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77" r:id="rId3"/>
    <p:sldMasterId id="2147483681" r:id="rId4"/>
    <p:sldMasterId id="2147483693" r:id="rId5"/>
  </p:sldMasterIdLst>
  <p:notesMasterIdLst>
    <p:notesMasterId r:id="rId25"/>
  </p:notesMasterIdLst>
  <p:sldIdLst>
    <p:sldId id="308" r:id="rId6"/>
    <p:sldId id="330" r:id="rId7"/>
    <p:sldId id="1092" r:id="rId8"/>
    <p:sldId id="1097" r:id="rId9"/>
    <p:sldId id="1099" r:id="rId10"/>
    <p:sldId id="1100" r:id="rId11"/>
    <p:sldId id="256" r:id="rId12"/>
    <p:sldId id="258" r:id="rId13"/>
    <p:sldId id="1116" r:id="rId14"/>
    <p:sldId id="437" r:id="rId15"/>
    <p:sldId id="1115" r:id="rId16"/>
    <p:sldId id="1110" r:id="rId17"/>
    <p:sldId id="1111" r:id="rId18"/>
    <p:sldId id="1112" r:id="rId19"/>
    <p:sldId id="257" r:id="rId20"/>
    <p:sldId id="1113" r:id="rId21"/>
    <p:sldId id="948" r:id="rId22"/>
    <p:sldId id="1114" r:id="rId23"/>
    <p:sldId id="95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nected  knowledge" id="{3C02AB96-CC2C-4D2B-B655-9219C11AACEF}">
          <p14:sldIdLst>
            <p14:sldId id="308"/>
            <p14:sldId id="330"/>
          </p14:sldIdLst>
        </p14:section>
        <p14:section name="Instruct" id="{11B388BA-476C-44BA-B982-9891242A53A4}">
          <p14:sldIdLst>
            <p14:sldId id="1092"/>
            <p14:sldId id="1097"/>
            <p14:sldId id="1099"/>
            <p14:sldId id="1100"/>
            <p14:sldId id="256"/>
            <p14:sldId id="258"/>
            <p14:sldId id="1116"/>
            <p14:sldId id="437"/>
            <p14:sldId id="1115"/>
            <p14:sldId id="1110"/>
            <p14:sldId id="1111"/>
            <p14:sldId id="1112"/>
            <p14:sldId id="257"/>
            <p14:sldId id="1113"/>
            <p14:sldId id="948"/>
            <p14:sldId id="1114"/>
            <p14:sldId id="95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18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18843-40E0-48BC-92FC-41E218EEEFDF}" type="datetimeFigureOut">
              <a:rPr lang="en-GB" smtClean="0"/>
              <a:t>14/02/2025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B3249-BDC2-4093-BD93-4A530E7C1DE1}" type="slidenum">
              <a:rPr lang="en-GB" smtClean="0"/>
              <a:t>‹#›</a:t>
            </a:fld>
            <a:endParaRPr lang="en-GB"/>
          </a:p>
        </p:txBody>
      </p:sp>
    </p:spTree>
    <p:extLst>
      <p:ext uri="{BB962C8B-B14F-4D97-AF65-F5344CB8AC3E}">
        <p14:creationId xmlns:p14="http://schemas.microsoft.com/office/powerpoint/2010/main" val="263362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png"/><Relationship Id="rId3" Type="http://schemas.microsoft.com/office/2007/relationships/hdphoto" Target="../media/hdphoto9.wdp"/><Relationship Id="rId7" Type="http://schemas.microsoft.com/office/2007/relationships/hdphoto" Target="../media/hdphoto10.wdp"/><Relationship Id="rId12"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6" Type="http://schemas.microsoft.com/office/2007/relationships/hdphoto" Target="../media/hdphoto10.wdp"/><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png"/><Relationship Id="rId3" Type="http://schemas.microsoft.com/office/2007/relationships/hdphoto" Target="../media/hdphoto9.wdp"/><Relationship Id="rId7" Type="http://schemas.microsoft.com/office/2007/relationships/hdphoto" Target="../media/hdphoto10.wdp"/><Relationship Id="rId12"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6" Type="http://schemas.microsoft.com/office/2007/relationships/hdphoto" Target="../media/hdphoto10.wdp"/><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6" Type="http://schemas.microsoft.com/office/2007/relationships/hdphoto" Target="../media/hdphoto10.wdp"/><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png"/><Relationship Id="rId1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5.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7.wdp"/><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6.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5923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23"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4254768808"/>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6995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072741131"/>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5474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424274998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063440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4205139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1845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4053870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678104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1233874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5" name="TextBox 24"/>
          <p:cNvSpPr txBox="1"/>
          <p:nvPr/>
        </p:nvSpPr>
        <p:spPr>
          <a:xfrm>
            <a:off x="304799" y="1229341"/>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3" name="TextBox 32"/>
          <p:cNvSpPr txBox="1"/>
          <p:nvPr/>
        </p:nvSpPr>
        <p:spPr>
          <a:xfrm>
            <a:off x="4258233" y="1229340"/>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4" name="TextBox 33"/>
          <p:cNvSpPr txBox="1"/>
          <p:nvPr/>
        </p:nvSpPr>
        <p:spPr>
          <a:xfrm>
            <a:off x="8220631" y="1235973"/>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6" name="TextBox 25"/>
          <p:cNvSpPr txBox="1"/>
          <p:nvPr/>
        </p:nvSpPr>
        <p:spPr>
          <a:xfrm>
            <a:off x="304799"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Current Learning from KO</a:t>
            </a:r>
            <a:endParaRPr lang="en-GB" sz="1950" dirty="0">
              <a:solidFill>
                <a:schemeClr val="bg1"/>
              </a:solidFill>
            </a:endParaRPr>
          </a:p>
        </p:txBody>
      </p:sp>
      <p:sp>
        <p:nvSpPr>
          <p:cNvPr id="36" name="TextBox 35"/>
          <p:cNvSpPr txBox="1"/>
          <p:nvPr/>
        </p:nvSpPr>
        <p:spPr>
          <a:xfrm>
            <a:off x="4268894"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Recent Learning</a:t>
            </a:r>
            <a:endParaRPr lang="en-GB" sz="1950" dirty="0">
              <a:solidFill>
                <a:schemeClr val="bg1"/>
              </a:solidFill>
            </a:endParaRPr>
          </a:p>
        </p:txBody>
      </p:sp>
      <p:sp>
        <p:nvSpPr>
          <p:cNvPr id="37" name="TextBox 36"/>
          <p:cNvSpPr txBox="1"/>
          <p:nvPr/>
        </p:nvSpPr>
        <p:spPr>
          <a:xfrm>
            <a:off x="8238560"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Long-term Learning </a:t>
            </a:r>
          </a:p>
        </p:txBody>
      </p:sp>
      <p:sp>
        <p:nvSpPr>
          <p:cNvPr id="50" name="Text Placeholder 30"/>
          <p:cNvSpPr>
            <a:spLocks noGrp="1"/>
          </p:cNvSpPr>
          <p:nvPr>
            <p:ph type="body" sz="quarter" idx="11"/>
          </p:nvPr>
        </p:nvSpPr>
        <p:spPr>
          <a:xfrm>
            <a:off x="425021" y="1791634"/>
            <a:ext cx="3474626" cy="4026467"/>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1" name="Text Placeholder 30"/>
          <p:cNvSpPr>
            <a:spLocks noGrp="1"/>
          </p:cNvSpPr>
          <p:nvPr>
            <p:ph type="body" sz="quarter" idx="12"/>
          </p:nvPr>
        </p:nvSpPr>
        <p:spPr>
          <a:xfrm>
            <a:off x="4374920" y="1790544"/>
            <a:ext cx="3474626" cy="4047069"/>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2" name="Text Placeholder 30"/>
          <p:cNvSpPr>
            <a:spLocks noGrp="1"/>
          </p:cNvSpPr>
          <p:nvPr>
            <p:ph type="body" sz="quarter" idx="13"/>
          </p:nvPr>
        </p:nvSpPr>
        <p:spPr>
          <a:xfrm>
            <a:off x="8336533" y="1791633"/>
            <a:ext cx="3474626" cy="4053962"/>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32" name="TextBox 31"/>
          <p:cNvSpPr txBox="1"/>
          <p:nvPr/>
        </p:nvSpPr>
        <p:spPr>
          <a:xfrm>
            <a:off x="112111" y="5934643"/>
            <a:ext cx="11945418" cy="392415"/>
          </a:xfrm>
          <a:prstGeom prst="rect">
            <a:avLst/>
          </a:prstGeom>
          <a:noFill/>
        </p:spPr>
        <p:txBody>
          <a:bodyPr wrap="square" rtlCol="0">
            <a:spAutoFit/>
          </a:bodyPr>
          <a:lstStyle/>
          <a:p>
            <a:pPr algn="ctr"/>
            <a:r>
              <a:rPr lang="en-GB" sz="1950" i="1" dirty="0">
                <a:solidFill>
                  <a:srgbClr val="002060"/>
                </a:solidFill>
              </a:rPr>
              <a:t>Retrieve from memory</a:t>
            </a:r>
            <a:r>
              <a:rPr lang="en-GB" sz="1950" i="1" baseline="0" dirty="0">
                <a:solidFill>
                  <a:srgbClr val="002060"/>
                </a:solidFill>
              </a:rPr>
              <a:t> without </a:t>
            </a:r>
            <a:r>
              <a:rPr lang="en-GB" sz="1950" i="1" dirty="0">
                <a:solidFill>
                  <a:srgbClr val="002060"/>
                </a:solidFill>
              </a:rPr>
              <a:t>prompts or discussion.</a:t>
            </a:r>
            <a:r>
              <a:rPr lang="en-GB" sz="1950" i="1" baseline="0" dirty="0">
                <a:solidFill>
                  <a:srgbClr val="002060"/>
                </a:solidFill>
              </a:rPr>
              <a:t> Y</a:t>
            </a:r>
            <a:r>
              <a:rPr lang="en-GB" sz="1950" i="1" dirty="0">
                <a:solidFill>
                  <a:srgbClr val="002060"/>
                </a:solidFill>
              </a:rPr>
              <a:t>ou must write something for</a:t>
            </a:r>
            <a:r>
              <a:rPr lang="en-GB" sz="1950" i="1" baseline="0" dirty="0">
                <a:solidFill>
                  <a:srgbClr val="002060"/>
                </a:solidFill>
              </a:rPr>
              <a:t> each.</a:t>
            </a:r>
            <a:endParaRPr lang="en-GB" sz="1950" i="1" dirty="0">
              <a:solidFill>
                <a:srgbClr val="002060"/>
              </a:solidFill>
            </a:endParaRPr>
          </a:p>
        </p:txBody>
      </p:sp>
      <p:sp>
        <p:nvSpPr>
          <p:cNvPr id="24" name="TextBox 23"/>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7" name="TextBox 26"/>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8"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4123778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Box 22"/>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5" name="TextBox 24"/>
          <p:cNvSpPr txBox="1"/>
          <p:nvPr/>
        </p:nvSpPr>
        <p:spPr>
          <a:xfrm>
            <a:off x="304799" y="1372770"/>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1"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0" name="Text Placeholder 30"/>
          <p:cNvSpPr>
            <a:spLocks noGrp="1"/>
          </p:cNvSpPr>
          <p:nvPr>
            <p:ph type="body" sz="quarter" idx="11"/>
          </p:nvPr>
        </p:nvSpPr>
        <p:spPr>
          <a:xfrm>
            <a:off x="425021" y="1501023"/>
            <a:ext cx="11363568" cy="4460506"/>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388847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6928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9049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46" name="Table 4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2"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15" name="Picture 4" descr="Image result for writing list icon"/>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17" name="Picture 16"/>
          <p:cNvPicPr>
            <a:picLocks noChangeAspect="1"/>
          </p:cNvPicPr>
          <p:nvPr/>
        </p:nvPicPr>
        <p:blipFill rotWithShape="1">
          <a:blip r:embed="rId9">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18" name="Picture 17"/>
          <p:cNvPicPr>
            <a:picLocks noChangeAspect="1"/>
          </p:cNvPicPr>
          <p:nvPr/>
        </p:nvPicPr>
        <p:blipFill rotWithShape="1">
          <a:blip r:embed="rId10">
            <a:duotone>
              <a:schemeClr val="bg2">
                <a:shade val="45000"/>
                <a:satMod val="135000"/>
              </a:schemeClr>
              <a:prstClr val="white"/>
            </a:duotone>
          </a:blip>
          <a:srcRect b="19186"/>
          <a:stretch/>
        </p:blipFill>
        <p:spPr>
          <a:xfrm>
            <a:off x="11631030" y="733844"/>
            <a:ext cx="397618" cy="321332"/>
          </a:xfrm>
          <a:prstGeom prst="rect">
            <a:avLst/>
          </a:prstGeom>
        </p:spPr>
      </p:pic>
      <p:pic>
        <p:nvPicPr>
          <p:cNvPr id="19" name="Picture 18"/>
          <p:cNvPicPr>
            <a:picLocks noChangeAspect="1"/>
          </p:cNvPicPr>
          <p:nvPr/>
        </p:nvPicPr>
        <p:blipFill rotWithShape="1">
          <a:blip r:embed="rId11">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2">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4" name="Pentagon 3"/>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Rectangle 2"/>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5"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1309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0301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8">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9">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0">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1">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6202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6797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9">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0">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1">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2">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4266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7073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2"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30" name="Picture 4" descr="Image result for writing list icon"/>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8">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9">
            <a:duotone>
              <a:schemeClr val="bg2">
                <a:shade val="45000"/>
                <a:satMod val="135000"/>
              </a:schemeClr>
              <a:prstClr val="white"/>
            </a:duotone>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0">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1">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8974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7F0EBCEB-D34A-7B99-3FF6-A511D539898F}"/>
              </a:ext>
            </a:extLst>
          </p:cNvPr>
          <p:cNvSpPr>
            <a:spLocks noGrp="1"/>
          </p:cNvSpPr>
          <p:nvPr>
            <p:ph sz="quarter" idx="10"/>
          </p:nvPr>
        </p:nvSpPr>
        <p:spPr>
          <a:xfrm>
            <a:off x="213810" y="1131594"/>
            <a:ext cx="4828517" cy="3902075"/>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Box 3">
            <a:extLst>
              <a:ext uri="{FF2B5EF4-FFF2-40B4-BE49-F238E27FC236}">
                <a16:creationId xmlns:a16="http://schemas.microsoft.com/office/drawing/2014/main" id="{370001B3-04FA-248F-D081-4B9C885D4F9A}"/>
              </a:ext>
            </a:extLst>
          </p:cNvPr>
          <p:cNvSpPr txBox="1"/>
          <p:nvPr/>
        </p:nvSpPr>
        <p:spPr>
          <a:xfrm>
            <a:off x="523490" y="385444"/>
            <a:ext cx="4518837" cy="490134"/>
          </a:xfrm>
          <a:prstGeom prst="rect">
            <a:avLst/>
          </a:prstGeom>
          <a:noFill/>
        </p:spPr>
        <p:txBody>
          <a:bodyPr wrap="square" rtlCol="0">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en-GB" sz="2585" b="1" i="0" u="none" strike="noStrike" kern="1200" cap="none" spc="0" normalizeH="0" baseline="0" noProof="0" dirty="0">
                <a:ln>
                  <a:noFill/>
                </a:ln>
                <a:effectLst/>
                <a:uLnTx/>
                <a:uFillTx/>
                <a:latin typeface="+mj-lt"/>
                <a:ea typeface="+mn-ea"/>
                <a:cs typeface="+mn-cs"/>
              </a:rPr>
              <a:t>Worked Example</a:t>
            </a:r>
          </a:p>
        </p:txBody>
      </p:sp>
      <p:sp>
        <p:nvSpPr>
          <p:cNvPr id="5" name="TextBox 4">
            <a:extLst>
              <a:ext uri="{FF2B5EF4-FFF2-40B4-BE49-F238E27FC236}">
                <a16:creationId xmlns:a16="http://schemas.microsoft.com/office/drawing/2014/main" id="{01F49ED7-15AE-BF99-6018-04BAD6A12D69}"/>
              </a:ext>
            </a:extLst>
          </p:cNvPr>
          <p:cNvSpPr txBox="1"/>
          <p:nvPr/>
        </p:nvSpPr>
        <p:spPr>
          <a:xfrm>
            <a:off x="6870486" y="385444"/>
            <a:ext cx="4518837" cy="490134"/>
          </a:xfrm>
          <a:prstGeom prst="rect">
            <a:avLst/>
          </a:prstGeom>
          <a:noFill/>
        </p:spPr>
        <p:txBody>
          <a:bodyPr wrap="square" rtlCol="0">
            <a:spAutoFit/>
          </a:bodyP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en-GB" sz="2585" b="1" i="0" u="none" strike="noStrike" kern="1200" cap="none" spc="0" normalizeH="0" baseline="0" noProof="0" dirty="0">
                <a:ln>
                  <a:noFill/>
                </a:ln>
                <a:effectLst/>
                <a:uLnTx/>
                <a:uFillTx/>
                <a:latin typeface="+mj-lt"/>
                <a:ea typeface="+mn-ea"/>
                <a:cs typeface="+mn-cs"/>
              </a:rPr>
              <a:t>Your Turn</a:t>
            </a:r>
          </a:p>
        </p:txBody>
      </p:sp>
      <p:cxnSp>
        <p:nvCxnSpPr>
          <p:cNvPr id="6" name="Straight Connector 5">
            <a:extLst>
              <a:ext uri="{FF2B5EF4-FFF2-40B4-BE49-F238E27FC236}">
                <a16:creationId xmlns:a16="http://schemas.microsoft.com/office/drawing/2014/main" id="{3B610FED-0EBB-E4E3-07A5-F79CC131483A}"/>
              </a:ext>
            </a:extLst>
          </p:cNvPr>
          <p:cNvCxnSpPr>
            <a:cxnSpLocks/>
          </p:cNvCxnSpPr>
          <p:nvPr/>
        </p:nvCxnSpPr>
        <p:spPr>
          <a:xfrm>
            <a:off x="6096000" y="0"/>
            <a:ext cx="0" cy="6858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074C65-7CE0-6636-2D15-76306B829A6A}"/>
              </a:ext>
            </a:extLst>
          </p:cNvPr>
          <p:cNvCxnSpPr>
            <a:cxnSpLocks/>
          </p:cNvCxnSpPr>
          <p:nvPr/>
        </p:nvCxnSpPr>
        <p:spPr>
          <a:xfrm>
            <a:off x="47688" y="963616"/>
            <a:ext cx="1214431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425FD907-7E0A-BD95-4669-2CB7E98F13A1}"/>
              </a:ext>
            </a:extLst>
          </p:cNvPr>
          <p:cNvSpPr>
            <a:spLocks noGrp="1"/>
          </p:cNvSpPr>
          <p:nvPr>
            <p:ph sz="quarter" idx="11"/>
          </p:nvPr>
        </p:nvSpPr>
        <p:spPr>
          <a:xfrm>
            <a:off x="6530336" y="1133717"/>
            <a:ext cx="5199136" cy="3902075"/>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Rectangle 1">
            <a:extLst>
              <a:ext uri="{FF2B5EF4-FFF2-40B4-BE49-F238E27FC236}">
                <a16:creationId xmlns:a16="http://schemas.microsoft.com/office/drawing/2014/main" id="{CAFFEA04-C402-4716-E12D-051C66C1A6A3}"/>
              </a:ext>
            </a:extLst>
          </p:cNvPr>
          <p:cNvSpPr/>
          <p:nvPr userDrawn="1"/>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a:extLst>
              <a:ext uri="{FF2B5EF4-FFF2-40B4-BE49-F238E27FC236}">
                <a16:creationId xmlns:a16="http://schemas.microsoft.com/office/drawing/2014/main" id="{06A8AD8B-097B-553C-FDD9-2E55799225DE}"/>
              </a:ext>
            </a:extLst>
          </p:cNvPr>
          <p:cNvSpPr/>
          <p:nvPr userDrawn="1"/>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a:extLst>
              <a:ext uri="{FF2B5EF4-FFF2-40B4-BE49-F238E27FC236}">
                <a16:creationId xmlns:a16="http://schemas.microsoft.com/office/drawing/2014/main" id="{4C36254B-BBBF-1076-C560-674D942E0BCC}"/>
              </a:ext>
            </a:extLst>
          </p:cNvPr>
          <p:cNvSpPr/>
          <p:nvPr userDrawn="1"/>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a:extLst>
              <a:ext uri="{FF2B5EF4-FFF2-40B4-BE49-F238E27FC236}">
                <a16:creationId xmlns:a16="http://schemas.microsoft.com/office/drawing/2014/main" id="{A8874037-3EDE-4FB6-043B-D85026E1DC1B}"/>
              </a:ext>
            </a:extLst>
          </p:cNvPr>
          <p:cNvSpPr/>
          <p:nvPr userDrawn="1"/>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a:extLst>
              <a:ext uri="{FF2B5EF4-FFF2-40B4-BE49-F238E27FC236}">
                <a16:creationId xmlns:a16="http://schemas.microsoft.com/office/drawing/2014/main" id="{B42A786A-117A-B55E-E829-54EF9FC26B91}"/>
              </a:ext>
            </a:extLst>
          </p:cNvPr>
          <p:cNvSpPr/>
          <p:nvPr userDrawn="1"/>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a:extLst>
              <a:ext uri="{FF2B5EF4-FFF2-40B4-BE49-F238E27FC236}">
                <a16:creationId xmlns:a16="http://schemas.microsoft.com/office/drawing/2014/main" id="{A6486409-2891-5A0C-F0F0-399BA7C1D06D}"/>
              </a:ext>
            </a:extLst>
          </p:cNvPr>
          <p:cNvSpPr/>
          <p:nvPr userDrawn="1"/>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a:extLst>
              <a:ext uri="{FF2B5EF4-FFF2-40B4-BE49-F238E27FC236}">
                <a16:creationId xmlns:a16="http://schemas.microsoft.com/office/drawing/2014/main" id="{96AD877D-8A67-3037-31F9-E617473B2EAE}"/>
              </a:ext>
            </a:extLst>
          </p:cNvPr>
          <p:cNvGraphicFramePr>
            <a:graphicFrameLocks noGrp="1"/>
          </p:cNvGraphicFramePr>
          <p:nvPr userDrawn="1"/>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7" name="Group 16">
            <a:extLst>
              <a:ext uri="{FF2B5EF4-FFF2-40B4-BE49-F238E27FC236}">
                <a16:creationId xmlns:a16="http://schemas.microsoft.com/office/drawing/2014/main" id="{6FA95055-1B70-682F-BFCC-901A804A4031}"/>
              </a:ext>
            </a:extLst>
          </p:cNvPr>
          <p:cNvGrpSpPr/>
          <p:nvPr userDrawn="1"/>
        </p:nvGrpSpPr>
        <p:grpSpPr>
          <a:xfrm>
            <a:off x="11629922" y="2865412"/>
            <a:ext cx="386112" cy="318172"/>
            <a:chOff x="3206569" y="2423806"/>
            <a:chExt cx="752955" cy="707366"/>
          </a:xfrm>
        </p:grpSpPr>
        <p:pic>
          <p:nvPicPr>
            <p:cNvPr id="18" name="Picture 2" descr="Image result for imagine icon">
              <a:extLst>
                <a:ext uri="{FF2B5EF4-FFF2-40B4-BE49-F238E27FC236}">
                  <a16:creationId xmlns:a16="http://schemas.microsoft.com/office/drawing/2014/main" id="{C48EF98A-6C77-18B5-9062-CBEB0A94DF03}"/>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picture icon">
              <a:extLst>
                <a:ext uri="{FF2B5EF4-FFF2-40B4-BE49-F238E27FC236}">
                  <a16:creationId xmlns:a16="http://schemas.microsoft.com/office/drawing/2014/main" id="{49796850-2908-CB9F-495C-287D87563DE7}"/>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9">
            <a:extLst>
              <a:ext uri="{FF2B5EF4-FFF2-40B4-BE49-F238E27FC236}">
                <a16:creationId xmlns:a16="http://schemas.microsoft.com/office/drawing/2014/main" id="{E29063E5-0ECB-C7A9-785A-F5FBD4EB1345}"/>
              </a:ext>
            </a:extLst>
          </p:cNvPr>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1" name="Picture 4" descr="Image result for writing list icon">
            <a:extLst>
              <a:ext uri="{FF2B5EF4-FFF2-40B4-BE49-F238E27FC236}">
                <a16:creationId xmlns:a16="http://schemas.microsoft.com/office/drawing/2014/main" id="{D311E296-7A16-9ECA-E5AF-4519F13EAA94}"/>
              </a:ext>
            </a:extLst>
          </p:cNvPr>
          <p:cNvPicPr>
            <a:picLocks noChangeAspect="1" noChangeArrowheads="1"/>
          </p:cNvPicPr>
          <p:nvPr userDrawn="1"/>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5BC7A5DA-954D-93D4-9D06-A8C150444632}"/>
              </a:ext>
            </a:extLst>
          </p:cNvPr>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23" name="Picture 22">
            <a:extLst>
              <a:ext uri="{FF2B5EF4-FFF2-40B4-BE49-F238E27FC236}">
                <a16:creationId xmlns:a16="http://schemas.microsoft.com/office/drawing/2014/main" id="{D86FCE38-8B20-87DF-405C-30F9047D52A7}"/>
              </a:ext>
            </a:extLst>
          </p:cNvPr>
          <p:cNvPicPr>
            <a:picLocks noChangeAspect="1"/>
          </p:cNvPicPr>
          <p:nvPr userDrawn="1"/>
        </p:nvPicPr>
        <p:blipFill rotWithShape="1">
          <a:blip r:embed="rId8">
            <a:duotone>
              <a:schemeClr val="bg2">
                <a:shade val="45000"/>
                <a:satMod val="135000"/>
              </a:schemeClr>
              <a:prstClr val="white"/>
            </a:duotone>
          </a:blip>
          <a:srcRect r="5491" b="17816"/>
          <a:stretch/>
        </p:blipFill>
        <p:spPr>
          <a:xfrm>
            <a:off x="11625042" y="1378199"/>
            <a:ext cx="416217" cy="361939"/>
          </a:xfrm>
          <a:prstGeom prst="rect">
            <a:avLst/>
          </a:prstGeom>
        </p:spPr>
      </p:pic>
      <p:pic>
        <p:nvPicPr>
          <p:cNvPr id="24" name="Picture 23">
            <a:extLst>
              <a:ext uri="{FF2B5EF4-FFF2-40B4-BE49-F238E27FC236}">
                <a16:creationId xmlns:a16="http://schemas.microsoft.com/office/drawing/2014/main" id="{E989A6E7-6367-9EA1-FC1C-5CAD48B778A5}"/>
              </a:ext>
            </a:extLst>
          </p:cNvPr>
          <p:cNvPicPr>
            <a:picLocks noChangeAspect="1"/>
          </p:cNvPicPr>
          <p:nvPr userDrawn="1"/>
        </p:nvPicPr>
        <p:blipFill rotWithShape="1">
          <a:blip r:embed="rId9">
            <a:duotone>
              <a:schemeClr val="bg2">
                <a:shade val="45000"/>
                <a:satMod val="135000"/>
              </a:schemeClr>
              <a:prstClr val="white"/>
            </a:duotone>
          </a:blip>
          <a:srcRect b="19186"/>
          <a:stretch/>
        </p:blipFill>
        <p:spPr>
          <a:xfrm>
            <a:off x="11631030" y="733844"/>
            <a:ext cx="397618" cy="321332"/>
          </a:xfrm>
          <a:prstGeom prst="rect">
            <a:avLst/>
          </a:prstGeom>
        </p:spPr>
      </p:pic>
      <p:pic>
        <p:nvPicPr>
          <p:cNvPr id="25" name="Picture 24">
            <a:extLst>
              <a:ext uri="{FF2B5EF4-FFF2-40B4-BE49-F238E27FC236}">
                <a16:creationId xmlns:a16="http://schemas.microsoft.com/office/drawing/2014/main" id="{C51598A6-E465-CA4C-FBA1-F201BBAE1E77}"/>
              </a:ext>
            </a:extLst>
          </p:cNvPr>
          <p:cNvPicPr>
            <a:picLocks noChangeAspect="1"/>
          </p:cNvPicPr>
          <p:nvPr userDrawn="1"/>
        </p:nvPicPr>
        <p:blipFill rotWithShape="1">
          <a:blip r:embed="rId10">
            <a:duotone>
              <a:schemeClr val="bg2">
                <a:shade val="45000"/>
                <a:satMod val="135000"/>
              </a:schemeClr>
              <a:prstClr val="white"/>
            </a:duotone>
          </a:blip>
          <a:srcRect l="9752" t="14781" r="9444" b="31513"/>
          <a:stretch/>
        </p:blipFill>
        <p:spPr>
          <a:xfrm>
            <a:off x="11646190" y="5004136"/>
            <a:ext cx="393846" cy="291102"/>
          </a:xfrm>
          <a:prstGeom prst="rect">
            <a:avLst/>
          </a:prstGeom>
        </p:spPr>
      </p:pic>
      <p:pic>
        <p:nvPicPr>
          <p:cNvPr id="26" name="Picture 25">
            <a:extLst>
              <a:ext uri="{FF2B5EF4-FFF2-40B4-BE49-F238E27FC236}">
                <a16:creationId xmlns:a16="http://schemas.microsoft.com/office/drawing/2014/main" id="{80205223-5287-2795-8D53-D3E3A5AB378A}"/>
              </a:ext>
            </a:extLst>
          </p:cNvPr>
          <p:cNvPicPr>
            <a:picLocks noChangeAspect="1"/>
          </p:cNvPicPr>
          <p:nvPr userDrawn="1"/>
        </p:nvPicPr>
        <p:blipFill rotWithShape="1">
          <a:blip r:embed="rId11">
            <a:duotone>
              <a:schemeClr val="bg2">
                <a:shade val="45000"/>
                <a:satMod val="135000"/>
              </a:schemeClr>
              <a:prstClr val="white"/>
            </a:duotone>
          </a:blip>
          <a:srcRect l="19250" r="21985" b="21255"/>
          <a:stretch/>
        </p:blipFill>
        <p:spPr>
          <a:xfrm>
            <a:off x="11736534" y="5610061"/>
            <a:ext cx="237138" cy="317761"/>
          </a:xfrm>
          <a:prstGeom prst="rect">
            <a:avLst/>
          </a:prstGeom>
        </p:spPr>
      </p:pic>
      <p:sp>
        <p:nvSpPr>
          <p:cNvPr id="27" name="Pentagon 35">
            <a:extLst>
              <a:ext uri="{FF2B5EF4-FFF2-40B4-BE49-F238E27FC236}">
                <a16:creationId xmlns:a16="http://schemas.microsoft.com/office/drawing/2014/main" id="{3094AA49-93EB-5BF7-EFB0-658233EAC0AA}"/>
              </a:ext>
            </a:extLst>
          </p:cNvPr>
          <p:cNvSpPr/>
          <p:nvPr userDrawn="1"/>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8" name="Rectangle 27">
            <a:extLst>
              <a:ext uri="{FF2B5EF4-FFF2-40B4-BE49-F238E27FC236}">
                <a16:creationId xmlns:a16="http://schemas.microsoft.com/office/drawing/2014/main" id="{CCE6AE4B-CDBB-30E3-9657-FF4DF63B3513}"/>
              </a:ext>
            </a:extLst>
          </p:cNvPr>
          <p:cNvSpPr/>
          <p:nvPr userDrawn="1"/>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9" name="Picture 28">
            <a:extLst>
              <a:ext uri="{FF2B5EF4-FFF2-40B4-BE49-F238E27FC236}">
                <a16:creationId xmlns:a16="http://schemas.microsoft.com/office/drawing/2014/main" id="{D800BB11-0EA0-D705-FA35-E12EB9AE99F2}"/>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278856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74947" y="6214548"/>
            <a:ext cx="612111" cy="506928"/>
          </a:xfrm>
          <a:prstGeom prst="rect">
            <a:avLst/>
          </a:prstGeom>
        </p:spPr>
      </p:pic>
      <p:sp>
        <p:nvSpPr>
          <p:cNvPr id="9" name="Pentagon 8"/>
          <p:cNvSpPr/>
          <p:nvPr/>
        </p:nvSpPr>
        <p:spPr>
          <a:xfrm>
            <a:off x="838203" y="6305594"/>
            <a:ext cx="1766684" cy="324836"/>
          </a:xfrm>
          <a:prstGeom prst="homePlate">
            <a:avLst/>
          </a:prstGeom>
          <a:solidFill>
            <a:srgbClr val="D4C0E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34" b="1" dirty="0">
                <a:solidFill>
                  <a:schemeClr val="tx1"/>
                </a:solidFill>
                <a:latin typeface="+mn-lt"/>
              </a:rPr>
              <a:t>Practise</a:t>
            </a:r>
          </a:p>
        </p:txBody>
      </p:sp>
      <p:sp>
        <p:nvSpPr>
          <p:cNvPr id="2" name="Title 1">
            <a:extLst>
              <a:ext uri="{FF2B5EF4-FFF2-40B4-BE49-F238E27FC236}">
                <a16:creationId xmlns:a16="http://schemas.microsoft.com/office/drawing/2014/main" id="{160C3B58-0298-4247-6710-480BE5AA29FE}"/>
              </a:ext>
            </a:extLst>
          </p:cNvPr>
          <p:cNvSpPr>
            <a:spLocks noGrp="1"/>
          </p:cNvSpPr>
          <p:nvPr>
            <p:ph type="title"/>
          </p:nvPr>
        </p:nvSpPr>
        <p:spPr>
          <a:xfrm>
            <a:off x="838201" y="365127"/>
            <a:ext cx="10515600" cy="1325563"/>
          </a:xfrm>
          <a:prstGeom prst="rect">
            <a:avLst/>
          </a:prstGeom>
        </p:spPr>
        <p:txBody>
          <a:bodyPr/>
          <a:lstStyle/>
          <a:p>
            <a:r>
              <a:rPr lang="en-GB"/>
              <a:t>Click to edit Master title style</a:t>
            </a:r>
          </a:p>
        </p:txBody>
      </p:sp>
      <p:sp>
        <p:nvSpPr>
          <p:cNvPr id="3" name="Content Placeholder 3">
            <a:extLst>
              <a:ext uri="{FF2B5EF4-FFF2-40B4-BE49-F238E27FC236}">
                <a16:creationId xmlns:a16="http://schemas.microsoft.com/office/drawing/2014/main" id="{A9123E12-21FB-9107-8308-C44659B0FF46}"/>
              </a:ext>
            </a:extLst>
          </p:cNvPr>
          <p:cNvSpPr>
            <a:spLocks noGrp="1"/>
          </p:cNvSpPr>
          <p:nvPr>
            <p:ph sz="quarter" idx="10"/>
          </p:nvPr>
        </p:nvSpPr>
        <p:spPr>
          <a:xfrm>
            <a:off x="1113693" y="2184402"/>
            <a:ext cx="10240108" cy="390207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489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rgbClr val="DEEBF7"/>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31781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74945" y="6214548"/>
            <a:ext cx="612111" cy="506928"/>
          </a:xfrm>
          <a:prstGeom prst="rect">
            <a:avLst/>
          </a:prstGeom>
        </p:spPr>
      </p:pic>
      <p:sp>
        <p:nvSpPr>
          <p:cNvPr id="9" name="Pentagon 8"/>
          <p:cNvSpPr/>
          <p:nvPr userDrawn="1"/>
        </p:nvSpPr>
        <p:spPr>
          <a:xfrm>
            <a:off x="838201" y="6305594"/>
            <a:ext cx="1766684" cy="324836"/>
          </a:xfrm>
          <a:prstGeom prst="homePlate">
            <a:avLst/>
          </a:prstGeom>
          <a:solidFill>
            <a:srgbClr val="7030A0">
              <a:alpha val="30196"/>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chemeClr val="tx1"/>
                </a:solidFill>
                <a:latin typeface="Lato" panose="020F0502020204030203" pitchFamily="34" charset="0"/>
              </a:rPr>
              <a:t>Practise</a:t>
            </a:r>
          </a:p>
        </p:txBody>
      </p:sp>
    </p:spTree>
    <p:extLst>
      <p:ext uri="{BB962C8B-B14F-4D97-AF65-F5344CB8AC3E}">
        <p14:creationId xmlns:p14="http://schemas.microsoft.com/office/powerpoint/2010/main" val="1167310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003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9A43A8A-ABFB-4346-B5A5-17376A4B834D}" type="slidenum">
              <a:rPr lang="en-US" altLang="en-US"/>
              <a:pPr/>
              <a:t>‹#›</a:t>
            </a:fld>
            <a:endParaRPr lang="en-US" altLang="en-US"/>
          </a:p>
        </p:txBody>
      </p:sp>
    </p:spTree>
    <p:extLst>
      <p:ext uri="{BB962C8B-B14F-4D97-AF65-F5344CB8AC3E}">
        <p14:creationId xmlns:p14="http://schemas.microsoft.com/office/powerpoint/2010/main" val="3727101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DEB1E8-21D8-4486-A74B-D079677319C6}" type="slidenum">
              <a:rPr lang="en-US" altLang="en-US"/>
              <a:pPr/>
              <a:t>‹#›</a:t>
            </a:fld>
            <a:endParaRPr lang="en-US" altLang="en-US"/>
          </a:p>
        </p:txBody>
      </p:sp>
    </p:spTree>
    <p:extLst>
      <p:ext uri="{BB962C8B-B14F-4D97-AF65-F5344CB8AC3E}">
        <p14:creationId xmlns:p14="http://schemas.microsoft.com/office/powerpoint/2010/main" val="2447585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5048EE-CCA5-4C04-A211-70E4E8816F60}" type="slidenum">
              <a:rPr lang="en-US" altLang="en-US"/>
              <a:pPr/>
              <a:t>‹#›</a:t>
            </a:fld>
            <a:endParaRPr lang="en-US" altLang="en-US"/>
          </a:p>
        </p:txBody>
      </p:sp>
    </p:spTree>
    <p:extLst>
      <p:ext uri="{BB962C8B-B14F-4D97-AF65-F5344CB8AC3E}">
        <p14:creationId xmlns:p14="http://schemas.microsoft.com/office/powerpoint/2010/main" val="3215406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B49F683-76D1-4CA3-85E1-2683A19B284C}" type="slidenum">
              <a:rPr lang="en-US" altLang="en-US"/>
              <a:pPr/>
              <a:t>‹#›</a:t>
            </a:fld>
            <a:endParaRPr lang="en-US" altLang="en-US"/>
          </a:p>
        </p:txBody>
      </p:sp>
    </p:spTree>
    <p:extLst>
      <p:ext uri="{BB962C8B-B14F-4D97-AF65-F5344CB8AC3E}">
        <p14:creationId xmlns:p14="http://schemas.microsoft.com/office/powerpoint/2010/main" val="3759666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16D98A1-0021-481F-8CD5-0E7DA5806B5C}" type="slidenum">
              <a:rPr lang="en-US" altLang="en-US"/>
              <a:pPr/>
              <a:t>‹#›</a:t>
            </a:fld>
            <a:endParaRPr lang="en-US" altLang="en-US"/>
          </a:p>
        </p:txBody>
      </p:sp>
    </p:spTree>
    <p:extLst>
      <p:ext uri="{BB962C8B-B14F-4D97-AF65-F5344CB8AC3E}">
        <p14:creationId xmlns:p14="http://schemas.microsoft.com/office/powerpoint/2010/main" val="4187367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B6CB9E0-8E40-4004-A14A-1FBB5E38FB89}" type="slidenum">
              <a:rPr lang="en-US" altLang="en-US"/>
              <a:pPr/>
              <a:t>‹#›</a:t>
            </a:fld>
            <a:endParaRPr lang="en-US" altLang="en-US"/>
          </a:p>
        </p:txBody>
      </p:sp>
    </p:spTree>
    <p:extLst>
      <p:ext uri="{BB962C8B-B14F-4D97-AF65-F5344CB8AC3E}">
        <p14:creationId xmlns:p14="http://schemas.microsoft.com/office/powerpoint/2010/main" val="3849737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AD1CA17-1A2F-4491-9BA2-7551F13BD159}" type="slidenum">
              <a:rPr lang="en-US" altLang="en-US"/>
              <a:pPr/>
              <a:t>‹#›</a:t>
            </a:fld>
            <a:endParaRPr lang="en-US" altLang="en-US"/>
          </a:p>
        </p:txBody>
      </p:sp>
    </p:spTree>
    <p:extLst>
      <p:ext uri="{BB962C8B-B14F-4D97-AF65-F5344CB8AC3E}">
        <p14:creationId xmlns:p14="http://schemas.microsoft.com/office/powerpoint/2010/main" val="30550521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DFB7DE0-3B7A-4BF0-B410-3E091A9AB54C}" type="slidenum">
              <a:rPr lang="en-US" altLang="en-US"/>
              <a:pPr/>
              <a:t>‹#›</a:t>
            </a:fld>
            <a:endParaRPr lang="en-US" altLang="en-US"/>
          </a:p>
        </p:txBody>
      </p:sp>
    </p:spTree>
    <p:extLst>
      <p:ext uri="{BB962C8B-B14F-4D97-AF65-F5344CB8AC3E}">
        <p14:creationId xmlns:p14="http://schemas.microsoft.com/office/powerpoint/2010/main" val="417328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54871963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16576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B654AB9-5441-491E-8B15-D009E39EBAD6}" type="slidenum">
              <a:rPr lang="en-US" altLang="en-US"/>
              <a:pPr/>
              <a:t>‹#›</a:t>
            </a:fld>
            <a:endParaRPr lang="en-US" altLang="en-US"/>
          </a:p>
        </p:txBody>
      </p:sp>
    </p:spTree>
    <p:extLst>
      <p:ext uri="{BB962C8B-B14F-4D97-AF65-F5344CB8AC3E}">
        <p14:creationId xmlns:p14="http://schemas.microsoft.com/office/powerpoint/2010/main" val="24476589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0DF9B6-D4D1-45FB-9EDA-6207866F7459}" type="slidenum">
              <a:rPr lang="en-US" altLang="en-US"/>
              <a:pPr/>
              <a:t>‹#›</a:t>
            </a:fld>
            <a:endParaRPr lang="en-US" altLang="en-US"/>
          </a:p>
        </p:txBody>
      </p:sp>
    </p:spTree>
    <p:extLst>
      <p:ext uri="{BB962C8B-B14F-4D97-AF65-F5344CB8AC3E}">
        <p14:creationId xmlns:p14="http://schemas.microsoft.com/office/powerpoint/2010/main" val="9359662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E5841BB-A9E7-413F-942E-B0F0B384E3CF}" type="slidenum">
              <a:rPr lang="en-US" altLang="en-US"/>
              <a:pPr/>
              <a:t>‹#›</a:t>
            </a:fld>
            <a:endParaRPr lang="en-US" altLang="en-US"/>
          </a:p>
        </p:txBody>
      </p:sp>
    </p:spTree>
    <p:extLst>
      <p:ext uri="{BB962C8B-B14F-4D97-AF65-F5344CB8AC3E}">
        <p14:creationId xmlns:p14="http://schemas.microsoft.com/office/powerpoint/2010/main" val="364137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52304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710976501"/>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83837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4284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381204049"/>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7790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339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4.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6.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688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14/02/2025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51140852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8787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25873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708" r:id="rId11"/>
    <p:sldLayoutId id="2147483709" r:id="rId12"/>
    <p:sldLayoutId id="2147483710" r:id="rId13"/>
    <p:sldLayoutId id="2147483711" r:id="rId14"/>
  </p:sldLayoutIdLst>
  <p:txStyles>
    <p:titleStyle>
      <a:lvl1pPr algn="l" defTabSz="74292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3" algn="l" defTabSz="742928" rtl="0" eaLnBrk="1" latinLnBrk="0" hangingPunct="1">
        <a:defRPr sz="1463" kern="1200">
          <a:solidFill>
            <a:schemeClr val="tx1"/>
          </a:solidFill>
          <a:latin typeface="+mn-lt"/>
          <a:ea typeface="+mn-ea"/>
          <a:cs typeface="+mn-cs"/>
        </a:defRPr>
      </a:lvl4pPr>
      <a:lvl5pPr marL="1485856" algn="l" defTabSz="742928" rtl="0" eaLnBrk="1" latinLnBrk="0" hangingPunct="1">
        <a:defRPr sz="1463" kern="1200">
          <a:solidFill>
            <a:schemeClr val="tx1"/>
          </a:solidFill>
          <a:latin typeface="+mn-lt"/>
          <a:ea typeface="+mn-ea"/>
          <a:cs typeface="+mn-cs"/>
        </a:defRPr>
      </a:lvl5pPr>
      <a:lvl6pPr marL="1857321" algn="l" defTabSz="742928" rtl="0" eaLnBrk="1" latinLnBrk="0" hangingPunct="1">
        <a:defRPr sz="1463" kern="1200">
          <a:solidFill>
            <a:schemeClr val="tx1"/>
          </a:solidFill>
          <a:latin typeface="+mn-lt"/>
          <a:ea typeface="+mn-ea"/>
          <a:cs typeface="+mn-cs"/>
        </a:defRPr>
      </a:lvl6pPr>
      <a:lvl7pPr marL="2228784" algn="l" defTabSz="742928" rtl="0" eaLnBrk="1" latinLnBrk="0" hangingPunct="1">
        <a:defRPr sz="1463" kern="1200">
          <a:solidFill>
            <a:schemeClr val="tx1"/>
          </a:solidFill>
          <a:latin typeface="+mn-lt"/>
          <a:ea typeface="+mn-ea"/>
          <a:cs typeface="+mn-cs"/>
        </a:defRPr>
      </a:lvl7pPr>
      <a:lvl8pPr marL="2600249" algn="l" defTabSz="742928" rtl="0" eaLnBrk="1" latinLnBrk="0" hangingPunct="1">
        <a:defRPr sz="1463" kern="1200">
          <a:solidFill>
            <a:schemeClr val="tx1"/>
          </a:solidFill>
          <a:latin typeface="+mn-lt"/>
          <a:ea typeface="+mn-ea"/>
          <a:cs typeface="+mn-cs"/>
        </a:defRPr>
      </a:lvl8pPr>
      <a:lvl9pPr marL="2971713" algn="l" defTabSz="742928"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40D5344-A7E5-4442-8AE8-A673DF228EB4}" type="slidenum">
              <a:rPr lang="en-US" altLang="en-US"/>
              <a:pPr/>
              <a:t>‹#›</a:t>
            </a:fld>
            <a:endParaRPr lang="en-US" altLang="en-US"/>
          </a:p>
        </p:txBody>
      </p:sp>
      <p:sp>
        <p:nvSpPr>
          <p:cNvPr id="11"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1032" name="Picture 11"/>
          <p:cNvPicPr>
            <a:picLocks noChangeAspect="1"/>
          </p:cNvPicPr>
          <p:nvPr/>
        </p:nvPicPr>
        <p:blipFill>
          <a:blip r:embed="rId13">
            <a:extLst>
              <a:ext uri="{28A0092B-C50C-407E-A947-70E740481C1C}">
                <a14:useLocalDpi xmlns:a14="http://schemas.microsoft.com/office/drawing/2010/main" val="0"/>
              </a:ext>
            </a:extLst>
          </a:blip>
          <a:srcRect r="15398" b="9959"/>
          <a:stretch>
            <a:fillRect/>
          </a:stretch>
        </p:blipFill>
        <p:spPr bwMode="auto">
          <a:xfrm>
            <a:off x="10839452" y="5789613"/>
            <a:ext cx="118533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79460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6.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2.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C6AC5A-8F47-0BF3-4375-31D742ED08ED}"/>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756740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B316BC-0461-33BA-BE28-6D884593D320}"/>
              </a:ext>
            </a:extLst>
          </p:cNvPr>
          <p:cNvPicPr>
            <a:picLocks noChangeAspect="1"/>
          </p:cNvPicPr>
          <p:nvPr/>
        </p:nvPicPr>
        <p:blipFill>
          <a:blip r:embed="rId2"/>
          <a:stretch>
            <a:fillRect/>
          </a:stretch>
        </p:blipFill>
        <p:spPr>
          <a:xfrm>
            <a:off x="7678718" y="1131594"/>
            <a:ext cx="2502710" cy="2002168"/>
          </a:xfrm>
          <a:prstGeom prst="rect">
            <a:avLst/>
          </a:prstGeom>
        </p:spPr>
      </p:pic>
      <p:pic>
        <p:nvPicPr>
          <p:cNvPr id="10" name="Picture 9">
            <a:extLst>
              <a:ext uri="{FF2B5EF4-FFF2-40B4-BE49-F238E27FC236}">
                <a16:creationId xmlns:a16="http://schemas.microsoft.com/office/drawing/2014/main" id="{4EF5EB8A-8A39-9B4C-D152-C0D85D553DF3}"/>
              </a:ext>
            </a:extLst>
          </p:cNvPr>
          <p:cNvPicPr>
            <a:picLocks noChangeAspect="1"/>
          </p:cNvPicPr>
          <p:nvPr/>
        </p:nvPicPr>
        <p:blipFill>
          <a:blip r:embed="rId3"/>
          <a:stretch>
            <a:fillRect/>
          </a:stretch>
        </p:blipFill>
        <p:spPr>
          <a:xfrm>
            <a:off x="1561714" y="1131594"/>
            <a:ext cx="2650315" cy="2356502"/>
          </a:xfrm>
          <a:prstGeom prst="rect">
            <a:avLst/>
          </a:prstGeom>
        </p:spPr>
      </p:pic>
    </p:spTree>
    <p:extLst>
      <p:ext uri="{BB962C8B-B14F-4D97-AF65-F5344CB8AC3E}">
        <p14:creationId xmlns:p14="http://schemas.microsoft.com/office/powerpoint/2010/main" val="345351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83AB16C-71CC-BB07-733F-88DD05C27719}"/>
              </a:ext>
            </a:extLst>
          </p:cNvPr>
          <p:cNvSpPr>
            <a:spLocks noGrp="1"/>
          </p:cNvSpPr>
          <p:nvPr>
            <p:ph type="body" sz="quarter" idx="10"/>
          </p:nvPr>
        </p:nvSpPr>
        <p:spPr>
          <a:xfrm>
            <a:off x="4767943" y="304517"/>
            <a:ext cx="7130862" cy="750661"/>
          </a:xfrm>
        </p:spPr>
        <p:txBody>
          <a:bodyPr/>
          <a:lstStyle/>
          <a:p>
            <a:r>
              <a:rPr lang="en-GB" dirty="0"/>
              <a:t>Can you spot the mistake</a:t>
            </a:r>
          </a:p>
        </p:txBody>
      </p:sp>
      <p:pic>
        <p:nvPicPr>
          <p:cNvPr id="5" name="Picture 4">
            <a:extLst>
              <a:ext uri="{FF2B5EF4-FFF2-40B4-BE49-F238E27FC236}">
                <a16:creationId xmlns:a16="http://schemas.microsoft.com/office/drawing/2014/main" id="{418C8500-6F57-CF2C-13E0-C5F3BDED0331}"/>
              </a:ext>
            </a:extLst>
          </p:cNvPr>
          <p:cNvPicPr>
            <a:picLocks noChangeAspect="1"/>
          </p:cNvPicPr>
          <p:nvPr/>
        </p:nvPicPr>
        <p:blipFill>
          <a:blip r:embed="rId2"/>
          <a:srcRect l="3913" t="68556" r="26095"/>
          <a:stretch/>
        </p:blipFill>
        <p:spPr>
          <a:xfrm>
            <a:off x="6490252" y="1055178"/>
            <a:ext cx="4144618" cy="3592559"/>
          </a:xfrm>
          <a:prstGeom prst="rect">
            <a:avLst/>
          </a:prstGeom>
        </p:spPr>
      </p:pic>
      <p:pic>
        <p:nvPicPr>
          <p:cNvPr id="4" name="Picture 3">
            <a:extLst>
              <a:ext uri="{FF2B5EF4-FFF2-40B4-BE49-F238E27FC236}">
                <a16:creationId xmlns:a16="http://schemas.microsoft.com/office/drawing/2014/main" id="{5F873381-9BB4-9F19-21F7-6B2DC16711ED}"/>
              </a:ext>
            </a:extLst>
          </p:cNvPr>
          <p:cNvPicPr>
            <a:picLocks noChangeAspect="1"/>
          </p:cNvPicPr>
          <p:nvPr/>
        </p:nvPicPr>
        <p:blipFill>
          <a:blip r:embed="rId3"/>
          <a:stretch>
            <a:fillRect/>
          </a:stretch>
        </p:blipFill>
        <p:spPr>
          <a:xfrm>
            <a:off x="812814" y="1055178"/>
            <a:ext cx="3487571" cy="4880113"/>
          </a:xfrm>
          <a:prstGeom prst="rect">
            <a:avLst/>
          </a:prstGeom>
        </p:spPr>
      </p:pic>
    </p:spTree>
    <p:extLst>
      <p:ext uri="{BB962C8B-B14F-4D97-AF65-F5344CB8AC3E}">
        <p14:creationId xmlns:p14="http://schemas.microsoft.com/office/powerpoint/2010/main" val="4099133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4F81F1AE-9F87-BEAF-6E8B-8459A64642E0}"/>
              </a:ext>
            </a:extLst>
          </p:cNvPr>
          <p:cNvSpPr/>
          <p:nvPr/>
        </p:nvSpPr>
        <p:spPr>
          <a:xfrm rot="16200000">
            <a:off x="5352180" y="2532408"/>
            <a:ext cx="2217177" cy="3167397"/>
          </a:xfrm>
          <a:prstGeom prst="triangle">
            <a:avLst>
              <a:gd name="adj" fmla="val 100000"/>
            </a:avLst>
          </a:prstGeom>
          <a:solidFill>
            <a:schemeClr val="accent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TextBox 2">
            <a:extLst>
              <a:ext uri="{FF2B5EF4-FFF2-40B4-BE49-F238E27FC236}">
                <a16:creationId xmlns:a16="http://schemas.microsoft.com/office/drawing/2014/main" id="{E0EF17FF-3FA1-FBE1-E73B-B35A08F252A0}"/>
              </a:ext>
            </a:extLst>
          </p:cNvPr>
          <p:cNvSpPr txBox="1"/>
          <p:nvPr/>
        </p:nvSpPr>
        <p:spPr>
          <a:xfrm>
            <a:off x="5744121" y="2083457"/>
            <a:ext cx="1782860" cy="872098"/>
          </a:xfrm>
          <a:prstGeom prst="rect">
            <a:avLst/>
          </a:prstGeom>
          <a:noFill/>
        </p:spPr>
        <p:txBody>
          <a:bodyPr wrap="none" rtlCol="0">
            <a:spAutoFit/>
          </a:bodyPr>
          <a:lstStyle/>
          <a:p>
            <a:pPr defTabSz="896112">
              <a:spcAft>
                <a:spcPts val="600"/>
              </a:spcAft>
            </a:pPr>
            <a:r>
              <a:rPr lang="en-GB" sz="5067"/>
              <a:t>10 cm</a:t>
            </a:r>
            <a:endParaRPr lang="en-GB" sz="2585"/>
          </a:p>
        </p:txBody>
      </p:sp>
      <p:sp>
        <p:nvSpPr>
          <p:cNvPr id="4" name="TextBox 3">
            <a:extLst>
              <a:ext uri="{FF2B5EF4-FFF2-40B4-BE49-F238E27FC236}">
                <a16:creationId xmlns:a16="http://schemas.microsoft.com/office/drawing/2014/main" id="{33ADEC19-50F1-46BB-C1EE-DC6DBA30DAFD}"/>
              </a:ext>
            </a:extLst>
          </p:cNvPr>
          <p:cNvSpPr txBox="1"/>
          <p:nvPr/>
        </p:nvSpPr>
        <p:spPr>
          <a:xfrm>
            <a:off x="8626735" y="2877711"/>
            <a:ext cx="551754" cy="983346"/>
          </a:xfrm>
          <a:prstGeom prst="rect">
            <a:avLst/>
          </a:prstGeom>
          <a:noFill/>
        </p:spPr>
        <p:txBody>
          <a:bodyPr wrap="none" rtlCol="0">
            <a:spAutoFit/>
          </a:bodyPr>
          <a:lstStyle/>
          <a:p>
            <a:pPr defTabSz="896112">
              <a:spcAft>
                <a:spcPts val="600"/>
              </a:spcAft>
            </a:pPr>
            <a:r>
              <a:rPr lang="en-GB" sz="5790" b="1">
                <a:solidFill>
                  <a:srgbClr val="00B0F0"/>
                </a:solidFill>
              </a:rPr>
              <a:t>a</a:t>
            </a:r>
            <a:endParaRPr lang="en-GB" sz="2954" b="1">
              <a:solidFill>
                <a:srgbClr val="00B0F0"/>
              </a:solidFill>
            </a:endParaRPr>
          </a:p>
        </p:txBody>
      </p:sp>
      <p:sp>
        <p:nvSpPr>
          <p:cNvPr id="5" name="TextBox 4">
            <a:extLst>
              <a:ext uri="{FF2B5EF4-FFF2-40B4-BE49-F238E27FC236}">
                <a16:creationId xmlns:a16="http://schemas.microsoft.com/office/drawing/2014/main" id="{B25B5BF0-2AE4-AE70-2852-1FC6ED441EC3}"/>
              </a:ext>
            </a:extLst>
          </p:cNvPr>
          <p:cNvSpPr txBox="1"/>
          <p:nvPr/>
        </p:nvSpPr>
        <p:spPr>
          <a:xfrm>
            <a:off x="2690785" y="5586535"/>
            <a:ext cx="1974900" cy="537840"/>
          </a:xfrm>
          <a:prstGeom prst="rect">
            <a:avLst/>
          </a:prstGeom>
          <a:noFill/>
        </p:spPr>
        <p:txBody>
          <a:bodyPr wrap="none" rtlCol="0">
            <a:spAutoFit/>
          </a:bodyPr>
          <a:lstStyle/>
          <a:p>
            <a:pPr algn="ctr" defTabSz="896112">
              <a:spcAft>
                <a:spcPts val="600"/>
              </a:spcAft>
            </a:pPr>
            <a:r>
              <a:rPr lang="en-GB" sz="2895"/>
              <a:t>Not to scale</a:t>
            </a:r>
            <a:endParaRPr lang="en-GB" sz="1477"/>
          </a:p>
        </p:txBody>
      </p:sp>
      <p:sp>
        <p:nvSpPr>
          <p:cNvPr id="6" name="TextBox 5">
            <a:extLst>
              <a:ext uri="{FF2B5EF4-FFF2-40B4-BE49-F238E27FC236}">
                <a16:creationId xmlns:a16="http://schemas.microsoft.com/office/drawing/2014/main" id="{E894DB48-E68A-E7DA-0346-2314EF02A16D}"/>
              </a:ext>
            </a:extLst>
          </p:cNvPr>
          <p:cNvSpPr txBox="1"/>
          <p:nvPr/>
        </p:nvSpPr>
        <p:spPr>
          <a:xfrm>
            <a:off x="4931533" y="4160659"/>
            <a:ext cx="1782860" cy="872098"/>
          </a:xfrm>
          <a:prstGeom prst="rect">
            <a:avLst/>
          </a:prstGeom>
          <a:noFill/>
        </p:spPr>
        <p:txBody>
          <a:bodyPr wrap="none" rtlCol="0">
            <a:spAutoFit/>
          </a:bodyPr>
          <a:lstStyle/>
          <a:p>
            <a:pPr defTabSz="896112">
              <a:spcAft>
                <a:spcPts val="600"/>
              </a:spcAft>
            </a:pPr>
            <a:r>
              <a:rPr lang="en-GB" sz="5067"/>
              <a:t>12 cm</a:t>
            </a:r>
            <a:endParaRPr lang="en-GB" sz="2585"/>
          </a:p>
        </p:txBody>
      </p:sp>
      <p:sp>
        <p:nvSpPr>
          <p:cNvPr id="7" name="TextBox 6">
            <a:extLst>
              <a:ext uri="{FF2B5EF4-FFF2-40B4-BE49-F238E27FC236}">
                <a16:creationId xmlns:a16="http://schemas.microsoft.com/office/drawing/2014/main" id="{55C71429-4054-6DBE-0ACC-743816636ED9}"/>
              </a:ext>
            </a:extLst>
          </p:cNvPr>
          <p:cNvSpPr txBox="1"/>
          <p:nvPr/>
        </p:nvSpPr>
        <p:spPr>
          <a:xfrm>
            <a:off x="5197969" y="1824410"/>
            <a:ext cx="583814" cy="983346"/>
          </a:xfrm>
          <a:prstGeom prst="rect">
            <a:avLst/>
          </a:prstGeom>
          <a:noFill/>
        </p:spPr>
        <p:txBody>
          <a:bodyPr wrap="none" rtlCol="0">
            <a:spAutoFit/>
          </a:bodyPr>
          <a:lstStyle/>
          <a:p>
            <a:pPr defTabSz="896112">
              <a:spcAft>
                <a:spcPts val="600"/>
              </a:spcAft>
            </a:pPr>
            <a:r>
              <a:rPr lang="en-GB" sz="5790" b="1" dirty="0">
                <a:solidFill>
                  <a:srgbClr val="FF0000"/>
                </a:solidFill>
              </a:rPr>
              <a:t>b</a:t>
            </a:r>
            <a:endParaRPr lang="en-GB" sz="2954" b="1" dirty="0">
              <a:solidFill>
                <a:srgbClr val="FF0000"/>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EF1CEE-3B5D-C937-D1B7-DD8A95DB5D70}"/>
                  </a:ext>
                </a:extLst>
              </p:cNvPr>
              <p:cNvSpPr txBox="1"/>
              <p:nvPr/>
            </p:nvSpPr>
            <p:spPr>
              <a:xfrm>
                <a:off x="8042881" y="3335537"/>
                <a:ext cx="771430" cy="1060290"/>
              </a:xfrm>
              <a:prstGeom prst="rect">
                <a:avLst/>
              </a:prstGeom>
              <a:noFill/>
            </p:spPr>
            <p:txBody>
              <a:bodyPr wrap="none" rtlCol="0">
                <a:spAutoFit/>
              </a:bodyPr>
              <a:lstStyle/>
              <a:p>
                <a:pPr defTabSz="896112">
                  <a:spcAft>
                    <a:spcPts val="600"/>
                  </a:spcAft>
                </a:pPr>
                <a14:m>
                  <m:oMathPara xmlns:m="http://schemas.openxmlformats.org/officeDocument/2006/math">
                    <m:oMathParaPr>
                      <m:jc m:val="centerGroup"/>
                    </m:oMathParaPr>
                    <m:oMath xmlns:m="http://schemas.openxmlformats.org/officeDocument/2006/math">
                      <m:r>
                        <a:rPr lang="en-GB" sz="5790" i="1" dirty="0">
                          <a:latin typeface="Cambria Math" panose="02040503050406030204" pitchFamily="18" charset="0"/>
                        </a:rPr>
                        <m:t>𝑥</m:t>
                      </m:r>
                    </m:oMath>
                  </m:oMathPara>
                </a14:m>
                <a:endParaRPr lang="en-GB" sz="2954"/>
              </a:p>
            </p:txBody>
          </p:sp>
        </mc:Choice>
        <mc:Fallback xmlns="">
          <p:sp>
            <p:nvSpPr>
              <p:cNvPr id="8" name="TextBox 7">
                <a:extLst>
                  <a:ext uri="{FF2B5EF4-FFF2-40B4-BE49-F238E27FC236}">
                    <a16:creationId xmlns:a16="http://schemas.microsoft.com/office/drawing/2014/main" id="{C6EF1CEE-3B5D-C937-D1B7-DD8A95DB5D70}"/>
                  </a:ext>
                </a:extLst>
              </p:cNvPr>
              <p:cNvSpPr txBox="1">
                <a:spLocks noRot="1" noChangeAspect="1" noMove="1" noResize="1" noEditPoints="1" noAdjustHandles="1" noChangeArrowheads="1" noChangeShapeType="1" noTextEdit="1"/>
              </p:cNvSpPr>
              <p:nvPr/>
            </p:nvSpPr>
            <p:spPr>
              <a:xfrm>
                <a:off x="8042881" y="3335537"/>
                <a:ext cx="771430" cy="1060290"/>
              </a:xfrm>
              <a:prstGeom prst="rect">
                <a:avLst/>
              </a:prstGeom>
              <a:blipFill>
                <a:blip r:embed="rId2"/>
                <a:stretch>
                  <a:fillRect/>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3F89201F-A15A-B3B8-2FF5-FA992DD89F53}"/>
              </a:ext>
            </a:extLst>
          </p:cNvPr>
          <p:cNvSpPr txBox="1"/>
          <p:nvPr/>
        </p:nvSpPr>
        <p:spPr>
          <a:xfrm>
            <a:off x="4991442" y="3445638"/>
            <a:ext cx="495649" cy="983346"/>
          </a:xfrm>
          <a:prstGeom prst="rect">
            <a:avLst/>
          </a:prstGeom>
          <a:noFill/>
        </p:spPr>
        <p:txBody>
          <a:bodyPr wrap="none" rtlCol="0">
            <a:spAutoFit/>
          </a:bodyPr>
          <a:lstStyle/>
          <a:p>
            <a:pPr defTabSz="896112">
              <a:spcAft>
                <a:spcPts val="600"/>
              </a:spcAft>
            </a:pPr>
            <a:r>
              <a:rPr lang="en-GB" sz="5790" b="1">
                <a:solidFill>
                  <a:srgbClr val="00B050"/>
                </a:solidFill>
              </a:rPr>
              <a:t>c</a:t>
            </a:r>
            <a:endParaRPr lang="en-GB" sz="2954" b="1">
              <a:solidFill>
                <a:srgbClr val="00B050"/>
              </a:solidFil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20A71D4-A027-1B17-735F-44B6A13652B4}"/>
                  </a:ext>
                </a:extLst>
              </p:cNvPr>
              <p:cNvSpPr txBox="1"/>
              <p:nvPr/>
            </p:nvSpPr>
            <p:spPr>
              <a:xfrm>
                <a:off x="4872381" y="643466"/>
                <a:ext cx="4627036" cy="1171988"/>
              </a:xfrm>
              <a:prstGeom prst="rect">
                <a:avLst/>
              </a:prstGeom>
              <a:noFill/>
            </p:spPr>
            <p:txBody>
              <a:bodyPr wrap="none" rtlCol="0">
                <a:spAutoFit/>
              </a:bodyPr>
              <a:lstStyle/>
              <a:p>
                <a:pPr algn="ctr" defTabSz="896112">
                  <a:spcAft>
                    <a:spcPts val="600"/>
                  </a:spcAft>
                </a:pPr>
                <a:r>
                  <a:rPr lang="en-GB" sz="3258"/>
                  <a:t>What is the length of </a:t>
                </a:r>
                <a14:m>
                  <m:oMath xmlns:m="http://schemas.openxmlformats.org/officeDocument/2006/math">
                    <m:r>
                      <a:rPr lang="en-GB" sz="3258" i="1" dirty="0">
                        <a:latin typeface="Cambria Math" panose="02040503050406030204" pitchFamily="18" charset="0"/>
                      </a:rPr>
                      <m:t>𝑥</m:t>
                    </m:r>
                  </m:oMath>
                </a14:m>
                <a:r>
                  <a:rPr lang="en-GB" sz="3258"/>
                  <a:t>? </a:t>
                </a:r>
              </a:p>
              <a:p>
                <a:pPr algn="ctr" defTabSz="896112">
                  <a:spcAft>
                    <a:spcPts val="600"/>
                  </a:spcAft>
                </a:pPr>
                <a:r>
                  <a:rPr lang="en-GB" sz="3258"/>
                  <a:t>Give your answer to 2 d.p.</a:t>
                </a:r>
                <a:endParaRPr lang="en-GB" sz="1662"/>
              </a:p>
            </p:txBody>
          </p:sp>
        </mc:Choice>
        <mc:Fallback xmlns="">
          <p:sp>
            <p:nvSpPr>
              <p:cNvPr id="10" name="TextBox 9">
                <a:extLst>
                  <a:ext uri="{FF2B5EF4-FFF2-40B4-BE49-F238E27FC236}">
                    <a16:creationId xmlns:a16="http://schemas.microsoft.com/office/drawing/2014/main" id="{320A71D4-A027-1B17-735F-44B6A13652B4}"/>
                  </a:ext>
                </a:extLst>
              </p:cNvPr>
              <p:cNvSpPr txBox="1">
                <a:spLocks noRot="1" noChangeAspect="1" noMove="1" noResize="1" noEditPoints="1" noAdjustHandles="1" noChangeArrowheads="1" noChangeShapeType="1" noTextEdit="1"/>
              </p:cNvSpPr>
              <p:nvPr/>
            </p:nvSpPr>
            <p:spPr>
              <a:xfrm>
                <a:off x="4872381" y="643466"/>
                <a:ext cx="4627036" cy="1171988"/>
              </a:xfrm>
              <a:prstGeom prst="rect">
                <a:avLst/>
              </a:prstGeom>
              <a:blipFill>
                <a:blip r:embed="rId3"/>
                <a:stretch>
                  <a:fillRect l="-3030" t="-7292" r="-3030" b="-16667"/>
                </a:stretch>
              </a:blipFill>
            </p:spPr>
            <p:txBody>
              <a:bodyPr/>
              <a:lstStyle/>
              <a:p>
                <a:r>
                  <a:rPr lang="en-GB">
                    <a:noFill/>
                  </a:rPr>
                  <a:t> </a:t>
                </a:r>
              </a:p>
            </p:txBody>
          </p:sp>
        </mc:Fallback>
      </mc:AlternateContent>
      <p:sp>
        <p:nvSpPr>
          <p:cNvPr id="11" name="L-Shape 10">
            <a:extLst>
              <a:ext uri="{FF2B5EF4-FFF2-40B4-BE49-F238E27FC236}">
                <a16:creationId xmlns:a16="http://schemas.microsoft.com/office/drawing/2014/main" id="{66AE6EA3-EF77-2035-D944-60BD284DADBC}"/>
              </a:ext>
            </a:extLst>
          </p:cNvPr>
          <p:cNvSpPr/>
          <p:nvPr/>
        </p:nvSpPr>
        <p:spPr>
          <a:xfrm>
            <a:off x="7477970" y="3055452"/>
            <a:ext cx="532012" cy="532012"/>
          </a:xfrm>
          <a:prstGeom prst="corner">
            <a:avLst>
              <a:gd name="adj1" fmla="val 0"/>
              <a:gd name="adj2" fmla="val 0"/>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err="1">
              <a:solidFill>
                <a:schemeClr val="tx1"/>
              </a:solidFill>
            </a:endParaRPr>
          </a:p>
        </p:txBody>
      </p:sp>
      <p:sp>
        <p:nvSpPr>
          <p:cNvPr id="14" name="Text Placeholder 13">
            <a:extLst>
              <a:ext uri="{FF2B5EF4-FFF2-40B4-BE49-F238E27FC236}">
                <a16:creationId xmlns:a16="http://schemas.microsoft.com/office/drawing/2014/main" id="{5AD4CAB7-4F81-970C-E789-93E0A358C11F}"/>
              </a:ext>
            </a:extLst>
          </p:cNvPr>
          <p:cNvSpPr>
            <a:spLocks noGrp="1"/>
          </p:cNvSpPr>
          <p:nvPr>
            <p:ph type="body" sz="quarter" idx="10"/>
          </p:nvPr>
        </p:nvSpPr>
        <p:spPr/>
        <p:txBody>
          <a:bodyPr/>
          <a:lstStyle/>
          <a:p>
            <a:endParaRPr lang="en-GB"/>
          </a:p>
        </p:txBody>
      </p:sp>
      <p:sp>
        <p:nvSpPr>
          <p:cNvPr id="15" name="Content Placeholder 14">
            <a:extLst>
              <a:ext uri="{FF2B5EF4-FFF2-40B4-BE49-F238E27FC236}">
                <a16:creationId xmlns:a16="http://schemas.microsoft.com/office/drawing/2014/main" id="{FE8D32CF-817E-0ECD-4D6B-70F6B2332F6C}"/>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317518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E6CFA3AE-F15E-CD57-A991-E8B96A9EAE70}"/>
              </a:ext>
            </a:extLst>
          </p:cNvPr>
          <p:cNvSpPr/>
          <p:nvPr/>
        </p:nvSpPr>
        <p:spPr>
          <a:xfrm rot="13662349">
            <a:off x="5159037" y="2754150"/>
            <a:ext cx="3256832" cy="3663935"/>
          </a:xfrm>
          <a:prstGeom prst="triangle">
            <a:avLst>
              <a:gd name="adj" fmla="val 100000"/>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TextBox 2">
            <a:extLst>
              <a:ext uri="{FF2B5EF4-FFF2-40B4-BE49-F238E27FC236}">
                <a16:creationId xmlns:a16="http://schemas.microsoft.com/office/drawing/2014/main" id="{4F185241-AC70-81FD-C998-BE68D154964D}"/>
              </a:ext>
            </a:extLst>
          </p:cNvPr>
          <p:cNvSpPr txBox="1"/>
          <p:nvPr/>
        </p:nvSpPr>
        <p:spPr>
          <a:xfrm>
            <a:off x="8006655" y="2505464"/>
            <a:ext cx="1358064" cy="812402"/>
          </a:xfrm>
          <a:prstGeom prst="rect">
            <a:avLst/>
          </a:prstGeom>
          <a:noFill/>
        </p:spPr>
        <p:txBody>
          <a:bodyPr wrap="none" rtlCol="0">
            <a:spAutoFit/>
          </a:bodyPr>
          <a:lstStyle/>
          <a:p>
            <a:pPr defTabSz="827532">
              <a:spcAft>
                <a:spcPts val="600"/>
              </a:spcAft>
            </a:pPr>
            <a:r>
              <a:rPr lang="en-GB" sz="4679"/>
              <a:t>9 cm</a:t>
            </a:r>
            <a:endParaRPr lang="en-GB" sz="2585"/>
          </a:p>
        </p:txBody>
      </p:sp>
      <p:sp>
        <p:nvSpPr>
          <p:cNvPr id="4" name="TextBox 3">
            <a:extLst>
              <a:ext uri="{FF2B5EF4-FFF2-40B4-BE49-F238E27FC236}">
                <a16:creationId xmlns:a16="http://schemas.microsoft.com/office/drawing/2014/main" id="{EFC5E687-2C01-2E7B-6101-A7BCF3984CA2}"/>
              </a:ext>
            </a:extLst>
          </p:cNvPr>
          <p:cNvSpPr txBox="1"/>
          <p:nvPr/>
        </p:nvSpPr>
        <p:spPr>
          <a:xfrm>
            <a:off x="4687698" y="1893133"/>
            <a:ext cx="522900" cy="915187"/>
          </a:xfrm>
          <a:prstGeom prst="rect">
            <a:avLst/>
          </a:prstGeom>
          <a:noFill/>
        </p:spPr>
        <p:txBody>
          <a:bodyPr wrap="none" rtlCol="0">
            <a:spAutoFit/>
          </a:bodyPr>
          <a:lstStyle/>
          <a:p>
            <a:pPr defTabSz="827532">
              <a:spcAft>
                <a:spcPts val="600"/>
              </a:spcAft>
            </a:pPr>
            <a:r>
              <a:rPr lang="en-GB" sz="5347" b="1">
                <a:solidFill>
                  <a:srgbClr val="00B0F0"/>
                </a:solidFill>
              </a:rPr>
              <a:t>a</a:t>
            </a:r>
            <a:endParaRPr lang="en-GB" sz="2954" b="1">
              <a:solidFill>
                <a:srgbClr val="00B0F0"/>
              </a:solidFill>
            </a:endParaRPr>
          </a:p>
        </p:txBody>
      </p:sp>
      <p:sp>
        <p:nvSpPr>
          <p:cNvPr id="5" name="TextBox 4">
            <a:extLst>
              <a:ext uri="{FF2B5EF4-FFF2-40B4-BE49-F238E27FC236}">
                <a16:creationId xmlns:a16="http://schemas.microsoft.com/office/drawing/2014/main" id="{83248296-298C-6A52-FFEB-CF14DFDCAF10}"/>
              </a:ext>
            </a:extLst>
          </p:cNvPr>
          <p:cNvSpPr txBox="1"/>
          <p:nvPr/>
        </p:nvSpPr>
        <p:spPr>
          <a:xfrm>
            <a:off x="2752830" y="5219841"/>
            <a:ext cx="1837619" cy="503664"/>
          </a:xfrm>
          <a:prstGeom prst="rect">
            <a:avLst/>
          </a:prstGeom>
          <a:noFill/>
        </p:spPr>
        <p:txBody>
          <a:bodyPr wrap="none" rtlCol="0">
            <a:spAutoFit/>
          </a:bodyPr>
          <a:lstStyle/>
          <a:p>
            <a:pPr algn="ctr" defTabSz="827532">
              <a:spcAft>
                <a:spcPts val="600"/>
              </a:spcAft>
            </a:pPr>
            <a:r>
              <a:rPr lang="en-GB" sz="2673"/>
              <a:t>Not to scale</a:t>
            </a:r>
            <a:endParaRPr lang="en-GB" sz="1477"/>
          </a:p>
        </p:txBody>
      </p:sp>
      <p:sp>
        <p:nvSpPr>
          <p:cNvPr id="6" name="TextBox 5">
            <a:extLst>
              <a:ext uri="{FF2B5EF4-FFF2-40B4-BE49-F238E27FC236}">
                <a16:creationId xmlns:a16="http://schemas.microsoft.com/office/drawing/2014/main" id="{8881E455-1856-3B49-3C45-B230F901AA2D}"/>
              </a:ext>
            </a:extLst>
          </p:cNvPr>
          <p:cNvSpPr txBox="1"/>
          <p:nvPr/>
        </p:nvSpPr>
        <p:spPr>
          <a:xfrm>
            <a:off x="5855505" y="4513868"/>
            <a:ext cx="1662635" cy="812402"/>
          </a:xfrm>
          <a:prstGeom prst="rect">
            <a:avLst/>
          </a:prstGeom>
          <a:noFill/>
        </p:spPr>
        <p:txBody>
          <a:bodyPr wrap="none" rtlCol="0">
            <a:spAutoFit/>
          </a:bodyPr>
          <a:lstStyle/>
          <a:p>
            <a:pPr defTabSz="827532">
              <a:spcAft>
                <a:spcPts val="600"/>
              </a:spcAft>
            </a:pPr>
            <a:r>
              <a:rPr lang="en-GB" sz="4679"/>
              <a:t>13 cm</a:t>
            </a:r>
            <a:endParaRPr lang="en-GB" sz="2585"/>
          </a:p>
        </p:txBody>
      </p:sp>
      <p:sp>
        <p:nvSpPr>
          <p:cNvPr id="7" name="TextBox 6">
            <a:extLst>
              <a:ext uri="{FF2B5EF4-FFF2-40B4-BE49-F238E27FC236}">
                <a16:creationId xmlns:a16="http://schemas.microsoft.com/office/drawing/2014/main" id="{0D2D5831-AD14-921D-AF27-6DB2BCBBAE44}"/>
              </a:ext>
            </a:extLst>
          </p:cNvPr>
          <p:cNvSpPr txBox="1"/>
          <p:nvPr/>
        </p:nvSpPr>
        <p:spPr>
          <a:xfrm>
            <a:off x="8063970" y="1890336"/>
            <a:ext cx="553357" cy="915187"/>
          </a:xfrm>
          <a:prstGeom prst="rect">
            <a:avLst/>
          </a:prstGeom>
          <a:noFill/>
        </p:spPr>
        <p:txBody>
          <a:bodyPr wrap="none" rtlCol="0">
            <a:spAutoFit/>
          </a:bodyPr>
          <a:lstStyle/>
          <a:p>
            <a:pPr defTabSz="827532">
              <a:spcAft>
                <a:spcPts val="600"/>
              </a:spcAft>
            </a:pPr>
            <a:r>
              <a:rPr lang="en-GB" sz="5347" b="1">
                <a:solidFill>
                  <a:srgbClr val="FF0000"/>
                </a:solidFill>
              </a:rPr>
              <a:t>b</a:t>
            </a:r>
            <a:endParaRPr lang="en-GB" sz="2954" b="1">
              <a:solidFill>
                <a:srgbClr val="FF0000"/>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DE131C7-1B33-DD2F-E3F7-BF5935F3A0A0}"/>
                  </a:ext>
                </a:extLst>
              </p:cNvPr>
              <p:cNvSpPr txBox="1"/>
              <p:nvPr/>
            </p:nvSpPr>
            <p:spPr>
              <a:xfrm>
                <a:off x="5017169" y="2368175"/>
                <a:ext cx="726416" cy="992131"/>
              </a:xfrm>
              <a:prstGeom prst="rect">
                <a:avLst/>
              </a:prstGeom>
              <a:noFill/>
            </p:spPr>
            <p:txBody>
              <a:bodyPr wrap="none" rtlCol="0">
                <a:spAutoFit/>
              </a:bodyPr>
              <a:lstStyle/>
              <a:p>
                <a:pPr defTabSz="827532">
                  <a:spcAft>
                    <a:spcPts val="600"/>
                  </a:spcAft>
                </a:pPr>
                <a14:m>
                  <m:oMathPara xmlns:m="http://schemas.openxmlformats.org/officeDocument/2006/math">
                    <m:oMathParaPr>
                      <m:jc m:val="centerGroup"/>
                    </m:oMathParaPr>
                    <m:oMath xmlns:m="http://schemas.openxmlformats.org/officeDocument/2006/math">
                      <m:r>
                        <a:rPr lang="en-GB" sz="5347" i="1" dirty="0">
                          <a:latin typeface="Cambria Math" panose="02040503050406030204" pitchFamily="18" charset="0"/>
                        </a:rPr>
                        <m:t>𝑥</m:t>
                      </m:r>
                    </m:oMath>
                  </m:oMathPara>
                </a14:m>
                <a:endParaRPr lang="en-GB" sz="2954"/>
              </a:p>
            </p:txBody>
          </p:sp>
        </mc:Choice>
        <mc:Fallback xmlns="">
          <p:sp>
            <p:nvSpPr>
              <p:cNvPr id="8" name="TextBox 7">
                <a:extLst>
                  <a:ext uri="{FF2B5EF4-FFF2-40B4-BE49-F238E27FC236}">
                    <a16:creationId xmlns:a16="http://schemas.microsoft.com/office/drawing/2014/main" id="{ADE131C7-1B33-DD2F-E3F7-BF5935F3A0A0}"/>
                  </a:ext>
                </a:extLst>
              </p:cNvPr>
              <p:cNvSpPr txBox="1">
                <a:spLocks noRot="1" noChangeAspect="1" noMove="1" noResize="1" noEditPoints="1" noAdjustHandles="1" noChangeArrowheads="1" noChangeShapeType="1" noTextEdit="1"/>
              </p:cNvSpPr>
              <p:nvPr/>
            </p:nvSpPr>
            <p:spPr>
              <a:xfrm>
                <a:off x="5017169" y="2368175"/>
                <a:ext cx="726416" cy="992131"/>
              </a:xfrm>
              <a:prstGeom prst="rect">
                <a:avLst/>
              </a:prstGeom>
              <a:blipFill>
                <a:blip r:embed="rId2"/>
                <a:stretch>
                  <a:fillRect/>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94C114A0-40A2-29E7-7B93-0E6862557D09}"/>
              </a:ext>
            </a:extLst>
          </p:cNvPr>
          <p:cNvSpPr txBox="1"/>
          <p:nvPr/>
        </p:nvSpPr>
        <p:spPr>
          <a:xfrm>
            <a:off x="7514520" y="4619547"/>
            <a:ext cx="471604" cy="915187"/>
          </a:xfrm>
          <a:prstGeom prst="rect">
            <a:avLst/>
          </a:prstGeom>
          <a:noFill/>
        </p:spPr>
        <p:txBody>
          <a:bodyPr wrap="none" rtlCol="0">
            <a:spAutoFit/>
          </a:bodyPr>
          <a:lstStyle/>
          <a:p>
            <a:pPr defTabSz="827532">
              <a:spcAft>
                <a:spcPts val="600"/>
              </a:spcAft>
            </a:pPr>
            <a:r>
              <a:rPr lang="en-GB" sz="5347" b="1">
                <a:solidFill>
                  <a:srgbClr val="00B050"/>
                </a:solidFill>
              </a:rPr>
              <a:t>c</a:t>
            </a:r>
            <a:endParaRPr lang="en-GB" sz="2954" b="1">
              <a:solidFill>
                <a:srgbClr val="00B050"/>
              </a:solidFil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19B54C4-BDC2-C0E6-3ED7-18BDF48851D8}"/>
                  </a:ext>
                </a:extLst>
              </p:cNvPr>
              <p:cNvSpPr txBox="1"/>
              <p:nvPr/>
            </p:nvSpPr>
            <p:spPr>
              <a:xfrm>
                <a:off x="4777993" y="643467"/>
                <a:ext cx="4282198" cy="1095043"/>
              </a:xfrm>
              <a:prstGeom prst="rect">
                <a:avLst/>
              </a:prstGeom>
              <a:noFill/>
            </p:spPr>
            <p:txBody>
              <a:bodyPr wrap="none" rtlCol="0">
                <a:spAutoFit/>
              </a:bodyPr>
              <a:lstStyle/>
              <a:p>
                <a:pPr algn="ctr" defTabSz="827532">
                  <a:spcAft>
                    <a:spcPts val="600"/>
                  </a:spcAft>
                </a:pPr>
                <a:r>
                  <a:rPr lang="en-GB" sz="3008"/>
                  <a:t>What is the length of </a:t>
                </a:r>
                <a14:m>
                  <m:oMath xmlns:m="http://schemas.openxmlformats.org/officeDocument/2006/math">
                    <m:r>
                      <a:rPr lang="en-GB" sz="3008" i="1" dirty="0">
                        <a:latin typeface="Cambria Math" panose="02040503050406030204" pitchFamily="18" charset="0"/>
                      </a:rPr>
                      <m:t>𝑥</m:t>
                    </m:r>
                  </m:oMath>
                </a14:m>
                <a:r>
                  <a:rPr lang="en-GB" sz="3008"/>
                  <a:t>? </a:t>
                </a:r>
              </a:p>
              <a:p>
                <a:pPr algn="ctr" defTabSz="827532">
                  <a:spcAft>
                    <a:spcPts val="600"/>
                  </a:spcAft>
                </a:pPr>
                <a:r>
                  <a:rPr lang="en-GB" sz="3008"/>
                  <a:t>Give your answer to 2 d.p.</a:t>
                </a:r>
                <a:endParaRPr lang="en-GB" sz="1662"/>
              </a:p>
            </p:txBody>
          </p:sp>
        </mc:Choice>
        <mc:Fallback xmlns="">
          <p:sp>
            <p:nvSpPr>
              <p:cNvPr id="10" name="TextBox 9">
                <a:extLst>
                  <a:ext uri="{FF2B5EF4-FFF2-40B4-BE49-F238E27FC236}">
                    <a16:creationId xmlns:a16="http://schemas.microsoft.com/office/drawing/2014/main" id="{219B54C4-BDC2-C0E6-3ED7-18BDF48851D8}"/>
                  </a:ext>
                </a:extLst>
              </p:cNvPr>
              <p:cNvSpPr txBox="1">
                <a:spLocks noRot="1" noChangeAspect="1" noMove="1" noResize="1" noEditPoints="1" noAdjustHandles="1" noChangeArrowheads="1" noChangeShapeType="1" noTextEdit="1"/>
              </p:cNvSpPr>
              <p:nvPr/>
            </p:nvSpPr>
            <p:spPr>
              <a:xfrm>
                <a:off x="4777993" y="643467"/>
                <a:ext cx="4282198" cy="1095043"/>
              </a:xfrm>
              <a:prstGeom prst="rect">
                <a:avLst/>
              </a:prstGeom>
              <a:blipFill>
                <a:blip r:embed="rId3"/>
                <a:stretch>
                  <a:fillRect l="-2991" t="-6704" r="-2849" b="-16760"/>
                </a:stretch>
              </a:blipFill>
            </p:spPr>
            <p:txBody>
              <a:bodyPr/>
              <a:lstStyle/>
              <a:p>
                <a:r>
                  <a:rPr lang="en-GB">
                    <a:noFill/>
                  </a:rPr>
                  <a:t> </a:t>
                </a:r>
              </a:p>
            </p:txBody>
          </p:sp>
        </mc:Fallback>
      </mc:AlternateContent>
      <p:sp>
        <p:nvSpPr>
          <p:cNvPr id="11" name="L-Shape 10">
            <a:extLst>
              <a:ext uri="{FF2B5EF4-FFF2-40B4-BE49-F238E27FC236}">
                <a16:creationId xmlns:a16="http://schemas.microsoft.com/office/drawing/2014/main" id="{FF1DD9DC-A77F-5CA9-8129-C597EE9E6BCE}"/>
              </a:ext>
            </a:extLst>
          </p:cNvPr>
          <p:cNvSpPr/>
          <p:nvPr/>
        </p:nvSpPr>
        <p:spPr>
          <a:xfrm rot="19117257">
            <a:off x="6788606" y="2253867"/>
            <a:ext cx="492546" cy="492546"/>
          </a:xfrm>
          <a:prstGeom prst="corner">
            <a:avLst>
              <a:gd name="adj1" fmla="val 0"/>
              <a:gd name="adj2" fmla="val 0"/>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err="1">
              <a:solidFill>
                <a:schemeClr val="tx1"/>
              </a:solidFill>
            </a:endParaRPr>
          </a:p>
        </p:txBody>
      </p:sp>
      <p:sp>
        <p:nvSpPr>
          <p:cNvPr id="14" name="Text Placeholder 13">
            <a:extLst>
              <a:ext uri="{FF2B5EF4-FFF2-40B4-BE49-F238E27FC236}">
                <a16:creationId xmlns:a16="http://schemas.microsoft.com/office/drawing/2014/main" id="{A35F17B3-3DE3-271C-DD45-AE33C1D06257}"/>
              </a:ext>
            </a:extLst>
          </p:cNvPr>
          <p:cNvSpPr>
            <a:spLocks noGrp="1"/>
          </p:cNvSpPr>
          <p:nvPr>
            <p:ph type="body" sz="quarter" idx="10"/>
          </p:nvPr>
        </p:nvSpPr>
        <p:spPr/>
        <p:txBody>
          <a:bodyPr/>
          <a:lstStyle/>
          <a:p>
            <a:endParaRPr lang="en-GB"/>
          </a:p>
        </p:txBody>
      </p:sp>
      <p:sp>
        <p:nvSpPr>
          <p:cNvPr id="15" name="Content Placeholder 14">
            <a:extLst>
              <a:ext uri="{FF2B5EF4-FFF2-40B4-BE49-F238E27FC236}">
                <a16:creationId xmlns:a16="http://schemas.microsoft.com/office/drawing/2014/main" id="{54149038-D92B-C8AF-B996-9B57B94ADD37}"/>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21957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47E6273-2436-7931-7B63-2C4F92506AE1}"/>
              </a:ext>
            </a:extLst>
          </p:cNvPr>
          <p:cNvSpPr/>
          <p:nvPr/>
        </p:nvSpPr>
        <p:spPr>
          <a:xfrm rot="16200000">
            <a:off x="2951297" y="3399005"/>
            <a:ext cx="3680597" cy="1950460"/>
          </a:xfrm>
          <a:prstGeom prst="triangle">
            <a:avLst>
              <a:gd name="adj" fmla="val 100000"/>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9060" tIns="49530" rIns="99060" bIns="4953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950"/>
          </a:p>
        </p:txBody>
      </p:sp>
      <p:sp>
        <p:nvSpPr>
          <p:cNvPr id="3" name="TextBox 6">
            <a:extLst>
              <a:ext uri="{FF2B5EF4-FFF2-40B4-BE49-F238E27FC236}">
                <a16:creationId xmlns:a16="http://schemas.microsoft.com/office/drawing/2014/main" id="{92EA81A2-E2FF-5FBE-4108-FF5EFFBFC76C}"/>
              </a:ext>
            </a:extLst>
          </p:cNvPr>
          <p:cNvSpPr txBox="1"/>
          <p:nvPr/>
        </p:nvSpPr>
        <p:spPr>
          <a:xfrm>
            <a:off x="5694459" y="3429616"/>
            <a:ext cx="1608133" cy="78604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36092">
              <a:spcAft>
                <a:spcPts val="600"/>
              </a:spcAft>
            </a:pPr>
            <a:r>
              <a:rPr lang="en-GB" sz="4508"/>
              <a:t>12 cm</a:t>
            </a:r>
            <a:endParaRPr lang="en-GB" sz="2800"/>
          </a:p>
        </p:txBody>
      </p:sp>
      <p:sp>
        <p:nvSpPr>
          <p:cNvPr id="4" name="TextBox 11">
            <a:extLst>
              <a:ext uri="{FF2B5EF4-FFF2-40B4-BE49-F238E27FC236}">
                <a16:creationId xmlns:a16="http://schemas.microsoft.com/office/drawing/2014/main" id="{83FA176C-E52A-5CFD-B8BA-B973F6BCB9C9}"/>
              </a:ext>
            </a:extLst>
          </p:cNvPr>
          <p:cNvSpPr txBox="1"/>
          <p:nvPr/>
        </p:nvSpPr>
        <p:spPr>
          <a:xfrm>
            <a:off x="7480450" y="5333098"/>
            <a:ext cx="1781706" cy="48872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36092">
              <a:spcAft>
                <a:spcPts val="600"/>
              </a:spcAft>
            </a:pPr>
            <a:r>
              <a:rPr lang="en-GB" sz="2576"/>
              <a:t>Not to scale</a:t>
            </a:r>
            <a:endParaRPr lang="en-GB" sz="1600"/>
          </a:p>
        </p:txBody>
      </p:sp>
      <p:sp>
        <p:nvSpPr>
          <p:cNvPr id="5" name="TextBox 13">
            <a:extLst>
              <a:ext uri="{FF2B5EF4-FFF2-40B4-BE49-F238E27FC236}">
                <a16:creationId xmlns:a16="http://schemas.microsoft.com/office/drawing/2014/main" id="{8E027346-79F8-D340-D302-83488D03905A}"/>
              </a:ext>
            </a:extLst>
          </p:cNvPr>
          <p:cNvSpPr txBox="1"/>
          <p:nvPr/>
        </p:nvSpPr>
        <p:spPr>
          <a:xfrm>
            <a:off x="2872270" y="4036722"/>
            <a:ext cx="1608133" cy="78604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36092">
              <a:spcAft>
                <a:spcPts val="600"/>
              </a:spcAft>
            </a:pPr>
            <a:r>
              <a:rPr lang="en-GB" sz="4508"/>
              <a:t>13 cm</a:t>
            </a:r>
            <a:endParaRPr lang="en-GB" sz="2800"/>
          </a:p>
        </p:txBody>
      </p:sp>
      <mc:AlternateContent xmlns:mc="http://schemas.openxmlformats.org/markup-compatibility/2006" xmlns:a14="http://schemas.microsoft.com/office/drawing/2010/main">
        <mc:Choice Requires="a14">
          <p:sp>
            <p:nvSpPr>
              <p:cNvPr id="6" name="TextBox 15">
                <a:extLst>
                  <a:ext uri="{FF2B5EF4-FFF2-40B4-BE49-F238E27FC236}">
                    <a16:creationId xmlns:a16="http://schemas.microsoft.com/office/drawing/2014/main" id="{E97E55F3-42A9-032F-1CAA-9E1E93E1B410}"/>
                  </a:ext>
                </a:extLst>
              </p:cNvPr>
              <p:cNvSpPr txBox="1"/>
              <p:nvPr/>
            </p:nvSpPr>
            <p:spPr>
              <a:xfrm>
                <a:off x="4437562" y="1618927"/>
                <a:ext cx="704808" cy="96212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36092">
                  <a:spcAft>
                    <a:spcPts val="600"/>
                  </a:spcAft>
                </a:pPr>
                <a14:m>
                  <m:oMathPara xmlns:m="http://schemas.openxmlformats.org/officeDocument/2006/math">
                    <m:oMathParaPr>
                      <m:jc m:val="centerGroup"/>
                    </m:oMathParaPr>
                    <m:oMath xmlns:m="http://schemas.openxmlformats.org/officeDocument/2006/math">
                      <m:r>
                        <a:rPr lang="en-GB" sz="5152" i="1" dirty="0">
                          <a:latin typeface="Cambria Math" panose="02040503050406030204" pitchFamily="18" charset="0"/>
                        </a:rPr>
                        <m:t>𝑥</m:t>
                      </m:r>
                    </m:oMath>
                  </m:oMathPara>
                </a14:m>
                <a:endParaRPr lang="en-GB" sz="3200"/>
              </a:p>
            </p:txBody>
          </p:sp>
        </mc:Choice>
        <mc:Fallback xmlns="">
          <p:sp>
            <p:nvSpPr>
              <p:cNvPr id="6" name="TextBox 15">
                <a:extLst>
                  <a:ext uri="{FF2B5EF4-FFF2-40B4-BE49-F238E27FC236}">
                    <a16:creationId xmlns:a16="http://schemas.microsoft.com/office/drawing/2014/main" id="{E97E55F3-42A9-032F-1CAA-9E1E93E1B410}"/>
                  </a:ext>
                </a:extLst>
              </p:cNvPr>
              <p:cNvSpPr txBox="1">
                <a:spLocks noRot="1" noChangeAspect="1" noMove="1" noResize="1" noEditPoints="1" noAdjustHandles="1" noChangeArrowheads="1" noChangeShapeType="1" noTextEdit="1"/>
              </p:cNvSpPr>
              <p:nvPr/>
            </p:nvSpPr>
            <p:spPr>
              <a:xfrm>
                <a:off x="4437562" y="1618927"/>
                <a:ext cx="704808" cy="962123"/>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23">
                <a:extLst>
                  <a:ext uri="{FF2B5EF4-FFF2-40B4-BE49-F238E27FC236}">
                    <a16:creationId xmlns:a16="http://schemas.microsoft.com/office/drawing/2014/main" id="{71CBCC7B-445B-7F43-1CAC-F90896BF1E2E}"/>
                  </a:ext>
                </a:extLst>
              </p:cNvPr>
              <p:cNvSpPr txBox="1"/>
              <p:nvPr/>
            </p:nvSpPr>
            <p:spPr>
              <a:xfrm>
                <a:off x="3098727" y="643466"/>
                <a:ext cx="4135363" cy="106118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36092">
                  <a:spcAft>
                    <a:spcPts val="600"/>
                  </a:spcAft>
                </a:pPr>
                <a:r>
                  <a:rPr lang="en-GB" sz="2898"/>
                  <a:t>What is the length of </a:t>
                </a:r>
                <a14:m>
                  <m:oMath xmlns:m="http://schemas.openxmlformats.org/officeDocument/2006/math">
                    <m:r>
                      <a:rPr lang="en-GB" sz="2898" i="1" dirty="0">
                        <a:latin typeface="Cambria Math" panose="02040503050406030204" pitchFamily="18" charset="0"/>
                      </a:rPr>
                      <m:t>𝑥</m:t>
                    </m:r>
                  </m:oMath>
                </a14:m>
                <a:r>
                  <a:rPr lang="en-GB" sz="2898"/>
                  <a:t>? </a:t>
                </a:r>
              </a:p>
              <a:p>
                <a:pPr algn="ctr" defTabSz="736092">
                  <a:spcAft>
                    <a:spcPts val="600"/>
                  </a:spcAft>
                </a:pPr>
                <a:r>
                  <a:rPr lang="en-GB" sz="2898"/>
                  <a:t>Give your answer to 2 d.p.</a:t>
                </a:r>
                <a:endParaRPr lang="en-GB"/>
              </a:p>
            </p:txBody>
          </p:sp>
        </mc:Choice>
        <mc:Fallback xmlns="">
          <p:sp>
            <p:nvSpPr>
              <p:cNvPr id="7" name="TextBox 23">
                <a:extLst>
                  <a:ext uri="{FF2B5EF4-FFF2-40B4-BE49-F238E27FC236}">
                    <a16:creationId xmlns:a16="http://schemas.microsoft.com/office/drawing/2014/main" id="{71CBCC7B-445B-7F43-1CAC-F90896BF1E2E}"/>
                  </a:ext>
                </a:extLst>
              </p:cNvPr>
              <p:cNvSpPr txBox="1">
                <a:spLocks noRot="1" noChangeAspect="1" noMove="1" noResize="1" noEditPoints="1" noAdjustHandles="1" noChangeArrowheads="1" noChangeShapeType="1" noTextEdit="1"/>
              </p:cNvSpPr>
              <p:nvPr/>
            </p:nvSpPr>
            <p:spPr>
              <a:xfrm>
                <a:off x="3098727" y="643466"/>
                <a:ext cx="4135363" cy="1061188"/>
              </a:xfrm>
              <a:prstGeom prst="rect">
                <a:avLst/>
              </a:prstGeom>
              <a:blipFill>
                <a:blip r:embed="rId3"/>
                <a:stretch>
                  <a:fillRect l="-2651" t="-5747" r="-2651" b="-15517"/>
                </a:stretch>
              </a:blipFill>
            </p:spPr>
            <p:txBody>
              <a:bodyPr/>
              <a:lstStyle/>
              <a:p>
                <a:r>
                  <a:rPr lang="en-GB">
                    <a:noFill/>
                  </a:rPr>
                  <a:t> </a:t>
                </a:r>
              </a:p>
            </p:txBody>
          </p:sp>
        </mc:Fallback>
      </mc:AlternateContent>
      <p:sp>
        <p:nvSpPr>
          <p:cNvPr id="8" name="L-Shape 7">
            <a:extLst>
              <a:ext uri="{FF2B5EF4-FFF2-40B4-BE49-F238E27FC236}">
                <a16:creationId xmlns:a16="http://schemas.microsoft.com/office/drawing/2014/main" id="{4C604E11-0D7D-1484-81F1-9FF23F887388}"/>
              </a:ext>
            </a:extLst>
          </p:cNvPr>
          <p:cNvSpPr/>
          <p:nvPr/>
        </p:nvSpPr>
        <p:spPr>
          <a:xfrm>
            <a:off x="5290721" y="2560679"/>
            <a:ext cx="472998" cy="472998"/>
          </a:xfrm>
          <a:prstGeom prst="corner">
            <a:avLst>
              <a:gd name="adj1" fmla="val 0"/>
              <a:gd name="adj2" fmla="val 0"/>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9060" tIns="49530" rIns="99060" bIns="4953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950" dirty="0" err="1">
              <a:solidFill>
                <a:schemeClr val="tx1"/>
              </a:solidFill>
            </a:endParaRPr>
          </a:p>
        </p:txBody>
      </p:sp>
      <p:sp>
        <p:nvSpPr>
          <p:cNvPr id="11" name="Text Placeholder 10">
            <a:extLst>
              <a:ext uri="{FF2B5EF4-FFF2-40B4-BE49-F238E27FC236}">
                <a16:creationId xmlns:a16="http://schemas.microsoft.com/office/drawing/2014/main" id="{D44E0D1B-D472-6D1B-602D-CACEDCE1F45F}"/>
              </a:ext>
            </a:extLst>
          </p:cNvPr>
          <p:cNvSpPr>
            <a:spLocks noGrp="1"/>
          </p:cNvSpPr>
          <p:nvPr>
            <p:ph type="body" sz="quarter" idx="10"/>
          </p:nvPr>
        </p:nvSpPr>
        <p:spPr/>
        <p:txBody>
          <a:bodyPr/>
          <a:lstStyle/>
          <a:p>
            <a:endParaRPr lang="en-GB"/>
          </a:p>
        </p:txBody>
      </p:sp>
      <p:sp>
        <p:nvSpPr>
          <p:cNvPr id="12" name="Content Placeholder 11">
            <a:extLst>
              <a:ext uri="{FF2B5EF4-FFF2-40B4-BE49-F238E27FC236}">
                <a16:creationId xmlns:a16="http://schemas.microsoft.com/office/drawing/2014/main" id="{F64A4E1A-3BD6-53F7-A599-3BCDE56C624D}"/>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1483143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95BDA2-5523-16C0-101F-BADA1D65325F}"/>
              </a:ext>
            </a:extLst>
          </p:cNvPr>
          <p:cNvPicPr>
            <a:picLocks noChangeAspect="1"/>
          </p:cNvPicPr>
          <p:nvPr/>
        </p:nvPicPr>
        <p:blipFill>
          <a:blip r:embed="rId2"/>
          <a:stretch>
            <a:fillRect/>
          </a:stretch>
        </p:blipFill>
        <p:spPr>
          <a:xfrm>
            <a:off x="523221" y="553482"/>
            <a:ext cx="9373908" cy="2162477"/>
          </a:xfrm>
          <a:prstGeom prst="rect">
            <a:avLst/>
          </a:prstGeom>
        </p:spPr>
      </p:pic>
      <p:sp>
        <p:nvSpPr>
          <p:cNvPr id="6" name="TextBox 5">
            <a:extLst>
              <a:ext uri="{FF2B5EF4-FFF2-40B4-BE49-F238E27FC236}">
                <a16:creationId xmlns:a16="http://schemas.microsoft.com/office/drawing/2014/main" id="{7D1D407A-CB3E-4F14-9851-DAC10A13ABD8}"/>
              </a:ext>
            </a:extLst>
          </p:cNvPr>
          <p:cNvSpPr txBox="1"/>
          <p:nvPr/>
        </p:nvSpPr>
        <p:spPr>
          <a:xfrm>
            <a:off x="942975" y="184150"/>
            <a:ext cx="5791200" cy="369332"/>
          </a:xfrm>
          <a:prstGeom prst="rect">
            <a:avLst/>
          </a:prstGeom>
          <a:noFill/>
        </p:spPr>
        <p:txBody>
          <a:bodyPr wrap="square" rtlCol="0">
            <a:spAutoFit/>
          </a:bodyPr>
          <a:lstStyle/>
          <a:p>
            <a:r>
              <a:rPr lang="en-GB" dirty="0"/>
              <a:t>Calculate x for each diagram</a:t>
            </a:r>
          </a:p>
        </p:txBody>
      </p:sp>
      <p:pic>
        <p:nvPicPr>
          <p:cNvPr id="5" name="Picture 4">
            <a:extLst>
              <a:ext uri="{FF2B5EF4-FFF2-40B4-BE49-F238E27FC236}">
                <a16:creationId xmlns:a16="http://schemas.microsoft.com/office/drawing/2014/main" id="{44048008-466F-5BD8-649C-ACC5AB3D6F69}"/>
              </a:ext>
            </a:extLst>
          </p:cNvPr>
          <p:cNvPicPr>
            <a:picLocks noChangeAspect="1"/>
          </p:cNvPicPr>
          <p:nvPr/>
        </p:nvPicPr>
        <p:blipFill>
          <a:blip r:embed="rId3"/>
          <a:stretch>
            <a:fillRect/>
          </a:stretch>
        </p:blipFill>
        <p:spPr>
          <a:xfrm>
            <a:off x="790574" y="2517774"/>
            <a:ext cx="7629525" cy="3602295"/>
          </a:xfrm>
          <a:prstGeom prst="rect">
            <a:avLst/>
          </a:prstGeom>
        </p:spPr>
      </p:pic>
    </p:spTree>
    <p:extLst>
      <p:ext uri="{BB962C8B-B14F-4D97-AF65-F5344CB8AC3E}">
        <p14:creationId xmlns:p14="http://schemas.microsoft.com/office/powerpoint/2010/main" val="3428079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92C2D-00C5-18CF-6A0F-ECE52E3E7EA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FEF442-AA3D-CD91-0866-7739B6B5AA7C}"/>
              </a:ext>
            </a:extLst>
          </p:cNvPr>
          <p:cNvPicPr>
            <a:picLocks noChangeAspect="1"/>
          </p:cNvPicPr>
          <p:nvPr/>
        </p:nvPicPr>
        <p:blipFill>
          <a:blip r:embed="rId2"/>
          <a:stretch>
            <a:fillRect/>
          </a:stretch>
        </p:blipFill>
        <p:spPr>
          <a:xfrm>
            <a:off x="523221" y="553482"/>
            <a:ext cx="9373908" cy="2162477"/>
          </a:xfrm>
          <a:prstGeom prst="rect">
            <a:avLst/>
          </a:prstGeom>
        </p:spPr>
      </p:pic>
      <p:sp>
        <p:nvSpPr>
          <p:cNvPr id="6" name="TextBox 5">
            <a:extLst>
              <a:ext uri="{FF2B5EF4-FFF2-40B4-BE49-F238E27FC236}">
                <a16:creationId xmlns:a16="http://schemas.microsoft.com/office/drawing/2014/main" id="{1F203200-98CF-3A45-F37A-D25AF909E9AF}"/>
              </a:ext>
            </a:extLst>
          </p:cNvPr>
          <p:cNvSpPr txBox="1"/>
          <p:nvPr/>
        </p:nvSpPr>
        <p:spPr>
          <a:xfrm>
            <a:off x="942975" y="184150"/>
            <a:ext cx="5791200" cy="369332"/>
          </a:xfrm>
          <a:prstGeom prst="rect">
            <a:avLst/>
          </a:prstGeom>
          <a:noFill/>
        </p:spPr>
        <p:txBody>
          <a:bodyPr wrap="square" rtlCol="0">
            <a:spAutoFit/>
          </a:bodyPr>
          <a:lstStyle/>
          <a:p>
            <a:r>
              <a:rPr lang="en-GB" dirty="0"/>
              <a:t>Calculate x for each diagram</a:t>
            </a:r>
          </a:p>
        </p:txBody>
      </p:sp>
      <p:pic>
        <p:nvPicPr>
          <p:cNvPr id="5" name="Picture 4">
            <a:extLst>
              <a:ext uri="{FF2B5EF4-FFF2-40B4-BE49-F238E27FC236}">
                <a16:creationId xmlns:a16="http://schemas.microsoft.com/office/drawing/2014/main" id="{18F8927A-C947-D2D0-3D26-C9B79C0596B7}"/>
              </a:ext>
            </a:extLst>
          </p:cNvPr>
          <p:cNvPicPr>
            <a:picLocks noChangeAspect="1"/>
          </p:cNvPicPr>
          <p:nvPr/>
        </p:nvPicPr>
        <p:blipFill>
          <a:blip r:embed="rId3"/>
          <a:stretch>
            <a:fillRect/>
          </a:stretch>
        </p:blipFill>
        <p:spPr>
          <a:xfrm>
            <a:off x="790574" y="2517774"/>
            <a:ext cx="7629525" cy="3602295"/>
          </a:xfrm>
          <a:prstGeom prst="rect">
            <a:avLst/>
          </a:prstGeom>
        </p:spPr>
      </p:pic>
      <p:pic>
        <p:nvPicPr>
          <p:cNvPr id="10" name="Picture 9">
            <a:extLst>
              <a:ext uri="{FF2B5EF4-FFF2-40B4-BE49-F238E27FC236}">
                <a16:creationId xmlns:a16="http://schemas.microsoft.com/office/drawing/2014/main" id="{298A6191-7516-7CA5-37C4-2F77A26A1BEC}"/>
              </a:ext>
            </a:extLst>
          </p:cNvPr>
          <p:cNvPicPr>
            <a:picLocks noChangeAspect="1"/>
          </p:cNvPicPr>
          <p:nvPr/>
        </p:nvPicPr>
        <p:blipFill>
          <a:blip r:embed="rId4"/>
          <a:stretch>
            <a:fillRect/>
          </a:stretch>
        </p:blipFill>
        <p:spPr>
          <a:xfrm>
            <a:off x="1066098" y="1942892"/>
            <a:ext cx="10059804" cy="2972215"/>
          </a:xfrm>
          <a:prstGeom prst="rect">
            <a:avLst/>
          </a:prstGeom>
        </p:spPr>
      </p:pic>
      <p:sp>
        <p:nvSpPr>
          <p:cNvPr id="11" name="Text Placeholder 10">
            <a:extLst>
              <a:ext uri="{FF2B5EF4-FFF2-40B4-BE49-F238E27FC236}">
                <a16:creationId xmlns:a16="http://schemas.microsoft.com/office/drawing/2014/main" id="{87C1E52A-DC5A-D7AF-12A2-B54D6450DFE3}"/>
              </a:ext>
            </a:extLst>
          </p:cNvPr>
          <p:cNvSpPr>
            <a:spLocks noGrp="1"/>
          </p:cNvSpPr>
          <p:nvPr>
            <p:ph type="body" sz="quarter" idx="10"/>
          </p:nvPr>
        </p:nvSpPr>
        <p:spPr/>
        <p:txBody>
          <a:bodyPr/>
          <a:lstStyle/>
          <a:p>
            <a:endParaRPr lang="en-GB"/>
          </a:p>
        </p:txBody>
      </p:sp>
      <p:sp>
        <p:nvSpPr>
          <p:cNvPr id="12" name="Content Placeholder 11">
            <a:extLst>
              <a:ext uri="{FF2B5EF4-FFF2-40B4-BE49-F238E27FC236}">
                <a16:creationId xmlns:a16="http://schemas.microsoft.com/office/drawing/2014/main" id="{C6496331-C9D8-F850-00F5-0C0BFB7C5171}"/>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2661844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B1D818-0124-4249-A022-EC89CA27E32E}"/>
              </a:ext>
            </a:extLst>
          </p:cNvPr>
          <p:cNvSpPr/>
          <p:nvPr/>
        </p:nvSpPr>
        <p:spPr>
          <a:xfrm>
            <a:off x="224230" y="270922"/>
            <a:ext cx="3697547" cy="5974074"/>
          </a:xfrm>
          <a:prstGeom prst="roundRect">
            <a:avLst>
              <a:gd name="adj" fmla="val 6371"/>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33" name="Rectangle: Rounded Corners 32">
            <a:extLst>
              <a:ext uri="{FF2B5EF4-FFF2-40B4-BE49-F238E27FC236}">
                <a16:creationId xmlns:a16="http://schemas.microsoft.com/office/drawing/2014/main" id="{608AA5B6-BDAA-4273-BD45-4FCBFD97AECC}"/>
              </a:ext>
            </a:extLst>
          </p:cNvPr>
          <p:cNvSpPr/>
          <p:nvPr/>
        </p:nvSpPr>
        <p:spPr>
          <a:xfrm>
            <a:off x="4176448" y="270922"/>
            <a:ext cx="3786718" cy="6004858"/>
          </a:xfrm>
          <a:prstGeom prst="roundRect">
            <a:avLst>
              <a:gd name="adj" fmla="val 6371"/>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34" name="Rectangle: Rounded Corners 33">
            <a:extLst>
              <a:ext uri="{FF2B5EF4-FFF2-40B4-BE49-F238E27FC236}">
                <a16:creationId xmlns:a16="http://schemas.microsoft.com/office/drawing/2014/main" id="{54191793-1A1E-41D5-B627-ECE63AC2F12C}"/>
              </a:ext>
            </a:extLst>
          </p:cNvPr>
          <p:cNvSpPr/>
          <p:nvPr/>
        </p:nvSpPr>
        <p:spPr>
          <a:xfrm>
            <a:off x="8165148" y="270922"/>
            <a:ext cx="3802621" cy="6004858"/>
          </a:xfrm>
          <a:prstGeom prst="roundRect">
            <a:avLst>
              <a:gd name="adj" fmla="val 6371"/>
            </a:avLst>
          </a:prstGeom>
          <a:noFill/>
          <a:ln w="3810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36" name="Rectangle 35">
            <a:extLst>
              <a:ext uri="{FF2B5EF4-FFF2-40B4-BE49-F238E27FC236}">
                <a16:creationId xmlns:a16="http://schemas.microsoft.com/office/drawing/2014/main" id="{A4D98E1C-37EB-42FE-85B3-A4EB60295B1D}"/>
              </a:ext>
            </a:extLst>
          </p:cNvPr>
          <p:cNvSpPr/>
          <p:nvPr/>
        </p:nvSpPr>
        <p:spPr>
          <a:xfrm>
            <a:off x="1697993" y="72249"/>
            <a:ext cx="467360" cy="4569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pic>
        <p:nvPicPr>
          <p:cNvPr id="47" name="Picture 46">
            <a:extLst>
              <a:ext uri="{FF2B5EF4-FFF2-40B4-BE49-F238E27FC236}">
                <a16:creationId xmlns:a16="http://schemas.microsoft.com/office/drawing/2014/main" id="{297A676D-0881-4CEC-A9A3-65DB091875DA}"/>
              </a:ext>
            </a:extLst>
          </p:cNvPr>
          <p:cNvPicPr>
            <a:picLocks noChangeAspect="1"/>
          </p:cNvPicPr>
          <p:nvPr/>
        </p:nvPicPr>
        <p:blipFill rotWithShape="1">
          <a:blip r:embed="rId2"/>
          <a:srcRect l="30800" t="26592" r="30727" b="37701"/>
          <a:stretch/>
        </p:blipFill>
        <p:spPr>
          <a:xfrm>
            <a:off x="1685440" y="69730"/>
            <a:ext cx="452477" cy="465405"/>
          </a:xfrm>
          <a:prstGeom prst="rect">
            <a:avLst/>
          </a:prstGeom>
        </p:spPr>
      </p:pic>
      <p:sp>
        <p:nvSpPr>
          <p:cNvPr id="37" name="Rectangle 36">
            <a:extLst>
              <a:ext uri="{FF2B5EF4-FFF2-40B4-BE49-F238E27FC236}">
                <a16:creationId xmlns:a16="http://schemas.microsoft.com/office/drawing/2014/main" id="{246C6CC5-9261-4A4B-94C3-CA77BA378538}"/>
              </a:ext>
            </a:extLst>
          </p:cNvPr>
          <p:cNvSpPr/>
          <p:nvPr/>
        </p:nvSpPr>
        <p:spPr>
          <a:xfrm>
            <a:off x="5865381" y="22489"/>
            <a:ext cx="467360" cy="46443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pic>
        <p:nvPicPr>
          <p:cNvPr id="48" name="Picture 47">
            <a:extLst>
              <a:ext uri="{FF2B5EF4-FFF2-40B4-BE49-F238E27FC236}">
                <a16:creationId xmlns:a16="http://schemas.microsoft.com/office/drawing/2014/main" id="{4DED61E0-3AA7-4267-BA7B-A1B33AF1306B}"/>
              </a:ext>
            </a:extLst>
          </p:cNvPr>
          <p:cNvPicPr>
            <a:picLocks noChangeAspect="1"/>
          </p:cNvPicPr>
          <p:nvPr/>
        </p:nvPicPr>
        <p:blipFill rotWithShape="1">
          <a:blip r:embed="rId3"/>
          <a:srcRect l="33171" t="26989" r="32642" b="37502"/>
          <a:stretch/>
        </p:blipFill>
        <p:spPr>
          <a:xfrm>
            <a:off x="5912405" y="15935"/>
            <a:ext cx="390424" cy="462820"/>
          </a:xfrm>
          <a:prstGeom prst="rect">
            <a:avLst/>
          </a:prstGeom>
        </p:spPr>
      </p:pic>
      <p:sp>
        <p:nvSpPr>
          <p:cNvPr id="38" name="Rectangle 37">
            <a:extLst>
              <a:ext uri="{FF2B5EF4-FFF2-40B4-BE49-F238E27FC236}">
                <a16:creationId xmlns:a16="http://schemas.microsoft.com/office/drawing/2014/main" id="{E0C45660-C8BE-42D6-90F7-F1BD99073914}"/>
              </a:ext>
            </a:extLst>
          </p:cNvPr>
          <p:cNvSpPr/>
          <p:nvPr/>
        </p:nvSpPr>
        <p:spPr>
          <a:xfrm>
            <a:off x="9673147" y="2939"/>
            <a:ext cx="467360" cy="47157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pic>
        <p:nvPicPr>
          <p:cNvPr id="49" name="Picture 48">
            <a:extLst>
              <a:ext uri="{FF2B5EF4-FFF2-40B4-BE49-F238E27FC236}">
                <a16:creationId xmlns:a16="http://schemas.microsoft.com/office/drawing/2014/main" id="{61CB4440-015E-4A57-BDE6-CF234DFBF42D}"/>
              </a:ext>
            </a:extLst>
          </p:cNvPr>
          <p:cNvPicPr>
            <a:picLocks noChangeAspect="1"/>
          </p:cNvPicPr>
          <p:nvPr/>
        </p:nvPicPr>
        <p:blipFill rotWithShape="1">
          <a:blip r:embed="rId4"/>
          <a:srcRect l="33266" t="26790" r="32049" b="37105"/>
          <a:stretch/>
        </p:blipFill>
        <p:spPr>
          <a:xfrm>
            <a:off x="9710324" y="12073"/>
            <a:ext cx="393009" cy="470576"/>
          </a:xfrm>
          <a:prstGeom prst="rect">
            <a:avLst/>
          </a:prstGeom>
        </p:spPr>
      </p:pic>
      <p:sp>
        <p:nvSpPr>
          <p:cNvPr id="3" name="TextBox 2">
            <a:extLst>
              <a:ext uri="{FF2B5EF4-FFF2-40B4-BE49-F238E27FC236}">
                <a16:creationId xmlns:a16="http://schemas.microsoft.com/office/drawing/2014/main" id="{3B9E7C1E-455E-7680-3454-3DBC2E1C6D4B}"/>
              </a:ext>
            </a:extLst>
          </p:cNvPr>
          <p:cNvSpPr txBox="1"/>
          <p:nvPr/>
        </p:nvSpPr>
        <p:spPr>
          <a:xfrm>
            <a:off x="938809" y="1822929"/>
            <a:ext cx="2102435" cy="400110"/>
          </a:xfrm>
          <a:prstGeom prst="rect">
            <a:avLst/>
          </a:prstGeom>
          <a:noFill/>
        </p:spPr>
        <p:txBody>
          <a:bodyPr wrap="square" rtlCol="0">
            <a:spAutoFit/>
          </a:bodyPr>
          <a:lstStyle/>
          <a:p>
            <a:pPr algn="ctr"/>
            <a:r>
              <a:rPr lang="en-GB" sz="2000" dirty="0"/>
              <a:t>Calculate length </a:t>
            </a:r>
            <a:r>
              <a:rPr lang="en-GB" sz="2000" b="1" dirty="0"/>
              <a:t>a</a:t>
            </a:r>
            <a:r>
              <a:rPr lang="en-GB" sz="2000" dirty="0"/>
              <a:t>.</a:t>
            </a:r>
          </a:p>
        </p:txBody>
      </p:sp>
      <p:pic>
        <p:nvPicPr>
          <p:cNvPr id="9" name="Picture 8">
            <a:extLst>
              <a:ext uri="{FF2B5EF4-FFF2-40B4-BE49-F238E27FC236}">
                <a16:creationId xmlns:a16="http://schemas.microsoft.com/office/drawing/2014/main" id="{1ECD755C-3EB5-A2EA-F85D-A99BE65479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1903" y="48012"/>
            <a:ext cx="296356" cy="348015"/>
          </a:xfrm>
          <a:prstGeom prst="rect">
            <a:avLst/>
          </a:prstGeom>
        </p:spPr>
      </p:pic>
      <p:pic>
        <p:nvPicPr>
          <p:cNvPr id="11" name="Picture 10">
            <a:extLst>
              <a:ext uri="{FF2B5EF4-FFF2-40B4-BE49-F238E27FC236}">
                <a16:creationId xmlns:a16="http://schemas.microsoft.com/office/drawing/2014/main" id="{BC0B65B2-BB92-676E-8109-E3DC93CA64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7510" y="7962"/>
            <a:ext cx="296356" cy="348015"/>
          </a:xfrm>
          <a:prstGeom prst="rect">
            <a:avLst/>
          </a:prstGeom>
        </p:spPr>
      </p:pic>
      <p:pic>
        <p:nvPicPr>
          <p:cNvPr id="12" name="Picture 11">
            <a:extLst>
              <a:ext uri="{FF2B5EF4-FFF2-40B4-BE49-F238E27FC236}">
                <a16:creationId xmlns:a16="http://schemas.microsoft.com/office/drawing/2014/main" id="{C4A91191-80EB-80D8-79E1-DAFAA89B8F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511" y="69730"/>
            <a:ext cx="296356" cy="348015"/>
          </a:xfrm>
          <a:prstGeom prst="rect">
            <a:avLst/>
          </a:prstGeom>
        </p:spPr>
      </p:pic>
      <p:sp>
        <p:nvSpPr>
          <p:cNvPr id="14" name="TextBox 13">
            <a:extLst>
              <a:ext uri="{FF2B5EF4-FFF2-40B4-BE49-F238E27FC236}">
                <a16:creationId xmlns:a16="http://schemas.microsoft.com/office/drawing/2014/main" id="{8B4439AD-161E-F80B-5159-17B79D305351}"/>
              </a:ext>
            </a:extLst>
          </p:cNvPr>
          <p:cNvSpPr txBox="1"/>
          <p:nvPr/>
        </p:nvSpPr>
        <p:spPr>
          <a:xfrm>
            <a:off x="542045" y="4177319"/>
            <a:ext cx="317445" cy="307777"/>
          </a:xfrm>
          <a:prstGeom prst="rect">
            <a:avLst/>
          </a:prstGeom>
          <a:noFill/>
        </p:spPr>
        <p:txBody>
          <a:bodyPr wrap="square" lIns="108000" tIns="0" rIns="0" bIns="0" rtlCol="0">
            <a:spAutoFit/>
          </a:bodyPr>
          <a:lstStyle/>
          <a:p>
            <a:r>
              <a:rPr lang="en-GB" sz="2000" dirty="0">
                <a:solidFill>
                  <a:schemeClr val="bg1">
                    <a:lumMod val="50000"/>
                  </a:schemeClr>
                </a:solidFill>
              </a:rPr>
              <a:t>3)</a:t>
            </a:r>
          </a:p>
        </p:txBody>
      </p:sp>
      <p:sp>
        <p:nvSpPr>
          <p:cNvPr id="15" name="Isosceles Triangle 14">
            <a:extLst>
              <a:ext uri="{FF2B5EF4-FFF2-40B4-BE49-F238E27FC236}">
                <a16:creationId xmlns:a16="http://schemas.microsoft.com/office/drawing/2014/main" id="{9D609B10-8649-B99E-9D6C-91534C595221}"/>
              </a:ext>
            </a:extLst>
          </p:cNvPr>
          <p:cNvSpPr/>
          <p:nvPr/>
        </p:nvSpPr>
        <p:spPr>
          <a:xfrm rot="16200000">
            <a:off x="1432019" y="4349096"/>
            <a:ext cx="1179335" cy="884501"/>
          </a:xfrm>
          <a:prstGeom prst="triangle">
            <a:avLst>
              <a:gd name="adj"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16" name="TextBox 15">
            <a:extLst>
              <a:ext uri="{FF2B5EF4-FFF2-40B4-BE49-F238E27FC236}">
                <a16:creationId xmlns:a16="http://schemas.microsoft.com/office/drawing/2014/main" id="{24AF3A17-22BE-B7FB-9F69-E461258284BC}"/>
              </a:ext>
            </a:extLst>
          </p:cNvPr>
          <p:cNvSpPr txBox="1"/>
          <p:nvPr/>
        </p:nvSpPr>
        <p:spPr>
          <a:xfrm>
            <a:off x="2457091" y="4687180"/>
            <a:ext cx="816249" cy="400110"/>
          </a:xfrm>
          <a:prstGeom prst="rect">
            <a:avLst/>
          </a:prstGeom>
          <a:noFill/>
        </p:spPr>
        <p:txBody>
          <a:bodyPr wrap="square" rtlCol="0">
            <a:spAutoFit/>
          </a:bodyPr>
          <a:lstStyle/>
          <a:p>
            <a:r>
              <a:rPr lang="en-GB" sz="2000" dirty="0"/>
              <a:t>16 cm</a:t>
            </a:r>
          </a:p>
        </p:txBody>
      </p:sp>
      <p:sp>
        <p:nvSpPr>
          <p:cNvPr id="17" name="TextBox 16">
            <a:extLst>
              <a:ext uri="{FF2B5EF4-FFF2-40B4-BE49-F238E27FC236}">
                <a16:creationId xmlns:a16="http://schemas.microsoft.com/office/drawing/2014/main" id="{D99F992C-5280-0660-30AD-AAF10967498A}"/>
              </a:ext>
            </a:extLst>
          </p:cNvPr>
          <p:cNvSpPr txBox="1"/>
          <p:nvPr/>
        </p:nvSpPr>
        <p:spPr>
          <a:xfrm>
            <a:off x="1218725" y="4469663"/>
            <a:ext cx="816249" cy="400110"/>
          </a:xfrm>
          <a:prstGeom prst="rect">
            <a:avLst/>
          </a:prstGeom>
          <a:noFill/>
        </p:spPr>
        <p:txBody>
          <a:bodyPr wrap="square" rtlCol="0">
            <a:spAutoFit/>
          </a:bodyPr>
          <a:lstStyle/>
          <a:p>
            <a:r>
              <a:rPr lang="en-GB" sz="2000" dirty="0"/>
              <a:t>20 cm</a:t>
            </a:r>
          </a:p>
        </p:txBody>
      </p:sp>
      <p:sp>
        <p:nvSpPr>
          <p:cNvPr id="18" name="L-Shape 17">
            <a:extLst>
              <a:ext uri="{FF2B5EF4-FFF2-40B4-BE49-F238E27FC236}">
                <a16:creationId xmlns:a16="http://schemas.microsoft.com/office/drawing/2014/main" id="{774BD201-826F-DAA6-9E3F-4704E3D8B25A}"/>
              </a:ext>
            </a:extLst>
          </p:cNvPr>
          <p:cNvSpPr/>
          <p:nvPr/>
        </p:nvSpPr>
        <p:spPr>
          <a:xfrm rot="5400000">
            <a:off x="2268973" y="5201643"/>
            <a:ext cx="178810" cy="178810"/>
          </a:xfrm>
          <a:prstGeom prst="corner">
            <a:avLst>
              <a:gd name="adj1" fmla="val 0"/>
              <a:gd name="adj2"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22" name="TextBox 21">
            <a:extLst>
              <a:ext uri="{FF2B5EF4-FFF2-40B4-BE49-F238E27FC236}">
                <a16:creationId xmlns:a16="http://schemas.microsoft.com/office/drawing/2014/main" id="{5CD9F2E1-2C69-BFD9-8B8A-C5D099173889}"/>
              </a:ext>
            </a:extLst>
          </p:cNvPr>
          <p:cNvSpPr txBox="1"/>
          <p:nvPr/>
        </p:nvSpPr>
        <p:spPr>
          <a:xfrm>
            <a:off x="479863" y="574222"/>
            <a:ext cx="317445" cy="307777"/>
          </a:xfrm>
          <a:prstGeom prst="rect">
            <a:avLst/>
          </a:prstGeom>
          <a:noFill/>
        </p:spPr>
        <p:txBody>
          <a:bodyPr wrap="square" lIns="108000" tIns="0" rIns="0" bIns="0" rtlCol="0">
            <a:spAutoFit/>
          </a:bodyPr>
          <a:lstStyle/>
          <a:p>
            <a:r>
              <a:rPr lang="en-GB" sz="2000" dirty="0">
                <a:solidFill>
                  <a:schemeClr val="bg1">
                    <a:lumMod val="50000"/>
                  </a:schemeClr>
                </a:solidFill>
              </a:rPr>
              <a:t>1)</a:t>
            </a:r>
          </a:p>
        </p:txBody>
      </p:sp>
      <p:sp>
        <p:nvSpPr>
          <p:cNvPr id="24" name="Isosceles Triangle 23">
            <a:extLst>
              <a:ext uri="{FF2B5EF4-FFF2-40B4-BE49-F238E27FC236}">
                <a16:creationId xmlns:a16="http://schemas.microsoft.com/office/drawing/2014/main" id="{E5002F67-AB79-ACAD-A728-EC9A2DD42917}"/>
              </a:ext>
            </a:extLst>
          </p:cNvPr>
          <p:cNvSpPr/>
          <p:nvPr/>
        </p:nvSpPr>
        <p:spPr>
          <a:xfrm>
            <a:off x="1423595" y="761694"/>
            <a:ext cx="1553772" cy="706260"/>
          </a:xfrm>
          <a:prstGeom prst="triangle">
            <a:avLst>
              <a:gd name="adj"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25" name="TextBox 24">
            <a:extLst>
              <a:ext uri="{FF2B5EF4-FFF2-40B4-BE49-F238E27FC236}">
                <a16:creationId xmlns:a16="http://schemas.microsoft.com/office/drawing/2014/main" id="{0E8A9B89-6734-5867-C031-84B93819F67F}"/>
              </a:ext>
            </a:extLst>
          </p:cNvPr>
          <p:cNvSpPr txBox="1"/>
          <p:nvPr/>
        </p:nvSpPr>
        <p:spPr>
          <a:xfrm>
            <a:off x="1999882" y="707008"/>
            <a:ext cx="816249" cy="400110"/>
          </a:xfrm>
          <a:prstGeom prst="rect">
            <a:avLst/>
          </a:prstGeom>
          <a:noFill/>
        </p:spPr>
        <p:txBody>
          <a:bodyPr wrap="square" rtlCol="0">
            <a:spAutoFit/>
          </a:bodyPr>
          <a:lstStyle/>
          <a:p>
            <a:r>
              <a:rPr lang="en-GB" sz="2000" dirty="0"/>
              <a:t>12 cm</a:t>
            </a:r>
          </a:p>
        </p:txBody>
      </p:sp>
      <p:sp>
        <p:nvSpPr>
          <p:cNvPr id="26" name="TextBox 25">
            <a:extLst>
              <a:ext uri="{FF2B5EF4-FFF2-40B4-BE49-F238E27FC236}">
                <a16:creationId xmlns:a16="http://schemas.microsoft.com/office/drawing/2014/main" id="{1154B757-5B35-90E9-0F6E-71C9D6C74851}"/>
              </a:ext>
            </a:extLst>
          </p:cNvPr>
          <p:cNvSpPr txBox="1"/>
          <p:nvPr/>
        </p:nvSpPr>
        <p:spPr>
          <a:xfrm>
            <a:off x="767360" y="916775"/>
            <a:ext cx="686406" cy="400110"/>
          </a:xfrm>
          <a:prstGeom prst="rect">
            <a:avLst/>
          </a:prstGeom>
          <a:noFill/>
        </p:spPr>
        <p:txBody>
          <a:bodyPr wrap="square" rtlCol="0">
            <a:spAutoFit/>
          </a:bodyPr>
          <a:lstStyle/>
          <a:p>
            <a:r>
              <a:rPr lang="en-GB" sz="2000" dirty="0"/>
              <a:t>5 cm</a:t>
            </a:r>
          </a:p>
        </p:txBody>
      </p:sp>
      <p:sp>
        <p:nvSpPr>
          <p:cNvPr id="27" name="L-Shape 26">
            <a:extLst>
              <a:ext uri="{FF2B5EF4-FFF2-40B4-BE49-F238E27FC236}">
                <a16:creationId xmlns:a16="http://schemas.microsoft.com/office/drawing/2014/main" id="{C13B08FC-E95F-23FD-00F4-FF5B6D154A1D}"/>
              </a:ext>
            </a:extLst>
          </p:cNvPr>
          <p:cNvSpPr/>
          <p:nvPr/>
        </p:nvSpPr>
        <p:spPr>
          <a:xfrm rot="10800000">
            <a:off x="1428036" y="1277206"/>
            <a:ext cx="178810" cy="178810"/>
          </a:xfrm>
          <a:prstGeom prst="corner">
            <a:avLst>
              <a:gd name="adj1" fmla="val 0"/>
              <a:gd name="adj2"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28" name="TextBox 27">
            <a:extLst>
              <a:ext uri="{FF2B5EF4-FFF2-40B4-BE49-F238E27FC236}">
                <a16:creationId xmlns:a16="http://schemas.microsoft.com/office/drawing/2014/main" id="{E8733242-CE78-0DDC-D12F-074CC4C473E4}"/>
              </a:ext>
            </a:extLst>
          </p:cNvPr>
          <p:cNvSpPr txBox="1"/>
          <p:nvPr/>
        </p:nvSpPr>
        <p:spPr>
          <a:xfrm>
            <a:off x="2001916" y="1396951"/>
            <a:ext cx="311304" cy="400110"/>
          </a:xfrm>
          <a:prstGeom prst="rect">
            <a:avLst/>
          </a:prstGeom>
          <a:noFill/>
        </p:spPr>
        <p:txBody>
          <a:bodyPr wrap="square" rtlCol="0">
            <a:spAutoFit/>
          </a:bodyPr>
          <a:lstStyle/>
          <a:p>
            <a:r>
              <a:rPr lang="en-GB" sz="2000" b="1" dirty="0"/>
              <a:t>a</a:t>
            </a:r>
          </a:p>
        </p:txBody>
      </p:sp>
      <p:sp>
        <p:nvSpPr>
          <p:cNvPr id="29" name="TextBox 28">
            <a:extLst>
              <a:ext uri="{FF2B5EF4-FFF2-40B4-BE49-F238E27FC236}">
                <a16:creationId xmlns:a16="http://schemas.microsoft.com/office/drawing/2014/main" id="{8C433EC6-4084-A82A-83A8-CA8A4C37CD8F}"/>
              </a:ext>
            </a:extLst>
          </p:cNvPr>
          <p:cNvSpPr txBox="1"/>
          <p:nvPr/>
        </p:nvSpPr>
        <p:spPr>
          <a:xfrm>
            <a:off x="727490" y="5464818"/>
            <a:ext cx="2649443" cy="707886"/>
          </a:xfrm>
          <a:prstGeom prst="rect">
            <a:avLst/>
          </a:prstGeom>
          <a:noFill/>
        </p:spPr>
        <p:txBody>
          <a:bodyPr wrap="none" rtlCol="0">
            <a:spAutoFit/>
          </a:bodyPr>
          <a:lstStyle/>
          <a:p>
            <a:pPr algn="ctr"/>
            <a:r>
              <a:rPr lang="en-GB" sz="2000" dirty="0"/>
              <a:t>Calculate the perimeter</a:t>
            </a:r>
          </a:p>
          <a:p>
            <a:pPr algn="ctr"/>
            <a:r>
              <a:rPr lang="en-GB" sz="2000" dirty="0"/>
              <a:t>of this triangle.</a:t>
            </a:r>
          </a:p>
        </p:txBody>
      </p:sp>
      <p:sp>
        <p:nvSpPr>
          <p:cNvPr id="30" name="TextBox 29">
            <a:extLst>
              <a:ext uri="{FF2B5EF4-FFF2-40B4-BE49-F238E27FC236}">
                <a16:creationId xmlns:a16="http://schemas.microsoft.com/office/drawing/2014/main" id="{A91EB440-1A5A-A2B3-47F9-62947DABB168}"/>
              </a:ext>
            </a:extLst>
          </p:cNvPr>
          <p:cNvSpPr txBox="1"/>
          <p:nvPr/>
        </p:nvSpPr>
        <p:spPr>
          <a:xfrm>
            <a:off x="4181646" y="2660867"/>
            <a:ext cx="3770618" cy="1015663"/>
          </a:xfrm>
          <a:prstGeom prst="rect">
            <a:avLst/>
          </a:prstGeom>
          <a:noFill/>
        </p:spPr>
        <p:txBody>
          <a:bodyPr wrap="square" rtlCol="0">
            <a:spAutoFit/>
          </a:bodyPr>
          <a:lstStyle/>
          <a:p>
            <a:pPr algn="ctr"/>
            <a:r>
              <a:rPr lang="en-GB" sz="2000" dirty="0"/>
              <a:t>Calculate the area of a right-angled triangle with a hypotenuse of 40 cm &amp; a height of 20 cm.</a:t>
            </a:r>
          </a:p>
        </p:txBody>
      </p:sp>
      <p:sp>
        <p:nvSpPr>
          <p:cNvPr id="31" name="TextBox 30">
            <a:extLst>
              <a:ext uri="{FF2B5EF4-FFF2-40B4-BE49-F238E27FC236}">
                <a16:creationId xmlns:a16="http://schemas.microsoft.com/office/drawing/2014/main" id="{26D44450-57AA-98F5-9ADD-895B1734BE93}"/>
              </a:ext>
            </a:extLst>
          </p:cNvPr>
          <p:cNvSpPr txBox="1"/>
          <p:nvPr/>
        </p:nvSpPr>
        <p:spPr>
          <a:xfrm>
            <a:off x="937916" y="3698479"/>
            <a:ext cx="2102435" cy="400110"/>
          </a:xfrm>
          <a:prstGeom prst="rect">
            <a:avLst/>
          </a:prstGeom>
          <a:noFill/>
        </p:spPr>
        <p:txBody>
          <a:bodyPr wrap="square" rtlCol="0">
            <a:spAutoFit/>
          </a:bodyPr>
          <a:lstStyle/>
          <a:p>
            <a:pPr algn="ctr"/>
            <a:r>
              <a:rPr lang="en-GB" sz="2000" dirty="0"/>
              <a:t>Calculate length </a:t>
            </a:r>
            <a:r>
              <a:rPr lang="en-GB" sz="2000" b="1" dirty="0"/>
              <a:t>b</a:t>
            </a:r>
            <a:r>
              <a:rPr lang="en-GB" sz="2000" dirty="0"/>
              <a:t>.</a:t>
            </a:r>
          </a:p>
        </p:txBody>
      </p:sp>
      <p:sp>
        <p:nvSpPr>
          <p:cNvPr id="32" name="TextBox 31">
            <a:extLst>
              <a:ext uri="{FF2B5EF4-FFF2-40B4-BE49-F238E27FC236}">
                <a16:creationId xmlns:a16="http://schemas.microsoft.com/office/drawing/2014/main" id="{5648E3B0-2FDB-D8FA-B64F-6B9F84F748A2}"/>
              </a:ext>
            </a:extLst>
          </p:cNvPr>
          <p:cNvSpPr txBox="1"/>
          <p:nvPr/>
        </p:nvSpPr>
        <p:spPr>
          <a:xfrm>
            <a:off x="478970" y="2458085"/>
            <a:ext cx="317445" cy="307777"/>
          </a:xfrm>
          <a:prstGeom prst="rect">
            <a:avLst/>
          </a:prstGeom>
          <a:noFill/>
        </p:spPr>
        <p:txBody>
          <a:bodyPr wrap="square" lIns="108000" tIns="0" rIns="0" bIns="0" rtlCol="0">
            <a:spAutoFit/>
          </a:bodyPr>
          <a:lstStyle/>
          <a:p>
            <a:r>
              <a:rPr lang="en-GB" sz="2000" dirty="0">
                <a:solidFill>
                  <a:schemeClr val="bg1">
                    <a:lumMod val="50000"/>
                  </a:schemeClr>
                </a:solidFill>
              </a:rPr>
              <a:t>2)</a:t>
            </a:r>
          </a:p>
        </p:txBody>
      </p:sp>
      <p:sp>
        <p:nvSpPr>
          <p:cNvPr id="35" name="Isosceles Triangle 34">
            <a:extLst>
              <a:ext uri="{FF2B5EF4-FFF2-40B4-BE49-F238E27FC236}">
                <a16:creationId xmlns:a16="http://schemas.microsoft.com/office/drawing/2014/main" id="{836F3DC1-39C4-9A3B-1127-720B72406391}"/>
              </a:ext>
            </a:extLst>
          </p:cNvPr>
          <p:cNvSpPr/>
          <p:nvPr/>
        </p:nvSpPr>
        <p:spPr>
          <a:xfrm rot="21032999" flipH="1">
            <a:off x="1223107" y="2557323"/>
            <a:ext cx="1417133" cy="769301"/>
          </a:xfrm>
          <a:prstGeom prst="triangle">
            <a:avLst>
              <a:gd name="adj"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39" name="TextBox 38">
            <a:extLst>
              <a:ext uri="{FF2B5EF4-FFF2-40B4-BE49-F238E27FC236}">
                <a16:creationId xmlns:a16="http://schemas.microsoft.com/office/drawing/2014/main" id="{D613C39B-0D58-ED92-9192-7BF2649EA7F2}"/>
              </a:ext>
            </a:extLst>
          </p:cNvPr>
          <p:cNvSpPr txBox="1"/>
          <p:nvPr/>
        </p:nvSpPr>
        <p:spPr>
          <a:xfrm>
            <a:off x="1914259" y="3284508"/>
            <a:ext cx="577402" cy="400110"/>
          </a:xfrm>
          <a:prstGeom prst="rect">
            <a:avLst/>
          </a:prstGeom>
          <a:noFill/>
        </p:spPr>
        <p:txBody>
          <a:bodyPr wrap="square" rtlCol="0">
            <a:spAutoFit/>
          </a:bodyPr>
          <a:lstStyle/>
          <a:p>
            <a:r>
              <a:rPr lang="en-GB" sz="2000" dirty="0"/>
              <a:t>7 m</a:t>
            </a:r>
          </a:p>
        </p:txBody>
      </p:sp>
      <p:sp>
        <p:nvSpPr>
          <p:cNvPr id="40" name="TextBox 39">
            <a:extLst>
              <a:ext uri="{FF2B5EF4-FFF2-40B4-BE49-F238E27FC236}">
                <a16:creationId xmlns:a16="http://schemas.microsoft.com/office/drawing/2014/main" id="{0F6AA105-3A3F-E727-BCD0-AD7669727259}"/>
              </a:ext>
            </a:extLst>
          </p:cNvPr>
          <p:cNvSpPr txBox="1"/>
          <p:nvPr/>
        </p:nvSpPr>
        <p:spPr>
          <a:xfrm>
            <a:off x="1460493" y="2529738"/>
            <a:ext cx="577402" cy="400110"/>
          </a:xfrm>
          <a:prstGeom prst="rect">
            <a:avLst/>
          </a:prstGeom>
          <a:noFill/>
        </p:spPr>
        <p:txBody>
          <a:bodyPr wrap="square" rtlCol="0">
            <a:spAutoFit/>
          </a:bodyPr>
          <a:lstStyle/>
          <a:p>
            <a:r>
              <a:rPr lang="en-GB" sz="2000" dirty="0"/>
              <a:t>8 m</a:t>
            </a:r>
          </a:p>
        </p:txBody>
      </p:sp>
      <p:sp>
        <p:nvSpPr>
          <p:cNvPr id="41" name="L-Shape 40">
            <a:extLst>
              <a:ext uri="{FF2B5EF4-FFF2-40B4-BE49-F238E27FC236}">
                <a16:creationId xmlns:a16="http://schemas.microsoft.com/office/drawing/2014/main" id="{A80D0BA6-5BB9-E620-646D-AB880EC4022B}"/>
              </a:ext>
            </a:extLst>
          </p:cNvPr>
          <p:cNvSpPr/>
          <p:nvPr/>
        </p:nvSpPr>
        <p:spPr>
          <a:xfrm rot="4755895">
            <a:off x="2495892" y="3037893"/>
            <a:ext cx="178810" cy="178810"/>
          </a:xfrm>
          <a:prstGeom prst="corner">
            <a:avLst>
              <a:gd name="adj1" fmla="val 0"/>
              <a:gd name="adj2"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42" name="TextBox 41">
            <a:extLst>
              <a:ext uri="{FF2B5EF4-FFF2-40B4-BE49-F238E27FC236}">
                <a16:creationId xmlns:a16="http://schemas.microsoft.com/office/drawing/2014/main" id="{D8F0D3ED-4D5E-17B2-A5F3-E5E6B89743E0}"/>
              </a:ext>
            </a:extLst>
          </p:cNvPr>
          <p:cNvSpPr txBox="1"/>
          <p:nvPr/>
        </p:nvSpPr>
        <p:spPr>
          <a:xfrm>
            <a:off x="2631188" y="2570985"/>
            <a:ext cx="322524" cy="400110"/>
          </a:xfrm>
          <a:prstGeom prst="rect">
            <a:avLst/>
          </a:prstGeom>
          <a:noFill/>
        </p:spPr>
        <p:txBody>
          <a:bodyPr wrap="square" rtlCol="0">
            <a:spAutoFit/>
          </a:bodyPr>
          <a:lstStyle/>
          <a:p>
            <a:r>
              <a:rPr lang="en-GB" sz="2000" b="1" dirty="0"/>
              <a:t>b</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F0241F7-12D6-5184-B267-EB9CFC4C2847}"/>
                  </a:ext>
                </a:extLst>
              </p:cNvPr>
              <p:cNvSpPr txBox="1"/>
              <p:nvPr/>
            </p:nvSpPr>
            <p:spPr>
              <a:xfrm>
                <a:off x="4828080" y="1808414"/>
                <a:ext cx="1898981" cy="707886"/>
              </a:xfrm>
              <a:prstGeom prst="rect">
                <a:avLst/>
              </a:prstGeom>
              <a:noFill/>
            </p:spPr>
            <p:txBody>
              <a:bodyPr wrap="square" rtlCol="0">
                <a:spAutoFit/>
              </a:bodyPr>
              <a:lstStyle/>
              <a:p>
                <a:pPr algn="ctr"/>
                <a:r>
                  <a:rPr lang="en-GB" sz="2000" dirty="0"/>
                  <a:t>Express the</a:t>
                </a:r>
              </a:p>
              <a:p>
                <a:pPr algn="ctr"/>
                <a:r>
                  <a:rPr lang="en-GB" sz="2000" b="1" dirty="0"/>
                  <a:t>exact</a:t>
                </a:r>
                <a:r>
                  <a:rPr lang="en-GB" sz="2000" dirty="0"/>
                  <a:t> value of </a:t>
                </a:r>
                <a14:m>
                  <m:oMath xmlns:m="http://schemas.openxmlformats.org/officeDocument/2006/math">
                    <m:r>
                      <a:rPr lang="en-GB" sz="2000" i="1" dirty="0">
                        <a:latin typeface="Cambria Math" panose="02040503050406030204" pitchFamily="18" charset="0"/>
                      </a:rPr>
                      <m:t>𝑥</m:t>
                    </m:r>
                  </m:oMath>
                </a14:m>
                <a:r>
                  <a:rPr lang="en-GB" sz="2000" dirty="0"/>
                  <a:t>.</a:t>
                </a:r>
              </a:p>
            </p:txBody>
          </p:sp>
        </mc:Choice>
        <mc:Fallback xmlns="">
          <p:sp>
            <p:nvSpPr>
              <p:cNvPr id="43" name="TextBox 42">
                <a:extLst>
                  <a:ext uri="{FF2B5EF4-FFF2-40B4-BE49-F238E27FC236}">
                    <a16:creationId xmlns:a16="http://schemas.microsoft.com/office/drawing/2014/main" id="{3F0241F7-12D6-5184-B267-EB9CFC4C2847}"/>
                  </a:ext>
                </a:extLst>
              </p:cNvPr>
              <p:cNvSpPr txBox="1">
                <a:spLocks noRot="1" noChangeAspect="1" noMove="1" noResize="1" noEditPoints="1" noAdjustHandles="1" noChangeArrowheads="1" noChangeShapeType="1" noTextEdit="1"/>
              </p:cNvSpPr>
              <p:nvPr/>
            </p:nvSpPr>
            <p:spPr>
              <a:xfrm>
                <a:off x="4828080" y="1808414"/>
                <a:ext cx="1898981" cy="707886"/>
              </a:xfrm>
              <a:prstGeom prst="rect">
                <a:avLst/>
              </a:prstGeom>
              <a:blipFill>
                <a:blip r:embed="rId6"/>
                <a:stretch>
                  <a:fillRect l="-2885" t="-5172" r="-2885" b="-14655"/>
                </a:stretch>
              </a:blipFill>
            </p:spPr>
            <p:txBody>
              <a:bodyPr/>
              <a:lstStyle/>
              <a:p>
                <a:r>
                  <a:rPr lang="en-GB">
                    <a:noFill/>
                  </a:rPr>
                  <a:t> </a:t>
                </a:r>
              </a:p>
            </p:txBody>
          </p:sp>
        </mc:Fallback>
      </mc:AlternateContent>
      <p:sp>
        <p:nvSpPr>
          <p:cNvPr id="44" name="TextBox 43">
            <a:extLst>
              <a:ext uri="{FF2B5EF4-FFF2-40B4-BE49-F238E27FC236}">
                <a16:creationId xmlns:a16="http://schemas.microsoft.com/office/drawing/2014/main" id="{82CA30B9-EFCF-CC3E-ABD4-5DC69D512494}"/>
              </a:ext>
            </a:extLst>
          </p:cNvPr>
          <p:cNvSpPr txBox="1"/>
          <p:nvPr/>
        </p:nvSpPr>
        <p:spPr>
          <a:xfrm>
            <a:off x="4167649" y="619282"/>
            <a:ext cx="317445" cy="307777"/>
          </a:xfrm>
          <a:prstGeom prst="rect">
            <a:avLst/>
          </a:prstGeom>
          <a:noFill/>
        </p:spPr>
        <p:txBody>
          <a:bodyPr wrap="square" lIns="108000" tIns="0" rIns="0" bIns="0" rtlCol="0">
            <a:spAutoFit/>
          </a:bodyPr>
          <a:lstStyle/>
          <a:p>
            <a:r>
              <a:rPr lang="en-GB" sz="2000" dirty="0">
                <a:solidFill>
                  <a:schemeClr val="bg1">
                    <a:lumMod val="50000"/>
                  </a:schemeClr>
                </a:solidFill>
              </a:rPr>
              <a:t>1)</a:t>
            </a:r>
          </a:p>
        </p:txBody>
      </p:sp>
      <p:sp>
        <p:nvSpPr>
          <p:cNvPr id="46" name="TextBox 45">
            <a:extLst>
              <a:ext uri="{FF2B5EF4-FFF2-40B4-BE49-F238E27FC236}">
                <a16:creationId xmlns:a16="http://schemas.microsoft.com/office/drawing/2014/main" id="{400521F1-5EEC-17A2-828C-B52D71C51DD7}"/>
              </a:ext>
            </a:extLst>
          </p:cNvPr>
          <p:cNvSpPr txBox="1"/>
          <p:nvPr/>
        </p:nvSpPr>
        <p:spPr>
          <a:xfrm>
            <a:off x="5134872" y="1366517"/>
            <a:ext cx="816249" cy="400110"/>
          </a:xfrm>
          <a:prstGeom prst="rect">
            <a:avLst/>
          </a:prstGeom>
          <a:noFill/>
        </p:spPr>
        <p:txBody>
          <a:bodyPr wrap="square" rtlCol="0">
            <a:spAutoFit/>
          </a:bodyPr>
          <a:lstStyle/>
          <a:p>
            <a:r>
              <a:rPr lang="en-GB" sz="2000" dirty="0"/>
              <a:t>10 cm</a:t>
            </a:r>
          </a:p>
        </p:txBody>
      </p:sp>
      <p:sp>
        <p:nvSpPr>
          <p:cNvPr id="50" name="TextBox 49">
            <a:extLst>
              <a:ext uri="{FF2B5EF4-FFF2-40B4-BE49-F238E27FC236}">
                <a16:creationId xmlns:a16="http://schemas.microsoft.com/office/drawing/2014/main" id="{3D387979-3F9C-D503-BB99-E51652468956}"/>
              </a:ext>
            </a:extLst>
          </p:cNvPr>
          <p:cNvSpPr txBox="1"/>
          <p:nvPr/>
        </p:nvSpPr>
        <p:spPr>
          <a:xfrm>
            <a:off x="4864289" y="582221"/>
            <a:ext cx="686406" cy="400110"/>
          </a:xfrm>
          <a:prstGeom prst="rect">
            <a:avLst/>
          </a:prstGeom>
          <a:noFill/>
        </p:spPr>
        <p:txBody>
          <a:bodyPr wrap="square" rtlCol="0">
            <a:spAutoFit/>
          </a:bodyPr>
          <a:lstStyle/>
          <a:p>
            <a:r>
              <a:rPr lang="en-GB" sz="2000" dirty="0"/>
              <a:t>7 cm</a:t>
            </a:r>
          </a:p>
        </p:txBody>
      </p:sp>
      <p:grpSp>
        <p:nvGrpSpPr>
          <p:cNvPr id="56" name="Group 55">
            <a:extLst>
              <a:ext uri="{FF2B5EF4-FFF2-40B4-BE49-F238E27FC236}">
                <a16:creationId xmlns:a16="http://schemas.microsoft.com/office/drawing/2014/main" id="{1ED73534-8EBB-8D65-1114-ECC13FC3973B}"/>
              </a:ext>
            </a:extLst>
          </p:cNvPr>
          <p:cNvGrpSpPr/>
          <p:nvPr/>
        </p:nvGrpSpPr>
        <p:grpSpPr>
          <a:xfrm rot="8988657">
            <a:off x="5235899" y="903302"/>
            <a:ext cx="960863" cy="947329"/>
            <a:chOff x="4474803" y="989535"/>
            <a:chExt cx="960863" cy="947329"/>
          </a:xfrm>
        </p:grpSpPr>
        <p:sp>
          <p:nvSpPr>
            <p:cNvPr id="45" name="Isosceles Triangle 44">
              <a:extLst>
                <a:ext uri="{FF2B5EF4-FFF2-40B4-BE49-F238E27FC236}">
                  <a16:creationId xmlns:a16="http://schemas.microsoft.com/office/drawing/2014/main" id="{09735E1A-9557-B0BE-94AA-C84B6A8642BA}"/>
                </a:ext>
              </a:extLst>
            </p:cNvPr>
            <p:cNvSpPr/>
            <p:nvPr/>
          </p:nvSpPr>
          <p:spPr>
            <a:xfrm>
              <a:off x="4474803" y="989535"/>
              <a:ext cx="960863" cy="947329"/>
            </a:xfrm>
            <a:prstGeom prst="triangle">
              <a:avLst>
                <a:gd name="adj" fmla="val 0"/>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51" name="L-Shape 50">
              <a:extLst>
                <a:ext uri="{FF2B5EF4-FFF2-40B4-BE49-F238E27FC236}">
                  <a16:creationId xmlns:a16="http://schemas.microsoft.com/office/drawing/2014/main" id="{1D6F8B66-815F-3771-DE01-BF7C2D6C7707}"/>
                </a:ext>
              </a:extLst>
            </p:cNvPr>
            <p:cNvSpPr/>
            <p:nvPr/>
          </p:nvSpPr>
          <p:spPr>
            <a:xfrm rot="10800000">
              <a:off x="4479245" y="1757461"/>
              <a:ext cx="178810" cy="178810"/>
            </a:xfrm>
            <a:prstGeom prst="corner">
              <a:avLst>
                <a:gd name="adj1" fmla="val 0"/>
                <a:gd name="adj2"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B33CE9F-651C-68B0-8CFF-7461256FD6D9}"/>
                  </a:ext>
                </a:extLst>
              </p:cNvPr>
              <p:cNvSpPr txBox="1"/>
              <p:nvPr/>
            </p:nvSpPr>
            <p:spPr>
              <a:xfrm>
                <a:off x="6088064" y="810373"/>
                <a:ext cx="38638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𝑥</m:t>
                      </m:r>
                    </m:oMath>
                  </m:oMathPara>
                </a14:m>
                <a:endParaRPr lang="en-GB" sz="2000" dirty="0"/>
              </a:p>
            </p:txBody>
          </p:sp>
        </mc:Choice>
        <mc:Fallback xmlns="">
          <p:sp>
            <p:nvSpPr>
              <p:cNvPr id="52" name="TextBox 51">
                <a:extLst>
                  <a:ext uri="{FF2B5EF4-FFF2-40B4-BE49-F238E27FC236}">
                    <a16:creationId xmlns:a16="http://schemas.microsoft.com/office/drawing/2014/main" id="{BB33CE9F-651C-68B0-8CFF-7461256FD6D9}"/>
                  </a:ext>
                </a:extLst>
              </p:cNvPr>
              <p:cNvSpPr txBox="1">
                <a:spLocks noRot="1" noChangeAspect="1" noMove="1" noResize="1" noEditPoints="1" noAdjustHandles="1" noChangeArrowheads="1" noChangeShapeType="1" noTextEdit="1"/>
              </p:cNvSpPr>
              <p:nvPr/>
            </p:nvSpPr>
            <p:spPr>
              <a:xfrm>
                <a:off x="6088064" y="810373"/>
                <a:ext cx="386388" cy="400110"/>
              </a:xfrm>
              <a:prstGeom prst="rect">
                <a:avLst/>
              </a:prstGeom>
              <a:blipFill>
                <a:blip r:embed="rId7"/>
                <a:stretch>
                  <a:fillRect/>
                </a:stretch>
              </a:blipFill>
            </p:spPr>
            <p:txBody>
              <a:bodyPr/>
              <a:lstStyle/>
              <a:p>
                <a:r>
                  <a:rPr lang="en-GB">
                    <a:noFill/>
                  </a:rPr>
                  <a:t> </a:t>
                </a:r>
              </a:p>
            </p:txBody>
          </p:sp>
        </mc:Fallback>
      </mc:AlternateContent>
      <p:sp>
        <p:nvSpPr>
          <p:cNvPr id="61" name="TextBox 60">
            <a:extLst>
              <a:ext uri="{FF2B5EF4-FFF2-40B4-BE49-F238E27FC236}">
                <a16:creationId xmlns:a16="http://schemas.microsoft.com/office/drawing/2014/main" id="{0E18C385-2FD2-C390-A135-C14856B6329F}"/>
              </a:ext>
            </a:extLst>
          </p:cNvPr>
          <p:cNvSpPr txBox="1"/>
          <p:nvPr/>
        </p:nvSpPr>
        <p:spPr>
          <a:xfrm>
            <a:off x="4167649" y="2621957"/>
            <a:ext cx="317445" cy="307777"/>
          </a:xfrm>
          <a:prstGeom prst="rect">
            <a:avLst/>
          </a:prstGeom>
          <a:noFill/>
        </p:spPr>
        <p:txBody>
          <a:bodyPr wrap="square" lIns="108000" tIns="0" rIns="0" bIns="0" rtlCol="0">
            <a:spAutoFit/>
          </a:bodyPr>
          <a:lstStyle/>
          <a:p>
            <a:r>
              <a:rPr lang="en-GB" sz="2000" dirty="0">
                <a:solidFill>
                  <a:schemeClr val="bg1">
                    <a:lumMod val="50000"/>
                  </a:schemeClr>
                </a:solidFill>
              </a:rPr>
              <a:t>2)</a:t>
            </a:r>
          </a:p>
        </p:txBody>
      </p:sp>
      <p:sp>
        <p:nvSpPr>
          <p:cNvPr id="64" name="TextBox 63">
            <a:extLst>
              <a:ext uri="{FF2B5EF4-FFF2-40B4-BE49-F238E27FC236}">
                <a16:creationId xmlns:a16="http://schemas.microsoft.com/office/drawing/2014/main" id="{10AD6574-3337-8510-CF9C-EE0EF7E71B0C}"/>
              </a:ext>
            </a:extLst>
          </p:cNvPr>
          <p:cNvSpPr txBox="1"/>
          <p:nvPr/>
        </p:nvSpPr>
        <p:spPr>
          <a:xfrm rot="2349841">
            <a:off x="10261607" y="853783"/>
            <a:ext cx="816249" cy="400110"/>
          </a:xfrm>
          <a:prstGeom prst="rect">
            <a:avLst/>
          </a:prstGeom>
          <a:noFill/>
        </p:spPr>
        <p:txBody>
          <a:bodyPr wrap="square" rtlCol="0">
            <a:spAutoFit/>
          </a:bodyPr>
          <a:lstStyle/>
          <a:p>
            <a:r>
              <a:rPr lang="en-GB" sz="2000" dirty="0"/>
              <a:t>36 cm</a:t>
            </a:r>
          </a:p>
        </p:txBody>
      </p:sp>
      <p:sp>
        <p:nvSpPr>
          <p:cNvPr id="66" name="TextBox 65">
            <a:extLst>
              <a:ext uri="{FF2B5EF4-FFF2-40B4-BE49-F238E27FC236}">
                <a16:creationId xmlns:a16="http://schemas.microsoft.com/office/drawing/2014/main" id="{34C4529A-2FD9-2E20-77C2-8B87B5D5E8AB}"/>
              </a:ext>
            </a:extLst>
          </p:cNvPr>
          <p:cNvSpPr txBox="1"/>
          <p:nvPr/>
        </p:nvSpPr>
        <p:spPr>
          <a:xfrm>
            <a:off x="4808734" y="4511748"/>
            <a:ext cx="816249" cy="400110"/>
          </a:xfrm>
          <a:prstGeom prst="rect">
            <a:avLst/>
          </a:prstGeom>
          <a:noFill/>
        </p:spPr>
        <p:txBody>
          <a:bodyPr wrap="square" rtlCol="0">
            <a:spAutoFit/>
          </a:bodyPr>
          <a:lstStyle/>
          <a:p>
            <a:r>
              <a:rPr lang="en-GB" sz="2000" dirty="0"/>
              <a:t>32 cm</a:t>
            </a:r>
          </a:p>
        </p:txBody>
      </p:sp>
      <p:sp>
        <p:nvSpPr>
          <p:cNvPr id="67" name="TextBox 66">
            <a:extLst>
              <a:ext uri="{FF2B5EF4-FFF2-40B4-BE49-F238E27FC236}">
                <a16:creationId xmlns:a16="http://schemas.microsoft.com/office/drawing/2014/main" id="{2287A560-E547-FAA0-500F-79E2055DC367}"/>
              </a:ext>
            </a:extLst>
          </p:cNvPr>
          <p:cNvSpPr txBox="1"/>
          <p:nvPr/>
        </p:nvSpPr>
        <p:spPr>
          <a:xfrm>
            <a:off x="5082376" y="5319992"/>
            <a:ext cx="816249" cy="400110"/>
          </a:xfrm>
          <a:prstGeom prst="rect">
            <a:avLst/>
          </a:prstGeom>
          <a:noFill/>
        </p:spPr>
        <p:txBody>
          <a:bodyPr wrap="square" rtlCol="0">
            <a:spAutoFit/>
          </a:bodyPr>
          <a:lstStyle/>
          <a:p>
            <a:r>
              <a:rPr lang="en-GB" sz="2000" dirty="0"/>
              <a:t>22 cm</a:t>
            </a:r>
          </a:p>
        </p:txBody>
      </p:sp>
      <p:sp>
        <p:nvSpPr>
          <p:cNvPr id="68" name="TextBox 67">
            <a:extLst>
              <a:ext uri="{FF2B5EF4-FFF2-40B4-BE49-F238E27FC236}">
                <a16:creationId xmlns:a16="http://schemas.microsoft.com/office/drawing/2014/main" id="{109011E7-3B22-4172-9374-6E767CD330C8}"/>
              </a:ext>
            </a:extLst>
          </p:cNvPr>
          <p:cNvSpPr txBox="1"/>
          <p:nvPr/>
        </p:nvSpPr>
        <p:spPr>
          <a:xfrm>
            <a:off x="6195691" y="4141704"/>
            <a:ext cx="816249" cy="400110"/>
          </a:xfrm>
          <a:prstGeom prst="rect">
            <a:avLst/>
          </a:prstGeom>
          <a:noFill/>
        </p:spPr>
        <p:txBody>
          <a:bodyPr wrap="square" rtlCol="0">
            <a:spAutoFit/>
          </a:bodyPr>
          <a:lstStyle/>
          <a:p>
            <a:r>
              <a:rPr lang="en-GB" sz="2000" dirty="0"/>
              <a:t>36 cm</a:t>
            </a:r>
          </a:p>
        </p:txBody>
      </p:sp>
      <p:sp>
        <p:nvSpPr>
          <p:cNvPr id="70" name="TextBox 69">
            <a:extLst>
              <a:ext uri="{FF2B5EF4-FFF2-40B4-BE49-F238E27FC236}">
                <a16:creationId xmlns:a16="http://schemas.microsoft.com/office/drawing/2014/main" id="{5B72822F-6B33-4012-19C3-4AA7E08924A0}"/>
              </a:ext>
            </a:extLst>
          </p:cNvPr>
          <p:cNvSpPr txBox="1"/>
          <p:nvPr/>
        </p:nvSpPr>
        <p:spPr>
          <a:xfrm>
            <a:off x="4219979" y="4075470"/>
            <a:ext cx="317445" cy="307777"/>
          </a:xfrm>
          <a:prstGeom prst="rect">
            <a:avLst/>
          </a:prstGeom>
          <a:noFill/>
        </p:spPr>
        <p:txBody>
          <a:bodyPr wrap="square" lIns="108000" tIns="0" rIns="0" bIns="0" rtlCol="0">
            <a:spAutoFit/>
          </a:bodyPr>
          <a:lstStyle/>
          <a:p>
            <a:r>
              <a:rPr lang="en-GB" sz="2000" dirty="0">
                <a:solidFill>
                  <a:schemeClr val="bg1">
                    <a:lumMod val="50000"/>
                  </a:schemeClr>
                </a:solidFill>
              </a:rPr>
              <a:t>3)</a:t>
            </a:r>
          </a:p>
        </p:txBody>
      </p:sp>
      <p:sp>
        <p:nvSpPr>
          <p:cNvPr id="71" name="TextBox 70">
            <a:extLst>
              <a:ext uri="{FF2B5EF4-FFF2-40B4-BE49-F238E27FC236}">
                <a16:creationId xmlns:a16="http://schemas.microsoft.com/office/drawing/2014/main" id="{32D8245C-B1BC-6076-AA41-6A26C9531D14}"/>
              </a:ext>
            </a:extLst>
          </p:cNvPr>
          <p:cNvSpPr txBox="1"/>
          <p:nvPr/>
        </p:nvSpPr>
        <p:spPr>
          <a:xfrm>
            <a:off x="5249465" y="5801066"/>
            <a:ext cx="1580176" cy="400110"/>
          </a:xfrm>
          <a:prstGeom prst="rect">
            <a:avLst/>
          </a:prstGeom>
          <a:noFill/>
        </p:spPr>
        <p:txBody>
          <a:bodyPr wrap="none" rtlCol="0">
            <a:spAutoFit/>
          </a:bodyPr>
          <a:lstStyle/>
          <a:p>
            <a:pPr algn="ctr"/>
            <a:r>
              <a:rPr lang="en-GB" sz="2000" dirty="0"/>
              <a:t>Find length </a:t>
            </a:r>
            <a:r>
              <a:rPr lang="en-GB" sz="2000" b="1" dirty="0"/>
              <a:t>c</a:t>
            </a:r>
            <a:r>
              <a:rPr lang="en-GB" sz="2000" dirty="0"/>
              <a:t>.</a:t>
            </a:r>
          </a:p>
        </p:txBody>
      </p:sp>
      <p:sp>
        <p:nvSpPr>
          <p:cNvPr id="72" name="TextBox 71">
            <a:extLst>
              <a:ext uri="{FF2B5EF4-FFF2-40B4-BE49-F238E27FC236}">
                <a16:creationId xmlns:a16="http://schemas.microsoft.com/office/drawing/2014/main" id="{DF8A5033-9AFA-B8B9-E8A6-9A3A53370599}"/>
              </a:ext>
            </a:extLst>
          </p:cNvPr>
          <p:cNvSpPr txBox="1"/>
          <p:nvPr/>
        </p:nvSpPr>
        <p:spPr>
          <a:xfrm>
            <a:off x="6465973" y="4862218"/>
            <a:ext cx="292067" cy="400110"/>
          </a:xfrm>
          <a:prstGeom prst="rect">
            <a:avLst/>
          </a:prstGeom>
          <a:noFill/>
        </p:spPr>
        <p:txBody>
          <a:bodyPr wrap="square" rtlCol="0">
            <a:spAutoFit/>
          </a:bodyPr>
          <a:lstStyle/>
          <a:p>
            <a:pPr algn="ctr"/>
            <a:r>
              <a:rPr lang="en-GB" sz="2000" b="1" dirty="0"/>
              <a:t>c</a:t>
            </a:r>
            <a:endParaRPr lang="en-GB" sz="2000" dirty="0"/>
          </a:p>
        </p:txBody>
      </p:sp>
      <p:sp>
        <p:nvSpPr>
          <p:cNvPr id="74" name="Freeform: Shape 73">
            <a:extLst>
              <a:ext uri="{FF2B5EF4-FFF2-40B4-BE49-F238E27FC236}">
                <a16:creationId xmlns:a16="http://schemas.microsoft.com/office/drawing/2014/main" id="{F71C5272-ED21-E57B-070C-D35B32C12768}"/>
              </a:ext>
            </a:extLst>
          </p:cNvPr>
          <p:cNvSpPr/>
          <p:nvPr/>
        </p:nvSpPr>
        <p:spPr>
          <a:xfrm>
            <a:off x="5087864" y="4500348"/>
            <a:ext cx="2143125" cy="840581"/>
          </a:xfrm>
          <a:custGeom>
            <a:avLst/>
            <a:gdLst>
              <a:gd name="connsiteX0" fmla="*/ 0 w 2143125"/>
              <a:gd name="connsiteY0" fmla="*/ 838200 h 840581"/>
              <a:gd name="connsiteX1" fmla="*/ 809625 w 2143125"/>
              <a:gd name="connsiteY1" fmla="*/ 4763 h 840581"/>
              <a:gd name="connsiteX2" fmla="*/ 2143125 w 2143125"/>
              <a:gd name="connsiteY2" fmla="*/ 0 h 840581"/>
              <a:gd name="connsiteX3" fmla="*/ 807244 w 2143125"/>
              <a:gd name="connsiteY3" fmla="*/ 840581 h 840581"/>
              <a:gd name="connsiteX4" fmla="*/ 0 w 2143125"/>
              <a:gd name="connsiteY4" fmla="*/ 838200 h 840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25" h="840581">
                <a:moveTo>
                  <a:pt x="0" y="838200"/>
                </a:moveTo>
                <a:lnTo>
                  <a:pt x="809625" y="4763"/>
                </a:lnTo>
                <a:lnTo>
                  <a:pt x="2143125" y="0"/>
                </a:lnTo>
                <a:lnTo>
                  <a:pt x="807244" y="840581"/>
                </a:lnTo>
                <a:lnTo>
                  <a:pt x="0" y="838200"/>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cxnSp>
        <p:nvCxnSpPr>
          <p:cNvPr id="76" name="Straight Connector 75">
            <a:extLst>
              <a:ext uri="{FF2B5EF4-FFF2-40B4-BE49-F238E27FC236}">
                <a16:creationId xmlns:a16="http://schemas.microsoft.com/office/drawing/2014/main" id="{D1DFA808-27E4-2949-1BD8-55C2450AE350}"/>
              </a:ext>
            </a:extLst>
          </p:cNvPr>
          <p:cNvCxnSpPr>
            <a:cxnSpLocks/>
            <a:stCxn id="74" idx="1"/>
            <a:endCxn id="74" idx="3"/>
          </p:cNvCxnSpPr>
          <p:nvPr/>
        </p:nvCxnSpPr>
        <p:spPr>
          <a:xfrm flipH="1">
            <a:off x="5895108" y="4505110"/>
            <a:ext cx="2381" cy="835818"/>
          </a:xfrm>
          <a:prstGeom prst="line">
            <a:avLst/>
          </a:prstGeom>
          <a:ln w="127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L-Shape 78">
            <a:extLst>
              <a:ext uri="{FF2B5EF4-FFF2-40B4-BE49-F238E27FC236}">
                <a16:creationId xmlns:a16="http://schemas.microsoft.com/office/drawing/2014/main" id="{947AD5BB-6DE7-6E4C-5F60-DA0238C63AF9}"/>
              </a:ext>
            </a:extLst>
          </p:cNvPr>
          <p:cNvSpPr/>
          <p:nvPr/>
        </p:nvSpPr>
        <p:spPr>
          <a:xfrm rot="5400000">
            <a:off x="5759302" y="5202524"/>
            <a:ext cx="131042" cy="131042"/>
          </a:xfrm>
          <a:prstGeom prst="corner">
            <a:avLst>
              <a:gd name="adj1" fmla="val 0"/>
              <a:gd name="adj2"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80" name="L-Shape 79">
            <a:extLst>
              <a:ext uri="{FF2B5EF4-FFF2-40B4-BE49-F238E27FC236}">
                <a16:creationId xmlns:a16="http://schemas.microsoft.com/office/drawing/2014/main" id="{0738721F-D133-3F58-0858-49677F503342}"/>
              </a:ext>
            </a:extLst>
          </p:cNvPr>
          <p:cNvSpPr/>
          <p:nvPr/>
        </p:nvSpPr>
        <p:spPr>
          <a:xfrm rot="16200000">
            <a:off x="5902177" y="4509580"/>
            <a:ext cx="131042" cy="131042"/>
          </a:xfrm>
          <a:prstGeom prst="corner">
            <a:avLst>
              <a:gd name="adj1" fmla="val 0"/>
              <a:gd name="adj2"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82" name="Isosceles Triangle 81">
            <a:extLst>
              <a:ext uri="{FF2B5EF4-FFF2-40B4-BE49-F238E27FC236}">
                <a16:creationId xmlns:a16="http://schemas.microsoft.com/office/drawing/2014/main" id="{5E5925A3-6C67-001A-C7EF-3FC52EECEEC5}"/>
              </a:ext>
            </a:extLst>
          </p:cNvPr>
          <p:cNvSpPr/>
          <p:nvPr/>
        </p:nvSpPr>
        <p:spPr>
          <a:xfrm>
            <a:off x="8970658" y="847706"/>
            <a:ext cx="2008840" cy="800100"/>
          </a:xfrm>
          <a:prstGeom prst="triangle">
            <a:avLst>
              <a:gd name="adj" fmla="val 50290"/>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83" name="TextBox 82">
            <a:extLst>
              <a:ext uri="{FF2B5EF4-FFF2-40B4-BE49-F238E27FC236}">
                <a16:creationId xmlns:a16="http://schemas.microsoft.com/office/drawing/2014/main" id="{6DC1514A-3349-52DD-7048-87113A594799}"/>
              </a:ext>
            </a:extLst>
          </p:cNvPr>
          <p:cNvSpPr txBox="1"/>
          <p:nvPr/>
        </p:nvSpPr>
        <p:spPr>
          <a:xfrm>
            <a:off x="9017875" y="1761941"/>
            <a:ext cx="1829154" cy="707886"/>
          </a:xfrm>
          <a:prstGeom prst="rect">
            <a:avLst/>
          </a:prstGeom>
          <a:noFill/>
        </p:spPr>
        <p:txBody>
          <a:bodyPr wrap="square" rtlCol="0">
            <a:spAutoFit/>
          </a:bodyPr>
          <a:lstStyle/>
          <a:p>
            <a:pPr algn="ctr"/>
            <a:r>
              <a:rPr lang="en-GB" sz="2000" dirty="0"/>
              <a:t>Find the area of</a:t>
            </a:r>
          </a:p>
          <a:p>
            <a:pPr algn="ctr"/>
            <a:r>
              <a:rPr lang="en-GB" sz="2000" dirty="0"/>
              <a:t>this triangle.</a:t>
            </a:r>
          </a:p>
        </p:txBody>
      </p:sp>
      <p:sp>
        <p:nvSpPr>
          <p:cNvPr id="84" name="TextBox 83">
            <a:extLst>
              <a:ext uri="{FF2B5EF4-FFF2-40B4-BE49-F238E27FC236}">
                <a16:creationId xmlns:a16="http://schemas.microsoft.com/office/drawing/2014/main" id="{08372023-8E8B-B67C-1D39-D7E6653FDB54}"/>
              </a:ext>
            </a:extLst>
          </p:cNvPr>
          <p:cNvSpPr txBox="1"/>
          <p:nvPr/>
        </p:nvSpPr>
        <p:spPr>
          <a:xfrm>
            <a:off x="8155888" y="733696"/>
            <a:ext cx="317445" cy="307777"/>
          </a:xfrm>
          <a:prstGeom prst="rect">
            <a:avLst/>
          </a:prstGeom>
          <a:noFill/>
        </p:spPr>
        <p:txBody>
          <a:bodyPr wrap="square" lIns="108000" tIns="0" rIns="0" bIns="0" rtlCol="0">
            <a:spAutoFit/>
          </a:bodyPr>
          <a:lstStyle/>
          <a:p>
            <a:r>
              <a:rPr lang="en-GB" sz="2000" dirty="0">
                <a:solidFill>
                  <a:schemeClr val="bg1">
                    <a:lumMod val="50000"/>
                  </a:schemeClr>
                </a:solidFill>
              </a:rPr>
              <a:t>1)</a:t>
            </a:r>
          </a:p>
        </p:txBody>
      </p:sp>
      <p:cxnSp>
        <p:nvCxnSpPr>
          <p:cNvPr id="85" name="Straight Connector 84">
            <a:extLst>
              <a:ext uri="{FF2B5EF4-FFF2-40B4-BE49-F238E27FC236}">
                <a16:creationId xmlns:a16="http://schemas.microsoft.com/office/drawing/2014/main" id="{2674DF78-2C58-ABF0-0098-C44D196060C8}"/>
              </a:ext>
            </a:extLst>
          </p:cNvPr>
          <p:cNvCxnSpPr>
            <a:cxnSpLocks/>
          </p:cNvCxnSpPr>
          <p:nvPr/>
        </p:nvCxnSpPr>
        <p:spPr>
          <a:xfrm>
            <a:off x="8952774" y="885807"/>
            <a:ext cx="0" cy="730149"/>
          </a:xfrm>
          <a:prstGeom prst="line">
            <a:avLst/>
          </a:prstGeom>
          <a:ln w="1270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446F222-304F-01EB-80C3-B553A80D9904}"/>
              </a:ext>
            </a:extLst>
          </p:cNvPr>
          <p:cNvCxnSpPr>
            <a:cxnSpLocks/>
          </p:cNvCxnSpPr>
          <p:nvPr/>
        </p:nvCxnSpPr>
        <p:spPr>
          <a:xfrm flipH="1">
            <a:off x="8835329" y="801858"/>
            <a:ext cx="1202245" cy="0"/>
          </a:xfrm>
          <a:prstGeom prst="line">
            <a:avLst/>
          </a:prstGeom>
          <a:ln w="12700">
            <a:solidFill>
              <a:schemeClr val="tx1"/>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D9907929-4D00-C1EB-ECD9-525419550D8C}"/>
              </a:ext>
            </a:extLst>
          </p:cNvPr>
          <p:cNvSpPr txBox="1"/>
          <p:nvPr/>
        </p:nvSpPr>
        <p:spPr>
          <a:xfrm rot="16200000">
            <a:off x="8321683" y="1041107"/>
            <a:ext cx="816249" cy="400110"/>
          </a:xfrm>
          <a:prstGeom prst="rect">
            <a:avLst/>
          </a:prstGeom>
          <a:noFill/>
        </p:spPr>
        <p:txBody>
          <a:bodyPr wrap="square" rtlCol="0">
            <a:spAutoFit/>
          </a:bodyPr>
          <a:lstStyle/>
          <a:p>
            <a:r>
              <a:rPr lang="en-GB" sz="2000" dirty="0"/>
              <a:t>22 cm</a:t>
            </a:r>
          </a:p>
        </p:txBody>
      </p:sp>
      <p:cxnSp>
        <p:nvCxnSpPr>
          <p:cNvPr id="90" name="Straight Connector 89">
            <a:extLst>
              <a:ext uri="{FF2B5EF4-FFF2-40B4-BE49-F238E27FC236}">
                <a16:creationId xmlns:a16="http://schemas.microsoft.com/office/drawing/2014/main" id="{171AFA2C-5B89-64BA-D872-6638F82752F6}"/>
              </a:ext>
            </a:extLst>
          </p:cNvPr>
          <p:cNvCxnSpPr>
            <a:cxnSpLocks/>
          </p:cNvCxnSpPr>
          <p:nvPr/>
        </p:nvCxnSpPr>
        <p:spPr>
          <a:xfrm flipH="1" flipV="1">
            <a:off x="9431737" y="1177302"/>
            <a:ext cx="114754" cy="114904"/>
          </a:xfrm>
          <a:prstGeom prst="line">
            <a:avLst/>
          </a:prstGeom>
          <a:ln w="12700">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4" name="L-Shape 93">
            <a:extLst>
              <a:ext uri="{FF2B5EF4-FFF2-40B4-BE49-F238E27FC236}">
                <a16:creationId xmlns:a16="http://schemas.microsoft.com/office/drawing/2014/main" id="{820F82A8-EC40-6B21-90D4-FA0E76614A6E}"/>
              </a:ext>
            </a:extLst>
          </p:cNvPr>
          <p:cNvSpPr/>
          <p:nvPr/>
        </p:nvSpPr>
        <p:spPr>
          <a:xfrm rot="10800000">
            <a:off x="8975105" y="1446236"/>
            <a:ext cx="178810" cy="178810"/>
          </a:xfrm>
          <a:prstGeom prst="corner">
            <a:avLst>
              <a:gd name="adj1" fmla="val 0"/>
              <a:gd name="adj2"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cxnSp>
        <p:nvCxnSpPr>
          <p:cNvPr id="96" name="Straight Connector 95">
            <a:extLst>
              <a:ext uri="{FF2B5EF4-FFF2-40B4-BE49-F238E27FC236}">
                <a16:creationId xmlns:a16="http://schemas.microsoft.com/office/drawing/2014/main" id="{C880F673-F0B0-70F5-BD2B-BA344F62F3E2}"/>
              </a:ext>
            </a:extLst>
          </p:cNvPr>
          <p:cNvCxnSpPr>
            <a:cxnSpLocks/>
          </p:cNvCxnSpPr>
          <p:nvPr/>
        </p:nvCxnSpPr>
        <p:spPr>
          <a:xfrm flipH="1">
            <a:off x="10406954" y="1169968"/>
            <a:ext cx="108967" cy="111630"/>
          </a:xfrm>
          <a:prstGeom prst="line">
            <a:avLst/>
          </a:prstGeom>
          <a:ln w="12700">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1C218C5F-C9E7-2321-7043-F9B076AB07C8}"/>
              </a:ext>
            </a:extLst>
          </p:cNvPr>
          <p:cNvSpPr txBox="1"/>
          <p:nvPr/>
        </p:nvSpPr>
        <p:spPr>
          <a:xfrm>
            <a:off x="8155888" y="2562496"/>
            <a:ext cx="317445" cy="307777"/>
          </a:xfrm>
          <a:prstGeom prst="rect">
            <a:avLst/>
          </a:prstGeom>
          <a:noFill/>
        </p:spPr>
        <p:txBody>
          <a:bodyPr wrap="square" lIns="108000" tIns="0" rIns="0" bIns="0" rtlCol="0">
            <a:spAutoFit/>
          </a:bodyPr>
          <a:lstStyle/>
          <a:p>
            <a:r>
              <a:rPr lang="en-GB" sz="2000" dirty="0">
                <a:solidFill>
                  <a:schemeClr val="bg1">
                    <a:lumMod val="50000"/>
                  </a:schemeClr>
                </a:solidFill>
              </a:rPr>
              <a:t>2)</a:t>
            </a:r>
          </a:p>
        </p:txBody>
      </p:sp>
      <p:sp>
        <p:nvSpPr>
          <p:cNvPr id="103" name="TextBox 102">
            <a:extLst>
              <a:ext uri="{FF2B5EF4-FFF2-40B4-BE49-F238E27FC236}">
                <a16:creationId xmlns:a16="http://schemas.microsoft.com/office/drawing/2014/main" id="{7207BC64-1C48-6487-EE5C-72389F40457D}"/>
              </a:ext>
            </a:extLst>
          </p:cNvPr>
          <p:cNvSpPr txBox="1"/>
          <p:nvPr/>
        </p:nvSpPr>
        <p:spPr>
          <a:xfrm>
            <a:off x="10129905" y="4408216"/>
            <a:ext cx="782587" cy="400110"/>
          </a:xfrm>
          <a:prstGeom prst="rect">
            <a:avLst/>
          </a:prstGeom>
          <a:noFill/>
        </p:spPr>
        <p:txBody>
          <a:bodyPr wrap="square" rtlCol="0">
            <a:spAutoFit/>
          </a:bodyPr>
          <a:lstStyle/>
          <a:p>
            <a:r>
              <a:rPr lang="en-GB" sz="2000" dirty="0"/>
              <a:t>4 mm</a:t>
            </a:r>
          </a:p>
        </p:txBody>
      </p:sp>
      <p:sp>
        <p:nvSpPr>
          <p:cNvPr id="104" name="TextBox 103">
            <a:extLst>
              <a:ext uri="{FF2B5EF4-FFF2-40B4-BE49-F238E27FC236}">
                <a16:creationId xmlns:a16="http://schemas.microsoft.com/office/drawing/2014/main" id="{D5BBD557-4154-3B3B-09AC-104DD6C72A53}"/>
              </a:ext>
            </a:extLst>
          </p:cNvPr>
          <p:cNvSpPr txBox="1"/>
          <p:nvPr/>
        </p:nvSpPr>
        <p:spPr>
          <a:xfrm>
            <a:off x="9836218" y="5381352"/>
            <a:ext cx="782587" cy="400110"/>
          </a:xfrm>
          <a:prstGeom prst="rect">
            <a:avLst/>
          </a:prstGeom>
          <a:noFill/>
        </p:spPr>
        <p:txBody>
          <a:bodyPr wrap="square" rtlCol="0">
            <a:spAutoFit/>
          </a:bodyPr>
          <a:lstStyle/>
          <a:p>
            <a:r>
              <a:rPr lang="en-GB" sz="2000" dirty="0"/>
              <a:t>2 mm</a:t>
            </a:r>
          </a:p>
        </p:txBody>
      </p:sp>
      <p:sp>
        <p:nvSpPr>
          <p:cNvPr id="105" name="TextBox 104">
            <a:extLst>
              <a:ext uri="{FF2B5EF4-FFF2-40B4-BE49-F238E27FC236}">
                <a16:creationId xmlns:a16="http://schemas.microsoft.com/office/drawing/2014/main" id="{4836E28E-1D96-FE11-EE91-AE95A65EC6D3}"/>
              </a:ext>
            </a:extLst>
          </p:cNvPr>
          <p:cNvSpPr txBox="1"/>
          <p:nvPr/>
        </p:nvSpPr>
        <p:spPr>
          <a:xfrm>
            <a:off x="8670199" y="4728097"/>
            <a:ext cx="782587" cy="400110"/>
          </a:xfrm>
          <a:prstGeom prst="rect">
            <a:avLst/>
          </a:prstGeom>
          <a:noFill/>
        </p:spPr>
        <p:txBody>
          <a:bodyPr wrap="square" rtlCol="0">
            <a:spAutoFit/>
          </a:bodyPr>
          <a:lstStyle/>
          <a:p>
            <a:r>
              <a:rPr lang="en-GB" sz="2000" dirty="0"/>
              <a:t>5 mm</a:t>
            </a:r>
          </a:p>
        </p:txBody>
      </p:sp>
      <p:sp>
        <p:nvSpPr>
          <p:cNvPr id="107" name="TextBox 106">
            <a:extLst>
              <a:ext uri="{FF2B5EF4-FFF2-40B4-BE49-F238E27FC236}">
                <a16:creationId xmlns:a16="http://schemas.microsoft.com/office/drawing/2014/main" id="{D12783C2-13F8-5491-B512-7E907F7DDFD5}"/>
              </a:ext>
            </a:extLst>
          </p:cNvPr>
          <p:cNvSpPr txBox="1"/>
          <p:nvPr/>
        </p:nvSpPr>
        <p:spPr>
          <a:xfrm>
            <a:off x="8182460" y="5741003"/>
            <a:ext cx="3821141" cy="400110"/>
          </a:xfrm>
          <a:prstGeom prst="rect">
            <a:avLst/>
          </a:prstGeom>
          <a:noFill/>
        </p:spPr>
        <p:txBody>
          <a:bodyPr wrap="square" rtlCol="0">
            <a:spAutoFit/>
          </a:bodyPr>
          <a:lstStyle/>
          <a:p>
            <a:pPr algn="ctr"/>
            <a:r>
              <a:rPr lang="en-GB" sz="2000" dirty="0"/>
              <a:t>Find the perimeter of this shape.</a:t>
            </a:r>
          </a:p>
        </p:txBody>
      </p:sp>
      <p:sp>
        <p:nvSpPr>
          <p:cNvPr id="109" name="Freeform: Shape 108">
            <a:extLst>
              <a:ext uri="{FF2B5EF4-FFF2-40B4-BE49-F238E27FC236}">
                <a16:creationId xmlns:a16="http://schemas.microsoft.com/office/drawing/2014/main" id="{21736E5F-65A7-E04F-1EA9-E461BB98DAF4}"/>
              </a:ext>
            </a:extLst>
          </p:cNvPr>
          <p:cNvSpPr/>
          <p:nvPr/>
        </p:nvSpPr>
        <p:spPr>
          <a:xfrm>
            <a:off x="8848884" y="4161634"/>
            <a:ext cx="1735931" cy="1269206"/>
          </a:xfrm>
          <a:custGeom>
            <a:avLst/>
            <a:gdLst>
              <a:gd name="connsiteX0" fmla="*/ 0 w 1735931"/>
              <a:gd name="connsiteY0" fmla="*/ 2381 h 1269206"/>
              <a:gd name="connsiteX1" fmla="*/ 1014412 w 1735931"/>
              <a:gd name="connsiteY1" fmla="*/ 0 h 1269206"/>
              <a:gd name="connsiteX2" fmla="*/ 1735931 w 1735931"/>
              <a:gd name="connsiteY2" fmla="*/ 1266825 h 1269206"/>
              <a:gd name="connsiteX3" fmla="*/ 1016793 w 1735931"/>
              <a:gd name="connsiteY3" fmla="*/ 1269206 h 1269206"/>
              <a:gd name="connsiteX4" fmla="*/ 0 w 1735931"/>
              <a:gd name="connsiteY4" fmla="*/ 2381 h 1269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5931" h="1269206">
                <a:moveTo>
                  <a:pt x="0" y="2381"/>
                </a:moveTo>
                <a:lnTo>
                  <a:pt x="1014412" y="0"/>
                </a:lnTo>
                <a:lnTo>
                  <a:pt x="1735931" y="1266825"/>
                </a:lnTo>
                <a:lnTo>
                  <a:pt x="1016793" y="1269206"/>
                </a:lnTo>
                <a:lnTo>
                  <a:pt x="0" y="2381"/>
                </a:lnTo>
                <a:close/>
              </a:path>
            </a:pathLst>
          </a:cu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cxnSp>
        <p:nvCxnSpPr>
          <p:cNvPr id="110" name="Straight Connector 109">
            <a:extLst>
              <a:ext uri="{FF2B5EF4-FFF2-40B4-BE49-F238E27FC236}">
                <a16:creationId xmlns:a16="http://schemas.microsoft.com/office/drawing/2014/main" id="{AF808D3C-A47C-7C28-8411-C4ABFCFE562F}"/>
              </a:ext>
            </a:extLst>
          </p:cNvPr>
          <p:cNvCxnSpPr>
            <a:cxnSpLocks/>
            <a:stCxn id="109" idx="1"/>
            <a:endCxn id="109" idx="3"/>
          </p:cNvCxnSpPr>
          <p:nvPr/>
        </p:nvCxnSpPr>
        <p:spPr>
          <a:xfrm>
            <a:off x="9863296" y="4161634"/>
            <a:ext cx="2381" cy="1269206"/>
          </a:xfrm>
          <a:prstGeom prst="line">
            <a:avLst/>
          </a:prstGeom>
          <a:ln w="127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13" name="L-Shape 112">
            <a:extLst>
              <a:ext uri="{FF2B5EF4-FFF2-40B4-BE49-F238E27FC236}">
                <a16:creationId xmlns:a16="http://schemas.microsoft.com/office/drawing/2014/main" id="{9E1B7D71-8ABD-B5E9-0E05-F529576819CE}"/>
              </a:ext>
            </a:extLst>
          </p:cNvPr>
          <p:cNvSpPr/>
          <p:nvPr/>
        </p:nvSpPr>
        <p:spPr>
          <a:xfrm rot="10800000">
            <a:off x="9870515" y="5248320"/>
            <a:ext cx="178810" cy="178810"/>
          </a:xfrm>
          <a:prstGeom prst="corner">
            <a:avLst>
              <a:gd name="adj1" fmla="val 0"/>
              <a:gd name="adj2"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114" name="L-Shape 113">
            <a:extLst>
              <a:ext uri="{FF2B5EF4-FFF2-40B4-BE49-F238E27FC236}">
                <a16:creationId xmlns:a16="http://schemas.microsoft.com/office/drawing/2014/main" id="{15C27467-45B6-DFEC-EAE2-C013CB6392F0}"/>
              </a:ext>
            </a:extLst>
          </p:cNvPr>
          <p:cNvSpPr/>
          <p:nvPr/>
        </p:nvSpPr>
        <p:spPr>
          <a:xfrm>
            <a:off x="9670490" y="4174377"/>
            <a:ext cx="178810" cy="178810"/>
          </a:xfrm>
          <a:prstGeom prst="corner">
            <a:avLst>
              <a:gd name="adj1" fmla="val 0"/>
              <a:gd name="adj2"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115" name="TextBox 114">
            <a:extLst>
              <a:ext uri="{FF2B5EF4-FFF2-40B4-BE49-F238E27FC236}">
                <a16:creationId xmlns:a16="http://schemas.microsoft.com/office/drawing/2014/main" id="{E98BCE4B-4C27-EAE0-0622-98DAA9E25D04}"/>
              </a:ext>
            </a:extLst>
          </p:cNvPr>
          <p:cNvSpPr txBox="1"/>
          <p:nvPr/>
        </p:nvSpPr>
        <p:spPr>
          <a:xfrm>
            <a:off x="8182460" y="4012757"/>
            <a:ext cx="317445" cy="307777"/>
          </a:xfrm>
          <a:prstGeom prst="rect">
            <a:avLst/>
          </a:prstGeom>
          <a:noFill/>
        </p:spPr>
        <p:txBody>
          <a:bodyPr wrap="square" lIns="108000" tIns="0" rIns="0" bIns="0" rtlCol="0">
            <a:spAutoFit/>
          </a:bodyPr>
          <a:lstStyle/>
          <a:p>
            <a:r>
              <a:rPr lang="en-GB" sz="2000" dirty="0">
                <a:solidFill>
                  <a:schemeClr val="bg1">
                    <a:lumMod val="50000"/>
                  </a:schemeClr>
                </a:solidFill>
              </a:rPr>
              <a:t>3)</a:t>
            </a:r>
          </a:p>
        </p:txBody>
      </p:sp>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83E490CC-0A21-E258-36A5-FA8288206D69}"/>
                  </a:ext>
                </a:extLst>
              </p:cNvPr>
              <p:cNvSpPr txBox="1"/>
              <p:nvPr/>
            </p:nvSpPr>
            <p:spPr>
              <a:xfrm>
                <a:off x="9047374" y="3644480"/>
                <a:ext cx="1598964" cy="400110"/>
              </a:xfrm>
              <a:prstGeom prst="rect">
                <a:avLst/>
              </a:prstGeom>
              <a:noFill/>
            </p:spPr>
            <p:txBody>
              <a:bodyPr wrap="square" rtlCol="0">
                <a:spAutoFit/>
              </a:bodyPr>
              <a:lstStyle/>
              <a:p>
                <a:pPr algn="ctr"/>
                <a:r>
                  <a:rPr lang="en-GB" sz="2000" dirty="0"/>
                  <a:t>Find length </a:t>
                </a:r>
                <a14:m>
                  <m:oMath xmlns:m="http://schemas.openxmlformats.org/officeDocument/2006/math">
                    <m:r>
                      <a:rPr lang="en-GB" sz="2000" i="1" dirty="0">
                        <a:latin typeface="Cambria Math" panose="02040503050406030204" pitchFamily="18" charset="0"/>
                      </a:rPr>
                      <m:t>𝑧</m:t>
                    </m:r>
                  </m:oMath>
                </a14:m>
                <a:r>
                  <a:rPr lang="en-GB" sz="2000" dirty="0"/>
                  <a:t>.</a:t>
                </a:r>
              </a:p>
            </p:txBody>
          </p:sp>
        </mc:Choice>
        <mc:Fallback xmlns="">
          <p:sp>
            <p:nvSpPr>
              <p:cNvPr id="125" name="TextBox 124">
                <a:extLst>
                  <a:ext uri="{FF2B5EF4-FFF2-40B4-BE49-F238E27FC236}">
                    <a16:creationId xmlns:a16="http://schemas.microsoft.com/office/drawing/2014/main" id="{83E490CC-0A21-E258-36A5-FA8288206D69}"/>
                  </a:ext>
                </a:extLst>
              </p:cNvPr>
              <p:cNvSpPr txBox="1">
                <a:spLocks noRot="1" noChangeAspect="1" noMove="1" noResize="1" noEditPoints="1" noAdjustHandles="1" noChangeArrowheads="1" noChangeShapeType="1" noTextEdit="1"/>
              </p:cNvSpPr>
              <p:nvPr/>
            </p:nvSpPr>
            <p:spPr>
              <a:xfrm>
                <a:off x="9047374" y="3644480"/>
                <a:ext cx="1598964" cy="400110"/>
              </a:xfrm>
              <a:prstGeom prst="rect">
                <a:avLst/>
              </a:prstGeom>
              <a:blipFill>
                <a:blip r:embed="rId8"/>
                <a:stretch>
                  <a:fillRect l="-3817" t="-9231" r="-3817" b="-27692"/>
                </a:stretch>
              </a:blipFill>
            </p:spPr>
            <p:txBody>
              <a:bodyPr/>
              <a:lstStyle/>
              <a:p>
                <a:r>
                  <a:rPr lang="en-GB">
                    <a:noFill/>
                  </a:rPr>
                  <a:t> </a:t>
                </a:r>
              </a:p>
            </p:txBody>
          </p:sp>
        </mc:Fallback>
      </mc:AlternateContent>
      <p:sp>
        <p:nvSpPr>
          <p:cNvPr id="126" name="Isosceles Triangle 125">
            <a:extLst>
              <a:ext uri="{FF2B5EF4-FFF2-40B4-BE49-F238E27FC236}">
                <a16:creationId xmlns:a16="http://schemas.microsoft.com/office/drawing/2014/main" id="{85140FF6-2654-EC8D-BA83-F7173DB1AD7F}"/>
              </a:ext>
            </a:extLst>
          </p:cNvPr>
          <p:cNvSpPr/>
          <p:nvPr/>
        </p:nvSpPr>
        <p:spPr>
          <a:xfrm rot="20605607">
            <a:off x="9443278" y="2493153"/>
            <a:ext cx="937269" cy="937269"/>
          </a:xfrm>
          <a:prstGeom prst="triangle">
            <a:avLst>
              <a:gd name="adj" fmla="val 0"/>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127" name="TextBox 126">
            <a:extLst>
              <a:ext uri="{FF2B5EF4-FFF2-40B4-BE49-F238E27FC236}">
                <a16:creationId xmlns:a16="http://schemas.microsoft.com/office/drawing/2014/main" id="{3DBA5B2A-A036-2C7A-EA3A-3C786642B7D9}"/>
              </a:ext>
            </a:extLst>
          </p:cNvPr>
          <p:cNvSpPr txBox="1"/>
          <p:nvPr/>
        </p:nvSpPr>
        <p:spPr>
          <a:xfrm rot="1643975">
            <a:off x="9925520" y="2733086"/>
            <a:ext cx="686406" cy="400110"/>
          </a:xfrm>
          <a:prstGeom prst="rect">
            <a:avLst/>
          </a:prstGeom>
          <a:noFill/>
        </p:spPr>
        <p:txBody>
          <a:bodyPr wrap="square" rtlCol="0">
            <a:spAutoFit/>
          </a:bodyPr>
          <a:lstStyle/>
          <a:p>
            <a:r>
              <a:rPr lang="en-GB" sz="2000" dirty="0"/>
              <a:t>9 cm</a:t>
            </a:r>
          </a:p>
        </p:txBody>
      </p:sp>
      <p:cxnSp>
        <p:nvCxnSpPr>
          <p:cNvPr id="128" name="Straight Connector 127">
            <a:extLst>
              <a:ext uri="{FF2B5EF4-FFF2-40B4-BE49-F238E27FC236}">
                <a16:creationId xmlns:a16="http://schemas.microsoft.com/office/drawing/2014/main" id="{008A94D1-B658-FF51-85FD-E31903FF6464}"/>
              </a:ext>
            </a:extLst>
          </p:cNvPr>
          <p:cNvCxnSpPr>
            <a:cxnSpLocks/>
          </p:cNvCxnSpPr>
          <p:nvPr/>
        </p:nvCxnSpPr>
        <p:spPr>
          <a:xfrm flipH="1">
            <a:off x="9389396" y="3055942"/>
            <a:ext cx="129020" cy="39471"/>
          </a:xfrm>
          <a:prstGeom prst="line">
            <a:avLst/>
          </a:prstGeom>
          <a:ln w="127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29" name="L-Shape 128">
            <a:extLst>
              <a:ext uri="{FF2B5EF4-FFF2-40B4-BE49-F238E27FC236}">
                <a16:creationId xmlns:a16="http://schemas.microsoft.com/office/drawing/2014/main" id="{E31B47FA-B189-1193-2319-3D2A3033DCFF}"/>
              </a:ext>
            </a:extLst>
          </p:cNvPr>
          <p:cNvSpPr/>
          <p:nvPr/>
        </p:nvSpPr>
        <p:spPr>
          <a:xfrm rot="9823209">
            <a:off x="9573738" y="3333507"/>
            <a:ext cx="178810" cy="178810"/>
          </a:xfrm>
          <a:prstGeom prst="corner">
            <a:avLst>
              <a:gd name="adj1" fmla="val 0"/>
              <a:gd name="adj2"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cxnSp>
        <p:nvCxnSpPr>
          <p:cNvPr id="130" name="Straight Connector 129">
            <a:extLst>
              <a:ext uri="{FF2B5EF4-FFF2-40B4-BE49-F238E27FC236}">
                <a16:creationId xmlns:a16="http://schemas.microsoft.com/office/drawing/2014/main" id="{9A569ABE-C655-DFE1-F296-1B605735EEBD}"/>
              </a:ext>
            </a:extLst>
          </p:cNvPr>
          <p:cNvCxnSpPr>
            <a:cxnSpLocks/>
          </p:cNvCxnSpPr>
          <p:nvPr/>
        </p:nvCxnSpPr>
        <p:spPr>
          <a:xfrm flipH="1" flipV="1">
            <a:off x="10056145" y="3347824"/>
            <a:ext cx="36152" cy="124042"/>
          </a:xfrm>
          <a:prstGeom prst="line">
            <a:avLst/>
          </a:prstGeom>
          <a:ln w="127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CD5E1061-58CB-4AA0-4BCE-F6C95DB11A32}"/>
                  </a:ext>
                </a:extLst>
              </p:cNvPr>
              <p:cNvSpPr txBox="1"/>
              <p:nvPr/>
            </p:nvSpPr>
            <p:spPr>
              <a:xfrm>
                <a:off x="8969209" y="2979149"/>
                <a:ext cx="3701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𝑧</m:t>
                      </m:r>
                    </m:oMath>
                  </m:oMathPara>
                </a14:m>
                <a:endParaRPr lang="en-GB" sz="2000" dirty="0"/>
              </a:p>
            </p:txBody>
          </p:sp>
        </mc:Choice>
        <mc:Fallback xmlns="">
          <p:sp>
            <p:nvSpPr>
              <p:cNvPr id="131" name="TextBox 130">
                <a:extLst>
                  <a:ext uri="{FF2B5EF4-FFF2-40B4-BE49-F238E27FC236}">
                    <a16:creationId xmlns:a16="http://schemas.microsoft.com/office/drawing/2014/main" id="{CD5E1061-58CB-4AA0-4BCE-F6C95DB11A32}"/>
                  </a:ext>
                </a:extLst>
              </p:cNvPr>
              <p:cNvSpPr txBox="1">
                <a:spLocks noRot="1" noChangeAspect="1" noMove="1" noResize="1" noEditPoints="1" noAdjustHandles="1" noChangeArrowheads="1" noChangeShapeType="1" noTextEdit="1"/>
              </p:cNvSpPr>
              <p:nvPr/>
            </p:nvSpPr>
            <p:spPr>
              <a:xfrm>
                <a:off x="8969209" y="2979149"/>
                <a:ext cx="370166" cy="400110"/>
              </a:xfrm>
              <a:prstGeom prst="rect">
                <a:avLst/>
              </a:prstGeom>
              <a:blipFill>
                <a:blip r:embed="rId9"/>
                <a:stretch>
                  <a:fillRect/>
                </a:stretch>
              </a:blipFill>
            </p:spPr>
            <p:txBody>
              <a:bodyPr/>
              <a:lstStyle/>
              <a:p>
                <a:r>
                  <a:rPr lang="en-GB">
                    <a:noFill/>
                  </a:rPr>
                  <a:t> </a:t>
                </a:r>
              </a:p>
            </p:txBody>
          </p:sp>
        </mc:Fallback>
      </mc:AlternateContent>
      <p:sp>
        <p:nvSpPr>
          <p:cNvPr id="23" name="Text Placeholder 22">
            <a:extLst>
              <a:ext uri="{FF2B5EF4-FFF2-40B4-BE49-F238E27FC236}">
                <a16:creationId xmlns:a16="http://schemas.microsoft.com/office/drawing/2014/main" id="{D1D48775-7A56-FB36-0FBF-5373F92390BE}"/>
              </a:ext>
            </a:extLst>
          </p:cNvPr>
          <p:cNvSpPr>
            <a:spLocks noGrp="1"/>
          </p:cNvSpPr>
          <p:nvPr>
            <p:ph type="body" sz="quarter" idx="10"/>
          </p:nvPr>
        </p:nvSpPr>
        <p:spPr/>
        <p:txBody>
          <a:bodyPr/>
          <a:lstStyle/>
          <a:p>
            <a:endParaRPr lang="en-GB"/>
          </a:p>
        </p:txBody>
      </p:sp>
      <p:sp>
        <p:nvSpPr>
          <p:cNvPr id="53" name="Content Placeholder 52">
            <a:extLst>
              <a:ext uri="{FF2B5EF4-FFF2-40B4-BE49-F238E27FC236}">
                <a16:creationId xmlns:a16="http://schemas.microsoft.com/office/drawing/2014/main" id="{8814ADC6-FA70-7C22-6923-B2CF56252E9A}"/>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396383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0C5BD-92F0-6798-90EC-5BEDA5C0A72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029AF74-7CF0-7A53-0C58-B70BA174779B}"/>
              </a:ext>
            </a:extLst>
          </p:cNvPr>
          <p:cNvSpPr/>
          <p:nvPr/>
        </p:nvSpPr>
        <p:spPr>
          <a:xfrm>
            <a:off x="224230" y="270922"/>
            <a:ext cx="3697547" cy="5974074"/>
          </a:xfrm>
          <a:prstGeom prst="roundRect">
            <a:avLst>
              <a:gd name="adj" fmla="val 6371"/>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33" name="Rectangle: Rounded Corners 32">
            <a:extLst>
              <a:ext uri="{FF2B5EF4-FFF2-40B4-BE49-F238E27FC236}">
                <a16:creationId xmlns:a16="http://schemas.microsoft.com/office/drawing/2014/main" id="{F038E5DC-856E-FB16-5934-FBBFBE54BD4A}"/>
              </a:ext>
            </a:extLst>
          </p:cNvPr>
          <p:cNvSpPr/>
          <p:nvPr/>
        </p:nvSpPr>
        <p:spPr>
          <a:xfrm>
            <a:off x="4176448" y="270922"/>
            <a:ext cx="3786718" cy="6004858"/>
          </a:xfrm>
          <a:prstGeom prst="roundRect">
            <a:avLst>
              <a:gd name="adj" fmla="val 6371"/>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34" name="Rectangle: Rounded Corners 33">
            <a:extLst>
              <a:ext uri="{FF2B5EF4-FFF2-40B4-BE49-F238E27FC236}">
                <a16:creationId xmlns:a16="http://schemas.microsoft.com/office/drawing/2014/main" id="{31BDEF6F-8502-501D-E015-7FEBADF9E4F8}"/>
              </a:ext>
            </a:extLst>
          </p:cNvPr>
          <p:cNvSpPr/>
          <p:nvPr/>
        </p:nvSpPr>
        <p:spPr>
          <a:xfrm>
            <a:off x="8165148" y="270922"/>
            <a:ext cx="3802621" cy="6004858"/>
          </a:xfrm>
          <a:prstGeom prst="roundRect">
            <a:avLst>
              <a:gd name="adj" fmla="val 6371"/>
            </a:avLst>
          </a:prstGeom>
          <a:noFill/>
          <a:ln w="3810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36" name="Rectangle 35">
            <a:extLst>
              <a:ext uri="{FF2B5EF4-FFF2-40B4-BE49-F238E27FC236}">
                <a16:creationId xmlns:a16="http://schemas.microsoft.com/office/drawing/2014/main" id="{05E7FBFA-A1E1-22B4-BB3B-DB8D1665290C}"/>
              </a:ext>
            </a:extLst>
          </p:cNvPr>
          <p:cNvSpPr/>
          <p:nvPr/>
        </p:nvSpPr>
        <p:spPr>
          <a:xfrm>
            <a:off x="1697993" y="72249"/>
            <a:ext cx="467360" cy="4569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pic>
        <p:nvPicPr>
          <p:cNvPr id="47" name="Picture 46">
            <a:extLst>
              <a:ext uri="{FF2B5EF4-FFF2-40B4-BE49-F238E27FC236}">
                <a16:creationId xmlns:a16="http://schemas.microsoft.com/office/drawing/2014/main" id="{2ED8B8BA-4FBC-B34C-9340-A4C5123D697D}"/>
              </a:ext>
            </a:extLst>
          </p:cNvPr>
          <p:cNvPicPr>
            <a:picLocks noChangeAspect="1"/>
          </p:cNvPicPr>
          <p:nvPr/>
        </p:nvPicPr>
        <p:blipFill rotWithShape="1">
          <a:blip r:embed="rId2"/>
          <a:srcRect l="30800" t="26592" r="30727" b="37701"/>
          <a:stretch/>
        </p:blipFill>
        <p:spPr>
          <a:xfrm>
            <a:off x="1685440" y="69730"/>
            <a:ext cx="452477" cy="465405"/>
          </a:xfrm>
          <a:prstGeom prst="rect">
            <a:avLst/>
          </a:prstGeom>
        </p:spPr>
      </p:pic>
      <p:sp>
        <p:nvSpPr>
          <p:cNvPr id="37" name="Rectangle 36">
            <a:extLst>
              <a:ext uri="{FF2B5EF4-FFF2-40B4-BE49-F238E27FC236}">
                <a16:creationId xmlns:a16="http://schemas.microsoft.com/office/drawing/2014/main" id="{6F2853EC-4EF5-54F8-1BB0-B73EE72D7527}"/>
              </a:ext>
            </a:extLst>
          </p:cNvPr>
          <p:cNvSpPr/>
          <p:nvPr/>
        </p:nvSpPr>
        <p:spPr>
          <a:xfrm>
            <a:off x="5865381" y="22489"/>
            <a:ext cx="467360" cy="46443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pic>
        <p:nvPicPr>
          <p:cNvPr id="48" name="Picture 47">
            <a:extLst>
              <a:ext uri="{FF2B5EF4-FFF2-40B4-BE49-F238E27FC236}">
                <a16:creationId xmlns:a16="http://schemas.microsoft.com/office/drawing/2014/main" id="{E4C79CFC-EAE0-DAFB-6A55-E0324FDEB60C}"/>
              </a:ext>
            </a:extLst>
          </p:cNvPr>
          <p:cNvPicPr>
            <a:picLocks noChangeAspect="1"/>
          </p:cNvPicPr>
          <p:nvPr/>
        </p:nvPicPr>
        <p:blipFill rotWithShape="1">
          <a:blip r:embed="rId3"/>
          <a:srcRect l="33171" t="26989" r="32642" b="37502"/>
          <a:stretch/>
        </p:blipFill>
        <p:spPr>
          <a:xfrm>
            <a:off x="5912405" y="15935"/>
            <a:ext cx="390424" cy="462820"/>
          </a:xfrm>
          <a:prstGeom prst="rect">
            <a:avLst/>
          </a:prstGeom>
        </p:spPr>
      </p:pic>
      <p:sp>
        <p:nvSpPr>
          <p:cNvPr id="38" name="Rectangle 37">
            <a:extLst>
              <a:ext uri="{FF2B5EF4-FFF2-40B4-BE49-F238E27FC236}">
                <a16:creationId xmlns:a16="http://schemas.microsoft.com/office/drawing/2014/main" id="{F2FF257F-2A2D-3CFA-5E3E-EF002949E0D7}"/>
              </a:ext>
            </a:extLst>
          </p:cNvPr>
          <p:cNvSpPr/>
          <p:nvPr/>
        </p:nvSpPr>
        <p:spPr>
          <a:xfrm>
            <a:off x="9673147" y="2939"/>
            <a:ext cx="467360" cy="47157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pic>
        <p:nvPicPr>
          <p:cNvPr id="49" name="Picture 48">
            <a:extLst>
              <a:ext uri="{FF2B5EF4-FFF2-40B4-BE49-F238E27FC236}">
                <a16:creationId xmlns:a16="http://schemas.microsoft.com/office/drawing/2014/main" id="{A32307B9-E091-0E9E-CF70-5BCB02C9E088}"/>
              </a:ext>
            </a:extLst>
          </p:cNvPr>
          <p:cNvPicPr>
            <a:picLocks noChangeAspect="1"/>
          </p:cNvPicPr>
          <p:nvPr/>
        </p:nvPicPr>
        <p:blipFill rotWithShape="1">
          <a:blip r:embed="rId4"/>
          <a:srcRect l="33266" t="26790" r="32049" b="37105"/>
          <a:stretch/>
        </p:blipFill>
        <p:spPr>
          <a:xfrm>
            <a:off x="9710324" y="12073"/>
            <a:ext cx="393009" cy="470576"/>
          </a:xfrm>
          <a:prstGeom prst="rect">
            <a:avLst/>
          </a:prstGeom>
        </p:spPr>
      </p:pic>
      <p:sp>
        <p:nvSpPr>
          <p:cNvPr id="3" name="TextBox 2">
            <a:extLst>
              <a:ext uri="{FF2B5EF4-FFF2-40B4-BE49-F238E27FC236}">
                <a16:creationId xmlns:a16="http://schemas.microsoft.com/office/drawing/2014/main" id="{0C2D77CF-C37E-A425-C7E6-CD178806633D}"/>
              </a:ext>
            </a:extLst>
          </p:cNvPr>
          <p:cNvSpPr txBox="1"/>
          <p:nvPr/>
        </p:nvSpPr>
        <p:spPr>
          <a:xfrm>
            <a:off x="938809" y="1822929"/>
            <a:ext cx="2102435" cy="400110"/>
          </a:xfrm>
          <a:prstGeom prst="rect">
            <a:avLst/>
          </a:prstGeom>
          <a:noFill/>
        </p:spPr>
        <p:txBody>
          <a:bodyPr wrap="square" rtlCol="0">
            <a:spAutoFit/>
          </a:bodyPr>
          <a:lstStyle/>
          <a:p>
            <a:pPr algn="ctr"/>
            <a:r>
              <a:rPr lang="en-GB" sz="2000" dirty="0"/>
              <a:t>Calculate length </a:t>
            </a:r>
            <a:r>
              <a:rPr lang="en-GB" sz="2000" b="1" dirty="0"/>
              <a:t>a</a:t>
            </a:r>
            <a:r>
              <a:rPr lang="en-GB" sz="2000" dirty="0"/>
              <a:t>.</a:t>
            </a:r>
          </a:p>
        </p:txBody>
      </p:sp>
      <p:pic>
        <p:nvPicPr>
          <p:cNvPr id="9" name="Picture 8">
            <a:extLst>
              <a:ext uri="{FF2B5EF4-FFF2-40B4-BE49-F238E27FC236}">
                <a16:creationId xmlns:a16="http://schemas.microsoft.com/office/drawing/2014/main" id="{C695D199-9270-7759-BC11-CAD456E0DB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1903" y="48012"/>
            <a:ext cx="296356" cy="348015"/>
          </a:xfrm>
          <a:prstGeom prst="rect">
            <a:avLst/>
          </a:prstGeom>
        </p:spPr>
      </p:pic>
      <p:pic>
        <p:nvPicPr>
          <p:cNvPr id="11" name="Picture 10">
            <a:extLst>
              <a:ext uri="{FF2B5EF4-FFF2-40B4-BE49-F238E27FC236}">
                <a16:creationId xmlns:a16="http://schemas.microsoft.com/office/drawing/2014/main" id="{09CE64AD-9435-DE2A-5A3D-BE9DE1BD0B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7510" y="7962"/>
            <a:ext cx="296356" cy="348015"/>
          </a:xfrm>
          <a:prstGeom prst="rect">
            <a:avLst/>
          </a:prstGeom>
        </p:spPr>
      </p:pic>
      <p:pic>
        <p:nvPicPr>
          <p:cNvPr id="12" name="Picture 11">
            <a:extLst>
              <a:ext uri="{FF2B5EF4-FFF2-40B4-BE49-F238E27FC236}">
                <a16:creationId xmlns:a16="http://schemas.microsoft.com/office/drawing/2014/main" id="{5F54C494-C9B6-3C1C-4137-9D049C63D0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511" y="69730"/>
            <a:ext cx="296356" cy="348015"/>
          </a:xfrm>
          <a:prstGeom prst="rect">
            <a:avLst/>
          </a:prstGeom>
        </p:spPr>
      </p:pic>
      <p:sp>
        <p:nvSpPr>
          <p:cNvPr id="14" name="TextBox 13">
            <a:extLst>
              <a:ext uri="{FF2B5EF4-FFF2-40B4-BE49-F238E27FC236}">
                <a16:creationId xmlns:a16="http://schemas.microsoft.com/office/drawing/2014/main" id="{7BDCFFA7-BFFF-4093-C1A0-9E5882E4AB8D}"/>
              </a:ext>
            </a:extLst>
          </p:cNvPr>
          <p:cNvSpPr txBox="1"/>
          <p:nvPr/>
        </p:nvSpPr>
        <p:spPr>
          <a:xfrm>
            <a:off x="542045" y="4177319"/>
            <a:ext cx="317445" cy="307777"/>
          </a:xfrm>
          <a:prstGeom prst="rect">
            <a:avLst/>
          </a:prstGeom>
          <a:noFill/>
        </p:spPr>
        <p:txBody>
          <a:bodyPr wrap="square" lIns="108000" tIns="0" rIns="0" bIns="0" rtlCol="0">
            <a:spAutoFit/>
          </a:bodyPr>
          <a:lstStyle/>
          <a:p>
            <a:r>
              <a:rPr lang="en-GB" sz="2000" dirty="0">
                <a:solidFill>
                  <a:schemeClr val="bg1">
                    <a:lumMod val="50000"/>
                  </a:schemeClr>
                </a:solidFill>
              </a:rPr>
              <a:t>3)</a:t>
            </a:r>
          </a:p>
        </p:txBody>
      </p:sp>
      <p:sp>
        <p:nvSpPr>
          <p:cNvPr id="15" name="Isosceles Triangle 14">
            <a:extLst>
              <a:ext uri="{FF2B5EF4-FFF2-40B4-BE49-F238E27FC236}">
                <a16:creationId xmlns:a16="http://schemas.microsoft.com/office/drawing/2014/main" id="{C846AE71-0C23-104A-D254-60005DC6036D}"/>
              </a:ext>
            </a:extLst>
          </p:cNvPr>
          <p:cNvSpPr/>
          <p:nvPr/>
        </p:nvSpPr>
        <p:spPr>
          <a:xfrm rot="16200000">
            <a:off x="1432019" y="4349096"/>
            <a:ext cx="1179335" cy="884501"/>
          </a:xfrm>
          <a:prstGeom prst="triangle">
            <a:avLst>
              <a:gd name="adj"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16" name="TextBox 15">
            <a:extLst>
              <a:ext uri="{FF2B5EF4-FFF2-40B4-BE49-F238E27FC236}">
                <a16:creationId xmlns:a16="http://schemas.microsoft.com/office/drawing/2014/main" id="{60F13CB2-4443-E235-74AE-787EDD42657D}"/>
              </a:ext>
            </a:extLst>
          </p:cNvPr>
          <p:cNvSpPr txBox="1"/>
          <p:nvPr/>
        </p:nvSpPr>
        <p:spPr>
          <a:xfrm>
            <a:off x="2457091" y="4687180"/>
            <a:ext cx="816249" cy="400110"/>
          </a:xfrm>
          <a:prstGeom prst="rect">
            <a:avLst/>
          </a:prstGeom>
          <a:noFill/>
        </p:spPr>
        <p:txBody>
          <a:bodyPr wrap="square" rtlCol="0">
            <a:spAutoFit/>
          </a:bodyPr>
          <a:lstStyle/>
          <a:p>
            <a:r>
              <a:rPr lang="en-GB" sz="2000" dirty="0"/>
              <a:t>16 cm</a:t>
            </a:r>
          </a:p>
        </p:txBody>
      </p:sp>
      <p:sp>
        <p:nvSpPr>
          <p:cNvPr id="17" name="TextBox 16">
            <a:extLst>
              <a:ext uri="{FF2B5EF4-FFF2-40B4-BE49-F238E27FC236}">
                <a16:creationId xmlns:a16="http://schemas.microsoft.com/office/drawing/2014/main" id="{0E7F8874-A360-6CA5-D7B6-9DC04DF087EE}"/>
              </a:ext>
            </a:extLst>
          </p:cNvPr>
          <p:cNvSpPr txBox="1"/>
          <p:nvPr/>
        </p:nvSpPr>
        <p:spPr>
          <a:xfrm>
            <a:off x="1218725" y="4469663"/>
            <a:ext cx="816249" cy="400110"/>
          </a:xfrm>
          <a:prstGeom prst="rect">
            <a:avLst/>
          </a:prstGeom>
          <a:noFill/>
        </p:spPr>
        <p:txBody>
          <a:bodyPr wrap="square" rtlCol="0">
            <a:spAutoFit/>
          </a:bodyPr>
          <a:lstStyle/>
          <a:p>
            <a:r>
              <a:rPr lang="en-GB" sz="2000" dirty="0"/>
              <a:t>20 cm</a:t>
            </a:r>
          </a:p>
        </p:txBody>
      </p:sp>
      <p:sp>
        <p:nvSpPr>
          <p:cNvPr id="18" name="L-Shape 17">
            <a:extLst>
              <a:ext uri="{FF2B5EF4-FFF2-40B4-BE49-F238E27FC236}">
                <a16:creationId xmlns:a16="http://schemas.microsoft.com/office/drawing/2014/main" id="{3B4492E6-EE04-80F5-2E82-9DE91751E425}"/>
              </a:ext>
            </a:extLst>
          </p:cNvPr>
          <p:cNvSpPr/>
          <p:nvPr/>
        </p:nvSpPr>
        <p:spPr>
          <a:xfrm rot="5400000">
            <a:off x="2268973" y="5201643"/>
            <a:ext cx="178810" cy="178810"/>
          </a:xfrm>
          <a:prstGeom prst="corner">
            <a:avLst>
              <a:gd name="adj1" fmla="val 0"/>
              <a:gd name="adj2"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22" name="TextBox 21">
            <a:extLst>
              <a:ext uri="{FF2B5EF4-FFF2-40B4-BE49-F238E27FC236}">
                <a16:creationId xmlns:a16="http://schemas.microsoft.com/office/drawing/2014/main" id="{107FA6E6-F1D6-5C7B-652B-68988B9163DB}"/>
              </a:ext>
            </a:extLst>
          </p:cNvPr>
          <p:cNvSpPr txBox="1"/>
          <p:nvPr/>
        </p:nvSpPr>
        <p:spPr>
          <a:xfrm>
            <a:off x="479863" y="574222"/>
            <a:ext cx="317445" cy="307777"/>
          </a:xfrm>
          <a:prstGeom prst="rect">
            <a:avLst/>
          </a:prstGeom>
          <a:noFill/>
        </p:spPr>
        <p:txBody>
          <a:bodyPr wrap="square" lIns="108000" tIns="0" rIns="0" bIns="0" rtlCol="0">
            <a:spAutoFit/>
          </a:bodyPr>
          <a:lstStyle/>
          <a:p>
            <a:r>
              <a:rPr lang="en-GB" sz="2000" dirty="0">
                <a:solidFill>
                  <a:schemeClr val="bg1">
                    <a:lumMod val="50000"/>
                  </a:schemeClr>
                </a:solidFill>
              </a:rPr>
              <a:t>1)</a:t>
            </a:r>
          </a:p>
        </p:txBody>
      </p:sp>
      <p:sp>
        <p:nvSpPr>
          <p:cNvPr id="24" name="Isosceles Triangle 23">
            <a:extLst>
              <a:ext uri="{FF2B5EF4-FFF2-40B4-BE49-F238E27FC236}">
                <a16:creationId xmlns:a16="http://schemas.microsoft.com/office/drawing/2014/main" id="{2CFC6619-D36B-3E75-23AE-80DD3FE483A1}"/>
              </a:ext>
            </a:extLst>
          </p:cNvPr>
          <p:cNvSpPr/>
          <p:nvPr/>
        </p:nvSpPr>
        <p:spPr>
          <a:xfrm>
            <a:off x="1423595" y="761694"/>
            <a:ext cx="1553772" cy="706260"/>
          </a:xfrm>
          <a:prstGeom prst="triangle">
            <a:avLst>
              <a:gd name="adj"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25" name="TextBox 24">
            <a:extLst>
              <a:ext uri="{FF2B5EF4-FFF2-40B4-BE49-F238E27FC236}">
                <a16:creationId xmlns:a16="http://schemas.microsoft.com/office/drawing/2014/main" id="{A06554C9-717C-CBFA-A698-DC2875CF0FDD}"/>
              </a:ext>
            </a:extLst>
          </p:cNvPr>
          <p:cNvSpPr txBox="1"/>
          <p:nvPr/>
        </p:nvSpPr>
        <p:spPr>
          <a:xfrm>
            <a:off x="1999882" y="707008"/>
            <a:ext cx="816249" cy="400110"/>
          </a:xfrm>
          <a:prstGeom prst="rect">
            <a:avLst/>
          </a:prstGeom>
          <a:noFill/>
        </p:spPr>
        <p:txBody>
          <a:bodyPr wrap="square" rtlCol="0">
            <a:spAutoFit/>
          </a:bodyPr>
          <a:lstStyle/>
          <a:p>
            <a:r>
              <a:rPr lang="en-GB" sz="2000" dirty="0"/>
              <a:t>12 cm</a:t>
            </a:r>
          </a:p>
        </p:txBody>
      </p:sp>
      <p:sp>
        <p:nvSpPr>
          <p:cNvPr id="26" name="TextBox 25">
            <a:extLst>
              <a:ext uri="{FF2B5EF4-FFF2-40B4-BE49-F238E27FC236}">
                <a16:creationId xmlns:a16="http://schemas.microsoft.com/office/drawing/2014/main" id="{AF2D14CC-D130-0A23-0C6E-EBD16A4174EC}"/>
              </a:ext>
            </a:extLst>
          </p:cNvPr>
          <p:cNvSpPr txBox="1"/>
          <p:nvPr/>
        </p:nvSpPr>
        <p:spPr>
          <a:xfrm>
            <a:off x="767360" y="916775"/>
            <a:ext cx="686406" cy="400110"/>
          </a:xfrm>
          <a:prstGeom prst="rect">
            <a:avLst/>
          </a:prstGeom>
          <a:noFill/>
        </p:spPr>
        <p:txBody>
          <a:bodyPr wrap="square" rtlCol="0">
            <a:spAutoFit/>
          </a:bodyPr>
          <a:lstStyle/>
          <a:p>
            <a:r>
              <a:rPr lang="en-GB" sz="2000" dirty="0"/>
              <a:t>5 cm</a:t>
            </a:r>
          </a:p>
        </p:txBody>
      </p:sp>
      <p:sp>
        <p:nvSpPr>
          <p:cNvPr id="27" name="L-Shape 26">
            <a:extLst>
              <a:ext uri="{FF2B5EF4-FFF2-40B4-BE49-F238E27FC236}">
                <a16:creationId xmlns:a16="http://schemas.microsoft.com/office/drawing/2014/main" id="{89704A5A-2E65-922A-8AE7-A126F98427A3}"/>
              </a:ext>
            </a:extLst>
          </p:cNvPr>
          <p:cNvSpPr/>
          <p:nvPr/>
        </p:nvSpPr>
        <p:spPr>
          <a:xfrm rot="10800000">
            <a:off x="1428036" y="1277206"/>
            <a:ext cx="178810" cy="178810"/>
          </a:xfrm>
          <a:prstGeom prst="corner">
            <a:avLst>
              <a:gd name="adj1" fmla="val 0"/>
              <a:gd name="adj2"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28" name="TextBox 27">
            <a:extLst>
              <a:ext uri="{FF2B5EF4-FFF2-40B4-BE49-F238E27FC236}">
                <a16:creationId xmlns:a16="http://schemas.microsoft.com/office/drawing/2014/main" id="{6BCABED9-549D-313E-637B-93EBB0F81D67}"/>
              </a:ext>
            </a:extLst>
          </p:cNvPr>
          <p:cNvSpPr txBox="1"/>
          <p:nvPr/>
        </p:nvSpPr>
        <p:spPr>
          <a:xfrm>
            <a:off x="2001916" y="1396951"/>
            <a:ext cx="311304" cy="400110"/>
          </a:xfrm>
          <a:prstGeom prst="rect">
            <a:avLst/>
          </a:prstGeom>
          <a:noFill/>
        </p:spPr>
        <p:txBody>
          <a:bodyPr wrap="square" rtlCol="0">
            <a:spAutoFit/>
          </a:bodyPr>
          <a:lstStyle/>
          <a:p>
            <a:r>
              <a:rPr lang="en-GB" sz="2000" b="1" dirty="0"/>
              <a:t>a</a:t>
            </a:r>
          </a:p>
        </p:txBody>
      </p:sp>
      <p:sp>
        <p:nvSpPr>
          <p:cNvPr id="29" name="TextBox 28">
            <a:extLst>
              <a:ext uri="{FF2B5EF4-FFF2-40B4-BE49-F238E27FC236}">
                <a16:creationId xmlns:a16="http://schemas.microsoft.com/office/drawing/2014/main" id="{200F4910-863F-0CA1-89E9-5C0959ED654F}"/>
              </a:ext>
            </a:extLst>
          </p:cNvPr>
          <p:cNvSpPr txBox="1"/>
          <p:nvPr/>
        </p:nvSpPr>
        <p:spPr>
          <a:xfrm>
            <a:off x="727490" y="5464818"/>
            <a:ext cx="2649443" cy="707886"/>
          </a:xfrm>
          <a:prstGeom prst="rect">
            <a:avLst/>
          </a:prstGeom>
          <a:noFill/>
        </p:spPr>
        <p:txBody>
          <a:bodyPr wrap="none" rtlCol="0">
            <a:spAutoFit/>
          </a:bodyPr>
          <a:lstStyle/>
          <a:p>
            <a:pPr algn="ctr"/>
            <a:r>
              <a:rPr lang="en-GB" sz="2000" dirty="0"/>
              <a:t>Calculate the perimeter</a:t>
            </a:r>
          </a:p>
          <a:p>
            <a:pPr algn="ctr"/>
            <a:r>
              <a:rPr lang="en-GB" sz="2000" dirty="0"/>
              <a:t>of this triangle.</a:t>
            </a:r>
          </a:p>
        </p:txBody>
      </p:sp>
      <p:sp>
        <p:nvSpPr>
          <p:cNvPr id="30" name="TextBox 29">
            <a:extLst>
              <a:ext uri="{FF2B5EF4-FFF2-40B4-BE49-F238E27FC236}">
                <a16:creationId xmlns:a16="http://schemas.microsoft.com/office/drawing/2014/main" id="{84E6970B-E50B-4231-3376-F32ED9932612}"/>
              </a:ext>
            </a:extLst>
          </p:cNvPr>
          <p:cNvSpPr txBox="1"/>
          <p:nvPr/>
        </p:nvSpPr>
        <p:spPr>
          <a:xfrm>
            <a:off x="4181646" y="2660867"/>
            <a:ext cx="3770618" cy="1015663"/>
          </a:xfrm>
          <a:prstGeom prst="rect">
            <a:avLst/>
          </a:prstGeom>
          <a:noFill/>
        </p:spPr>
        <p:txBody>
          <a:bodyPr wrap="square" rtlCol="0">
            <a:spAutoFit/>
          </a:bodyPr>
          <a:lstStyle/>
          <a:p>
            <a:pPr algn="ctr"/>
            <a:r>
              <a:rPr lang="en-GB" sz="2000" dirty="0"/>
              <a:t>Calculate the area of a right-angled triangle with a hypotenuse of 40 cm &amp; a height of 20 cm.</a:t>
            </a:r>
          </a:p>
        </p:txBody>
      </p:sp>
      <p:sp>
        <p:nvSpPr>
          <p:cNvPr id="31" name="TextBox 30">
            <a:extLst>
              <a:ext uri="{FF2B5EF4-FFF2-40B4-BE49-F238E27FC236}">
                <a16:creationId xmlns:a16="http://schemas.microsoft.com/office/drawing/2014/main" id="{8E0E113D-2B7B-8E93-9033-25D32969FD79}"/>
              </a:ext>
            </a:extLst>
          </p:cNvPr>
          <p:cNvSpPr txBox="1"/>
          <p:nvPr/>
        </p:nvSpPr>
        <p:spPr>
          <a:xfrm>
            <a:off x="937916" y="3698479"/>
            <a:ext cx="2102435" cy="400110"/>
          </a:xfrm>
          <a:prstGeom prst="rect">
            <a:avLst/>
          </a:prstGeom>
          <a:noFill/>
        </p:spPr>
        <p:txBody>
          <a:bodyPr wrap="square" rtlCol="0">
            <a:spAutoFit/>
          </a:bodyPr>
          <a:lstStyle/>
          <a:p>
            <a:pPr algn="ctr"/>
            <a:r>
              <a:rPr lang="en-GB" sz="2000" dirty="0"/>
              <a:t>Calculate length </a:t>
            </a:r>
            <a:r>
              <a:rPr lang="en-GB" sz="2000" b="1" dirty="0"/>
              <a:t>b</a:t>
            </a:r>
            <a:r>
              <a:rPr lang="en-GB" sz="2000" dirty="0"/>
              <a:t>.</a:t>
            </a:r>
          </a:p>
        </p:txBody>
      </p:sp>
      <p:sp>
        <p:nvSpPr>
          <p:cNvPr id="32" name="TextBox 31">
            <a:extLst>
              <a:ext uri="{FF2B5EF4-FFF2-40B4-BE49-F238E27FC236}">
                <a16:creationId xmlns:a16="http://schemas.microsoft.com/office/drawing/2014/main" id="{E98ADBF7-39C0-62AF-99D1-7A0BC1760A09}"/>
              </a:ext>
            </a:extLst>
          </p:cNvPr>
          <p:cNvSpPr txBox="1"/>
          <p:nvPr/>
        </p:nvSpPr>
        <p:spPr>
          <a:xfrm>
            <a:off x="478970" y="2458085"/>
            <a:ext cx="317445" cy="307777"/>
          </a:xfrm>
          <a:prstGeom prst="rect">
            <a:avLst/>
          </a:prstGeom>
          <a:noFill/>
        </p:spPr>
        <p:txBody>
          <a:bodyPr wrap="square" lIns="108000" tIns="0" rIns="0" bIns="0" rtlCol="0">
            <a:spAutoFit/>
          </a:bodyPr>
          <a:lstStyle/>
          <a:p>
            <a:r>
              <a:rPr lang="en-GB" sz="2000" dirty="0">
                <a:solidFill>
                  <a:schemeClr val="bg1">
                    <a:lumMod val="50000"/>
                  </a:schemeClr>
                </a:solidFill>
              </a:rPr>
              <a:t>2)</a:t>
            </a:r>
          </a:p>
        </p:txBody>
      </p:sp>
      <p:sp>
        <p:nvSpPr>
          <p:cNvPr id="35" name="Isosceles Triangle 34">
            <a:extLst>
              <a:ext uri="{FF2B5EF4-FFF2-40B4-BE49-F238E27FC236}">
                <a16:creationId xmlns:a16="http://schemas.microsoft.com/office/drawing/2014/main" id="{4921EE86-D7CB-E46A-AF3A-233BC387C2E3}"/>
              </a:ext>
            </a:extLst>
          </p:cNvPr>
          <p:cNvSpPr/>
          <p:nvPr/>
        </p:nvSpPr>
        <p:spPr>
          <a:xfrm rot="21032999" flipH="1">
            <a:off x="1223107" y="2557323"/>
            <a:ext cx="1417133" cy="769301"/>
          </a:xfrm>
          <a:prstGeom prst="triangle">
            <a:avLst>
              <a:gd name="adj"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39" name="TextBox 38">
            <a:extLst>
              <a:ext uri="{FF2B5EF4-FFF2-40B4-BE49-F238E27FC236}">
                <a16:creationId xmlns:a16="http://schemas.microsoft.com/office/drawing/2014/main" id="{0E4C7031-D0A7-A4EC-6228-180D124CAEA2}"/>
              </a:ext>
            </a:extLst>
          </p:cNvPr>
          <p:cNvSpPr txBox="1"/>
          <p:nvPr/>
        </p:nvSpPr>
        <p:spPr>
          <a:xfrm>
            <a:off x="1914259" y="3284508"/>
            <a:ext cx="577402" cy="400110"/>
          </a:xfrm>
          <a:prstGeom prst="rect">
            <a:avLst/>
          </a:prstGeom>
          <a:noFill/>
        </p:spPr>
        <p:txBody>
          <a:bodyPr wrap="square" rtlCol="0">
            <a:spAutoFit/>
          </a:bodyPr>
          <a:lstStyle/>
          <a:p>
            <a:r>
              <a:rPr lang="en-GB" sz="2000" dirty="0"/>
              <a:t>7 m</a:t>
            </a:r>
          </a:p>
        </p:txBody>
      </p:sp>
      <p:sp>
        <p:nvSpPr>
          <p:cNvPr id="40" name="TextBox 39">
            <a:extLst>
              <a:ext uri="{FF2B5EF4-FFF2-40B4-BE49-F238E27FC236}">
                <a16:creationId xmlns:a16="http://schemas.microsoft.com/office/drawing/2014/main" id="{A967A877-46E9-C50A-0E27-73F3E27AA7EC}"/>
              </a:ext>
            </a:extLst>
          </p:cNvPr>
          <p:cNvSpPr txBox="1"/>
          <p:nvPr/>
        </p:nvSpPr>
        <p:spPr>
          <a:xfrm>
            <a:off x="1460493" y="2529738"/>
            <a:ext cx="577402" cy="400110"/>
          </a:xfrm>
          <a:prstGeom prst="rect">
            <a:avLst/>
          </a:prstGeom>
          <a:noFill/>
        </p:spPr>
        <p:txBody>
          <a:bodyPr wrap="square" rtlCol="0">
            <a:spAutoFit/>
          </a:bodyPr>
          <a:lstStyle/>
          <a:p>
            <a:r>
              <a:rPr lang="en-GB" sz="2000" dirty="0"/>
              <a:t>8 m</a:t>
            </a:r>
          </a:p>
        </p:txBody>
      </p:sp>
      <p:sp>
        <p:nvSpPr>
          <p:cNvPr id="41" name="L-Shape 40">
            <a:extLst>
              <a:ext uri="{FF2B5EF4-FFF2-40B4-BE49-F238E27FC236}">
                <a16:creationId xmlns:a16="http://schemas.microsoft.com/office/drawing/2014/main" id="{95F1A818-F12C-4157-C0C2-16A5F670D134}"/>
              </a:ext>
            </a:extLst>
          </p:cNvPr>
          <p:cNvSpPr/>
          <p:nvPr/>
        </p:nvSpPr>
        <p:spPr>
          <a:xfrm rot="4755895">
            <a:off x="2495892" y="3037893"/>
            <a:ext cx="178810" cy="178810"/>
          </a:xfrm>
          <a:prstGeom prst="corner">
            <a:avLst>
              <a:gd name="adj1" fmla="val 0"/>
              <a:gd name="adj2"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42" name="TextBox 41">
            <a:extLst>
              <a:ext uri="{FF2B5EF4-FFF2-40B4-BE49-F238E27FC236}">
                <a16:creationId xmlns:a16="http://schemas.microsoft.com/office/drawing/2014/main" id="{A965606A-C303-3C64-1535-DA54BEA653C7}"/>
              </a:ext>
            </a:extLst>
          </p:cNvPr>
          <p:cNvSpPr txBox="1"/>
          <p:nvPr/>
        </p:nvSpPr>
        <p:spPr>
          <a:xfrm>
            <a:off x="2631188" y="2570985"/>
            <a:ext cx="322524" cy="400110"/>
          </a:xfrm>
          <a:prstGeom prst="rect">
            <a:avLst/>
          </a:prstGeom>
          <a:noFill/>
        </p:spPr>
        <p:txBody>
          <a:bodyPr wrap="square" rtlCol="0">
            <a:spAutoFit/>
          </a:bodyPr>
          <a:lstStyle/>
          <a:p>
            <a:r>
              <a:rPr lang="en-GB" sz="2000" b="1" dirty="0"/>
              <a:t>b</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C288553-38BC-9D2A-99AD-2E61F780E791}"/>
                  </a:ext>
                </a:extLst>
              </p:cNvPr>
              <p:cNvSpPr txBox="1"/>
              <p:nvPr/>
            </p:nvSpPr>
            <p:spPr>
              <a:xfrm>
                <a:off x="4828080" y="1808414"/>
                <a:ext cx="1898981" cy="707886"/>
              </a:xfrm>
              <a:prstGeom prst="rect">
                <a:avLst/>
              </a:prstGeom>
              <a:noFill/>
            </p:spPr>
            <p:txBody>
              <a:bodyPr wrap="square" rtlCol="0">
                <a:spAutoFit/>
              </a:bodyPr>
              <a:lstStyle/>
              <a:p>
                <a:pPr algn="ctr"/>
                <a:r>
                  <a:rPr lang="en-GB" sz="2000" dirty="0"/>
                  <a:t>Express the</a:t>
                </a:r>
              </a:p>
              <a:p>
                <a:pPr algn="ctr"/>
                <a:r>
                  <a:rPr lang="en-GB" sz="2000" b="1" dirty="0"/>
                  <a:t>exact</a:t>
                </a:r>
                <a:r>
                  <a:rPr lang="en-GB" sz="2000" dirty="0"/>
                  <a:t> value of </a:t>
                </a:r>
                <a14:m>
                  <m:oMath xmlns:m="http://schemas.openxmlformats.org/officeDocument/2006/math">
                    <m:r>
                      <a:rPr lang="en-GB" sz="2000" i="1" dirty="0">
                        <a:latin typeface="Cambria Math" panose="02040503050406030204" pitchFamily="18" charset="0"/>
                      </a:rPr>
                      <m:t>𝑥</m:t>
                    </m:r>
                  </m:oMath>
                </a14:m>
                <a:r>
                  <a:rPr lang="en-GB" sz="2000" dirty="0"/>
                  <a:t>.</a:t>
                </a:r>
              </a:p>
            </p:txBody>
          </p:sp>
        </mc:Choice>
        <mc:Fallback xmlns="">
          <p:sp>
            <p:nvSpPr>
              <p:cNvPr id="43" name="TextBox 42">
                <a:extLst>
                  <a:ext uri="{FF2B5EF4-FFF2-40B4-BE49-F238E27FC236}">
                    <a16:creationId xmlns:a16="http://schemas.microsoft.com/office/drawing/2014/main" id="{4C288553-38BC-9D2A-99AD-2E61F780E791}"/>
                  </a:ext>
                </a:extLst>
              </p:cNvPr>
              <p:cNvSpPr txBox="1">
                <a:spLocks noRot="1" noChangeAspect="1" noMove="1" noResize="1" noEditPoints="1" noAdjustHandles="1" noChangeArrowheads="1" noChangeShapeType="1" noTextEdit="1"/>
              </p:cNvSpPr>
              <p:nvPr/>
            </p:nvSpPr>
            <p:spPr>
              <a:xfrm>
                <a:off x="4828080" y="1808414"/>
                <a:ext cx="1898981" cy="707886"/>
              </a:xfrm>
              <a:prstGeom prst="rect">
                <a:avLst/>
              </a:prstGeom>
              <a:blipFill>
                <a:blip r:embed="rId6"/>
                <a:stretch>
                  <a:fillRect l="-2885" t="-5172" r="-2885" b="-14655"/>
                </a:stretch>
              </a:blipFill>
            </p:spPr>
            <p:txBody>
              <a:bodyPr/>
              <a:lstStyle/>
              <a:p>
                <a:r>
                  <a:rPr lang="en-GB">
                    <a:noFill/>
                  </a:rPr>
                  <a:t> </a:t>
                </a:r>
              </a:p>
            </p:txBody>
          </p:sp>
        </mc:Fallback>
      </mc:AlternateContent>
      <p:sp>
        <p:nvSpPr>
          <p:cNvPr id="44" name="TextBox 43">
            <a:extLst>
              <a:ext uri="{FF2B5EF4-FFF2-40B4-BE49-F238E27FC236}">
                <a16:creationId xmlns:a16="http://schemas.microsoft.com/office/drawing/2014/main" id="{35712ABB-8FEF-2106-B3E2-C1E2CF3DC22F}"/>
              </a:ext>
            </a:extLst>
          </p:cNvPr>
          <p:cNvSpPr txBox="1"/>
          <p:nvPr/>
        </p:nvSpPr>
        <p:spPr>
          <a:xfrm>
            <a:off x="4167649" y="619282"/>
            <a:ext cx="317445" cy="307777"/>
          </a:xfrm>
          <a:prstGeom prst="rect">
            <a:avLst/>
          </a:prstGeom>
          <a:noFill/>
        </p:spPr>
        <p:txBody>
          <a:bodyPr wrap="square" lIns="108000" tIns="0" rIns="0" bIns="0" rtlCol="0">
            <a:spAutoFit/>
          </a:bodyPr>
          <a:lstStyle/>
          <a:p>
            <a:r>
              <a:rPr lang="en-GB" sz="2000" dirty="0">
                <a:solidFill>
                  <a:schemeClr val="bg1">
                    <a:lumMod val="50000"/>
                  </a:schemeClr>
                </a:solidFill>
              </a:rPr>
              <a:t>1)</a:t>
            </a:r>
          </a:p>
        </p:txBody>
      </p:sp>
      <p:sp>
        <p:nvSpPr>
          <p:cNvPr id="46" name="TextBox 45">
            <a:extLst>
              <a:ext uri="{FF2B5EF4-FFF2-40B4-BE49-F238E27FC236}">
                <a16:creationId xmlns:a16="http://schemas.microsoft.com/office/drawing/2014/main" id="{13B7A51B-AB86-1CB2-9B06-D2496B8A0849}"/>
              </a:ext>
            </a:extLst>
          </p:cNvPr>
          <p:cNvSpPr txBox="1"/>
          <p:nvPr/>
        </p:nvSpPr>
        <p:spPr>
          <a:xfrm>
            <a:off x="5134872" y="1366517"/>
            <a:ext cx="816249" cy="400110"/>
          </a:xfrm>
          <a:prstGeom prst="rect">
            <a:avLst/>
          </a:prstGeom>
          <a:noFill/>
        </p:spPr>
        <p:txBody>
          <a:bodyPr wrap="square" rtlCol="0">
            <a:spAutoFit/>
          </a:bodyPr>
          <a:lstStyle/>
          <a:p>
            <a:r>
              <a:rPr lang="en-GB" sz="2000" dirty="0"/>
              <a:t>10 cm</a:t>
            </a:r>
          </a:p>
        </p:txBody>
      </p:sp>
      <p:sp>
        <p:nvSpPr>
          <p:cNvPr id="50" name="TextBox 49">
            <a:extLst>
              <a:ext uri="{FF2B5EF4-FFF2-40B4-BE49-F238E27FC236}">
                <a16:creationId xmlns:a16="http://schemas.microsoft.com/office/drawing/2014/main" id="{B1445FF3-A25E-AF5B-101D-AC224DB1E25A}"/>
              </a:ext>
            </a:extLst>
          </p:cNvPr>
          <p:cNvSpPr txBox="1"/>
          <p:nvPr/>
        </p:nvSpPr>
        <p:spPr>
          <a:xfrm>
            <a:off x="4864289" y="582221"/>
            <a:ext cx="686406" cy="400110"/>
          </a:xfrm>
          <a:prstGeom prst="rect">
            <a:avLst/>
          </a:prstGeom>
          <a:noFill/>
        </p:spPr>
        <p:txBody>
          <a:bodyPr wrap="square" rtlCol="0">
            <a:spAutoFit/>
          </a:bodyPr>
          <a:lstStyle/>
          <a:p>
            <a:r>
              <a:rPr lang="en-GB" sz="2000" dirty="0"/>
              <a:t>7 cm</a:t>
            </a:r>
          </a:p>
        </p:txBody>
      </p:sp>
      <p:grpSp>
        <p:nvGrpSpPr>
          <p:cNvPr id="56" name="Group 55">
            <a:extLst>
              <a:ext uri="{FF2B5EF4-FFF2-40B4-BE49-F238E27FC236}">
                <a16:creationId xmlns:a16="http://schemas.microsoft.com/office/drawing/2014/main" id="{695691FE-30EB-A3BA-1F55-622E4328980A}"/>
              </a:ext>
            </a:extLst>
          </p:cNvPr>
          <p:cNvGrpSpPr/>
          <p:nvPr/>
        </p:nvGrpSpPr>
        <p:grpSpPr>
          <a:xfrm rot="8988657">
            <a:off x="5235899" y="903302"/>
            <a:ext cx="960863" cy="947329"/>
            <a:chOff x="4474803" y="989535"/>
            <a:chExt cx="960863" cy="947329"/>
          </a:xfrm>
        </p:grpSpPr>
        <p:sp>
          <p:nvSpPr>
            <p:cNvPr id="45" name="Isosceles Triangle 44">
              <a:extLst>
                <a:ext uri="{FF2B5EF4-FFF2-40B4-BE49-F238E27FC236}">
                  <a16:creationId xmlns:a16="http://schemas.microsoft.com/office/drawing/2014/main" id="{049F6321-392E-7C2F-D0E0-7E058BB0AEA9}"/>
                </a:ext>
              </a:extLst>
            </p:cNvPr>
            <p:cNvSpPr/>
            <p:nvPr/>
          </p:nvSpPr>
          <p:spPr>
            <a:xfrm>
              <a:off x="4474803" y="989535"/>
              <a:ext cx="960863" cy="947329"/>
            </a:xfrm>
            <a:prstGeom prst="triangle">
              <a:avLst>
                <a:gd name="adj" fmla="val 0"/>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51" name="L-Shape 50">
              <a:extLst>
                <a:ext uri="{FF2B5EF4-FFF2-40B4-BE49-F238E27FC236}">
                  <a16:creationId xmlns:a16="http://schemas.microsoft.com/office/drawing/2014/main" id="{0FF9A16D-3F93-60F5-249B-0E5764D17689}"/>
                </a:ext>
              </a:extLst>
            </p:cNvPr>
            <p:cNvSpPr/>
            <p:nvPr/>
          </p:nvSpPr>
          <p:spPr>
            <a:xfrm rot="10800000">
              <a:off x="4479245" y="1757461"/>
              <a:ext cx="178810" cy="178810"/>
            </a:xfrm>
            <a:prstGeom prst="corner">
              <a:avLst>
                <a:gd name="adj1" fmla="val 0"/>
                <a:gd name="adj2"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gr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E6B37C29-9D2C-12B6-FCE4-029FD386A062}"/>
                  </a:ext>
                </a:extLst>
              </p:cNvPr>
              <p:cNvSpPr txBox="1"/>
              <p:nvPr/>
            </p:nvSpPr>
            <p:spPr>
              <a:xfrm>
                <a:off x="6088064" y="810373"/>
                <a:ext cx="38638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𝑥</m:t>
                      </m:r>
                    </m:oMath>
                  </m:oMathPara>
                </a14:m>
                <a:endParaRPr lang="en-GB" sz="2000" dirty="0"/>
              </a:p>
            </p:txBody>
          </p:sp>
        </mc:Choice>
        <mc:Fallback xmlns="">
          <p:sp>
            <p:nvSpPr>
              <p:cNvPr id="52" name="TextBox 51">
                <a:extLst>
                  <a:ext uri="{FF2B5EF4-FFF2-40B4-BE49-F238E27FC236}">
                    <a16:creationId xmlns:a16="http://schemas.microsoft.com/office/drawing/2014/main" id="{E6B37C29-9D2C-12B6-FCE4-029FD386A062}"/>
                  </a:ext>
                </a:extLst>
              </p:cNvPr>
              <p:cNvSpPr txBox="1">
                <a:spLocks noRot="1" noChangeAspect="1" noMove="1" noResize="1" noEditPoints="1" noAdjustHandles="1" noChangeArrowheads="1" noChangeShapeType="1" noTextEdit="1"/>
              </p:cNvSpPr>
              <p:nvPr/>
            </p:nvSpPr>
            <p:spPr>
              <a:xfrm>
                <a:off x="6088064" y="810373"/>
                <a:ext cx="386388" cy="400110"/>
              </a:xfrm>
              <a:prstGeom prst="rect">
                <a:avLst/>
              </a:prstGeom>
              <a:blipFill>
                <a:blip r:embed="rId7"/>
                <a:stretch>
                  <a:fillRect/>
                </a:stretch>
              </a:blipFill>
            </p:spPr>
            <p:txBody>
              <a:bodyPr/>
              <a:lstStyle/>
              <a:p>
                <a:r>
                  <a:rPr lang="en-GB">
                    <a:noFill/>
                  </a:rPr>
                  <a:t> </a:t>
                </a:r>
              </a:p>
            </p:txBody>
          </p:sp>
        </mc:Fallback>
      </mc:AlternateContent>
      <p:sp>
        <p:nvSpPr>
          <p:cNvPr id="61" name="TextBox 60">
            <a:extLst>
              <a:ext uri="{FF2B5EF4-FFF2-40B4-BE49-F238E27FC236}">
                <a16:creationId xmlns:a16="http://schemas.microsoft.com/office/drawing/2014/main" id="{6B66AFAE-BF05-BF54-1FFC-8B509A798F51}"/>
              </a:ext>
            </a:extLst>
          </p:cNvPr>
          <p:cNvSpPr txBox="1"/>
          <p:nvPr/>
        </p:nvSpPr>
        <p:spPr>
          <a:xfrm>
            <a:off x="4167649" y="2621957"/>
            <a:ext cx="317445" cy="307777"/>
          </a:xfrm>
          <a:prstGeom prst="rect">
            <a:avLst/>
          </a:prstGeom>
          <a:noFill/>
        </p:spPr>
        <p:txBody>
          <a:bodyPr wrap="square" lIns="108000" tIns="0" rIns="0" bIns="0" rtlCol="0">
            <a:spAutoFit/>
          </a:bodyPr>
          <a:lstStyle/>
          <a:p>
            <a:r>
              <a:rPr lang="en-GB" sz="2000" dirty="0">
                <a:solidFill>
                  <a:schemeClr val="bg1">
                    <a:lumMod val="50000"/>
                  </a:schemeClr>
                </a:solidFill>
              </a:rPr>
              <a:t>2)</a:t>
            </a:r>
          </a:p>
        </p:txBody>
      </p:sp>
      <p:sp>
        <p:nvSpPr>
          <p:cNvPr id="64" name="TextBox 63">
            <a:extLst>
              <a:ext uri="{FF2B5EF4-FFF2-40B4-BE49-F238E27FC236}">
                <a16:creationId xmlns:a16="http://schemas.microsoft.com/office/drawing/2014/main" id="{A71F7BF1-E9D3-5719-07A2-1F9B2C8B8A23}"/>
              </a:ext>
            </a:extLst>
          </p:cNvPr>
          <p:cNvSpPr txBox="1"/>
          <p:nvPr/>
        </p:nvSpPr>
        <p:spPr>
          <a:xfrm rot="2349841">
            <a:off x="10261607" y="853783"/>
            <a:ext cx="816249" cy="400110"/>
          </a:xfrm>
          <a:prstGeom prst="rect">
            <a:avLst/>
          </a:prstGeom>
          <a:noFill/>
        </p:spPr>
        <p:txBody>
          <a:bodyPr wrap="square" rtlCol="0">
            <a:spAutoFit/>
          </a:bodyPr>
          <a:lstStyle/>
          <a:p>
            <a:r>
              <a:rPr lang="en-GB" sz="2000" dirty="0"/>
              <a:t>36 cm</a:t>
            </a:r>
          </a:p>
        </p:txBody>
      </p:sp>
      <p:sp>
        <p:nvSpPr>
          <p:cNvPr id="66" name="TextBox 65">
            <a:extLst>
              <a:ext uri="{FF2B5EF4-FFF2-40B4-BE49-F238E27FC236}">
                <a16:creationId xmlns:a16="http://schemas.microsoft.com/office/drawing/2014/main" id="{402EEA44-4784-FA22-A0E8-BA73A6CA0CF7}"/>
              </a:ext>
            </a:extLst>
          </p:cNvPr>
          <p:cNvSpPr txBox="1"/>
          <p:nvPr/>
        </p:nvSpPr>
        <p:spPr>
          <a:xfrm>
            <a:off x="4808734" y="4511748"/>
            <a:ext cx="816249" cy="400110"/>
          </a:xfrm>
          <a:prstGeom prst="rect">
            <a:avLst/>
          </a:prstGeom>
          <a:noFill/>
        </p:spPr>
        <p:txBody>
          <a:bodyPr wrap="square" rtlCol="0">
            <a:spAutoFit/>
          </a:bodyPr>
          <a:lstStyle/>
          <a:p>
            <a:r>
              <a:rPr lang="en-GB" sz="2000" dirty="0"/>
              <a:t>32 cm</a:t>
            </a:r>
          </a:p>
        </p:txBody>
      </p:sp>
      <p:sp>
        <p:nvSpPr>
          <p:cNvPr id="67" name="TextBox 66">
            <a:extLst>
              <a:ext uri="{FF2B5EF4-FFF2-40B4-BE49-F238E27FC236}">
                <a16:creationId xmlns:a16="http://schemas.microsoft.com/office/drawing/2014/main" id="{27CB24C0-6C8F-A928-951E-930A7DA2C7DC}"/>
              </a:ext>
            </a:extLst>
          </p:cNvPr>
          <p:cNvSpPr txBox="1"/>
          <p:nvPr/>
        </p:nvSpPr>
        <p:spPr>
          <a:xfrm>
            <a:off x="5082376" y="5319992"/>
            <a:ext cx="816249" cy="400110"/>
          </a:xfrm>
          <a:prstGeom prst="rect">
            <a:avLst/>
          </a:prstGeom>
          <a:noFill/>
        </p:spPr>
        <p:txBody>
          <a:bodyPr wrap="square" rtlCol="0">
            <a:spAutoFit/>
          </a:bodyPr>
          <a:lstStyle/>
          <a:p>
            <a:r>
              <a:rPr lang="en-GB" sz="2000" dirty="0"/>
              <a:t>22 cm</a:t>
            </a:r>
          </a:p>
        </p:txBody>
      </p:sp>
      <p:sp>
        <p:nvSpPr>
          <p:cNvPr id="68" name="TextBox 67">
            <a:extLst>
              <a:ext uri="{FF2B5EF4-FFF2-40B4-BE49-F238E27FC236}">
                <a16:creationId xmlns:a16="http://schemas.microsoft.com/office/drawing/2014/main" id="{00F4D9D1-5CCB-4FBE-E0F3-19A36518E4A0}"/>
              </a:ext>
            </a:extLst>
          </p:cNvPr>
          <p:cNvSpPr txBox="1"/>
          <p:nvPr/>
        </p:nvSpPr>
        <p:spPr>
          <a:xfrm>
            <a:off x="6195691" y="4141704"/>
            <a:ext cx="816249" cy="400110"/>
          </a:xfrm>
          <a:prstGeom prst="rect">
            <a:avLst/>
          </a:prstGeom>
          <a:noFill/>
        </p:spPr>
        <p:txBody>
          <a:bodyPr wrap="square" rtlCol="0">
            <a:spAutoFit/>
          </a:bodyPr>
          <a:lstStyle/>
          <a:p>
            <a:r>
              <a:rPr lang="en-GB" sz="2000" dirty="0"/>
              <a:t>36 cm</a:t>
            </a:r>
          </a:p>
        </p:txBody>
      </p:sp>
      <p:sp>
        <p:nvSpPr>
          <p:cNvPr id="70" name="TextBox 69">
            <a:extLst>
              <a:ext uri="{FF2B5EF4-FFF2-40B4-BE49-F238E27FC236}">
                <a16:creationId xmlns:a16="http://schemas.microsoft.com/office/drawing/2014/main" id="{155481A5-0BE5-AAB3-BF6E-2F67A6778B2D}"/>
              </a:ext>
            </a:extLst>
          </p:cNvPr>
          <p:cNvSpPr txBox="1"/>
          <p:nvPr/>
        </p:nvSpPr>
        <p:spPr>
          <a:xfrm>
            <a:off x="4219979" y="4075470"/>
            <a:ext cx="317445" cy="307777"/>
          </a:xfrm>
          <a:prstGeom prst="rect">
            <a:avLst/>
          </a:prstGeom>
          <a:noFill/>
        </p:spPr>
        <p:txBody>
          <a:bodyPr wrap="square" lIns="108000" tIns="0" rIns="0" bIns="0" rtlCol="0">
            <a:spAutoFit/>
          </a:bodyPr>
          <a:lstStyle/>
          <a:p>
            <a:r>
              <a:rPr lang="en-GB" sz="2000" dirty="0">
                <a:solidFill>
                  <a:schemeClr val="bg1">
                    <a:lumMod val="50000"/>
                  </a:schemeClr>
                </a:solidFill>
              </a:rPr>
              <a:t>3)</a:t>
            </a:r>
          </a:p>
        </p:txBody>
      </p:sp>
      <p:sp>
        <p:nvSpPr>
          <p:cNvPr id="71" name="TextBox 70">
            <a:extLst>
              <a:ext uri="{FF2B5EF4-FFF2-40B4-BE49-F238E27FC236}">
                <a16:creationId xmlns:a16="http://schemas.microsoft.com/office/drawing/2014/main" id="{D4DE68C9-43BE-A665-531A-CE40BFA308F2}"/>
              </a:ext>
            </a:extLst>
          </p:cNvPr>
          <p:cNvSpPr txBox="1"/>
          <p:nvPr/>
        </p:nvSpPr>
        <p:spPr>
          <a:xfrm>
            <a:off x="5249465" y="5801066"/>
            <a:ext cx="1580176" cy="400110"/>
          </a:xfrm>
          <a:prstGeom prst="rect">
            <a:avLst/>
          </a:prstGeom>
          <a:noFill/>
        </p:spPr>
        <p:txBody>
          <a:bodyPr wrap="none" rtlCol="0">
            <a:spAutoFit/>
          </a:bodyPr>
          <a:lstStyle/>
          <a:p>
            <a:pPr algn="ctr"/>
            <a:r>
              <a:rPr lang="en-GB" sz="2000" dirty="0"/>
              <a:t>Find length </a:t>
            </a:r>
            <a:r>
              <a:rPr lang="en-GB" sz="2000" b="1" dirty="0"/>
              <a:t>c</a:t>
            </a:r>
            <a:r>
              <a:rPr lang="en-GB" sz="2000" dirty="0"/>
              <a:t>.</a:t>
            </a:r>
          </a:p>
        </p:txBody>
      </p:sp>
      <p:sp>
        <p:nvSpPr>
          <p:cNvPr id="72" name="TextBox 71">
            <a:extLst>
              <a:ext uri="{FF2B5EF4-FFF2-40B4-BE49-F238E27FC236}">
                <a16:creationId xmlns:a16="http://schemas.microsoft.com/office/drawing/2014/main" id="{D215E21F-7CA8-1EC1-8BE9-19410E8A9118}"/>
              </a:ext>
            </a:extLst>
          </p:cNvPr>
          <p:cNvSpPr txBox="1"/>
          <p:nvPr/>
        </p:nvSpPr>
        <p:spPr>
          <a:xfrm>
            <a:off x="6465973" y="4862218"/>
            <a:ext cx="292067" cy="400110"/>
          </a:xfrm>
          <a:prstGeom prst="rect">
            <a:avLst/>
          </a:prstGeom>
          <a:noFill/>
        </p:spPr>
        <p:txBody>
          <a:bodyPr wrap="square" rtlCol="0">
            <a:spAutoFit/>
          </a:bodyPr>
          <a:lstStyle/>
          <a:p>
            <a:pPr algn="ctr"/>
            <a:r>
              <a:rPr lang="en-GB" sz="2000" b="1" dirty="0"/>
              <a:t>c</a:t>
            </a:r>
            <a:endParaRPr lang="en-GB" sz="2000" dirty="0"/>
          </a:p>
        </p:txBody>
      </p:sp>
      <p:sp>
        <p:nvSpPr>
          <p:cNvPr id="74" name="Freeform: Shape 73">
            <a:extLst>
              <a:ext uri="{FF2B5EF4-FFF2-40B4-BE49-F238E27FC236}">
                <a16:creationId xmlns:a16="http://schemas.microsoft.com/office/drawing/2014/main" id="{24FA51C3-C291-E79F-0C09-FE9F6AA8888E}"/>
              </a:ext>
            </a:extLst>
          </p:cNvPr>
          <p:cNvSpPr/>
          <p:nvPr/>
        </p:nvSpPr>
        <p:spPr>
          <a:xfrm>
            <a:off x="5087864" y="4500348"/>
            <a:ext cx="2143125" cy="840581"/>
          </a:xfrm>
          <a:custGeom>
            <a:avLst/>
            <a:gdLst>
              <a:gd name="connsiteX0" fmla="*/ 0 w 2143125"/>
              <a:gd name="connsiteY0" fmla="*/ 838200 h 840581"/>
              <a:gd name="connsiteX1" fmla="*/ 809625 w 2143125"/>
              <a:gd name="connsiteY1" fmla="*/ 4763 h 840581"/>
              <a:gd name="connsiteX2" fmla="*/ 2143125 w 2143125"/>
              <a:gd name="connsiteY2" fmla="*/ 0 h 840581"/>
              <a:gd name="connsiteX3" fmla="*/ 807244 w 2143125"/>
              <a:gd name="connsiteY3" fmla="*/ 840581 h 840581"/>
              <a:gd name="connsiteX4" fmla="*/ 0 w 2143125"/>
              <a:gd name="connsiteY4" fmla="*/ 838200 h 840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25" h="840581">
                <a:moveTo>
                  <a:pt x="0" y="838200"/>
                </a:moveTo>
                <a:lnTo>
                  <a:pt x="809625" y="4763"/>
                </a:lnTo>
                <a:lnTo>
                  <a:pt x="2143125" y="0"/>
                </a:lnTo>
                <a:lnTo>
                  <a:pt x="807244" y="840581"/>
                </a:lnTo>
                <a:lnTo>
                  <a:pt x="0" y="838200"/>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cxnSp>
        <p:nvCxnSpPr>
          <p:cNvPr id="76" name="Straight Connector 75">
            <a:extLst>
              <a:ext uri="{FF2B5EF4-FFF2-40B4-BE49-F238E27FC236}">
                <a16:creationId xmlns:a16="http://schemas.microsoft.com/office/drawing/2014/main" id="{61BD1EAE-350A-223A-E146-C84BE97EAF32}"/>
              </a:ext>
            </a:extLst>
          </p:cNvPr>
          <p:cNvCxnSpPr>
            <a:cxnSpLocks/>
            <a:stCxn id="74" idx="1"/>
            <a:endCxn id="74" idx="3"/>
          </p:cNvCxnSpPr>
          <p:nvPr/>
        </p:nvCxnSpPr>
        <p:spPr>
          <a:xfrm flipH="1">
            <a:off x="5895108" y="4505110"/>
            <a:ext cx="2381" cy="835818"/>
          </a:xfrm>
          <a:prstGeom prst="line">
            <a:avLst/>
          </a:prstGeom>
          <a:ln w="127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L-Shape 78">
            <a:extLst>
              <a:ext uri="{FF2B5EF4-FFF2-40B4-BE49-F238E27FC236}">
                <a16:creationId xmlns:a16="http://schemas.microsoft.com/office/drawing/2014/main" id="{D6C710EC-9ECF-D3C0-5613-AA955F2E5E34}"/>
              </a:ext>
            </a:extLst>
          </p:cNvPr>
          <p:cNvSpPr/>
          <p:nvPr/>
        </p:nvSpPr>
        <p:spPr>
          <a:xfrm rot="5400000">
            <a:off x="5759302" y="5202524"/>
            <a:ext cx="131042" cy="131042"/>
          </a:xfrm>
          <a:prstGeom prst="corner">
            <a:avLst>
              <a:gd name="adj1" fmla="val 0"/>
              <a:gd name="adj2"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80" name="L-Shape 79">
            <a:extLst>
              <a:ext uri="{FF2B5EF4-FFF2-40B4-BE49-F238E27FC236}">
                <a16:creationId xmlns:a16="http://schemas.microsoft.com/office/drawing/2014/main" id="{0A2742CA-EE6B-0401-E7D9-C3FC2BF85D5D}"/>
              </a:ext>
            </a:extLst>
          </p:cNvPr>
          <p:cNvSpPr/>
          <p:nvPr/>
        </p:nvSpPr>
        <p:spPr>
          <a:xfrm rot="16200000">
            <a:off x="5902177" y="4509580"/>
            <a:ext cx="131042" cy="131042"/>
          </a:xfrm>
          <a:prstGeom prst="corner">
            <a:avLst>
              <a:gd name="adj1" fmla="val 0"/>
              <a:gd name="adj2"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82" name="Isosceles Triangle 81">
            <a:extLst>
              <a:ext uri="{FF2B5EF4-FFF2-40B4-BE49-F238E27FC236}">
                <a16:creationId xmlns:a16="http://schemas.microsoft.com/office/drawing/2014/main" id="{20FFB546-E6E6-0F69-7A8D-F7E3749DE5B8}"/>
              </a:ext>
            </a:extLst>
          </p:cNvPr>
          <p:cNvSpPr/>
          <p:nvPr/>
        </p:nvSpPr>
        <p:spPr>
          <a:xfrm>
            <a:off x="8970658" y="847706"/>
            <a:ext cx="2008840" cy="800100"/>
          </a:xfrm>
          <a:prstGeom prst="triangle">
            <a:avLst>
              <a:gd name="adj" fmla="val 50290"/>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83" name="TextBox 82">
            <a:extLst>
              <a:ext uri="{FF2B5EF4-FFF2-40B4-BE49-F238E27FC236}">
                <a16:creationId xmlns:a16="http://schemas.microsoft.com/office/drawing/2014/main" id="{3F4C9D75-5461-8465-E57C-4E896A2C2080}"/>
              </a:ext>
            </a:extLst>
          </p:cNvPr>
          <p:cNvSpPr txBox="1"/>
          <p:nvPr/>
        </p:nvSpPr>
        <p:spPr>
          <a:xfrm>
            <a:off x="9017875" y="1761941"/>
            <a:ext cx="1829154" cy="707886"/>
          </a:xfrm>
          <a:prstGeom prst="rect">
            <a:avLst/>
          </a:prstGeom>
          <a:noFill/>
        </p:spPr>
        <p:txBody>
          <a:bodyPr wrap="square" rtlCol="0">
            <a:spAutoFit/>
          </a:bodyPr>
          <a:lstStyle/>
          <a:p>
            <a:pPr algn="ctr"/>
            <a:r>
              <a:rPr lang="en-GB" sz="2000" dirty="0"/>
              <a:t>Find the area of</a:t>
            </a:r>
          </a:p>
          <a:p>
            <a:pPr algn="ctr"/>
            <a:r>
              <a:rPr lang="en-GB" sz="2000" dirty="0"/>
              <a:t>this triangle.</a:t>
            </a:r>
          </a:p>
        </p:txBody>
      </p:sp>
      <p:sp>
        <p:nvSpPr>
          <p:cNvPr id="84" name="TextBox 83">
            <a:extLst>
              <a:ext uri="{FF2B5EF4-FFF2-40B4-BE49-F238E27FC236}">
                <a16:creationId xmlns:a16="http://schemas.microsoft.com/office/drawing/2014/main" id="{95E1C145-3AB0-214C-A981-2E7323EE2ECC}"/>
              </a:ext>
            </a:extLst>
          </p:cNvPr>
          <p:cNvSpPr txBox="1"/>
          <p:nvPr/>
        </p:nvSpPr>
        <p:spPr>
          <a:xfrm>
            <a:off x="8155888" y="733696"/>
            <a:ext cx="317445" cy="307777"/>
          </a:xfrm>
          <a:prstGeom prst="rect">
            <a:avLst/>
          </a:prstGeom>
          <a:noFill/>
        </p:spPr>
        <p:txBody>
          <a:bodyPr wrap="square" lIns="108000" tIns="0" rIns="0" bIns="0" rtlCol="0">
            <a:spAutoFit/>
          </a:bodyPr>
          <a:lstStyle/>
          <a:p>
            <a:r>
              <a:rPr lang="en-GB" sz="2000" dirty="0">
                <a:solidFill>
                  <a:schemeClr val="bg1">
                    <a:lumMod val="50000"/>
                  </a:schemeClr>
                </a:solidFill>
              </a:rPr>
              <a:t>1)</a:t>
            </a:r>
          </a:p>
        </p:txBody>
      </p:sp>
      <p:cxnSp>
        <p:nvCxnSpPr>
          <p:cNvPr id="85" name="Straight Connector 84">
            <a:extLst>
              <a:ext uri="{FF2B5EF4-FFF2-40B4-BE49-F238E27FC236}">
                <a16:creationId xmlns:a16="http://schemas.microsoft.com/office/drawing/2014/main" id="{446A138B-B49B-6003-0788-C2D8BF1CAB39}"/>
              </a:ext>
            </a:extLst>
          </p:cNvPr>
          <p:cNvCxnSpPr>
            <a:cxnSpLocks/>
          </p:cNvCxnSpPr>
          <p:nvPr/>
        </p:nvCxnSpPr>
        <p:spPr>
          <a:xfrm>
            <a:off x="8952774" y="885807"/>
            <a:ext cx="0" cy="730149"/>
          </a:xfrm>
          <a:prstGeom prst="line">
            <a:avLst/>
          </a:prstGeom>
          <a:ln w="1270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567F067-F71E-6D28-B360-D3E7F2C6E714}"/>
              </a:ext>
            </a:extLst>
          </p:cNvPr>
          <p:cNvCxnSpPr>
            <a:cxnSpLocks/>
          </p:cNvCxnSpPr>
          <p:nvPr/>
        </p:nvCxnSpPr>
        <p:spPr>
          <a:xfrm flipH="1">
            <a:off x="8835329" y="801858"/>
            <a:ext cx="1202245" cy="0"/>
          </a:xfrm>
          <a:prstGeom prst="line">
            <a:avLst/>
          </a:prstGeom>
          <a:ln w="12700">
            <a:solidFill>
              <a:schemeClr val="tx1"/>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1541BF43-B9DB-CD68-3539-90B8DE072EDC}"/>
              </a:ext>
            </a:extLst>
          </p:cNvPr>
          <p:cNvSpPr txBox="1"/>
          <p:nvPr/>
        </p:nvSpPr>
        <p:spPr>
          <a:xfrm rot="16200000">
            <a:off x="8321683" y="1041107"/>
            <a:ext cx="816249" cy="400110"/>
          </a:xfrm>
          <a:prstGeom prst="rect">
            <a:avLst/>
          </a:prstGeom>
          <a:noFill/>
        </p:spPr>
        <p:txBody>
          <a:bodyPr wrap="square" rtlCol="0">
            <a:spAutoFit/>
          </a:bodyPr>
          <a:lstStyle/>
          <a:p>
            <a:r>
              <a:rPr lang="en-GB" sz="2000" dirty="0"/>
              <a:t>22 cm</a:t>
            </a:r>
          </a:p>
        </p:txBody>
      </p:sp>
      <p:cxnSp>
        <p:nvCxnSpPr>
          <p:cNvPr id="90" name="Straight Connector 89">
            <a:extLst>
              <a:ext uri="{FF2B5EF4-FFF2-40B4-BE49-F238E27FC236}">
                <a16:creationId xmlns:a16="http://schemas.microsoft.com/office/drawing/2014/main" id="{ACDB84F0-06F9-C096-8891-BD80E8A1225E}"/>
              </a:ext>
            </a:extLst>
          </p:cNvPr>
          <p:cNvCxnSpPr>
            <a:cxnSpLocks/>
          </p:cNvCxnSpPr>
          <p:nvPr/>
        </p:nvCxnSpPr>
        <p:spPr>
          <a:xfrm flipH="1" flipV="1">
            <a:off x="9431737" y="1177302"/>
            <a:ext cx="114754" cy="114904"/>
          </a:xfrm>
          <a:prstGeom prst="line">
            <a:avLst/>
          </a:prstGeom>
          <a:ln w="12700">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4" name="L-Shape 93">
            <a:extLst>
              <a:ext uri="{FF2B5EF4-FFF2-40B4-BE49-F238E27FC236}">
                <a16:creationId xmlns:a16="http://schemas.microsoft.com/office/drawing/2014/main" id="{4B5D60EE-D67A-0A57-38B3-5AC055F92E50}"/>
              </a:ext>
            </a:extLst>
          </p:cNvPr>
          <p:cNvSpPr/>
          <p:nvPr/>
        </p:nvSpPr>
        <p:spPr>
          <a:xfrm rot="10800000">
            <a:off x="8975105" y="1446236"/>
            <a:ext cx="178810" cy="178810"/>
          </a:xfrm>
          <a:prstGeom prst="corner">
            <a:avLst>
              <a:gd name="adj1" fmla="val 0"/>
              <a:gd name="adj2"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cxnSp>
        <p:nvCxnSpPr>
          <p:cNvPr id="96" name="Straight Connector 95">
            <a:extLst>
              <a:ext uri="{FF2B5EF4-FFF2-40B4-BE49-F238E27FC236}">
                <a16:creationId xmlns:a16="http://schemas.microsoft.com/office/drawing/2014/main" id="{4F58FEC9-98F3-ADA2-011A-8F7C89968C88}"/>
              </a:ext>
            </a:extLst>
          </p:cNvPr>
          <p:cNvCxnSpPr>
            <a:cxnSpLocks/>
          </p:cNvCxnSpPr>
          <p:nvPr/>
        </p:nvCxnSpPr>
        <p:spPr>
          <a:xfrm flipH="1">
            <a:off x="10406954" y="1169968"/>
            <a:ext cx="108967" cy="111630"/>
          </a:xfrm>
          <a:prstGeom prst="line">
            <a:avLst/>
          </a:prstGeom>
          <a:ln w="12700">
            <a:solidFill>
              <a:schemeClr val="tx1"/>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F8005509-03CB-B50C-E449-239C0ED7FB70}"/>
              </a:ext>
            </a:extLst>
          </p:cNvPr>
          <p:cNvSpPr txBox="1"/>
          <p:nvPr/>
        </p:nvSpPr>
        <p:spPr>
          <a:xfrm>
            <a:off x="8155888" y="2562496"/>
            <a:ext cx="317445" cy="307777"/>
          </a:xfrm>
          <a:prstGeom prst="rect">
            <a:avLst/>
          </a:prstGeom>
          <a:noFill/>
        </p:spPr>
        <p:txBody>
          <a:bodyPr wrap="square" lIns="108000" tIns="0" rIns="0" bIns="0" rtlCol="0">
            <a:spAutoFit/>
          </a:bodyPr>
          <a:lstStyle/>
          <a:p>
            <a:r>
              <a:rPr lang="en-GB" sz="2000" dirty="0">
                <a:solidFill>
                  <a:schemeClr val="bg1">
                    <a:lumMod val="50000"/>
                  </a:schemeClr>
                </a:solidFill>
              </a:rPr>
              <a:t>2)</a:t>
            </a:r>
          </a:p>
        </p:txBody>
      </p:sp>
      <p:sp>
        <p:nvSpPr>
          <p:cNvPr id="103" name="TextBox 102">
            <a:extLst>
              <a:ext uri="{FF2B5EF4-FFF2-40B4-BE49-F238E27FC236}">
                <a16:creationId xmlns:a16="http://schemas.microsoft.com/office/drawing/2014/main" id="{92F781A8-9486-96FB-DE8C-0E179F4E3299}"/>
              </a:ext>
            </a:extLst>
          </p:cNvPr>
          <p:cNvSpPr txBox="1"/>
          <p:nvPr/>
        </p:nvSpPr>
        <p:spPr>
          <a:xfrm>
            <a:off x="10129905" y="4408216"/>
            <a:ext cx="782587" cy="400110"/>
          </a:xfrm>
          <a:prstGeom prst="rect">
            <a:avLst/>
          </a:prstGeom>
          <a:noFill/>
        </p:spPr>
        <p:txBody>
          <a:bodyPr wrap="square" rtlCol="0">
            <a:spAutoFit/>
          </a:bodyPr>
          <a:lstStyle/>
          <a:p>
            <a:r>
              <a:rPr lang="en-GB" sz="2000" dirty="0"/>
              <a:t>4 mm</a:t>
            </a:r>
          </a:p>
        </p:txBody>
      </p:sp>
      <p:sp>
        <p:nvSpPr>
          <p:cNvPr id="104" name="TextBox 103">
            <a:extLst>
              <a:ext uri="{FF2B5EF4-FFF2-40B4-BE49-F238E27FC236}">
                <a16:creationId xmlns:a16="http://schemas.microsoft.com/office/drawing/2014/main" id="{55F18E4F-5530-FDE1-23D3-23EB8F6C52A7}"/>
              </a:ext>
            </a:extLst>
          </p:cNvPr>
          <p:cNvSpPr txBox="1"/>
          <p:nvPr/>
        </p:nvSpPr>
        <p:spPr>
          <a:xfrm>
            <a:off x="9836218" y="5381352"/>
            <a:ext cx="782587" cy="400110"/>
          </a:xfrm>
          <a:prstGeom prst="rect">
            <a:avLst/>
          </a:prstGeom>
          <a:noFill/>
        </p:spPr>
        <p:txBody>
          <a:bodyPr wrap="square" rtlCol="0">
            <a:spAutoFit/>
          </a:bodyPr>
          <a:lstStyle/>
          <a:p>
            <a:r>
              <a:rPr lang="en-GB" sz="2000" dirty="0"/>
              <a:t>2 mm</a:t>
            </a:r>
          </a:p>
        </p:txBody>
      </p:sp>
      <p:sp>
        <p:nvSpPr>
          <p:cNvPr id="105" name="TextBox 104">
            <a:extLst>
              <a:ext uri="{FF2B5EF4-FFF2-40B4-BE49-F238E27FC236}">
                <a16:creationId xmlns:a16="http://schemas.microsoft.com/office/drawing/2014/main" id="{99DDBA3D-0498-0F88-8D75-1B46AEE92E27}"/>
              </a:ext>
            </a:extLst>
          </p:cNvPr>
          <p:cNvSpPr txBox="1"/>
          <p:nvPr/>
        </p:nvSpPr>
        <p:spPr>
          <a:xfrm>
            <a:off x="8670199" y="4728097"/>
            <a:ext cx="782587" cy="400110"/>
          </a:xfrm>
          <a:prstGeom prst="rect">
            <a:avLst/>
          </a:prstGeom>
          <a:noFill/>
        </p:spPr>
        <p:txBody>
          <a:bodyPr wrap="square" rtlCol="0">
            <a:spAutoFit/>
          </a:bodyPr>
          <a:lstStyle/>
          <a:p>
            <a:r>
              <a:rPr lang="en-GB" sz="2000" dirty="0"/>
              <a:t>5 mm</a:t>
            </a:r>
          </a:p>
        </p:txBody>
      </p:sp>
      <p:sp>
        <p:nvSpPr>
          <p:cNvPr id="107" name="TextBox 106">
            <a:extLst>
              <a:ext uri="{FF2B5EF4-FFF2-40B4-BE49-F238E27FC236}">
                <a16:creationId xmlns:a16="http://schemas.microsoft.com/office/drawing/2014/main" id="{C04D8406-25DF-ADF2-79AA-CF77E1CAFD38}"/>
              </a:ext>
            </a:extLst>
          </p:cNvPr>
          <p:cNvSpPr txBox="1"/>
          <p:nvPr/>
        </p:nvSpPr>
        <p:spPr>
          <a:xfrm>
            <a:off x="8182460" y="5741003"/>
            <a:ext cx="3821141" cy="400110"/>
          </a:xfrm>
          <a:prstGeom prst="rect">
            <a:avLst/>
          </a:prstGeom>
          <a:noFill/>
        </p:spPr>
        <p:txBody>
          <a:bodyPr wrap="square" rtlCol="0">
            <a:spAutoFit/>
          </a:bodyPr>
          <a:lstStyle/>
          <a:p>
            <a:pPr algn="ctr"/>
            <a:r>
              <a:rPr lang="en-GB" sz="2000" dirty="0"/>
              <a:t>Find the perimeter of this shape.</a:t>
            </a:r>
          </a:p>
        </p:txBody>
      </p:sp>
      <p:sp>
        <p:nvSpPr>
          <p:cNvPr id="109" name="Freeform: Shape 108">
            <a:extLst>
              <a:ext uri="{FF2B5EF4-FFF2-40B4-BE49-F238E27FC236}">
                <a16:creationId xmlns:a16="http://schemas.microsoft.com/office/drawing/2014/main" id="{43252C7A-38FE-2186-E44A-3D94FA93C15B}"/>
              </a:ext>
            </a:extLst>
          </p:cNvPr>
          <p:cNvSpPr/>
          <p:nvPr/>
        </p:nvSpPr>
        <p:spPr>
          <a:xfrm>
            <a:off x="8848884" y="4161634"/>
            <a:ext cx="1735931" cy="1269206"/>
          </a:xfrm>
          <a:custGeom>
            <a:avLst/>
            <a:gdLst>
              <a:gd name="connsiteX0" fmla="*/ 0 w 1735931"/>
              <a:gd name="connsiteY0" fmla="*/ 2381 h 1269206"/>
              <a:gd name="connsiteX1" fmla="*/ 1014412 w 1735931"/>
              <a:gd name="connsiteY1" fmla="*/ 0 h 1269206"/>
              <a:gd name="connsiteX2" fmla="*/ 1735931 w 1735931"/>
              <a:gd name="connsiteY2" fmla="*/ 1266825 h 1269206"/>
              <a:gd name="connsiteX3" fmla="*/ 1016793 w 1735931"/>
              <a:gd name="connsiteY3" fmla="*/ 1269206 h 1269206"/>
              <a:gd name="connsiteX4" fmla="*/ 0 w 1735931"/>
              <a:gd name="connsiteY4" fmla="*/ 2381 h 1269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5931" h="1269206">
                <a:moveTo>
                  <a:pt x="0" y="2381"/>
                </a:moveTo>
                <a:lnTo>
                  <a:pt x="1014412" y="0"/>
                </a:lnTo>
                <a:lnTo>
                  <a:pt x="1735931" y="1266825"/>
                </a:lnTo>
                <a:lnTo>
                  <a:pt x="1016793" y="1269206"/>
                </a:lnTo>
                <a:lnTo>
                  <a:pt x="0" y="2381"/>
                </a:lnTo>
                <a:close/>
              </a:path>
            </a:pathLst>
          </a:cu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cxnSp>
        <p:nvCxnSpPr>
          <p:cNvPr id="110" name="Straight Connector 109">
            <a:extLst>
              <a:ext uri="{FF2B5EF4-FFF2-40B4-BE49-F238E27FC236}">
                <a16:creationId xmlns:a16="http://schemas.microsoft.com/office/drawing/2014/main" id="{EFE86C82-8724-1262-84EE-3FD3C9078696}"/>
              </a:ext>
            </a:extLst>
          </p:cNvPr>
          <p:cNvCxnSpPr>
            <a:cxnSpLocks/>
            <a:stCxn id="109" idx="1"/>
            <a:endCxn id="109" idx="3"/>
          </p:cNvCxnSpPr>
          <p:nvPr/>
        </p:nvCxnSpPr>
        <p:spPr>
          <a:xfrm>
            <a:off x="9863296" y="4161634"/>
            <a:ext cx="2381" cy="1269206"/>
          </a:xfrm>
          <a:prstGeom prst="line">
            <a:avLst/>
          </a:prstGeom>
          <a:ln w="127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13" name="L-Shape 112">
            <a:extLst>
              <a:ext uri="{FF2B5EF4-FFF2-40B4-BE49-F238E27FC236}">
                <a16:creationId xmlns:a16="http://schemas.microsoft.com/office/drawing/2014/main" id="{67BC32BA-0DE8-E678-E537-C4496AF2BA0E}"/>
              </a:ext>
            </a:extLst>
          </p:cNvPr>
          <p:cNvSpPr/>
          <p:nvPr/>
        </p:nvSpPr>
        <p:spPr>
          <a:xfrm rot="10800000">
            <a:off x="9870515" y="5248320"/>
            <a:ext cx="178810" cy="178810"/>
          </a:xfrm>
          <a:prstGeom prst="corner">
            <a:avLst>
              <a:gd name="adj1" fmla="val 0"/>
              <a:gd name="adj2"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114" name="L-Shape 113">
            <a:extLst>
              <a:ext uri="{FF2B5EF4-FFF2-40B4-BE49-F238E27FC236}">
                <a16:creationId xmlns:a16="http://schemas.microsoft.com/office/drawing/2014/main" id="{C71738C0-36B6-4DAD-CAC0-1B154A76E800}"/>
              </a:ext>
            </a:extLst>
          </p:cNvPr>
          <p:cNvSpPr/>
          <p:nvPr/>
        </p:nvSpPr>
        <p:spPr>
          <a:xfrm>
            <a:off x="9670490" y="4174377"/>
            <a:ext cx="178810" cy="178810"/>
          </a:xfrm>
          <a:prstGeom prst="corner">
            <a:avLst>
              <a:gd name="adj1" fmla="val 0"/>
              <a:gd name="adj2"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115" name="TextBox 114">
            <a:extLst>
              <a:ext uri="{FF2B5EF4-FFF2-40B4-BE49-F238E27FC236}">
                <a16:creationId xmlns:a16="http://schemas.microsoft.com/office/drawing/2014/main" id="{016B5E62-DCE3-DCF1-16FF-A098FF46383E}"/>
              </a:ext>
            </a:extLst>
          </p:cNvPr>
          <p:cNvSpPr txBox="1"/>
          <p:nvPr/>
        </p:nvSpPr>
        <p:spPr>
          <a:xfrm>
            <a:off x="8182460" y="4012757"/>
            <a:ext cx="317445" cy="307777"/>
          </a:xfrm>
          <a:prstGeom prst="rect">
            <a:avLst/>
          </a:prstGeom>
          <a:noFill/>
        </p:spPr>
        <p:txBody>
          <a:bodyPr wrap="square" lIns="108000" tIns="0" rIns="0" bIns="0" rtlCol="0">
            <a:spAutoFit/>
          </a:bodyPr>
          <a:lstStyle/>
          <a:p>
            <a:r>
              <a:rPr lang="en-GB" sz="2000" dirty="0">
                <a:solidFill>
                  <a:schemeClr val="bg1">
                    <a:lumMod val="50000"/>
                  </a:schemeClr>
                </a:solidFill>
              </a:rPr>
              <a:t>3)</a:t>
            </a:r>
          </a:p>
        </p:txBody>
      </p:sp>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E10D92CA-69A0-7D89-B2B5-1CB9621D21CB}"/>
                  </a:ext>
                </a:extLst>
              </p:cNvPr>
              <p:cNvSpPr txBox="1"/>
              <p:nvPr/>
            </p:nvSpPr>
            <p:spPr>
              <a:xfrm>
                <a:off x="9047374" y="3644480"/>
                <a:ext cx="1598964" cy="400110"/>
              </a:xfrm>
              <a:prstGeom prst="rect">
                <a:avLst/>
              </a:prstGeom>
              <a:noFill/>
            </p:spPr>
            <p:txBody>
              <a:bodyPr wrap="square" rtlCol="0">
                <a:spAutoFit/>
              </a:bodyPr>
              <a:lstStyle/>
              <a:p>
                <a:pPr algn="ctr"/>
                <a:r>
                  <a:rPr lang="en-GB" sz="2000" dirty="0"/>
                  <a:t>Find length </a:t>
                </a:r>
                <a14:m>
                  <m:oMath xmlns:m="http://schemas.openxmlformats.org/officeDocument/2006/math">
                    <m:r>
                      <a:rPr lang="en-GB" sz="2000" i="1" dirty="0">
                        <a:latin typeface="Cambria Math" panose="02040503050406030204" pitchFamily="18" charset="0"/>
                      </a:rPr>
                      <m:t>𝑧</m:t>
                    </m:r>
                  </m:oMath>
                </a14:m>
                <a:r>
                  <a:rPr lang="en-GB" sz="2000" dirty="0"/>
                  <a:t>.</a:t>
                </a:r>
              </a:p>
            </p:txBody>
          </p:sp>
        </mc:Choice>
        <mc:Fallback xmlns="">
          <p:sp>
            <p:nvSpPr>
              <p:cNvPr id="125" name="TextBox 124">
                <a:extLst>
                  <a:ext uri="{FF2B5EF4-FFF2-40B4-BE49-F238E27FC236}">
                    <a16:creationId xmlns:a16="http://schemas.microsoft.com/office/drawing/2014/main" id="{E10D92CA-69A0-7D89-B2B5-1CB9621D21CB}"/>
                  </a:ext>
                </a:extLst>
              </p:cNvPr>
              <p:cNvSpPr txBox="1">
                <a:spLocks noRot="1" noChangeAspect="1" noMove="1" noResize="1" noEditPoints="1" noAdjustHandles="1" noChangeArrowheads="1" noChangeShapeType="1" noTextEdit="1"/>
              </p:cNvSpPr>
              <p:nvPr/>
            </p:nvSpPr>
            <p:spPr>
              <a:xfrm>
                <a:off x="9047374" y="3644480"/>
                <a:ext cx="1598964" cy="400110"/>
              </a:xfrm>
              <a:prstGeom prst="rect">
                <a:avLst/>
              </a:prstGeom>
              <a:blipFill>
                <a:blip r:embed="rId8"/>
                <a:stretch>
                  <a:fillRect l="-3817" t="-9231" r="-3817" b="-27692"/>
                </a:stretch>
              </a:blipFill>
            </p:spPr>
            <p:txBody>
              <a:bodyPr/>
              <a:lstStyle/>
              <a:p>
                <a:r>
                  <a:rPr lang="en-GB">
                    <a:noFill/>
                  </a:rPr>
                  <a:t> </a:t>
                </a:r>
              </a:p>
            </p:txBody>
          </p:sp>
        </mc:Fallback>
      </mc:AlternateContent>
      <p:sp>
        <p:nvSpPr>
          <p:cNvPr id="126" name="Isosceles Triangle 125">
            <a:extLst>
              <a:ext uri="{FF2B5EF4-FFF2-40B4-BE49-F238E27FC236}">
                <a16:creationId xmlns:a16="http://schemas.microsoft.com/office/drawing/2014/main" id="{03E7640E-FB09-9F91-C08A-C3B3102A3A9B}"/>
              </a:ext>
            </a:extLst>
          </p:cNvPr>
          <p:cNvSpPr/>
          <p:nvPr/>
        </p:nvSpPr>
        <p:spPr>
          <a:xfrm rot="20605607">
            <a:off x="9443278" y="2493153"/>
            <a:ext cx="937269" cy="937269"/>
          </a:xfrm>
          <a:prstGeom prst="triangle">
            <a:avLst>
              <a:gd name="adj" fmla="val 0"/>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127" name="TextBox 126">
            <a:extLst>
              <a:ext uri="{FF2B5EF4-FFF2-40B4-BE49-F238E27FC236}">
                <a16:creationId xmlns:a16="http://schemas.microsoft.com/office/drawing/2014/main" id="{497D8C6E-708F-E893-9FD5-6F7847474523}"/>
              </a:ext>
            </a:extLst>
          </p:cNvPr>
          <p:cNvSpPr txBox="1"/>
          <p:nvPr/>
        </p:nvSpPr>
        <p:spPr>
          <a:xfrm rot="1643975">
            <a:off x="9925520" y="2733086"/>
            <a:ext cx="686406" cy="400110"/>
          </a:xfrm>
          <a:prstGeom prst="rect">
            <a:avLst/>
          </a:prstGeom>
          <a:noFill/>
        </p:spPr>
        <p:txBody>
          <a:bodyPr wrap="square" rtlCol="0">
            <a:spAutoFit/>
          </a:bodyPr>
          <a:lstStyle/>
          <a:p>
            <a:r>
              <a:rPr lang="en-GB" sz="2000" dirty="0"/>
              <a:t>9 cm</a:t>
            </a:r>
          </a:p>
        </p:txBody>
      </p:sp>
      <p:cxnSp>
        <p:nvCxnSpPr>
          <p:cNvPr id="128" name="Straight Connector 127">
            <a:extLst>
              <a:ext uri="{FF2B5EF4-FFF2-40B4-BE49-F238E27FC236}">
                <a16:creationId xmlns:a16="http://schemas.microsoft.com/office/drawing/2014/main" id="{1923831C-B391-A755-1ADB-09DD0463A6BC}"/>
              </a:ext>
            </a:extLst>
          </p:cNvPr>
          <p:cNvCxnSpPr>
            <a:cxnSpLocks/>
          </p:cNvCxnSpPr>
          <p:nvPr/>
        </p:nvCxnSpPr>
        <p:spPr>
          <a:xfrm flipH="1">
            <a:off x="9389396" y="3055942"/>
            <a:ext cx="129020" cy="39471"/>
          </a:xfrm>
          <a:prstGeom prst="line">
            <a:avLst/>
          </a:prstGeom>
          <a:ln w="127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29" name="L-Shape 128">
            <a:extLst>
              <a:ext uri="{FF2B5EF4-FFF2-40B4-BE49-F238E27FC236}">
                <a16:creationId xmlns:a16="http://schemas.microsoft.com/office/drawing/2014/main" id="{EFE06061-0D56-21F4-AFF4-C127BA26D993}"/>
              </a:ext>
            </a:extLst>
          </p:cNvPr>
          <p:cNvSpPr/>
          <p:nvPr/>
        </p:nvSpPr>
        <p:spPr>
          <a:xfrm rot="9823209">
            <a:off x="9573738" y="3333507"/>
            <a:ext cx="178810" cy="178810"/>
          </a:xfrm>
          <a:prstGeom prst="corner">
            <a:avLst>
              <a:gd name="adj1" fmla="val 0"/>
              <a:gd name="adj2" fmla="val 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2400" dirty="0">
              <a:solidFill>
                <a:schemeClr val="tx1"/>
              </a:solidFill>
            </a:endParaRPr>
          </a:p>
        </p:txBody>
      </p:sp>
      <p:cxnSp>
        <p:nvCxnSpPr>
          <p:cNvPr id="130" name="Straight Connector 129">
            <a:extLst>
              <a:ext uri="{FF2B5EF4-FFF2-40B4-BE49-F238E27FC236}">
                <a16:creationId xmlns:a16="http://schemas.microsoft.com/office/drawing/2014/main" id="{9EAABFEE-FB5B-FFE7-9D7D-9C978C16D42B}"/>
              </a:ext>
            </a:extLst>
          </p:cNvPr>
          <p:cNvCxnSpPr>
            <a:cxnSpLocks/>
          </p:cNvCxnSpPr>
          <p:nvPr/>
        </p:nvCxnSpPr>
        <p:spPr>
          <a:xfrm flipH="1" flipV="1">
            <a:off x="10056145" y="3347824"/>
            <a:ext cx="36152" cy="124042"/>
          </a:xfrm>
          <a:prstGeom prst="line">
            <a:avLst/>
          </a:prstGeom>
          <a:ln w="12700">
            <a:solidFill>
              <a:schemeClr val="tx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0E712914-E3D8-2929-4A70-84CC59070A23}"/>
                  </a:ext>
                </a:extLst>
              </p:cNvPr>
              <p:cNvSpPr txBox="1"/>
              <p:nvPr/>
            </p:nvSpPr>
            <p:spPr>
              <a:xfrm>
                <a:off x="8969209" y="2979149"/>
                <a:ext cx="3701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𝑧</m:t>
                      </m:r>
                    </m:oMath>
                  </m:oMathPara>
                </a14:m>
                <a:endParaRPr lang="en-GB" sz="2000" dirty="0"/>
              </a:p>
            </p:txBody>
          </p:sp>
        </mc:Choice>
        <mc:Fallback xmlns="">
          <p:sp>
            <p:nvSpPr>
              <p:cNvPr id="131" name="TextBox 130">
                <a:extLst>
                  <a:ext uri="{FF2B5EF4-FFF2-40B4-BE49-F238E27FC236}">
                    <a16:creationId xmlns:a16="http://schemas.microsoft.com/office/drawing/2014/main" id="{0E712914-E3D8-2929-4A70-84CC59070A23}"/>
                  </a:ext>
                </a:extLst>
              </p:cNvPr>
              <p:cNvSpPr txBox="1">
                <a:spLocks noRot="1" noChangeAspect="1" noMove="1" noResize="1" noEditPoints="1" noAdjustHandles="1" noChangeArrowheads="1" noChangeShapeType="1" noTextEdit="1"/>
              </p:cNvSpPr>
              <p:nvPr/>
            </p:nvSpPr>
            <p:spPr>
              <a:xfrm>
                <a:off x="8969209" y="2979149"/>
                <a:ext cx="370166" cy="400110"/>
              </a:xfrm>
              <a:prstGeom prst="rect">
                <a:avLst/>
              </a:prstGeom>
              <a:blipFill>
                <a:blip r:embed="rId9"/>
                <a:stretch>
                  <a:fillRect/>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C14DD282-008B-63EC-6F35-D3F7D1C091D6}"/>
              </a:ext>
            </a:extLst>
          </p:cNvPr>
          <p:cNvSpPr txBox="1"/>
          <p:nvPr/>
        </p:nvSpPr>
        <p:spPr>
          <a:xfrm>
            <a:off x="3176885" y="1583389"/>
            <a:ext cx="1010212" cy="400110"/>
          </a:xfrm>
          <a:prstGeom prst="rect">
            <a:avLst/>
          </a:prstGeom>
          <a:solidFill>
            <a:schemeClr val="bg1"/>
          </a:solidFill>
          <a:ln w="28575">
            <a:solidFill>
              <a:srgbClr val="00B0F0"/>
            </a:solidFill>
          </a:ln>
        </p:spPr>
        <p:txBody>
          <a:bodyPr wrap="none" rtlCol="0">
            <a:spAutoFit/>
          </a:bodyPr>
          <a:lstStyle/>
          <a:p>
            <a:pPr algn="ctr"/>
            <a:r>
              <a:rPr lang="en-GB" sz="2000" dirty="0"/>
              <a:t>10.9 cm</a:t>
            </a:r>
            <a:endParaRPr lang="en-GB" sz="2000" baseline="30000" dirty="0"/>
          </a:p>
        </p:txBody>
      </p:sp>
      <p:sp>
        <p:nvSpPr>
          <p:cNvPr id="13" name="TextBox 12">
            <a:extLst>
              <a:ext uri="{FF2B5EF4-FFF2-40B4-BE49-F238E27FC236}">
                <a16:creationId xmlns:a16="http://schemas.microsoft.com/office/drawing/2014/main" id="{02425309-DBD4-2876-0084-BBB018D7E32E}"/>
              </a:ext>
            </a:extLst>
          </p:cNvPr>
          <p:cNvSpPr txBox="1"/>
          <p:nvPr/>
        </p:nvSpPr>
        <p:spPr>
          <a:xfrm>
            <a:off x="3433469" y="3290269"/>
            <a:ext cx="771365" cy="400110"/>
          </a:xfrm>
          <a:prstGeom prst="rect">
            <a:avLst/>
          </a:prstGeom>
          <a:solidFill>
            <a:schemeClr val="bg1"/>
          </a:solidFill>
          <a:ln w="28575">
            <a:solidFill>
              <a:srgbClr val="00B0F0"/>
            </a:solidFill>
          </a:ln>
        </p:spPr>
        <p:txBody>
          <a:bodyPr wrap="none" rtlCol="0">
            <a:spAutoFit/>
          </a:bodyPr>
          <a:lstStyle/>
          <a:p>
            <a:pPr algn="ctr"/>
            <a:r>
              <a:rPr lang="en-GB" sz="2000" dirty="0"/>
              <a:t>3.9 m</a:t>
            </a:r>
            <a:endParaRPr lang="en-GB" sz="2000" baseline="30000" dirty="0"/>
          </a:p>
        </p:txBody>
      </p:sp>
      <p:sp>
        <p:nvSpPr>
          <p:cNvPr id="19" name="TextBox 18">
            <a:extLst>
              <a:ext uri="{FF2B5EF4-FFF2-40B4-BE49-F238E27FC236}">
                <a16:creationId xmlns:a16="http://schemas.microsoft.com/office/drawing/2014/main" id="{168478A7-2070-CFAD-72B2-28B851B86D30}"/>
              </a:ext>
            </a:extLst>
          </p:cNvPr>
          <p:cNvSpPr txBox="1"/>
          <p:nvPr/>
        </p:nvSpPr>
        <p:spPr>
          <a:xfrm>
            <a:off x="3319588" y="4684729"/>
            <a:ext cx="816249" cy="400110"/>
          </a:xfrm>
          <a:prstGeom prst="rect">
            <a:avLst/>
          </a:prstGeom>
          <a:solidFill>
            <a:schemeClr val="bg1"/>
          </a:solidFill>
          <a:ln w="28575">
            <a:solidFill>
              <a:srgbClr val="00B0F0"/>
            </a:solidFill>
          </a:ln>
        </p:spPr>
        <p:txBody>
          <a:bodyPr wrap="none" rtlCol="0">
            <a:spAutoFit/>
          </a:bodyPr>
          <a:lstStyle/>
          <a:p>
            <a:pPr algn="ctr"/>
            <a:r>
              <a:rPr lang="en-GB" sz="2000" dirty="0"/>
              <a:t>48 cm</a:t>
            </a:r>
            <a:endParaRPr lang="en-GB" sz="2000" baseline="30000"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BA54038-FAC0-8293-44F7-0F60E0979398}"/>
                  </a:ext>
                </a:extLst>
              </p:cNvPr>
              <p:cNvSpPr txBox="1"/>
              <p:nvPr/>
            </p:nvSpPr>
            <p:spPr>
              <a:xfrm>
                <a:off x="6704880" y="1293829"/>
                <a:ext cx="1010340" cy="432298"/>
              </a:xfrm>
              <a:prstGeom prst="rect">
                <a:avLst/>
              </a:prstGeom>
              <a:solidFill>
                <a:schemeClr val="bg1"/>
              </a:solidFill>
              <a:ln w="28575">
                <a:solidFill>
                  <a:srgbClr val="00B0F0"/>
                </a:solidFill>
              </a:ln>
            </p:spPr>
            <p:txBody>
              <a:bodyPr wrap="none" rtlCol="0">
                <a:spAutoFit/>
              </a:bodyPr>
              <a:lstStyle/>
              <a:p>
                <a:pPr algn="ctr"/>
                <a14:m>
                  <m:oMath xmlns:m="http://schemas.openxmlformats.org/officeDocument/2006/math">
                    <m:rad>
                      <m:radPr>
                        <m:degHide m:val="on"/>
                        <m:ctrlPr>
                          <a:rPr lang="en-GB" sz="2000" i="1" dirty="0">
                            <a:latin typeface="Cambria Math" panose="02040503050406030204" pitchFamily="18" charset="0"/>
                          </a:rPr>
                        </m:ctrlPr>
                      </m:radPr>
                      <m:deg/>
                      <m:e>
                        <m:r>
                          <a:rPr lang="en-GB" sz="2000" i="1" dirty="0">
                            <a:latin typeface="Cambria Math" panose="02040503050406030204" pitchFamily="18" charset="0"/>
                          </a:rPr>
                          <m:t>51</m:t>
                        </m:r>
                      </m:e>
                    </m:rad>
                  </m:oMath>
                </a14:m>
                <a:r>
                  <a:rPr lang="en-GB" sz="2000" dirty="0"/>
                  <a:t> cm</a:t>
                </a:r>
                <a:endParaRPr lang="en-GB" sz="2000" baseline="30000" dirty="0"/>
              </a:p>
            </p:txBody>
          </p:sp>
        </mc:Choice>
        <mc:Fallback xmlns="">
          <p:sp>
            <p:nvSpPr>
              <p:cNvPr id="20" name="TextBox 19">
                <a:extLst>
                  <a:ext uri="{FF2B5EF4-FFF2-40B4-BE49-F238E27FC236}">
                    <a16:creationId xmlns:a16="http://schemas.microsoft.com/office/drawing/2014/main" id="{FBA54038-FAC0-8293-44F7-0F60E0979398}"/>
                  </a:ext>
                </a:extLst>
              </p:cNvPr>
              <p:cNvSpPr txBox="1">
                <a:spLocks noRot="1" noChangeAspect="1" noMove="1" noResize="1" noEditPoints="1" noAdjustHandles="1" noChangeArrowheads="1" noChangeShapeType="1" noTextEdit="1"/>
              </p:cNvSpPr>
              <p:nvPr/>
            </p:nvSpPr>
            <p:spPr>
              <a:xfrm>
                <a:off x="6704880" y="1293829"/>
                <a:ext cx="1010340" cy="432298"/>
              </a:xfrm>
              <a:prstGeom prst="rect">
                <a:avLst/>
              </a:prstGeom>
              <a:blipFill>
                <a:blip r:embed="rId10"/>
                <a:stretch>
                  <a:fillRect r="-3509" b="-19737"/>
                </a:stretch>
              </a:blipFill>
              <a:ln w="28575">
                <a:solidFill>
                  <a:srgbClr val="00B0F0"/>
                </a:solidFill>
              </a:ln>
            </p:spPr>
            <p:txBody>
              <a:bodyPr/>
              <a:lstStyle/>
              <a:p>
                <a:r>
                  <a:rPr lang="en-GB">
                    <a:noFill/>
                  </a:rPr>
                  <a:t> </a:t>
                </a:r>
              </a:p>
            </p:txBody>
          </p:sp>
        </mc:Fallback>
      </mc:AlternateContent>
      <p:sp>
        <p:nvSpPr>
          <p:cNvPr id="21" name="TextBox 20">
            <a:extLst>
              <a:ext uri="{FF2B5EF4-FFF2-40B4-BE49-F238E27FC236}">
                <a16:creationId xmlns:a16="http://schemas.microsoft.com/office/drawing/2014/main" id="{B7286C2C-3BDD-C5DA-FE62-E7553AD124D2}"/>
              </a:ext>
            </a:extLst>
          </p:cNvPr>
          <p:cNvSpPr txBox="1"/>
          <p:nvPr/>
        </p:nvSpPr>
        <p:spPr>
          <a:xfrm>
            <a:off x="6492465" y="4284619"/>
            <a:ext cx="1269899" cy="400110"/>
          </a:xfrm>
          <a:prstGeom prst="rect">
            <a:avLst/>
          </a:prstGeom>
          <a:solidFill>
            <a:schemeClr val="bg1"/>
          </a:solidFill>
          <a:ln w="28575">
            <a:solidFill>
              <a:srgbClr val="00B0F0"/>
            </a:solidFill>
          </a:ln>
        </p:spPr>
        <p:txBody>
          <a:bodyPr wrap="none" rtlCol="0">
            <a:spAutoFit/>
          </a:bodyPr>
          <a:lstStyle/>
          <a:p>
            <a:pPr algn="ctr"/>
            <a:r>
              <a:rPr lang="en-GB" sz="2000" dirty="0"/>
              <a:t>346.4 cm</a:t>
            </a:r>
            <a:r>
              <a:rPr lang="en-GB" sz="2000" baseline="30000" dirty="0"/>
              <a:t>2</a:t>
            </a:r>
          </a:p>
        </p:txBody>
      </p:sp>
      <p:sp>
        <p:nvSpPr>
          <p:cNvPr id="23" name="TextBox 22">
            <a:extLst>
              <a:ext uri="{FF2B5EF4-FFF2-40B4-BE49-F238E27FC236}">
                <a16:creationId xmlns:a16="http://schemas.microsoft.com/office/drawing/2014/main" id="{88EAF8C0-1457-54CA-BAC9-EA33E14EF926}"/>
              </a:ext>
            </a:extLst>
          </p:cNvPr>
          <p:cNvSpPr txBox="1"/>
          <p:nvPr/>
        </p:nvSpPr>
        <p:spPr>
          <a:xfrm>
            <a:off x="6431894" y="5764922"/>
            <a:ext cx="1010212" cy="400110"/>
          </a:xfrm>
          <a:prstGeom prst="rect">
            <a:avLst/>
          </a:prstGeom>
          <a:solidFill>
            <a:schemeClr val="bg1"/>
          </a:solidFill>
          <a:ln w="28575">
            <a:solidFill>
              <a:srgbClr val="00B0F0"/>
            </a:solidFill>
          </a:ln>
        </p:spPr>
        <p:txBody>
          <a:bodyPr wrap="none" rtlCol="0">
            <a:spAutoFit/>
          </a:bodyPr>
          <a:lstStyle/>
          <a:p>
            <a:pPr algn="ctr"/>
            <a:r>
              <a:rPr lang="en-GB" sz="2000" dirty="0"/>
              <a:t>42.8 cm</a:t>
            </a:r>
            <a:endParaRPr lang="en-GB" sz="2000" baseline="30000" dirty="0"/>
          </a:p>
        </p:txBody>
      </p:sp>
      <p:sp>
        <p:nvSpPr>
          <p:cNvPr id="58" name="TextBox 57">
            <a:extLst>
              <a:ext uri="{FF2B5EF4-FFF2-40B4-BE49-F238E27FC236}">
                <a16:creationId xmlns:a16="http://schemas.microsoft.com/office/drawing/2014/main" id="{E90E1FFD-7AE2-0A31-5290-ED3D5058608E}"/>
              </a:ext>
            </a:extLst>
          </p:cNvPr>
          <p:cNvSpPr txBox="1"/>
          <p:nvPr/>
        </p:nvSpPr>
        <p:spPr>
          <a:xfrm>
            <a:off x="9993011" y="3499930"/>
            <a:ext cx="880369" cy="400110"/>
          </a:xfrm>
          <a:prstGeom prst="rect">
            <a:avLst/>
          </a:prstGeom>
          <a:solidFill>
            <a:schemeClr val="bg1"/>
          </a:solidFill>
          <a:ln w="28575">
            <a:solidFill>
              <a:srgbClr val="00B0F0"/>
            </a:solidFill>
          </a:ln>
        </p:spPr>
        <p:txBody>
          <a:bodyPr wrap="none" rtlCol="0">
            <a:spAutoFit/>
          </a:bodyPr>
          <a:lstStyle/>
          <a:p>
            <a:pPr algn="ctr"/>
            <a:r>
              <a:rPr lang="en-GB" sz="2000" dirty="0"/>
              <a:t>6.4 cm</a:t>
            </a:r>
            <a:endParaRPr lang="en-GB" sz="2000" baseline="30000" dirty="0"/>
          </a:p>
        </p:txBody>
      </p:sp>
      <p:sp>
        <p:nvSpPr>
          <p:cNvPr id="59" name="TextBox 58">
            <a:extLst>
              <a:ext uri="{FF2B5EF4-FFF2-40B4-BE49-F238E27FC236}">
                <a16:creationId xmlns:a16="http://schemas.microsoft.com/office/drawing/2014/main" id="{B9D673A9-E783-7224-A53C-51FC96109762}"/>
              </a:ext>
            </a:extLst>
          </p:cNvPr>
          <p:cNvSpPr txBox="1"/>
          <p:nvPr/>
        </p:nvSpPr>
        <p:spPr>
          <a:xfrm>
            <a:off x="9567273" y="2254641"/>
            <a:ext cx="1226618" cy="400110"/>
          </a:xfrm>
          <a:prstGeom prst="rect">
            <a:avLst/>
          </a:prstGeom>
          <a:solidFill>
            <a:schemeClr val="bg1"/>
          </a:solidFill>
          <a:ln w="28575">
            <a:solidFill>
              <a:srgbClr val="00B0F0"/>
            </a:solidFill>
          </a:ln>
        </p:spPr>
        <p:txBody>
          <a:bodyPr wrap="none" rtlCol="0">
            <a:spAutoFit/>
          </a:bodyPr>
          <a:lstStyle/>
          <a:p>
            <a:pPr algn="ctr"/>
            <a:r>
              <a:rPr lang="en-GB" sz="2000" dirty="0"/>
              <a:t>626.9 cm</a:t>
            </a:r>
            <a:r>
              <a:rPr lang="en-GB" sz="2000" baseline="30000" dirty="0"/>
              <a:t>2</a:t>
            </a:r>
          </a:p>
        </p:txBody>
      </p:sp>
      <p:sp>
        <p:nvSpPr>
          <p:cNvPr id="60" name="TextBox 59">
            <a:extLst>
              <a:ext uri="{FF2B5EF4-FFF2-40B4-BE49-F238E27FC236}">
                <a16:creationId xmlns:a16="http://schemas.microsoft.com/office/drawing/2014/main" id="{3B8891EE-C355-E6DB-4203-580299E96845}"/>
              </a:ext>
            </a:extLst>
          </p:cNvPr>
          <p:cNvSpPr txBox="1"/>
          <p:nvPr/>
        </p:nvSpPr>
        <p:spPr>
          <a:xfrm>
            <a:off x="8159263" y="5619675"/>
            <a:ext cx="1106392" cy="400110"/>
          </a:xfrm>
          <a:prstGeom prst="rect">
            <a:avLst/>
          </a:prstGeom>
          <a:solidFill>
            <a:schemeClr val="bg1"/>
          </a:solidFill>
          <a:ln w="28575">
            <a:solidFill>
              <a:srgbClr val="00B0F0"/>
            </a:solidFill>
          </a:ln>
        </p:spPr>
        <p:txBody>
          <a:bodyPr wrap="none" rtlCol="0">
            <a:spAutoFit/>
          </a:bodyPr>
          <a:lstStyle/>
          <a:p>
            <a:pPr algn="ctr"/>
            <a:r>
              <a:rPr lang="en-GB" sz="2000" dirty="0"/>
              <a:t>14.6 mm</a:t>
            </a:r>
            <a:endParaRPr lang="en-GB" sz="2000" baseline="30000" dirty="0"/>
          </a:p>
        </p:txBody>
      </p:sp>
      <p:sp>
        <p:nvSpPr>
          <p:cNvPr id="4" name="Text Placeholder 3">
            <a:extLst>
              <a:ext uri="{FF2B5EF4-FFF2-40B4-BE49-F238E27FC236}">
                <a16:creationId xmlns:a16="http://schemas.microsoft.com/office/drawing/2014/main" id="{60A62EB0-CF91-89CC-24C6-919469D81A19}"/>
              </a:ext>
            </a:extLst>
          </p:cNvPr>
          <p:cNvSpPr>
            <a:spLocks noGrp="1"/>
          </p:cNvSpPr>
          <p:nvPr>
            <p:ph type="body" sz="quarter" idx="10"/>
          </p:nvPr>
        </p:nvSpPr>
        <p:spPr/>
        <p:txBody>
          <a:bodyPr/>
          <a:lstStyle/>
          <a:p>
            <a:endParaRPr lang="en-GB"/>
          </a:p>
        </p:txBody>
      </p:sp>
      <p:sp>
        <p:nvSpPr>
          <p:cNvPr id="5" name="Content Placeholder 4">
            <a:extLst>
              <a:ext uri="{FF2B5EF4-FFF2-40B4-BE49-F238E27FC236}">
                <a16:creationId xmlns:a16="http://schemas.microsoft.com/office/drawing/2014/main" id="{660CB3AB-2306-CD85-24EF-EB62C0517B52}"/>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182013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9" grpId="0" animBg="1"/>
      <p:bldP spid="20" grpId="0" animBg="1"/>
      <p:bldP spid="21" grpId="0" animBg="1"/>
      <p:bldP spid="23" grpId="0" animBg="1"/>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232420-2497-F047-C787-5A829644E1B4}"/>
              </a:ext>
            </a:extLst>
          </p:cNvPr>
          <p:cNvPicPr>
            <a:picLocks noChangeAspect="1"/>
          </p:cNvPicPr>
          <p:nvPr/>
        </p:nvPicPr>
        <p:blipFill>
          <a:blip r:embed="rId2">
            <a:grayscl/>
          </a:blip>
          <a:stretch>
            <a:fillRect/>
          </a:stretch>
        </p:blipFill>
        <p:spPr>
          <a:xfrm>
            <a:off x="1143000" y="1"/>
            <a:ext cx="4873338" cy="3381375"/>
          </a:xfrm>
          <a:prstGeom prst="rect">
            <a:avLst/>
          </a:prstGeom>
        </p:spPr>
      </p:pic>
      <p:pic>
        <p:nvPicPr>
          <p:cNvPr id="5" name="Picture 4">
            <a:extLst>
              <a:ext uri="{FF2B5EF4-FFF2-40B4-BE49-F238E27FC236}">
                <a16:creationId xmlns:a16="http://schemas.microsoft.com/office/drawing/2014/main" id="{7B50DB27-E34D-D48B-4D70-94CB22AB15E2}"/>
              </a:ext>
            </a:extLst>
          </p:cNvPr>
          <p:cNvPicPr>
            <a:picLocks noChangeAspect="1"/>
          </p:cNvPicPr>
          <p:nvPr/>
        </p:nvPicPr>
        <p:blipFill>
          <a:blip r:embed="rId2">
            <a:grayscl/>
          </a:blip>
          <a:stretch>
            <a:fillRect/>
          </a:stretch>
        </p:blipFill>
        <p:spPr>
          <a:xfrm>
            <a:off x="6153150" y="1"/>
            <a:ext cx="4873338" cy="3381375"/>
          </a:xfrm>
          <a:prstGeom prst="rect">
            <a:avLst/>
          </a:prstGeom>
        </p:spPr>
      </p:pic>
      <p:pic>
        <p:nvPicPr>
          <p:cNvPr id="6" name="Picture 5">
            <a:extLst>
              <a:ext uri="{FF2B5EF4-FFF2-40B4-BE49-F238E27FC236}">
                <a16:creationId xmlns:a16="http://schemas.microsoft.com/office/drawing/2014/main" id="{1B5B58BD-3D99-C813-E0C7-E7E834DBE578}"/>
              </a:ext>
            </a:extLst>
          </p:cNvPr>
          <p:cNvPicPr>
            <a:picLocks noChangeAspect="1"/>
          </p:cNvPicPr>
          <p:nvPr/>
        </p:nvPicPr>
        <p:blipFill>
          <a:blip r:embed="rId2">
            <a:grayscl/>
          </a:blip>
          <a:stretch>
            <a:fillRect/>
          </a:stretch>
        </p:blipFill>
        <p:spPr>
          <a:xfrm>
            <a:off x="1143000" y="3514726"/>
            <a:ext cx="4873338" cy="3381375"/>
          </a:xfrm>
          <a:prstGeom prst="rect">
            <a:avLst/>
          </a:prstGeom>
        </p:spPr>
      </p:pic>
      <p:pic>
        <p:nvPicPr>
          <p:cNvPr id="7" name="Picture 6">
            <a:extLst>
              <a:ext uri="{FF2B5EF4-FFF2-40B4-BE49-F238E27FC236}">
                <a16:creationId xmlns:a16="http://schemas.microsoft.com/office/drawing/2014/main" id="{BECF76BF-D832-7871-9843-47482FC45C5E}"/>
              </a:ext>
            </a:extLst>
          </p:cNvPr>
          <p:cNvPicPr>
            <a:picLocks noChangeAspect="1"/>
          </p:cNvPicPr>
          <p:nvPr/>
        </p:nvPicPr>
        <p:blipFill>
          <a:blip r:embed="rId2">
            <a:grayscl/>
          </a:blip>
          <a:stretch>
            <a:fillRect/>
          </a:stretch>
        </p:blipFill>
        <p:spPr>
          <a:xfrm>
            <a:off x="6153150" y="3514726"/>
            <a:ext cx="4873338" cy="3381375"/>
          </a:xfrm>
          <a:prstGeom prst="rect">
            <a:avLst/>
          </a:prstGeom>
        </p:spPr>
      </p:pic>
    </p:spTree>
    <p:extLst>
      <p:ext uri="{BB962C8B-B14F-4D97-AF65-F5344CB8AC3E}">
        <p14:creationId xmlns:p14="http://schemas.microsoft.com/office/powerpoint/2010/main" val="191662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725D5E-A0E6-256E-CFE1-10EEB8569381}"/>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82497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B3E478-5582-40DB-A80D-12FD3B5AD58B}"/>
              </a:ext>
            </a:extLst>
          </p:cNvPr>
          <p:cNvSpPr txBox="1"/>
          <p:nvPr/>
        </p:nvSpPr>
        <p:spPr>
          <a:xfrm>
            <a:off x="2104831" y="1018205"/>
            <a:ext cx="7921690" cy="507831"/>
          </a:xfrm>
          <a:prstGeom prst="rect">
            <a:avLst/>
          </a:prstGeom>
          <a:noFill/>
        </p:spPr>
        <p:txBody>
          <a:bodyPr wrap="square" rtlCol="0">
            <a:spAutoFit/>
          </a:bodyPr>
          <a:lstStyle/>
          <a:p>
            <a:r>
              <a:rPr lang="en-GB" sz="2700" dirty="0"/>
              <a:t>What is the side length?</a:t>
            </a:r>
          </a:p>
        </p:txBody>
      </p:sp>
      <p:sp>
        <p:nvSpPr>
          <p:cNvPr id="6" name="Right Triangle 5">
            <a:extLst>
              <a:ext uri="{FF2B5EF4-FFF2-40B4-BE49-F238E27FC236}">
                <a16:creationId xmlns:a16="http://schemas.microsoft.com/office/drawing/2014/main" id="{E70A9C2A-8F4B-44E3-B473-A24EAFA2F367}"/>
              </a:ext>
            </a:extLst>
          </p:cNvPr>
          <p:cNvSpPr/>
          <p:nvPr/>
        </p:nvSpPr>
        <p:spPr>
          <a:xfrm rot="5400000" flipH="1">
            <a:off x="5379067" y="2752599"/>
            <a:ext cx="1077926" cy="1143805"/>
          </a:xfrm>
          <a:prstGeom prst="r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id="{D23EC73E-4549-4703-AA7B-6137E1F7BAA4}"/>
              </a:ext>
            </a:extLst>
          </p:cNvPr>
          <p:cNvSpPr/>
          <p:nvPr/>
        </p:nvSpPr>
        <p:spPr>
          <a:xfrm rot="18811218">
            <a:off x="5666060" y="1938287"/>
            <a:ext cx="1588967" cy="15745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a:extLst>
              <a:ext uri="{FF2B5EF4-FFF2-40B4-BE49-F238E27FC236}">
                <a16:creationId xmlns:a16="http://schemas.microsoft.com/office/drawing/2014/main" id="{57747585-DCB1-4DE0-8559-BCEED486541A}"/>
              </a:ext>
            </a:extLst>
          </p:cNvPr>
          <p:cNvSpPr/>
          <p:nvPr/>
        </p:nvSpPr>
        <p:spPr>
          <a:xfrm>
            <a:off x="5345960" y="3873721"/>
            <a:ext cx="1143808" cy="112847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a:extLst>
              <a:ext uri="{FF2B5EF4-FFF2-40B4-BE49-F238E27FC236}">
                <a16:creationId xmlns:a16="http://schemas.microsoft.com/office/drawing/2014/main" id="{5C44C3BF-80FB-4C2E-9FC7-EA7B26FC9B47}"/>
              </a:ext>
            </a:extLst>
          </p:cNvPr>
          <p:cNvSpPr/>
          <p:nvPr/>
        </p:nvSpPr>
        <p:spPr>
          <a:xfrm rot="16200000">
            <a:off x="4267229" y="2813638"/>
            <a:ext cx="1077924" cy="102172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TextBox 9">
            <a:extLst>
              <a:ext uri="{FF2B5EF4-FFF2-40B4-BE49-F238E27FC236}">
                <a16:creationId xmlns:a16="http://schemas.microsoft.com/office/drawing/2014/main" id="{86D20099-B445-4752-8320-936CDF59025A}"/>
              </a:ext>
            </a:extLst>
          </p:cNvPr>
          <p:cNvSpPr txBox="1"/>
          <p:nvPr/>
        </p:nvSpPr>
        <p:spPr>
          <a:xfrm>
            <a:off x="5682120" y="4219681"/>
            <a:ext cx="709467" cy="507831"/>
          </a:xfrm>
          <a:prstGeom prst="rect">
            <a:avLst/>
          </a:prstGeom>
          <a:noFill/>
        </p:spPr>
        <p:txBody>
          <a:bodyPr wrap="square" rtlCol="0">
            <a:spAutoFit/>
          </a:bodyPr>
          <a:lstStyle/>
          <a:p>
            <a:r>
              <a:rPr lang="en-GB" sz="2700" b="1" dirty="0">
                <a:solidFill>
                  <a:srgbClr val="0070C0"/>
                </a:solidFill>
              </a:rPr>
              <a:t>36</a:t>
            </a:r>
          </a:p>
        </p:txBody>
      </p:sp>
      <p:sp>
        <p:nvSpPr>
          <p:cNvPr id="11" name="TextBox 10">
            <a:extLst>
              <a:ext uri="{FF2B5EF4-FFF2-40B4-BE49-F238E27FC236}">
                <a16:creationId xmlns:a16="http://schemas.microsoft.com/office/drawing/2014/main" id="{174935A4-DC1F-4434-946B-76AF84560533}"/>
              </a:ext>
            </a:extLst>
          </p:cNvPr>
          <p:cNvSpPr txBox="1"/>
          <p:nvPr/>
        </p:nvSpPr>
        <p:spPr>
          <a:xfrm>
            <a:off x="6036853" y="2484956"/>
            <a:ext cx="709467" cy="507831"/>
          </a:xfrm>
          <a:prstGeom prst="rect">
            <a:avLst/>
          </a:prstGeom>
          <a:noFill/>
        </p:spPr>
        <p:txBody>
          <a:bodyPr wrap="square" rtlCol="0">
            <a:spAutoFit/>
          </a:bodyPr>
          <a:lstStyle/>
          <a:p>
            <a:r>
              <a:rPr lang="en-GB" sz="2700" b="1" dirty="0">
                <a:solidFill>
                  <a:srgbClr val="FF0000"/>
                </a:solidFill>
              </a:rPr>
              <a:t>100</a:t>
            </a:r>
          </a:p>
        </p:txBody>
      </p:sp>
      <p:sp>
        <p:nvSpPr>
          <p:cNvPr id="12" name="Rectangle 11">
            <a:extLst>
              <a:ext uri="{FF2B5EF4-FFF2-40B4-BE49-F238E27FC236}">
                <a16:creationId xmlns:a16="http://schemas.microsoft.com/office/drawing/2014/main" id="{FB8CB4EB-9755-4494-80FE-E614335EC84E}"/>
              </a:ext>
            </a:extLst>
          </p:cNvPr>
          <p:cNvSpPr/>
          <p:nvPr/>
        </p:nvSpPr>
        <p:spPr>
          <a:xfrm>
            <a:off x="5342578" y="3703510"/>
            <a:ext cx="160717" cy="1402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350"/>
          </a:p>
        </p:txBody>
      </p:sp>
      <p:sp>
        <p:nvSpPr>
          <p:cNvPr id="13" name="TextBox 12">
            <a:extLst>
              <a:ext uri="{FF2B5EF4-FFF2-40B4-BE49-F238E27FC236}">
                <a16:creationId xmlns:a16="http://schemas.microsoft.com/office/drawing/2014/main" id="{46D206E2-25AD-45E5-9C7C-4A980B8BF4F4}"/>
              </a:ext>
            </a:extLst>
          </p:cNvPr>
          <p:cNvSpPr txBox="1"/>
          <p:nvPr/>
        </p:nvSpPr>
        <p:spPr>
          <a:xfrm>
            <a:off x="4462065" y="3019895"/>
            <a:ext cx="617770" cy="507831"/>
          </a:xfrm>
          <a:prstGeom prst="rect">
            <a:avLst/>
          </a:prstGeom>
          <a:noFill/>
        </p:spPr>
        <p:txBody>
          <a:bodyPr wrap="square" rtlCol="0">
            <a:spAutoFit/>
          </a:bodyPr>
          <a:lstStyle/>
          <a:p>
            <a:r>
              <a:rPr lang="en-GB" sz="2700" b="1" dirty="0">
                <a:solidFill>
                  <a:srgbClr val="00B050"/>
                </a:solidFill>
              </a:rPr>
              <a:t>64</a:t>
            </a:r>
          </a:p>
        </p:txBody>
      </p:sp>
      <p:cxnSp>
        <p:nvCxnSpPr>
          <p:cNvPr id="15" name="Straight Arrow Connector 14">
            <a:extLst>
              <a:ext uri="{FF2B5EF4-FFF2-40B4-BE49-F238E27FC236}">
                <a16:creationId xmlns:a16="http://schemas.microsoft.com/office/drawing/2014/main" id="{1B0942DB-9F2E-4F63-8182-501C149AA362}"/>
              </a:ext>
            </a:extLst>
          </p:cNvPr>
          <p:cNvCxnSpPr>
            <a:cxnSpLocks/>
          </p:cNvCxnSpPr>
          <p:nvPr/>
        </p:nvCxnSpPr>
        <p:spPr>
          <a:xfrm flipV="1">
            <a:off x="4491136" y="3314245"/>
            <a:ext cx="825921" cy="89517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EB8D3EB-65E1-4A39-8D99-5C889B680630}"/>
                  </a:ext>
                </a:extLst>
              </p:cNvPr>
              <p:cNvSpPr txBox="1"/>
              <p:nvPr/>
            </p:nvSpPr>
            <p:spPr>
              <a:xfrm>
                <a:off x="3184460" y="4235394"/>
                <a:ext cx="757025" cy="7116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3600" b="1" i="1">
                              <a:solidFill>
                                <a:srgbClr val="00B050"/>
                              </a:solidFill>
                              <a:latin typeface="Cambria Math" panose="02040503050406030204" pitchFamily="18" charset="0"/>
                            </a:rPr>
                          </m:ctrlPr>
                        </m:radPr>
                        <m:deg/>
                        <m:e>
                          <m:r>
                            <a:rPr lang="en-GB" sz="3600" b="1" i="1">
                              <a:solidFill>
                                <a:srgbClr val="00B050"/>
                              </a:solidFill>
                              <a:latin typeface="Cambria Math" panose="02040503050406030204" pitchFamily="18" charset="0"/>
                            </a:rPr>
                            <m:t>𝟔𝟒</m:t>
                          </m:r>
                        </m:e>
                      </m:rad>
                    </m:oMath>
                  </m:oMathPara>
                </a14:m>
                <a:endParaRPr lang="en-GB" sz="3600" b="1" dirty="0">
                  <a:solidFill>
                    <a:srgbClr val="00B050"/>
                  </a:solidFill>
                </a:endParaRPr>
              </a:p>
            </p:txBody>
          </p:sp>
        </mc:Choice>
        <mc:Fallback xmlns="">
          <p:sp>
            <p:nvSpPr>
              <p:cNvPr id="16" name="TextBox 15">
                <a:extLst>
                  <a:ext uri="{FF2B5EF4-FFF2-40B4-BE49-F238E27FC236}">
                    <a16:creationId xmlns:a16="http://schemas.microsoft.com/office/drawing/2014/main" id="{3EB8D3EB-65E1-4A39-8D99-5C889B680630}"/>
                  </a:ext>
                </a:extLst>
              </p:cNvPr>
              <p:cNvSpPr txBox="1">
                <a:spLocks noRot="1" noChangeAspect="1" noMove="1" noResize="1" noEditPoints="1" noAdjustHandles="1" noChangeArrowheads="1" noChangeShapeType="1" noTextEdit="1"/>
              </p:cNvSpPr>
              <p:nvPr/>
            </p:nvSpPr>
            <p:spPr>
              <a:xfrm>
                <a:off x="3184460" y="4235394"/>
                <a:ext cx="757025" cy="711670"/>
              </a:xfrm>
              <a:prstGeom prst="rect">
                <a:avLst/>
              </a:prstGeom>
              <a:blipFill>
                <a:blip r:embed="rId2"/>
                <a:stretch>
                  <a:fillRect r="-24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47B13B5-3B15-4A05-9B28-CC0758E8CEC4}"/>
                  </a:ext>
                </a:extLst>
              </p:cNvPr>
              <p:cNvSpPr txBox="1"/>
              <p:nvPr/>
            </p:nvSpPr>
            <p:spPr>
              <a:xfrm>
                <a:off x="3731050" y="4219681"/>
                <a:ext cx="17147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1" i="1">
                          <a:solidFill>
                            <a:srgbClr val="00B050"/>
                          </a:solidFill>
                          <a:latin typeface="Cambria Math" panose="02040503050406030204" pitchFamily="18" charset="0"/>
                        </a:rPr>
                        <m:t>=</m:t>
                      </m:r>
                      <m:r>
                        <a:rPr lang="en-GB" sz="3600" b="1" i="1">
                          <a:solidFill>
                            <a:srgbClr val="00B050"/>
                          </a:solidFill>
                          <a:latin typeface="Cambria Math" panose="02040503050406030204" pitchFamily="18" charset="0"/>
                        </a:rPr>
                        <m:t>𝟖</m:t>
                      </m:r>
                    </m:oMath>
                  </m:oMathPara>
                </a14:m>
                <a:endParaRPr lang="en-GB" sz="3600" b="1" dirty="0">
                  <a:solidFill>
                    <a:srgbClr val="00B050"/>
                  </a:solidFill>
                </a:endParaRPr>
              </a:p>
            </p:txBody>
          </p:sp>
        </mc:Choice>
        <mc:Fallback xmlns="">
          <p:sp>
            <p:nvSpPr>
              <p:cNvPr id="17" name="TextBox 16">
                <a:extLst>
                  <a:ext uri="{FF2B5EF4-FFF2-40B4-BE49-F238E27FC236}">
                    <a16:creationId xmlns:a16="http://schemas.microsoft.com/office/drawing/2014/main" id="{647B13B5-3B15-4A05-9B28-CC0758E8CEC4}"/>
                  </a:ext>
                </a:extLst>
              </p:cNvPr>
              <p:cNvSpPr txBox="1">
                <a:spLocks noRot="1" noChangeAspect="1" noMove="1" noResize="1" noEditPoints="1" noAdjustHandles="1" noChangeArrowheads="1" noChangeShapeType="1" noTextEdit="1"/>
              </p:cNvSpPr>
              <p:nvPr/>
            </p:nvSpPr>
            <p:spPr>
              <a:xfrm>
                <a:off x="3731050" y="4219681"/>
                <a:ext cx="1714760" cy="646331"/>
              </a:xfrm>
              <a:prstGeom prst="rect">
                <a:avLst/>
              </a:prstGeom>
              <a:blipFill>
                <a:blip r:embed="rId3"/>
                <a:stretch>
                  <a:fillRect/>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F5FD43D7-DA49-4CE7-909A-DC2274FDECDA}"/>
              </a:ext>
            </a:extLst>
          </p:cNvPr>
          <p:cNvCxnSpPr>
            <a:cxnSpLocks/>
            <a:endCxn id="8" idx="0"/>
          </p:cNvCxnSpPr>
          <p:nvPr/>
        </p:nvCxnSpPr>
        <p:spPr>
          <a:xfrm flipH="1" flipV="1">
            <a:off x="5917865" y="3873721"/>
            <a:ext cx="1071033" cy="432623"/>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938D7C3-6ED3-404B-A8DC-981C547AA056}"/>
                  </a:ext>
                </a:extLst>
              </p:cNvPr>
              <p:cNvSpPr txBox="1"/>
              <p:nvPr/>
            </p:nvSpPr>
            <p:spPr>
              <a:xfrm>
                <a:off x="6385041" y="4295386"/>
                <a:ext cx="757025" cy="7116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3600" b="1" i="1">
                              <a:solidFill>
                                <a:srgbClr val="0070C0"/>
                              </a:solidFill>
                              <a:latin typeface="Cambria Math" panose="02040503050406030204" pitchFamily="18" charset="0"/>
                            </a:rPr>
                          </m:ctrlPr>
                        </m:radPr>
                        <m:deg/>
                        <m:e>
                          <m:r>
                            <a:rPr lang="en-GB" sz="3600" b="1" i="1">
                              <a:solidFill>
                                <a:srgbClr val="0070C0"/>
                              </a:solidFill>
                              <a:latin typeface="Cambria Math" panose="02040503050406030204" pitchFamily="18" charset="0"/>
                            </a:rPr>
                            <m:t>𝟑𝟔</m:t>
                          </m:r>
                        </m:e>
                      </m:rad>
                    </m:oMath>
                  </m:oMathPara>
                </a14:m>
                <a:endParaRPr lang="en-GB" sz="3600" b="1" dirty="0">
                  <a:solidFill>
                    <a:srgbClr val="0070C0"/>
                  </a:solidFill>
                </a:endParaRPr>
              </a:p>
            </p:txBody>
          </p:sp>
        </mc:Choice>
        <mc:Fallback xmlns="">
          <p:sp>
            <p:nvSpPr>
              <p:cNvPr id="19" name="TextBox 18">
                <a:extLst>
                  <a:ext uri="{FF2B5EF4-FFF2-40B4-BE49-F238E27FC236}">
                    <a16:creationId xmlns:a16="http://schemas.microsoft.com/office/drawing/2014/main" id="{E938D7C3-6ED3-404B-A8DC-981C547AA056}"/>
                  </a:ext>
                </a:extLst>
              </p:cNvPr>
              <p:cNvSpPr txBox="1">
                <a:spLocks noRot="1" noChangeAspect="1" noMove="1" noResize="1" noEditPoints="1" noAdjustHandles="1" noChangeArrowheads="1" noChangeShapeType="1" noTextEdit="1"/>
              </p:cNvSpPr>
              <p:nvPr/>
            </p:nvSpPr>
            <p:spPr>
              <a:xfrm>
                <a:off x="6385041" y="4295386"/>
                <a:ext cx="757025" cy="711670"/>
              </a:xfrm>
              <a:prstGeom prst="rect">
                <a:avLst/>
              </a:prstGeom>
              <a:blipFill>
                <a:blip r:embed="rId4"/>
                <a:stretch>
                  <a:fillRect r="-24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1EDADC5-271B-4C44-B0B3-C4B1FF4CAC20}"/>
                  </a:ext>
                </a:extLst>
              </p:cNvPr>
              <p:cNvSpPr txBox="1"/>
              <p:nvPr/>
            </p:nvSpPr>
            <p:spPr>
              <a:xfrm>
                <a:off x="6931631" y="4279673"/>
                <a:ext cx="17147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1" i="1">
                          <a:solidFill>
                            <a:srgbClr val="0070C0"/>
                          </a:solidFill>
                          <a:latin typeface="Cambria Math" panose="02040503050406030204" pitchFamily="18" charset="0"/>
                        </a:rPr>
                        <m:t>=</m:t>
                      </m:r>
                      <m:r>
                        <a:rPr lang="en-GB" sz="3600" b="1" i="1">
                          <a:solidFill>
                            <a:srgbClr val="0070C0"/>
                          </a:solidFill>
                          <a:latin typeface="Cambria Math" panose="02040503050406030204" pitchFamily="18" charset="0"/>
                        </a:rPr>
                        <m:t>𝟔</m:t>
                      </m:r>
                    </m:oMath>
                  </m:oMathPara>
                </a14:m>
                <a:endParaRPr lang="en-GB" sz="3600" b="1" dirty="0">
                  <a:solidFill>
                    <a:srgbClr val="0070C0"/>
                  </a:solidFill>
                </a:endParaRPr>
              </a:p>
            </p:txBody>
          </p:sp>
        </mc:Choice>
        <mc:Fallback xmlns="">
          <p:sp>
            <p:nvSpPr>
              <p:cNvPr id="20" name="TextBox 19">
                <a:extLst>
                  <a:ext uri="{FF2B5EF4-FFF2-40B4-BE49-F238E27FC236}">
                    <a16:creationId xmlns:a16="http://schemas.microsoft.com/office/drawing/2014/main" id="{A1EDADC5-271B-4C44-B0B3-C4B1FF4CAC20}"/>
                  </a:ext>
                </a:extLst>
              </p:cNvPr>
              <p:cNvSpPr txBox="1">
                <a:spLocks noRot="1" noChangeAspect="1" noMove="1" noResize="1" noEditPoints="1" noAdjustHandles="1" noChangeArrowheads="1" noChangeShapeType="1" noTextEdit="1"/>
              </p:cNvSpPr>
              <p:nvPr/>
            </p:nvSpPr>
            <p:spPr>
              <a:xfrm>
                <a:off x="6931631" y="4279673"/>
                <a:ext cx="1714760" cy="646331"/>
              </a:xfrm>
              <a:prstGeom prst="rect">
                <a:avLst/>
              </a:prstGeom>
              <a:blipFill>
                <a:blip r:embed="rId5"/>
                <a:stretch>
                  <a:fillRect/>
                </a:stretch>
              </a:blipFill>
            </p:spPr>
            <p:txBody>
              <a:bodyPr/>
              <a:lstStyle/>
              <a:p>
                <a:r>
                  <a:rPr lang="en-GB">
                    <a:noFill/>
                  </a:rPr>
                  <a:t> </a:t>
                </a:r>
              </a:p>
            </p:txBody>
          </p:sp>
        </mc:Fallback>
      </mc:AlternateContent>
      <p:cxnSp>
        <p:nvCxnSpPr>
          <p:cNvPr id="22" name="Straight Arrow Connector 21">
            <a:extLst>
              <a:ext uri="{FF2B5EF4-FFF2-40B4-BE49-F238E27FC236}">
                <a16:creationId xmlns:a16="http://schemas.microsoft.com/office/drawing/2014/main" id="{E59BC9EC-F2E8-424A-94CC-B8090BF80656}"/>
              </a:ext>
            </a:extLst>
          </p:cNvPr>
          <p:cNvCxnSpPr>
            <a:cxnSpLocks/>
            <a:endCxn id="7" idx="1"/>
          </p:cNvCxnSpPr>
          <p:nvPr/>
        </p:nvCxnSpPr>
        <p:spPr>
          <a:xfrm flipH="1" flipV="1">
            <a:off x="5913453" y="3301664"/>
            <a:ext cx="1195803" cy="228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D156C0B-E949-4688-A5F4-F5EE1C061179}"/>
                  </a:ext>
                </a:extLst>
              </p:cNvPr>
              <p:cNvSpPr txBox="1"/>
              <p:nvPr/>
            </p:nvSpPr>
            <p:spPr>
              <a:xfrm>
                <a:off x="7097517" y="3086975"/>
                <a:ext cx="757025" cy="7116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3600" b="1" i="1">
                              <a:solidFill>
                                <a:srgbClr val="FF0000"/>
                              </a:solidFill>
                              <a:latin typeface="Cambria Math" panose="02040503050406030204" pitchFamily="18" charset="0"/>
                            </a:rPr>
                          </m:ctrlPr>
                        </m:radPr>
                        <m:deg/>
                        <m:e>
                          <m:r>
                            <a:rPr lang="en-GB" sz="3600" b="1" i="1">
                              <a:solidFill>
                                <a:srgbClr val="FF0000"/>
                              </a:solidFill>
                              <a:latin typeface="Cambria Math" panose="02040503050406030204" pitchFamily="18" charset="0"/>
                            </a:rPr>
                            <m:t>𝟏𝟎𝟎</m:t>
                          </m:r>
                        </m:e>
                      </m:rad>
                    </m:oMath>
                  </m:oMathPara>
                </a14:m>
                <a:endParaRPr lang="en-GB" sz="3600" b="1" dirty="0">
                  <a:solidFill>
                    <a:srgbClr val="FF0000"/>
                  </a:solidFill>
                </a:endParaRPr>
              </a:p>
            </p:txBody>
          </p:sp>
        </mc:Choice>
        <mc:Fallback xmlns="">
          <p:sp>
            <p:nvSpPr>
              <p:cNvPr id="23" name="TextBox 22">
                <a:extLst>
                  <a:ext uri="{FF2B5EF4-FFF2-40B4-BE49-F238E27FC236}">
                    <a16:creationId xmlns:a16="http://schemas.microsoft.com/office/drawing/2014/main" id="{6D156C0B-E949-4688-A5F4-F5EE1C061179}"/>
                  </a:ext>
                </a:extLst>
              </p:cNvPr>
              <p:cNvSpPr txBox="1">
                <a:spLocks noRot="1" noChangeAspect="1" noMove="1" noResize="1" noEditPoints="1" noAdjustHandles="1" noChangeArrowheads="1" noChangeShapeType="1" noTextEdit="1"/>
              </p:cNvSpPr>
              <p:nvPr/>
            </p:nvSpPr>
            <p:spPr>
              <a:xfrm>
                <a:off x="7097517" y="3086975"/>
                <a:ext cx="757025" cy="711670"/>
              </a:xfrm>
              <a:prstGeom prst="rect">
                <a:avLst/>
              </a:prstGeom>
              <a:blipFill>
                <a:blip r:embed="rId6"/>
                <a:stretch>
                  <a:fillRect r="-6048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A01D91F-0E86-43A2-905F-CB917EA1202C}"/>
                  </a:ext>
                </a:extLst>
              </p:cNvPr>
              <p:cNvSpPr txBox="1"/>
              <p:nvPr/>
            </p:nvSpPr>
            <p:spPr>
              <a:xfrm>
                <a:off x="8011633" y="3086977"/>
                <a:ext cx="17147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1" i="1">
                          <a:solidFill>
                            <a:srgbClr val="FF0000"/>
                          </a:solidFill>
                          <a:latin typeface="Cambria Math" panose="02040503050406030204" pitchFamily="18" charset="0"/>
                        </a:rPr>
                        <m:t>=</m:t>
                      </m:r>
                      <m:r>
                        <a:rPr lang="en-GB" sz="3600" b="1" i="1">
                          <a:solidFill>
                            <a:srgbClr val="FF0000"/>
                          </a:solidFill>
                          <a:latin typeface="Cambria Math" panose="02040503050406030204" pitchFamily="18" charset="0"/>
                        </a:rPr>
                        <m:t>𝟏𝟎</m:t>
                      </m:r>
                    </m:oMath>
                  </m:oMathPara>
                </a14:m>
                <a:endParaRPr lang="en-GB" sz="3600" b="1" dirty="0">
                  <a:solidFill>
                    <a:srgbClr val="FF0000"/>
                  </a:solidFill>
                </a:endParaRPr>
              </a:p>
            </p:txBody>
          </p:sp>
        </mc:Choice>
        <mc:Fallback xmlns="">
          <p:sp>
            <p:nvSpPr>
              <p:cNvPr id="24" name="TextBox 23">
                <a:extLst>
                  <a:ext uri="{FF2B5EF4-FFF2-40B4-BE49-F238E27FC236}">
                    <a16:creationId xmlns:a16="http://schemas.microsoft.com/office/drawing/2014/main" id="{BA01D91F-0E86-43A2-905F-CB917EA1202C}"/>
                  </a:ext>
                </a:extLst>
              </p:cNvPr>
              <p:cNvSpPr txBox="1">
                <a:spLocks noRot="1" noChangeAspect="1" noMove="1" noResize="1" noEditPoints="1" noAdjustHandles="1" noChangeArrowheads="1" noChangeShapeType="1" noTextEdit="1"/>
              </p:cNvSpPr>
              <p:nvPr/>
            </p:nvSpPr>
            <p:spPr>
              <a:xfrm>
                <a:off x="8011633" y="3086977"/>
                <a:ext cx="1714760" cy="646331"/>
              </a:xfrm>
              <a:prstGeom prst="rect">
                <a:avLst/>
              </a:prstGeom>
              <a:blipFill>
                <a:blip r:embed="rId7"/>
                <a:stretch>
                  <a:fillRect/>
                </a:stretch>
              </a:blipFill>
            </p:spPr>
            <p:txBody>
              <a:bodyPr/>
              <a:lstStyle/>
              <a:p>
                <a:r>
                  <a:rPr lang="en-GB">
                    <a:noFill/>
                  </a:rPr>
                  <a:t> </a:t>
                </a:r>
              </a:p>
            </p:txBody>
          </p:sp>
        </mc:Fallback>
      </mc:AlternateContent>
      <p:sp>
        <p:nvSpPr>
          <p:cNvPr id="3" name="Text Placeholder 2">
            <a:extLst>
              <a:ext uri="{FF2B5EF4-FFF2-40B4-BE49-F238E27FC236}">
                <a16:creationId xmlns:a16="http://schemas.microsoft.com/office/drawing/2014/main" id="{BDD4C054-D0DC-DBB0-A0D7-28B6730284CB}"/>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5C2A7B4C-8DFC-8326-6E33-836E9A3E2ECE}"/>
              </a:ext>
            </a:extLst>
          </p:cNvPr>
          <p:cNvSpPr>
            <a:spLocks noGrp="1"/>
          </p:cNvSpPr>
          <p:nvPr>
            <p:ph sz="quarter" idx="11"/>
          </p:nvPr>
        </p:nvSpPr>
        <p:spPr/>
        <p:txBody>
          <a:bodyPr/>
          <a:lstStyle/>
          <a:p>
            <a:endParaRPr lang="en-GB"/>
          </a:p>
        </p:txBody>
      </p:sp>
      <p:sp>
        <p:nvSpPr>
          <p:cNvPr id="5" name="TextBox 4">
            <a:extLst>
              <a:ext uri="{FF2B5EF4-FFF2-40B4-BE49-F238E27FC236}">
                <a16:creationId xmlns:a16="http://schemas.microsoft.com/office/drawing/2014/main" id="{04872134-82F9-5C52-A59A-7B656ADE872E}"/>
              </a:ext>
            </a:extLst>
          </p:cNvPr>
          <p:cNvSpPr txBox="1"/>
          <p:nvPr/>
        </p:nvSpPr>
        <p:spPr>
          <a:xfrm>
            <a:off x="190500" y="0"/>
            <a:ext cx="1309069" cy="369332"/>
          </a:xfrm>
          <a:prstGeom prst="rect">
            <a:avLst/>
          </a:prstGeom>
          <a:noFill/>
        </p:spPr>
        <p:txBody>
          <a:bodyPr wrap="square" rtlCol="0">
            <a:spAutoFit/>
          </a:bodyPr>
          <a:lstStyle/>
          <a:p>
            <a:r>
              <a:rPr lang="en-GB" dirty="0"/>
              <a:t>RECAP</a:t>
            </a:r>
          </a:p>
        </p:txBody>
      </p:sp>
    </p:spTree>
    <p:extLst>
      <p:ext uri="{BB962C8B-B14F-4D97-AF65-F5344CB8AC3E}">
        <p14:creationId xmlns:p14="http://schemas.microsoft.com/office/powerpoint/2010/main" val="265747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right)">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right)">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449132-BA73-CE92-7F9A-48E91DA07B96}"/>
              </a:ext>
            </a:extLst>
          </p:cNvPr>
          <p:cNvPicPr>
            <a:picLocks noChangeAspect="1"/>
          </p:cNvPicPr>
          <p:nvPr/>
        </p:nvPicPr>
        <p:blipFill>
          <a:blip r:embed="rId2"/>
          <a:stretch>
            <a:fillRect/>
          </a:stretch>
        </p:blipFill>
        <p:spPr>
          <a:xfrm>
            <a:off x="3094666" y="1743960"/>
            <a:ext cx="2900341" cy="2413261"/>
          </a:xfrm>
          <a:prstGeom prst="rect">
            <a:avLst/>
          </a:prstGeom>
        </p:spPr>
      </p:pic>
      <p:sp>
        <p:nvSpPr>
          <p:cNvPr id="4" name="TextBox 3">
            <a:extLst>
              <a:ext uri="{FF2B5EF4-FFF2-40B4-BE49-F238E27FC236}">
                <a16:creationId xmlns:a16="http://schemas.microsoft.com/office/drawing/2014/main" id="{0595FD35-389A-591E-FF65-467C883A5A95}"/>
              </a:ext>
            </a:extLst>
          </p:cNvPr>
          <p:cNvSpPr txBox="1"/>
          <p:nvPr/>
        </p:nvSpPr>
        <p:spPr>
          <a:xfrm>
            <a:off x="7359193" y="763572"/>
            <a:ext cx="3063711" cy="1200329"/>
          </a:xfrm>
          <a:prstGeom prst="rect">
            <a:avLst/>
          </a:prstGeom>
          <a:noFill/>
        </p:spPr>
        <p:txBody>
          <a:bodyPr wrap="square" rtlCol="0">
            <a:spAutoFit/>
          </a:bodyPr>
          <a:lstStyle/>
          <a:p>
            <a:r>
              <a:rPr lang="en-GB" sz="3600" dirty="0"/>
              <a:t>Find the missing area</a:t>
            </a:r>
          </a:p>
        </p:txBody>
      </p:sp>
      <p:sp>
        <p:nvSpPr>
          <p:cNvPr id="5" name="Rectangle 4">
            <a:extLst>
              <a:ext uri="{FF2B5EF4-FFF2-40B4-BE49-F238E27FC236}">
                <a16:creationId xmlns:a16="http://schemas.microsoft.com/office/drawing/2014/main" id="{AFCBA16F-0267-364F-53F3-4CE9150ADAD6}"/>
              </a:ext>
            </a:extLst>
          </p:cNvPr>
          <p:cNvSpPr/>
          <p:nvPr/>
        </p:nvSpPr>
        <p:spPr>
          <a:xfrm rot="18573926">
            <a:off x="4382095" y="405712"/>
            <a:ext cx="2535491" cy="2535392"/>
          </a:xfrm>
          <a:prstGeom prst="rect">
            <a:avLst/>
          </a:prstGeom>
          <a:solidFill>
            <a:srgbClr val="F8CBAD">
              <a:alpha val="8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ectangle 5">
            <a:extLst>
              <a:ext uri="{FF2B5EF4-FFF2-40B4-BE49-F238E27FC236}">
                <a16:creationId xmlns:a16="http://schemas.microsoft.com/office/drawing/2014/main" id="{C689787B-659F-BEBB-F9CF-B1F1739B32E9}"/>
              </a:ext>
            </a:extLst>
          </p:cNvPr>
          <p:cNvSpPr/>
          <p:nvPr/>
        </p:nvSpPr>
        <p:spPr>
          <a:xfrm>
            <a:off x="3837671" y="3458942"/>
            <a:ext cx="1975525" cy="1895483"/>
          </a:xfrm>
          <a:prstGeom prst="rect">
            <a:avLst/>
          </a:prstGeom>
          <a:solidFill>
            <a:srgbClr val="B4C7E7">
              <a:alpha val="80000"/>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id="{E3602E09-7852-D432-24F3-AEBD735C4074}"/>
              </a:ext>
            </a:extLst>
          </p:cNvPr>
          <p:cNvSpPr/>
          <p:nvPr/>
        </p:nvSpPr>
        <p:spPr>
          <a:xfrm rot="16200000">
            <a:off x="2339529" y="1874919"/>
            <a:ext cx="1558684" cy="1549477"/>
          </a:xfrm>
          <a:prstGeom prst="rect">
            <a:avLst/>
          </a:prstGeom>
          <a:solidFill>
            <a:srgbClr val="C5E0B4">
              <a:alpha val="80000"/>
            </a:srgb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extBox 7">
            <a:extLst>
              <a:ext uri="{FF2B5EF4-FFF2-40B4-BE49-F238E27FC236}">
                <a16:creationId xmlns:a16="http://schemas.microsoft.com/office/drawing/2014/main" id="{F54C8F2D-C088-C77A-7F49-5608AF42250E}"/>
              </a:ext>
            </a:extLst>
          </p:cNvPr>
          <p:cNvSpPr txBox="1"/>
          <p:nvPr/>
        </p:nvSpPr>
        <p:spPr>
          <a:xfrm>
            <a:off x="2832367" y="2304259"/>
            <a:ext cx="723896" cy="646331"/>
          </a:xfrm>
          <a:prstGeom prst="rect">
            <a:avLst/>
          </a:prstGeom>
          <a:noFill/>
        </p:spPr>
        <p:txBody>
          <a:bodyPr wrap="square" rtlCol="0">
            <a:spAutoFit/>
          </a:bodyPr>
          <a:lstStyle/>
          <a:p>
            <a:r>
              <a:rPr lang="en-GB" sz="3600" b="1" dirty="0">
                <a:solidFill>
                  <a:srgbClr val="00B050"/>
                </a:solidFill>
              </a:rPr>
              <a:t>9</a:t>
            </a:r>
          </a:p>
        </p:txBody>
      </p:sp>
      <p:sp>
        <p:nvSpPr>
          <p:cNvPr id="9" name="TextBox 8">
            <a:extLst>
              <a:ext uri="{FF2B5EF4-FFF2-40B4-BE49-F238E27FC236}">
                <a16:creationId xmlns:a16="http://schemas.microsoft.com/office/drawing/2014/main" id="{8FA9C048-D9B9-C468-311C-73A548D7EE20}"/>
              </a:ext>
            </a:extLst>
          </p:cNvPr>
          <p:cNvSpPr txBox="1"/>
          <p:nvPr/>
        </p:nvSpPr>
        <p:spPr>
          <a:xfrm>
            <a:off x="4382913" y="4109491"/>
            <a:ext cx="1205196" cy="646331"/>
          </a:xfrm>
          <a:prstGeom prst="rect">
            <a:avLst/>
          </a:prstGeom>
          <a:noFill/>
        </p:spPr>
        <p:txBody>
          <a:bodyPr wrap="square" rtlCol="0">
            <a:spAutoFit/>
          </a:bodyPr>
          <a:lstStyle/>
          <a:p>
            <a:r>
              <a:rPr lang="en-GB" sz="3600" b="1" dirty="0">
                <a:solidFill>
                  <a:srgbClr val="0070C0"/>
                </a:solidFill>
              </a:rPr>
              <a:t>16</a:t>
            </a:r>
          </a:p>
        </p:txBody>
      </p:sp>
      <p:sp>
        <p:nvSpPr>
          <p:cNvPr id="10" name="TextBox 9">
            <a:extLst>
              <a:ext uri="{FF2B5EF4-FFF2-40B4-BE49-F238E27FC236}">
                <a16:creationId xmlns:a16="http://schemas.microsoft.com/office/drawing/2014/main" id="{090CDB58-47B3-B816-B051-A229BEE20064}"/>
              </a:ext>
            </a:extLst>
          </p:cNvPr>
          <p:cNvSpPr txBox="1"/>
          <p:nvPr/>
        </p:nvSpPr>
        <p:spPr>
          <a:xfrm>
            <a:off x="5257796" y="1286820"/>
            <a:ext cx="1205196" cy="646331"/>
          </a:xfrm>
          <a:prstGeom prst="rect">
            <a:avLst/>
          </a:prstGeom>
          <a:noFill/>
        </p:spPr>
        <p:txBody>
          <a:bodyPr wrap="square" rtlCol="0">
            <a:spAutoFit/>
          </a:bodyPr>
          <a:lstStyle/>
          <a:p>
            <a:r>
              <a:rPr lang="en-GB" sz="3600" b="1" dirty="0">
                <a:solidFill>
                  <a:srgbClr val="FF0000"/>
                </a:solidFill>
              </a:rPr>
              <a:t>25</a:t>
            </a:r>
          </a:p>
        </p:txBody>
      </p:sp>
      <p:sp>
        <p:nvSpPr>
          <p:cNvPr id="11" name="TextBox 10">
            <a:extLst>
              <a:ext uri="{FF2B5EF4-FFF2-40B4-BE49-F238E27FC236}">
                <a16:creationId xmlns:a16="http://schemas.microsoft.com/office/drawing/2014/main" id="{6FDD1C75-63B5-FF14-2AAA-5FD36EA82AE4}"/>
              </a:ext>
            </a:extLst>
          </p:cNvPr>
          <p:cNvSpPr txBox="1"/>
          <p:nvPr/>
        </p:nvSpPr>
        <p:spPr>
          <a:xfrm>
            <a:off x="7396900" y="3429000"/>
            <a:ext cx="3063711" cy="1200329"/>
          </a:xfrm>
          <a:prstGeom prst="rect">
            <a:avLst/>
          </a:prstGeom>
          <a:noFill/>
        </p:spPr>
        <p:txBody>
          <a:bodyPr wrap="square" rtlCol="0">
            <a:spAutoFit/>
          </a:bodyPr>
          <a:lstStyle/>
          <a:p>
            <a:r>
              <a:rPr lang="en-GB" sz="3600" dirty="0"/>
              <a:t>Now find the missing side</a:t>
            </a:r>
          </a:p>
        </p:txBody>
      </p:sp>
      <p:cxnSp>
        <p:nvCxnSpPr>
          <p:cNvPr id="13" name="Straight Arrow Connector 12">
            <a:extLst>
              <a:ext uri="{FF2B5EF4-FFF2-40B4-BE49-F238E27FC236}">
                <a16:creationId xmlns:a16="http://schemas.microsoft.com/office/drawing/2014/main" id="{CE8BE509-3575-470C-4AC0-94E77C0102A4}"/>
              </a:ext>
            </a:extLst>
          </p:cNvPr>
          <p:cNvCxnSpPr>
            <a:cxnSpLocks/>
          </p:cNvCxnSpPr>
          <p:nvPr/>
        </p:nvCxnSpPr>
        <p:spPr>
          <a:xfrm flipH="1" flipV="1">
            <a:off x="5001194" y="2725054"/>
            <a:ext cx="1195803" cy="228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A86D482-88F1-5D14-BA28-808D2F4DD1E7}"/>
                  </a:ext>
                </a:extLst>
              </p:cNvPr>
              <p:cNvSpPr txBox="1"/>
              <p:nvPr/>
            </p:nvSpPr>
            <p:spPr>
              <a:xfrm>
                <a:off x="6185258" y="2510366"/>
                <a:ext cx="757025" cy="7229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3600" b="1" i="1">
                              <a:solidFill>
                                <a:srgbClr val="FF0000"/>
                              </a:solidFill>
                              <a:latin typeface="Cambria Math" panose="02040503050406030204" pitchFamily="18" charset="0"/>
                            </a:rPr>
                          </m:ctrlPr>
                        </m:radPr>
                        <m:deg/>
                        <m:e>
                          <m:r>
                            <a:rPr lang="en-GB" sz="3600" b="1" i="1">
                              <a:solidFill>
                                <a:srgbClr val="FF0000"/>
                              </a:solidFill>
                              <a:latin typeface="Cambria Math" panose="02040503050406030204" pitchFamily="18" charset="0"/>
                            </a:rPr>
                            <m:t>𝟐𝟓</m:t>
                          </m:r>
                        </m:e>
                      </m:rad>
                    </m:oMath>
                  </m:oMathPara>
                </a14:m>
                <a:endParaRPr lang="en-GB" sz="3600" b="1" dirty="0">
                  <a:solidFill>
                    <a:srgbClr val="FF0000"/>
                  </a:solidFill>
                </a:endParaRPr>
              </a:p>
            </p:txBody>
          </p:sp>
        </mc:Choice>
        <mc:Fallback xmlns="">
          <p:sp>
            <p:nvSpPr>
              <p:cNvPr id="14" name="TextBox 13">
                <a:extLst>
                  <a:ext uri="{FF2B5EF4-FFF2-40B4-BE49-F238E27FC236}">
                    <a16:creationId xmlns:a16="http://schemas.microsoft.com/office/drawing/2014/main" id="{5A86D482-88F1-5D14-BA28-808D2F4DD1E7}"/>
                  </a:ext>
                </a:extLst>
              </p:cNvPr>
              <p:cNvSpPr txBox="1">
                <a:spLocks noRot="1" noChangeAspect="1" noMove="1" noResize="1" noEditPoints="1" noAdjustHandles="1" noChangeArrowheads="1" noChangeShapeType="1" noTextEdit="1"/>
              </p:cNvSpPr>
              <p:nvPr/>
            </p:nvSpPr>
            <p:spPr>
              <a:xfrm>
                <a:off x="6185258" y="2510366"/>
                <a:ext cx="757025" cy="722955"/>
              </a:xfrm>
              <a:prstGeom prst="rect">
                <a:avLst/>
              </a:prstGeom>
              <a:blipFill>
                <a:blip r:embed="rId3"/>
                <a:stretch>
                  <a:fillRect r="-241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4105094-0852-DF93-77AB-FF77F49E7D11}"/>
                  </a:ext>
                </a:extLst>
              </p:cNvPr>
              <p:cNvSpPr txBox="1"/>
              <p:nvPr/>
            </p:nvSpPr>
            <p:spPr>
              <a:xfrm>
                <a:off x="6767477" y="2541116"/>
                <a:ext cx="17147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1" i="1">
                          <a:solidFill>
                            <a:srgbClr val="FF0000"/>
                          </a:solidFill>
                          <a:latin typeface="Cambria Math" panose="02040503050406030204" pitchFamily="18" charset="0"/>
                        </a:rPr>
                        <m:t>=</m:t>
                      </m:r>
                      <m:r>
                        <a:rPr lang="en-GB" sz="3600" b="1" i="1">
                          <a:solidFill>
                            <a:srgbClr val="FF0000"/>
                          </a:solidFill>
                          <a:latin typeface="Cambria Math" panose="02040503050406030204" pitchFamily="18" charset="0"/>
                        </a:rPr>
                        <m:t>𝟓</m:t>
                      </m:r>
                    </m:oMath>
                  </m:oMathPara>
                </a14:m>
                <a:endParaRPr lang="en-GB" sz="3600" b="1" dirty="0">
                  <a:solidFill>
                    <a:srgbClr val="FF0000"/>
                  </a:solidFill>
                </a:endParaRPr>
              </a:p>
            </p:txBody>
          </p:sp>
        </mc:Choice>
        <mc:Fallback xmlns="">
          <p:sp>
            <p:nvSpPr>
              <p:cNvPr id="15" name="TextBox 14">
                <a:extLst>
                  <a:ext uri="{FF2B5EF4-FFF2-40B4-BE49-F238E27FC236}">
                    <a16:creationId xmlns:a16="http://schemas.microsoft.com/office/drawing/2014/main" id="{D4105094-0852-DF93-77AB-FF77F49E7D11}"/>
                  </a:ext>
                </a:extLst>
              </p:cNvPr>
              <p:cNvSpPr txBox="1">
                <a:spLocks noRot="1" noChangeAspect="1" noMove="1" noResize="1" noEditPoints="1" noAdjustHandles="1" noChangeArrowheads="1" noChangeShapeType="1" noTextEdit="1"/>
              </p:cNvSpPr>
              <p:nvPr/>
            </p:nvSpPr>
            <p:spPr>
              <a:xfrm>
                <a:off x="6767477" y="2541116"/>
                <a:ext cx="1714760" cy="646331"/>
              </a:xfrm>
              <a:prstGeom prst="rect">
                <a:avLst/>
              </a:prstGeom>
              <a:blipFill>
                <a:blip r:embed="rId4"/>
                <a:stretch>
                  <a:fillRect/>
                </a:stretch>
              </a:blipFill>
            </p:spPr>
            <p:txBody>
              <a:bodyPr/>
              <a:lstStyle/>
              <a:p>
                <a:r>
                  <a:rPr lang="en-GB">
                    <a:noFill/>
                  </a:rPr>
                  <a:t> </a:t>
                </a:r>
              </a:p>
            </p:txBody>
          </p:sp>
        </mc:Fallback>
      </mc:AlternateContent>
      <p:sp>
        <p:nvSpPr>
          <p:cNvPr id="2" name="Text Placeholder 1">
            <a:extLst>
              <a:ext uri="{FF2B5EF4-FFF2-40B4-BE49-F238E27FC236}">
                <a16:creationId xmlns:a16="http://schemas.microsoft.com/office/drawing/2014/main" id="{CBA2CAE6-78FC-8508-B13B-FDABE5F5165F}"/>
              </a:ext>
            </a:extLst>
          </p:cNvPr>
          <p:cNvSpPr>
            <a:spLocks noGrp="1"/>
          </p:cNvSpPr>
          <p:nvPr>
            <p:ph type="body" sz="quarter" idx="10"/>
          </p:nvPr>
        </p:nvSpPr>
        <p:spPr/>
        <p:txBody>
          <a:bodyPr/>
          <a:lstStyle/>
          <a:p>
            <a:endParaRPr lang="en-GB"/>
          </a:p>
        </p:txBody>
      </p:sp>
      <p:sp>
        <p:nvSpPr>
          <p:cNvPr id="12" name="Content Placeholder 11">
            <a:extLst>
              <a:ext uri="{FF2B5EF4-FFF2-40B4-BE49-F238E27FC236}">
                <a16:creationId xmlns:a16="http://schemas.microsoft.com/office/drawing/2014/main" id="{8AB89D13-8885-0194-3B70-FC06C447CD1B}"/>
              </a:ext>
            </a:extLst>
          </p:cNvPr>
          <p:cNvSpPr>
            <a:spLocks noGrp="1"/>
          </p:cNvSpPr>
          <p:nvPr>
            <p:ph sz="quarter" idx="11"/>
          </p:nvPr>
        </p:nvSpPr>
        <p:spPr/>
        <p:txBody>
          <a:bodyPr/>
          <a:lstStyle/>
          <a:p>
            <a:endParaRPr lang="en-GB"/>
          </a:p>
        </p:txBody>
      </p:sp>
      <p:sp>
        <p:nvSpPr>
          <p:cNvPr id="16" name="TextBox 15">
            <a:extLst>
              <a:ext uri="{FF2B5EF4-FFF2-40B4-BE49-F238E27FC236}">
                <a16:creationId xmlns:a16="http://schemas.microsoft.com/office/drawing/2014/main" id="{4E8D7460-C89D-D1C7-6DB3-DC15AA470A72}"/>
              </a:ext>
            </a:extLst>
          </p:cNvPr>
          <p:cNvSpPr txBox="1"/>
          <p:nvPr/>
        </p:nvSpPr>
        <p:spPr>
          <a:xfrm>
            <a:off x="190500" y="0"/>
            <a:ext cx="1309069" cy="369332"/>
          </a:xfrm>
          <a:prstGeom prst="rect">
            <a:avLst/>
          </a:prstGeom>
          <a:noFill/>
        </p:spPr>
        <p:txBody>
          <a:bodyPr wrap="square" rtlCol="0">
            <a:spAutoFit/>
          </a:bodyPr>
          <a:lstStyle/>
          <a:p>
            <a:r>
              <a:rPr lang="en-GB" dirty="0"/>
              <a:t>RECAP</a:t>
            </a:r>
          </a:p>
        </p:txBody>
      </p:sp>
    </p:spTree>
    <p:extLst>
      <p:ext uri="{BB962C8B-B14F-4D97-AF65-F5344CB8AC3E}">
        <p14:creationId xmlns:p14="http://schemas.microsoft.com/office/powerpoint/2010/main" val="298015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righ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056C36-4DDC-71B8-1A44-07E03A900DC2}"/>
              </a:ext>
            </a:extLst>
          </p:cNvPr>
          <p:cNvPicPr>
            <a:picLocks noChangeAspect="1"/>
          </p:cNvPicPr>
          <p:nvPr/>
        </p:nvPicPr>
        <p:blipFill>
          <a:blip r:embed="rId2"/>
          <a:stretch>
            <a:fillRect/>
          </a:stretch>
        </p:blipFill>
        <p:spPr>
          <a:xfrm>
            <a:off x="3232200" y="2152477"/>
            <a:ext cx="3115110" cy="1876687"/>
          </a:xfrm>
          <a:prstGeom prst="rect">
            <a:avLst/>
          </a:prstGeom>
        </p:spPr>
      </p:pic>
      <p:sp>
        <p:nvSpPr>
          <p:cNvPr id="4" name="TextBox 3">
            <a:extLst>
              <a:ext uri="{FF2B5EF4-FFF2-40B4-BE49-F238E27FC236}">
                <a16:creationId xmlns:a16="http://schemas.microsoft.com/office/drawing/2014/main" id="{0595FD35-389A-591E-FF65-467C883A5A95}"/>
              </a:ext>
            </a:extLst>
          </p:cNvPr>
          <p:cNvSpPr txBox="1"/>
          <p:nvPr/>
        </p:nvSpPr>
        <p:spPr>
          <a:xfrm>
            <a:off x="7359193" y="763572"/>
            <a:ext cx="3063711" cy="1200329"/>
          </a:xfrm>
          <a:prstGeom prst="rect">
            <a:avLst/>
          </a:prstGeom>
          <a:noFill/>
        </p:spPr>
        <p:txBody>
          <a:bodyPr wrap="square" rtlCol="0">
            <a:spAutoFit/>
          </a:bodyPr>
          <a:lstStyle/>
          <a:p>
            <a:r>
              <a:rPr lang="en-GB" sz="3600" dirty="0"/>
              <a:t>Find the missing area</a:t>
            </a:r>
          </a:p>
        </p:txBody>
      </p:sp>
      <p:sp>
        <p:nvSpPr>
          <p:cNvPr id="5" name="Rectangle 4">
            <a:extLst>
              <a:ext uri="{FF2B5EF4-FFF2-40B4-BE49-F238E27FC236}">
                <a16:creationId xmlns:a16="http://schemas.microsoft.com/office/drawing/2014/main" id="{AFCBA16F-0267-364F-53F3-4CE9150ADAD6}"/>
              </a:ext>
            </a:extLst>
          </p:cNvPr>
          <p:cNvSpPr/>
          <p:nvPr/>
        </p:nvSpPr>
        <p:spPr>
          <a:xfrm>
            <a:off x="3670528" y="3469171"/>
            <a:ext cx="2450135" cy="2328315"/>
          </a:xfrm>
          <a:prstGeom prst="rect">
            <a:avLst/>
          </a:prstGeom>
          <a:solidFill>
            <a:srgbClr val="F8CBAD">
              <a:alpha val="8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ectangle 5">
            <a:extLst>
              <a:ext uri="{FF2B5EF4-FFF2-40B4-BE49-F238E27FC236}">
                <a16:creationId xmlns:a16="http://schemas.microsoft.com/office/drawing/2014/main" id="{C689787B-659F-BEBB-F9CF-B1F1739B32E9}"/>
              </a:ext>
            </a:extLst>
          </p:cNvPr>
          <p:cNvSpPr/>
          <p:nvPr/>
        </p:nvSpPr>
        <p:spPr>
          <a:xfrm rot="1934985">
            <a:off x="4717570" y="957076"/>
            <a:ext cx="2161115" cy="2105537"/>
          </a:xfrm>
          <a:prstGeom prst="rect">
            <a:avLst/>
          </a:prstGeom>
          <a:solidFill>
            <a:srgbClr val="B4C7E7">
              <a:alpha val="80000"/>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id="{E3602E09-7852-D432-24F3-AEBD735C4074}"/>
              </a:ext>
            </a:extLst>
          </p:cNvPr>
          <p:cNvSpPr/>
          <p:nvPr/>
        </p:nvSpPr>
        <p:spPr>
          <a:xfrm rot="17972423">
            <a:off x="2712658" y="1876278"/>
            <a:ext cx="1355007" cy="1355039"/>
          </a:xfrm>
          <a:prstGeom prst="rect">
            <a:avLst/>
          </a:prstGeom>
          <a:solidFill>
            <a:srgbClr val="C5E0B4">
              <a:alpha val="80000"/>
            </a:srgb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extBox 7">
            <a:extLst>
              <a:ext uri="{FF2B5EF4-FFF2-40B4-BE49-F238E27FC236}">
                <a16:creationId xmlns:a16="http://schemas.microsoft.com/office/drawing/2014/main" id="{F54C8F2D-C088-C77A-7F49-5608AF42250E}"/>
              </a:ext>
            </a:extLst>
          </p:cNvPr>
          <p:cNvSpPr txBox="1"/>
          <p:nvPr/>
        </p:nvSpPr>
        <p:spPr>
          <a:xfrm>
            <a:off x="2974655" y="2209846"/>
            <a:ext cx="723896" cy="646331"/>
          </a:xfrm>
          <a:prstGeom prst="rect">
            <a:avLst/>
          </a:prstGeom>
          <a:noFill/>
        </p:spPr>
        <p:txBody>
          <a:bodyPr wrap="square" rtlCol="0">
            <a:spAutoFit/>
          </a:bodyPr>
          <a:lstStyle/>
          <a:p>
            <a:r>
              <a:rPr lang="en-GB" sz="3600" b="1" dirty="0">
                <a:solidFill>
                  <a:srgbClr val="00B050"/>
                </a:solidFill>
              </a:rPr>
              <a:t>49</a:t>
            </a:r>
          </a:p>
        </p:txBody>
      </p:sp>
      <p:sp>
        <p:nvSpPr>
          <p:cNvPr id="9" name="TextBox 8">
            <a:extLst>
              <a:ext uri="{FF2B5EF4-FFF2-40B4-BE49-F238E27FC236}">
                <a16:creationId xmlns:a16="http://schemas.microsoft.com/office/drawing/2014/main" id="{8FA9C048-D9B9-C468-311C-73A548D7EE20}"/>
              </a:ext>
            </a:extLst>
          </p:cNvPr>
          <p:cNvSpPr txBox="1"/>
          <p:nvPr/>
        </p:nvSpPr>
        <p:spPr>
          <a:xfrm>
            <a:off x="5446985" y="1617522"/>
            <a:ext cx="1205196" cy="646331"/>
          </a:xfrm>
          <a:prstGeom prst="rect">
            <a:avLst/>
          </a:prstGeom>
          <a:noFill/>
        </p:spPr>
        <p:txBody>
          <a:bodyPr wrap="square" rtlCol="0">
            <a:spAutoFit/>
          </a:bodyPr>
          <a:lstStyle/>
          <a:p>
            <a:r>
              <a:rPr lang="en-GB" sz="3600" b="1" dirty="0">
                <a:solidFill>
                  <a:srgbClr val="0070C0"/>
                </a:solidFill>
              </a:rPr>
              <a:t>576</a:t>
            </a:r>
          </a:p>
        </p:txBody>
      </p:sp>
      <p:sp>
        <p:nvSpPr>
          <p:cNvPr id="10" name="TextBox 9">
            <a:extLst>
              <a:ext uri="{FF2B5EF4-FFF2-40B4-BE49-F238E27FC236}">
                <a16:creationId xmlns:a16="http://schemas.microsoft.com/office/drawing/2014/main" id="{090CDB58-47B3-B816-B051-A229BEE20064}"/>
              </a:ext>
            </a:extLst>
          </p:cNvPr>
          <p:cNvSpPr txBox="1"/>
          <p:nvPr/>
        </p:nvSpPr>
        <p:spPr>
          <a:xfrm>
            <a:off x="4426192" y="4240953"/>
            <a:ext cx="1205196" cy="646331"/>
          </a:xfrm>
          <a:prstGeom prst="rect">
            <a:avLst/>
          </a:prstGeom>
          <a:noFill/>
        </p:spPr>
        <p:txBody>
          <a:bodyPr wrap="square" rtlCol="0">
            <a:spAutoFit/>
          </a:bodyPr>
          <a:lstStyle/>
          <a:p>
            <a:r>
              <a:rPr lang="en-GB" sz="3600" b="1" dirty="0">
                <a:solidFill>
                  <a:srgbClr val="FF0000"/>
                </a:solidFill>
              </a:rPr>
              <a:t>625</a:t>
            </a:r>
          </a:p>
        </p:txBody>
      </p:sp>
      <p:sp>
        <p:nvSpPr>
          <p:cNvPr id="11" name="TextBox 10">
            <a:extLst>
              <a:ext uri="{FF2B5EF4-FFF2-40B4-BE49-F238E27FC236}">
                <a16:creationId xmlns:a16="http://schemas.microsoft.com/office/drawing/2014/main" id="{6FDD1C75-63B5-FF14-2AAA-5FD36EA82AE4}"/>
              </a:ext>
            </a:extLst>
          </p:cNvPr>
          <p:cNvSpPr txBox="1"/>
          <p:nvPr/>
        </p:nvSpPr>
        <p:spPr>
          <a:xfrm>
            <a:off x="7396900" y="3429000"/>
            <a:ext cx="3063711" cy="1200329"/>
          </a:xfrm>
          <a:prstGeom prst="rect">
            <a:avLst/>
          </a:prstGeom>
          <a:noFill/>
        </p:spPr>
        <p:txBody>
          <a:bodyPr wrap="square" rtlCol="0">
            <a:spAutoFit/>
          </a:bodyPr>
          <a:lstStyle/>
          <a:p>
            <a:r>
              <a:rPr lang="en-GB" sz="3600" dirty="0"/>
              <a:t>Now find the missing side</a:t>
            </a:r>
          </a:p>
        </p:txBody>
      </p:sp>
      <p:cxnSp>
        <p:nvCxnSpPr>
          <p:cNvPr id="16" name="Straight Arrow Connector 15">
            <a:extLst>
              <a:ext uri="{FF2B5EF4-FFF2-40B4-BE49-F238E27FC236}">
                <a16:creationId xmlns:a16="http://schemas.microsoft.com/office/drawing/2014/main" id="{22C00354-7712-0613-C8AB-10C5EBB1A96A}"/>
              </a:ext>
            </a:extLst>
          </p:cNvPr>
          <p:cNvCxnSpPr>
            <a:cxnSpLocks/>
          </p:cNvCxnSpPr>
          <p:nvPr/>
        </p:nvCxnSpPr>
        <p:spPr>
          <a:xfrm flipV="1">
            <a:off x="3014645" y="2967361"/>
            <a:ext cx="825921" cy="89517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701C39E-D5BE-82B9-E518-BEA00A56558C}"/>
                  </a:ext>
                </a:extLst>
              </p:cNvPr>
              <p:cNvSpPr txBox="1"/>
              <p:nvPr/>
            </p:nvSpPr>
            <p:spPr>
              <a:xfrm>
                <a:off x="1707969" y="3888510"/>
                <a:ext cx="757025" cy="7096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3600" b="1" i="1">
                              <a:solidFill>
                                <a:srgbClr val="00B050"/>
                              </a:solidFill>
                              <a:latin typeface="Cambria Math" panose="02040503050406030204" pitchFamily="18" charset="0"/>
                            </a:rPr>
                          </m:ctrlPr>
                        </m:radPr>
                        <m:deg/>
                        <m:e>
                          <m:r>
                            <a:rPr lang="en-GB" sz="3600" b="1" i="1">
                              <a:solidFill>
                                <a:srgbClr val="00B050"/>
                              </a:solidFill>
                              <a:latin typeface="Cambria Math" panose="02040503050406030204" pitchFamily="18" charset="0"/>
                            </a:rPr>
                            <m:t>𝟒𝟗</m:t>
                          </m:r>
                        </m:e>
                      </m:rad>
                    </m:oMath>
                  </m:oMathPara>
                </a14:m>
                <a:endParaRPr lang="en-GB" sz="3600" b="1" dirty="0">
                  <a:solidFill>
                    <a:srgbClr val="00B050"/>
                  </a:solidFill>
                </a:endParaRPr>
              </a:p>
            </p:txBody>
          </p:sp>
        </mc:Choice>
        <mc:Fallback xmlns="">
          <p:sp>
            <p:nvSpPr>
              <p:cNvPr id="17" name="TextBox 16">
                <a:extLst>
                  <a:ext uri="{FF2B5EF4-FFF2-40B4-BE49-F238E27FC236}">
                    <a16:creationId xmlns:a16="http://schemas.microsoft.com/office/drawing/2014/main" id="{3701C39E-D5BE-82B9-E518-BEA00A56558C}"/>
                  </a:ext>
                </a:extLst>
              </p:cNvPr>
              <p:cNvSpPr txBox="1">
                <a:spLocks noRot="1" noChangeAspect="1" noMove="1" noResize="1" noEditPoints="1" noAdjustHandles="1" noChangeArrowheads="1" noChangeShapeType="1" noTextEdit="1"/>
              </p:cNvSpPr>
              <p:nvPr/>
            </p:nvSpPr>
            <p:spPr>
              <a:xfrm>
                <a:off x="1707969" y="3888510"/>
                <a:ext cx="757025" cy="709618"/>
              </a:xfrm>
              <a:prstGeom prst="rect">
                <a:avLst/>
              </a:prstGeom>
              <a:blipFill>
                <a:blip r:embed="rId3"/>
                <a:stretch>
                  <a:fillRect r="-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45D4722-9CFC-AD1C-74AA-5443592F136A}"/>
                  </a:ext>
                </a:extLst>
              </p:cNvPr>
              <p:cNvSpPr txBox="1"/>
              <p:nvPr/>
            </p:nvSpPr>
            <p:spPr>
              <a:xfrm>
                <a:off x="2254559" y="3872797"/>
                <a:ext cx="17147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1" i="1">
                          <a:solidFill>
                            <a:srgbClr val="00B050"/>
                          </a:solidFill>
                          <a:latin typeface="Cambria Math" panose="02040503050406030204" pitchFamily="18" charset="0"/>
                        </a:rPr>
                        <m:t>=</m:t>
                      </m:r>
                      <m:r>
                        <a:rPr lang="en-GB" sz="3600" b="1">
                          <a:solidFill>
                            <a:srgbClr val="00B050"/>
                          </a:solidFill>
                          <a:latin typeface="Cambria Math" panose="02040503050406030204" pitchFamily="18" charset="0"/>
                        </a:rPr>
                        <m:t>𝟕</m:t>
                      </m:r>
                    </m:oMath>
                  </m:oMathPara>
                </a14:m>
                <a:endParaRPr lang="en-GB" sz="3600" b="1" dirty="0">
                  <a:solidFill>
                    <a:srgbClr val="00B050"/>
                  </a:solidFill>
                </a:endParaRPr>
              </a:p>
            </p:txBody>
          </p:sp>
        </mc:Choice>
        <mc:Fallback xmlns="">
          <p:sp>
            <p:nvSpPr>
              <p:cNvPr id="18" name="TextBox 17">
                <a:extLst>
                  <a:ext uri="{FF2B5EF4-FFF2-40B4-BE49-F238E27FC236}">
                    <a16:creationId xmlns:a16="http://schemas.microsoft.com/office/drawing/2014/main" id="{B45D4722-9CFC-AD1C-74AA-5443592F136A}"/>
                  </a:ext>
                </a:extLst>
              </p:cNvPr>
              <p:cNvSpPr txBox="1">
                <a:spLocks noRot="1" noChangeAspect="1" noMove="1" noResize="1" noEditPoints="1" noAdjustHandles="1" noChangeArrowheads="1" noChangeShapeType="1" noTextEdit="1"/>
              </p:cNvSpPr>
              <p:nvPr/>
            </p:nvSpPr>
            <p:spPr>
              <a:xfrm>
                <a:off x="2254559" y="3872797"/>
                <a:ext cx="1714760" cy="646331"/>
              </a:xfrm>
              <a:prstGeom prst="rect">
                <a:avLst/>
              </a:prstGeom>
              <a:blipFill>
                <a:blip r:embed="rId4"/>
                <a:stretch>
                  <a:fillRect/>
                </a:stretch>
              </a:blipFill>
            </p:spPr>
            <p:txBody>
              <a:bodyPr/>
              <a:lstStyle/>
              <a:p>
                <a:r>
                  <a:rPr lang="en-GB">
                    <a:noFill/>
                  </a:rPr>
                  <a:t> </a:t>
                </a:r>
              </a:p>
            </p:txBody>
          </p:sp>
        </mc:Fallback>
      </mc:AlternateContent>
      <p:sp>
        <p:nvSpPr>
          <p:cNvPr id="13" name="Text Placeholder 12">
            <a:extLst>
              <a:ext uri="{FF2B5EF4-FFF2-40B4-BE49-F238E27FC236}">
                <a16:creationId xmlns:a16="http://schemas.microsoft.com/office/drawing/2014/main" id="{56E6F965-30E7-CD3D-A2E6-A5FC3C53E08A}"/>
              </a:ext>
            </a:extLst>
          </p:cNvPr>
          <p:cNvSpPr>
            <a:spLocks noGrp="1"/>
          </p:cNvSpPr>
          <p:nvPr>
            <p:ph type="body" sz="quarter" idx="10"/>
          </p:nvPr>
        </p:nvSpPr>
        <p:spPr/>
        <p:txBody>
          <a:bodyPr/>
          <a:lstStyle/>
          <a:p>
            <a:endParaRPr lang="en-GB"/>
          </a:p>
        </p:txBody>
      </p:sp>
      <p:sp>
        <p:nvSpPr>
          <p:cNvPr id="14" name="Content Placeholder 13">
            <a:extLst>
              <a:ext uri="{FF2B5EF4-FFF2-40B4-BE49-F238E27FC236}">
                <a16:creationId xmlns:a16="http://schemas.microsoft.com/office/drawing/2014/main" id="{5C5375A9-783C-EF4E-C61C-1CA0BE7B0CB4}"/>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37926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3096749-CF13-13C2-6BA9-47EDDCEDDE7C}"/>
              </a:ext>
            </a:extLst>
          </p:cNvPr>
          <p:cNvPicPr>
            <a:picLocks noChangeAspect="1"/>
          </p:cNvPicPr>
          <p:nvPr/>
        </p:nvPicPr>
        <p:blipFill>
          <a:blip r:embed="rId2"/>
          <a:stretch>
            <a:fillRect/>
          </a:stretch>
        </p:blipFill>
        <p:spPr>
          <a:xfrm>
            <a:off x="3346031" y="2369899"/>
            <a:ext cx="2857899" cy="1800476"/>
          </a:xfrm>
          <a:prstGeom prst="rect">
            <a:avLst/>
          </a:prstGeom>
        </p:spPr>
      </p:pic>
      <p:sp>
        <p:nvSpPr>
          <p:cNvPr id="4" name="TextBox 3">
            <a:extLst>
              <a:ext uri="{FF2B5EF4-FFF2-40B4-BE49-F238E27FC236}">
                <a16:creationId xmlns:a16="http://schemas.microsoft.com/office/drawing/2014/main" id="{0595FD35-389A-591E-FF65-467C883A5A95}"/>
              </a:ext>
            </a:extLst>
          </p:cNvPr>
          <p:cNvSpPr txBox="1"/>
          <p:nvPr/>
        </p:nvSpPr>
        <p:spPr>
          <a:xfrm>
            <a:off x="7359193" y="763572"/>
            <a:ext cx="3063711" cy="1200329"/>
          </a:xfrm>
          <a:prstGeom prst="rect">
            <a:avLst/>
          </a:prstGeom>
          <a:noFill/>
        </p:spPr>
        <p:txBody>
          <a:bodyPr wrap="square" rtlCol="0">
            <a:spAutoFit/>
          </a:bodyPr>
          <a:lstStyle/>
          <a:p>
            <a:r>
              <a:rPr lang="en-GB" sz="3600" dirty="0"/>
              <a:t>Find the missing area</a:t>
            </a:r>
          </a:p>
        </p:txBody>
      </p:sp>
      <p:sp>
        <p:nvSpPr>
          <p:cNvPr id="5" name="Rectangle 4">
            <a:extLst>
              <a:ext uri="{FF2B5EF4-FFF2-40B4-BE49-F238E27FC236}">
                <a16:creationId xmlns:a16="http://schemas.microsoft.com/office/drawing/2014/main" id="{AFCBA16F-0267-364F-53F3-4CE9150ADAD6}"/>
              </a:ext>
            </a:extLst>
          </p:cNvPr>
          <p:cNvSpPr/>
          <p:nvPr/>
        </p:nvSpPr>
        <p:spPr>
          <a:xfrm rot="1626474">
            <a:off x="2822153" y="3213576"/>
            <a:ext cx="2450135" cy="2328315"/>
          </a:xfrm>
          <a:prstGeom prst="rect">
            <a:avLst/>
          </a:prstGeom>
          <a:solidFill>
            <a:srgbClr val="F8CBAD">
              <a:alpha val="8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ectangle 5">
            <a:extLst>
              <a:ext uri="{FF2B5EF4-FFF2-40B4-BE49-F238E27FC236}">
                <a16:creationId xmlns:a16="http://schemas.microsoft.com/office/drawing/2014/main" id="{C689787B-659F-BEBB-F9CF-B1F1739B32E9}"/>
              </a:ext>
            </a:extLst>
          </p:cNvPr>
          <p:cNvSpPr/>
          <p:nvPr/>
        </p:nvSpPr>
        <p:spPr>
          <a:xfrm>
            <a:off x="3479653" y="663188"/>
            <a:ext cx="2161115" cy="2105537"/>
          </a:xfrm>
          <a:prstGeom prst="rect">
            <a:avLst/>
          </a:prstGeom>
          <a:solidFill>
            <a:srgbClr val="B4C7E7">
              <a:alpha val="80000"/>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id="{E3602E09-7852-D432-24F3-AEBD735C4074}"/>
              </a:ext>
            </a:extLst>
          </p:cNvPr>
          <p:cNvSpPr/>
          <p:nvPr/>
        </p:nvSpPr>
        <p:spPr>
          <a:xfrm rot="5400000">
            <a:off x="5671647" y="2787738"/>
            <a:ext cx="1070873" cy="1078733"/>
          </a:xfrm>
          <a:prstGeom prst="rect">
            <a:avLst/>
          </a:prstGeom>
          <a:solidFill>
            <a:srgbClr val="C5E0B4">
              <a:alpha val="80000"/>
            </a:srgb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extBox 7">
            <a:extLst>
              <a:ext uri="{FF2B5EF4-FFF2-40B4-BE49-F238E27FC236}">
                <a16:creationId xmlns:a16="http://schemas.microsoft.com/office/drawing/2014/main" id="{F54C8F2D-C088-C77A-7F49-5608AF42250E}"/>
              </a:ext>
            </a:extLst>
          </p:cNvPr>
          <p:cNvSpPr txBox="1"/>
          <p:nvPr/>
        </p:nvSpPr>
        <p:spPr>
          <a:xfrm>
            <a:off x="5837754" y="3023339"/>
            <a:ext cx="908695" cy="646331"/>
          </a:xfrm>
          <a:prstGeom prst="rect">
            <a:avLst/>
          </a:prstGeom>
          <a:noFill/>
        </p:spPr>
        <p:txBody>
          <a:bodyPr wrap="square" rtlCol="0">
            <a:spAutoFit/>
          </a:bodyPr>
          <a:lstStyle/>
          <a:p>
            <a:r>
              <a:rPr lang="en-GB" sz="3600" b="1" dirty="0">
                <a:solidFill>
                  <a:srgbClr val="00B050"/>
                </a:solidFill>
              </a:rPr>
              <a:t>231</a:t>
            </a:r>
          </a:p>
        </p:txBody>
      </p:sp>
      <p:sp>
        <p:nvSpPr>
          <p:cNvPr id="9" name="TextBox 8">
            <a:extLst>
              <a:ext uri="{FF2B5EF4-FFF2-40B4-BE49-F238E27FC236}">
                <a16:creationId xmlns:a16="http://schemas.microsoft.com/office/drawing/2014/main" id="{8FA9C048-D9B9-C468-311C-73A548D7EE20}"/>
              </a:ext>
            </a:extLst>
          </p:cNvPr>
          <p:cNvSpPr txBox="1"/>
          <p:nvPr/>
        </p:nvSpPr>
        <p:spPr>
          <a:xfrm>
            <a:off x="4047219" y="1314399"/>
            <a:ext cx="1205196" cy="646331"/>
          </a:xfrm>
          <a:prstGeom prst="rect">
            <a:avLst/>
          </a:prstGeom>
          <a:noFill/>
        </p:spPr>
        <p:txBody>
          <a:bodyPr wrap="square" rtlCol="0">
            <a:spAutoFit/>
          </a:bodyPr>
          <a:lstStyle/>
          <a:p>
            <a:r>
              <a:rPr lang="en-GB" sz="3600" b="1" dirty="0">
                <a:solidFill>
                  <a:srgbClr val="0070C0"/>
                </a:solidFill>
              </a:rPr>
              <a:t>1369</a:t>
            </a:r>
          </a:p>
        </p:txBody>
      </p:sp>
      <p:sp>
        <p:nvSpPr>
          <p:cNvPr id="10" name="TextBox 9">
            <a:extLst>
              <a:ext uri="{FF2B5EF4-FFF2-40B4-BE49-F238E27FC236}">
                <a16:creationId xmlns:a16="http://schemas.microsoft.com/office/drawing/2014/main" id="{090CDB58-47B3-B816-B051-A229BEE20064}"/>
              </a:ext>
            </a:extLst>
          </p:cNvPr>
          <p:cNvSpPr txBox="1"/>
          <p:nvPr/>
        </p:nvSpPr>
        <p:spPr>
          <a:xfrm>
            <a:off x="3444621" y="3960151"/>
            <a:ext cx="1205196" cy="646331"/>
          </a:xfrm>
          <a:prstGeom prst="rect">
            <a:avLst/>
          </a:prstGeom>
          <a:noFill/>
        </p:spPr>
        <p:txBody>
          <a:bodyPr wrap="square" rtlCol="0">
            <a:spAutoFit/>
          </a:bodyPr>
          <a:lstStyle/>
          <a:p>
            <a:r>
              <a:rPr lang="en-GB" sz="3600" b="1" dirty="0">
                <a:solidFill>
                  <a:srgbClr val="FF0000"/>
                </a:solidFill>
              </a:rPr>
              <a:t>1600</a:t>
            </a:r>
          </a:p>
        </p:txBody>
      </p:sp>
      <p:sp>
        <p:nvSpPr>
          <p:cNvPr id="11" name="TextBox 10">
            <a:extLst>
              <a:ext uri="{FF2B5EF4-FFF2-40B4-BE49-F238E27FC236}">
                <a16:creationId xmlns:a16="http://schemas.microsoft.com/office/drawing/2014/main" id="{6FDD1C75-63B5-FF14-2AAA-5FD36EA82AE4}"/>
              </a:ext>
            </a:extLst>
          </p:cNvPr>
          <p:cNvSpPr txBox="1"/>
          <p:nvPr/>
        </p:nvSpPr>
        <p:spPr>
          <a:xfrm>
            <a:off x="7396900" y="3429000"/>
            <a:ext cx="3063711" cy="1200329"/>
          </a:xfrm>
          <a:prstGeom prst="rect">
            <a:avLst/>
          </a:prstGeom>
          <a:noFill/>
        </p:spPr>
        <p:txBody>
          <a:bodyPr wrap="square" rtlCol="0">
            <a:spAutoFit/>
          </a:bodyPr>
          <a:lstStyle/>
          <a:p>
            <a:r>
              <a:rPr lang="en-GB" sz="3600" dirty="0"/>
              <a:t>Now find the missing side</a:t>
            </a:r>
          </a:p>
        </p:txBody>
      </p:sp>
      <p:cxnSp>
        <p:nvCxnSpPr>
          <p:cNvPr id="16" name="Straight Arrow Connector 15">
            <a:extLst>
              <a:ext uri="{FF2B5EF4-FFF2-40B4-BE49-F238E27FC236}">
                <a16:creationId xmlns:a16="http://schemas.microsoft.com/office/drawing/2014/main" id="{22C00354-7712-0613-C8AB-10C5EBB1A96A}"/>
              </a:ext>
            </a:extLst>
          </p:cNvPr>
          <p:cNvCxnSpPr>
            <a:cxnSpLocks/>
          </p:cNvCxnSpPr>
          <p:nvPr/>
        </p:nvCxnSpPr>
        <p:spPr>
          <a:xfrm flipH="1" flipV="1">
            <a:off x="5766775" y="3429000"/>
            <a:ext cx="1094379" cy="1200329"/>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701C39E-D5BE-82B9-E518-BEA00A56558C}"/>
                  </a:ext>
                </a:extLst>
              </p:cNvPr>
              <p:cNvSpPr txBox="1"/>
              <p:nvPr/>
            </p:nvSpPr>
            <p:spPr>
              <a:xfrm>
                <a:off x="6295295" y="4697022"/>
                <a:ext cx="757025" cy="7116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3600" b="1" i="1">
                              <a:solidFill>
                                <a:srgbClr val="00B050"/>
                              </a:solidFill>
                              <a:latin typeface="Cambria Math" panose="02040503050406030204" pitchFamily="18" charset="0"/>
                            </a:rPr>
                          </m:ctrlPr>
                        </m:radPr>
                        <m:deg/>
                        <m:e>
                          <m:r>
                            <a:rPr lang="en-GB" sz="3600" b="1" i="1">
                              <a:solidFill>
                                <a:srgbClr val="00B050"/>
                              </a:solidFill>
                              <a:latin typeface="Cambria Math" panose="02040503050406030204" pitchFamily="18" charset="0"/>
                            </a:rPr>
                            <m:t>𝟐𝟑𝟏</m:t>
                          </m:r>
                        </m:e>
                      </m:rad>
                    </m:oMath>
                  </m:oMathPara>
                </a14:m>
                <a:endParaRPr lang="en-GB" sz="3600" b="1" dirty="0">
                  <a:solidFill>
                    <a:srgbClr val="00B050"/>
                  </a:solidFill>
                </a:endParaRPr>
              </a:p>
            </p:txBody>
          </p:sp>
        </mc:Choice>
        <mc:Fallback xmlns="">
          <p:sp>
            <p:nvSpPr>
              <p:cNvPr id="17" name="TextBox 16">
                <a:extLst>
                  <a:ext uri="{FF2B5EF4-FFF2-40B4-BE49-F238E27FC236}">
                    <a16:creationId xmlns:a16="http://schemas.microsoft.com/office/drawing/2014/main" id="{3701C39E-D5BE-82B9-E518-BEA00A56558C}"/>
                  </a:ext>
                </a:extLst>
              </p:cNvPr>
              <p:cNvSpPr txBox="1">
                <a:spLocks noRot="1" noChangeAspect="1" noMove="1" noResize="1" noEditPoints="1" noAdjustHandles="1" noChangeArrowheads="1" noChangeShapeType="1" noTextEdit="1"/>
              </p:cNvSpPr>
              <p:nvPr/>
            </p:nvSpPr>
            <p:spPr>
              <a:xfrm>
                <a:off x="6295295" y="4697022"/>
                <a:ext cx="757025" cy="711670"/>
              </a:xfrm>
              <a:prstGeom prst="rect">
                <a:avLst/>
              </a:prstGeom>
              <a:blipFill>
                <a:blip r:embed="rId3"/>
                <a:stretch>
                  <a:fillRect r="-596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45D4722-9CFC-AD1C-74AA-5443592F136A}"/>
                  </a:ext>
                </a:extLst>
              </p:cNvPr>
              <p:cNvSpPr txBox="1"/>
              <p:nvPr/>
            </p:nvSpPr>
            <p:spPr>
              <a:xfrm>
                <a:off x="7396899" y="4729692"/>
                <a:ext cx="17147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1" i="1">
                          <a:solidFill>
                            <a:srgbClr val="00B050"/>
                          </a:solidFill>
                          <a:latin typeface="Cambria Math" panose="02040503050406030204" pitchFamily="18" charset="0"/>
                        </a:rPr>
                        <m:t>=</m:t>
                      </m:r>
                      <m:r>
                        <a:rPr lang="en-GB" sz="3600" b="1">
                          <a:solidFill>
                            <a:srgbClr val="00B050"/>
                          </a:solidFill>
                          <a:latin typeface="Cambria Math" panose="02040503050406030204" pitchFamily="18" charset="0"/>
                        </a:rPr>
                        <m:t>𝟏𝟓</m:t>
                      </m:r>
                      <m:r>
                        <a:rPr lang="en-GB" sz="3600" b="1">
                          <a:solidFill>
                            <a:srgbClr val="00B050"/>
                          </a:solidFill>
                          <a:latin typeface="Cambria Math" panose="02040503050406030204" pitchFamily="18" charset="0"/>
                        </a:rPr>
                        <m:t>.</m:t>
                      </m:r>
                      <m:r>
                        <a:rPr lang="en-GB" sz="3600" b="1">
                          <a:solidFill>
                            <a:srgbClr val="00B050"/>
                          </a:solidFill>
                          <a:latin typeface="Cambria Math" panose="02040503050406030204" pitchFamily="18" charset="0"/>
                        </a:rPr>
                        <m:t>𝟐</m:t>
                      </m:r>
                    </m:oMath>
                  </m:oMathPara>
                </a14:m>
                <a:endParaRPr lang="en-GB" sz="3600" b="1" dirty="0">
                  <a:solidFill>
                    <a:srgbClr val="00B050"/>
                  </a:solidFill>
                </a:endParaRPr>
              </a:p>
            </p:txBody>
          </p:sp>
        </mc:Choice>
        <mc:Fallback xmlns="">
          <p:sp>
            <p:nvSpPr>
              <p:cNvPr id="18" name="TextBox 17">
                <a:extLst>
                  <a:ext uri="{FF2B5EF4-FFF2-40B4-BE49-F238E27FC236}">
                    <a16:creationId xmlns:a16="http://schemas.microsoft.com/office/drawing/2014/main" id="{B45D4722-9CFC-AD1C-74AA-5443592F136A}"/>
                  </a:ext>
                </a:extLst>
              </p:cNvPr>
              <p:cNvSpPr txBox="1">
                <a:spLocks noRot="1" noChangeAspect="1" noMove="1" noResize="1" noEditPoints="1" noAdjustHandles="1" noChangeArrowheads="1" noChangeShapeType="1" noTextEdit="1"/>
              </p:cNvSpPr>
              <p:nvPr/>
            </p:nvSpPr>
            <p:spPr>
              <a:xfrm>
                <a:off x="7396899" y="4729692"/>
                <a:ext cx="1714760" cy="646331"/>
              </a:xfrm>
              <a:prstGeom prst="rect">
                <a:avLst/>
              </a:prstGeom>
              <a:blipFill>
                <a:blip r:embed="rId4"/>
                <a:stretch>
                  <a:fillRect/>
                </a:stretch>
              </a:blipFill>
            </p:spPr>
            <p:txBody>
              <a:bodyPr/>
              <a:lstStyle/>
              <a:p>
                <a:r>
                  <a:rPr lang="en-GB">
                    <a:noFill/>
                  </a:rPr>
                  <a:t> </a:t>
                </a:r>
              </a:p>
            </p:txBody>
          </p:sp>
        </mc:Fallback>
      </mc:AlternateContent>
      <p:sp>
        <p:nvSpPr>
          <p:cNvPr id="13" name="Text Placeholder 12">
            <a:extLst>
              <a:ext uri="{FF2B5EF4-FFF2-40B4-BE49-F238E27FC236}">
                <a16:creationId xmlns:a16="http://schemas.microsoft.com/office/drawing/2014/main" id="{BD62067B-24DE-3B99-3A3F-2F2EAFA6211E}"/>
              </a:ext>
            </a:extLst>
          </p:cNvPr>
          <p:cNvSpPr>
            <a:spLocks noGrp="1"/>
          </p:cNvSpPr>
          <p:nvPr>
            <p:ph type="body" sz="quarter" idx="10"/>
          </p:nvPr>
        </p:nvSpPr>
        <p:spPr/>
        <p:txBody>
          <a:bodyPr/>
          <a:lstStyle/>
          <a:p>
            <a:endParaRPr lang="en-GB"/>
          </a:p>
        </p:txBody>
      </p:sp>
      <p:sp>
        <p:nvSpPr>
          <p:cNvPr id="14" name="Content Placeholder 13">
            <a:extLst>
              <a:ext uri="{FF2B5EF4-FFF2-40B4-BE49-F238E27FC236}">
                <a16:creationId xmlns:a16="http://schemas.microsoft.com/office/drawing/2014/main" id="{3B65FF17-1BBD-A0D9-B4DD-792B86D24037}"/>
              </a:ext>
            </a:extLst>
          </p:cNvPr>
          <p:cNvSpPr>
            <a:spLocks noGrp="1"/>
          </p:cNvSpPr>
          <p:nvPr>
            <p:ph sz="quarter" idx="11"/>
          </p:nvPr>
        </p:nvSpPr>
        <p:spPr/>
        <p:txBody>
          <a:bodyPr/>
          <a:lstStyle/>
          <a:p>
            <a:endParaRPr lang="en-GB"/>
          </a:p>
        </p:txBody>
      </p:sp>
    </p:spTree>
    <p:extLst>
      <p:ext uri="{BB962C8B-B14F-4D97-AF65-F5344CB8AC3E}">
        <p14:creationId xmlns:p14="http://schemas.microsoft.com/office/powerpoint/2010/main" val="79392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2942BDEB-BD26-4E5E-CFF9-E52B97482446}"/>
              </a:ext>
            </a:extLst>
          </p:cNvPr>
          <p:cNvSpPr/>
          <p:nvPr/>
        </p:nvSpPr>
        <p:spPr>
          <a:xfrm>
            <a:off x="1361117" y="1131594"/>
            <a:ext cx="1619250" cy="218122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Triangle 5">
            <a:extLst>
              <a:ext uri="{FF2B5EF4-FFF2-40B4-BE49-F238E27FC236}">
                <a16:creationId xmlns:a16="http://schemas.microsoft.com/office/drawing/2014/main" id="{037C0410-00FC-942C-8C66-697A1E4E2094}"/>
              </a:ext>
            </a:extLst>
          </p:cNvPr>
          <p:cNvSpPr/>
          <p:nvPr/>
        </p:nvSpPr>
        <p:spPr>
          <a:xfrm>
            <a:off x="7144912" y="1179219"/>
            <a:ext cx="2076450" cy="105993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EA2C09A-F63F-B47D-8185-F2A0B6340AA0}"/>
              </a:ext>
            </a:extLst>
          </p:cNvPr>
          <p:cNvSpPr txBox="1"/>
          <p:nvPr/>
        </p:nvSpPr>
        <p:spPr>
          <a:xfrm>
            <a:off x="670554" y="2146480"/>
            <a:ext cx="1381125" cy="369332"/>
          </a:xfrm>
          <a:prstGeom prst="rect">
            <a:avLst/>
          </a:prstGeom>
          <a:noFill/>
        </p:spPr>
        <p:txBody>
          <a:bodyPr wrap="square" rtlCol="0">
            <a:spAutoFit/>
          </a:bodyPr>
          <a:lstStyle/>
          <a:p>
            <a:r>
              <a:rPr lang="en-GB" dirty="0"/>
              <a:t>4cm</a:t>
            </a:r>
          </a:p>
        </p:txBody>
      </p:sp>
      <p:sp>
        <p:nvSpPr>
          <p:cNvPr id="9" name="TextBox 8">
            <a:extLst>
              <a:ext uri="{FF2B5EF4-FFF2-40B4-BE49-F238E27FC236}">
                <a16:creationId xmlns:a16="http://schemas.microsoft.com/office/drawing/2014/main" id="{6AB0C420-F336-FFE8-7E5E-2F6DB5CC1352}"/>
              </a:ext>
            </a:extLst>
          </p:cNvPr>
          <p:cNvSpPr txBox="1"/>
          <p:nvPr/>
        </p:nvSpPr>
        <p:spPr>
          <a:xfrm>
            <a:off x="2289804" y="1944169"/>
            <a:ext cx="1381125" cy="369332"/>
          </a:xfrm>
          <a:prstGeom prst="rect">
            <a:avLst/>
          </a:prstGeom>
          <a:noFill/>
        </p:spPr>
        <p:txBody>
          <a:bodyPr wrap="square" rtlCol="0">
            <a:spAutoFit/>
          </a:bodyPr>
          <a:lstStyle/>
          <a:p>
            <a:r>
              <a:rPr lang="en-GB" dirty="0"/>
              <a:t>5cm</a:t>
            </a:r>
          </a:p>
        </p:txBody>
      </p:sp>
      <p:sp>
        <p:nvSpPr>
          <p:cNvPr id="10" name="TextBox 9">
            <a:extLst>
              <a:ext uri="{FF2B5EF4-FFF2-40B4-BE49-F238E27FC236}">
                <a16:creationId xmlns:a16="http://schemas.microsoft.com/office/drawing/2014/main" id="{B804EBAC-BE63-79C2-9852-7D90E9CA7E52}"/>
              </a:ext>
            </a:extLst>
          </p:cNvPr>
          <p:cNvSpPr txBox="1"/>
          <p:nvPr/>
        </p:nvSpPr>
        <p:spPr>
          <a:xfrm>
            <a:off x="1927854" y="3353573"/>
            <a:ext cx="1381125" cy="369332"/>
          </a:xfrm>
          <a:prstGeom prst="rect">
            <a:avLst/>
          </a:prstGeom>
          <a:noFill/>
        </p:spPr>
        <p:txBody>
          <a:bodyPr wrap="square" rtlCol="0">
            <a:spAutoFit/>
          </a:bodyPr>
          <a:lstStyle/>
          <a:p>
            <a:r>
              <a:rPr lang="en-GB" dirty="0"/>
              <a:t>x cm</a:t>
            </a:r>
          </a:p>
        </p:txBody>
      </p:sp>
      <p:sp>
        <p:nvSpPr>
          <p:cNvPr id="11" name="TextBox 10">
            <a:extLst>
              <a:ext uri="{FF2B5EF4-FFF2-40B4-BE49-F238E27FC236}">
                <a16:creationId xmlns:a16="http://schemas.microsoft.com/office/drawing/2014/main" id="{E3294ABC-279C-F686-BCD3-BFEDB79F7A3E}"/>
              </a:ext>
            </a:extLst>
          </p:cNvPr>
          <p:cNvSpPr txBox="1"/>
          <p:nvPr/>
        </p:nvSpPr>
        <p:spPr>
          <a:xfrm>
            <a:off x="6459112" y="1131594"/>
            <a:ext cx="1381125" cy="369332"/>
          </a:xfrm>
          <a:prstGeom prst="rect">
            <a:avLst/>
          </a:prstGeom>
          <a:noFill/>
        </p:spPr>
        <p:txBody>
          <a:bodyPr wrap="square" rtlCol="0">
            <a:spAutoFit/>
          </a:bodyPr>
          <a:lstStyle/>
          <a:p>
            <a:r>
              <a:rPr lang="en-GB" dirty="0"/>
              <a:t>5cm</a:t>
            </a:r>
          </a:p>
        </p:txBody>
      </p:sp>
      <p:sp>
        <p:nvSpPr>
          <p:cNvPr id="12" name="TextBox 11">
            <a:extLst>
              <a:ext uri="{FF2B5EF4-FFF2-40B4-BE49-F238E27FC236}">
                <a16:creationId xmlns:a16="http://schemas.microsoft.com/office/drawing/2014/main" id="{15A2454F-302A-6038-AE90-DA9DD546FD6C}"/>
              </a:ext>
            </a:extLst>
          </p:cNvPr>
          <p:cNvSpPr txBox="1"/>
          <p:nvPr/>
        </p:nvSpPr>
        <p:spPr>
          <a:xfrm>
            <a:off x="8078362" y="1179219"/>
            <a:ext cx="1381125" cy="369332"/>
          </a:xfrm>
          <a:prstGeom prst="rect">
            <a:avLst/>
          </a:prstGeom>
          <a:noFill/>
        </p:spPr>
        <p:txBody>
          <a:bodyPr wrap="square" rtlCol="0">
            <a:spAutoFit/>
          </a:bodyPr>
          <a:lstStyle/>
          <a:p>
            <a:r>
              <a:rPr lang="en-GB" dirty="0"/>
              <a:t>13cm</a:t>
            </a:r>
          </a:p>
        </p:txBody>
      </p:sp>
      <p:sp>
        <p:nvSpPr>
          <p:cNvPr id="13" name="TextBox 12">
            <a:extLst>
              <a:ext uri="{FF2B5EF4-FFF2-40B4-BE49-F238E27FC236}">
                <a16:creationId xmlns:a16="http://schemas.microsoft.com/office/drawing/2014/main" id="{692F1041-6A98-ED9A-EE23-70F2A2974A1D}"/>
              </a:ext>
            </a:extLst>
          </p:cNvPr>
          <p:cNvSpPr txBox="1"/>
          <p:nvPr/>
        </p:nvSpPr>
        <p:spPr>
          <a:xfrm>
            <a:off x="7925962" y="2345558"/>
            <a:ext cx="1381125" cy="369332"/>
          </a:xfrm>
          <a:prstGeom prst="rect">
            <a:avLst/>
          </a:prstGeom>
          <a:noFill/>
        </p:spPr>
        <p:txBody>
          <a:bodyPr wrap="square" rtlCol="0">
            <a:spAutoFit/>
          </a:bodyPr>
          <a:lstStyle/>
          <a:p>
            <a:r>
              <a:rPr lang="en-GB" dirty="0"/>
              <a:t>x cm</a:t>
            </a:r>
          </a:p>
        </p:txBody>
      </p:sp>
    </p:spTree>
    <p:extLst>
      <p:ext uri="{BB962C8B-B14F-4D97-AF65-F5344CB8AC3E}">
        <p14:creationId xmlns:p14="http://schemas.microsoft.com/office/powerpoint/2010/main" val="161466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114C4F-5579-C163-14E0-83A0CE388533}"/>
              </a:ext>
            </a:extLst>
          </p:cNvPr>
          <p:cNvPicPr>
            <a:picLocks noChangeAspect="1"/>
          </p:cNvPicPr>
          <p:nvPr/>
        </p:nvPicPr>
        <p:blipFill>
          <a:blip r:embed="rId2"/>
          <a:srcRect l="9604" t="20428"/>
          <a:stretch/>
        </p:blipFill>
        <p:spPr>
          <a:xfrm>
            <a:off x="121451" y="1093305"/>
            <a:ext cx="2393148" cy="1749226"/>
          </a:xfrm>
          <a:prstGeom prst="rect">
            <a:avLst/>
          </a:prstGeom>
        </p:spPr>
      </p:pic>
      <p:pic>
        <p:nvPicPr>
          <p:cNvPr id="6" name="Picture 5">
            <a:extLst>
              <a:ext uri="{FF2B5EF4-FFF2-40B4-BE49-F238E27FC236}">
                <a16:creationId xmlns:a16="http://schemas.microsoft.com/office/drawing/2014/main" id="{B87EF6FC-3770-A542-6BEC-79430349A71B}"/>
              </a:ext>
            </a:extLst>
          </p:cNvPr>
          <p:cNvPicPr>
            <a:picLocks noChangeAspect="1"/>
          </p:cNvPicPr>
          <p:nvPr/>
        </p:nvPicPr>
        <p:blipFill>
          <a:blip r:embed="rId3"/>
          <a:srcRect l="13789" t="24485" r="11635" b="2274"/>
          <a:stretch/>
        </p:blipFill>
        <p:spPr>
          <a:xfrm>
            <a:off x="6301410" y="1093305"/>
            <a:ext cx="2186608" cy="1848678"/>
          </a:xfrm>
          <a:prstGeom prst="rect">
            <a:avLst/>
          </a:prstGeom>
        </p:spPr>
      </p:pic>
      <p:sp>
        <p:nvSpPr>
          <p:cNvPr id="3" name="TextBox 2">
            <a:extLst>
              <a:ext uri="{FF2B5EF4-FFF2-40B4-BE49-F238E27FC236}">
                <a16:creationId xmlns:a16="http://schemas.microsoft.com/office/drawing/2014/main" id="{CCC3EF94-2E7A-6808-AFEE-5E47B52BBE8D}"/>
              </a:ext>
            </a:extLst>
          </p:cNvPr>
          <p:cNvSpPr txBox="1"/>
          <p:nvPr/>
        </p:nvSpPr>
        <p:spPr>
          <a:xfrm>
            <a:off x="3081130" y="1093305"/>
            <a:ext cx="2544418" cy="369332"/>
          </a:xfrm>
          <a:prstGeom prst="rect">
            <a:avLst/>
          </a:prstGeom>
          <a:noFill/>
        </p:spPr>
        <p:txBody>
          <a:bodyPr wrap="square" rtlCol="0">
            <a:spAutoFit/>
          </a:bodyPr>
          <a:lstStyle/>
          <a:p>
            <a:r>
              <a:rPr lang="en-GB" dirty="0"/>
              <a:t>Find the exact value of y</a:t>
            </a:r>
          </a:p>
        </p:txBody>
      </p:sp>
      <p:sp>
        <p:nvSpPr>
          <p:cNvPr id="4" name="TextBox 3">
            <a:extLst>
              <a:ext uri="{FF2B5EF4-FFF2-40B4-BE49-F238E27FC236}">
                <a16:creationId xmlns:a16="http://schemas.microsoft.com/office/drawing/2014/main" id="{CDBDE653-DEAF-A759-F172-54D8851EAAE0}"/>
              </a:ext>
            </a:extLst>
          </p:cNvPr>
          <p:cNvSpPr txBox="1"/>
          <p:nvPr/>
        </p:nvSpPr>
        <p:spPr>
          <a:xfrm>
            <a:off x="8709991" y="1118081"/>
            <a:ext cx="2544418" cy="369332"/>
          </a:xfrm>
          <a:prstGeom prst="rect">
            <a:avLst/>
          </a:prstGeom>
          <a:noFill/>
        </p:spPr>
        <p:txBody>
          <a:bodyPr wrap="square" rtlCol="0">
            <a:spAutoFit/>
          </a:bodyPr>
          <a:lstStyle/>
          <a:p>
            <a:r>
              <a:rPr lang="en-GB" dirty="0"/>
              <a:t>Find the exact value of y</a:t>
            </a:r>
          </a:p>
        </p:txBody>
      </p:sp>
    </p:spTree>
    <p:extLst>
      <p:ext uri="{BB962C8B-B14F-4D97-AF65-F5344CB8AC3E}">
        <p14:creationId xmlns:p14="http://schemas.microsoft.com/office/powerpoint/2010/main" val="415824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C95AF-D43C-EBB8-ADAA-D9C34E7653B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E204D89-A80C-82E0-C2E9-87E8924C15F0}"/>
              </a:ext>
            </a:extLst>
          </p:cNvPr>
          <p:cNvPicPr>
            <a:picLocks noChangeAspect="1"/>
          </p:cNvPicPr>
          <p:nvPr/>
        </p:nvPicPr>
        <p:blipFill>
          <a:blip r:embed="rId2"/>
          <a:srcRect l="9604" t="20428"/>
          <a:stretch/>
        </p:blipFill>
        <p:spPr>
          <a:xfrm>
            <a:off x="121451" y="1093305"/>
            <a:ext cx="2393148" cy="1749226"/>
          </a:xfrm>
          <a:prstGeom prst="rect">
            <a:avLst/>
          </a:prstGeom>
        </p:spPr>
      </p:pic>
      <p:pic>
        <p:nvPicPr>
          <p:cNvPr id="6" name="Picture 5">
            <a:extLst>
              <a:ext uri="{FF2B5EF4-FFF2-40B4-BE49-F238E27FC236}">
                <a16:creationId xmlns:a16="http://schemas.microsoft.com/office/drawing/2014/main" id="{F43439B8-05E8-58AD-4AAD-36D98E9F2128}"/>
              </a:ext>
            </a:extLst>
          </p:cNvPr>
          <p:cNvPicPr>
            <a:picLocks noChangeAspect="1"/>
          </p:cNvPicPr>
          <p:nvPr/>
        </p:nvPicPr>
        <p:blipFill>
          <a:blip r:embed="rId3"/>
          <a:srcRect l="13789" t="24485" r="11635" b="2274"/>
          <a:stretch/>
        </p:blipFill>
        <p:spPr>
          <a:xfrm>
            <a:off x="6301410" y="1093305"/>
            <a:ext cx="2186608" cy="1848678"/>
          </a:xfrm>
          <a:prstGeom prst="rect">
            <a:avLst/>
          </a:prstGeom>
        </p:spPr>
      </p:pic>
      <p:sp>
        <p:nvSpPr>
          <p:cNvPr id="3" name="TextBox 2">
            <a:extLst>
              <a:ext uri="{FF2B5EF4-FFF2-40B4-BE49-F238E27FC236}">
                <a16:creationId xmlns:a16="http://schemas.microsoft.com/office/drawing/2014/main" id="{9181C31B-8DA2-2A51-B702-D8883D3F25CC}"/>
              </a:ext>
            </a:extLst>
          </p:cNvPr>
          <p:cNvSpPr txBox="1"/>
          <p:nvPr/>
        </p:nvSpPr>
        <p:spPr>
          <a:xfrm>
            <a:off x="3081130" y="1093305"/>
            <a:ext cx="2544418" cy="369332"/>
          </a:xfrm>
          <a:prstGeom prst="rect">
            <a:avLst/>
          </a:prstGeom>
          <a:noFill/>
        </p:spPr>
        <p:txBody>
          <a:bodyPr wrap="square" rtlCol="0">
            <a:spAutoFit/>
          </a:bodyPr>
          <a:lstStyle/>
          <a:p>
            <a:r>
              <a:rPr lang="en-GB" dirty="0"/>
              <a:t>Find y to 1 decimal place</a:t>
            </a:r>
          </a:p>
        </p:txBody>
      </p:sp>
      <p:sp>
        <p:nvSpPr>
          <p:cNvPr id="4" name="TextBox 3">
            <a:extLst>
              <a:ext uri="{FF2B5EF4-FFF2-40B4-BE49-F238E27FC236}">
                <a16:creationId xmlns:a16="http://schemas.microsoft.com/office/drawing/2014/main" id="{595F7721-57EB-8FE3-7670-4EB9AB21817E}"/>
              </a:ext>
            </a:extLst>
          </p:cNvPr>
          <p:cNvSpPr txBox="1"/>
          <p:nvPr/>
        </p:nvSpPr>
        <p:spPr>
          <a:xfrm>
            <a:off x="8709991" y="1118081"/>
            <a:ext cx="2544418" cy="369332"/>
          </a:xfrm>
          <a:prstGeom prst="rect">
            <a:avLst/>
          </a:prstGeom>
          <a:noFill/>
        </p:spPr>
        <p:txBody>
          <a:bodyPr wrap="square" rtlCol="0">
            <a:spAutoFit/>
          </a:bodyPr>
          <a:lstStyle/>
          <a:p>
            <a:r>
              <a:rPr lang="en-GB" dirty="0"/>
              <a:t>Find y to 1 decimal place</a:t>
            </a:r>
          </a:p>
        </p:txBody>
      </p:sp>
    </p:spTree>
    <p:extLst>
      <p:ext uri="{BB962C8B-B14F-4D97-AF65-F5344CB8AC3E}">
        <p14:creationId xmlns:p14="http://schemas.microsoft.com/office/powerpoint/2010/main" val="252244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New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heme" id="{82C8B267-6C26-4376-AF1E-15457D9657DA}" vid="{E6909D98-CAF9-4C7F-BA91-8E2AB8707469}"/>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LT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template" id="{AB4FA4FB-B7E7-4C27-9C30-DD230EBE3C24}" vid="{A7E0392D-189A-4783-86DF-1B0E06CCF804}"/>
    </a:ext>
  </a:ext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theme</Template>
  <TotalTime>383</TotalTime>
  <Words>452</Words>
  <Application>Microsoft Office PowerPoint</Application>
  <PresentationFormat>Widescreen</PresentationFormat>
  <Paragraphs>165</Paragraphs>
  <Slides>19</Slides>
  <Notes>0</Notes>
  <HiddenSlides>1</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19</vt:i4>
      </vt:variant>
    </vt:vector>
  </HeadingPairs>
  <TitlesOfParts>
    <vt:vector size="32" baseType="lpstr">
      <vt:lpstr>Arial</vt:lpstr>
      <vt:lpstr>Arial Rounded MT Bold</vt:lpstr>
      <vt:lpstr>Calibri</vt:lpstr>
      <vt:lpstr>Calibri Light</vt:lpstr>
      <vt:lpstr>Cambria Math</vt:lpstr>
      <vt:lpstr>Comic Sans MS</vt:lpstr>
      <vt:lpstr>Courier New</vt:lpstr>
      <vt:lpstr>Lato</vt:lpstr>
      <vt:lpstr>New theme</vt:lpstr>
      <vt:lpstr>ALT Assessment</vt:lpstr>
      <vt:lpstr>ALT Teacher Information</vt:lpstr>
      <vt:lpstr>ALTtemplate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P Virdi - NES Staff</dc:creator>
  <cp:lastModifiedBy>Miss B Harrison - LBA Staff</cp:lastModifiedBy>
  <cp:revision>46</cp:revision>
  <dcterms:created xsi:type="dcterms:W3CDTF">2023-08-27T10:20:23Z</dcterms:created>
  <dcterms:modified xsi:type="dcterms:W3CDTF">2025-02-14T14:56:23Z</dcterms:modified>
</cp:coreProperties>
</file>