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Lst>
  <p:notesMasterIdLst>
    <p:notesMasterId r:id="rId33"/>
  </p:notesMasterIdLst>
  <p:sldIdLst>
    <p:sldId id="308" r:id="rId6"/>
    <p:sldId id="330" r:id="rId7"/>
    <p:sldId id="268" r:id="rId8"/>
    <p:sldId id="265" r:id="rId9"/>
    <p:sldId id="266" r:id="rId10"/>
    <p:sldId id="267" r:id="rId11"/>
    <p:sldId id="710" r:id="rId12"/>
    <p:sldId id="711" r:id="rId13"/>
    <p:sldId id="716" r:id="rId14"/>
    <p:sldId id="717" r:id="rId15"/>
    <p:sldId id="718" r:id="rId16"/>
    <p:sldId id="719" r:id="rId17"/>
    <p:sldId id="720" r:id="rId18"/>
    <p:sldId id="715" r:id="rId19"/>
    <p:sldId id="714" r:id="rId20"/>
    <p:sldId id="712" r:id="rId21"/>
    <p:sldId id="703" r:id="rId22"/>
    <p:sldId id="705" r:id="rId23"/>
    <p:sldId id="694" r:id="rId24"/>
    <p:sldId id="695" r:id="rId25"/>
    <p:sldId id="704" r:id="rId26"/>
    <p:sldId id="709" r:id="rId27"/>
    <p:sldId id="307" r:id="rId28"/>
    <p:sldId id="713" r:id="rId29"/>
    <p:sldId id="335" r:id="rId30"/>
    <p:sldId id="332" r:id="rId31"/>
    <p:sldId id="3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knowledge" id="{3C02AB96-CC2C-4D2B-B655-9219C11AACEF}">
          <p14:sldIdLst>
            <p14:sldId id="308"/>
            <p14:sldId id="330"/>
          </p14:sldIdLst>
        </p14:section>
        <p14:section name="Instruct" id="{11B388BA-476C-44BA-B982-9891242A53A4}">
          <p14:sldIdLst>
            <p14:sldId id="268"/>
            <p14:sldId id="265"/>
            <p14:sldId id="266"/>
            <p14:sldId id="267"/>
            <p14:sldId id="710"/>
            <p14:sldId id="711"/>
            <p14:sldId id="716"/>
            <p14:sldId id="717"/>
            <p14:sldId id="718"/>
            <p14:sldId id="719"/>
            <p14:sldId id="720"/>
            <p14:sldId id="715"/>
            <p14:sldId id="714"/>
            <p14:sldId id="712"/>
            <p14:sldId id="703"/>
            <p14:sldId id="705"/>
            <p14:sldId id="694"/>
            <p14:sldId id="695"/>
            <p14:sldId id="704"/>
            <p14:sldId id="709"/>
            <p14:sldId id="307"/>
            <p14:sldId id="713"/>
          </p14:sldIdLst>
        </p14:section>
        <p14:section name="Practise" id="{4DE20639-8298-416A-9823-DAF5577CFEA8}">
          <p14:sldIdLst>
            <p14:sldId id="335"/>
          </p14:sldIdLst>
        </p14:section>
        <p14:section name="Secure" id="{251E3F4A-75B3-4372-91F1-369EBD96D304}">
          <p14:sldIdLst>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4C534A-BF68-44EA-8B06-088C8BF6232E}"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0439F5-CBE2-47B1-BCA3-94825CFBD39E}"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F9D39A-A16A-4ED2-A499-5D653018A322}"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60A865-1C00-4863-B872-714F3BAFCA64}"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948227bfa4_0_42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6" name="Google Shape;1376;g948227bfa4_0_425:notes"/>
          <p:cNvSpPr txBox="1">
            <a:spLocks noGrp="1"/>
          </p:cNvSpPr>
          <p:nvPr>
            <p:ph type="body" idx="1"/>
          </p:nvPr>
        </p:nvSpPr>
        <p:spPr>
          <a:xfrm>
            <a:off x="679450" y="4717415"/>
            <a:ext cx="5435700" cy="446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7" name="Google Shape;1377;g948227bfa4_0_425:notes"/>
          <p:cNvSpPr txBox="1">
            <a:spLocks noGrp="1"/>
          </p:cNvSpPr>
          <p:nvPr>
            <p:ph type="sldNum" idx="12"/>
          </p:nvPr>
        </p:nvSpPr>
        <p:spPr>
          <a:xfrm>
            <a:off x="3848645" y="9433106"/>
            <a:ext cx="2944200" cy="49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948227bfa4_1_30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g948227bfa4_1_309:notes"/>
          <p:cNvSpPr txBox="1">
            <a:spLocks noGrp="1"/>
          </p:cNvSpPr>
          <p:nvPr>
            <p:ph type="body" idx="1"/>
          </p:nvPr>
        </p:nvSpPr>
        <p:spPr>
          <a:xfrm>
            <a:off x="679450" y="4717415"/>
            <a:ext cx="5435700" cy="446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0" name="Google Shape;1390;g948227bfa4_1_309:notes"/>
          <p:cNvSpPr txBox="1">
            <a:spLocks noGrp="1"/>
          </p:cNvSpPr>
          <p:nvPr>
            <p:ph type="sldNum" idx="12"/>
          </p:nvPr>
        </p:nvSpPr>
        <p:spPr>
          <a:xfrm>
            <a:off x="3848645" y="9433106"/>
            <a:ext cx="2944200" cy="49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8" name="Pentagon 7"/>
          <p:cNvSpPr/>
          <p:nvPr/>
        </p:nvSpPr>
        <p:spPr>
          <a:xfrm>
            <a:off x="831854" y="6304084"/>
            <a:ext cx="1766684" cy="327869"/>
          </a:xfrm>
          <a:prstGeom prst="homePlate">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j-lt"/>
              </a:rPr>
              <a:t>Instruct</a:t>
            </a:r>
          </a:p>
        </p:txBody>
      </p:sp>
      <p:sp>
        <p:nvSpPr>
          <p:cNvPr id="3" name="Content Placeholder 3">
            <a:extLst>
              <a:ext uri="{FF2B5EF4-FFF2-40B4-BE49-F238E27FC236}">
                <a16:creationId xmlns:a16="http://schemas.microsoft.com/office/drawing/2014/main" id="{7F0EBCEB-D34A-7B99-3FF6-A511D539898F}"/>
              </a:ext>
            </a:extLst>
          </p:cNvPr>
          <p:cNvSpPr>
            <a:spLocks noGrp="1"/>
          </p:cNvSpPr>
          <p:nvPr>
            <p:ph sz="quarter" idx="10"/>
          </p:nvPr>
        </p:nvSpPr>
        <p:spPr>
          <a:xfrm>
            <a:off x="213810" y="1131596"/>
            <a:ext cx="4828517"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370001B3-04FA-248F-D081-4B9C885D4F9A}"/>
              </a:ext>
            </a:extLst>
          </p:cNvPr>
          <p:cNvSpPr txBox="1"/>
          <p:nvPr/>
        </p:nvSpPr>
        <p:spPr>
          <a:xfrm>
            <a:off x="523491" y="385444"/>
            <a:ext cx="4518837" cy="415498"/>
          </a:xfrm>
          <a:prstGeom prst="rect">
            <a:avLst/>
          </a:prstGeom>
          <a:noFill/>
        </p:spPr>
        <p:txBody>
          <a:bodyPr wrap="square" rtlCol="0">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effectLst/>
                <a:uLnTx/>
                <a:uFillTx/>
                <a:latin typeface="+mj-lt"/>
                <a:ea typeface="+mn-ea"/>
                <a:cs typeface="+mn-cs"/>
              </a:rPr>
              <a:t>Worked Example</a:t>
            </a:r>
          </a:p>
        </p:txBody>
      </p:sp>
      <p:sp>
        <p:nvSpPr>
          <p:cNvPr id="5" name="TextBox 4">
            <a:extLst>
              <a:ext uri="{FF2B5EF4-FFF2-40B4-BE49-F238E27FC236}">
                <a16:creationId xmlns:a16="http://schemas.microsoft.com/office/drawing/2014/main" id="{01F49ED7-15AE-BF99-6018-04BAD6A12D69}"/>
              </a:ext>
            </a:extLst>
          </p:cNvPr>
          <p:cNvSpPr txBox="1"/>
          <p:nvPr/>
        </p:nvSpPr>
        <p:spPr>
          <a:xfrm>
            <a:off x="6870487" y="385444"/>
            <a:ext cx="4518837" cy="415498"/>
          </a:xfrm>
          <a:prstGeom prst="rect">
            <a:avLst/>
          </a:prstGeom>
          <a:noFill/>
        </p:spPr>
        <p:txBody>
          <a:bodyPr wrap="square" rtlCol="0">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effectLst/>
                <a:uLnTx/>
                <a:uFillTx/>
                <a:latin typeface="+mj-lt"/>
                <a:ea typeface="+mn-ea"/>
                <a:cs typeface="+mn-cs"/>
              </a:rPr>
              <a:t>Your Turn</a:t>
            </a:r>
          </a:p>
        </p:txBody>
      </p:sp>
      <p:cxnSp>
        <p:nvCxnSpPr>
          <p:cNvPr id="6" name="Straight Connector 5">
            <a:extLst>
              <a:ext uri="{FF2B5EF4-FFF2-40B4-BE49-F238E27FC236}">
                <a16:creationId xmlns:a16="http://schemas.microsoft.com/office/drawing/2014/main" id="{3B610FED-0EBB-E4E3-07A5-F79CC131483A}"/>
              </a:ext>
            </a:extLst>
          </p:cNvPr>
          <p:cNvCxnSpPr>
            <a:cxnSpLocks/>
          </p:cNvCxnSpPr>
          <p:nvPr/>
        </p:nvCxnSpPr>
        <p:spPr>
          <a:xfrm>
            <a:off x="6096000" y="0"/>
            <a:ext cx="0" cy="685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074C65-7CE0-6636-2D15-76306B829A6A}"/>
              </a:ext>
            </a:extLst>
          </p:cNvPr>
          <p:cNvCxnSpPr>
            <a:cxnSpLocks/>
          </p:cNvCxnSpPr>
          <p:nvPr/>
        </p:nvCxnSpPr>
        <p:spPr>
          <a:xfrm>
            <a:off x="47688" y="963616"/>
            <a:ext cx="121443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25FD907-7E0A-BD95-4669-2CB7E98F13A1}"/>
              </a:ext>
            </a:extLst>
          </p:cNvPr>
          <p:cNvSpPr>
            <a:spLocks noGrp="1"/>
          </p:cNvSpPr>
          <p:nvPr>
            <p:ph sz="quarter" idx="11"/>
          </p:nvPr>
        </p:nvSpPr>
        <p:spPr>
          <a:xfrm>
            <a:off x="6530336" y="1133719"/>
            <a:ext cx="5199136"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4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8" name="Pentagon 7"/>
          <p:cNvSpPr/>
          <p:nvPr/>
        </p:nvSpPr>
        <p:spPr>
          <a:xfrm>
            <a:off x="831854" y="6304084"/>
            <a:ext cx="1766684" cy="327869"/>
          </a:xfrm>
          <a:prstGeom prst="homePlate">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j-lt"/>
              </a:rPr>
              <a:t>Instruct</a:t>
            </a:r>
          </a:p>
        </p:txBody>
      </p:sp>
      <p:sp>
        <p:nvSpPr>
          <p:cNvPr id="3" name="Content Placeholder 3">
            <a:extLst>
              <a:ext uri="{FF2B5EF4-FFF2-40B4-BE49-F238E27FC236}">
                <a16:creationId xmlns:a16="http://schemas.microsoft.com/office/drawing/2014/main" id="{7F0EBCEB-D34A-7B99-3FF6-A511D539898F}"/>
              </a:ext>
            </a:extLst>
          </p:cNvPr>
          <p:cNvSpPr>
            <a:spLocks noGrp="1"/>
          </p:cNvSpPr>
          <p:nvPr>
            <p:ph sz="quarter" idx="10"/>
          </p:nvPr>
        </p:nvSpPr>
        <p:spPr>
          <a:xfrm>
            <a:off x="213810" y="1131596"/>
            <a:ext cx="4828517"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370001B3-04FA-248F-D081-4B9C885D4F9A}"/>
              </a:ext>
            </a:extLst>
          </p:cNvPr>
          <p:cNvSpPr txBox="1"/>
          <p:nvPr/>
        </p:nvSpPr>
        <p:spPr>
          <a:xfrm>
            <a:off x="523491" y="385444"/>
            <a:ext cx="4518837" cy="415498"/>
          </a:xfrm>
          <a:prstGeom prst="rect">
            <a:avLst/>
          </a:prstGeom>
          <a:noFill/>
        </p:spPr>
        <p:txBody>
          <a:bodyPr wrap="square" rtlCol="0">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effectLst/>
                <a:uLnTx/>
                <a:uFillTx/>
                <a:latin typeface="+mj-lt"/>
                <a:ea typeface="+mn-ea"/>
                <a:cs typeface="+mn-cs"/>
              </a:rPr>
              <a:t>Worked Example</a:t>
            </a:r>
          </a:p>
        </p:txBody>
      </p:sp>
      <p:sp>
        <p:nvSpPr>
          <p:cNvPr id="5" name="TextBox 4">
            <a:extLst>
              <a:ext uri="{FF2B5EF4-FFF2-40B4-BE49-F238E27FC236}">
                <a16:creationId xmlns:a16="http://schemas.microsoft.com/office/drawing/2014/main" id="{01F49ED7-15AE-BF99-6018-04BAD6A12D69}"/>
              </a:ext>
            </a:extLst>
          </p:cNvPr>
          <p:cNvSpPr txBox="1"/>
          <p:nvPr/>
        </p:nvSpPr>
        <p:spPr>
          <a:xfrm>
            <a:off x="6870487" y="385444"/>
            <a:ext cx="4518837" cy="415498"/>
          </a:xfrm>
          <a:prstGeom prst="rect">
            <a:avLst/>
          </a:prstGeom>
          <a:noFill/>
        </p:spPr>
        <p:txBody>
          <a:bodyPr wrap="square" rtlCol="0">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effectLst/>
                <a:uLnTx/>
                <a:uFillTx/>
                <a:latin typeface="+mj-lt"/>
                <a:ea typeface="+mn-ea"/>
                <a:cs typeface="+mn-cs"/>
              </a:rPr>
              <a:t>Your Turn</a:t>
            </a:r>
          </a:p>
        </p:txBody>
      </p:sp>
      <p:cxnSp>
        <p:nvCxnSpPr>
          <p:cNvPr id="6" name="Straight Connector 5">
            <a:extLst>
              <a:ext uri="{FF2B5EF4-FFF2-40B4-BE49-F238E27FC236}">
                <a16:creationId xmlns:a16="http://schemas.microsoft.com/office/drawing/2014/main" id="{3B610FED-0EBB-E4E3-07A5-F79CC131483A}"/>
              </a:ext>
            </a:extLst>
          </p:cNvPr>
          <p:cNvCxnSpPr>
            <a:cxnSpLocks/>
          </p:cNvCxnSpPr>
          <p:nvPr/>
        </p:nvCxnSpPr>
        <p:spPr>
          <a:xfrm>
            <a:off x="6096000" y="0"/>
            <a:ext cx="0" cy="685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074C65-7CE0-6636-2D15-76306B829A6A}"/>
              </a:ext>
            </a:extLst>
          </p:cNvPr>
          <p:cNvCxnSpPr>
            <a:cxnSpLocks/>
          </p:cNvCxnSpPr>
          <p:nvPr/>
        </p:nvCxnSpPr>
        <p:spPr>
          <a:xfrm>
            <a:off x="47688" y="963616"/>
            <a:ext cx="121443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25FD907-7E0A-BD95-4669-2CB7E98F13A1}"/>
              </a:ext>
            </a:extLst>
          </p:cNvPr>
          <p:cNvSpPr>
            <a:spLocks noGrp="1"/>
          </p:cNvSpPr>
          <p:nvPr>
            <p:ph sz="quarter" idx="11"/>
          </p:nvPr>
        </p:nvSpPr>
        <p:spPr>
          <a:xfrm>
            <a:off x="6530336" y="1133719"/>
            <a:ext cx="5199136"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5894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9" name="Pentagon 8"/>
          <p:cNvSpPr/>
          <p:nvPr/>
        </p:nvSpPr>
        <p:spPr>
          <a:xfrm>
            <a:off x="838204" y="6305594"/>
            <a:ext cx="1766684" cy="324836"/>
          </a:xfrm>
          <a:prstGeom prst="homePlate">
            <a:avLst/>
          </a:prstGeom>
          <a:solidFill>
            <a:srgbClr val="D4C0E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n-lt"/>
              </a:rPr>
              <a:t>Practise</a:t>
            </a:r>
          </a:p>
        </p:txBody>
      </p:sp>
      <p:sp>
        <p:nvSpPr>
          <p:cNvPr id="2" name="Title 1">
            <a:extLst>
              <a:ext uri="{FF2B5EF4-FFF2-40B4-BE49-F238E27FC236}">
                <a16:creationId xmlns:a16="http://schemas.microsoft.com/office/drawing/2014/main" id="{160C3B58-0298-4247-6710-480BE5AA29FE}"/>
              </a:ext>
            </a:extLst>
          </p:cNvPr>
          <p:cNvSpPr>
            <a:spLocks noGrp="1"/>
          </p:cNvSpPr>
          <p:nvPr>
            <p:ph type="title"/>
          </p:nvPr>
        </p:nvSpPr>
        <p:spPr>
          <a:xfrm>
            <a:off x="838201" y="365129"/>
            <a:ext cx="10515600" cy="1325563"/>
          </a:xfrm>
          <a:prstGeom prst="rect">
            <a:avLst/>
          </a:prstGeom>
        </p:spPr>
        <p:txBody>
          <a:bodyPr/>
          <a:lstStyle/>
          <a:p>
            <a:r>
              <a:rPr lang="en-GB"/>
              <a:t>Click to edit Master title style</a:t>
            </a:r>
          </a:p>
        </p:txBody>
      </p:sp>
      <p:sp>
        <p:nvSpPr>
          <p:cNvPr id="3" name="Content Placeholder 3">
            <a:extLst>
              <a:ext uri="{FF2B5EF4-FFF2-40B4-BE49-F238E27FC236}">
                <a16:creationId xmlns:a16="http://schemas.microsoft.com/office/drawing/2014/main" id="{A9123E12-21FB-9107-8308-C44659B0FF46}"/>
              </a:ext>
            </a:extLst>
          </p:cNvPr>
          <p:cNvSpPr>
            <a:spLocks noGrp="1"/>
          </p:cNvSpPr>
          <p:nvPr>
            <p:ph sz="quarter" idx="10"/>
          </p:nvPr>
        </p:nvSpPr>
        <p:spPr>
          <a:xfrm>
            <a:off x="1113692" y="2184404"/>
            <a:ext cx="10240108" cy="3902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09846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9" name="Pentagon 8"/>
          <p:cNvSpPr/>
          <p:nvPr/>
        </p:nvSpPr>
        <p:spPr>
          <a:xfrm>
            <a:off x="838204" y="6305594"/>
            <a:ext cx="1766684" cy="324836"/>
          </a:xfrm>
          <a:prstGeom prst="homePlate">
            <a:avLst/>
          </a:prstGeom>
          <a:solidFill>
            <a:srgbClr val="D4C0E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n-lt"/>
              </a:rPr>
              <a:t>Practise</a:t>
            </a:r>
          </a:p>
        </p:txBody>
      </p:sp>
      <p:sp>
        <p:nvSpPr>
          <p:cNvPr id="2" name="Title 1">
            <a:extLst>
              <a:ext uri="{FF2B5EF4-FFF2-40B4-BE49-F238E27FC236}">
                <a16:creationId xmlns:a16="http://schemas.microsoft.com/office/drawing/2014/main" id="{160C3B58-0298-4247-6710-480BE5AA29FE}"/>
              </a:ext>
            </a:extLst>
          </p:cNvPr>
          <p:cNvSpPr>
            <a:spLocks noGrp="1"/>
          </p:cNvSpPr>
          <p:nvPr>
            <p:ph type="title"/>
          </p:nvPr>
        </p:nvSpPr>
        <p:spPr>
          <a:xfrm>
            <a:off x="838201" y="365129"/>
            <a:ext cx="10515600" cy="1325563"/>
          </a:xfrm>
          <a:prstGeom prst="rect">
            <a:avLst/>
          </a:prstGeom>
        </p:spPr>
        <p:txBody>
          <a:bodyPr/>
          <a:lstStyle/>
          <a:p>
            <a:r>
              <a:rPr lang="en-GB"/>
              <a:t>Click to edit Master title style</a:t>
            </a:r>
          </a:p>
        </p:txBody>
      </p:sp>
      <p:sp>
        <p:nvSpPr>
          <p:cNvPr id="3" name="Content Placeholder 3">
            <a:extLst>
              <a:ext uri="{FF2B5EF4-FFF2-40B4-BE49-F238E27FC236}">
                <a16:creationId xmlns:a16="http://schemas.microsoft.com/office/drawing/2014/main" id="{A9123E12-21FB-9107-8308-C44659B0FF46}"/>
              </a:ext>
            </a:extLst>
          </p:cNvPr>
          <p:cNvSpPr>
            <a:spLocks noGrp="1"/>
          </p:cNvSpPr>
          <p:nvPr>
            <p:ph sz="quarter" idx="10"/>
          </p:nvPr>
        </p:nvSpPr>
        <p:spPr>
          <a:xfrm>
            <a:off x="1113692" y="2184404"/>
            <a:ext cx="10240108" cy="3902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64281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9" name="Pentagon 8"/>
          <p:cNvSpPr/>
          <p:nvPr/>
        </p:nvSpPr>
        <p:spPr>
          <a:xfrm>
            <a:off x="838204" y="6305594"/>
            <a:ext cx="1766684" cy="324836"/>
          </a:xfrm>
          <a:prstGeom prst="homePlate">
            <a:avLst/>
          </a:prstGeom>
          <a:solidFill>
            <a:srgbClr val="D4C0E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n-lt"/>
              </a:rPr>
              <a:t>Practise</a:t>
            </a:r>
          </a:p>
        </p:txBody>
      </p:sp>
      <p:sp>
        <p:nvSpPr>
          <p:cNvPr id="2" name="Title 1">
            <a:extLst>
              <a:ext uri="{FF2B5EF4-FFF2-40B4-BE49-F238E27FC236}">
                <a16:creationId xmlns:a16="http://schemas.microsoft.com/office/drawing/2014/main" id="{160C3B58-0298-4247-6710-480BE5AA29FE}"/>
              </a:ext>
            </a:extLst>
          </p:cNvPr>
          <p:cNvSpPr>
            <a:spLocks noGrp="1"/>
          </p:cNvSpPr>
          <p:nvPr>
            <p:ph type="title"/>
          </p:nvPr>
        </p:nvSpPr>
        <p:spPr>
          <a:xfrm>
            <a:off x="838201" y="365129"/>
            <a:ext cx="10515600" cy="1325563"/>
          </a:xfrm>
          <a:prstGeom prst="rect">
            <a:avLst/>
          </a:prstGeom>
        </p:spPr>
        <p:txBody>
          <a:bodyPr/>
          <a:lstStyle/>
          <a:p>
            <a:r>
              <a:rPr lang="en-GB"/>
              <a:t>Click to edit Master title style</a:t>
            </a:r>
          </a:p>
        </p:txBody>
      </p:sp>
      <p:sp>
        <p:nvSpPr>
          <p:cNvPr id="3" name="Content Placeholder 3">
            <a:extLst>
              <a:ext uri="{FF2B5EF4-FFF2-40B4-BE49-F238E27FC236}">
                <a16:creationId xmlns:a16="http://schemas.microsoft.com/office/drawing/2014/main" id="{A9123E12-21FB-9107-8308-C44659B0FF46}"/>
              </a:ext>
            </a:extLst>
          </p:cNvPr>
          <p:cNvSpPr>
            <a:spLocks noGrp="1"/>
          </p:cNvSpPr>
          <p:nvPr>
            <p:ph sz="quarter" idx="10"/>
          </p:nvPr>
        </p:nvSpPr>
        <p:spPr>
          <a:xfrm>
            <a:off x="1113692" y="2184404"/>
            <a:ext cx="10240108" cy="3902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8417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74948" y="6214548"/>
            <a:ext cx="612111" cy="506928"/>
          </a:xfrm>
          <a:prstGeom prst="rect">
            <a:avLst/>
          </a:prstGeom>
        </p:spPr>
      </p:pic>
      <p:sp>
        <p:nvSpPr>
          <p:cNvPr id="11" name="Pentagon 10"/>
          <p:cNvSpPr/>
          <p:nvPr/>
        </p:nvSpPr>
        <p:spPr>
          <a:xfrm>
            <a:off x="838204" y="6301460"/>
            <a:ext cx="1766684" cy="333104"/>
          </a:xfrm>
          <a:prstGeom prst="homePlate">
            <a:avLst/>
          </a:prstGeom>
          <a:solidFill>
            <a:srgbClr val="C5E0B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46" b="1" dirty="0">
                <a:solidFill>
                  <a:schemeClr val="tx1"/>
                </a:solidFill>
                <a:latin typeface="+mn-lt"/>
              </a:rPr>
              <a:t>Review</a:t>
            </a:r>
          </a:p>
        </p:txBody>
      </p:sp>
      <p:sp>
        <p:nvSpPr>
          <p:cNvPr id="2" name="Title 1">
            <a:extLst>
              <a:ext uri="{FF2B5EF4-FFF2-40B4-BE49-F238E27FC236}">
                <a16:creationId xmlns:a16="http://schemas.microsoft.com/office/drawing/2014/main" id="{6A7AB52D-E1CA-93FF-A0EE-78C9528FCE49}"/>
              </a:ext>
            </a:extLst>
          </p:cNvPr>
          <p:cNvSpPr>
            <a:spLocks noGrp="1"/>
          </p:cNvSpPr>
          <p:nvPr>
            <p:ph type="title"/>
          </p:nvPr>
        </p:nvSpPr>
        <p:spPr>
          <a:xfrm>
            <a:off x="838201" y="365129"/>
            <a:ext cx="10515600" cy="1325563"/>
          </a:xfrm>
          <a:prstGeom prst="rect">
            <a:avLst/>
          </a:prstGeom>
        </p:spPr>
        <p:txBody>
          <a:bodyPr/>
          <a:lstStyle/>
          <a:p>
            <a:r>
              <a:rPr lang="en-GB"/>
              <a:t>Click to edit Master title style</a:t>
            </a:r>
          </a:p>
        </p:txBody>
      </p:sp>
      <p:sp>
        <p:nvSpPr>
          <p:cNvPr id="3" name="Content Placeholder 3">
            <a:extLst>
              <a:ext uri="{FF2B5EF4-FFF2-40B4-BE49-F238E27FC236}">
                <a16:creationId xmlns:a16="http://schemas.microsoft.com/office/drawing/2014/main" id="{C4622A29-C23A-FCAA-AABE-397097DCCE4B}"/>
              </a:ext>
            </a:extLst>
          </p:cNvPr>
          <p:cNvSpPr>
            <a:spLocks noGrp="1"/>
          </p:cNvSpPr>
          <p:nvPr>
            <p:ph sz="quarter" idx="10"/>
          </p:nvPr>
        </p:nvSpPr>
        <p:spPr>
          <a:xfrm>
            <a:off x="1113692" y="2184404"/>
            <a:ext cx="10240108" cy="3902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2806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5347C0-C0EF-45E8-83B6-D48E5D4B22F4}" type="datetime4">
              <a:rPr lang="en-GB"/>
              <a:pPr>
                <a:defRPr/>
              </a:pPr>
              <a:t>14 February 2025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B3B789-7672-4091-9CBE-FC652DAC6211}" type="slidenum">
              <a:rPr lang="en-US"/>
              <a:pPr>
                <a:defRPr/>
              </a:pPr>
              <a:t>‹#›</a:t>
            </a:fld>
            <a:endParaRPr lang="en-US"/>
          </a:p>
        </p:txBody>
      </p:sp>
    </p:spTree>
    <p:extLst>
      <p:ext uri="{BB962C8B-B14F-4D97-AF65-F5344CB8AC3E}">
        <p14:creationId xmlns:p14="http://schemas.microsoft.com/office/powerpoint/2010/main" val="3529750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 name="Google Shape;18;p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 name="Google Shape;19;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8809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6AC5A-8F47-0BF3-4375-31D742ED08ED}"/>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3DE2A5-2D87-2A1C-CA84-7F0F6992FFB9}"/>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65ABDB16-6CDC-DCB3-996A-2FC9A0FF4AB3}"/>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18F3F8F6-C72A-EC7C-DD30-4C4DBDE547F1}"/>
              </a:ext>
            </a:extLst>
          </p:cNvPr>
          <p:cNvPicPr>
            <a:picLocks noChangeAspect="1"/>
          </p:cNvPicPr>
          <p:nvPr/>
        </p:nvPicPr>
        <p:blipFill>
          <a:blip r:embed="rId2"/>
          <a:stretch>
            <a:fillRect/>
          </a:stretch>
        </p:blipFill>
        <p:spPr>
          <a:xfrm>
            <a:off x="0" y="436335"/>
            <a:ext cx="5811061" cy="5229955"/>
          </a:xfrm>
          <a:prstGeom prst="rect">
            <a:avLst/>
          </a:prstGeom>
        </p:spPr>
      </p:pic>
    </p:spTree>
    <p:extLst>
      <p:ext uri="{BB962C8B-B14F-4D97-AF65-F5344CB8AC3E}">
        <p14:creationId xmlns:p14="http://schemas.microsoft.com/office/powerpoint/2010/main" val="379524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3207D-98A3-F406-A04F-35E6A6DAEACF}"/>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480CEF51-52FE-3D60-3FCD-3F7135CCA300}"/>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1ABC1A0F-3655-BFFD-814E-422574900417}"/>
              </a:ext>
            </a:extLst>
          </p:cNvPr>
          <p:cNvPicPr>
            <a:picLocks noChangeAspect="1"/>
          </p:cNvPicPr>
          <p:nvPr/>
        </p:nvPicPr>
        <p:blipFill>
          <a:blip r:embed="rId2"/>
          <a:stretch>
            <a:fillRect/>
          </a:stretch>
        </p:blipFill>
        <p:spPr>
          <a:xfrm>
            <a:off x="456413" y="633022"/>
            <a:ext cx="11279174" cy="5591955"/>
          </a:xfrm>
          <a:prstGeom prst="rect">
            <a:avLst/>
          </a:prstGeom>
        </p:spPr>
      </p:pic>
    </p:spTree>
    <p:extLst>
      <p:ext uri="{BB962C8B-B14F-4D97-AF65-F5344CB8AC3E}">
        <p14:creationId xmlns:p14="http://schemas.microsoft.com/office/powerpoint/2010/main" val="357323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ED53-72AC-53B9-9AA6-19E4543646FC}"/>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37C4C6A0-805E-FE1D-A72F-2B3D061A9BD6}"/>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7963E298-3F0A-ECA0-AE0A-4F1D697900D3}"/>
              </a:ext>
            </a:extLst>
          </p:cNvPr>
          <p:cNvPicPr>
            <a:picLocks noChangeAspect="1"/>
          </p:cNvPicPr>
          <p:nvPr/>
        </p:nvPicPr>
        <p:blipFill>
          <a:blip r:embed="rId2"/>
          <a:stretch>
            <a:fillRect/>
          </a:stretch>
        </p:blipFill>
        <p:spPr>
          <a:xfrm>
            <a:off x="484992" y="285311"/>
            <a:ext cx="11222016" cy="6287377"/>
          </a:xfrm>
          <a:prstGeom prst="rect">
            <a:avLst/>
          </a:prstGeom>
        </p:spPr>
      </p:pic>
    </p:spTree>
    <p:extLst>
      <p:ext uri="{BB962C8B-B14F-4D97-AF65-F5344CB8AC3E}">
        <p14:creationId xmlns:p14="http://schemas.microsoft.com/office/powerpoint/2010/main" val="195168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0B243-F925-2270-407B-B911ADA70094}"/>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8AC391D4-4A1C-26DF-F86E-D8D5CFFF2FFB}"/>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5FA889C1-D26C-386B-CCB2-2890D8BAD4F7}"/>
              </a:ext>
            </a:extLst>
          </p:cNvPr>
          <p:cNvPicPr>
            <a:picLocks noChangeAspect="1"/>
          </p:cNvPicPr>
          <p:nvPr/>
        </p:nvPicPr>
        <p:blipFill>
          <a:blip r:embed="rId2"/>
          <a:stretch>
            <a:fillRect/>
          </a:stretch>
        </p:blipFill>
        <p:spPr>
          <a:xfrm>
            <a:off x="327807" y="528232"/>
            <a:ext cx="11536385" cy="5801535"/>
          </a:xfrm>
          <a:prstGeom prst="rect">
            <a:avLst/>
          </a:prstGeom>
        </p:spPr>
      </p:pic>
    </p:spTree>
    <p:extLst>
      <p:ext uri="{BB962C8B-B14F-4D97-AF65-F5344CB8AC3E}">
        <p14:creationId xmlns:p14="http://schemas.microsoft.com/office/powerpoint/2010/main" val="398775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656C73-E34B-F5BC-EB33-E8BF3AB85337}"/>
              </a:ext>
            </a:extLst>
          </p:cNvPr>
          <p:cNvPicPr>
            <a:picLocks noChangeAspect="1"/>
          </p:cNvPicPr>
          <p:nvPr/>
        </p:nvPicPr>
        <p:blipFill>
          <a:blip r:embed="rId2"/>
          <a:stretch>
            <a:fillRect/>
          </a:stretch>
        </p:blipFill>
        <p:spPr>
          <a:xfrm>
            <a:off x="587276" y="460406"/>
            <a:ext cx="2410161" cy="1524213"/>
          </a:xfrm>
          <a:prstGeom prst="rect">
            <a:avLst/>
          </a:prstGeom>
        </p:spPr>
      </p:pic>
      <p:pic>
        <p:nvPicPr>
          <p:cNvPr id="9" name="Picture 8">
            <a:extLst>
              <a:ext uri="{FF2B5EF4-FFF2-40B4-BE49-F238E27FC236}">
                <a16:creationId xmlns:a16="http://schemas.microsoft.com/office/drawing/2014/main" id="{55BA977B-5E01-9182-326E-64465939A3D4}"/>
              </a:ext>
            </a:extLst>
          </p:cNvPr>
          <p:cNvPicPr>
            <a:picLocks noChangeAspect="1"/>
          </p:cNvPicPr>
          <p:nvPr/>
        </p:nvPicPr>
        <p:blipFill>
          <a:blip r:embed="rId3"/>
          <a:stretch>
            <a:fillRect/>
          </a:stretch>
        </p:blipFill>
        <p:spPr>
          <a:xfrm>
            <a:off x="4450898" y="198431"/>
            <a:ext cx="2514951" cy="2048161"/>
          </a:xfrm>
          <a:prstGeom prst="rect">
            <a:avLst/>
          </a:prstGeom>
        </p:spPr>
      </p:pic>
      <p:pic>
        <p:nvPicPr>
          <p:cNvPr id="11" name="Picture 10">
            <a:extLst>
              <a:ext uri="{FF2B5EF4-FFF2-40B4-BE49-F238E27FC236}">
                <a16:creationId xmlns:a16="http://schemas.microsoft.com/office/drawing/2014/main" id="{3131B73B-9CAC-9235-AFF6-B6ED4F110A94}"/>
              </a:ext>
            </a:extLst>
          </p:cNvPr>
          <p:cNvPicPr>
            <a:picLocks noChangeAspect="1"/>
          </p:cNvPicPr>
          <p:nvPr/>
        </p:nvPicPr>
        <p:blipFill>
          <a:blip r:embed="rId4"/>
          <a:stretch>
            <a:fillRect/>
          </a:stretch>
        </p:blipFill>
        <p:spPr>
          <a:xfrm>
            <a:off x="492615" y="2748471"/>
            <a:ext cx="2857899" cy="1619476"/>
          </a:xfrm>
          <a:prstGeom prst="rect">
            <a:avLst/>
          </a:prstGeom>
        </p:spPr>
      </p:pic>
    </p:spTree>
    <p:extLst>
      <p:ext uri="{BB962C8B-B14F-4D97-AF65-F5344CB8AC3E}">
        <p14:creationId xmlns:p14="http://schemas.microsoft.com/office/powerpoint/2010/main" val="55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692EF-6EC6-82BD-D377-22C6945F12E8}"/>
              </a:ext>
            </a:extLst>
          </p:cNvPr>
          <p:cNvSpPr>
            <a:spLocks noGrp="1"/>
          </p:cNvSpPr>
          <p:nvPr>
            <p:ph type="body" sz="quarter" idx="10"/>
          </p:nvPr>
        </p:nvSpPr>
        <p:spPr/>
        <p:txBody>
          <a:bodyPr/>
          <a:lstStyle/>
          <a:p>
            <a:r>
              <a:rPr lang="en-GB" dirty="0"/>
              <a:t>Find the missing height of each shape</a:t>
            </a:r>
          </a:p>
        </p:txBody>
      </p:sp>
      <p:pic>
        <p:nvPicPr>
          <p:cNvPr id="1032" name="Picture 8" descr="How to find the area of a parallelogram - Intermediate Geometry">
            <a:extLst>
              <a:ext uri="{FF2B5EF4-FFF2-40B4-BE49-F238E27FC236}">
                <a16:creationId xmlns:a16="http://schemas.microsoft.com/office/drawing/2014/main" id="{F229C1AC-3FF7-3D32-D327-1E4E309907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94" y="785191"/>
            <a:ext cx="3522074" cy="1910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imeter and Area of a Trapezoid (Video &amp; Practice Questions)">
            <a:extLst>
              <a:ext uri="{FF2B5EF4-FFF2-40B4-BE49-F238E27FC236}">
                <a16:creationId xmlns:a16="http://schemas.microsoft.com/office/drawing/2014/main" id="{81B5BE67-DBD3-932C-C82B-4491AD6A10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658" y="785191"/>
            <a:ext cx="4871438" cy="2341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5 M) Area of Trapeziums – 2D Shapes – AQA GCSE Maths ...">
            <a:extLst>
              <a:ext uri="{FF2B5EF4-FFF2-40B4-BE49-F238E27FC236}">
                <a16:creationId xmlns:a16="http://schemas.microsoft.com/office/drawing/2014/main" id="{EF2C4544-4AAF-1706-1C12-4FA268624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79" y="3826566"/>
            <a:ext cx="3628671" cy="2159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 15 Section 1 : Pythagoras' Theorem">
            <a:extLst>
              <a:ext uri="{FF2B5EF4-FFF2-40B4-BE49-F238E27FC236}">
                <a16:creationId xmlns:a16="http://schemas.microsoft.com/office/drawing/2014/main" id="{85044F17-65A4-C711-7733-8660099D5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210" y="3516381"/>
            <a:ext cx="22288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3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7E1D08-FB2F-4423-2F13-512D9E31C107}"/>
              </a:ext>
            </a:extLst>
          </p:cNvPr>
          <p:cNvSpPr>
            <a:spLocks noGrp="1"/>
          </p:cNvSpPr>
          <p:nvPr>
            <p:ph type="body" sz="quarter" idx="10"/>
          </p:nvPr>
        </p:nvSpPr>
        <p:spPr/>
        <p:txBody>
          <a:bodyPr/>
          <a:lstStyle/>
          <a:p>
            <a:endParaRPr lang="en-GB"/>
          </a:p>
        </p:txBody>
      </p:sp>
      <p:pic>
        <p:nvPicPr>
          <p:cNvPr id="5" name="Content Placeholder 4" descr="A triangle with a triangle and a triangle with a triangle and a triangle with a triangle and a triangle with a triangle and a triangle with a triangle and a triangle with a triangle and a triangle with&#10;&#10;Description automatically generated">
            <a:extLst>
              <a:ext uri="{FF2B5EF4-FFF2-40B4-BE49-F238E27FC236}">
                <a16:creationId xmlns:a16="http://schemas.microsoft.com/office/drawing/2014/main" id="{62E26543-CAB7-DAF5-5CE5-869148BCF60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76550" y="2100038"/>
            <a:ext cx="3048425" cy="3210373"/>
          </a:xfrm>
        </p:spPr>
      </p:pic>
      <p:pic>
        <p:nvPicPr>
          <p:cNvPr id="2050" name="Picture 2" descr="3D Pythagoras And Trigonometry Worksheets | Questions and Revision">
            <a:extLst>
              <a:ext uri="{FF2B5EF4-FFF2-40B4-BE49-F238E27FC236}">
                <a16:creationId xmlns:a16="http://schemas.microsoft.com/office/drawing/2014/main" id="{D70B294B-8CF7-A113-4E0C-EEDE773F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546" y="1867521"/>
            <a:ext cx="2857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6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739B11-07CB-0E35-C3D1-EB2409FF9FFC}"/>
              </a:ext>
            </a:extLst>
          </p:cNvPr>
          <p:cNvSpPr>
            <a:spLocks noGrp="1"/>
          </p:cNvSpPr>
          <p:nvPr>
            <p:ph type="body" sz="quarter" idx="10"/>
          </p:nvPr>
        </p:nvSpPr>
        <p:spPr/>
        <p:txBody>
          <a:bodyPr/>
          <a:lstStyle/>
          <a:p>
            <a:endParaRPr lang="en-GB"/>
          </a:p>
        </p:txBody>
      </p:sp>
      <p:pic>
        <p:nvPicPr>
          <p:cNvPr id="13" name="Content Placeholder 12">
            <a:extLst>
              <a:ext uri="{FF2B5EF4-FFF2-40B4-BE49-F238E27FC236}">
                <a16:creationId xmlns:a16="http://schemas.microsoft.com/office/drawing/2014/main" id="{4D9946DA-9F9C-7C8D-FC19-BEC52D98CF82}"/>
              </a:ext>
            </a:extLst>
          </p:cNvPr>
          <p:cNvPicPr>
            <a:picLocks noGrp="1" noChangeAspect="1"/>
          </p:cNvPicPr>
          <p:nvPr>
            <p:ph sz="quarter" idx="11"/>
          </p:nvPr>
        </p:nvPicPr>
        <p:blipFill>
          <a:blip r:embed="rId2"/>
          <a:stretch>
            <a:fillRect/>
          </a:stretch>
        </p:blipFill>
        <p:spPr>
          <a:xfrm>
            <a:off x="4933787" y="2590644"/>
            <a:ext cx="2333951" cy="2229161"/>
          </a:xfrm>
        </p:spPr>
      </p:pic>
      <p:pic>
        <p:nvPicPr>
          <p:cNvPr id="11" name="Picture 10">
            <a:extLst>
              <a:ext uri="{FF2B5EF4-FFF2-40B4-BE49-F238E27FC236}">
                <a16:creationId xmlns:a16="http://schemas.microsoft.com/office/drawing/2014/main" id="{CB9B1111-6726-27E4-D1F4-28FC8973C8A9}"/>
              </a:ext>
            </a:extLst>
          </p:cNvPr>
          <p:cNvPicPr>
            <a:picLocks noChangeAspect="1"/>
          </p:cNvPicPr>
          <p:nvPr/>
        </p:nvPicPr>
        <p:blipFill>
          <a:blip r:embed="rId3"/>
          <a:stretch>
            <a:fillRect/>
          </a:stretch>
        </p:blipFill>
        <p:spPr>
          <a:xfrm>
            <a:off x="1316721" y="1521085"/>
            <a:ext cx="1794202" cy="1673891"/>
          </a:xfrm>
          <a:prstGeom prst="rect">
            <a:avLst/>
          </a:prstGeom>
        </p:spPr>
      </p:pic>
      <p:sp>
        <p:nvSpPr>
          <p:cNvPr id="14" name="TextBox 13">
            <a:extLst>
              <a:ext uri="{FF2B5EF4-FFF2-40B4-BE49-F238E27FC236}">
                <a16:creationId xmlns:a16="http://schemas.microsoft.com/office/drawing/2014/main" id="{E31BC7B8-1BE6-E44C-9EA4-83245F5F3601}"/>
              </a:ext>
            </a:extLst>
          </p:cNvPr>
          <p:cNvSpPr txBox="1"/>
          <p:nvPr/>
        </p:nvSpPr>
        <p:spPr>
          <a:xfrm>
            <a:off x="3110923" y="1584048"/>
            <a:ext cx="2751052" cy="542584"/>
          </a:xfrm>
          <a:prstGeom prst="rect">
            <a:avLst/>
          </a:prstGeom>
          <a:noFill/>
        </p:spPr>
        <p:txBody>
          <a:bodyPr wrap="square" rtlCol="0">
            <a:spAutoFit/>
          </a:bodyPr>
          <a:lstStyle/>
          <a:p>
            <a:r>
              <a:rPr lang="en-GB" sz="1463" dirty="0"/>
              <a:t>Calculate the perpendicular height of the cone</a:t>
            </a:r>
          </a:p>
        </p:txBody>
      </p:sp>
      <p:sp>
        <p:nvSpPr>
          <p:cNvPr id="15" name="TextBox 14">
            <a:extLst>
              <a:ext uri="{FF2B5EF4-FFF2-40B4-BE49-F238E27FC236}">
                <a16:creationId xmlns:a16="http://schemas.microsoft.com/office/drawing/2014/main" id="{A03F6D73-13BE-68DF-B6E5-C9BB474B4FD0}"/>
              </a:ext>
            </a:extLst>
          </p:cNvPr>
          <p:cNvSpPr txBox="1"/>
          <p:nvPr/>
        </p:nvSpPr>
        <p:spPr>
          <a:xfrm>
            <a:off x="8333950" y="1501438"/>
            <a:ext cx="2751052" cy="542584"/>
          </a:xfrm>
          <a:prstGeom prst="rect">
            <a:avLst/>
          </a:prstGeom>
          <a:noFill/>
        </p:spPr>
        <p:txBody>
          <a:bodyPr wrap="square" rtlCol="0">
            <a:spAutoFit/>
          </a:bodyPr>
          <a:lstStyle/>
          <a:p>
            <a:r>
              <a:rPr lang="en-GB" sz="1463" dirty="0"/>
              <a:t>Calculate the perpendicular height of the cone</a:t>
            </a:r>
          </a:p>
        </p:txBody>
      </p:sp>
    </p:spTree>
    <p:extLst>
      <p:ext uri="{BB962C8B-B14F-4D97-AF65-F5344CB8AC3E}">
        <p14:creationId xmlns:p14="http://schemas.microsoft.com/office/powerpoint/2010/main" val="308769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73439-98B9-B5B6-23F2-4349116E85E4}"/>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960A6ED0-7C16-2AE6-9ABB-F616630FA6E1}"/>
              </a:ext>
            </a:extLst>
          </p:cNvPr>
          <p:cNvSpPr txBox="1"/>
          <p:nvPr/>
        </p:nvSpPr>
        <p:spPr>
          <a:xfrm>
            <a:off x="3110923" y="1584050"/>
            <a:ext cx="2751052" cy="317459"/>
          </a:xfrm>
          <a:prstGeom prst="rect">
            <a:avLst/>
          </a:prstGeom>
          <a:noFill/>
        </p:spPr>
        <p:txBody>
          <a:bodyPr wrap="square" rtlCol="0">
            <a:spAutoFit/>
          </a:bodyPr>
          <a:lstStyle/>
          <a:p>
            <a:r>
              <a:rPr lang="en-GB" sz="1463" dirty="0"/>
              <a:t>Calculate the radius of the cone</a:t>
            </a:r>
          </a:p>
        </p:txBody>
      </p:sp>
      <p:sp>
        <p:nvSpPr>
          <p:cNvPr id="15" name="TextBox 14">
            <a:extLst>
              <a:ext uri="{FF2B5EF4-FFF2-40B4-BE49-F238E27FC236}">
                <a16:creationId xmlns:a16="http://schemas.microsoft.com/office/drawing/2014/main" id="{956B166E-0310-C3F9-4847-A2CE819B5D2E}"/>
              </a:ext>
            </a:extLst>
          </p:cNvPr>
          <p:cNvSpPr txBox="1"/>
          <p:nvPr/>
        </p:nvSpPr>
        <p:spPr>
          <a:xfrm>
            <a:off x="8300594" y="1733258"/>
            <a:ext cx="2751052" cy="317459"/>
          </a:xfrm>
          <a:prstGeom prst="rect">
            <a:avLst/>
          </a:prstGeom>
          <a:noFill/>
        </p:spPr>
        <p:txBody>
          <a:bodyPr wrap="square" rtlCol="0">
            <a:spAutoFit/>
          </a:bodyPr>
          <a:lstStyle/>
          <a:p>
            <a:r>
              <a:rPr lang="en-GB" sz="1463" dirty="0"/>
              <a:t>Calculate the radius of the cone</a:t>
            </a:r>
          </a:p>
        </p:txBody>
      </p:sp>
      <p:pic>
        <p:nvPicPr>
          <p:cNvPr id="3" name="Picture 2">
            <a:extLst>
              <a:ext uri="{FF2B5EF4-FFF2-40B4-BE49-F238E27FC236}">
                <a16:creationId xmlns:a16="http://schemas.microsoft.com/office/drawing/2014/main" id="{17097E8C-9DD5-B80A-12C8-D76EA779C474}"/>
              </a:ext>
            </a:extLst>
          </p:cNvPr>
          <p:cNvPicPr>
            <a:picLocks noChangeAspect="1"/>
          </p:cNvPicPr>
          <p:nvPr/>
        </p:nvPicPr>
        <p:blipFill>
          <a:blip r:embed="rId2"/>
          <a:srcRect r="12376"/>
          <a:stretch/>
        </p:blipFill>
        <p:spPr>
          <a:xfrm>
            <a:off x="1230069" y="1647501"/>
            <a:ext cx="1648074" cy="1726051"/>
          </a:xfrm>
          <a:prstGeom prst="rect">
            <a:avLst/>
          </a:prstGeom>
        </p:spPr>
      </p:pic>
      <p:sp>
        <p:nvSpPr>
          <p:cNvPr id="6" name="Google Shape;1273;p92">
            <a:extLst>
              <a:ext uri="{FF2B5EF4-FFF2-40B4-BE49-F238E27FC236}">
                <a16:creationId xmlns:a16="http://schemas.microsoft.com/office/drawing/2014/main" id="{827DDCCB-2552-340C-8B7C-512FEC02D2E5}"/>
              </a:ext>
            </a:extLst>
          </p:cNvPr>
          <p:cNvSpPr txBox="1"/>
          <p:nvPr/>
        </p:nvSpPr>
        <p:spPr>
          <a:xfrm>
            <a:off x="2247607" y="2109193"/>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36cm</a:t>
            </a:r>
            <a:endParaRPr sz="1300" kern="0" dirty="0">
              <a:solidFill>
                <a:srgbClr val="000000"/>
              </a:solidFill>
              <a:ea typeface="Lexend"/>
              <a:cs typeface="Lexend"/>
              <a:sym typeface="Lexend"/>
            </a:endParaRPr>
          </a:p>
        </p:txBody>
      </p:sp>
      <p:sp>
        <p:nvSpPr>
          <p:cNvPr id="7" name="Google Shape;1274;p92">
            <a:extLst>
              <a:ext uri="{FF2B5EF4-FFF2-40B4-BE49-F238E27FC236}">
                <a16:creationId xmlns:a16="http://schemas.microsoft.com/office/drawing/2014/main" id="{A9FB1F5C-A71B-9389-4B2F-C7122BA37B58}"/>
              </a:ext>
            </a:extLst>
          </p:cNvPr>
          <p:cNvSpPr txBox="1"/>
          <p:nvPr/>
        </p:nvSpPr>
        <p:spPr>
          <a:xfrm>
            <a:off x="1473987" y="2387423"/>
            <a:ext cx="845000"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15</a:t>
            </a:r>
          </a:p>
          <a:p>
            <a:pPr algn="ctr" defTabSz="990576">
              <a:buClr>
                <a:srgbClr val="000000"/>
              </a:buClr>
              <a:buSzPts val="1100"/>
            </a:pPr>
            <a:r>
              <a:rPr lang="en-GB" sz="1300" kern="0" dirty="0">
                <a:solidFill>
                  <a:srgbClr val="000000"/>
                </a:solidFill>
                <a:ea typeface="Lexend"/>
                <a:cs typeface="Lexend"/>
                <a:sym typeface="Lexend"/>
              </a:rPr>
              <a:t>cm</a:t>
            </a:r>
            <a:endParaRPr sz="1300" kern="0" dirty="0">
              <a:solidFill>
                <a:srgbClr val="000000"/>
              </a:solidFill>
              <a:ea typeface="Lexend"/>
              <a:cs typeface="Lexend"/>
              <a:sym typeface="Lexend"/>
            </a:endParaRPr>
          </a:p>
        </p:txBody>
      </p:sp>
      <p:pic>
        <p:nvPicPr>
          <p:cNvPr id="8" name="Picture 7">
            <a:extLst>
              <a:ext uri="{FF2B5EF4-FFF2-40B4-BE49-F238E27FC236}">
                <a16:creationId xmlns:a16="http://schemas.microsoft.com/office/drawing/2014/main" id="{F94F9FFC-A754-F1D6-C7E0-3C802DCF8EB6}"/>
              </a:ext>
            </a:extLst>
          </p:cNvPr>
          <p:cNvPicPr>
            <a:picLocks noChangeAspect="1"/>
          </p:cNvPicPr>
          <p:nvPr/>
        </p:nvPicPr>
        <p:blipFill>
          <a:blip r:embed="rId2"/>
          <a:srcRect r="12376"/>
          <a:stretch/>
        </p:blipFill>
        <p:spPr>
          <a:xfrm>
            <a:off x="6296672" y="1613093"/>
            <a:ext cx="1648074" cy="1726051"/>
          </a:xfrm>
          <a:prstGeom prst="rect">
            <a:avLst/>
          </a:prstGeom>
        </p:spPr>
      </p:pic>
      <p:sp>
        <p:nvSpPr>
          <p:cNvPr id="9" name="Google Shape;1273;p92">
            <a:extLst>
              <a:ext uri="{FF2B5EF4-FFF2-40B4-BE49-F238E27FC236}">
                <a16:creationId xmlns:a16="http://schemas.microsoft.com/office/drawing/2014/main" id="{F13B61A4-E1F0-6B8E-3D18-F59C16F5FB73}"/>
              </a:ext>
            </a:extLst>
          </p:cNvPr>
          <p:cNvSpPr txBox="1"/>
          <p:nvPr/>
        </p:nvSpPr>
        <p:spPr>
          <a:xfrm>
            <a:off x="7314210" y="2074785"/>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40cm</a:t>
            </a:r>
            <a:endParaRPr sz="1300" kern="0" dirty="0">
              <a:solidFill>
                <a:srgbClr val="000000"/>
              </a:solidFill>
              <a:ea typeface="Lexend"/>
              <a:cs typeface="Lexend"/>
              <a:sym typeface="Lexend"/>
            </a:endParaRPr>
          </a:p>
        </p:txBody>
      </p:sp>
      <p:sp>
        <p:nvSpPr>
          <p:cNvPr id="10" name="Google Shape;1274;p92">
            <a:extLst>
              <a:ext uri="{FF2B5EF4-FFF2-40B4-BE49-F238E27FC236}">
                <a16:creationId xmlns:a16="http://schemas.microsoft.com/office/drawing/2014/main" id="{2F1F4CA2-3E5B-1208-8125-4881C79F964B}"/>
              </a:ext>
            </a:extLst>
          </p:cNvPr>
          <p:cNvSpPr txBox="1"/>
          <p:nvPr/>
        </p:nvSpPr>
        <p:spPr>
          <a:xfrm>
            <a:off x="6540589" y="2353015"/>
            <a:ext cx="845000"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25</a:t>
            </a:r>
          </a:p>
          <a:p>
            <a:pPr algn="ctr" defTabSz="990576">
              <a:buClr>
                <a:srgbClr val="000000"/>
              </a:buClr>
              <a:buSzPts val="1100"/>
            </a:pPr>
            <a:r>
              <a:rPr lang="en-GB" sz="1300" kern="0" dirty="0">
                <a:solidFill>
                  <a:srgbClr val="000000"/>
                </a:solidFill>
                <a:ea typeface="Lexend"/>
                <a:cs typeface="Lexend"/>
                <a:sym typeface="Lexend"/>
              </a:rPr>
              <a:t>cm</a:t>
            </a:r>
            <a:endParaRPr sz="1300" kern="0" dirty="0">
              <a:solidFill>
                <a:srgbClr val="000000"/>
              </a:solidFill>
              <a:ea typeface="Lexend"/>
              <a:cs typeface="Lexend"/>
              <a:sym typeface="Lexend"/>
            </a:endParaRPr>
          </a:p>
        </p:txBody>
      </p:sp>
      <p:sp>
        <p:nvSpPr>
          <p:cNvPr id="11" name="Text Placeholder 10">
            <a:extLst>
              <a:ext uri="{FF2B5EF4-FFF2-40B4-BE49-F238E27FC236}">
                <a16:creationId xmlns:a16="http://schemas.microsoft.com/office/drawing/2014/main" id="{A97EC50F-F4B7-70ED-B2FC-7FA2CBA4BE4D}"/>
              </a:ext>
            </a:extLst>
          </p:cNvPr>
          <p:cNvSpPr>
            <a:spLocks noGrp="1"/>
          </p:cNvSpPr>
          <p:nvPr>
            <p:ph type="body" sz="quarter" idx="10"/>
          </p:nvPr>
        </p:nvSpPr>
        <p:spPr/>
        <p:txBody>
          <a:bodyPr/>
          <a:lstStyle/>
          <a:p>
            <a:endParaRPr lang="en-GB"/>
          </a:p>
        </p:txBody>
      </p:sp>
      <p:sp>
        <p:nvSpPr>
          <p:cNvPr id="12" name="Content Placeholder 11">
            <a:extLst>
              <a:ext uri="{FF2B5EF4-FFF2-40B4-BE49-F238E27FC236}">
                <a16:creationId xmlns:a16="http://schemas.microsoft.com/office/drawing/2014/main" id="{6631FA6B-7194-BEC0-D915-27C00834CE2C}"/>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8309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4;p99">
            <a:extLst>
              <a:ext uri="{FF2B5EF4-FFF2-40B4-BE49-F238E27FC236}">
                <a16:creationId xmlns:a16="http://schemas.microsoft.com/office/drawing/2014/main" id="{61CC3641-38A2-9D8E-B610-F5220DD77596}"/>
              </a:ext>
            </a:extLst>
          </p:cNvPr>
          <p:cNvSpPr/>
          <p:nvPr/>
        </p:nvSpPr>
        <p:spPr>
          <a:xfrm>
            <a:off x="1825080" y="3057086"/>
            <a:ext cx="1221025" cy="231075"/>
          </a:xfrm>
          <a:prstGeom prst="ellipse">
            <a:avLst/>
          </a:prstGeom>
          <a:solidFill>
            <a:srgbClr val="CCCCCC"/>
          </a:solidFill>
          <a:ln>
            <a:noFill/>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sp>
        <p:nvSpPr>
          <p:cNvPr id="3" name="Google Shape;1565;p99">
            <a:extLst>
              <a:ext uri="{FF2B5EF4-FFF2-40B4-BE49-F238E27FC236}">
                <a16:creationId xmlns:a16="http://schemas.microsoft.com/office/drawing/2014/main" id="{7EEA635B-7DDE-6F50-2BD4-7F742FAB2C35}"/>
              </a:ext>
            </a:extLst>
          </p:cNvPr>
          <p:cNvSpPr/>
          <p:nvPr/>
        </p:nvSpPr>
        <p:spPr>
          <a:xfrm>
            <a:off x="1825080" y="3057086"/>
            <a:ext cx="1221025" cy="231075"/>
          </a:xfrm>
          <a:prstGeom prst="ellipse">
            <a:avLst/>
          </a:prstGeom>
          <a:solidFill>
            <a:schemeClr val="accent5"/>
          </a:solidFill>
          <a:ln>
            <a:noFill/>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nvGrpSpPr>
          <p:cNvPr id="4" name="Google Shape;1566;p99">
            <a:extLst>
              <a:ext uri="{FF2B5EF4-FFF2-40B4-BE49-F238E27FC236}">
                <a16:creationId xmlns:a16="http://schemas.microsoft.com/office/drawing/2014/main" id="{2CA658ED-0D65-D2CC-EAB5-D19D5B3CC9D5}"/>
              </a:ext>
            </a:extLst>
          </p:cNvPr>
          <p:cNvGrpSpPr/>
          <p:nvPr/>
        </p:nvGrpSpPr>
        <p:grpSpPr>
          <a:xfrm>
            <a:off x="1825091" y="3057108"/>
            <a:ext cx="1220937" cy="231146"/>
            <a:chOff x="819925" y="2790050"/>
            <a:chExt cx="1443600" cy="273300"/>
          </a:xfrm>
        </p:grpSpPr>
        <p:sp>
          <p:nvSpPr>
            <p:cNvPr id="5" name="Google Shape;1567;p99">
              <a:extLst>
                <a:ext uri="{FF2B5EF4-FFF2-40B4-BE49-F238E27FC236}">
                  <a16:creationId xmlns:a16="http://schemas.microsoft.com/office/drawing/2014/main" id="{DDC64665-9BDF-BEE1-05E0-40E3E383BC70}"/>
                </a:ext>
              </a:extLst>
            </p:cNvPr>
            <p:cNvSpPr/>
            <p:nvPr/>
          </p:nvSpPr>
          <p:spPr>
            <a:xfrm>
              <a:off x="819925" y="2790050"/>
              <a:ext cx="1443600" cy="273300"/>
            </a:xfrm>
            <a:prstGeom prst="arc">
              <a:avLst>
                <a:gd name="adj1" fmla="val 10787961"/>
                <a:gd name="adj2" fmla="val 0"/>
              </a:avLst>
            </a:prstGeom>
            <a:noFill/>
            <a:ln w="28575" cap="flat" cmpd="sng">
              <a:solidFill>
                <a:schemeClr val="dk1"/>
              </a:solidFill>
              <a:prstDash val="dash"/>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sp>
          <p:nvSpPr>
            <p:cNvPr id="6" name="Google Shape;1568;p99">
              <a:extLst>
                <a:ext uri="{FF2B5EF4-FFF2-40B4-BE49-F238E27FC236}">
                  <a16:creationId xmlns:a16="http://schemas.microsoft.com/office/drawing/2014/main" id="{EB294223-7B0D-D61C-06A0-C95840528CC8}"/>
                </a:ext>
              </a:extLst>
            </p:cNvPr>
            <p:cNvSpPr/>
            <p:nvPr/>
          </p:nvSpPr>
          <p:spPr>
            <a:xfrm rot="10800000">
              <a:off x="819925" y="2790050"/>
              <a:ext cx="1443600" cy="273300"/>
            </a:xfrm>
            <a:prstGeom prst="arc">
              <a:avLst>
                <a:gd name="adj1" fmla="val 10787961"/>
                <a:gd name="adj2" fmla="val 0"/>
              </a:avLst>
            </a:prstGeom>
            <a:noFill/>
            <a:ln w="28575" cap="flat" cmpd="sng">
              <a:solidFill>
                <a:schemeClr val="dk1"/>
              </a:solidFill>
              <a:prstDash val="solid"/>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grpSp>
        <p:nvGrpSpPr>
          <p:cNvPr id="7" name="Google Shape;1569;p99">
            <a:extLst>
              <a:ext uri="{FF2B5EF4-FFF2-40B4-BE49-F238E27FC236}">
                <a16:creationId xmlns:a16="http://schemas.microsoft.com/office/drawing/2014/main" id="{DD41C9E1-E60F-5C9B-1F64-1FE7AAEAD822}"/>
              </a:ext>
            </a:extLst>
          </p:cNvPr>
          <p:cNvGrpSpPr/>
          <p:nvPr/>
        </p:nvGrpSpPr>
        <p:grpSpPr>
          <a:xfrm>
            <a:off x="1825027" y="1673805"/>
            <a:ext cx="1220937" cy="1499530"/>
            <a:chOff x="819850" y="1002075"/>
            <a:chExt cx="1443600" cy="1773000"/>
          </a:xfrm>
        </p:grpSpPr>
        <p:cxnSp>
          <p:nvCxnSpPr>
            <p:cNvPr id="8" name="Google Shape;1570;p99">
              <a:extLst>
                <a:ext uri="{FF2B5EF4-FFF2-40B4-BE49-F238E27FC236}">
                  <a16:creationId xmlns:a16="http://schemas.microsoft.com/office/drawing/2014/main" id="{D1C3410E-850C-1094-C995-10B4FBD42A58}"/>
                </a:ext>
              </a:extLst>
            </p:cNvPr>
            <p:cNvCxnSpPr/>
            <p:nvPr/>
          </p:nvCxnSpPr>
          <p:spPr>
            <a:xfrm flipH="1">
              <a:off x="819850" y="1002075"/>
              <a:ext cx="721800" cy="1773000"/>
            </a:xfrm>
            <a:prstGeom prst="straightConnector1">
              <a:avLst/>
            </a:prstGeom>
            <a:noFill/>
            <a:ln w="28575" cap="flat" cmpd="sng">
              <a:solidFill>
                <a:schemeClr val="dk1"/>
              </a:solidFill>
              <a:prstDash val="solid"/>
              <a:round/>
              <a:headEnd type="none" w="med" len="med"/>
              <a:tailEnd type="none" w="med" len="med"/>
            </a:ln>
          </p:spPr>
        </p:cxnSp>
        <p:cxnSp>
          <p:nvCxnSpPr>
            <p:cNvPr id="9" name="Google Shape;1571;p99">
              <a:extLst>
                <a:ext uri="{FF2B5EF4-FFF2-40B4-BE49-F238E27FC236}">
                  <a16:creationId xmlns:a16="http://schemas.microsoft.com/office/drawing/2014/main" id="{2CAB3E26-688E-B3E7-01DA-6B6B4DF67F53}"/>
                </a:ext>
              </a:extLst>
            </p:cNvPr>
            <p:cNvCxnSpPr/>
            <p:nvPr/>
          </p:nvCxnSpPr>
          <p:spPr>
            <a:xfrm>
              <a:off x="1541650" y="1002075"/>
              <a:ext cx="721800" cy="1773000"/>
            </a:xfrm>
            <a:prstGeom prst="straightConnector1">
              <a:avLst/>
            </a:prstGeom>
            <a:noFill/>
            <a:ln w="28575" cap="flat" cmpd="sng">
              <a:solidFill>
                <a:schemeClr val="dk1"/>
              </a:solidFill>
              <a:prstDash val="solid"/>
              <a:round/>
              <a:headEnd type="none" w="med" len="med"/>
              <a:tailEnd type="none" w="med" len="med"/>
            </a:ln>
          </p:spPr>
        </p:cxnSp>
      </p:grpSp>
      <p:cxnSp>
        <p:nvCxnSpPr>
          <p:cNvPr id="10" name="Google Shape;1572;p99">
            <a:extLst>
              <a:ext uri="{FF2B5EF4-FFF2-40B4-BE49-F238E27FC236}">
                <a16:creationId xmlns:a16="http://schemas.microsoft.com/office/drawing/2014/main" id="{7D4AD5F4-BC61-C884-B4D3-67F6633D68D0}"/>
              </a:ext>
            </a:extLst>
          </p:cNvPr>
          <p:cNvCxnSpPr/>
          <p:nvPr/>
        </p:nvCxnSpPr>
        <p:spPr>
          <a:xfrm rot="10800000" flipH="1">
            <a:off x="2435557" y="3413548"/>
            <a:ext cx="610350" cy="1950"/>
          </a:xfrm>
          <a:prstGeom prst="straightConnector1">
            <a:avLst/>
          </a:prstGeom>
          <a:noFill/>
          <a:ln w="19050" cap="flat" cmpd="sng">
            <a:solidFill>
              <a:schemeClr val="dk1"/>
            </a:solidFill>
            <a:prstDash val="solid"/>
            <a:round/>
            <a:headEnd type="triangle" w="med" len="med"/>
            <a:tailEnd type="triangle" w="med" len="med"/>
          </a:ln>
        </p:spPr>
      </p:cxnSp>
      <p:grpSp>
        <p:nvGrpSpPr>
          <p:cNvPr id="11" name="Google Shape;1573;p99">
            <a:extLst>
              <a:ext uri="{FF2B5EF4-FFF2-40B4-BE49-F238E27FC236}">
                <a16:creationId xmlns:a16="http://schemas.microsoft.com/office/drawing/2014/main" id="{A95A3B1A-4F68-D2D3-40B9-0A9818304F2B}"/>
              </a:ext>
            </a:extLst>
          </p:cNvPr>
          <p:cNvGrpSpPr/>
          <p:nvPr/>
        </p:nvGrpSpPr>
        <p:grpSpPr>
          <a:xfrm>
            <a:off x="2434544" y="1724912"/>
            <a:ext cx="611483" cy="1448784"/>
            <a:chOff x="1540525" y="1214900"/>
            <a:chExt cx="723000" cy="1713000"/>
          </a:xfrm>
        </p:grpSpPr>
        <p:cxnSp>
          <p:nvCxnSpPr>
            <p:cNvPr id="12" name="Google Shape;1574;p99">
              <a:extLst>
                <a:ext uri="{FF2B5EF4-FFF2-40B4-BE49-F238E27FC236}">
                  <a16:creationId xmlns:a16="http://schemas.microsoft.com/office/drawing/2014/main" id="{9213DF18-95CB-6FBF-82F4-62B39BA4430F}"/>
                </a:ext>
              </a:extLst>
            </p:cNvPr>
            <p:cNvCxnSpPr/>
            <p:nvPr/>
          </p:nvCxnSpPr>
          <p:spPr>
            <a:xfrm>
              <a:off x="1540525" y="1214900"/>
              <a:ext cx="1200" cy="1711800"/>
            </a:xfrm>
            <a:prstGeom prst="straightConnector1">
              <a:avLst/>
            </a:prstGeom>
            <a:noFill/>
            <a:ln w="19050" cap="flat" cmpd="sng">
              <a:solidFill>
                <a:schemeClr val="dk1"/>
              </a:solidFill>
              <a:prstDash val="solid"/>
              <a:round/>
              <a:headEnd type="triangle" w="med" len="med"/>
              <a:tailEnd type="triangle" w="med" len="med"/>
            </a:ln>
          </p:spPr>
        </p:cxnSp>
        <p:cxnSp>
          <p:nvCxnSpPr>
            <p:cNvPr id="13" name="Google Shape;1575;p99">
              <a:extLst>
                <a:ext uri="{FF2B5EF4-FFF2-40B4-BE49-F238E27FC236}">
                  <a16:creationId xmlns:a16="http://schemas.microsoft.com/office/drawing/2014/main" id="{C8125C6C-D04B-B438-269D-5B8A71AA6C82}"/>
                </a:ext>
              </a:extLst>
            </p:cNvPr>
            <p:cNvCxnSpPr/>
            <p:nvPr/>
          </p:nvCxnSpPr>
          <p:spPr>
            <a:xfrm rot="10800000" flipH="1">
              <a:off x="1541725" y="2925500"/>
              <a:ext cx="721800" cy="2400"/>
            </a:xfrm>
            <a:prstGeom prst="straightConnector1">
              <a:avLst/>
            </a:prstGeom>
            <a:noFill/>
            <a:ln w="9525" cap="flat" cmpd="sng">
              <a:solidFill>
                <a:schemeClr val="dk1"/>
              </a:solidFill>
              <a:prstDash val="dash"/>
              <a:round/>
              <a:headEnd type="none" w="med" len="med"/>
              <a:tailEnd type="none" w="med" len="med"/>
            </a:ln>
          </p:spPr>
        </p:cxnSp>
        <p:sp>
          <p:nvSpPr>
            <p:cNvPr id="14" name="Google Shape;1576;p99">
              <a:extLst>
                <a:ext uri="{FF2B5EF4-FFF2-40B4-BE49-F238E27FC236}">
                  <a16:creationId xmlns:a16="http://schemas.microsoft.com/office/drawing/2014/main" id="{39EDD962-126D-35E4-F0D2-B69AF653E900}"/>
                </a:ext>
              </a:extLst>
            </p:cNvPr>
            <p:cNvSpPr/>
            <p:nvPr/>
          </p:nvSpPr>
          <p:spPr>
            <a:xfrm>
              <a:off x="1541725" y="2821675"/>
              <a:ext cx="106200" cy="106200"/>
            </a:xfrm>
            <a:prstGeom prst="rect">
              <a:avLst/>
            </a:prstGeom>
            <a:noFill/>
            <a:ln w="9525" cap="flat" cmpd="sng">
              <a:solidFill>
                <a:schemeClr val="dk1"/>
              </a:solidFill>
              <a:prstDash val="solid"/>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cxnSp>
        <p:nvCxnSpPr>
          <p:cNvPr id="15" name="Google Shape;1577;p99">
            <a:extLst>
              <a:ext uri="{FF2B5EF4-FFF2-40B4-BE49-F238E27FC236}">
                <a16:creationId xmlns:a16="http://schemas.microsoft.com/office/drawing/2014/main" id="{6832E832-C00E-28D6-A7A1-103DFD1FD655}"/>
              </a:ext>
            </a:extLst>
          </p:cNvPr>
          <p:cNvCxnSpPr/>
          <p:nvPr/>
        </p:nvCxnSpPr>
        <p:spPr>
          <a:xfrm flipH="1">
            <a:off x="1637005" y="1673806"/>
            <a:ext cx="610350" cy="1499550"/>
          </a:xfrm>
          <a:prstGeom prst="straightConnector1">
            <a:avLst/>
          </a:prstGeom>
          <a:noFill/>
          <a:ln w="28575" cap="flat" cmpd="sng">
            <a:solidFill>
              <a:schemeClr val="dk1"/>
            </a:solidFill>
            <a:prstDash val="solid"/>
            <a:round/>
            <a:headEnd type="triangle" w="med" len="med"/>
            <a:tailEnd type="triangle" w="med" len="med"/>
          </a:ln>
        </p:spPr>
      </p:cxnSp>
      <p:cxnSp>
        <p:nvCxnSpPr>
          <p:cNvPr id="16" name="Google Shape;1578;p99">
            <a:extLst>
              <a:ext uri="{FF2B5EF4-FFF2-40B4-BE49-F238E27FC236}">
                <a16:creationId xmlns:a16="http://schemas.microsoft.com/office/drawing/2014/main" id="{AB822084-A967-ECD7-3D27-81993A015A3B}"/>
              </a:ext>
            </a:extLst>
          </p:cNvPr>
          <p:cNvCxnSpPr/>
          <p:nvPr/>
        </p:nvCxnSpPr>
        <p:spPr>
          <a:xfrm>
            <a:off x="3232607" y="1724911"/>
            <a:ext cx="975" cy="1447875"/>
          </a:xfrm>
          <a:prstGeom prst="straightConnector1">
            <a:avLst/>
          </a:prstGeom>
          <a:noFill/>
          <a:ln w="19050" cap="flat" cmpd="sng">
            <a:solidFill>
              <a:schemeClr val="dk1"/>
            </a:solidFill>
            <a:prstDash val="solid"/>
            <a:round/>
            <a:headEnd type="triangle" w="med" len="med"/>
            <a:tailEnd type="triangle" w="med" len="med"/>
          </a:ln>
        </p:spPr>
      </p:cxnSp>
      <p:sp>
        <p:nvSpPr>
          <p:cNvPr id="17" name="Google Shape;1579;p99">
            <a:extLst>
              <a:ext uri="{FF2B5EF4-FFF2-40B4-BE49-F238E27FC236}">
                <a16:creationId xmlns:a16="http://schemas.microsoft.com/office/drawing/2014/main" id="{96F501C7-1297-9A59-235B-CDCBBCFF3973}"/>
              </a:ext>
            </a:extLst>
          </p:cNvPr>
          <p:cNvSpPr txBox="1"/>
          <p:nvPr/>
        </p:nvSpPr>
        <p:spPr>
          <a:xfrm>
            <a:off x="3232604" y="2297366"/>
            <a:ext cx="780325" cy="303875"/>
          </a:xfrm>
          <a:prstGeom prst="rect">
            <a:avLst/>
          </a:prstGeom>
          <a:noFill/>
          <a:ln>
            <a:noFill/>
          </a:ln>
        </p:spPr>
        <p:txBody>
          <a:bodyPr spcFirstLastPara="1" wrap="square" lIns="0" tIns="0" rIns="0" bIns="0" anchor="ctr" anchorCtr="0">
            <a:noAutofit/>
          </a:bodyPr>
          <a:lstStyle/>
          <a:p>
            <a:pPr algn="ctr" defTabSz="990576">
              <a:buClr>
                <a:srgbClr val="000000"/>
              </a:buClr>
            </a:pPr>
            <a:r>
              <a:rPr lang="en-GB" sz="2383" i="1" kern="0">
                <a:solidFill>
                  <a:srgbClr val="000000"/>
                </a:solidFill>
                <a:latin typeface="Times New Roman"/>
                <a:ea typeface="Times New Roman"/>
                <a:cs typeface="Times New Roman"/>
                <a:sym typeface="Times New Roman"/>
              </a:rPr>
              <a:t>h</a:t>
            </a:r>
            <a:r>
              <a:rPr lang="en-GB" sz="1950" kern="0">
                <a:solidFill>
                  <a:srgbClr val="000000"/>
                </a:solidFill>
                <a:latin typeface="Lexend"/>
                <a:ea typeface="Lexend"/>
                <a:cs typeface="Lexend"/>
                <a:sym typeface="Lexend"/>
              </a:rPr>
              <a:t> cm</a:t>
            </a:r>
            <a:endParaRPr sz="1950" kern="0">
              <a:solidFill>
                <a:srgbClr val="000000"/>
              </a:solidFill>
              <a:latin typeface="Lexend"/>
              <a:ea typeface="Lexend"/>
              <a:cs typeface="Lexend"/>
              <a:sym typeface="Lexend"/>
            </a:endParaRPr>
          </a:p>
        </p:txBody>
      </p:sp>
      <p:sp>
        <p:nvSpPr>
          <p:cNvPr id="18" name="Google Shape;1580;p99">
            <a:extLst>
              <a:ext uri="{FF2B5EF4-FFF2-40B4-BE49-F238E27FC236}">
                <a16:creationId xmlns:a16="http://schemas.microsoft.com/office/drawing/2014/main" id="{8D623760-FD32-8484-9CDF-522402782AA5}"/>
              </a:ext>
            </a:extLst>
          </p:cNvPr>
          <p:cNvSpPr txBox="1"/>
          <p:nvPr/>
        </p:nvSpPr>
        <p:spPr>
          <a:xfrm>
            <a:off x="2386277" y="3413470"/>
            <a:ext cx="709150" cy="30387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950" kern="0">
                <a:solidFill>
                  <a:srgbClr val="000000"/>
                </a:solidFill>
                <a:latin typeface="Lexend"/>
                <a:ea typeface="Lexend"/>
                <a:cs typeface="Lexend"/>
                <a:sym typeface="Lexend"/>
              </a:rPr>
              <a:t>12 cm</a:t>
            </a:r>
            <a:endParaRPr sz="1950" kern="0">
              <a:solidFill>
                <a:srgbClr val="000000"/>
              </a:solidFill>
              <a:latin typeface="Lexend"/>
              <a:ea typeface="Lexend"/>
              <a:cs typeface="Lexend"/>
              <a:sym typeface="Lexend"/>
            </a:endParaRPr>
          </a:p>
        </p:txBody>
      </p:sp>
      <p:sp>
        <p:nvSpPr>
          <p:cNvPr id="19" name="Google Shape;1584;p99">
            <a:extLst>
              <a:ext uri="{FF2B5EF4-FFF2-40B4-BE49-F238E27FC236}">
                <a16:creationId xmlns:a16="http://schemas.microsoft.com/office/drawing/2014/main" id="{5DEB6F86-F5A1-252A-E08E-520FE32B5661}"/>
              </a:ext>
            </a:extLst>
          </p:cNvPr>
          <p:cNvSpPr txBox="1"/>
          <p:nvPr/>
        </p:nvSpPr>
        <p:spPr>
          <a:xfrm>
            <a:off x="1468240" y="2123166"/>
            <a:ext cx="420550" cy="30387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950" kern="0">
                <a:solidFill>
                  <a:srgbClr val="000000"/>
                </a:solidFill>
                <a:latin typeface="Lexend"/>
                <a:ea typeface="Lexend"/>
                <a:cs typeface="Lexend"/>
                <a:sym typeface="Lexend"/>
              </a:rPr>
              <a:t>29 cm</a:t>
            </a:r>
            <a:endParaRPr sz="1950" kern="0">
              <a:solidFill>
                <a:srgbClr val="000000"/>
              </a:solidFill>
              <a:latin typeface="Lexend"/>
              <a:ea typeface="Lexend"/>
              <a:cs typeface="Lexend"/>
              <a:sym typeface="Lexend"/>
            </a:endParaRPr>
          </a:p>
        </p:txBody>
      </p:sp>
      <p:pic>
        <p:nvPicPr>
          <p:cNvPr id="20" name="Picture 19">
            <a:extLst>
              <a:ext uri="{FF2B5EF4-FFF2-40B4-BE49-F238E27FC236}">
                <a16:creationId xmlns:a16="http://schemas.microsoft.com/office/drawing/2014/main" id="{83A7B700-9A7A-F53A-C8BB-F2B78FF84D70}"/>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430872" y="4423612"/>
            <a:ext cx="978599" cy="1305591"/>
          </a:xfrm>
          <a:prstGeom prst="rect">
            <a:avLst/>
          </a:prstGeom>
        </p:spPr>
      </p:pic>
      <p:sp>
        <p:nvSpPr>
          <p:cNvPr id="21" name="TextBox 20">
            <a:extLst>
              <a:ext uri="{FF2B5EF4-FFF2-40B4-BE49-F238E27FC236}">
                <a16:creationId xmlns:a16="http://schemas.microsoft.com/office/drawing/2014/main" id="{F9797930-72D3-6E63-5860-A55D61E5D906}"/>
              </a:ext>
            </a:extLst>
          </p:cNvPr>
          <p:cNvSpPr txBox="1"/>
          <p:nvPr/>
        </p:nvSpPr>
        <p:spPr>
          <a:xfrm>
            <a:off x="4162171" y="1337305"/>
            <a:ext cx="5757999" cy="442429"/>
          </a:xfrm>
          <a:prstGeom prst="rect">
            <a:avLst/>
          </a:prstGeom>
          <a:noFill/>
        </p:spPr>
        <p:txBody>
          <a:bodyPr wrap="square" rtlCol="0">
            <a:spAutoFit/>
          </a:bodyPr>
          <a:lstStyle/>
          <a:p>
            <a:pPr algn="ctr"/>
            <a:r>
              <a:rPr lang="en-GB" sz="2275" dirty="0"/>
              <a:t>Calculate the perpendicular height of the cone</a:t>
            </a:r>
          </a:p>
        </p:txBody>
      </p:sp>
      <p:sp>
        <p:nvSpPr>
          <p:cNvPr id="25" name="Text Placeholder 24">
            <a:extLst>
              <a:ext uri="{FF2B5EF4-FFF2-40B4-BE49-F238E27FC236}">
                <a16:creationId xmlns:a16="http://schemas.microsoft.com/office/drawing/2014/main" id="{039C916E-AAD9-C9DF-611E-67AAC9519643}"/>
              </a:ext>
            </a:extLst>
          </p:cNvPr>
          <p:cNvSpPr>
            <a:spLocks noGrp="1"/>
          </p:cNvSpPr>
          <p:nvPr>
            <p:ph type="body" sz="quarter" idx="10"/>
          </p:nvPr>
        </p:nvSpPr>
        <p:spPr/>
        <p:txBody>
          <a:bodyPr/>
          <a:lstStyle/>
          <a:p>
            <a:endParaRPr lang="en-GB"/>
          </a:p>
        </p:txBody>
      </p:sp>
      <p:sp>
        <p:nvSpPr>
          <p:cNvPr id="26" name="Content Placeholder 25">
            <a:extLst>
              <a:ext uri="{FF2B5EF4-FFF2-40B4-BE49-F238E27FC236}">
                <a16:creationId xmlns:a16="http://schemas.microsoft.com/office/drawing/2014/main" id="{5DC6D3A1-0964-D84B-D20E-5C96E1DF1BB2}"/>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03096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25D5E-A0E6-256E-CFE1-10EEB856938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2497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0BC4B-7F81-6AF1-7C9C-0726384C3677}"/>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5AF88DA2-85DA-310D-15A8-FC898F4D0D01}"/>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430872" y="4423612"/>
            <a:ext cx="978599" cy="1305591"/>
          </a:xfrm>
          <a:prstGeom prst="rect">
            <a:avLst/>
          </a:prstGeom>
        </p:spPr>
      </p:pic>
      <p:sp>
        <p:nvSpPr>
          <p:cNvPr id="21" name="TextBox 20">
            <a:extLst>
              <a:ext uri="{FF2B5EF4-FFF2-40B4-BE49-F238E27FC236}">
                <a16:creationId xmlns:a16="http://schemas.microsoft.com/office/drawing/2014/main" id="{D78017D9-7CBE-84D4-8B7A-D03CF73ABEA4}"/>
              </a:ext>
            </a:extLst>
          </p:cNvPr>
          <p:cNvSpPr txBox="1"/>
          <p:nvPr/>
        </p:nvSpPr>
        <p:spPr>
          <a:xfrm>
            <a:off x="4199431" y="913222"/>
            <a:ext cx="5757999" cy="792525"/>
          </a:xfrm>
          <a:prstGeom prst="rect">
            <a:avLst/>
          </a:prstGeom>
          <a:noFill/>
        </p:spPr>
        <p:txBody>
          <a:bodyPr wrap="square" rtlCol="0">
            <a:spAutoFit/>
          </a:bodyPr>
          <a:lstStyle/>
          <a:p>
            <a:pPr algn="ctr" defTabSz="742950">
              <a:defRPr/>
            </a:pPr>
            <a:r>
              <a:rPr lang="en-GB" sz="2275" dirty="0">
                <a:solidFill>
                  <a:prstClr val="black"/>
                </a:solidFill>
                <a:latin typeface="Calibri" panose="020F0502020204030204"/>
              </a:rPr>
              <a:t>Calculate the perpendicular height of the cone </a:t>
            </a:r>
          </a:p>
          <a:p>
            <a:pPr algn="ctr" defTabSz="742950">
              <a:defRPr/>
            </a:pPr>
            <a:endParaRPr lang="en-GB" sz="2275" dirty="0">
              <a:solidFill>
                <a:prstClr val="black"/>
              </a:solidFill>
              <a:latin typeface="Calibri" panose="020F0502020204030204"/>
            </a:endParaRPr>
          </a:p>
        </p:txBody>
      </p:sp>
      <p:sp>
        <p:nvSpPr>
          <p:cNvPr id="22" name="Google Shape;1593;p100">
            <a:extLst>
              <a:ext uri="{FF2B5EF4-FFF2-40B4-BE49-F238E27FC236}">
                <a16:creationId xmlns:a16="http://schemas.microsoft.com/office/drawing/2014/main" id="{A231F2F8-08DD-79A7-A25C-C524F6F807BC}"/>
              </a:ext>
            </a:extLst>
          </p:cNvPr>
          <p:cNvSpPr/>
          <p:nvPr/>
        </p:nvSpPr>
        <p:spPr>
          <a:xfrm>
            <a:off x="1883532" y="4051161"/>
            <a:ext cx="2051400" cy="372450"/>
          </a:xfrm>
          <a:prstGeom prst="ellipse">
            <a:avLst/>
          </a:prstGeom>
          <a:solidFill>
            <a:srgbClr val="CCCCCC"/>
          </a:solidFill>
          <a:ln>
            <a:noFill/>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nvGrpSpPr>
          <p:cNvPr id="23" name="Google Shape;1594;p100">
            <a:extLst>
              <a:ext uri="{FF2B5EF4-FFF2-40B4-BE49-F238E27FC236}">
                <a16:creationId xmlns:a16="http://schemas.microsoft.com/office/drawing/2014/main" id="{490744ED-73C4-8B90-7AAA-1FAD644DD018}"/>
              </a:ext>
            </a:extLst>
          </p:cNvPr>
          <p:cNvGrpSpPr/>
          <p:nvPr/>
        </p:nvGrpSpPr>
        <p:grpSpPr>
          <a:xfrm>
            <a:off x="1883562" y="4051241"/>
            <a:ext cx="2051524" cy="372581"/>
            <a:chOff x="819925" y="2790050"/>
            <a:chExt cx="1443600" cy="273300"/>
          </a:xfrm>
        </p:grpSpPr>
        <p:sp>
          <p:nvSpPr>
            <p:cNvPr id="24" name="Google Shape;1595;p100">
              <a:extLst>
                <a:ext uri="{FF2B5EF4-FFF2-40B4-BE49-F238E27FC236}">
                  <a16:creationId xmlns:a16="http://schemas.microsoft.com/office/drawing/2014/main" id="{3B0AC8AB-2142-29DA-D9E0-629AC67C6B77}"/>
                </a:ext>
              </a:extLst>
            </p:cNvPr>
            <p:cNvSpPr/>
            <p:nvPr/>
          </p:nvSpPr>
          <p:spPr>
            <a:xfrm>
              <a:off x="819925" y="2790050"/>
              <a:ext cx="1443600" cy="273300"/>
            </a:xfrm>
            <a:prstGeom prst="arc">
              <a:avLst>
                <a:gd name="adj1" fmla="val 10787961"/>
                <a:gd name="adj2" fmla="val 0"/>
              </a:avLst>
            </a:prstGeom>
            <a:noFill/>
            <a:ln w="28575" cap="flat" cmpd="sng">
              <a:solidFill>
                <a:srgbClr val="000000"/>
              </a:solidFill>
              <a:prstDash val="dash"/>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sp>
          <p:nvSpPr>
            <p:cNvPr id="25" name="Google Shape;1596;p100">
              <a:extLst>
                <a:ext uri="{FF2B5EF4-FFF2-40B4-BE49-F238E27FC236}">
                  <a16:creationId xmlns:a16="http://schemas.microsoft.com/office/drawing/2014/main" id="{7893AE8C-3C1A-957B-6E79-DE28A4C06441}"/>
                </a:ext>
              </a:extLst>
            </p:cNvPr>
            <p:cNvSpPr/>
            <p:nvPr/>
          </p:nvSpPr>
          <p:spPr>
            <a:xfrm rot="10800000">
              <a:off x="819925" y="2790050"/>
              <a:ext cx="1443600" cy="273300"/>
            </a:xfrm>
            <a:prstGeom prst="arc">
              <a:avLst>
                <a:gd name="adj1" fmla="val 10787961"/>
                <a:gd name="adj2" fmla="val 0"/>
              </a:avLst>
            </a:prstGeom>
            <a:noFill/>
            <a:ln w="28575" cap="flat" cmpd="sng">
              <a:solidFill>
                <a:srgbClr val="000000"/>
              </a:solidFill>
              <a:prstDash val="solid"/>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grpSp>
        <p:nvGrpSpPr>
          <p:cNvPr id="26" name="Google Shape;1597;p100">
            <a:extLst>
              <a:ext uri="{FF2B5EF4-FFF2-40B4-BE49-F238E27FC236}">
                <a16:creationId xmlns:a16="http://schemas.microsoft.com/office/drawing/2014/main" id="{C0B25B7B-FD3C-CD17-2A03-AAF905A10CA1}"/>
              </a:ext>
            </a:extLst>
          </p:cNvPr>
          <p:cNvGrpSpPr/>
          <p:nvPr/>
        </p:nvGrpSpPr>
        <p:grpSpPr>
          <a:xfrm>
            <a:off x="1883455" y="1351920"/>
            <a:ext cx="2051524" cy="2886696"/>
            <a:chOff x="819850" y="1002075"/>
            <a:chExt cx="1443600" cy="1773000"/>
          </a:xfrm>
        </p:grpSpPr>
        <p:cxnSp>
          <p:nvCxnSpPr>
            <p:cNvPr id="27" name="Google Shape;1598;p100">
              <a:extLst>
                <a:ext uri="{FF2B5EF4-FFF2-40B4-BE49-F238E27FC236}">
                  <a16:creationId xmlns:a16="http://schemas.microsoft.com/office/drawing/2014/main" id="{38A6FAC1-9D3C-BF40-FCC3-DB42C1CE98D8}"/>
                </a:ext>
              </a:extLst>
            </p:cNvPr>
            <p:cNvCxnSpPr/>
            <p:nvPr/>
          </p:nvCxnSpPr>
          <p:spPr>
            <a:xfrm flipH="1">
              <a:off x="819850" y="1002075"/>
              <a:ext cx="721800" cy="1773000"/>
            </a:xfrm>
            <a:prstGeom prst="straightConnector1">
              <a:avLst/>
            </a:prstGeom>
            <a:noFill/>
            <a:ln w="28575" cap="flat" cmpd="sng">
              <a:solidFill>
                <a:srgbClr val="000000"/>
              </a:solidFill>
              <a:prstDash val="solid"/>
              <a:round/>
              <a:headEnd type="none" w="med" len="med"/>
              <a:tailEnd type="none" w="med" len="med"/>
            </a:ln>
          </p:spPr>
        </p:cxnSp>
        <p:cxnSp>
          <p:nvCxnSpPr>
            <p:cNvPr id="28" name="Google Shape;1599;p100">
              <a:extLst>
                <a:ext uri="{FF2B5EF4-FFF2-40B4-BE49-F238E27FC236}">
                  <a16:creationId xmlns:a16="http://schemas.microsoft.com/office/drawing/2014/main" id="{2E728F4D-F17D-0BE4-CE20-740A0A33B253}"/>
                </a:ext>
              </a:extLst>
            </p:cNvPr>
            <p:cNvCxnSpPr/>
            <p:nvPr/>
          </p:nvCxnSpPr>
          <p:spPr>
            <a:xfrm>
              <a:off x="1541650" y="1002075"/>
              <a:ext cx="721800" cy="1773000"/>
            </a:xfrm>
            <a:prstGeom prst="straightConnector1">
              <a:avLst/>
            </a:prstGeom>
            <a:noFill/>
            <a:ln w="28575" cap="flat" cmpd="sng">
              <a:solidFill>
                <a:srgbClr val="000000"/>
              </a:solidFill>
              <a:prstDash val="solid"/>
              <a:round/>
              <a:headEnd type="none" w="med" len="med"/>
              <a:tailEnd type="none" w="med" len="med"/>
            </a:ln>
          </p:spPr>
        </p:cxnSp>
      </p:grpSp>
      <p:grpSp>
        <p:nvGrpSpPr>
          <p:cNvPr id="29" name="Google Shape;1600;p100">
            <a:extLst>
              <a:ext uri="{FF2B5EF4-FFF2-40B4-BE49-F238E27FC236}">
                <a16:creationId xmlns:a16="http://schemas.microsoft.com/office/drawing/2014/main" id="{8EADD11F-9ACC-FDEB-4BAE-9781225A4FBB}"/>
              </a:ext>
            </a:extLst>
          </p:cNvPr>
          <p:cNvGrpSpPr/>
          <p:nvPr/>
        </p:nvGrpSpPr>
        <p:grpSpPr>
          <a:xfrm>
            <a:off x="2830218" y="4486642"/>
            <a:ext cx="1183842" cy="366925"/>
            <a:chOff x="1485488" y="3261771"/>
            <a:chExt cx="833100" cy="338700"/>
          </a:xfrm>
        </p:grpSpPr>
        <p:cxnSp>
          <p:nvCxnSpPr>
            <p:cNvPr id="30" name="Google Shape;1601;p100">
              <a:extLst>
                <a:ext uri="{FF2B5EF4-FFF2-40B4-BE49-F238E27FC236}">
                  <a16:creationId xmlns:a16="http://schemas.microsoft.com/office/drawing/2014/main" id="{4BBAF5DF-67A4-8E3A-E2DF-38D4BD0956A6}"/>
                </a:ext>
              </a:extLst>
            </p:cNvPr>
            <p:cNvCxnSpPr/>
            <p:nvPr/>
          </p:nvCxnSpPr>
          <p:spPr>
            <a:xfrm rot="10800000" flipH="1">
              <a:off x="1541725" y="3287600"/>
              <a:ext cx="721800" cy="2400"/>
            </a:xfrm>
            <a:prstGeom prst="straightConnector1">
              <a:avLst/>
            </a:prstGeom>
            <a:noFill/>
            <a:ln w="19050" cap="flat" cmpd="sng">
              <a:solidFill>
                <a:srgbClr val="000000"/>
              </a:solidFill>
              <a:prstDash val="solid"/>
              <a:round/>
              <a:headEnd type="triangle" w="med" len="med"/>
              <a:tailEnd type="triangle" w="med" len="med"/>
            </a:ln>
          </p:spPr>
        </p:cxnSp>
        <p:sp>
          <p:nvSpPr>
            <p:cNvPr id="31" name="Google Shape;1602;p100">
              <a:extLst>
                <a:ext uri="{FF2B5EF4-FFF2-40B4-BE49-F238E27FC236}">
                  <a16:creationId xmlns:a16="http://schemas.microsoft.com/office/drawing/2014/main" id="{CFF26A8B-913F-A633-75BF-D312C3687967}"/>
                </a:ext>
              </a:extLst>
            </p:cNvPr>
            <p:cNvSpPr txBox="1"/>
            <p:nvPr/>
          </p:nvSpPr>
          <p:spPr>
            <a:xfrm>
              <a:off x="1485488" y="3261771"/>
              <a:ext cx="833100" cy="338700"/>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950" kern="0">
                  <a:solidFill>
                    <a:srgbClr val="000000"/>
                  </a:solidFill>
                  <a:latin typeface="Lexend"/>
                  <a:ea typeface="Lexend"/>
                  <a:cs typeface="Lexend"/>
                  <a:sym typeface="Lexend"/>
                </a:rPr>
                <a:t>32 cm</a:t>
              </a:r>
              <a:endParaRPr sz="2383" i="1" kern="0">
                <a:solidFill>
                  <a:srgbClr val="000000"/>
                </a:solidFill>
                <a:latin typeface="Times New Roman"/>
                <a:ea typeface="Times New Roman"/>
                <a:cs typeface="Times New Roman"/>
                <a:sym typeface="Times New Roman"/>
              </a:endParaRPr>
            </a:p>
          </p:txBody>
        </p:sp>
      </p:grpSp>
      <p:grpSp>
        <p:nvGrpSpPr>
          <p:cNvPr id="32" name="Google Shape;1603;p100">
            <a:extLst>
              <a:ext uri="{FF2B5EF4-FFF2-40B4-BE49-F238E27FC236}">
                <a16:creationId xmlns:a16="http://schemas.microsoft.com/office/drawing/2014/main" id="{F81576D6-9BD4-9CA0-53DE-B1C8878ACC36}"/>
              </a:ext>
            </a:extLst>
          </p:cNvPr>
          <p:cNvGrpSpPr/>
          <p:nvPr/>
        </p:nvGrpSpPr>
        <p:grpSpPr>
          <a:xfrm>
            <a:off x="2910168" y="1436928"/>
            <a:ext cx="992231" cy="2801663"/>
            <a:chOff x="1541724" y="341725"/>
            <a:chExt cx="915905" cy="2586150"/>
          </a:xfrm>
        </p:grpSpPr>
        <p:grpSp>
          <p:nvGrpSpPr>
            <p:cNvPr id="33" name="Google Shape;1604;p100">
              <a:extLst>
                <a:ext uri="{FF2B5EF4-FFF2-40B4-BE49-F238E27FC236}">
                  <a16:creationId xmlns:a16="http://schemas.microsoft.com/office/drawing/2014/main" id="{C5BFBE88-499D-CC9A-A8D6-D1074CC6A0DE}"/>
                </a:ext>
              </a:extLst>
            </p:cNvPr>
            <p:cNvGrpSpPr/>
            <p:nvPr/>
          </p:nvGrpSpPr>
          <p:grpSpPr>
            <a:xfrm>
              <a:off x="1541724" y="341725"/>
              <a:ext cx="915905" cy="2586150"/>
              <a:chOff x="1541724" y="341725"/>
              <a:chExt cx="915905" cy="2586150"/>
            </a:xfrm>
          </p:grpSpPr>
          <p:cxnSp>
            <p:nvCxnSpPr>
              <p:cNvPr id="35" name="Google Shape;1605;p100">
                <a:extLst>
                  <a:ext uri="{FF2B5EF4-FFF2-40B4-BE49-F238E27FC236}">
                    <a16:creationId xmlns:a16="http://schemas.microsoft.com/office/drawing/2014/main" id="{C12F8B62-86BC-97C9-2B6E-B2487B2B2B25}"/>
                  </a:ext>
                </a:extLst>
              </p:cNvPr>
              <p:cNvCxnSpPr/>
              <p:nvPr/>
            </p:nvCxnSpPr>
            <p:spPr>
              <a:xfrm>
                <a:off x="1541724" y="341725"/>
                <a:ext cx="0" cy="2585100"/>
              </a:xfrm>
              <a:prstGeom prst="straightConnector1">
                <a:avLst/>
              </a:prstGeom>
              <a:noFill/>
              <a:ln w="19050" cap="flat" cmpd="sng">
                <a:solidFill>
                  <a:srgbClr val="000000"/>
                </a:solidFill>
                <a:prstDash val="solid"/>
                <a:round/>
                <a:headEnd type="triangle" w="med" len="med"/>
                <a:tailEnd type="triangle" w="med" len="med"/>
              </a:ln>
            </p:spPr>
          </p:cxnSp>
          <p:cxnSp>
            <p:nvCxnSpPr>
              <p:cNvPr id="36" name="Google Shape;1606;p100">
                <a:extLst>
                  <a:ext uri="{FF2B5EF4-FFF2-40B4-BE49-F238E27FC236}">
                    <a16:creationId xmlns:a16="http://schemas.microsoft.com/office/drawing/2014/main" id="{6698E9F6-28F5-0DB1-3D2B-0665A115A05B}"/>
                  </a:ext>
                </a:extLst>
              </p:cNvPr>
              <p:cNvCxnSpPr/>
              <p:nvPr/>
            </p:nvCxnSpPr>
            <p:spPr>
              <a:xfrm>
                <a:off x="1617929" y="2927781"/>
                <a:ext cx="839700" cy="0"/>
              </a:xfrm>
              <a:prstGeom prst="straightConnector1">
                <a:avLst/>
              </a:prstGeom>
              <a:noFill/>
              <a:ln w="9525" cap="flat" cmpd="sng">
                <a:solidFill>
                  <a:srgbClr val="000000"/>
                </a:solidFill>
                <a:prstDash val="dash"/>
                <a:round/>
                <a:headEnd type="none" w="med" len="med"/>
                <a:tailEnd type="none" w="med" len="med"/>
              </a:ln>
            </p:spPr>
          </p:cxnSp>
          <p:sp>
            <p:nvSpPr>
              <p:cNvPr id="37" name="Google Shape;1607;p100">
                <a:extLst>
                  <a:ext uri="{FF2B5EF4-FFF2-40B4-BE49-F238E27FC236}">
                    <a16:creationId xmlns:a16="http://schemas.microsoft.com/office/drawing/2014/main" id="{115BBABE-D72B-28E7-EB76-E37100BB545F}"/>
                  </a:ext>
                </a:extLst>
              </p:cNvPr>
              <p:cNvSpPr/>
              <p:nvPr/>
            </p:nvSpPr>
            <p:spPr>
              <a:xfrm>
                <a:off x="1541725" y="2821675"/>
                <a:ext cx="106200" cy="106200"/>
              </a:xfrm>
              <a:prstGeom prst="rect">
                <a:avLst/>
              </a:prstGeom>
              <a:noFill/>
              <a:ln w="9525" cap="flat" cmpd="sng">
                <a:solidFill>
                  <a:srgbClr val="000000"/>
                </a:solidFill>
                <a:prstDash val="solid"/>
                <a:round/>
                <a:headEnd type="none" w="sm" len="sm"/>
                <a:tailEnd type="none" w="sm" len="sm"/>
              </a:ln>
            </p:spPr>
            <p:txBody>
              <a:bodyPr spcFirstLastPara="1" wrap="square" lIns="99044" tIns="99044" rIns="99044" bIns="99044" anchor="ctr" anchorCtr="0">
                <a:noAutofit/>
              </a:bodyPr>
              <a:lstStyle/>
              <a:p>
                <a:pPr algn="ctr" defTabSz="990576">
                  <a:buClr>
                    <a:srgbClr val="000000"/>
                  </a:buClr>
                </a:pPr>
                <a:endParaRPr sz="1517" kern="0">
                  <a:solidFill>
                    <a:srgbClr val="000000"/>
                  </a:solidFill>
                  <a:latin typeface="Lexend"/>
                  <a:ea typeface="Lexend"/>
                  <a:cs typeface="Lexend"/>
                  <a:sym typeface="Lexend"/>
                </a:endParaRPr>
              </a:p>
            </p:txBody>
          </p:sp>
        </p:grpSp>
        <p:sp>
          <p:nvSpPr>
            <p:cNvPr id="34" name="Google Shape;1608;p100">
              <a:extLst>
                <a:ext uri="{FF2B5EF4-FFF2-40B4-BE49-F238E27FC236}">
                  <a16:creationId xmlns:a16="http://schemas.microsoft.com/office/drawing/2014/main" id="{7E00AB93-7621-1818-C062-0BD8F3BBFC49}"/>
                </a:ext>
              </a:extLst>
            </p:cNvPr>
            <p:cNvSpPr txBox="1"/>
            <p:nvPr/>
          </p:nvSpPr>
          <p:spPr>
            <a:xfrm>
              <a:off x="1560188" y="1606260"/>
              <a:ext cx="524929" cy="338700"/>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2383" i="1" kern="0" dirty="0">
                  <a:solidFill>
                    <a:srgbClr val="000000"/>
                  </a:solidFill>
                  <a:latin typeface="Times New Roman"/>
                  <a:ea typeface="Times New Roman"/>
                  <a:cs typeface="Times New Roman"/>
                  <a:sym typeface="Times New Roman"/>
                </a:rPr>
                <a:t>w</a:t>
              </a:r>
              <a:r>
                <a:rPr lang="en-GB" sz="1950" kern="0" dirty="0">
                  <a:solidFill>
                    <a:srgbClr val="000000"/>
                  </a:solidFill>
                  <a:latin typeface="Lexend"/>
                  <a:ea typeface="Lexend"/>
                  <a:cs typeface="Lexend"/>
                  <a:sym typeface="Lexend"/>
                </a:rPr>
                <a:t> cm</a:t>
              </a:r>
              <a:endParaRPr sz="1950" kern="0" dirty="0">
                <a:solidFill>
                  <a:srgbClr val="000000"/>
                </a:solidFill>
                <a:latin typeface="Lexend"/>
                <a:ea typeface="Lexend"/>
                <a:cs typeface="Lexend"/>
                <a:sym typeface="Lexend"/>
              </a:endParaRPr>
            </a:p>
          </p:txBody>
        </p:sp>
      </p:grpSp>
      <p:cxnSp>
        <p:nvCxnSpPr>
          <p:cNvPr id="38" name="Google Shape;1609;p100">
            <a:extLst>
              <a:ext uri="{FF2B5EF4-FFF2-40B4-BE49-F238E27FC236}">
                <a16:creationId xmlns:a16="http://schemas.microsoft.com/office/drawing/2014/main" id="{9907AC49-2917-F798-7EEB-6EB7786853DC}"/>
              </a:ext>
            </a:extLst>
          </p:cNvPr>
          <p:cNvCxnSpPr/>
          <p:nvPr/>
        </p:nvCxnSpPr>
        <p:spPr>
          <a:xfrm flipH="1">
            <a:off x="1636760" y="1299954"/>
            <a:ext cx="1025700" cy="2886650"/>
          </a:xfrm>
          <a:prstGeom prst="straightConnector1">
            <a:avLst/>
          </a:prstGeom>
          <a:noFill/>
          <a:ln w="28575" cap="flat" cmpd="sng">
            <a:solidFill>
              <a:srgbClr val="000000"/>
            </a:solidFill>
            <a:prstDash val="solid"/>
            <a:round/>
            <a:headEnd type="triangle" w="med" len="med"/>
            <a:tailEnd type="triangle" w="med" len="med"/>
          </a:ln>
        </p:spPr>
      </p:cxnSp>
      <p:sp>
        <p:nvSpPr>
          <p:cNvPr id="39" name="Google Shape;1610;p100">
            <a:extLst>
              <a:ext uri="{FF2B5EF4-FFF2-40B4-BE49-F238E27FC236}">
                <a16:creationId xmlns:a16="http://schemas.microsoft.com/office/drawing/2014/main" id="{08E3FD82-DD57-B0E1-F4C4-1335210C4779}"/>
              </a:ext>
            </a:extLst>
          </p:cNvPr>
          <p:cNvSpPr txBox="1"/>
          <p:nvPr/>
        </p:nvSpPr>
        <p:spPr>
          <a:xfrm>
            <a:off x="1346266" y="2347903"/>
            <a:ext cx="769600"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950" kern="0">
                <a:solidFill>
                  <a:srgbClr val="000000"/>
                </a:solidFill>
                <a:latin typeface="Lexend"/>
                <a:ea typeface="Lexend"/>
                <a:cs typeface="Lexend"/>
                <a:sym typeface="Lexend"/>
              </a:rPr>
              <a:t>88 cm</a:t>
            </a:r>
            <a:endParaRPr sz="1950" kern="0">
              <a:solidFill>
                <a:srgbClr val="000000"/>
              </a:solidFill>
              <a:latin typeface="Lexend"/>
              <a:ea typeface="Lexend"/>
              <a:cs typeface="Lexend"/>
              <a:sym typeface="Lexend"/>
            </a:endParaRPr>
          </a:p>
        </p:txBody>
      </p:sp>
      <p:sp>
        <p:nvSpPr>
          <p:cNvPr id="5" name="Text Placeholder 4">
            <a:extLst>
              <a:ext uri="{FF2B5EF4-FFF2-40B4-BE49-F238E27FC236}">
                <a16:creationId xmlns:a16="http://schemas.microsoft.com/office/drawing/2014/main" id="{828CE275-FC0A-DAF7-2469-83550A6436FA}"/>
              </a:ext>
            </a:extLst>
          </p:cNvPr>
          <p:cNvSpPr>
            <a:spLocks noGrp="1"/>
          </p:cNvSpPr>
          <p:nvPr>
            <p:ph type="body" sz="quarter" idx="10"/>
          </p:nvPr>
        </p:nvSpPr>
        <p:spPr/>
        <p:txBody>
          <a:bodyPr/>
          <a:lstStyle/>
          <a:p>
            <a:endParaRPr lang="en-GB"/>
          </a:p>
        </p:txBody>
      </p:sp>
      <p:sp>
        <p:nvSpPr>
          <p:cNvPr id="6" name="Content Placeholder 5">
            <a:extLst>
              <a:ext uri="{FF2B5EF4-FFF2-40B4-BE49-F238E27FC236}">
                <a16:creationId xmlns:a16="http://schemas.microsoft.com/office/drawing/2014/main" id="{13E94F79-9E30-B30F-7621-92332D4A7C58}"/>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61386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393FB8-561A-41AB-20B6-707270BC1F0E}"/>
              </a:ext>
            </a:extLst>
          </p:cNvPr>
          <p:cNvSpPr>
            <a:spLocks noGrp="1"/>
          </p:cNvSpPr>
          <p:nvPr>
            <p:ph type="body" sz="quarter" idx="10"/>
          </p:nvPr>
        </p:nvSpPr>
        <p:spPr/>
        <p:txBody>
          <a:bodyPr/>
          <a:lstStyle/>
          <a:p>
            <a:endParaRPr lang="en-GB"/>
          </a:p>
        </p:txBody>
      </p:sp>
      <p:sp>
        <p:nvSpPr>
          <p:cNvPr id="8" name="Content Placeholder 7">
            <a:extLst>
              <a:ext uri="{FF2B5EF4-FFF2-40B4-BE49-F238E27FC236}">
                <a16:creationId xmlns:a16="http://schemas.microsoft.com/office/drawing/2014/main" id="{93706379-C6BD-686E-6DFB-93664E177F7A}"/>
              </a:ext>
            </a:extLst>
          </p:cNvPr>
          <p:cNvSpPr>
            <a:spLocks noGrp="1"/>
          </p:cNvSpPr>
          <p:nvPr>
            <p:ph sz="quarter" idx="11"/>
          </p:nvPr>
        </p:nvSpPr>
        <p:spPr/>
        <p:txBody>
          <a:bodyPr/>
          <a:lstStyle/>
          <a:p>
            <a:endParaRPr lang="en-GB"/>
          </a:p>
        </p:txBody>
      </p:sp>
      <p:sp>
        <p:nvSpPr>
          <p:cNvPr id="4" name="Title 3">
            <a:extLst>
              <a:ext uri="{FF2B5EF4-FFF2-40B4-BE49-F238E27FC236}">
                <a16:creationId xmlns:a16="http://schemas.microsoft.com/office/drawing/2014/main" id="{17145479-9606-79FE-5FE2-16055E8CA60D}"/>
              </a:ext>
            </a:extLst>
          </p:cNvPr>
          <p:cNvSpPr>
            <a:spLocks noGrp="1"/>
          </p:cNvSpPr>
          <p:nvPr>
            <p:ph type="title" idx="4294967295"/>
          </p:nvPr>
        </p:nvSpPr>
        <p:spPr>
          <a:xfrm>
            <a:off x="0" y="365125"/>
            <a:ext cx="10515600" cy="1325563"/>
          </a:xfrm>
          <a:prstGeom prst="rect">
            <a:avLst/>
          </a:prstGeom>
        </p:spPr>
        <p:txBody>
          <a:bodyPr/>
          <a:lstStyle/>
          <a:p>
            <a:pPr algn="ctr"/>
            <a:r>
              <a:rPr lang="en-GB" sz="2800" dirty="0"/>
              <a:t>Where possible find the missing perpendicular height or radius of each cone</a:t>
            </a:r>
          </a:p>
        </p:txBody>
      </p:sp>
      <p:pic>
        <p:nvPicPr>
          <p:cNvPr id="7" name="Picture 6">
            <a:extLst>
              <a:ext uri="{FF2B5EF4-FFF2-40B4-BE49-F238E27FC236}">
                <a16:creationId xmlns:a16="http://schemas.microsoft.com/office/drawing/2014/main" id="{C339F5C9-F0E8-3B4F-4E88-DBAC7EF26FAB}"/>
              </a:ext>
            </a:extLst>
          </p:cNvPr>
          <p:cNvPicPr>
            <a:picLocks noChangeAspect="1"/>
          </p:cNvPicPr>
          <p:nvPr/>
        </p:nvPicPr>
        <p:blipFill>
          <a:blip r:embed="rId2"/>
          <a:stretch>
            <a:fillRect/>
          </a:stretch>
        </p:blipFill>
        <p:spPr>
          <a:xfrm>
            <a:off x="1565538" y="1443533"/>
            <a:ext cx="1849894" cy="1842154"/>
          </a:xfrm>
          <a:prstGeom prst="rect">
            <a:avLst/>
          </a:prstGeom>
        </p:spPr>
      </p:pic>
      <p:pic>
        <p:nvPicPr>
          <p:cNvPr id="9" name="Picture 8">
            <a:extLst>
              <a:ext uri="{FF2B5EF4-FFF2-40B4-BE49-F238E27FC236}">
                <a16:creationId xmlns:a16="http://schemas.microsoft.com/office/drawing/2014/main" id="{DA5F0240-0329-F948-5619-43C51508338A}"/>
              </a:ext>
            </a:extLst>
          </p:cNvPr>
          <p:cNvPicPr>
            <a:picLocks noChangeAspect="1"/>
          </p:cNvPicPr>
          <p:nvPr/>
        </p:nvPicPr>
        <p:blipFill>
          <a:blip r:embed="rId3"/>
          <a:stretch>
            <a:fillRect/>
          </a:stretch>
        </p:blipFill>
        <p:spPr>
          <a:xfrm>
            <a:off x="3554598" y="1462633"/>
            <a:ext cx="1880855" cy="1880855"/>
          </a:xfrm>
          <a:prstGeom prst="rect">
            <a:avLst/>
          </a:prstGeom>
        </p:spPr>
      </p:pic>
      <p:pic>
        <p:nvPicPr>
          <p:cNvPr id="13" name="Picture 12">
            <a:extLst>
              <a:ext uri="{FF2B5EF4-FFF2-40B4-BE49-F238E27FC236}">
                <a16:creationId xmlns:a16="http://schemas.microsoft.com/office/drawing/2014/main" id="{881B8BD3-392F-C9E2-2684-BB821B74BE42}"/>
              </a:ext>
            </a:extLst>
          </p:cNvPr>
          <p:cNvPicPr>
            <a:picLocks noChangeAspect="1"/>
          </p:cNvPicPr>
          <p:nvPr/>
        </p:nvPicPr>
        <p:blipFill>
          <a:blip r:embed="rId4"/>
          <a:stretch>
            <a:fillRect/>
          </a:stretch>
        </p:blipFill>
        <p:spPr>
          <a:xfrm>
            <a:off x="8174151" y="1548363"/>
            <a:ext cx="1764752" cy="1849894"/>
          </a:xfrm>
          <a:prstGeom prst="rect">
            <a:avLst/>
          </a:prstGeom>
        </p:spPr>
      </p:pic>
      <p:pic>
        <p:nvPicPr>
          <p:cNvPr id="15" name="Picture 14">
            <a:extLst>
              <a:ext uri="{FF2B5EF4-FFF2-40B4-BE49-F238E27FC236}">
                <a16:creationId xmlns:a16="http://schemas.microsoft.com/office/drawing/2014/main" id="{0D296C37-1E51-621D-E58C-14E976CCD67C}"/>
              </a:ext>
            </a:extLst>
          </p:cNvPr>
          <p:cNvPicPr>
            <a:picLocks noChangeAspect="1"/>
          </p:cNvPicPr>
          <p:nvPr/>
        </p:nvPicPr>
        <p:blipFill>
          <a:blip r:embed="rId5"/>
          <a:stretch>
            <a:fillRect/>
          </a:stretch>
        </p:blipFill>
        <p:spPr>
          <a:xfrm>
            <a:off x="5912227" y="3352950"/>
            <a:ext cx="1832864" cy="2033006"/>
          </a:xfrm>
          <a:prstGeom prst="rect">
            <a:avLst/>
          </a:prstGeom>
        </p:spPr>
      </p:pic>
      <p:pic>
        <p:nvPicPr>
          <p:cNvPr id="17" name="Picture 16">
            <a:extLst>
              <a:ext uri="{FF2B5EF4-FFF2-40B4-BE49-F238E27FC236}">
                <a16:creationId xmlns:a16="http://schemas.microsoft.com/office/drawing/2014/main" id="{CB7238B1-F8D3-3C74-17A8-7DDF610D5E23}"/>
              </a:ext>
            </a:extLst>
          </p:cNvPr>
          <p:cNvPicPr>
            <a:picLocks noChangeAspect="1"/>
          </p:cNvPicPr>
          <p:nvPr/>
        </p:nvPicPr>
        <p:blipFill>
          <a:blip r:embed="rId6"/>
          <a:srcRect b="9905"/>
          <a:stretch/>
        </p:blipFill>
        <p:spPr>
          <a:xfrm>
            <a:off x="5901237" y="1548362"/>
            <a:ext cx="1980922" cy="1325563"/>
          </a:xfrm>
          <a:prstGeom prst="rect">
            <a:avLst/>
          </a:prstGeom>
        </p:spPr>
      </p:pic>
      <p:pic>
        <p:nvPicPr>
          <p:cNvPr id="19" name="Picture 18">
            <a:extLst>
              <a:ext uri="{FF2B5EF4-FFF2-40B4-BE49-F238E27FC236}">
                <a16:creationId xmlns:a16="http://schemas.microsoft.com/office/drawing/2014/main" id="{568CB666-392F-02DB-2FEB-12F48CE9CE63}"/>
              </a:ext>
            </a:extLst>
          </p:cNvPr>
          <p:cNvPicPr>
            <a:picLocks noChangeAspect="1"/>
          </p:cNvPicPr>
          <p:nvPr/>
        </p:nvPicPr>
        <p:blipFill>
          <a:blip r:embed="rId7"/>
          <a:stretch>
            <a:fillRect/>
          </a:stretch>
        </p:blipFill>
        <p:spPr>
          <a:xfrm>
            <a:off x="3555831" y="3514514"/>
            <a:ext cx="2126716" cy="1672768"/>
          </a:xfrm>
          <a:prstGeom prst="rect">
            <a:avLst/>
          </a:prstGeom>
        </p:spPr>
      </p:pic>
      <p:sp>
        <p:nvSpPr>
          <p:cNvPr id="20" name="Google Shape;1273;p92">
            <a:extLst>
              <a:ext uri="{FF2B5EF4-FFF2-40B4-BE49-F238E27FC236}">
                <a16:creationId xmlns:a16="http://schemas.microsoft.com/office/drawing/2014/main" id="{1EE0E5CF-7017-7315-17D8-13B174805B00}"/>
              </a:ext>
            </a:extLst>
          </p:cNvPr>
          <p:cNvSpPr txBox="1"/>
          <p:nvPr/>
        </p:nvSpPr>
        <p:spPr>
          <a:xfrm>
            <a:off x="4492532" y="4237894"/>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14ft</a:t>
            </a:r>
            <a:endParaRPr sz="1300" kern="0" dirty="0">
              <a:solidFill>
                <a:srgbClr val="000000"/>
              </a:solidFill>
              <a:ea typeface="Lexend"/>
              <a:cs typeface="Lexend"/>
              <a:sym typeface="Lexend"/>
            </a:endParaRPr>
          </a:p>
        </p:txBody>
      </p:sp>
      <p:pic>
        <p:nvPicPr>
          <p:cNvPr id="21" name="Picture 20">
            <a:extLst>
              <a:ext uri="{FF2B5EF4-FFF2-40B4-BE49-F238E27FC236}">
                <a16:creationId xmlns:a16="http://schemas.microsoft.com/office/drawing/2014/main" id="{FAE463AC-CB53-103E-7F3C-0F731F2D07F9}"/>
              </a:ext>
            </a:extLst>
          </p:cNvPr>
          <p:cNvPicPr>
            <a:picLocks noChangeAspect="1"/>
          </p:cNvPicPr>
          <p:nvPr/>
        </p:nvPicPr>
        <p:blipFill>
          <a:blip r:embed="rId7"/>
          <a:stretch>
            <a:fillRect/>
          </a:stretch>
        </p:blipFill>
        <p:spPr>
          <a:xfrm>
            <a:off x="1314276" y="3514514"/>
            <a:ext cx="2126716" cy="1672768"/>
          </a:xfrm>
          <a:prstGeom prst="rect">
            <a:avLst/>
          </a:prstGeom>
        </p:spPr>
      </p:pic>
      <p:sp>
        <p:nvSpPr>
          <p:cNvPr id="22" name="Google Shape;1273;p92">
            <a:extLst>
              <a:ext uri="{FF2B5EF4-FFF2-40B4-BE49-F238E27FC236}">
                <a16:creationId xmlns:a16="http://schemas.microsoft.com/office/drawing/2014/main" id="{63312091-14E9-5845-9068-72F4467AA2D1}"/>
              </a:ext>
            </a:extLst>
          </p:cNvPr>
          <p:cNvSpPr txBox="1"/>
          <p:nvPr/>
        </p:nvSpPr>
        <p:spPr>
          <a:xfrm rot="18536755">
            <a:off x="2695610" y="4421357"/>
            <a:ext cx="701917" cy="366925"/>
          </a:xfrm>
          <a:prstGeom prst="rect">
            <a:avLst/>
          </a:prstGeom>
          <a:solidFill>
            <a:schemeClr val="bg1"/>
          </a:solid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20m</a:t>
            </a:r>
            <a:endParaRPr sz="1300" kern="0" dirty="0">
              <a:solidFill>
                <a:srgbClr val="000000"/>
              </a:solidFill>
              <a:ea typeface="Lexend"/>
              <a:cs typeface="Lexend"/>
              <a:sym typeface="Lexend"/>
            </a:endParaRPr>
          </a:p>
        </p:txBody>
      </p:sp>
      <p:sp>
        <p:nvSpPr>
          <p:cNvPr id="23" name="Google Shape;1273;p92">
            <a:extLst>
              <a:ext uri="{FF2B5EF4-FFF2-40B4-BE49-F238E27FC236}">
                <a16:creationId xmlns:a16="http://schemas.microsoft.com/office/drawing/2014/main" id="{D05F9AFF-4467-7E19-77C6-B75F11BA790F}"/>
              </a:ext>
            </a:extLst>
          </p:cNvPr>
          <p:cNvSpPr txBox="1"/>
          <p:nvPr/>
        </p:nvSpPr>
        <p:spPr>
          <a:xfrm>
            <a:off x="1771619" y="4178257"/>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10m</a:t>
            </a:r>
            <a:endParaRPr sz="1300" kern="0" dirty="0">
              <a:solidFill>
                <a:srgbClr val="000000"/>
              </a:solidFill>
              <a:ea typeface="Lexend"/>
              <a:cs typeface="Lexend"/>
              <a:sym typeface="Lexend"/>
            </a:endParaRPr>
          </a:p>
        </p:txBody>
      </p:sp>
    </p:spTree>
    <p:extLst>
      <p:ext uri="{BB962C8B-B14F-4D97-AF65-F5344CB8AC3E}">
        <p14:creationId xmlns:p14="http://schemas.microsoft.com/office/powerpoint/2010/main" val="35578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263F-37B8-B02F-0DC6-57783417610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D79F45-0939-6E6C-FB75-EF21E9299E86}"/>
              </a:ext>
            </a:extLst>
          </p:cNvPr>
          <p:cNvPicPr>
            <a:picLocks noChangeAspect="1"/>
          </p:cNvPicPr>
          <p:nvPr/>
        </p:nvPicPr>
        <p:blipFill>
          <a:blip r:embed="rId2"/>
          <a:stretch>
            <a:fillRect/>
          </a:stretch>
        </p:blipFill>
        <p:spPr>
          <a:xfrm>
            <a:off x="1565538" y="1443533"/>
            <a:ext cx="1849894" cy="1842154"/>
          </a:xfrm>
          <a:prstGeom prst="rect">
            <a:avLst/>
          </a:prstGeom>
        </p:spPr>
      </p:pic>
      <p:pic>
        <p:nvPicPr>
          <p:cNvPr id="9" name="Picture 8">
            <a:extLst>
              <a:ext uri="{FF2B5EF4-FFF2-40B4-BE49-F238E27FC236}">
                <a16:creationId xmlns:a16="http://schemas.microsoft.com/office/drawing/2014/main" id="{194611D1-5F09-CB18-5028-B01067CAB414}"/>
              </a:ext>
            </a:extLst>
          </p:cNvPr>
          <p:cNvPicPr>
            <a:picLocks noChangeAspect="1"/>
          </p:cNvPicPr>
          <p:nvPr/>
        </p:nvPicPr>
        <p:blipFill>
          <a:blip r:embed="rId3"/>
          <a:stretch>
            <a:fillRect/>
          </a:stretch>
        </p:blipFill>
        <p:spPr>
          <a:xfrm>
            <a:off x="3554598" y="1462633"/>
            <a:ext cx="1880855" cy="1880855"/>
          </a:xfrm>
          <a:prstGeom prst="rect">
            <a:avLst/>
          </a:prstGeom>
        </p:spPr>
      </p:pic>
      <p:pic>
        <p:nvPicPr>
          <p:cNvPr id="13" name="Picture 12">
            <a:extLst>
              <a:ext uri="{FF2B5EF4-FFF2-40B4-BE49-F238E27FC236}">
                <a16:creationId xmlns:a16="http://schemas.microsoft.com/office/drawing/2014/main" id="{4C50C7F4-B38F-EB56-3026-842DCC3C1531}"/>
              </a:ext>
            </a:extLst>
          </p:cNvPr>
          <p:cNvPicPr>
            <a:picLocks noChangeAspect="1"/>
          </p:cNvPicPr>
          <p:nvPr/>
        </p:nvPicPr>
        <p:blipFill>
          <a:blip r:embed="rId4"/>
          <a:stretch>
            <a:fillRect/>
          </a:stretch>
        </p:blipFill>
        <p:spPr>
          <a:xfrm>
            <a:off x="8174151" y="1548363"/>
            <a:ext cx="1764752" cy="1849894"/>
          </a:xfrm>
          <a:prstGeom prst="rect">
            <a:avLst/>
          </a:prstGeom>
        </p:spPr>
      </p:pic>
      <p:pic>
        <p:nvPicPr>
          <p:cNvPr id="15" name="Picture 14">
            <a:extLst>
              <a:ext uri="{FF2B5EF4-FFF2-40B4-BE49-F238E27FC236}">
                <a16:creationId xmlns:a16="http://schemas.microsoft.com/office/drawing/2014/main" id="{F6F4B679-DA28-D674-31EC-F4A1B1863401}"/>
              </a:ext>
            </a:extLst>
          </p:cNvPr>
          <p:cNvPicPr>
            <a:picLocks noChangeAspect="1"/>
          </p:cNvPicPr>
          <p:nvPr/>
        </p:nvPicPr>
        <p:blipFill>
          <a:blip r:embed="rId5"/>
          <a:stretch>
            <a:fillRect/>
          </a:stretch>
        </p:blipFill>
        <p:spPr>
          <a:xfrm>
            <a:off x="5912227" y="3352950"/>
            <a:ext cx="1832864" cy="2033006"/>
          </a:xfrm>
          <a:prstGeom prst="rect">
            <a:avLst/>
          </a:prstGeom>
        </p:spPr>
      </p:pic>
      <p:pic>
        <p:nvPicPr>
          <p:cNvPr id="17" name="Picture 16">
            <a:extLst>
              <a:ext uri="{FF2B5EF4-FFF2-40B4-BE49-F238E27FC236}">
                <a16:creationId xmlns:a16="http://schemas.microsoft.com/office/drawing/2014/main" id="{9F7D2B0E-CAE0-4D1E-CE18-F6C1AD214D35}"/>
              </a:ext>
            </a:extLst>
          </p:cNvPr>
          <p:cNvPicPr>
            <a:picLocks noChangeAspect="1"/>
          </p:cNvPicPr>
          <p:nvPr/>
        </p:nvPicPr>
        <p:blipFill>
          <a:blip r:embed="rId6"/>
          <a:stretch>
            <a:fillRect/>
          </a:stretch>
        </p:blipFill>
        <p:spPr>
          <a:xfrm>
            <a:off x="5901237" y="1548362"/>
            <a:ext cx="1980922" cy="1471308"/>
          </a:xfrm>
          <a:prstGeom prst="rect">
            <a:avLst/>
          </a:prstGeom>
        </p:spPr>
      </p:pic>
      <p:pic>
        <p:nvPicPr>
          <p:cNvPr id="19" name="Picture 18">
            <a:extLst>
              <a:ext uri="{FF2B5EF4-FFF2-40B4-BE49-F238E27FC236}">
                <a16:creationId xmlns:a16="http://schemas.microsoft.com/office/drawing/2014/main" id="{ECA5B7A0-9A16-2329-C6CD-FA28AD7B2FD4}"/>
              </a:ext>
            </a:extLst>
          </p:cNvPr>
          <p:cNvPicPr>
            <a:picLocks noChangeAspect="1"/>
          </p:cNvPicPr>
          <p:nvPr/>
        </p:nvPicPr>
        <p:blipFill>
          <a:blip r:embed="rId7"/>
          <a:stretch>
            <a:fillRect/>
          </a:stretch>
        </p:blipFill>
        <p:spPr>
          <a:xfrm>
            <a:off x="3555831" y="3514514"/>
            <a:ext cx="2126716" cy="1672768"/>
          </a:xfrm>
          <a:prstGeom prst="rect">
            <a:avLst/>
          </a:prstGeom>
        </p:spPr>
      </p:pic>
      <p:sp>
        <p:nvSpPr>
          <p:cNvPr id="20" name="Google Shape;1273;p92">
            <a:extLst>
              <a:ext uri="{FF2B5EF4-FFF2-40B4-BE49-F238E27FC236}">
                <a16:creationId xmlns:a16="http://schemas.microsoft.com/office/drawing/2014/main" id="{46A667F1-5AAA-D0C7-27FA-B6130348AA43}"/>
              </a:ext>
            </a:extLst>
          </p:cNvPr>
          <p:cNvSpPr txBox="1"/>
          <p:nvPr/>
        </p:nvSpPr>
        <p:spPr>
          <a:xfrm>
            <a:off x="4492532" y="4237894"/>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14ft</a:t>
            </a:r>
            <a:endParaRPr sz="1300" kern="0" dirty="0">
              <a:solidFill>
                <a:srgbClr val="000000"/>
              </a:solidFill>
              <a:ea typeface="Lexend"/>
              <a:cs typeface="Lexend"/>
              <a:sym typeface="Lexend"/>
            </a:endParaRPr>
          </a:p>
        </p:txBody>
      </p:sp>
      <p:pic>
        <p:nvPicPr>
          <p:cNvPr id="21" name="Picture 20">
            <a:extLst>
              <a:ext uri="{FF2B5EF4-FFF2-40B4-BE49-F238E27FC236}">
                <a16:creationId xmlns:a16="http://schemas.microsoft.com/office/drawing/2014/main" id="{8787C08B-B757-D80F-49F6-029ABFCB3F4D}"/>
              </a:ext>
            </a:extLst>
          </p:cNvPr>
          <p:cNvPicPr>
            <a:picLocks noChangeAspect="1"/>
          </p:cNvPicPr>
          <p:nvPr/>
        </p:nvPicPr>
        <p:blipFill>
          <a:blip r:embed="rId7"/>
          <a:stretch>
            <a:fillRect/>
          </a:stretch>
        </p:blipFill>
        <p:spPr>
          <a:xfrm>
            <a:off x="1314276" y="3514514"/>
            <a:ext cx="2126716" cy="1672768"/>
          </a:xfrm>
          <a:prstGeom prst="rect">
            <a:avLst/>
          </a:prstGeom>
        </p:spPr>
      </p:pic>
      <p:sp>
        <p:nvSpPr>
          <p:cNvPr id="22" name="Google Shape;1273;p92">
            <a:extLst>
              <a:ext uri="{FF2B5EF4-FFF2-40B4-BE49-F238E27FC236}">
                <a16:creationId xmlns:a16="http://schemas.microsoft.com/office/drawing/2014/main" id="{2F967E0E-02B7-C4BB-E3E3-81BCA1C6E912}"/>
              </a:ext>
            </a:extLst>
          </p:cNvPr>
          <p:cNvSpPr txBox="1"/>
          <p:nvPr/>
        </p:nvSpPr>
        <p:spPr>
          <a:xfrm rot="18536755">
            <a:off x="2695610" y="4421357"/>
            <a:ext cx="701917" cy="366925"/>
          </a:xfrm>
          <a:prstGeom prst="rect">
            <a:avLst/>
          </a:prstGeom>
          <a:solidFill>
            <a:schemeClr val="bg1"/>
          </a:solid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20m</a:t>
            </a:r>
            <a:endParaRPr sz="1300" kern="0" dirty="0">
              <a:solidFill>
                <a:srgbClr val="000000"/>
              </a:solidFill>
              <a:ea typeface="Lexend"/>
              <a:cs typeface="Lexend"/>
              <a:sym typeface="Lexend"/>
            </a:endParaRPr>
          </a:p>
        </p:txBody>
      </p:sp>
      <p:sp>
        <p:nvSpPr>
          <p:cNvPr id="23" name="Google Shape;1273;p92">
            <a:extLst>
              <a:ext uri="{FF2B5EF4-FFF2-40B4-BE49-F238E27FC236}">
                <a16:creationId xmlns:a16="http://schemas.microsoft.com/office/drawing/2014/main" id="{1BD49E6E-415E-0F45-AE4E-35D35416F270}"/>
              </a:ext>
            </a:extLst>
          </p:cNvPr>
          <p:cNvSpPr txBox="1"/>
          <p:nvPr/>
        </p:nvSpPr>
        <p:spPr>
          <a:xfrm>
            <a:off x="1771619" y="4178257"/>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000000"/>
                </a:solidFill>
                <a:ea typeface="Lexend"/>
                <a:cs typeface="Lexend"/>
                <a:sym typeface="Lexend"/>
              </a:rPr>
              <a:t>10m</a:t>
            </a:r>
            <a:endParaRPr sz="1300" kern="0" dirty="0">
              <a:solidFill>
                <a:srgbClr val="000000"/>
              </a:solidFill>
              <a:ea typeface="Lexend"/>
              <a:cs typeface="Lexend"/>
              <a:sym typeface="Lexend"/>
            </a:endParaRPr>
          </a:p>
        </p:txBody>
      </p:sp>
      <p:sp>
        <p:nvSpPr>
          <p:cNvPr id="3" name="TextBox 2">
            <a:extLst>
              <a:ext uri="{FF2B5EF4-FFF2-40B4-BE49-F238E27FC236}">
                <a16:creationId xmlns:a16="http://schemas.microsoft.com/office/drawing/2014/main" id="{F5C8AE63-4BB3-F2FE-FB5C-528B5995C7BD}"/>
              </a:ext>
            </a:extLst>
          </p:cNvPr>
          <p:cNvSpPr txBox="1"/>
          <p:nvPr/>
        </p:nvSpPr>
        <p:spPr>
          <a:xfrm>
            <a:off x="1451253" y="3068411"/>
            <a:ext cx="1426890" cy="292388"/>
          </a:xfrm>
          <a:prstGeom prst="rect">
            <a:avLst/>
          </a:prstGeom>
          <a:noFill/>
        </p:spPr>
        <p:txBody>
          <a:bodyPr wrap="square" rtlCol="0">
            <a:spAutoFit/>
          </a:bodyPr>
          <a:lstStyle/>
          <a:p>
            <a:pPr defTabSz="301823">
              <a:defRPr/>
            </a:pPr>
            <a:r>
              <a:rPr lang="en-GB" sz="1300" dirty="0">
                <a:solidFill>
                  <a:srgbClr val="FF0000"/>
                </a:solidFill>
              </a:rPr>
              <a:t>7.1</a:t>
            </a:r>
          </a:p>
        </p:txBody>
      </p:sp>
      <p:sp>
        <p:nvSpPr>
          <p:cNvPr id="5" name="TextBox 4">
            <a:extLst>
              <a:ext uri="{FF2B5EF4-FFF2-40B4-BE49-F238E27FC236}">
                <a16:creationId xmlns:a16="http://schemas.microsoft.com/office/drawing/2014/main" id="{D956D36B-0854-E34D-3CD7-E7E42323AC65}"/>
              </a:ext>
            </a:extLst>
          </p:cNvPr>
          <p:cNvSpPr txBox="1"/>
          <p:nvPr/>
        </p:nvSpPr>
        <p:spPr>
          <a:xfrm>
            <a:off x="3684124" y="3110161"/>
            <a:ext cx="1426890" cy="292388"/>
          </a:xfrm>
          <a:prstGeom prst="rect">
            <a:avLst/>
          </a:prstGeom>
          <a:noFill/>
        </p:spPr>
        <p:txBody>
          <a:bodyPr wrap="square" rtlCol="0">
            <a:spAutoFit/>
          </a:bodyPr>
          <a:lstStyle/>
          <a:p>
            <a:pPr defTabSz="301823">
              <a:defRPr/>
            </a:pPr>
            <a:r>
              <a:rPr lang="en-GB" sz="1300" dirty="0">
                <a:solidFill>
                  <a:srgbClr val="FF0000"/>
                </a:solidFill>
              </a:rPr>
              <a:t>6.1</a:t>
            </a:r>
          </a:p>
        </p:txBody>
      </p:sp>
      <p:sp>
        <p:nvSpPr>
          <p:cNvPr id="6" name="TextBox 5">
            <a:extLst>
              <a:ext uri="{FF2B5EF4-FFF2-40B4-BE49-F238E27FC236}">
                <a16:creationId xmlns:a16="http://schemas.microsoft.com/office/drawing/2014/main" id="{609A0E05-E8C4-9487-0AD1-31F8824DB6AD}"/>
              </a:ext>
            </a:extLst>
          </p:cNvPr>
          <p:cNvSpPr txBox="1"/>
          <p:nvPr/>
        </p:nvSpPr>
        <p:spPr>
          <a:xfrm>
            <a:off x="5916995" y="3151910"/>
            <a:ext cx="1426890" cy="292388"/>
          </a:xfrm>
          <a:prstGeom prst="rect">
            <a:avLst/>
          </a:prstGeom>
          <a:noFill/>
        </p:spPr>
        <p:txBody>
          <a:bodyPr wrap="square" rtlCol="0">
            <a:spAutoFit/>
          </a:bodyPr>
          <a:lstStyle/>
          <a:p>
            <a:pPr defTabSz="301823">
              <a:defRPr/>
            </a:pPr>
            <a:r>
              <a:rPr lang="en-GB" sz="1300" dirty="0">
                <a:solidFill>
                  <a:srgbClr val="FF0000"/>
                </a:solidFill>
              </a:rPr>
              <a:t>Already done</a:t>
            </a:r>
          </a:p>
        </p:txBody>
      </p:sp>
      <p:sp>
        <p:nvSpPr>
          <p:cNvPr id="8" name="TextBox 7">
            <a:extLst>
              <a:ext uri="{FF2B5EF4-FFF2-40B4-BE49-F238E27FC236}">
                <a16:creationId xmlns:a16="http://schemas.microsoft.com/office/drawing/2014/main" id="{8DC03376-CFBE-B188-A692-1461998BC0CB}"/>
              </a:ext>
            </a:extLst>
          </p:cNvPr>
          <p:cNvSpPr txBox="1"/>
          <p:nvPr/>
        </p:nvSpPr>
        <p:spPr>
          <a:xfrm>
            <a:off x="8149866" y="3193660"/>
            <a:ext cx="1426890" cy="292388"/>
          </a:xfrm>
          <a:prstGeom prst="rect">
            <a:avLst/>
          </a:prstGeom>
          <a:noFill/>
        </p:spPr>
        <p:txBody>
          <a:bodyPr wrap="square" rtlCol="0">
            <a:spAutoFit/>
          </a:bodyPr>
          <a:lstStyle/>
          <a:p>
            <a:pPr defTabSz="301823">
              <a:defRPr/>
            </a:pPr>
            <a:r>
              <a:rPr lang="en-GB" sz="1300" dirty="0">
                <a:solidFill>
                  <a:srgbClr val="FF0000"/>
                </a:solidFill>
              </a:rPr>
              <a:t>8.7</a:t>
            </a:r>
          </a:p>
        </p:txBody>
      </p:sp>
      <p:sp>
        <p:nvSpPr>
          <p:cNvPr id="10" name="TextBox 9">
            <a:extLst>
              <a:ext uri="{FF2B5EF4-FFF2-40B4-BE49-F238E27FC236}">
                <a16:creationId xmlns:a16="http://schemas.microsoft.com/office/drawing/2014/main" id="{8FB846ED-9C56-7839-D3FE-4BAD8B913F23}"/>
              </a:ext>
            </a:extLst>
          </p:cNvPr>
          <p:cNvSpPr txBox="1"/>
          <p:nvPr/>
        </p:nvSpPr>
        <p:spPr>
          <a:xfrm>
            <a:off x="1451253" y="5248418"/>
            <a:ext cx="1426890" cy="292388"/>
          </a:xfrm>
          <a:prstGeom prst="rect">
            <a:avLst/>
          </a:prstGeom>
          <a:noFill/>
        </p:spPr>
        <p:txBody>
          <a:bodyPr wrap="square" rtlCol="0">
            <a:spAutoFit/>
          </a:bodyPr>
          <a:lstStyle/>
          <a:p>
            <a:pPr defTabSz="301823">
              <a:defRPr/>
            </a:pPr>
            <a:r>
              <a:rPr lang="en-GB" sz="1300" dirty="0">
                <a:solidFill>
                  <a:srgbClr val="FF0000"/>
                </a:solidFill>
              </a:rPr>
              <a:t>17.3</a:t>
            </a:r>
          </a:p>
        </p:txBody>
      </p:sp>
      <p:sp>
        <p:nvSpPr>
          <p:cNvPr id="11" name="Google Shape;1273;p92">
            <a:extLst>
              <a:ext uri="{FF2B5EF4-FFF2-40B4-BE49-F238E27FC236}">
                <a16:creationId xmlns:a16="http://schemas.microsoft.com/office/drawing/2014/main" id="{DB326E9B-0104-F9A4-3E42-2C0F9CC6597F}"/>
              </a:ext>
            </a:extLst>
          </p:cNvPr>
          <p:cNvSpPr txBox="1"/>
          <p:nvPr/>
        </p:nvSpPr>
        <p:spPr>
          <a:xfrm>
            <a:off x="6540740" y="4421357"/>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FF0000"/>
                </a:solidFill>
                <a:ea typeface="Lexend"/>
                <a:cs typeface="Lexend"/>
                <a:sym typeface="Lexend"/>
              </a:rPr>
              <a:t>36.8</a:t>
            </a:r>
            <a:endParaRPr sz="1300" kern="0" dirty="0">
              <a:solidFill>
                <a:srgbClr val="FF0000"/>
              </a:solidFill>
              <a:ea typeface="Lexend"/>
              <a:cs typeface="Lexend"/>
              <a:sym typeface="Lexend"/>
            </a:endParaRPr>
          </a:p>
        </p:txBody>
      </p:sp>
      <p:sp>
        <p:nvSpPr>
          <p:cNvPr id="12" name="Google Shape;1273;p92">
            <a:extLst>
              <a:ext uri="{FF2B5EF4-FFF2-40B4-BE49-F238E27FC236}">
                <a16:creationId xmlns:a16="http://schemas.microsoft.com/office/drawing/2014/main" id="{F929AF8A-D99E-AA44-49C4-84FEDE5A978A}"/>
              </a:ext>
            </a:extLst>
          </p:cNvPr>
          <p:cNvSpPr txBox="1"/>
          <p:nvPr/>
        </p:nvSpPr>
        <p:spPr>
          <a:xfrm>
            <a:off x="4141573" y="5340031"/>
            <a:ext cx="701917" cy="366925"/>
          </a:xfrm>
          <a:prstGeom prst="rect">
            <a:avLst/>
          </a:prstGeom>
          <a:noFill/>
          <a:ln>
            <a:noFill/>
          </a:ln>
        </p:spPr>
        <p:txBody>
          <a:bodyPr spcFirstLastPara="1" wrap="square" lIns="0" tIns="0" rIns="0" bIns="0" anchor="ctr" anchorCtr="0">
            <a:noAutofit/>
          </a:bodyPr>
          <a:lstStyle/>
          <a:p>
            <a:pPr algn="ctr" defTabSz="990576">
              <a:buClr>
                <a:srgbClr val="000000"/>
              </a:buClr>
              <a:buSzPts val="1100"/>
            </a:pPr>
            <a:r>
              <a:rPr lang="en-GB" sz="1300" kern="0" dirty="0">
                <a:solidFill>
                  <a:srgbClr val="FF0000"/>
                </a:solidFill>
                <a:ea typeface="Lexend"/>
                <a:cs typeface="Lexend"/>
                <a:sym typeface="Lexend"/>
              </a:rPr>
              <a:t>Not possible</a:t>
            </a:r>
            <a:endParaRPr sz="1300" kern="0" dirty="0">
              <a:solidFill>
                <a:srgbClr val="FF0000"/>
              </a:solidFill>
              <a:ea typeface="Lexend"/>
              <a:cs typeface="Lexend"/>
              <a:sym typeface="Lexend"/>
            </a:endParaRPr>
          </a:p>
        </p:txBody>
      </p:sp>
      <p:sp>
        <p:nvSpPr>
          <p:cNvPr id="14" name="Text Placeholder 13">
            <a:extLst>
              <a:ext uri="{FF2B5EF4-FFF2-40B4-BE49-F238E27FC236}">
                <a16:creationId xmlns:a16="http://schemas.microsoft.com/office/drawing/2014/main" id="{644E4B1B-12C5-4F38-D3F6-9F0115194E50}"/>
              </a:ext>
            </a:extLst>
          </p:cNvPr>
          <p:cNvSpPr>
            <a:spLocks noGrp="1"/>
          </p:cNvSpPr>
          <p:nvPr>
            <p:ph type="body" sz="quarter" idx="10"/>
          </p:nvPr>
        </p:nvSpPr>
        <p:spPr/>
        <p:txBody>
          <a:bodyPr/>
          <a:lstStyle/>
          <a:p>
            <a:endParaRPr lang="en-GB"/>
          </a:p>
        </p:txBody>
      </p:sp>
      <p:sp>
        <p:nvSpPr>
          <p:cNvPr id="16" name="Content Placeholder 15">
            <a:extLst>
              <a:ext uri="{FF2B5EF4-FFF2-40B4-BE49-F238E27FC236}">
                <a16:creationId xmlns:a16="http://schemas.microsoft.com/office/drawing/2014/main" id="{647FAACD-4D11-C3FD-4FB3-CABF20073987}"/>
              </a:ext>
            </a:extLst>
          </p:cNvPr>
          <p:cNvSpPr>
            <a:spLocks noGrp="1"/>
          </p:cNvSpPr>
          <p:nvPr>
            <p:ph sz="quarter" idx="11"/>
          </p:nvPr>
        </p:nvSpPr>
        <p:spPr/>
        <p:txBody>
          <a:bodyPr/>
          <a:lstStyle/>
          <a:p>
            <a:endParaRPr lang="en-GB"/>
          </a:p>
        </p:txBody>
      </p:sp>
      <p:sp>
        <p:nvSpPr>
          <p:cNvPr id="18" name="Title 3">
            <a:extLst>
              <a:ext uri="{FF2B5EF4-FFF2-40B4-BE49-F238E27FC236}">
                <a16:creationId xmlns:a16="http://schemas.microsoft.com/office/drawing/2014/main" id="{2AA974D6-FEE8-56EA-9D5F-9271AF8EBC33}"/>
              </a:ext>
            </a:extLst>
          </p:cNvPr>
          <p:cNvSpPr>
            <a:spLocks noGrp="1"/>
          </p:cNvSpPr>
          <p:nvPr>
            <p:ph type="title" idx="4294967295"/>
          </p:nvPr>
        </p:nvSpPr>
        <p:spPr>
          <a:xfrm>
            <a:off x="0" y="365125"/>
            <a:ext cx="8543925" cy="1325563"/>
          </a:xfrm>
          <a:prstGeom prst="rect">
            <a:avLst/>
          </a:prstGeom>
        </p:spPr>
        <p:txBody>
          <a:bodyPr/>
          <a:lstStyle/>
          <a:p>
            <a:pPr algn="ctr"/>
            <a:r>
              <a:rPr lang="en-GB" sz="2800" dirty="0"/>
              <a:t>Where possible find the missing perpendicular height or radius of each cone</a:t>
            </a:r>
          </a:p>
        </p:txBody>
      </p:sp>
    </p:spTree>
    <p:extLst>
      <p:ext uri="{BB962C8B-B14F-4D97-AF65-F5344CB8AC3E}">
        <p14:creationId xmlns:p14="http://schemas.microsoft.com/office/powerpoint/2010/main" val="2768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graphicFrame>
        <p:nvGraphicFramePr>
          <p:cNvPr id="1379" name="Google Shape;1379;g948227bfa4_0_425"/>
          <p:cNvGraphicFramePr/>
          <p:nvPr/>
        </p:nvGraphicFramePr>
        <p:xfrm>
          <a:off x="172102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80" name="Google Shape;1380;g948227bfa4_0_425"/>
          <p:cNvGraphicFramePr/>
          <p:nvPr/>
        </p:nvGraphicFramePr>
        <p:xfrm>
          <a:off x="463767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WE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marR="0" lvl="0" indent="0" algn="ctr" rtl="0">
                        <a:lnSpc>
                          <a:spcPct val="100000"/>
                        </a:lnSpc>
                        <a:spcBef>
                          <a:spcPts val="0"/>
                        </a:spcBef>
                        <a:spcAft>
                          <a:spcPts val="0"/>
                        </a:spcAft>
                        <a:buClr>
                          <a:schemeClr val="dk1"/>
                        </a:buClr>
                        <a:buSzPts val="1400"/>
                        <a:buFont typeface="Arial"/>
                        <a:buNone/>
                      </a:pPr>
                      <a:endParaRPr>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81" name="Google Shape;1381;g948227bfa4_0_425"/>
          <p:cNvGraphicFramePr/>
          <p:nvPr/>
        </p:nvGraphicFramePr>
        <p:xfrm>
          <a:off x="755432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YOU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marR="0" lvl="0" indent="0" algn="ctr" rtl="0">
                        <a:lnSpc>
                          <a:spcPct val="100000"/>
                        </a:lnSpc>
                        <a:spcBef>
                          <a:spcPts val="0"/>
                        </a:spcBef>
                        <a:spcAft>
                          <a:spcPts val="0"/>
                        </a:spcAft>
                        <a:buClr>
                          <a:schemeClr val="dk1"/>
                        </a:buClr>
                        <a:buSzPts val="1400"/>
                        <a:buFont typeface="Arial"/>
                        <a:buNone/>
                      </a:pPr>
                      <a:endParaRPr>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82" name="Google Shape;1382;g948227bfa4_0_425"/>
          <p:cNvGraphicFramePr/>
          <p:nvPr/>
        </p:nvGraphicFramePr>
        <p:xfrm>
          <a:off x="2347089" y="168400"/>
          <a:ext cx="7040625" cy="396210"/>
        </p:xfrm>
        <a:graphic>
          <a:graphicData uri="http://schemas.openxmlformats.org/drawingml/2006/table">
            <a:tbl>
              <a:tblPr>
                <a:noFill/>
              </a:tblPr>
              <a:tblGrid>
                <a:gridCol w="1438925">
                  <a:extLst>
                    <a:ext uri="{9D8B030D-6E8A-4147-A177-3AD203B41FA5}">
                      <a16:colId xmlns:a16="http://schemas.microsoft.com/office/drawing/2014/main" val="20000"/>
                    </a:ext>
                  </a:extLst>
                </a:gridCol>
                <a:gridCol w="924400">
                  <a:extLst>
                    <a:ext uri="{9D8B030D-6E8A-4147-A177-3AD203B41FA5}">
                      <a16:colId xmlns:a16="http://schemas.microsoft.com/office/drawing/2014/main" val="20001"/>
                    </a:ext>
                  </a:extLst>
                </a:gridCol>
                <a:gridCol w="924400">
                  <a:extLst>
                    <a:ext uri="{9D8B030D-6E8A-4147-A177-3AD203B41FA5}">
                      <a16:colId xmlns:a16="http://schemas.microsoft.com/office/drawing/2014/main" val="20002"/>
                    </a:ext>
                  </a:extLst>
                </a:gridCol>
                <a:gridCol w="924400">
                  <a:extLst>
                    <a:ext uri="{9D8B030D-6E8A-4147-A177-3AD203B41FA5}">
                      <a16:colId xmlns:a16="http://schemas.microsoft.com/office/drawing/2014/main" val="20003"/>
                    </a:ext>
                  </a:extLst>
                </a:gridCol>
                <a:gridCol w="924400">
                  <a:extLst>
                    <a:ext uri="{9D8B030D-6E8A-4147-A177-3AD203B41FA5}">
                      <a16:colId xmlns:a16="http://schemas.microsoft.com/office/drawing/2014/main" val="20004"/>
                    </a:ext>
                  </a:extLst>
                </a:gridCol>
                <a:gridCol w="1904100">
                  <a:extLst>
                    <a:ext uri="{9D8B030D-6E8A-4147-A177-3AD203B41FA5}">
                      <a16:colId xmlns:a16="http://schemas.microsoft.com/office/drawing/2014/main" val="20005"/>
                    </a:ext>
                  </a:extLst>
                </a:gridCol>
              </a:tblGrid>
              <a:tr h="2775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Don’t forget to</a:t>
                      </a:r>
                      <a:endParaRPr sz="1400" b="1" u="none" strike="noStrike" cap="none"/>
                    </a:p>
                  </a:txBody>
                  <a:tcPr marL="91425" marR="91425" marT="91425" marB="91425" anchor="ctr">
                    <a:lnL w="19050"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Reflect</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Expect</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Check</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Explain</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for each question</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383" name="Google Shape;1383;g948227bfa4_0_425"/>
          <p:cNvPicPr preferRelativeResize="0"/>
          <p:nvPr/>
        </p:nvPicPr>
        <p:blipFill>
          <a:blip r:embed="rId3">
            <a:alphaModFix/>
          </a:blip>
          <a:stretch>
            <a:fillRect/>
          </a:stretch>
        </p:blipFill>
        <p:spPr>
          <a:xfrm>
            <a:off x="1805251" y="1780514"/>
            <a:ext cx="1455975" cy="1199033"/>
          </a:xfrm>
          <a:prstGeom prst="rect">
            <a:avLst/>
          </a:prstGeom>
          <a:noFill/>
          <a:ln>
            <a:noFill/>
          </a:ln>
        </p:spPr>
      </p:pic>
      <p:pic>
        <p:nvPicPr>
          <p:cNvPr id="1384" name="Google Shape;1384;g948227bfa4_0_425"/>
          <p:cNvPicPr preferRelativeResize="0"/>
          <p:nvPr/>
        </p:nvPicPr>
        <p:blipFill>
          <a:blip r:embed="rId4">
            <a:alphaModFix/>
          </a:blip>
          <a:stretch>
            <a:fillRect/>
          </a:stretch>
        </p:blipFill>
        <p:spPr>
          <a:xfrm>
            <a:off x="4710426" y="1779688"/>
            <a:ext cx="1455975" cy="1200688"/>
          </a:xfrm>
          <a:prstGeom prst="rect">
            <a:avLst/>
          </a:prstGeom>
          <a:noFill/>
          <a:ln>
            <a:noFill/>
          </a:ln>
        </p:spPr>
      </p:pic>
      <p:pic>
        <p:nvPicPr>
          <p:cNvPr id="1385" name="Google Shape;1385;g948227bfa4_0_425"/>
          <p:cNvPicPr preferRelativeResize="0"/>
          <p:nvPr/>
        </p:nvPicPr>
        <p:blipFill>
          <a:blip r:embed="rId5">
            <a:alphaModFix/>
          </a:blip>
          <a:stretch>
            <a:fillRect/>
          </a:stretch>
        </p:blipFill>
        <p:spPr>
          <a:xfrm>
            <a:off x="7615601" y="1773725"/>
            <a:ext cx="1455975" cy="1200708"/>
          </a:xfrm>
          <a:prstGeom prst="rect">
            <a:avLst/>
          </a:prstGeom>
          <a:noFill/>
          <a:ln>
            <a:noFill/>
          </a:ln>
        </p:spPr>
      </p:pic>
      <p:pic>
        <p:nvPicPr>
          <p:cNvPr id="1386" name="Google Shape;1386;g948227bfa4_0_425" descr="http://pamhook.com/wp-content/uploads/2012/03/rainbow.png"/>
          <p:cNvPicPr preferRelativeResize="0"/>
          <p:nvPr/>
        </p:nvPicPr>
        <p:blipFill rotWithShape="1">
          <a:blip r:embed="rId6">
            <a:alphaModFix/>
          </a:blip>
          <a:srcRect l="26647" t="34123" r="53378" b="12474"/>
          <a:stretch/>
        </p:blipFill>
        <p:spPr>
          <a:xfrm>
            <a:off x="10034423" y="6215302"/>
            <a:ext cx="418535" cy="392400"/>
          </a:xfrm>
          <a:prstGeom prst="rect">
            <a:avLst/>
          </a:prstGeom>
          <a:noFill/>
          <a:ln>
            <a:noFill/>
          </a:ln>
        </p:spPr>
      </p:pic>
      <p:sp>
        <p:nvSpPr>
          <p:cNvPr id="4" name="Text Placeholder 3">
            <a:extLst>
              <a:ext uri="{FF2B5EF4-FFF2-40B4-BE49-F238E27FC236}">
                <a16:creationId xmlns:a16="http://schemas.microsoft.com/office/drawing/2014/main" id="{80FE8FD7-E849-E675-7723-95209114FF56}"/>
              </a:ext>
            </a:extLst>
          </p:cNvPr>
          <p:cNvSpPr>
            <a:spLocks noGrp="1"/>
          </p:cNvSpPr>
          <p:nvPr>
            <p:ph type="body" sz="quarter" idx="10"/>
          </p:nvPr>
        </p:nvSpPr>
        <p:spPr/>
        <p:txBody>
          <a:bodyPr/>
          <a:lstStyle/>
          <a:p>
            <a:endParaRPr lang="en-GB"/>
          </a:p>
        </p:txBody>
      </p:sp>
      <p:sp>
        <p:nvSpPr>
          <p:cNvPr id="5" name="Content Placeholder 4">
            <a:extLst>
              <a:ext uri="{FF2B5EF4-FFF2-40B4-BE49-F238E27FC236}">
                <a16:creationId xmlns:a16="http://schemas.microsoft.com/office/drawing/2014/main" id="{0BABBA06-C435-5327-DCC2-0ABDE6F9596F}"/>
              </a:ext>
            </a:extLst>
          </p:cNvPr>
          <p:cNvSpPr>
            <a:spLocks noGrp="1"/>
          </p:cNvSpPr>
          <p:nvPr>
            <p:ph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0"/>
                                        </p:tgtEl>
                                        <p:attrNameLst>
                                          <p:attrName>style.visibility</p:attrName>
                                        </p:attrNameLst>
                                      </p:cBhvr>
                                      <p:to>
                                        <p:strVal val="visible"/>
                                      </p:to>
                                    </p:set>
                                    <p:animEffect transition="in" filter="fade">
                                      <p:cBhvr>
                                        <p:cTn id="7" dur="1000"/>
                                        <p:tgtEl>
                                          <p:spTgt spid="1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1"/>
                                        </p:tgtEl>
                                        <p:attrNameLst>
                                          <p:attrName>style.visibility</p:attrName>
                                        </p:attrNameLst>
                                      </p:cBhvr>
                                      <p:to>
                                        <p:strVal val="visible"/>
                                      </p:to>
                                    </p:set>
                                    <p:animEffect transition="in" filter="fade">
                                      <p:cBhvr>
                                        <p:cTn id="12" dur="1000"/>
                                        <p:tgtEl>
                                          <p:spTgt spid="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391"/>
        <p:cNvGrpSpPr/>
        <p:nvPr/>
      </p:nvGrpSpPr>
      <p:grpSpPr>
        <a:xfrm>
          <a:off x="0" y="0"/>
          <a:ext cx="0" cy="0"/>
          <a:chOff x="0" y="0"/>
          <a:chExt cx="0" cy="0"/>
        </a:xfrm>
      </p:grpSpPr>
      <p:graphicFrame>
        <p:nvGraphicFramePr>
          <p:cNvPr id="1392" name="Google Shape;1392;g948227bfa4_1_309"/>
          <p:cNvGraphicFramePr/>
          <p:nvPr/>
        </p:nvGraphicFramePr>
        <p:xfrm>
          <a:off x="172102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93" name="Google Shape;1393;g948227bfa4_1_309"/>
          <p:cNvGraphicFramePr/>
          <p:nvPr/>
        </p:nvGraphicFramePr>
        <p:xfrm>
          <a:off x="463767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WE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marR="0" lvl="0" indent="0" algn="ctr" rtl="0">
                        <a:lnSpc>
                          <a:spcPct val="100000"/>
                        </a:lnSpc>
                        <a:spcBef>
                          <a:spcPts val="0"/>
                        </a:spcBef>
                        <a:spcAft>
                          <a:spcPts val="0"/>
                        </a:spcAft>
                        <a:buClr>
                          <a:schemeClr val="dk1"/>
                        </a:buClr>
                        <a:buSzPts val="1400"/>
                        <a:buFont typeface="Arial"/>
                        <a:buNone/>
                      </a:pPr>
                      <a:endParaRPr>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94" name="Google Shape;1394;g948227bfa4_1_309"/>
          <p:cNvGraphicFramePr/>
          <p:nvPr/>
        </p:nvGraphicFramePr>
        <p:xfrm>
          <a:off x="7554325" y="655650"/>
          <a:ext cx="2916650" cy="5985120"/>
        </p:xfrm>
        <a:graphic>
          <a:graphicData uri="http://schemas.openxmlformats.org/drawingml/2006/table">
            <a:tbl>
              <a:tblPr>
                <a:noFill/>
              </a:tblPr>
              <a:tblGrid>
                <a:gridCol w="29166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YOU DO</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5527950">
                <a:tc>
                  <a:txBody>
                    <a:bodyPr/>
                    <a:lstStyle/>
                    <a:p>
                      <a:pPr marL="0" lvl="0" indent="0" algn="ctr" rtl="0">
                        <a:spcBef>
                          <a:spcPts val="0"/>
                        </a:spcBef>
                        <a:spcAft>
                          <a:spcPts val="0"/>
                        </a:spcAft>
                        <a:buClr>
                          <a:schemeClr val="dk1"/>
                        </a:buClr>
                        <a:buSzPts val="1400"/>
                        <a:buFont typeface="Arial"/>
                        <a:buNone/>
                      </a:pPr>
                      <a:r>
                        <a:rPr lang="en-US">
                          <a:solidFill>
                            <a:schemeClr val="dk1"/>
                          </a:solidFill>
                        </a:rPr>
                        <a:t>Calculate the volume of the cylinder below.</a:t>
                      </a: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1400"/>
                        <a:buFont typeface="Arial"/>
                        <a:buNone/>
                      </a:pPr>
                      <a:endParaRPr>
                        <a:solidFill>
                          <a:schemeClr val="dk1"/>
                        </a:solidFill>
                      </a:endParaRPr>
                    </a:p>
                    <a:p>
                      <a:pPr marL="0" marR="0" lvl="0" indent="0" algn="ctr" rtl="0">
                        <a:lnSpc>
                          <a:spcPct val="100000"/>
                        </a:lnSpc>
                        <a:spcBef>
                          <a:spcPts val="0"/>
                        </a:spcBef>
                        <a:spcAft>
                          <a:spcPts val="0"/>
                        </a:spcAft>
                        <a:buClr>
                          <a:schemeClr val="dk1"/>
                        </a:buClr>
                        <a:buSzPts val="1400"/>
                        <a:buFont typeface="Arial"/>
                        <a:buNone/>
                      </a:pPr>
                      <a:endParaRPr>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95" name="Google Shape;1395;g948227bfa4_1_309"/>
          <p:cNvGraphicFramePr/>
          <p:nvPr/>
        </p:nvGraphicFramePr>
        <p:xfrm>
          <a:off x="2347089" y="168400"/>
          <a:ext cx="7040625" cy="396210"/>
        </p:xfrm>
        <a:graphic>
          <a:graphicData uri="http://schemas.openxmlformats.org/drawingml/2006/table">
            <a:tbl>
              <a:tblPr>
                <a:noFill/>
              </a:tblPr>
              <a:tblGrid>
                <a:gridCol w="1438925">
                  <a:extLst>
                    <a:ext uri="{9D8B030D-6E8A-4147-A177-3AD203B41FA5}">
                      <a16:colId xmlns:a16="http://schemas.microsoft.com/office/drawing/2014/main" val="20000"/>
                    </a:ext>
                  </a:extLst>
                </a:gridCol>
                <a:gridCol w="924400">
                  <a:extLst>
                    <a:ext uri="{9D8B030D-6E8A-4147-A177-3AD203B41FA5}">
                      <a16:colId xmlns:a16="http://schemas.microsoft.com/office/drawing/2014/main" val="20001"/>
                    </a:ext>
                  </a:extLst>
                </a:gridCol>
                <a:gridCol w="924400">
                  <a:extLst>
                    <a:ext uri="{9D8B030D-6E8A-4147-A177-3AD203B41FA5}">
                      <a16:colId xmlns:a16="http://schemas.microsoft.com/office/drawing/2014/main" val="20002"/>
                    </a:ext>
                  </a:extLst>
                </a:gridCol>
                <a:gridCol w="924400">
                  <a:extLst>
                    <a:ext uri="{9D8B030D-6E8A-4147-A177-3AD203B41FA5}">
                      <a16:colId xmlns:a16="http://schemas.microsoft.com/office/drawing/2014/main" val="20003"/>
                    </a:ext>
                  </a:extLst>
                </a:gridCol>
                <a:gridCol w="924400">
                  <a:extLst>
                    <a:ext uri="{9D8B030D-6E8A-4147-A177-3AD203B41FA5}">
                      <a16:colId xmlns:a16="http://schemas.microsoft.com/office/drawing/2014/main" val="20004"/>
                    </a:ext>
                  </a:extLst>
                </a:gridCol>
                <a:gridCol w="1904100">
                  <a:extLst>
                    <a:ext uri="{9D8B030D-6E8A-4147-A177-3AD203B41FA5}">
                      <a16:colId xmlns:a16="http://schemas.microsoft.com/office/drawing/2014/main" val="20005"/>
                    </a:ext>
                  </a:extLst>
                </a:gridCol>
              </a:tblGrid>
              <a:tr h="2775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Don’t forget to</a:t>
                      </a:r>
                      <a:endParaRPr sz="1400" b="1" u="none" strike="noStrike" cap="none"/>
                    </a:p>
                  </a:txBody>
                  <a:tcPr marL="91425" marR="91425" marT="91425" marB="91425" anchor="ctr">
                    <a:lnL w="19050"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Reflect</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Expect</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Check</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Explain</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for each question</a:t>
                      </a:r>
                      <a:endParaRPr sz="1400" b="1" u="none" strike="noStrike" cap="none"/>
                    </a:p>
                  </a:txBody>
                  <a:tcPr marL="91425" marR="91425" marT="91425" marB="91425" anchor="ctr">
                    <a:lnL w="9525" cap="flat" cmpd="sng">
                      <a:solidFill>
                        <a:srgbClr val="000000"/>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1396" name="Google Shape;1396;g948227bfa4_1_309"/>
          <p:cNvGrpSpPr/>
          <p:nvPr/>
        </p:nvGrpSpPr>
        <p:grpSpPr>
          <a:xfrm>
            <a:off x="3486014" y="2144024"/>
            <a:ext cx="694835" cy="845100"/>
            <a:chOff x="2114413" y="2372624"/>
            <a:chExt cx="694835" cy="845100"/>
          </a:xfrm>
        </p:grpSpPr>
        <p:sp>
          <p:nvSpPr>
            <p:cNvPr id="1397" name="Google Shape;1397;g948227bfa4_1_309"/>
            <p:cNvSpPr/>
            <p:nvPr/>
          </p:nvSpPr>
          <p:spPr>
            <a:xfrm rot="-5400000">
              <a:off x="2039263" y="2447774"/>
              <a:ext cx="845100" cy="694800"/>
            </a:xfrm>
            <a:prstGeom prst="triangle">
              <a:avLst>
                <a:gd name="adj" fmla="val 100000"/>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98" name="Google Shape;1398;g948227bfa4_1_309"/>
            <p:cNvSpPr/>
            <p:nvPr/>
          </p:nvSpPr>
          <p:spPr>
            <a:xfrm rot="-5400000">
              <a:off x="2746398" y="2374367"/>
              <a:ext cx="64500" cy="61200"/>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399" name="Google Shape;1399;g948227bfa4_1_309"/>
          <p:cNvSpPr txBox="1"/>
          <p:nvPr/>
        </p:nvSpPr>
        <p:spPr>
          <a:xfrm>
            <a:off x="3183550" y="3087875"/>
            <a:ext cx="1379400" cy="1200600"/>
          </a:xfrm>
          <a:prstGeom prst="rect">
            <a:avLst/>
          </a:prstGeom>
          <a:noFill/>
          <a:ln>
            <a:noFill/>
          </a:ln>
        </p:spPr>
        <p:txBody>
          <a:bodyPr spcFirstLastPara="1" wrap="square" lIns="91425" tIns="91425" rIns="91425" bIns="91425" anchor="t" anchorCtr="0">
            <a:noAutofit/>
          </a:bodyPr>
          <a:lstStyle/>
          <a:p>
            <a:pPr algn="ctr"/>
            <a:r>
              <a:rPr lang="en-US" sz="2000">
                <a:solidFill>
                  <a:srgbClr val="FF0000"/>
                </a:solidFill>
                <a:latin typeface="Shadows Into Light Two"/>
                <a:ea typeface="Shadows Into Light Two"/>
                <a:cs typeface="Shadows Into Light Two"/>
                <a:sym typeface="Shadows Into Light Two"/>
              </a:rPr>
              <a:t>h²+9²=10²</a:t>
            </a:r>
            <a:endParaRPr sz="2000">
              <a:solidFill>
                <a:srgbClr val="FF0000"/>
              </a:solidFill>
              <a:latin typeface="Shadows Into Light Two"/>
              <a:ea typeface="Shadows Into Light Two"/>
              <a:cs typeface="Shadows Into Light Two"/>
              <a:sym typeface="Shadows Into Light Two"/>
            </a:endParaRPr>
          </a:p>
          <a:p>
            <a:pPr algn="ctr"/>
            <a:r>
              <a:rPr lang="en-US" sz="2000">
                <a:solidFill>
                  <a:srgbClr val="FF0000"/>
                </a:solidFill>
                <a:latin typeface="Shadows Into Light Two"/>
                <a:ea typeface="Shadows Into Light Two"/>
                <a:cs typeface="Shadows Into Light Two"/>
                <a:sym typeface="Shadows Into Light Two"/>
              </a:rPr>
              <a:t>h²+81=100</a:t>
            </a:r>
            <a:endParaRPr sz="2000">
              <a:solidFill>
                <a:srgbClr val="FF0000"/>
              </a:solidFill>
              <a:latin typeface="Shadows Into Light Two"/>
              <a:ea typeface="Shadows Into Light Two"/>
              <a:cs typeface="Shadows Into Light Two"/>
              <a:sym typeface="Shadows Into Light Two"/>
            </a:endParaRPr>
          </a:p>
          <a:p>
            <a:pPr algn="ctr"/>
            <a:r>
              <a:rPr lang="en-US" sz="2000">
                <a:solidFill>
                  <a:srgbClr val="FF0000"/>
                </a:solidFill>
                <a:latin typeface="Shadows Into Light Two"/>
                <a:ea typeface="Shadows Into Light Two"/>
                <a:cs typeface="Shadows Into Light Two"/>
                <a:sym typeface="Shadows Into Light Two"/>
              </a:rPr>
              <a:t>h=√19</a:t>
            </a:r>
            <a:endParaRPr sz="2000">
              <a:solidFill>
                <a:srgbClr val="FF0000"/>
              </a:solidFill>
              <a:latin typeface="Shadows Into Light Two"/>
              <a:ea typeface="Shadows Into Light Two"/>
              <a:cs typeface="Shadows Into Light Two"/>
              <a:sym typeface="Shadows Into Light Two"/>
            </a:endParaRPr>
          </a:p>
          <a:p>
            <a:pPr algn="ctr"/>
            <a:endParaRPr sz="2000">
              <a:solidFill>
                <a:srgbClr val="FF0000"/>
              </a:solidFill>
              <a:latin typeface="Shadows Into Light Two"/>
              <a:ea typeface="Shadows Into Light Two"/>
              <a:cs typeface="Shadows Into Light Two"/>
              <a:sym typeface="Shadows Into Light Two"/>
            </a:endParaRPr>
          </a:p>
        </p:txBody>
      </p:sp>
      <p:sp>
        <p:nvSpPr>
          <p:cNvPr id="1400" name="Google Shape;1400;g948227bfa4_1_309"/>
          <p:cNvSpPr txBox="1"/>
          <p:nvPr/>
        </p:nvSpPr>
        <p:spPr>
          <a:xfrm>
            <a:off x="2918650" y="1623050"/>
            <a:ext cx="1682100" cy="392400"/>
          </a:xfrm>
          <a:prstGeom prst="rect">
            <a:avLst/>
          </a:prstGeom>
          <a:noFill/>
          <a:ln>
            <a:noFill/>
          </a:ln>
        </p:spPr>
        <p:txBody>
          <a:bodyPr spcFirstLastPara="1" wrap="square" lIns="91425" tIns="91425" rIns="91425" bIns="91425" anchor="ctr" anchorCtr="0">
            <a:noAutofit/>
          </a:bodyPr>
          <a:lstStyle/>
          <a:p>
            <a:pPr algn="r"/>
            <a:r>
              <a:rPr lang="en-US">
                <a:solidFill>
                  <a:srgbClr val="FF0000"/>
                </a:solidFill>
                <a:latin typeface="Shadows Into Light Two"/>
                <a:ea typeface="Shadows Into Light Two"/>
                <a:cs typeface="Shadows Into Light Two"/>
                <a:sym typeface="Shadows Into Light Two"/>
              </a:rPr>
              <a:t>Draw the triangle</a:t>
            </a:r>
            <a:endParaRPr>
              <a:solidFill>
                <a:srgbClr val="FF0000"/>
              </a:solidFill>
              <a:latin typeface="Shadows Into Light Two"/>
              <a:ea typeface="Shadows Into Light Two"/>
              <a:cs typeface="Shadows Into Light Two"/>
              <a:sym typeface="Shadows Into Light Two"/>
            </a:endParaRPr>
          </a:p>
        </p:txBody>
      </p:sp>
      <p:pic>
        <p:nvPicPr>
          <p:cNvPr id="1401" name="Google Shape;1401;g948227bfa4_1_309"/>
          <p:cNvPicPr preferRelativeResize="0"/>
          <p:nvPr/>
        </p:nvPicPr>
        <p:blipFill>
          <a:blip r:embed="rId3">
            <a:alphaModFix/>
          </a:blip>
          <a:stretch>
            <a:fillRect/>
          </a:stretch>
        </p:blipFill>
        <p:spPr>
          <a:xfrm>
            <a:off x="1805251" y="1780514"/>
            <a:ext cx="1455975" cy="1199033"/>
          </a:xfrm>
          <a:prstGeom prst="rect">
            <a:avLst/>
          </a:prstGeom>
          <a:noFill/>
          <a:ln>
            <a:noFill/>
          </a:ln>
        </p:spPr>
      </p:pic>
      <p:pic>
        <p:nvPicPr>
          <p:cNvPr id="1402" name="Google Shape;1402;g948227bfa4_1_309"/>
          <p:cNvPicPr preferRelativeResize="0"/>
          <p:nvPr/>
        </p:nvPicPr>
        <p:blipFill>
          <a:blip r:embed="rId4">
            <a:alphaModFix/>
          </a:blip>
          <a:stretch>
            <a:fillRect/>
          </a:stretch>
        </p:blipFill>
        <p:spPr>
          <a:xfrm>
            <a:off x="4710426" y="1779688"/>
            <a:ext cx="1455975" cy="1200688"/>
          </a:xfrm>
          <a:prstGeom prst="rect">
            <a:avLst/>
          </a:prstGeom>
          <a:noFill/>
          <a:ln>
            <a:noFill/>
          </a:ln>
        </p:spPr>
      </p:pic>
      <p:pic>
        <p:nvPicPr>
          <p:cNvPr id="1403" name="Google Shape;1403;g948227bfa4_1_309"/>
          <p:cNvPicPr preferRelativeResize="0"/>
          <p:nvPr/>
        </p:nvPicPr>
        <p:blipFill>
          <a:blip r:embed="rId5">
            <a:alphaModFix/>
          </a:blip>
          <a:stretch>
            <a:fillRect/>
          </a:stretch>
        </p:blipFill>
        <p:spPr>
          <a:xfrm>
            <a:off x="7615601" y="1773725"/>
            <a:ext cx="1455975" cy="1200708"/>
          </a:xfrm>
          <a:prstGeom prst="rect">
            <a:avLst/>
          </a:prstGeom>
          <a:noFill/>
          <a:ln>
            <a:noFill/>
          </a:ln>
        </p:spPr>
      </p:pic>
      <p:sp>
        <p:nvSpPr>
          <p:cNvPr id="1404" name="Google Shape;1404;g948227bfa4_1_309"/>
          <p:cNvSpPr txBox="1"/>
          <p:nvPr/>
        </p:nvSpPr>
        <p:spPr>
          <a:xfrm>
            <a:off x="3637450" y="1846725"/>
            <a:ext cx="471600" cy="503400"/>
          </a:xfrm>
          <a:prstGeom prst="rect">
            <a:avLst/>
          </a:prstGeom>
          <a:noFill/>
          <a:ln>
            <a:noFill/>
          </a:ln>
        </p:spPr>
        <p:txBody>
          <a:bodyPr spcFirstLastPara="1" wrap="square" lIns="91425" tIns="91425" rIns="91425" bIns="91425" anchor="t" anchorCtr="0">
            <a:noAutofit/>
          </a:bodyPr>
          <a:lstStyle/>
          <a:p>
            <a:pPr algn="ctr"/>
            <a:r>
              <a:rPr lang="en-US">
                <a:solidFill>
                  <a:srgbClr val="FF0000"/>
                </a:solidFill>
                <a:latin typeface="Shadows Into Light Two"/>
                <a:ea typeface="Shadows Into Light Two"/>
                <a:cs typeface="Shadows Into Light Two"/>
                <a:sym typeface="Shadows Into Light Two"/>
              </a:rPr>
              <a:t>9</a:t>
            </a:r>
            <a:endParaRPr sz="100"/>
          </a:p>
        </p:txBody>
      </p:sp>
      <p:sp>
        <p:nvSpPr>
          <p:cNvPr id="1405" name="Google Shape;1405;g948227bfa4_1_309"/>
          <p:cNvSpPr txBox="1"/>
          <p:nvPr/>
        </p:nvSpPr>
        <p:spPr>
          <a:xfrm>
            <a:off x="3459700" y="2467300"/>
            <a:ext cx="471600" cy="503400"/>
          </a:xfrm>
          <a:prstGeom prst="rect">
            <a:avLst/>
          </a:prstGeom>
          <a:noFill/>
          <a:ln>
            <a:noFill/>
          </a:ln>
        </p:spPr>
        <p:txBody>
          <a:bodyPr spcFirstLastPara="1" wrap="square" lIns="91425" tIns="91425" rIns="91425" bIns="91425" anchor="t" anchorCtr="0">
            <a:noAutofit/>
          </a:bodyPr>
          <a:lstStyle/>
          <a:p>
            <a:pPr algn="ctr"/>
            <a:r>
              <a:rPr lang="en-US">
                <a:solidFill>
                  <a:srgbClr val="FF0000"/>
                </a:solidFill>
                <a:latin typeface="Shadows Into Light Two"/>
                <a:ea typeface="Shadows Into Light Two"/>
                <a:cs typeface="Shadows Into Light Two"/>
                <a:sym typeface="Shadows Into Light Two"/>
              </a:rPr>
              <a:t>10</a:t>
            </a:r>
            <a:endParaRPr sz="100"/>
          </a:p>
        </p:txBody>
      </p:sp>
      <p:sp>
        <p:nvSpPr>
          <p:cNvPr id="1406" name="Google Shape;1406;g948227bfa4_1_309"/>
          <p:cNvSpPr txBox="1"/>
          <p:nvPr/>
        </p:nvSpPr>
        <p:spPr>
          <a:xfrm>
            <a:off x="4085063" y="2314900"/>
            <a:ext cx="471600" cy="503400"/>
          </a:xfrm>
          <a:prstGeom prst="rect">
            <a:avLst/>
          </a:prstGeom>
          <a:noFill/>
          <a:ln>
            <a:noFill/>
          </a:ln>
        </p:spPr>
        <p:txBody>
          <a:bodyPr spcFirstLastPara="1" wrap="square" lIns="91425" tIns="91425" rIns="91425" bIns="91425" anchor="t" anchorCtr="0">
            <a:noAutofit/>
          </a:bodyPr>
          <a:lstStyle/>
          <a:p>
            <a:pPr algn="ctr"/>
            <a:r>
              <a:rPr lang="en-US">
                <a:solidFill>
                  <a:srgbClr val="FF0000"/>
                </a:solidFill>
                <a:latin typeface="Shadows Into Light Two"/>
                <a:ea typeface="Shadows Into Light Two"/>
                <a:cs typeface="Shadows Into Light Two"/>
                <a:sym typeface="Shadows Into Light Two"/>
              </a:rPr>
              <a:t>h</a:t>
            </a:r>
            <a:endParaRPr sz="100"/>
          </a:p>
        </p:txBody>
      </p:sp>
      <p:sp>
        <p:nvSpPr>
          <p:cNvPr id="1407" name="Google Shape;1407;g948227bfa4_1_309"/>
          <p:cNvSpPr txBox="1"/>
          <p:nvPr/>
        </p:nvSpPr>
        <p:spPr>
          <a:xfrm>
            <a:off x="1843550" y="4275700"/>
            <a:ext cx="2713200" cy="2333700"/>
          </a:xfrm>
          <a:prstGeom prst="rect">
            <a:avLst/>
          </a:prstGeom>
          <a:noFill/>
          <a:ln>
            <a:noFill/>
          </a:ln>
        </p:spPr>
        <p:txBody>
          <a:bodyPr spcFirstLastPara="1" wrap="square" lIns="91425" tIns="91425" rIns="91425" bIns="91425" anchor="t" anchorCtr="0">
            <a:noAutofit/>
          </a:bodyPr>
          <a:lstStyle/>
          <a:p>
            <a:pPr algn="ctr"/>
            <a:r>
              <a:rPr lang="en-US" sz="2000">
                <a:solidFill>
                  <a:srgbClr val="FF0000"/>
                </a:solidFill>
                <a:latin typeface="Shadows Into Light Two"/>
                <a:ea typeface="Shadows Into Light Two"/>
                <a:cs typeface="Shadows Into Light Two"/>
                <a:sym typeface="Shadows Into Light Two"/>
              </a:rPr>
              <a:t>d=9cm so r=4.5cm</a:t>
            </a:r>
            <a:endParaRPr sz="2000">
              <a:solidFill>
                <a:srgbClr val="FF0000"/>
              </a:solidFill>
              <a:latin typeface="Shadows Into Light Two"/>
              <a:ea typeface="Shadows Into Light Two"/>
              <a:cs typeface="Shadows Into Light Two"/>
              <a:sym typeface="Shadows Into Light Two"/>
            </a:endParaRPr>
          </a:p>
          <a:p>
            <a:pPr algn="ctr"/>
            <a:endParaRPr sz="2000">
              <a:solidFill>
                <a:srgbClr val="FF0000"/>
              </a:solidFill>
              <a:latin typeface="Shadows Into Light Two"/>
              <a:ea typeface="Shadows Into Light Two"/>
              <a:cs typeface="Shadows Into Light Two"/>
              <a:sym typeface="Shadows Into Light Two"/>
            </a:endParaRPr>
          </a:p>
          <a:p>
            <a:pPr algn="ctr"/>
            <a:r>
              <a:rPr lang="en-US" sz="2000">
                <a:solidFill>
                  <a:srgbClr val="FF0000"/>
                </a:solidFill>
                <a:latin typeface="Shadows Into Light Two"/>
                <a:ea typeface="Shadows Into Light Two"/>
                <a:cs typeface="Shadows Into Light Two"/>
                <a:sym typeface="Shadows Into Light Two"/>
              </a:rPr>
              <a:t>Volume of Cylinder=πr²h</a:t>
            </a:r>
            <a:endParaRPr sz="2000">
              <a:solidFill>
                <a:srgbClr val="FF0000"/>
              </a:solidFill>
              <a:latin typeface="Shadows Into Light Two"/>
              <a:ea typeface="Shadows Into Light Two"/>
              <a:cs typeface="Shadows Into Light Two"/>
              <a:sym typeface="Shadows Into Light Two"/>
            </a:endParaRPr>
          </a:p>
          <a:p>
            <a:pPr algn="ctr"/>
            <a:endParaRPr sz="2000">
              <a:solidFill>
                <a:srgbClr val="FF0000"/>
              </a:solidFill>
              <a:latin typeface="Shadows Into Light Two"/>
              <a:ea typeface="Shadows Into Light Two"/>
              <a:cs typeface="Shadows Into Light Two"/>
              <a:sym typeface="Shadows Into Light Two"/>
            </a:endParaRPr>
          </a:p>
          <a:p>
            <a:pPr algn="ctr"/>
            <a:r>
              <a:rPr lang="en-US" sz="2000">
                <a:solidFill>
                  <a:srgbClr val="FF0000"/>
                </a:solidFill>
                <a:latin typeface="Shadows Into Light Two"/>
                <a:ea typeface="Shadows Into Light Two"/>
                <a:cs typeface="Shadows Into Light Two"/>
                <a:sym typeface="Shadows Into Light Two"/>
              </a:rPr>
              <a:t>V=π x 4.5² x √19</a:t>
            </a:r>
            <a:endParaRPr sz="2000">
              <a:solidFill>
                <a:srgbClr val="FF0000"/>
              </a:solidFill>
              <a:latin typeface="Shadows Into Light Two"/>
              <a:ea typeface="Shadows Into Light Two"/>
              <a:cs typeface="Shadows Into Light Two"/>
              <a:sym typeface="Shadows Into Light Two"/>
            </a:endParaRPr>
          </a:p>
          <a:p>
            <a:pPr algn="ctr"/>
            <a:endParaRPr sz="2000">
              <a:solidFill>
                <a:srgbClr val="FF0000"/>
              </a:solidFill>
              <a:latin typeface="Shadows Into Light Two"/>
              <a:ea typeface="Shadows Into Light Two"/>
              <a:cs typeface="Shadows Into Light Two"/>
              <a:sym typeface="Shadows Into Light Two"/>
            </a:endParaRPr>
          </a:p>
          <a:p>
            <a:pPr algn="ctr"/>
            <a:r>
              <a:rPr lang="en-US" sz="2000">
                <a:solidFill>
                  <a:srgbClr val="FF0000"/>
                </a:solidFill>
                <a:latin typeface="Shadows Into Light Two"/>
                <a:ea typeface="Shadows Into Light Two"/>
                <a:cs typeface="Shadows Into Light Two"/>
                <a:sym typeface="Shadows Into Light Two"/>
              </a:rPr>
              <a:t>V=</a:t>
            </a:r>
            <a:r>
              <a:rPr lang="en-US" sz="2000" b="1" u="sng">
                <a:solidFill>
                  <a:srgbClr val="FF0000"/>
                </a:solidFill>
                <a:latin typeface="Shadows Into Light Two"/>
                <a:ea typeface="Shadows Into Light Two"/>
                <a:cs typeface="Shadows Into Light Two"/>
                <a:sym typeface="Shadows Into Light Two"/>
              </a:rPr>
              <a:t>277.3cm³</a:t>
            </a:r>
            <a:r>
              <a:rPr lang="en-US" sz="2000">
                <a:solidFill>
                  <a:srgbClr val="FF0000"/>
                </a:solidFill>
                <a:latin typeface="Shadows Into Light Two"/>
                <a:ea typeface="Shadows Into Light Two"/>
                <a:cs typeface="Shadows Into Light Two"/>
                <a:sym typeface="Shadows Into Light Two"/>
              </a:rPr>
              <a:t> (1dp)</a:t>
            </a:r>
            <a:endParaRPr sz="2000">
              <a:solidFill>
                <a:srgbClr val="FF0000"/>
              </a:solidFill>
              <a:latin typeface="Shadows Into Light Two"/>
              <a:ea typeface="Shadows Into Light Two"/>
              <a:cs typeface="Shadows Into Light Two"/>
              <a:sym typeface="Shadows Into Light Two"/>
            </a:endParaRPr>
          </a:p>
        </p:txBody>
      </p:sp>
      <p:pic>
        <p:nvPicPr>
          <p:cNvPr id="1408" name="Google Shape;1408;g948227bfa4_1_309" descr="http://pamhook.com/wp-content/uploads/2012/03/rainbow.png"/>
          <p:cNvPicPr preferRelativeResize="0"/>
          <p:nvPr/>
        </p:nvPicPr>
        <p:blipFill rotWithShape="1">
          <a:blip r:embed="rId6">
            <a:alphaModFix/>
          </a:blip>
          <a:srcRect l="26647" t="34123" r="53378" b="12474"/>
          <a:stretch/>
        </p:blipFill>
        <p:spPr>
          <a:xfrm>
            <a:off x="10034423" y="6215302"/>
            <a:ext cx="418535" cy="392400"/>
          </a:xfrm>
          <a:prstGeom prst="rect">
            <a:avLst/>
          </a:prstGeom>
          <a:noFill/>
          <a:ln>
            <a:noFill/>
          </a:ln>
        </p:spPr>
      </p:pic>
      <p:sp>
        <p:nvSpPr>
          <p:cNvPr id="4" name="Text Placeholder 3">
            <a:extLst>
              <a:ext uri="{FF2B5EF4-FFF2-40B4-BE49-F238E27FC236}">
                <a16:creationId xmlns:a16="http://schemas.microsoft.com/office/drawing/2014/main" id="{C9E1126E-F95C-4DDD-CAD8-1AA8221AF2CF}"/>
              </a:ext>
            </a:extLst>
          </p:cNvPr>
          <p:cNvSpPr>
            <a:spLocks noGrp="1"/>
          </p:cNvSpPr>
          <p:nvPr>
            <p:ph type="body" sz="quarter" idx="10"/>
          </p:nvPr>
        </p:nvSpPr>
        <p:spPr/>
        <p:txBody>
          <a:bodyPr/>
          <a:lstStyle/>
          <a:p>
            <a:endParaRPr lang="en-GB"/>
          </a:p>
        </p:txBody>
      </p:sp>
      <p:sp>
        <p:nvSpPr>
          <p:cNvPr id="5" name="Content Placeholder 4">
            <a:extLst>
              <a:ext uri="{FF2B5EF4-FFF2-40B4-BE49-F238E27FC236}">
                <a16:creationId xmlns:a16="http://schemas.microsoft.com/office/drawing/2014/main" id="{E8215A7E-DDA7-30EE-33C9-A5108537A89A}"/>
              </a:ext>
            </a:extLst>
          </p:cNvPr>
          <p:cNvSpPr>
            <a:spLocks noGrp="1"/>
          </p:cNvSpPr>
          <p:nvPr>
            <p:ph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1000"/>
                                        <p:tgtEl>
                                          <p:spTgt spid="1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4"/>
                                        </p:tgtEl>
                                        <p:attrNameLst>
                                          <p:attrName>style.visibility</p:attrName>
                                        </p:attrNameLst>
                                      </p:cBhvr>
                                      <p:to>
                                        <p:strVal val="visible"/>
                                      </p:to>
                                    </p:set>
                                    <p:animEffect transition="in" filter="fade">
                                      <p:cBhvr>
                                        <p:cTn id="12" dur="1000"/>
                                        <p:tgtEl>
                                          <p:spTgt spid="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04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65042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113025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807763" y="344144"/>
            <a:ext cx="2357437" cy="27146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 Box 19"/>
          <p:cNvSpPr txBox="1">
            <a:spLocks noChangeArrowheads="1"/>
          </p:cNvSpPr>
          <p:nvPr/>
        </p:nvSpPr>
        <p:spPr bwMode="auto">
          <a:xfrm>
            <a:off x="3450949" y="201269"/>
            <a:ext cx="3750514" cy="461665"/>
          </a:xfrm>
          <a:prstGeom prst="rect">
            <a:avLst/>
          </a:prstGeom>
          <a:noFill/>
          <a:ln w="9525">
            <a:noFill/>
            <a:miter lim="800000"/>
            <a:headEnd/>
            <a:tailEnd/>
          </a:ln>
        </p:spPr>
        <p:txBody>
          <a:bodyPr wrap="none">
            <a:spAutoFit/>
          </a:bodyPr>
          <a:lstStyle/>
          <a:p>
            <a:r>
              <a:rPr lang="en-GB" sz="2400"/>
              <a:t>Find the area of the triangle:</a:t>
            </a:r>
            <a:endParaRPr lang="en-US" sz="2400"/>
          </a:p>
        </p:txBody>
      </p:sp>
      <p:cxnSp>
        <p:nvCxnSpPr>
          <p:cNvPr id="7" name="Straight Connector 6"/>
          <p:cNvCxnSpPr/>
          <p:nvPr/>
        </p:nvCxnSpPr>
        <p:spPr>
          <a:xfrm>
            <a:off x="1236387" y="1415706"/>
            <a:ext cx="500062"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307950" y="1558581"/>
            <a:ext cx="500063"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36" name="Text Box 19"/>
          <p:cNvSpPr txBox="1">
            <a:spLocks noChangeArrowheads="1"/>
          </p:cNvSpPr>
          <p:nvPr/>
        </p:nvSpPr>
        <p:spPr bwMode="auto">
          <a:xfrm>
            <a:off x="879199" y="1487144"/>
            <a:ext cx="340158" cy="461665"/>
          </a:xfrm>
          <a:prstGeom prst="rect">
            <a:avLst/>
          </a:prstGeom>
          <a:noFill/>
          <a:ln w="9525">
            <a:noFill/>
            <a:miter lim="800000"/>
            <a:headEnd/>
            <a:tailEnd/>
          </a:ln>
        </p:spPr>
        <p:txBody>
          <a:bodyPr wrap="none">
            <a:spAutoFit/>
          </a:bodyPr>
          <a:lstStyle/>
          <a:p>
            <a:r>
              <a:rPr lang="en-GB" sz="2400"/>
              <a:t>5</a:t>
            </a:r>
            <a:endParaRPr lang="en-US" sz="2400"/>
          </a:p>
        </p:txBody>
      </p:sp>
      <p:sp>
        <p:nvSpPr>
          <p:cNvPr id="22537" name="Text Box 19"/>
          <p:cNvSpPr txBox="1">
            <a:spLocks noChangeArrowheads="1"/>
          </p:cNvSpPr>
          <p:nvPr/>
        </p:nvSpPr>
        <p:spPr bwMode="auto">
          <a:xfrm>
            <a:off x="1807887" y="3058769"/>
            <a:ext cx="340158" cy="461665"/>
          </a:xfrm>
          <a:prstGeom prst="rect">
            <a:avLst/>
          </a:prstGeom>
          <a:noFill/>
          <a:ln w="9525">
            <a:noFill/>
            <a:miter lim="800000"/>
            <a:headEnd/>
            <a:tailEnd/>
          </a:ln>
        </p:spPr>
        <p:txBody>
          <a:bodyPr wrap="none">
            <a:spAutoFit/>
          </a:bodyPr>
          <a:lstStyle/>
          <a:p>
            <a:r>
              <a:rPr lang="en-GB" sz="2400"/>
              <a:t>6</a:t>
            </a:r>
            <a:endParaRPr lang="en-US" sz="2400"/>
          </a:p>
        </p:txBody>
      </p:sp>
      <p:sp>
        <p:nvSpPr>
          <p:cNvPr id="12" name="Text Box 19"/>
          <p:cNvSpPr txBox="1">
            <a:spLocks noChangeArrowheads="1"/>
          </p:cNvSpPr>
          <p:nvPr/>
        </p:nvSpPr>
        <p:spPr bwMode="auto">
          <a:xfrm>
            <a:off x="3522387" y="1272832"/>
            <a:ext cx="3183372" cy="461665"/>
          </a:xfrm>
          <a:prstGeom prst="rect">
            <a:avLst/>
          </a:prstGeom>
          <a:noFill/>
          <a:ln w="9525">
            <a:noFill/>
            <a:miter lim="800000"/>
            <a:headEnd/>
            <a:tailEnd/>
          </a:ln>
        </p:spPr>
        <p:txBody>
          <a:bodyPr wrap="none">
            <a:spAutoFit/>
          </a:bodyPr>
          <a:lstStyle/>
          <a:p>
            <a:r>
              <a:rPr lang="en-GB" sz="2400"/>
              <a:t>Area = ½ x base x height</a:t>
            </a:r>
            <a:endParaRPr lang="en-US" sz="2400"/>
          </a:p>
        </p:txBody>
      </p:sp>
      <p:sp>
        <p:nvSpPr>
          <p:cNvPr id="13" name="Text Box 19"/>
          <p:cNvSpPr txBox="1">
            <a:spLocks noChangeArrowheads="1"/>
          </p:cNvSpPr>
          <p:nvPr/>
        </p:nvSpPr>
        <p:spPr bwMode="auto">
          <a:xfrm>
            <a:off x="3593824" y="1772894"/>
            <a:ext cx="1220206" cy="461665"/>
          </a:xfrm>
          <a:prstGeom prst="rect">
            <a:avLst/>
          </a:prstGeom>
          <a:noFill/>
          <a:ln w="9525">
            <a:noFill/>
            <a:miter lim="800000"/>
            <a:headEnd/>
            <a:tailEnd/>
          </a:ln>
        </p:spPr>
        <p:txBody>
          <a:bodyPr wrap="none">
            <a:spAutoFit/>
          </a:bodyPr>
          <a:lstStyle/>
          <a:p>
            <a:r>
              <a:rPr lang="en-GB" sz="2400"/>
              <a:t>Base = 6</a:t>
            </a:r>
            <a:endParaRPr lang="en-US" sz="2400"/>
          </a:p>
        </p:txBody>
      </p:sp>
      <p:sp>
        <p:nvSpPr>
          <p:cNvPr id="14" name="Text Box 19"/>
          <p:cNvSpPr txBox="1">
            <a:spLocks noChangeArrowheads="1"/>
          </p:cNvSpPr>
          <p:nvPr/>
        </p:nvSpPr>
        <p:spPr bwMode="auto">
          <a:xfrm>
            <a:off x="5308324" y="1772894"/>
            <a:ext cx="1446550" cy="461665"/>
          </a:xfrm>
          <a:prstGeom prst="rect">
            <a:avLst/>
          </a:prstGeom>
          <a:noFill/>
          <a:ln w="9525">
            <a:noFill/>
            <a:miter lim="800000"/>
            <a:headEnd/>
            <a:tailEnd/>
          </a:ln>
        </p:spPr>
        <p:txBody>
          <a:bodyPr wrap="none">
            <a:spAutoFit/>
          </a:bodyPr>
          <a:lstStyle/>
          <a:p>
            <a:r>
              <a:rPr lang="en-GB" sz="2400"/>
              <a:t>Height = a</a:t>
            </a:r>
            <a:endParaRPr lang="en-US" sz="2400"/>
          </a:p>
        </p:txBody>
      </p:sp>
      <p:cxnSp>
        <p:nvCxnSpPr>
          <p:cNvPr id="15" name="Straight Connector 14"/>
          <p:cNvCxnSpPr/>
          <p:nvPr/>
        </p:nvCxnSpPr>
        <p:spPr>
          <a:xfrm rot="16200000" flipH="1" flipV="1">
            <a:off x="628375" y="1701456"/>
            <a:ext cx="271462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 Box 19"/>
          <p:cNvSpPr txBox="1">
            <a:spLocks noChangeArrowheads="1"/>
          </p:cNvSpPr>
          <p:nvPr/>
        </p:nvSpPr>
        <p:spPr bwMode="auto">
          <a:xfrm>
            <a:off x="2022199" y="1844332"/>
            <a:ext cx="332142" cy="461665"/>
          </a:xfrm>
          <a:prstGeom prst="rect">
            <a:avLst/>
          </a:prstGeom>
          <a:noFill/>
          <a:ln w="9525">
            <a:noFill/>
            <a:miter lim="800000"/>
            <a:headEnd/>
            <a:tailEnd/>
          </a:ln>
        </p:spPr>
        <p:txBody>
          <a:bodyPr wrap="none">
            <a:spAutoFit/>
          </a:bodyPr>
          <a:lstStyle/>
          <a:p>
            <a:r>
              <a:rPr lang="en-GB" sz="2400"/>
              <a:t>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15"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
                                        </p:tgtEl>
                                        <p:attrNameLst>
                                          <p:attrName>ppt_y</p:attrName>
                                        </p:attrNameLst>
                                      </p:cBhvr>
                                      <p:tavLst>
                                        <p:tav tm="0" fmla="#ppt_y+(sin(-2*pi*(1-$))*-#ppt_x+cos(-2*pi*(1-$))*(1-#ppt_y))*(1-$)">
                                          <p:val>
                                            <p:fltVal val="0"/>
                                          </p:val>
                                        </p:tav>
                                        <p:tav tm="100000">
                                          <p:val>
                                            <p:fltVal val="1"/>
                                          </p:val>
                                        </p:tav>
                                      </p:tavLst>
                                    </p:anim>
                                  </p:childTnLst>
                                </p:cTn>
                              </p:par>
                              <p:par>
                                <p:cTn id="24" presetID="34"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from="(-#ppt_w/2)" to="(#ppt_x)" calcmode="lin" valueType="num">
                                      <p:cBhvr>
                                        <p:cTn id="26" dur="600" fill="hold">
                                          <p:stCondLst>
                                            <p:cond delay="0"/>
                                          </p:stCondLst>
                                        </p:cTn>
                                        <p:tgtEl>
                                          <p:spTgt spid="16"/>
                                        </p:tgtEl>
                                        <p:attrNameLst>
                                          <p:attrName>ppt_x</p:attrName>
                                        </p:attrNameLst>
                                      </p:cBhvr>
                                    </p:anim>
                                    <p:anim from="0" to="-1.0" calcmode="lin" valueType="num">
                                      <p:cBhvr>
                                        <p:cTn id="27" dur="200" decel="50000" autoRev="1" fill="hold">
                                          <p:stCondLst>
                                            <p:cond delay="600"/>
                                          </p:stCondLst>
                                        </p:cTn>
                                        <p:tgtEl>
                                          <p:spTgt spid="16"/>
                                        </p:tgtEl>
                                        <p:attrNameLst>
                                          <p:attrName>xshear</p:attrName>
                                        </p:attrNameLst>
                                      </p:cBhvr>
                                    </p:anim>
                                    <p:animScale>
                                      <p:cBhvr>
                                        <p:cTn id="28" dur="200" decel="100000" autoRev="1" fill="hold">
                                          <p:stCondLst>
                                            <p:cond delay="600"/>
                                          </p:stCondLst>
                                        </p:cTn>
                                        <p:tgtEl>
                                          <p:spTgt spid="16"/>
                                        </p:tgtEl>
                                      </p:cBhvr>
                                      <p:from x="100000" y="100000"/>
                                      <p:to x="80000" y="100000"/>
                                    </p:animScale>
                                    <p:anim by="(#ppt_h/3+#ppt_w*0.1)" calcmode="lin" valueType="num">
                                      <p:cBhvr additive="sum">
                                        <p:cTn id="29" dur="200" decel="100000" autoRev="1" fill="hold">
                                          <p:stCondLst>
                                            <p:cond delay="6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344476" y="1079639"/>
            <a:ext cx="2357437" cy="27146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7" name="Text Box 19"/>
          <p:cNvSpPr txBox="1">
            <a:spLocks noChangeArrowheads="1"/>
          </p:cNvSpPr>
          <p:nvPr/>
        </p:nvSpPr>
        <p:spPr bwMode="auto">
          <a:xfrm>
            <a:off x="3987662" y="936764"/>
            <a:ext cx="3750514" cy="461665"/>
          </a:xfrm>
          <a:prstGeom prst="rect">
            <a:avLst/>
          </a:prstGeom>
          <a:noFill/>
          <a:ln w="9525">
            <a:noFill/>
            <a:miter lim="800000"/>
            <a:headEnd/>
            <a:tailEnd/>
          </a:ln>
        </p:spPr>
        <p:txBody>
          <a:bodyPr wrap="none">
            <a:spAutoFit/>
          </a:bodyPr>
          <a:lstStyle/>
          <a:p>
            <a:r>
              <a:rPr lang="en-GB" sz="2400"/>
              <a:t>Find the area of the triangle:</a:t>
            </a:r>
            <a:endParaRPr lang="en-US" sz="2400"/>
          </a:p>
        </p:txBody>
      </p:sp>
      <p:cxnSp>
        <p:nvCxnSpPr>
          <p:cNvPr id="7" name="Straight Connector 6"/>
          <p:cNvCxnSpPr/>
          <p:nvPr/>
        </p:nvCxnSpPr>
        <p:spPr>
          <a:xfrm>
            <a:off x="1773100" y="2151201"/>
            <a:ext cx="500062"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44663" y="2294076"/>
            <a:ext cx="500063"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560" name="Text Box 19"/>
          <p:cNvSpPr txBox="1">
            <a:spLocks noChangeArrowheads="1"/>
          </p:cNvSpPr>
          <p:nvPr/>
        </p:nvSpPr>
        <p:spPr bwMode="auto">
          <a:xfrm>
            <a:off x="1415912" y="2222639"/>
            <a:ext cx="340158" cy="461665"/>
          </a:xfrm>
          <a:prstGeom prst="rect">
            <a:avLst/>
          </a:prstGeom>
          <a:noFill/>
          <a:ln w="9525">
            <a:noFill/>
            <a:miter lim="800000"/>
            <a:headEnd/>
            <a:tailEnd/>
          </a:ln>
        </p:spPr>
        <p:txBody>
          <a:bodyPr wrap="none">
            <a:spAutoFit/>
          </a:bodyPr>
          <a:lstStyle/>
          <a:p>
            <a:r>
              <a:rPr lang="en-GB" sz="2400"/>
              <a:t>5</a:t>
            </a:r>
            <a:endParaRPr lang="en-US" sz="2400"/>
          </a:p>
        </p:txBody>
      </p:sp>
      <p:sp>
        <p:nvSpPr>
          <p:cNvPr id="11" name="Text Box 19"/>
          <p:cNvSpPr txBox="1">
            <a:spLocks noChangeArrowheads="1"/>
          </p:cNvSpPr>
          <p:nvPr/>
        </p:nvSpPr>
        <p:spPr bwMode="auto">
          <a:xfrm>
            <a:off x="2344600" y="3794264"/>
            <a:ext cx="340158" cy="461665"/>
          </a:xfrm>
          <a:prstGeom prst="rect">
            <a:avLst/>
          </a:prstGeom>
          <a:noFill/>
          <a:ln w="9525">
            <a:noFill/>
            <a:miter lim="800000"/>
            <a:headEnd/>
            <a:tailEnd/>
          </a:ln>
        </p:spPr>
        <p:txBody>
          <a:bodyPr wrap="none">
            <a:spAutoFit/>
          </a:bodyPr>
          <a:lstStyle/>
          <a:p>
            <a:r>
              <a:rPr lang="en-GB" sz="2400"/>
              <a:t>6</a:t>
            </a:r>
            <a:endParaRPr lang="en-US" sz="2400"/>
          </a:p>
        </p:txBody>
      </p:sp>
      <p:sp>
        <p:nvSpPr>
          <p:cNvPr id="12" name="Text Box 19"/>
          <p:cNvSpPr txBox="1">
            <a:spLocks noChangeArrowheads="1"/>
          </p:cNvSpPr>
          <p:nvPr/>
        </p:nvSpPr>
        <p:spPr bwMode="auto">
          <a:xfrm>
            <a:off x="4059101" y="1651139"/>
            <a:ext cx="2401619" cy="461665"/>
          </a:xfrm>
          <a:prstGeom prst="rect">
            <a:avLst/>
          </a:prstGeom>
          <a:noFill/>
          <a:ln w="9525">
            <a:noFill/>
            <a:miter lim="800000"/>
            <a:headEnd/>
            <a:tailEnd/>
          </a:ln>
        </p:spPr>
        <p:txBody>
          <a:bodyPr wrap="none">
            <a:spAutoFit/>
          </a:bodyPr>
          <a:lstStyle/>
          <a:p>
            <a:r>
              <a:rPr lang="en-GB" sz="2400"/>
              <a:t>Isosceles triangle:</a:t>
            </a:r>
            <a:endParaRPr lang="en-US" sz="2400"/>
          </a:p>
        </p:txBody>
      </p:sp>
      <p:cxnSp>
        <p:nvCxnSpPr>
          <p:cNvPr id="16" name="Straight Connector 15"/>
          <p:cNvCxnSpPr>
            <a:stCxn id="4" idx="0"/>
            <a:endCxn id="11" idx="0"/>
          </p:cNvCxnSpPr>
          <p:nvPr/>
        </p:nvCxnSpPr>
        <p:spPr>
          <a:xfrm flipH="1">
            <a:off x="2514680" y="1079639"/>
            <a:ext cx="8515" cy="2714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9"/>
          <p:cNvSpPr txBox="1">
            <a:spLocks noChangeArrowheads="1"/>
          </p:cNvSpPr>
          <p:nvPr/>
        </p:nvSpPr>
        <p:spPr bwMode="auto">
          <a:xfrm>
            <a:off x="4059101" y="2294077"/>
            <a:ext cx="3894015" cy="461665"/>
          </a:xfrm>
          <a:prstGeom prst="rect">
            <a:avLst/>
          </a:prstGeom>
          <a:noFill/>
          <a:ln w="9525">
            <a:noFill/>
            <a:miter lim="800000"/>
            <a:headEnd/>
            <a:tailEnd/>
          </a:ln>
        </p:spPr>
        <p:txBody>
          <a:bodyPr wrap="none">
            <a:spAutoFit/>
          </a:bodyPr>
          <a:lstStyle/>
          <a:p>
            <a:r>
              <a:rPr lang="en-GB" sz="2400"/>
              <a:t>Make 2 right angled triangles:</a:t>
            </a:r>
            <a:endParaRPr lang="en-US" sz="2400"/>
          </a:p>
        </p:txBody>
      </p:sp>
      <p:cxnSp>
        <p:nvCxnSpPr>
          <p:cNvPr id="19" name="Straight Connector 18"/>
          <p:cNvCxnSpPr/>
          <p:nvPr/>
        </p:nvCxnSpPr>
        <p:spPr>
          <a:xfrm rot="10800000">
            <a:off x="2201725" y="3508513"/>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058850" y="36513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9"/>
          <p:cNvSpPr txBox="1">
            <a:spLocks noChangeArrowheads="1"/>
          </p:cNvSpPr>
          <p:nvPr/>
        </p:nvSpPr>
        <p:spPr bwMode="auto">
          <a:xfrm>
            <a:off x="1773100" y="3794264"/>
            <a:ext cx="340158" cy="461665"/>
          </a:xfrm>
          <a:prstGeom prst="rect">
            <a:avLst/>
          </a:prstGeom>
          <a:noFill/>
          <a:ln w="9525">
            <a:noFill/>
            <a:miter lim="800000"/>
            <a:headEnd/>
            <a:tailEnd/>
          </a:ln>
        </p:spPr>
        <p:txBody>
          <a:bodyPr wrap="none">
            <a:spAutoFit/>
          </a:bodyPr>
          <a:lstStyle/>
          <a:p>
            <a:r>
              <a:rPr lang="en-GB" sz="2400"/>
              <a:t>3</a:t>
            </a:r>
            <a:endParaRPr lang="en-US" sz="2400"/>
          </a:p>
        </p:txBody>
      </p:sp>
      <p:sp>
        <p:nvSpPr>
          <p:cNvPr id="26" name="Right Triangle 25"/>
          <p:cNvSpPr/>
          <p:nvPr/>
        </p:nvSpPr>
        <p:spPr>
          <a:xfrm>
            <a:off x="2558912" y="1151077"/>
            <a:ext cx="1143000" cy="2643187"/>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4"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from="(-#ppt_w/2)" to="(#ppt_x)" calcmode="lin" valueType="num">
                                      <p:cBhvr>
                                        <p:cTn id="22" dur="600" fill="hold">
                                          <p:stCondLst>
                                            <p:cond delay="0"/>
                                          </p:stCondLst>
                                        </p:cTn>
                                        <p:tgtEl>
                                          <p:spTgt spid="19"/>
                                        </p:tgtEl>
                                        <p:attrNameLst>
                                          <p:attrName>ppt_x</p:attrName>
                                        </p:attrNameLst>
                                      </p:cBhvr>
                                    </p:anim>
                                    <p:anim from="0" to="-1.0" calcmode="lin" valueType="num">
                                      <p:cBhvr>
                                        <p:cTn id="23" dur="200" decel="50000" autoRev="1" fill="hold">
                                          <p:stCondLst>
                                            <p:cond delay="600"/>
                                          </p:stCondLst>
                                        </p:cTn>
                                        <p:tgtEl>
                                          <p:spTgt spid="19"/>
                                        </p:tgtEl>
                                        <p:attrNameLst>
                                          <p:attrName>xshear</p:attrName>
                                        </p:attrNameLst>
                                      </p:cBhvr>
                                    </p:anim>
                                    <p:animScale>
                                      <p:cBhvr>
                                        <p:cTn id="24" dur="200" decel="100000" autoRev="1" fill="hold">
                                          <p:stCondLst>
                                            <p:cond delay="600"/>
                                          </p:stCondLst>
                                        </p:cTn>
                                        <p:tgtEl>
                                          <p:spTgt spid="19"/>
                                        </p:tgtEl>
                                      </p:cBhvr>
                                      <p:from x="100000" y="100000"/>
                                      <p:to x="80000" y="100000"/>
                                    </p:animScale>
                                    <p:anim by="(#ppt_h/3+#ppt_w*0.1)" calcmode="lin" valueType="num">
                                      <p:cBhvr additive="sum">
                                        <p:cTn id="25" dur="200" decel="100000" autoRev="1" fill="hold">
                                          <p:stCondLst>
                                            <p:cond delay="600"/>
                                          </p:stCondLst>
                                        </p:cTn>
                                        <p:tgtEl>
                                          <p:spTgt spid="19"/>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from="(-#ppt_w/2)" to="(#ppt_x)" calcmode="lin" valueType="num">
                                      <p:cBhvr>
                                        <p:cTn id="28" dur="600" fill="hold">
                                          <p:stCondLst>
                                            <p:cond delay="0"/>
                                          </p:stCondLst>
                                        </p:cTn>
                                        <p:tgtEl>
                                          <p:spTgt spid="20"/>
                                        </p:tgtEl>
                                        <p:attrNameLst>
                                          <p:attrName>ppt_x</p:attrName>
                                        </p:attrNameLst>
                                      </p:cBhvr>
                                    </p:anim>
                                    <p:anim from="0" to="-1.0" calcmode="lin" valueType="num">
                                      <p:cBhvr>
                                        <p:cTn id="29" dur="200" decel="50000" autoRev="1" fill="hold">
                                          <p:stCondLst>
                                            <p:cond delay="600"/>
                                          </p:stCondLst>
                                        </p:cTn>
                                        <p:tgtEl>
                                          <p:spTgt spid="20"/>
                                        </p:tgtEl>
                                        <p:attrNameLst>
                                          <p:attrName>xshear</p:attrName>
                                        </p:attrNameLst>
                                      </p:cBhvr>
                                    </p:anim>
                                    <p:animScale>
                                      <p:cBhvr>
                                        <p:cTn id="30" dur="200" decel="100000" autoRev="1" fill="hold">
                                          <p:stCondLst>
                                            <p:cond delay="600"/>
                                          </p:stCondLst>
                                        </p:cTn>
                                        <p:tgtEl>
                                          <p:spTgt spid="20"/>
                                        </p:tgtEl>
                                      </p:cBhvr>
                                      <p:from x="100000" y="100000"/>
                                      <p:to x="80000" y="100000"/>
                                    </p:animScale>
                                    <p:anim by="(#ppt_h/3+#ppt_w*0.1)" calcmode="lin" valueType="num">
                                      <p:cBhvr additive="sum">
                                        <p:cTn id="31" dur="200" decel="100000" autoRev="1" fill="hold">
                                          <p:stCondLst>
                                            <p:cond delay="600"/>
                                          </p:stCondLst>
                                        </p:cTn>
                                        <p:tgtEl>
                                          <p:spTgt spid="20"/>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23"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49346" y="562804"/>
            <a:ext cx="2357437" cy="27146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Text Box 19"/>
          <p:cNvSpPr txBox="1">
            <a:spLocks noChangeArrowheads="1"/>
          </p:cNvSpPr>
          <p:nvPr/>
        </p:nvSpPr>
        <p:spPr bwMode="auto">
          <a:xfrm>
            <a:off x="3192532" y="419929"/>
            <a:ext cx="3750514" cy="461665"/>
          </a:xfrm>
          <a:prstGeom prst="rect">
            <a:avLst/>
          </a:prstGeom>
          <a:noFill/>
          <a:ln w="9525">
            <a:noFill/>
            <a:miter lim="800000"/>
            <a:headEnd/>
            <a:tailEnd/>
          </a:ln>
        </p:spPr>
        <p:txBody>
          <a:bodyPr wrap="none">
            <a:spAutoFit/>
          </a:bodyPr>
          <a:lstStyle/>
          <a:p>
            <a:r>
              <a:rPr lang="en-GB" sz="2400"/>
              <a:t>Find the area of the triangle:</a:t>
            </a:r>
            <a:endParaRPr lang="en-US" sz="2400"/>
          </a:p>
        </p:txBody>
      </p:sp>
      <p:sp>
        <p:nvSpPr>
          <p:cNvPr id="24582" name="Text Box 19"/>
          <p:cNvSpPr txBox="1">
            <a:spLocks noChangeArrowheads="1"/>
          </p:cNvSpPr>
          <p:nvPr/>
        </p:nvSpPr>
        <p:spPr bwMode="auto">
          <a:xfrm>
            <a:off x="620782" y="1705804"/>
            <a:ext cx="340158" cy="461665"/>
          </a:xfrm>
          <a:prstGeom prst="rect">
            <a:avLst/>
          </a:prstGeom>
          <a:noFill/>
          <a:ln w="9525">
            <a:noFill/>
            <a:miter lim="800000"/>
            <a:headEnd/>
            <a:tailEnd/>
          </a:ln>
        </p:spPr>
        <p:txBody>
          <a:bodyPr wrap="none">
            <a:spAutoFit/>
          </a:bodyPr>
          <a:lstStyle/>
          <a:p>
            <a:r>
              <a:rPr lang="en-GB" sz="2400"/>
              <a:t>5</a:t>
            </a:r>
            <a:endParaRPr lang="en-US" sz="2400"/>
          </a:p>
        </p:txBody>
      </p:sp>
      <p:sp>
        <p:nvSpPr>
          <p:cNvPr id="24583" name="Text Box 19"/>
          <p:cNvSpPr txBox="1">
            <a:spLocks noChangeArrowheads="1"/>
          </p:cNvSpPr>
          <p:nvPr/>
        </p:nvSpPr>
        <p:spPr bwMode="auto">
          <a:xfrm>
            <a:off x="3192533" y="848554"/>
            <a:ext cx="2401619" cy="461665"/>
          </a:xfrm>
          <a:prstGeom prst="rect">
            <a:avLst/>
          </a:prstGeom>
          <a:noFill/>
          <a:ln w="9525">
            <a:noFill/>
            <a:miter lim="800000"/>
            <a:headEnd/>
            <a:tailEnd/>
          </a:ln>
        </p:spPr>
        <p:txBody>
          <a:bodyPr wrap="none">
            <a:spAutoFit/>
          </a:bodyPr>
          <a:lstStyle/>
          <a:p>
            <a:r>
              <a:rPr lang="en-GB" sz="2400"/>
              <a:t>Isosceles triangle:</a:t>
            </a:r>
            <a:endParaRPr lang="en-US" sz="2400"/>
          </a:p>
        </p:txBody>
      </p:sp>
      <p:cxnSp>
        <p:nvCxnSpPr>
          <p:cNvPr id="16" name="Straight Connector 15"/>
          <p:cNvCxnSpPr>
            <a:stCxn id="18" idx="4"/>
          </p:cNvCxnSpPr>
          <p:nvPr/>
        </p:nvCxnSpPr>
        <p:spPr>
          <a:xfrm>
            <a:off x="1692346" y="705678"/>
            <a:ext cx="34925" cy="2571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585" name="Text Box 19"/>
          <p:cNvSpPr txBox="1">
            <a:spLocks noChangeArrowheads="1"/>
          </p:cNvSpPr>
          <p:nvPr/>
        </p:nvSpPr>
        <p:spPr bwMode="auto">
          <a:xfrm>
            <a:off x="3192533" y="1277179"/>
            <a:ext cx="3894015" cy="461665"/>
          </a:xfrm>
          <a:prstGeom prst="rect">
            <a:avLst/>
          </a:prstGeom>
          <a:noFill/>
          <a:ln w="9525">
            <a:noFill/>
            <a:miter lim="800000"/>
            <a:headEnd/>
            <a:tailEnd/>
          </a:ln>
        </p:spPr>
        <p:txBody>
          <a:bodyPr wrap="none">
            <a:spAutoFit/>
          </a:bodyPr>
          <a:lstStyle/>
          <a:p>
            <a:r>
              <a:rPr lang="en-GB" sz="2400" dirty="0"/>
              <a:t>Make 2 right angled triangles:</a:t>
            </a:r>
            <a:endParaRPr lang="en-US" sz="2400" dirty="0"/>
          </a:p>
        </p:txBody>
      </p:sp>
      <p:sp>
        <p:nvSpPr>
          <p:cNvPr id="24586" name="Text Box 19"/>
          <p:cNvSpPr txBox="1">
            <a:spLocks noChangeArrowheads="1"/>
          </p:cNvSpPr>
          <p:nvPr/>
        </p:nvSpPr>
        <p:spPr bwMode="auto">
          <a:xfrm>
            <a:off x="977970" y="3277429"/>
            <a:ext cx="340158" cy="461665"/>
          </a:xfrm>
          <a:prstGeom prst="rect">
            <a:avLst/>
          </a:prstGeom>
          <a:noFill/>
          <a:ln w="9525">
            <a:noFill/>
            <a:miter lim="800000"/>
            <a:headEnd/>
            <a:tailEnd/>
          </a:ln>
        </p:spPr>
        <p:txBody>
          <a:bodyPr wrap="none">
            <a:spAutoFit/>
          </a:bodyPr>
          <a:lstStyle/>
          <a:p>
            <a:r>
              <a:rPr lang="en-GB" sz="2400"/>
              <a:t>3</a:t>
            </a:r>
            <a:endParaRPr lang="en-US" sz="2400"/>
          </a:p>
        </p:txBody>
      </p:sp>
      <p:sp>
        <p:nvSpPr>
          <p:cNvPr id="18" name="Right Triangle 17"/>
          <p:cNvSpPr/>
          <p:nvPr/>
        </p:nvSpPr>
        <p:spPr>
          <a:xfrm rot="16200000">
            <a:off x="-165030" y="1420053"/>
            <a:ext cx="2571750" cy="1143000"/>
          </a:xfrm>
          <a:prstGeom prst="rtTriangl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Connector 6"/>
          <p:cNvCxnSpPr/>
          <p:nvPr/>
        </p:nvCxnSpPr>
        <p:spPr>
          <a:xfrm>
            <a:off x="977970" y="1634366"/>
            <a:ext cx="500062"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406595" y="299167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1263720" y="3134553"/>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ight Triangle 20"/>
          <p:cNvSpPr/>
          <p:nvPr/>
        </p:nvSpPr>
        <p:spPr>
          <a:xfrm>
            <a:off x="1692346" y="491366"/>
            <a:ext cx="1857375" cy="27860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5" name="Straight Connector 24"/>
          <p:cNvCxnSpPr>
            <a:endCxn id="21" idx="2"/>
          </p:cNvCxnSpPr>
          <p:nvPr/>
        </p:nvCxnSpPr>
        <p:spPr>
          <a:xfrm rot="5400000">
            <a:off x="406470" y="1991553"/>
            <a:ext cx="2571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8"/>
          <p:cNvSpPr txBox="1">
            <a:spLocks noChangeArrowheads="1"/>
          </p:cNvSpPr>
          <p:nvPr/>
        </p:nvSpPr>
        <p:spPr bwMode="auto">
          <a:xfrm>
            <a:off x="3335407" y="2205867"/>
            <a:ext cx="1585690" cy="461665"/>
          </a:xfrm>
          <a:prstGeom prst="rect">
            <a:avLst/>
          </a:prstGeom>
          <a:noFill/>
          <a:ln w="9525">
            <a:noFill/>
            <a:miter lim="800000"/>
            <a:headEnd/>
            <a:tailEnd/>
          </a:ln>
        </p:spPr>
        <p:txBody>
          <a:bodyPr wrap="none">
            <a:spAutoFit/>
          </a:bodyPr>
          <a:lstStyle/>
          <a:p>
            <a:r>
              <a:rPr lang="en-GB" sz="2400"/>
              <a:t>5</a:t>
            </a:r>
            <a:r>
              <a:rPr lang="en-GB" sz="2400" baseline="30000"/>
              <a:t>2 </a:t>
            </a:r>
            <a:r>
              <a:rPr lang="en-GB" sz="2400"/>
              <a:t> = 3</a:t>
            </a:r>
            <a:r>
              <a:rPr lang="en-GB" sz="2400" baseline="30000"/>
              <a:t>2</a:t>
            </a:r>
            <a:r>
              <a:rPr lang="en-GB" sz="2400"/>
              <a:t> + a</a:t>
            </a:r>
            <a:r>
              <a:rPr lang="en-GB" sz="2400" baseline="30000"/>
              <a:t>2</a:t>
            </a:r>
            <a:endParaRPr lang="en-US" sz="2400" baseline="30000"/>
          </a:p>
        </p:txBody>
      </p:sp>
      <p:sp>
        <p:nvSpPr>
          <p:cNvPr id="24594" name="Text Box 19"/>
          <p:cNvSpPr txBox="1">
            <a:spLocks noChangeArrowheads="1"/>
          </p:cNvSpPr>
          <p:nvPr/>
        </p:nvSpPr>
        <p:spPr bwMode="auto">
          <a:xfrm>
            <a:off x="1692345" y="1991554"/>
            <a:ext cx="332142" cy="461665"/>
          </a:xfrm>
          <a:prstGeom prst="rect">
            <a:avLst/>
          </a:prstGeom>
          <a:noFill/>
          <a:ln w="9525">
            <a:noFill/>
            <a:miter lim="800000"/>
            <a:headEnd/>
            <a:tailEnd/>
          </a:ln>
        </p:spPr>
        <p:txBody>
          <a:bodyPr wrap="none">
            <a:spAutoFit/>
          </a:bodyPr>
          <a:lstStyle/>
          <a:p>
            <a:r>
              <a:rPr lang="en-GB" sz="2400"/>
              <a:t>a</a:t>
            </a:r>
            <a:endParaRPr lang="en-US" sz="2400"/>
          </a:p>
        </p:txBody>
      </p:sp>
      <p:sp>
        <p:nvSpPr>
          <p:cNvPr id="31" name="Text Box 11"/>
          <p:cNvSpPr txBox="1">
            <a:spLocks noChangeArrowheads="1"/>
          </p:cNvSpPr>
          <p:nvPr/>
        </p:nvSpPr>
        <p:spPr bwMode="auto">
          <a:xfrm>
            <a:off x="3549720" y="2705929"/>
            <a:ext cx="2138362" cy="461963"/>
          </a:xfrm>
          <a:prstGeom prst="rect">
            <a:avLst/>
          </a:prstGeom>
          <a:noFill/>
          <a:ln w="9525">
            <a:noFill/>
            <a:miter lim="800000"/>
            <a:headEnd/>
            <a:tailEnd/>
          </a:ln>
        </p:spPr>
        <p:txBody>
          <a:bodyPr>
            <a:spAutoFit/>
          </a:bodyPr>
          <a:lstStyle/>
          <a:p>
            <a:r>
              <a:rPr lang="en-GB" sz="2400"/>
              <a:t>a</a:t>
            </a:r>
            <a:r>
              <a:rPr lang="en-GB" sz="2400" baseline="30000"/>
              <a:t>2</a:t>
            </a:r>
            <a:r>
              <a:rPr lang="en-GB" sz="2400"/>
              <a:t> =  5</a:t>
            </a:r>
            <a:r>
              <a:rPr lang="en-GB" sz="2400" baseline="30000"/>
              <a:t>2</a:t>
            </a:r>
            <a:r>
              <a:rPr lang="en-GB" sz="2400"/>
              <a:t> - 3</a:t>
            </a:r>
            <a:r>
              <a:rPr lang="en-GB" sz="2400" baseline="30000"/>
              <a:t>2</a:t>
            </a:r>
            <a:endParaRPr lang="en-US" sz="2400" baseline="30000"/>
          </a:p>
        </p:txBody>
      </p:sp>
      <p:sp>
        <p:nvSpPr>
          <p:cNvPr id="32" name="Text Box 12"/>
          <p:cNvSpPr txBox="1">
            <a:spLocks noChangeArrowheads="1"/>
          </p:cNvSpPr>
          <p:nvPr/>
        </p:nvSpPr>
        <p:spPr bwMode="auto">
          <a:xfrm>
            <a:off x="3621158" y="3205991"/>
            <a:ext cx="2786063" cy="461962"/>
          </a:xfrm>
          <a:prstGeom prst="rect">
            <a:avLst/>
          </a:prstGeom>
          <a:noFill/>
          <a:ln w="9525">
            <a:noFill/>
            <a:miter lim="800000"/>
            <a:headEnd/>
            <a:tailEnd/>
          </a:ln>
        </p:spPr>
        <p:txBody>
          <a:bodyPr>
            <a:spAutoFit/>
          </a:bodyPr>
          <a:lstStyle/>
          <a:p>
            <a:r>
              <a:rPr lang="en-GB" sz="2400"/>
              <a:t>a</a:t>
            </a:r>
            <a:r>
              <a:rPr lang="en-GB" sz="2400" baseline="30000"/>
              <a:t>2 </a:t>
            </a:r>
            <a:r>
              <a:rPr lang="en-GB" sz="2400"/>
              <a:t>= 25 - 9</a:t>
            </a:r>
            <a:endParaRPr lang="en-US" sz="2400"/>
          </a:p>
        </p:txBody>
      </p:sp>
      <p:sp>
        <p:nvSpPr>
          <p:cNvPr id="33" name="Text Box 13"/>
          <p:cNvSpPr txBox="1">
            <a:spLocks noChangeArrowheads="1"/>
          </p:cNvSpPr>
          <p:nvPr/>
        </p:nvSpPr>
        <p:spPr bwMode="auto">
          <a:xfrm>
            <a:off x="3621158" y="3634617"/>
            <a:ext cx="1132041" cy="461665"/>
          </a:xfrm>
          <a:prstGeom prst="rect">
            <a:avLst/>
          </a:prstGeom>
          <a:noFill/>
          <a:ln w="9525">
            <a:noFill/>
            <a:miter lim="800000"/>
            <a:headEnd/>
            <a:tailEnd/>
          </a:ln>
        </p:spPr>
        <p:txBody>
          <a:bodyPr wrap="none">
            <a:spAutoFit/>
          </a:bodyPr>
          <a:lstStyle/>
          <a:p>
            <a:r>
              <a:rPr lang="en-GB" sz="2400"/>
              <a:t>a</a:t>
            </a:r>
            <a:r>
              <a:rPr lang="en-GB" sz="2400" baseline="30000"/>
              <a:t>2  </a:t>
            </a:r>
            <a:r>
              <a:rPr lang="en-GB" sz="2400"/>
              <a:t>= 16 </a:t>
            </a:r>
            <a:endParaRPr lang="en-US" sz="2400"/>
          </a:p>
        </p:txBody>
      </p:sp>
      <p:sp>
        <p:nvSpPr>
          <p:cNvPr id="34" name="Text Box 15"/>
          <p:cNvSpPr txBox="1">
            <a:spLocks noChangeArrowheads="1"/>
          </p:cNvSpPr>
          <p:nvPr/>
        </p:nvSpPr>
        <p:spPr bwMode="auto">
          <a:xfrm>
            <a:off x="3192532" y="4134679"/>
            <a:ext cx="3284538" cy="460375"/>
          </a:xfrm>
          <a:prstGeom prst="rect">
            <a:avLst/>
          </a:prstGeom>
          <a:noFill/>
          <a:ln w="9525">
            <a:noFill/>
            <a:miter lim="800000"/>
            <a:headEnd/>
            <a:tailEnd/>
          </a:ln>
        </p:spPr>
        <p:txBody>
          <a:bodyPr>
            <a:spAutoFit/>
          </a:bodyPr>
          <a:lstStyle/>
          <a:p>
            <a:r>
              <a:rPr lang="en-GB" sz="2400"/>
              <a:t>      a =  √16</a:t>
            </a:r>
            <a:endParaRPr lang="en-US" sz="2400" baseline="30000"/>
          </a:p>
        </p:txBody>
      </p:sp>
      <p:sp>
        <p:nvSpPr>
          <p:cNvPr id="35" name="Text Box 17"/>
          <p:cNvSpPr txBox="1">
            <a:spLocks noChangeArrowheads="1"/>
          </p:cNvSpPr>
          <p:nvPr/>
        </p:nvSpPr>
        <p:spPr bwMode="auto">
          <a:xfrm>
            <a:off x="3764033" y="4563304"/>
            <a:ext cx="779381" cy="461665"/>
          </a:xfrm>
          <a:prstGeom prst="rect">
            <a:avLst/>
          </a:prstGeom>
          <a:noFill/>
          <a:ln w="9525">
            <a:noFill/>
            <a:miter lim="800000"/>
            <a:headEnd/>
            <a:tailEnd/>
          </a:ln>
        </p:spPr>
        <p:txBody>
          <a:bodyPr wrap="none">
            <a:spAutoFit/>
          </a:bodyPr>
          <a:lstStyle/>
          <a:p>
            <a:r>
              <a:rPr lang="en-GB" sz="2400" u="sng"/>
              <a:t>a = 4</a:t>
            </a:r>
            <a:endParaRPr lang="en-US" sz="2400" u="sng" baseline="30000"/>
          </a:p>
        </p:txBody>
      </p:sp>
      <p:sp>
        <p:nvSpPr>
          <p:cNvPr id="24600" name="Text Box 19"/>
          <p:cNvSpPr txBox="1">
            <a:spLocks noChangeArrowheads="1"/>
          </p:cNvSpPr>
          <p:nvPr/>
        </p:nvSpPr>
        <p:spPr bwMode="auto">
          <a:xfrm>
            <a:off x="3263970" y="1705804"/>
            <a:ext cx="3469668" cy="461665"/>
          </a:xfrm>
          <a:prstGeom prst="rect">
            <a:avLst/>
          </a:prstGeom>
          <a:noFill/>
          <a:ln w="9525">
            <a:noFill/>
            <a:miter lim="800000"/>
            <a:headEnd/>
            <a:tailEnd/>
          </a:ln>
        </p:spPr>
        <p:txBody>
          <a:bodyPr wrap="none">
            <a:spAutoFit/>
          </a:bodyPr>
          <a:lstStyle/>
          <a:p>
            <a:r>
              <a:rPr lang="en-GB" sz="2400"/>
              <a:t>Use Pythagoras’ Theorem: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758068" y="582683"/>
            <a:ext cx="2357437" cy="27146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5" name="Text Box 19"/>
          <p:cNvSpPr txBox="1">
            <a:spLocks noChangeArrowheads="1"/>
          </p:cNvSpPr>
          <p:nvPr/>
        </p:nvSpPr>
        <p:spPr bwMode="auto">
          <a:xfrm>
            <a:off x="3401254" y="439808"/>
            <a:ext cx="2863156" cy="461665"/>
          </a:xfrm>
          <a:prstGeom prst="rect">
            <a:avLst/>
          </a:prstGeom>
          <a:noFill/>
          <a:ln w="9525">
            <a:noFill/>
            <a:miter lim="800000"/>
            <a:headEnd/>
            <a:tailEnd/>
          </a:ln>
        </p:spPr>
        <p:txBody>
          <a:bodyPr wrap="none">
            <a:spAutoFit/>
          </a:bodyPr>
          <a:lstStyle/>
          <a:p>
            <a:r>
              <a:rPr lang="en-GB" sz="2400"/>
              <a:t>The original problem:</a:t>
            </a:r>
            <a:endParaRPr lang="en-US" sz="2400"/>
          </a:p>
        </p:txBody>
      </p:sp>
      <p:cxnSp>
        <p:nvCxnSpPr>
          <p:cNvPr id="7" name="Straight Connector 6"/>
          <p:cNvCxnSpPr/>
          <p:nvPr/>
        </p:nvCxnSpPr>
        <p:spPr>
          <a:xfrm>
            <a:off x="1186692" y="1654245"/>
            <a:ext cx="500062"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258255" y="1797120"/>
            <a:ext cx="500063"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608" name="Text Box 19"/>
          <p:cNvSpPr txBox="1">
            <a:spLocks noChangeArrowheads="1"/>
          </p:cNvSpPr>
          <p:nvPr/>
        </p:nvSpPr>
        <p:spPr bwMode="auto">
          <a:xfrm>
            <a:off x="829504" y="1725683"/>
            <a:ext cx="340158" cy="461665"/>
          </a:xfrm>
          <a:prstGeom prst="rect">
            <a:avLst/>
          </a:prstGeom>
          <a:noFill/>
          <a:ln w="9525">
            <a:noFill/>
            <a:miter lim="800000"/>
            <a:headEnd/>
            <a:tailEnd/>
          </a:ln>
        </p:spPr>
        <p:txBody>
          <a:bodyPr wrap="none">
            <a:spAutoFit/>
          </a:bodyPr>
          <a:lstStyle/>
          <a:p>
            <a:r>
              <a:rPr lang="en-GB" sz="2400"/>
              <a:t>5</a:t>
            </a:r>
            <a:endParaRPr lang="en-US" sz="2400"/>
          </a:p>
        </p:txBody>
      </p:sp>
      <p:sp>
        <p:nvSpPr>
          <p:cNvPr id="25609" name="Text Box 19"/>
          <p:cNvSpPr txBox="1">
            <a:spLocks noChangeArrowheads="1"/>
          </p:cNvSpPr>
          <p:nvPr/>
        </p:nvSpPr>
        <p:spPr bwMode="auto">
          <a:xfrm>
            <a:off x="1758192" y="3297308"/>
            <a:ext cx="340158" cy="461665"/>
          </a:xfrm>
          <a:prstGeom prst="rect">
            <a:avLst/>
          </a:prstGeom>
          <a:noFill/>
          <a:ln w="9525">
            <a:noFill/>
            <a:miter lim="800000"/>
            <a:headEnd/>
            <a:tailEnd/>
          </a:ln>
        </p:spPr>
        <p:txBody>
          <a:bodyPr wrap="none">
            <a:spAutoFit/>
          </a:bodyPr>
          <a:lstStyle/>
          <a:p>
            <a:r>
              <a:rPr lang="en-GB" sz="2400"/>
              <a:t>6</a:t>
            </a:r>
            <a:endParaRPr lang="en-US" sz="2400"/>
          </a:p>
        </p:txBody>
      </p:sp>
      <p:sp>
        <p:nvSpPr>
          <p:cNvPr id="12" name="Text Box 19"/>
          <p:cNvSpPr txBox="1">
            <a:spLocks noChangeArrowheads="1"/>
          </p:cNvSpPr>
          <p:nvPr/>
        </p:nvSpPr>
        <p:spPr bwMode="auto">
          <a:xfrm>
            <a:off x="3401254" y="1011308"/>
            <a:ext cx="3750514" cy="461665"/>
          </a:xfrm>
          <a:prstGeom prst="rect">
            <a:avLst/>
          </a:prstGeom>
          <a:noFill/>
          <a:ln w="9525">
            <a:noFill/>
            <a:miter lim="800000"/>
            <a:headEnd/>
            <a:tailEnd/>
          </a:ln>
        </p:spPr>
        <p:txBody>
          <a:bodyPr wrap="none">
            <a:spAutoFit/>
          </a:bodyPr>
          <a:lstStyle/>
          <a:p>
            <a:r>
              <a:rPr lang="en-GB" sz="2400"/>
              <a:t>Find the area of the triangle:</a:t>
            </a:r>
            <a:endParaRPr lang="en-US" sz="2400"/>
          </a:p>
        </p:txBody>
      </p:sp>
      <p:cxnSp>
        <p:nvCxnSpPr>
          <p:cNvPr id="13" name="Straight Connector 12"/>
          <p:cNvCxnSpPr/>
          <p:nvPr/>
        </p:nvCxnSpPr>
        <p:spPr>
          <a:xfrm rot="16200000" flipH="1" flipV="1">
            <a:off x="578680" y="1939995"/>
            <a:ext cx="2714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19"/>
          <p:cNvSpPr txBox="1">
            <a:spLocks noChangeArrowheads="1"/>
          </p:cNvSpPr>
          <p:nvPr/>
        </p:nvSpPr>
        <p:spPr bwMode="auto">
          <a:xfrm>
            <a:off x="1972504" y="2082871"/>
            <a:ext cx="340158" cy="461665"/>
          </a:xfrm>
          <a:prstGeom prst="rect">
            <a:avLst/>
          </a:prstGeom>
          <a:noFill/>
          <a:ln w="9525">
            <a:noFill/>
            <a:miter lim="800000"/>
            <a:headEnd/>
            <a:tailEnd/>
          </a:ln>
        </p:spPr>
        <p:txBody>
          <a:bodyPr wrap="none">
            <a:spAutoFit/>
          </a:bodyPr>
          <a:lstStyle/>
          <a:p>
            <a:r>
              <a:rPr lang="en-GB" sz="2400"/>
              <a:t>4</a:t>
            </a:r>
            <a:endParaRPr lang="en-US" sz="2400"/>
          </a:p>
        </p:txBody>
      </p:sp>
      <p:sp>
        <p:nvSpPr>
          <p:cNvPr id="15" name="Text Box 19"/>
          <p:cNvSpPr txBox="1">
            <a:spLocks noChangeArrowheads="1"/>
          </p:cNvSpPr>
          <p:nvPr/>
        </p:nvSpPr>
        <p:spPr bwMode="auto">
          <a:xfrm>
            <a:off x="3472692" y="1511371"/>
            <a:ext cx="3183372" cy="461665"/>
          </a:xfrm>
          <a:prstGeom prst="rect">
            <a:avLst/>
          </a:prstGeom>
          <a:noFill/>
          <a:ln w="9525">
            <a:noFill/>
            <a:miter lim="800000"/>
            <a:headEnd/>
            <a:tailEnd/>
          </a:ln>
        </p:spPr>
        <p:txBody>
          <a:bodyPr wrap="none">
            <a:spAutoFit/>
          </a:bodyPr>
          <a:lstStyle/>
          <a:p>
            <a:r>
              <a:rPr lang="en-GB" sz="2400"/>
              <a:t>Area = ½ x base x height</a:t>
            </a:r>
            <a:endParaRPr lang="en-US" sz="2400"/>
          </a:p>
        </p:txBody>
      </p:sp>
      <p:sp>
        <p:nvSpPr>
          <p:cNvPr id="16" name="Text Box 19"/>
          <p:cNvSpPr txBox="1">
            <a:spLocks noChangeArrowheads="1"/>
          </p:cNvSpPr>
          <p:nvPr/>
        </p:nvSpPr>
        <p:spPr bwMode="auto">
          <a:xfrm>
            <a:off x="3544130" y="2011433"/>
            <a:ext cx="1215397" cy="461665"/>
          </a:xfrm>
          <a:prstGeom prst="rect">
            <a:avLst/>
          </a:prstGeom>
          <a:noFill/>
          <a:ln w="9525">
            <a:noFill/>
            <a:miter lim="800000"/>
            <a:headEnd/>
            <a:tailEnd/>
          </a:ln>
        </p:spPr>
        <p:txBody>
          <a:bodyPr wrap="none">
            <a:spAutoFit/>
          </a:bodyPr>
          <a:lstStyle/>
          <a:p>
            <a:r>
              <a:rPr lang="en-GB" sz="2400"/>
              <a:t>base = 6</a:t>
            </a:r>
            <a:endParaRPr lang="en-US" sz="2400"/>
          </a:p>
        </p:txBody>
      </p:sp>
      <p:sp>
        <p:nvSpPr>
          <p:cNvPr id="17" name="Text Box 19"/>
          <p:cNvSpPr txBox="1">
            <a:spLocks noChangeArrowheads="1"/>
          </p:cNvSpPr>
          <p:nvPr/>
        </p:nvSpPr>
        <p:spPr bwMode="auto">
          <a:xfrm>
            <a:off x="5544379" y="2011433"/>
            <a:ext cx="1424108" cy="461665"/>
          </a:xfrm>
          <a:prstGeom prst="rect">
            <a:avLst/>
          </a:prstGeom>
          <a:noFill/>
          <a:ln w="9525">
            <a:noFill/>
            <a:miter lim="800000"/>
            <a:headEnd/>
            <a:tailEnd/>
          </a:ln>
        </p:spPr>
        <p:txBody>
          <a:bodyPr wrap="none">
            <a:spAutoFit/>
          </a:bodyPr>
          <a:lstStyle/>
          <a:p>
            <a:r>
              <a:rPr lang="en-GB" sz="2400"/>
              <a:t>height = 4</a:t>
            </a:r>
            <a:endParaRPr lang="en-US" sz="2400"/>
          </a:p>
        </p:txBody>
      </p:sp>
      <p:sp>
        <p:nvSpPr>
          <p:cNvPr id="18" name="Text Box 19"/>
          <p:cNvSpPr txBox="1">
            <a:spLocks noChangeArrowheads="1"/>
          </p:cNvSpPr>
          <p:nvPr/>
        </p:nvSpPr>
        <p:spPr bwMode="auto">
          <a:xfrm>
            <a:off x="4044193" y="2582933"/>
            <a:ext cx="2118657" cy="461665"/>
          </a:xfrm>
          <a:prstGeom prst="rect">
            <a:avLst/>
          </a:prstGeom>
          <a:noFill/>
          <a:ln w="9525">
            <a:noFill/>
            <a:miter lim="800000"/>
            <a:headEnd/>
            <a:tailEnd/>
          </a:ln>
        </p:spPr>
        <p:txBody>
          <a:bodyPr wrap="none">
            <a:spAutoFit/>
          </a:bodyPr>
          <a:lstStyle/>
          <a:p>
            <a:r>
              <a:rPr lang="en-GB" sz="2400"/>
              <a:t>Area = ½ x 6 x 4</a:t>
            </a:r>
            <a:endParaRPr lang="en-US" sz="2400"/>
          </a:p>
        </p:txBody>
      </p:sp>
      <p:sp>
        <p:nvSpPr>
          <p:cNvPr id="19" name="Text Box 19"/>
          <p:cNvSpPr txBox="1">
            <a:spLocks noChangeArrowheads="1"/>
          </p:cNvSpPr>
          <p:nvPr/>
        </p:nvSpPr>
        <p:spPr bwMode="auto">
          <a:xfrm>
            <a:off x="4187067" y="3154433"/>
            <a:ext cx="1847750" cy="461665"/>
          </a:xfrm>
          <a:prstGeom prst="rect">
            <a:avLst/>
          </a:prstGeom>
          <a:noFill/>
          <a:ln w="9525">
            <a:noFill/>
            <a:miter lim="800000"/>
            <a:headEnd/>
            <a:tailEnd/>
          </a:ln>
        </p:spPr>
        <p:txBody>
          <a:bodyPr wrap="none">
            <a:spAutoFit/>
          </a:bodyPr>
          <a:lstStyle/>
          <a:p>
            <a:r>
              <a:rPr lang="en-GB" sz="2400"/>
              <a:t>Area = ½ x 24</a:t>
            </a:r>
            <a:endParaRPr lang="en-US" sz="2400"/>
          </a:p>
        </p:txBody>
      </p:sp>
      <p:sp>
        <p:nvSpPr>
          <p:cNvPr id="20" name="Text Box 19"/>
          <p:cNvSpPr txBox="1">
            <a:spLocks noChangeArrowheads="1"/>
          </p:cNvSpPr>
          <p:nvPr/>
        </p:nvSpPr>
        <p:spPr bwMode="auto">
          <a:xfrm>
            <a:off x="4329943" y="3797371"/>
            <a:ext cx="1370055" cy="461665"/>
          </a:xfrm>
          <a:prstGeom prst="rect">
            <a:avLst/>
          </a:prstGeom>
          <a:noFill/>
          <a:ln w="9525">
            <a:noFill/>
            <a:miter lim="800000"/>
            <a:headEnd/>
            <a:tailEnd/>
          </a:ln>
        </p:spPr>
        <p:txBody>
          <a:bodyPr wrap="none">
            <a:spAutoFit/>
          </a:bodyPr>
          <a:lstStyle/>
          <a:p>
            <a:r>
              <a:rPr lang="en-GB" sz="2400" u="sng"/>
              <a:t>Area = 12</a:t>
            </a:r>
            <a:endParaRPr lang="en-US" sz="2400"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34D59A-06A7-FD8C-F010-781CEA30D3C4}"/>
              </a:ext>
            </a:extLst>
          </p:cNvPr>
          <p:cNvSpPr>
            <a:spLocks noGrp="1"/>
          </p:cNvSpPr>
          <p:nvPr>
            <p:ph type="body" sz="quarter" idx="10"/>
          </p:nvPr>
        </p:nvSpPr>
        <p:spPr/>
        <p:txBody>
          <a:bodyPr/>
          <a:lstStyle/>
          <a:p>
            <a:r>
              <a:rPr lang="en-GB" dirty="0"/>
              <a:t>What is the mistake?</a:t>
            </a:r>
          </a:p>
        </p:txBody>
      </p:sp>
      <p:sp>
        <p:nvSpPr>
          <p:cNvPr id="10" name="Content Placeholder 9">
            <a:extLst>
              <a:ext uri="{FF2B5EF4-FFF2-40B4-BE49-F238E27FC236}">
                <a16:creationId xmlns:a16="http://schemas.microsoft.com/office/drawing/2014/main" id="{0D343143-DF04-414F-857E-715385C98297}"/>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A3E4A2E9-7DA5-42A3-916D-59FAEF963E18}"/>
              </a:ext>
            </a:extLst>
          </p:cNvPr>
          <p:cNvPicPr>
            <a:picLocks noChangeAspect="1"/>
          </p:cNvPicPr>
          <p:nvPr/>
        </p:nvPicPr>
        <p:blipFill>
          <a:blip r:embed="rId2"/>
          <a:stretch>
            <a:fillRect/>
          </a:stretch>
        </p:blipFill>
        <p:spPr>
          <a:xfrm>
            <a:off x="656224" y="904461"/>
            <a:ext cx="2931525" cy="5049078"/>
          </a:xfrm>
          <a:prstGeom prst="rect">
            <a:avLst/>
          </a:prstGeom>
        </p:spPr>
      </p:pic>
    </p:spTree>
    <p:extLst>
      <p:ext uri="{BB962C8B-B14F-4D97-AF65-F5344CB8AC3E}">
        <p14:creationId xmlns:p14="http://schemas.microsoft.com/office/powerpoint/2010/main" val="277879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F4E108A-EF5F-5754-6D26-C88B84C04B09}"/>
              </a:ext>
            </a:extLst>
          </p:cNvPr>
          <p:cNvSpPr>
            <a:spLocks noGrp="1"/>
          </p:cNvSpPr>
          <p:nvPr>
            <p:ph type="body" sz="quarter" idx="10"/>
          </p:nvPr>
        </p:nvSpPr>
        <p:spPr/>
        <p:txBody>
          <a:bodyPr/>
          <a:lstStyle/>
          <a:p>
            <a:endParaRPr lang="en-GB"/>
          </a:p>
        </p:txBody>
      </p:sp>
      <p:sp>
        <p:nvSpPr>
          <p:cNvPr id="11" name="Content Placeholder 10">
            <a:extLst>
              <a:ext uri="{FF2B5EF4-FFF2-40B4-BE49-F238E27FC236}">
                <a16:creationId xmlns:a16="http://schemas.microsoft.com/office/drawing/2014/main" id="{6DB6FEC5-83A7-ED2C-1C38-9561AB01BF65}"/>
              </a:ext>
            </a:extLst>
          </p:cNvPr>
          <p:cNvSpPr>
            <a:spLocks noGrp="1"/>
          </p:cNvSpPr>
          <p:nvPr>
            <p:ph sz="quarter" idx="11"/>
          </p:nvPr>
        </p:nvSpPr>
        <p:spPr/>
        <p:txBody>
          <a:bodyPr/>
          <a:lstStyle/>
          <a:p>
            <a:pPr marL="0" indent="0">
              <a:buNone/>
            </a:pPr>
            <a:r>
              <a:rPr lang="en-GB" dirty="0"/>
              <a:t>A tent is 2.8 metres wide. Its sloping sides are 2.4 metres long. Calculate the height of the tent correct to 2 decimal places. </a:t>
            </a:r>
          </a:p>
          <a:p>
            <a:pPr marL="0" indent="0">
              <a:buNone/>
            </a:pPr>
            <a:endParaRPr lang="en-GB" dirty="0"/>
          </a:p>
        </p:txBody>
      </p:sp>
      <p:pic>
        <p:nvPicPr>
          <p:cNvPr id="5" name="Picture 4">
            <a:extLst>
              <a:ext uri="{FF2B5EF4-FFF2-40B4-BE49-F238E27FC236}">
                <a16:creationId xmlns:a16="http://schemas.microsoft.com/office/drawing/2014/main" id="{BD8DA5EC-706C-5C73-C9F7-7D16D002CB22}"/>
              </a:ext>
            </a:extLst>
          </p:cNvPr>
          <p:cNvPicPr>
            <a:picLocks noChangeAspect="1"/>
          </p:cNvPicPr>
          <p:nvPr/>
        </p:nvPicPr>
        <p:blipFill>
          <a:blip r:embed="rId2"/>
          <a:stretch>
            <a:fillRect/>
          </a:stretch>
        </p:blipFill>
        <p:spPr>
          <a:xfrm>
            <a:off x="4552734" y="2504946"/>
            <a:ext cx="3086531" cy="1848108"/>
          </a:xfrm>
          <a:prstGeom prst="rect">
            <a:avLst/>
          </a:prstGeom>
        </p:spPr>
      </p:pic>
    </p:spTree>
    <p:extLst>
      <p:ext uri="{BB962C8B-B14F-4D97-AF65-F5344CB8AC3E}">
        <p14:creationId xmlns:p14="http://schemas.microsoft.com/office/powerpoint/2010/main" val="144925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90D0CE-DE01-25EE-FEDB-EC6AC469715B}"/>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A9359124-656B-6E1B-8886-5883B55BF9D2}"/>
              </a:ext>
            </a:extLst>
          </p:cNvPr>
          <p:cNvSpPr>
            <a:spLocks noGrp="1"/>
          </p:cNvSpPr>
          <p:nvPr>
            <p:ph sz="quarter" idx="11"/>
          </p:nvPr>
        </p:nvSpPr>
        <p:spPr/>
        <p:txBody>
          <a:bodyPr/>
          <a:lstStyle/>
          <a:p>
            <a:endParaRPr lang="en-GB"/>
          </a:p>
        </p:txBody>
      </p:sp>
      <p:pic>
        <p:nvPicPr>
          <p:cNvPr id="9" name="Picture 8">
            <a:extLst>
              <a:ext uri="{FF2B5EF4-FFF2-40B4-BE49-F238E27FC236}">
                <a16:creationId xmlns:a16="http://schemas.microsoft.com/office/drawing/2014/main" id="{17619E39-896A-1A03-42B9-A65C6D3C048E}"/>
              </a:ext>
            </a:extLst>
          </p:cNvPr>
          <p:cNvPicPr>
            <a:picLocks noChangeAspect="1"/>
          </p:cNvPicPr>
          <p:nvPr/>
        </p:nvPicPr>
        <p:blipFill>
          <a:blip r:embed="rId2"/>
          <a:stretch>
            <a:fillRect/>
          </a:stretch>
        </p:blipFill>
        <p:spPr>
          <a:xfrm>
            <a:off x="3332373" y="1026599"/>
            <a:ext cx="3719533" cy="2100563"/>
          </a:xfrm>
          <a:prstGeom prst="rect">
            <a:avLst/>
          </a:prstGeom>
        </p:spPr>
      </p:pic>
      <p:pic>
        <p:nvPicPr>
          <p:cNvPr id="11" name="Picture 10">
            <a:extLst>
              <a:ext uri="{FF2B5EF4-FFF2-40B4-BE49-F238E27FC236}">
                <a16:creationId xmlns:a16="http://schemas.microsoft.com/office/drawing/2014/main" id="{CE571CF1-8C7B-706B-05C7-6514017FD7C2}"/>
              </a:ext>
            </a:extLst>
          </p:cNvPr>
          <p:cNvPicPr>
            <a:picLocks noChangeAspect="1"/>
          </p:cNvPicPr>
          <p:nvPr/>
        </p:nvPicPr>
        <p:blipFill>
          <a:blip r:embed="rId3"/>
          <a:stretch>
            <a:fillRect/>
          </a:stretch>
        </p:blipFill>
        <p:spPr>
          <a:xfrm>
            <a:off x="71094" y="1026599"/>
            <a:ext cx="2605269" cy="2316400"/>
          </a:xfrm>
          <a:prstGeom prst="rect">
            <a:avLst/>
          </a:prstGeom>
        </p:spPr>
      </p:pic>
      <p:pic>
        <p:nvPicPr>
          <p:cNvPr id="13" name="Picture 12">
            <a:extLst>
              <a:ext uri="{FF2B5EF4-FFF2-40B4-BE49-F238E27FC236}">
                <a16:creationId xmlns:a16="http://schemas.microsoft.com/office/drawing/2014/main" id="{9E988E0C-7053-94C8-97B8-2A77F0DCB7D8}"/>
              </a:ext>
            </a:extLst>
          </p:cNvPr>
          <p:cNvPicPr>
            <a:picLocks noChangeAspect="1"/>
          </p:cNvPicPr>
          <p:nvPr/>
        </p:nvPicPr>
        <p:blipFill>
          <a:blip r:embed="rId4"/>
          <a:stretch>
            <a:fillRect/>
          </a:stretch>
        </p:blipFill>
        <p:spPr>
          <a:xfrm>
            <a:off x="7252860" y="1002836"/>
            <a:ext cx="4846899" cy="2363926"/>
          </a:xfrm>
          <a:prstGeom prst="rect">
            <a:avLst/>
          </a:prstGeom>
        </p:spPr>
      </p:pic>
    </p:spTree>
    <p:extLst>
      <p:ext uri="{BB962C8B-B14F-4D97-AF65-F5344CB8AC3E}">
        <p14:creationId xmlns:p14="http://schemas.microsoft.com/office/powerpoint/2010/main" val="29296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412</TotalTime>
  <Words>394</Words>
  <Application>Microsoft Office PowerPoint</Application>
  <PresentationFormat>Widescreen</PresentationFormat>
  <Paragraphs>129</Paragraphs>
  <Slides>27</Slides>
  <Notes>6</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Arial</vt:lpstr>
      <vt:lpstr>Arial Rounded MT Bold</vt:lpstr>
      <vt:lpstr>Calibri</vt:lpstr>
      <vt:lpstr>Calibri Light</vt:lpstr>
      <vt:lpstr>Comic Sans MS</vt:lpstr>
      <vt:lpstr>Courier New</vt:lpstr>
      <vt:lpstr>Lato</vt:lpstr>
      <vt:lpstr>Lexend</vt:lpstr>
      <vt:lpstr>Shadows Into Light Two</vt:lpstr>
      <vt:lpstr>Times New Roman</vt:lpstr>
      <vt:lpstr>New theme</vt:lpstr>
      <vt:lpstr>ALT Assessment</vt:lpstr>
      <vt:lpstr>ALT Teacher Information</vt:lpstr>
      <vt:lpstr>ALTtemplate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possible find the missing perpendicular height or radius of each cone</vt:lpstr>
      <vt:lpstr>Where possible find the missing perpendicular height or radius of each cone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Miss B Harrison - LBA Staff</cp:lastModifiedBy>
  <cp:revision>44</cp:revision>
  <dcterms:created xsi:type="dcterms:W3CDTF">2023-08-27T10:20:23Z</dcterms:created>
  <dcterms:modified xsi:type="dcterms:W3CDTF">2025-02-14T15:04:53Z</dcterms:modified>
</cp:coreProperties>
</file>