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1" r:id="rId4"/>
    <p:sldMasterId id="2147483693" r:id="rId5"/>
  </p:sldMasterIdLst>
  <p:notesMasterIdLst>
    <p:notesMasterId r:id="rId22"/>
  </p:notesMasterIdLst>
  <p:sldIdLst>
    <p:sldId id="308" r:id="rId6"/>
    <p:sldId id="330" r:id="rId7"/>
    <p:sldId id="309" r:id="rId8"/>
    <p:sldId id="336" r:id="rId9"/>
    <p:sldId id="338" r:id="rId10"/>
    <p:sldId id="337" r:id="rId11"/>
    <p:sldId id="339" r:id="rId12"/>
    <p:sldId id="340" r:id="rId13"/>
    <p:sldId id="341" r:id="rId14"/>
    <p:sldId id="342" r:id="rId15"/>
    <p:sldId id="343" r:id="rId16"/>
    <p:sldId id="344" r:id="rId17"/>
    <p:sldId id="334" r:id="rId18"/>
    <p:sldId id="335" r:id="rId19"/>
    <p:sldId id="332"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ed  knowledge" id="{3C02AB96-CC2C-4D2B-B655-9219C11AACEF}">
          <p14:sldIdLst>
            <p14:sldId id="308"/>
            <p14:sldId id="330"/>
          </p14:sldIdLst>
        </p14:section>
        <p14:section name="Instruct" id="{11B388BA-476C-44BA-B982-9891242A53A4}">
          <p14:sldIdLst>
            <p14:sldId id="309"/>
            <p14:sldId id="336"/>
            <p14:sldId id="338"/>
            <p14:sldId id="337"/>
            <p14:sldId id="339"/>
            <p14:sldId id="340"/>
            <p14:sldId id="341"/>
            <p14:sldId id="342"/>
            <p14:sldId id="343"/>
            <p14:sldId id="344"/>
          </p14:sldIdLst>
        </p14:section>
        <p14:section name="Practise" id="{4DE20639-8298-416A-9823-DAF5577CFEA8}">
          <p14:sldIdLst>
            <p14:sldId id="334"/>
            <p14:sldId id="335"/>
          </p14:sldIdLst>
        </p14:section>
        <p14:section name="Secure" id="{251E3F4A-75B3-4372-91F1-369EBD96D304}">
          <p14:sldIdLst>
            <p14:sldId id="33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379" autoAdjust="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18843-40E0-48BC-92FC-41E218EEEFDF}"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B3249-BDC2-4093-BD93-4A530E7C1DE1}" type="slidenum">
              <a:rPr lang="en-GB" smtClean="0"/>
              <a:t>‹#›</a:t>
            </a:fld>
            <a:endParaRPr lang="en-GB"/>
          </a:p>
        </p:txBody>
      </p:sp>
    </p:spTree>
    <p:extLst>
      <p:ext uri="{BB962C8B-B14F-4D97-AF65-F5344CB8AC3E}">
        <p14:creationId xmlns:p14="http://schemas.microsoft.com/office/powerpoint/2010/main" val="26336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ile:///C:\Users\eaubery\AppData\Local\Temp\145\053df01a-cce7-469f-a50b-50da2b5fa835_eighth-grade-pythagorean-theorem-mini-escape-room-activity-us-m-1679881267_ver_1.zip.835\BW%20Pythagorean%20Theorem%20Mini%20Escape%20Room.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that all previous learning has been separated into these two sections.</a:t>
            </a:r>
          </a:p>
          <a:p>
            <a:r>
              <a:rPr lang="en-GB" dirty="0"/>
              <a:t>This lesson we will be working on recognising what we are looking for and applying to solve problems.</a:t>
            </a:r>
          </a:p>
        </p:txBody>
      </p:sp>
      <p:sp>
        <p:nvSpPr>
          <p:cNvPr id="4" name="Slide Number Placeholder 3"/>
          <p:cNvSpPr>
            <a:spLocks noGrp="1"/>
          </p:cNvSpPr>
          <p:nvPr>
            <p:ph type="sldNum" sz="quarter" idx="5"/>
          </p:nvPr>
        </p:nvSpPr>
        <p:spPr/>
        <p:txBody>
          <a:bodyPr/>
          <a:lstStyle/>
          <a:p>
            <a:fld id="{4E6B3249-BDC2-4093-BD93-4A530E7C1DE1}" type="slidenum">
              <a:rPr lang="en-GB" smtClean="0"/>
              <a:t>1</a:t>
            </a:fld>
            <a:endParaRPr lang="en-GB"/>
          </a:p>
        </p:txBody>
      </p:sp>
    </p:spTree>
    <p:extLst>
      <p:ext uri="{BB962C8B-B14F-4D97-AF65-F5344CB8AC3E}">
        <p14:creationId xmlns:p14="http://schemas.microsoft.com/office/powerpoint/2010/main" val="153503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BW Pythagorean Theorem Mini Escape Room.pdf</a:t>
            </a:r>
            <a:endParaRPr lang="en-GB" dirty="0"/>
          </a:p>
        </p:txBody>
      </p:sp>
      <p:sp>
        <p:nvSpPr>
          <p:cNvPr id="4" name="Slide Number Placeholder 3"/>
          <p:cNvSpPr>
            <a:spLocks noGrp="1"/>
          </p:cNvSpPr>
          <p:nvPr>
            <p:ph type="sldNum" sz="quarter" idx="5"/>
          </p:nvPr>
        </p:nvSpPr>
        <p:spPr/>
        <p:txBody>
          <a:bodyPr/>
          <a:lstStyle/>
          <a:p>
            <a:fld id="{4E6B3249-BDC2-4093-BD93-4A530E7C1DE1}" type="slidenum">
              <a:rPr lang="en-GB" smtClean="0"/>
              <a:t>15</a:t>
            </a:fld>
            <a:endParaRPr lang="en-GB"/>
          </a:p>
        </p:txBody>
      </p:sp>
    </p:spTree>
    <p:extLst>
      <p:ext uri="{BB962C8B-B14F-4D97-AF65-F5344CB8AC3E}">
        <p14:creationId xmlns:p14="http://schemas.microsoft.com/office/powerpoint/2010/main" val="257240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412377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38884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0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30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30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20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79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6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07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97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A43A8A-ABFB-4346-B5A5-17376A4B834D}" type="slidenum">
              <a:rPr lang="en-US" altLang="en-US"/>
              <a:pPr/>
              <a:t>‹#›</a:t>
            </a:fld>
            <a:endParaRPr lang="en-US" altLang="en-US"/>
          </a:p>
        </p:txBody>
      </p:sp>
    </p:spTree>
    <p:extLst>
      <p:ext uri="{BB962C8B-B14F-4D97-AF65-F5344CB8AC3E}">
        <p14:creationId xmlns:p14="http://schemas.microsoft.com/office/powerpoint/2010/main" val="3727101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EB1E8-21D8-4486-A74B-D079677319C6}" type="slidenum">
              <a:rPr lang="en-US" altLang="en-US"/>
              <a:pPr/>
              <a:t>‹#›</a:t>
            </a:fld>
            <a:endParaRPr lang="en-US" altLang="en-US"/>
          </a:p>
        </p:txBody>
      </p:sp>
    </p:spTree>
    <p:extLst>
      <p:ext uri="{BB962C8B-B14F-4D97-AF65-F5344CB8AC3E}">
        <p14:creationId xmlns:p14="http://schemas.microsoft.com/office/powerpoint/2010/main" val="244758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5048EE-CCA5-4C04-A211-70E4E8816F60}" type="slidenum">
              <a:rPr lang="en-US" altLang="en-US"/>
              <a:pPr/>
              <a:t>‹#›</a:t>
            </a:fld>
            <a:endParaRPr lang="en-US" altLang="en-US"/>
          </a:p>
        </p:txBody>
      </p:sp>
    </p:spTree>
    <p:extLst>
      <p:ext uri="{BB962C8B-B14F-4D97-AF65-F5344CB8AC3E}">
        <p14:creationId xmlns:p14="http://schemas.microsoft.com/office/powerpoint/2010/main" val="3215406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F683-76D1-4CA3-85E1-2683A19B284C}" type="slidenum">
              <a:rPr lang="en-US" altLang="en-US"/>
              <a:pPr/>
              <a:t>‹#›</a:t>
            </a:fld>
            <a:endParaRPr lang="en-US" altLang="en-US"/>
          </a:p>
        </p:txBody>
      </p:sp>
    </p:spTree>
    <p:extLst>
      <p:ext uri="{BB962C8B-B14F-4D97-AF65-F5344CB8AC3E}">
        <p14:creationId xmlns:p14="http://schemas.microsoft.com/office/powerpoint/2010/main" val="3759666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6D98A1-0021-481F-8CD5-0E7DA5806B5C}" type="slidenum">
              <a:rPr lang="en-US" altLang="en-US"/>
              <a:pPr/>
              <a:t>‹#›</a:t>
            </a:fld>
            <a:endParaRPr lang="en-US" altLang="en-US"/>
          </a:p>
        </p:txBody>
      </p:sp>
    </p:spTree>
    <p:extLst>
      <p:ext uri="{BB962C8B-B14F-4D97-AF65-F5344CB8AC3E}">
        <p14:creationId xmlns:p14="http://schemas.microsoft.com/office/powerpoint/2010/main" val="418736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6CB9E0-8E40-4004-A14A-1FBB5E38FB89}" type="slidenum">
              <a:rPr lang="en-US" altLang="en-US"/>
              <a:pPr/>
              <a:t>‹#›</a:t>
            </a:fld>
            <a:endParaRPr lang="en-US" altLang="en-US"/>
          </a:p>
        </p:txBody>
      </p:sp>
    </p:spTree>
    <p:extLst>
      <p:ext uri="{BB962C8B-B14F-4D97-AF65-F5344CB8AC3E}">
        <p14:creationId xmlns:p14="http://schemas.microsoft.com/office/powerpoint/2010/main" val="3849737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D1CA17-1A2F-4491-9BA2-7551F13BD159}" type="slidenum">
              <a:rPr lang="en-US" altLang="en-US"/>
              <a:pPr/>
              <a:t>‹#›</a:t>
            </a:fld>
            <a:endParaRPr lang="en-US" altLang="en-US"/>
          </a:p>
        </p:txBody>
      </p:sp>
    </p:spTree>
    <p:extLst>
      <p:ext uri="{BB962C8B-B14F-4D97-AF65-F5344CB8AC3E}">
        <p14:creationId xmlns:p14="http://schemas.microsoft.com/office/powerpoint/2010/main" val="3055052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FB7DE0-3B7A-4BF0-B410-3E091A9AB54C}" type="slidenum">
              <a:rPr lang="en-US" altLang="en-US"/>
              <a:pPr/>
              <a:t>‹#›</a:t>
            </a:fld>
            <a:endParaRPr lang="en-US" altLang="en-US"/>
          </a:p>
        </p:txBody>
      </p:sp>
    </p:spTree>
    <p:extLst>
      <p:ext uri="{BB962C8B-B14F-4D97-AF65-F5344CB8AC3E}">
        <p14:creationId xmlns:p14="http://schemas.microsoft.com/office/powerpoint/2010/main" val="4173287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54AB9-5441-491E-8B15-D009E39EBAD6}" type="slidenum">
              <a:rPr lang="en-US" altLang="en-US"/>
              <a:pPr/>
              <a:t>‹#›</a:t>
            </a:fld>
            <a:endParaRPr lang="en-US" altLang="en-US"/>
          </a:p>
        </p:txBody>
      </p:sp>
    </p:spTree>
    <p:extLst>
      <p:ext uri="{BB962C8B-B14F-4D97-AF65-F5344CB8AC3E}">
        <p14:creationId xmlns:p14="http://schemas.microsoft.com/office/powerpoint/2010/main" val="244765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DF9B6-D4D1-45FB-9EDA-6207866F7459}" type="slidenum">
              <a:rPr lang="en-US" altLang="en-US"/>
              <a:pPr/>
              <a:t>‹#›</a:t>
            </a:fld>
            <a:endParaRPr lang="en-US" altLang="en-US"/>
          </a:p>
        </p:txBody>
      </p:sp>
    </p:spTree>
    <p:extLst>
      <p:ext uri="{BB962C8B-B14F-4D97-AF65-F5344CB8AC3E}">
        <p14:creationId xmlns:p14="http://schemas.microsoft.com/office/powerpoint/2010/main" val="935966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5841BB-A9E7-413F-942E-B0F0B384E3CF}" type="slidenum">
              <a:rPr lang="en-US" altLang="en-US"/>
              <a:pPr/>
              <a:t>‹#›</a:t>
            </a:fld>
            <a:endParaRPr lang="en-US" altLang="en-US"/>
          </a:p>
        </p:txBody>
      </p:sp>
    </p:spTree>
    <p:extLst>
      <p:ext uri="{BB962C8B-B14F-4D97-AF65-F5344CB8AC3E}">
        <p14:creationId xmlns:p14="http://schemas.microsoft.com/office/powerpoint/2010/main" val="364137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4.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12/03/2025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587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0D5344-A7E5-4442-8AE8-A673DF228EB4}" type="slidenum">
              <a:rPr lang="en-US" altLang="en-US"/>
              <a:pPr/>
              <a:t>‹#›</a:t>
            </a:fld>
            <a:endParaRPr lang="en-US" altLang="en-US"/>
          </a:p>
        </p:txBody>
      </p:sp>
      <p:sp>
        <p:nvSpPr>
          <p:cNvPr id="11"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11"/>
          <p:cNvPicPr>
            <a:picLocks noChangeAspect="1"/>
          </p:cNvPicPr>
          <p:nvPr/>
        </p:nvPicPr>
        <p:blipFill>
          <a:blip r:embed="rId13">
            <a:extLst>
              <a:ext uri="{28A0092B-C50C-407E-A947-70E740481C1C}">
                <a14:useLocalDpi xmlns:a14="http://schemas.microsoft.com/office/drawing/2010/main" val="0"/>
              </a:ext>
            </a:extLst>
          </a:blip>
          <a:srcRect r="15398" b="9959"/>
          <a:stretch>
            <a:fillRect/>
          </a:stretch>
        </p:blipFill>
        <p:spPr bwMode="auto">
          <a:xfrm>
            <a:off x="10839452" y="5789613"/>
            <a:ext cx="1185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9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0982695-3736-5C76-1CC0-F9609D752760}"/>
              </a:ext>
            </a:extLst>
          </p:cNvPr>
          <p:cNvGrpSpPr/>
          <p:nvPr/>
        </p:nvGrpSpPr>
        <p:grpSpPr>
          <a:xfrm>
            <a:off x="1665027" y="921224"/>
            <a:ext cx="1965278" cy="2279176"/>
            <a:chOff x="1665027" y="705491"/>
            <a:chExt cx="1965278" cy="2279176"/>
          </a:xfrm>
        </p:grpSpPr>
        <p:sp>
          <p:nvSpPr>
            <p:cNvPr id="2" name="Right Triangle 1">
              <a:extLst>
                <a:ext uri="{FF2B5EF4-FFF2-40B4-BE49-F238E27FC236}">
                  <a16:creationId xmlns:a16="http://schemas.microsoft.com/office/drawing/2014/main" id="{C03D9B08-488E-7DA4-A382-FD5AD564B67E}"/>
                </a:ext>
              </a:extLst>
            </p:cNvPr>
            <p:cNvSpPr/>
            <p:nvPr/>
          </p:nvSpPr>
          <p:spPr>
            <a:xfrm>
              <a:off x="1665027" y="705491"/>
              <a:ext cx="1965278" cy="2279176"/>
            </a:xfrm>
            <a:prstGeom prst="rtTriangl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13F18F3-33D3-E26A-9603-EE08FE7928B3}"/>
                </a:ext>
              </a:extLst>
            </p:cNvPr>
            <p:cNvSpPr/>
            <p:nvPr/>
          </p:nvSpPr>
          <p:spPr>
            <a:xfrm>
              <a:off x="1665027" y="2743200"/>
              <a:ext cx="245660" cy="2414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C05B59A8-66B9-8348-BDE1-ECB752D84D79}"/>
              </a:ext>
            </a:extLst>
          </p:cNvPr>
          <p:cNvGrpSpPr/>
          <p:nvPr/>
        </p:nvGrpSpPr>
        <p:grpSpPr>
          <a:xfrm>
            <a:off x="8204577" y="921224"/>
            <a:ext cx="1965278" cy="2279176"/>
            <a:chOff x="8204577" y="705491"/>
            <a:chExt cx="1965278" cy="2279176"/>
          </a:xfrm>
        </p:grpSpPr>
        <p:sp>
          <p:nvSpPr>
            <p:cNvPr id="4" name="Right Triangle 3">
              <a:extLst>
                <a:ext uri="{FF2B5EF4-FFF2-40B4-BE49-F238E27FC236}">
                  <a16:creationId xmlns:a16="http://schemas.microsoft.com/office/drawing/2014/main" id="{C2EAC2D9-2327-C71B-3F99-D637ED85A80A}"/>
                </a:ext>
              </a:extLst>
            </p:cNvPr>
            <p:cNvSpPr/>
            <p:nvPr/>
          </p:nvSpPr>
          <p:spPr>
            <a:xfrm>
              <a:off x="8204577" y="705491"/>
              <a:ext cx="1965278" cy="2279176"/>
            </a:xfrm>
            <a:prstGeom prst="rtTriangl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4047D34-74D3-E76E-97F6-AC48A309F750}"/>
                </a:ext>
              </a:extLst>
            </p:cNvPr>
            <p:cNvSpPr/>
            <p:nvPr/>
          </p:nvSpPr>
          <p:spPr>
            <a:xfrm>
              <a:off x="8204577" y="2743199"/>
              <a:ext cx="245660" cy="2414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04F22282-52AB-7C11-CBDD-B09C93697DD2}"/>
              </a:ext>
            </a:extLst>
          </p:cNvPr>
          <p:cNvSpPr txBox="1"/>
          <p:nvPr/>
        </p:nvSpPr>
        <p:spPr>
          <a:xfrm>
            <a:off x="750626" y="4380931"/>
            <a:ext cx="4285397" cy="923330"/>
          </a:xfrm>
          <a:prstGeom prst="rect">
            <a:avLst/>
          </a:prstGeom>
          <a:noFill/>
        </p:spPr>
        <p:txBody>
          <a:bodyPr wrap="square" rtlCol="0">
            <a:spAutoFit/>
          </a:bodyPr>
          <a:lstStyle/>
          <a:p>
            <a:r>
              <a:rPr lang="en-GB" dirty="0"/>
              <a:t>Erica walks 10 miles west, then 5.2 miles North. What is the shortest distance from where she started to where she ended up.</a:t>
            </a:r>
          </a:p>
        </p:txBody>
      </p:sp>
      <p:sp>
        <p:nvSpPr>
          <p:cNvPr id="10" name="TextBox 9">
            <a:extLst>
              <a:ext uri="{FF2B5EF4-FFF2-40B4-BE49-F238E27FC236}">
                <a16:creationId xmlns:a16="http://schemas.microsoft.com/office/drawing/2014/main" id="{0B111CBF-167C-100E-5E97-6F259916FED1}"/>
              </a:ext>
            </a:extLst>
          </p:cNvPr>
          <p:cNvSpPr txBox="1"/>
          <p:nvPr/>
        </p:nvSpPr>
        <p:spPr>
          <a:xfrm>
            <a:off x="7155979" y="4380931"/>
            <a:ext cx="4285397" cy="923330"/>
          </a:xfrm>
          <a:prstGeom prst="rect">
            <a:avLst/>
          </a:prstGeom>
          <a:noFill/>
        </p:spPr>
        <p:txBody>
          <a:bodyPr wrap="square" rtlCol="0">
            <a:spAutoFit/>
          </a:bodyPr>
          <a:lstStyle/>
          <a:p>
            <a:r>
              <a:rPr lang="en-GB" dirty="0"/>
              <a:t>Neil walks 11.2 miles Southeast, then 6 miles West. How many miles South from where Neil started is he now.</a:t>
            </a:r>
          </a:p>
        </p:txBody>
      </p:sp>
      <p:cxnSp>
        <p:nvCxnSpPr>
          <p:cNvPr id="12" name="Straight Connector 11">
            <a:extLst>
              <a:ext uri="{FF2B5EF4-FFF2-40B4-BE49-F238E27FC236}">
                <a16:creationId xmlns:a16="http://schemas.microsoft.com/office/drawing/2014/main" id="{B057BFEE-CB0B-EFE5-B743-84F15F675861}"/>
              </a:ext>
            </a:extLst>
          </p:cNvPr>
          <p:cNvCxnSpPr/>
          <p:nvPr/>
        </p:nvCxnSpPr>
        <p:spPr>
          <a:xfrm>
            <a:off x="5677469" y="0"/>
            <a:ext cx="0" cy="6400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F2B55B-5FE3-E2B4-66C1-BA916DEF7F60}"/>
              </a:ext>
            </a:extLst>
          </p:cNvPr>
          <p:cNvSpPr txBox="1"/>
          <p:nvPr/>
        </p:nvSpPr>
        <p:spPr>
          <a:xfrm>
            <a:off x="614149" y="109182"/>
            <a:ext cx="2536211" cy="369332"/>
          </a:xfrm>
          <a:prstGeom prst="rect">
            <a:avLst/>
          </a:prstGeom>
          <a:noFill/>
        </p:spPr>
        <p:txBody>
          <a:bodyPr wrap="square" rtlCol="0">
            <a:spAutoFit/>
          </a:bodyPr>
          <a:lstStyle/>
          <a:p>
            <a:r>
              <a:rPr lang="en-GB" b="1" u="sng" dirty="0"/>
              <a:t>Finding the Hypotenuse</a:t>
            </a:r>
          </a:p>
        </p:txBody>
      </p:sp>
      <p:sp>
        <p:nvSpPr>
          <p:cNvPr id="14" name="TextBox 13">
            <a:extLst>
              <a:ext uri="{FF2B5EF4-FFF2-40B4-BE49-F238E27FC236}">
                <a16:creationId xmlns:a16="http://schemas.microsoft.com/office/drawing/2014/main" id="{CFE5E517-0C75-5DDF-100E-C988DE8F535C}"/>
              </a:ext>
            </a:extLst>
          </p:cNvPr>
          <p:cNvSpPr txBox="1"/>
          <p:nvPr/>
        </p:nvSpPr>
        <p:spPr>
          <a:xfrm>
            <a:off x="7633644" y="112299"/>
            <a:ext cx="2536211" cy="369332"/>
          </a:xfrm>
          <a:prstGeom prst="rect">
            <a:avLst/>
          </a:prstGeom>
          <a:noFill/>
        </p:spPr>
        <p:txBody>
          <a:bodyPr wrap="square" rtlCol="0">
            <a:spAutoFit/>
          </a:bodyPr>
          <a:lstStyle/>
          <a:p>
            <a:r>
              <a:rPr lang="en-GB" b="1" u="sng" dirty="0"/>
              <a:t>Finding a Shorter Side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D05EDF-EFFB-0AEA-21A6-3588E2EF6F1B}"/>
                  </a:ext>
                </a:extLst>
              </p:cNvPr>
              <p:cNvSpPr txBox="1"/>
              <p:nvPr/>
            </p:nvSpPr>
            <p:spPr>
              <a:xfrm>
                <a:off x="2511188" y="1659045"/>
                <a:ext cx="6391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5" name="TextBox 14">
                <a:extLst>
                  <a:ext uri="{FF2B5EF4-FFF2-40B4-BE49-F238E27FC236}">
                    <a16:creationId xmlns:a16="http://schemas.microsoft.com/office/drawing/2014/main" id="{B0D05EDF-EFFB-0AEA-21A6-3588E2EF6F1B}"/>
                  </a:ext>
                </a:extLst>
              </p:cNvPr>
              <p:cNvSpPr txBox="1">
                <a:spLocks noRot="1" noChangeAspect="1" noMove="1" noResize="1" noEditPoints="1" noAdjustHandles="1" noChangeArrowheads="1" noChangeShapeType="1" noTextEdit="1"/>
              </p:cNvSpPr>
              <p:nvPr/>
            </p:nvSpPr>
            <p:spPr>
              <a:xfrm>
                <a:off x="2511188" y="1659045"/>
                <a:ext cx="639172" cy="369332"/>
              </a:xfrm>
              <a:prstGeom prst="rect">
                <a:avLst/>
              </a:prstGeom>
              <a:blipFill>
                <a:blip r:embed="rId3"/>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79F09D4-EA47-C539-CB45-7D4FCD1141AF}"/>
                  </a:ext>
                </a:extLst>
              </p:cNvPr>
              <p:cNvSpPr txBox="1"/>
              <p:nvPr/>
            </p:nvSpPr>
            <p:spPr>
              <a:xfrm>
                <a:off x="2221168" y="3200399"/>
                <a:ext cx="6391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5.3</m:t>
                      </m:r>
                      <m:r>
                        <a:rPr lang="en-GB" b="0" i="1" smtClean="0">
                          <a:latin typeface="Cambria Math" panose="02040503050406030204" pitchFamily="18" charset="0"/>
                        </a:rPr>
                        <m:t>𝑐𝑚</m:t>
                      </m:r>
                    </m:oMath>
                  </m:oMathPara>
                </a14:m>
                <a:endParaRPr lang="en-GB" dirty="0"/>
              </a:p>
            </p:txBody>
          </p:sp>
        </mc:Choice>
        <mc:Fallback xmlns="">
          <p:sp>
            <p:nvSpPr>
              <p:cNvPr id="16" name="TextBox 15">
                <a:extLst>
                  <a:ext uri="{FF2B5EF4-FFF2-40B4-BE49-F238E27FC236}">
                    <a16:creationId xmlns:a16="http://schemas.microsoft.com/office/drawing/2014/main" id="{779F09D4-EA47-C539-CB45-7D4FCD1141AF}"/>
                  </a:ext>
                </a:extLst>
              </p:cNvPr>
              <p:cNvSpPr txBox="1">
                <a:spLocks noRot="1" noChangeAspect="1" noMove="1" noResize="1" noEditPoints="1" noAdjustHandles="1" noChangeArrowheads="1" noChangeShapeType="1" noTextEdit="1"/>
              </p:cNvSpPr>
              <p:nvPr/>
            </p:nvSpPr>
            <p:spPr>
              <a:xfrm>
                <a:off x="2221168" y="3200399"/>
                <a:ext cx="639172" cy="369332"/>
              </a:xfrm>
              <a:prstGeom prst="rect">
                <a:avLst/>
              </a:prstGeom>
              <a:blipFill>
                <a:blip r:embed="rId4"/>
                <a:stretch>
                  <a:fillRect r="-219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183BEB0-8335-609C-CAC3-05DCE7811092}"/>
                  </a:ext>
                </a:extLst>
              </p:cNvPr>
              <p:cNvSpPr txBox="1"/>
              <p:nvPr/>
            </p:nvSpPr>
            <p:spPr>
              <a:xfrm>
                <a:off x="872314" y="1921764"/>
                <a:ext cx="6391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7</m:t>
                      </m:r>
                      <m:r>
                        <a:rPr lang="en-GB" b="0" i="1" smtClean="0">
                          <a:latin typeface="Cambria Math" panose="02040503050406030204" pitchFamily="18" charset="0"/>
                        </a:rPr>
                        <m:t>.3</m:t>
                      </m:r>
                      <m:r>
                        <a:rPr lang="en-GB" b="0" i="1" smtClean="0">
                          <a:latin typeface="Cambria Math" panose="02040503050406030204" pitchFamily="18" charset="0"/>
                        </a:rPr>
                        <m:t>𝑐𝑚</m:t>
                      </m:r>
                    </m:oMath>
                  </m:oMathPara>
                </a14:m>
                <a:endParaRPr lang="en-GB" dirty="0"/>
              </a:p>
            </p:txBody>
          </p:sp>
        </mc:Choice>
        <mc:Fallback xmlns="">
          <p:sp>
            <p:nvSpPr>
              <p:cNvPr id="17" name="TextBox 16">
                <a:extLst>
                  <a:ext uri="{FF2B5EF4-FFF2-40B4-BE49-F238E27FC236}">
                    <a16:creationId xmlns:a16="http://schemas.microsoft.com/office/drawing/2014/main" id="{3183BEB0-8335-609C-CAC3-05DCE7811092}"/>
                  </a:ext>
                </a:extLst>
              </p:cNvPr>
              <p:cNvSpPr txBox="1">
                <a:spLocks noRot="1" noChangeAspect="1" noMove="1" noResize="1" noEditPoints="1" noAdjustHandles="1" noChangeArrowheads="1" noChangeShapeType="1" noTextEdit="1"/>
              </p:cNvSpPr>
              <p:nvPr/>
            </p:nvSpPr>
            <p:spPr>
              <a:xfrm>
                <a:off x="872314" y="1921764"/>
                <a:ext cx="639172" cy="369332"/>
              </a:xfrm>
              <a:prstGeom prst="rect">
                <a:avLst/>
              </a:prstGeom>
              <a:blipFill>
                <a:blip r:embed="rId5"/>
                <a:stretch>
                  <a:fillRect r="-219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EF0DAF-D726-E512-837B-25022AB41A75}"/>
                  </a:ext>
                </a:extLst>
              </p:cNvPr>
              <p:cNvSpPr txBox="1"/>
              <p:nvPr/>
            </p:nvSpPr>
            <p:spPr>
              <a:xfrm>
                <a:off x="8626520" y="3288269"/>
                <a:ext cx="6391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2</m:t>
                      </m:r>
                      <m:r>
                        <a:rPr lang="en-GB" b="0" i="1" smtClean="0">
                          <a:latin typeface="Cambria Math" panose="02040503050406030204" pitchFamily="18" charset="0"/>
                        </a:rPr>
                        <m:t>.04</m:t>
                      </m:r>
                      <m:r>
                        <a:rPr lang="en-GB" b="0" i="1" smtClean="0">
                          <a:latin typeface="Cambria Math" panose="02040503050406030204" pitchFamily="18" charset="0"/>
                        </a:rPr>
                        <m:t>𝑐𝑚</m:t>
                      </m:r>
                    </m:oMath>
                  </m:oMathPara>
                </a14:m>
                <a:endParaRPr lang="en-GB" dirty="0"/>
              </a:p>
            </p:txBody>
          </p:sp>
        </mc:Choice>
        <mc:Fallback xmlns="">
          <p:sp>
            <p:nvSpPr>
              <p:cNvPr id="19" name="TextBox 18">
                <a:extLst>
                  <a:ext uri="{FF2B5EF4-FFF2-40B4-BE49-F238E27FC236}">
                    <a16:creationId xmlns:a16="http://schemas.microsoft.com/office/drawing/2014/main" id="{DCEF0DAF-D726-E512-837B-25022AB41A75}"/>
                  </a:ext>
                </a:extLst>
              </p:cNvPr>
              <p:cNvSpPr txBox="1">
                <a:spLocks noRot="1" noChangeAspect="1" noMove="1" noResize="1" noEditPoints="1" noAdjustHandles="1" noChangeArrowheads="1" noChangeShapeType="1" noTextEdit="1"/>
              </p:cNvSpPr>
              <p:nvPr/>
            </p:nvSpPr>
            <p:spPr>
              <a:xfrm>
                <a:off x="8626520" y="3288269"/>
                <a:ext cx="639172" cy="369332"/>
              </a:xfrm>
              <a:prstGeom prst="rect">
                <a:avLst/>
              </a:prstGeom>
              <a:blipFill>
                <a:blip r:embed="rId6"/>
                <a:stretch>
                  <a:fillRect r="-419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FEE1062-8CF5-E866-38D7-A62162DA1A16}"/>
                  </a:ext>
                </a:extLst>
              </p:cNvPr>
              <p:cNvSpPr txBox="1"/>
              <p:nvPr/>
            </p:nvSpPr>
            <p:spPr>
              <a:xfrm>
                <a:off x="7848601" y="1957865"/>
                <a:ext cx="355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m:t>
                      </m:r>
                    </m:oMath>
                  </m:oMathPara>
                </a14:m>
                <a:endParaRPr lang="en-GB" dirty="0"/>
              </a:p>
            </p:txBody>
          </p:sp>
        </mc:Choice>
        <mc:Fallback xmlns="">
          <p:sp>
            <p:nvSpPr>
              <p:cNvPr id="20" name="TextBox 19">
                <a:extLst>
                  <a:ext uri="{FF2B5EF4-FFF2-40B4-BE49-F238E27FC236}">
                    <a16:creationId xmlns:a16="http://schemas.microsoft.com/office/drawing/2014/main" id="{BFEE1062-8CF5-E866-38D7-A62162DA1A16}"/>
                  </a:ext>
                </a:extLst>
              </p:cNvPr>
              <p:cNvSpPr txBox="1">
                <a:spLocks noRot="1" noChangeAspect="1" noMove="1" noResize="1" noEditPoints="1" noAdjustHandles="1" noChangeArrowheads="1" noChangeShapeType="1" noTextEdit="1"/>
              </p:cNvSpPr>
              <p:nvPr/>
            </p:nvSpPr>
            <p:spPr>
              <a:xfrm>
                <a:off x="7848601" y="1957865"/>
                <a:ext cx="35597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BF89E4C-74BD-7EB4-19DE-BFB8379AF109}"/>
                  </a:ext>
                </a:extLst>
              </p:cNvPr>
              <p:cNvSpPr txBox="1"/>
              <p:nvPr/>
            </p:nvSpPr>
            <p:spPr>
              <a:xfrm>
                <a:off x="9162193" y="1737098"/>
                <a:ext cx="6391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4</m:t>
                      </m:r>
                      <m:r>
                        <a:rPr lang="en-GB" b="0" i="1" smtClean="0">
                          <a:latin typeface="Cambria Math" panose="02040503050406030204" pitchFamily="18" charset="0"/>
                        </a:rPr>
                        <m:t>.1</m:t>
                      </m:r>
                      <m:r>
                        <a:rPr lang="en-GB" b="0" i="1" smtClean="0">
                          <a:latin typeface="Cambria Math" panose="02040503050406030204" pitchFamily="18" charset="0"/>
                        </a:rPr>
                        <m:t>𝑐𝑚</m:t>
                      </m:r>
                    </m:oMath>
                  </m:oMathPara>
                </a14:m>
                <a:endParaRPr lang="en-GB" dirty="0"/>
              </a:p>
            </p:txBody>
          </p:sp>
        </mc:Choice>
        <mc:Fallback xmlns="">
          <p:sp>
            <p:nvSpPr>
              <p:cNvPr id="21" name="TextBox 20">
                <a:extLst>
                  <a:ext uri="{FF2B5EF4-FFF2-40B4-BE49-F238E27FC236}">
                    <a16:creationId xmlns:a16="http://schemas.microsoft.com/office/drawing/2014/main" id="{ABF89E4C-74BD-7EB4-19DE-BFB8379AF109}"/>
                  </a:ext>
                </a:extLst>
              </p:cNvPr>
              <p:cNvSpPr txBox="1">
                <a:spLocks noRot="1" noChangeAspect="1" noMove="1" noResize="1" noEditPoints="1" noAdjustHandles="1" noChangeArrowheads="1" noChangeShapeType="1" noTextEdit="1"/>
              </p:cNvSpPr>
              <p:nvPr/>
            </p:nvSpPr>
            <p:spPr>
              <a:xfrm>
                <a:off x="9162193" y="1737098"/>
                <a:ext cx="639172" cy="369332"/>
              </a:xfrm>
              <a:prstGeom prst="rect">
                <a:avLst/>
              </a:prstGeom>
              <a:blipFill>
                <a:blip r:embed="rId8"/>
                <a:stretch>
                  <a:fillRect r="-20952"/>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F9E3A38A-C8FA-C3B1-4431-1FC85D42D6DA}"/>
              </a:ext>
            </a:extLst>
          </p:cNvPr>
          <p:cNvSpPr txBox="1"/>
          <p:nvPr/>
        </p:nvSpPr>
        <p:spPr>
          <a:xfrm>
            <a:off x="272955" y="723331"/>
            <a:ext cx="1023579" cy="369332"/>
          </a:xfrm>
          <a:prstGeom prst="rect">
            <a:avLst/>
          </a:prstGeom>
          <a:noFill/>
        </p:spPr>
        <p:txBody>
          <a:bodyPr wrap="square" rtlCol="0">
            <a:spAutoFit/>
          </a:bodyPr>
          <a:lstStyle/>
          <a:p>
            <a:r>
              <a:rPr lang="en-GB" dirty="0"/>
              <a:t>Do Now</a:t>
            </a:r>
          </a:p>
        </p:txBody>
      </p:sp>
      <p:sp>
        <p:nvSpPr>
          <p:cNvPr id="23" name="TextBox 22">
            <a:extLst>
              <a:ext uri="{FF2B5EF4-FFF2-40B4-BE49-F238E27FC236}">
                <a16:creationId xmlns:a16="http://schemas.microsoft.com/office/drawing/2014/main" id="{B12BC87B-98FB-A767-69C9-6E2FCD53E8B5}"/>
              </a:ext>
            </a:extLst>
          </p:cNvPr>
          <p:cNvSpPr txBox="1"/>
          <p:nvPr/>
        </p:nvSpPr>
        <p:spPr>
          <a:xfrm>
            <a:off x="5739456" y="723331"/>
            <a:ext cx="1023579" cy="369332"/>
          </a:xfrm>
          <a:prstGeom prst="rect">
            <a:avLst/>
          </a:prstGeom>
          <a:noFill/>
        </p:spPr>
        <p:txBody>
          <a:bodyPr wrap="square" rtlCol="0">
            <a:spAutoFit/>
          </a:bodyPr>
          <a:lstStyle/>
          <a:p>
            <a:r>
              <a:rPr lang="en-GB" dirty="0"/>
              <a:t>Do Now</a:t>
            </a:r>
          </a:p>
        </p:txBody>
      </p:sp>
      <p:sp>
        <p:nvSpPr>
          <p:cNvPr id="24" name="TextBox 23">
            <a:extLst>
              <a:ext uri="{FF2B5EF4-FFF2-40B4-BE49-F238E27FC236}">
                <a16:creationId xmlns:a16="http://schemas.microsoft.com/office/drawing/2014/main" id="{C6FCF515-9065-6376-2D8F-4206DBD357B6}"/>
              </a:ext>
            </a:extLst>
          </p:cNvPr>
          <p:cNvSpPr txBox="1"/>
          <p:nvPr/>
        </p:nvSpPr>
        <p:spPr>
          <a:xfrm>
            <a:off x="272955" y="4118212"/>
            <a:ext cx="1119115" cy="369332"/>
          </a:xfrm>
          <a:prstGeom prst="rect">
            <a:avLst/>
          </a:prstGeom>
          <a:noFill/>
        </p:spPr>
        <p:txBody>
          <a:bodyPr wrap="square" rtlCol="0">
            <a:spAutoFit/>
          </a:bodyPr>
          <a:lstStyle/>
          <a:p>
            <a:r>
              <a:rPr lang="en-GB" dirty="0"/>
              <a:t>Do Next</a:t>
            </a:r>
          </a:p>
        </p:txBody>
      </p:sp>
      <p:sp>
        <p:nvSpPr>
          <p:cNvPr id="25" name="TextBox 24">
            <a:extLst>
              <a:ext uri="{FF2B5EF4-FFF2-40B4-BE49-F238E27FC236}">
                <a16:creationId xmlns:a16="http://schemas.microsoft.com/office/drawing/2014/main" id="{C4EA258E-1E0E-7BBB-C5A7-78804B8D123F}"/>
              </a:ext>
            </a:extLst>
          </p:cNvPr>
          <p:cNvSpPr txBox="1"/>
          <p:nvPr/>
        </p:nvSpPr>
        <p:spPr>
          <a:xfrm>
            <a:off x="5739456" y="4118212"/>
            <a:ext cx="1023579" cy="369332"/>
          </a:xfrm>
          <a:prstGeom prst="rect">
            <a:avLst/>
          </a:prstGeom>
          <a:noFill/>
        </p:spPr>
        <p:txBody>
          <a:bodyPr wrap="square" rtlCol="0">
            <a:spAutoFit/>
          </a:bodyPr>
          <a:lstStyle/>
          <a:p>
            <a:r>
              <a:rPr lang="en-GB" dirty="0"/>
              <a:t>Do Next</a:t>
            </a:r>
          </a:p>
        </p:txBody>
      </p:sp>
    </p:spTree>
    <p:extLst>
      <p:ext uri="{BB962C8B-B14F-4D97-AF65-F5344CB8AC3E}">
        <p14:creationId xmlns:p14="http://schemas.microsoft.com/office/powerpoint/2010/main" val="37567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543F-F362-4DA9-F122-B975FB88240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46F9BB4-4E4E-CF5E-5535-E246ADC86CB3}"/>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890E8CD4-5785-1BFE-0F42-F1D1770FE8EE}"/>
              </a:ext>
            </a:extLst>
          </p:cNvPr>
          <p:cNvPicPr>
            <a:picLocks noChangeAspect="1"/>
          </p:cNvPicPr>
          <p:nvPr/>
        </p:nvPicPr>
        <p:blipFill>
          <a:blip r:embed="rId3"/>
          <a:stretch>
            <a:fillRect/>
          </a:stretch>
        </p:blipFill>
        <p:spPr>
          <a:xfrm>
            <a:off x="3795252" y="1767466"/>
            <a:ext cx="3537811" cy="3650569"/>
          </a:xfrm>
          <a:prstGeom prst="rect">
            <a:avLst/>
          </a:prstGeom>
        </p:spPr>
      </p:pic>
    </p:spTree>
    <p:custDataLst>
      <p:tags r:id="rId1"/>
    </p:custDataLst>
    <p:extLst>
      <p:ext uri="{BB962C8B-B14F-4D97-AF65-F5344CB8AC3E}">
        <p14:creationId xmlns:p14="http://schemas.microsoft.com/office/powerpoint/2010/main" val="19901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CF1E-4793-044D-3631-F639A4DC2C1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8863BBF-1CE9-55F2-B318-962C7F05A62E}"/>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9DEC532C-66F6-1220-4166-3336A8B736E5}"/>
              </a:ext>
            </a:extLst>
          </p:cNvPr>
          <p:cNvPicPr>
            <a:picLocks noChangeAspect="1"/>
          </p:cNvPicPr>
          <p:nvPr/>
        </p:nvPicPr>
        <p:blipFill>
          <a:blip r:embed="rId3"/>
          <a:stretch>
            <a:fillRect/>
          </a:stretch>
        </p:blipFill>
        <p:spPr>
          <a:xfrm>
            <a:off x="3136490" y="1795435"/>
            <a:ext cx="5154962" cy="2845391"/>
          </a:xfrm>
          <a:prstGeom prst="rect">
            <a:avLst/>
          </a:prstGeom>
        </p:spPr>
      </p:pic>
    </p:spTree>
    <p:custDataLst>
      <p:tags r:id="rId1"/>
    </p:custDataLst>
    <p:extLst>
      <p:ext uri="{BB962C8B-B14F-4D97-AF65-F5344CB8AC3E}">
        <p14:creationId xmlns:p14="http://schemas.microsoft.com/office/powerpoint/2010/main" val="157766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8F72-B5CF-8BEB-C855-9DAB7BD51A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3C14B91-8CD3-1417-F8F5-0EDCF60A0C74}"/>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D7462E7D-E714-8840-CCA2-CF7BEC9E58F7}"/>
              </a:ext>
            </a:extLst>
          </p:cNvPr>
          <p:cNvPicPr>
            <a:picLocks noChangeAspect="1"/>
          </p:cNvPicPr>
          <p:nvPr/>
        </p:nvPicPr>
        <p:blipFill>
          <a:blip r:embed="rId3"/>
          <a:stretch>
            <a:fillRect/>
          </a:stretch>
        </p:blipFill>
        <p:spPr>
          <a:xfrm>
            <a:off x="3519948" y="2120158"/>
            <a:ext cx="4369221" cy="2617683"/>
          </a:xfrm>
          <a:prstGeom prst="rect">
            <a:avLst/>
          </a:prstGeom>
        </p:spPr>
      </p:pic>
    </p:spTree>
    <p:custDataLst>
      <p:tags r:id="rId1"/>
    </p:custDataLst>
    <p:extLst>
      <p:ext uri="{BB962C8B-B14F-4D97-AF65-F5344CB8AC3E}">
        <p14:creationId xmlns:p14="http://schemas.microsoft.com/office/powerpoint/2010/main" val="276443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125F47-FF3E-F015-4A93-D183EF352464}"/>
              </a:ext>
            </a:extLst>
          </p:cNvPr>
          <p:cNvSpPr>
            <a:spLocks noGrp="1"/>
          </p:cNvSpPr>
          <p:nvPr>
            <p:ph type="body" sz="quarter" idx="10"/>
          </p:nvPr>
        </p:nvSpPr>
        <p:spPr>
          <a:xfrm>
            <a:off x="114732" y="69418"/>
            <a:ext cx="11626757" cy="750661"/>
          </a:xfrm>
        </p:spPr>
        <p:txBody>
          <a:bodyPr/>
          <a:lstStyle/>
          <a:p>
            <a:r>
              <a:rPr lang="en-GB" dirty="0"/>
              <a:t>Your Do – F</a:t>
            </a:r>
            <a:r>
              <a:rPr lang="en-GB" sz="2400" dirty="0"/>
              <a:t>ind the missing lengths correct to 1 decimal place.</a:t>
            </a:r>
          </a:p>
        </p:txBody>
      </p:sp>
      <p:pic>
        <p:nvPicPr>
          <p:cNvPr id="3" name="Picture 2">
            <a:extLst>
              <a:ext uri="{FF2B5EF4-FFF2-40B4-BE49-F238E27FC236}">
                <a16:creationId xmlns:a16="http://schemas.microsoft.com/office/drawing/2014/main" id="{BB06ED30-99B1-BEFF-3F98-0AE5C491D024}"/>
              </a:ext>
            </a:extLst>
          </p:cNvPr>
          <p:cNvPicPr>
            <a:picLocks noChangeAspect="1"/>
          </p:cNvPicPr>
          <p:nvPr/>
        </p:nvPicPr>
        <p:blipFill>
          <a:blip r:embed="rId2"/>
          <a:stretch>
            <a:fillRect/>
          </a:stretch>
        </p:blipFill>
        <p:spPr>
          <a:xfrm>
            <a:off x="1218777" y="444749"/>
            <a:ext cx="9754445" cy="5968501"/>
          </a:xfrm>
          <a:prstGeom prst="rect">
            <a:avLst/>
          </a:prstGeom>
        </p:spPr>
      </p:pic>
    </p:spTree>
    <p:extLst>
      <p:ext uri="{BB962C8B-B14F-4D97-AF65-F5344CB8AC3E}">
        <p14:creationId xmlns:p14="http://schemas.microsoft.com/office/powerpoint/2010/main" val="254483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74B2C-F631-BA59-BFF6-F42C1F090083}"/>
              </a:ext>
            </a:extLst>
          </p:cNvPr>
          <p:cNvPicPr>
            <a:picLocks noChangeAspect="1"/>
          </p:cNvPicPr>
          <p:nvPr/>
        </p:nvPicPr>
        <p:blipFill>
          <a:blip r:embed="rId2"/>
          <a:stretch>
            <a:fillRect/>
          </a:stretch>
        </p:blipFill>
        <p:spPr>
          <a:xfrm>
            <a:off x="1188294" y="429508"/>
            <a:ext cx="9815411" cy="5998984"/>
          </a:xfrm>
          <a:prstGeom prst="rect">
            <a:avLst/>
          </a:prstGeom>
        </p:spPr>
      </p:pic>
    </p:spTree>
    <p:extLst>
      <p:ext uri="{BB962C8B-B14F-4D97-AF65-F5344CB8AC3E}">
        <p14:creationId xmlns:p14="http://schemas.microsoft.com/office/powerpoint/2010/main" val="413404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5B5ACA32-614C-9317-7767-532D0D608A27}"/>
              </a:ext>
            </a:extLst>
          </p:cNvPr>
          <p:cNvPicPr>
            <a:picLocks noChangeAspect="1"/>
          </p:cNvPicPr>
          <p:nvPr/>
        </p:nvPicPr>
        <p:blipFill>
          <a:blip r:embed="rId3"/>
          <a:stretch>
            <a:fillRect/>
          </a:stretch>
        </p:blipFill>
        <p:spPr>
          <a:xfrm>
            <a:off x="272048" y="304517"/>
            <a:ext cx="5657850" cy="5895975"/>
          </a:xfrm>
          <a:prstGeom prst="rect">
            <a:avLst/>
          </a:prstGeom>
        </p:spPr>
      </p:pic>
      <p:pic>
        <p:nvPicPr>
          <p:cNvPr id="7" name="Picture 6">
            <a:extLst>
              <a:ext uri="{FF2B5EF4-FFF2-40B4-BE49-F238E27FC236}">
                <a16:creationId xmlns:a16="http://schemas.microsoft.com/office/drawing/2014/main" id="{C32E3B2F-8786-77AD-AF6E-E8D31CDB96E1}"/>
              </a:ext>
            </a:extLst>
          </p:cNvPr>
          <p:cNvPicPr>
            <a:picLocks noChangeAspect="1"/>
          </p:cNvPicPr>
          <p:nvPr/>
        </p:nvPicPr>
        <p:blipFill>
          <a:blip r:embed="rId4"/>
          <a:stretch>
            <a:fillRect/>
          </a:stretch>
        </p:blipFill>
        <p:spPr>
          <a:xfrm>
            <a:off x="6262104" y="973441"/>
            <a:ext cx="5543550" cy="2257425"/>
          </a:xfrm>
          <a:prstGeom prst="rect">
            <a:avLst/>
          </a:prstGeom>
        </p:spPr>
      </p:pic>
    </p:spTree>
    <p:extLst>
      <p:ext uri="{BB962C8B-B14F-4D97-AF65-F5344CB8AC3E}">
        <p14:creationId xmlns:p14="http://schemas.microsoft.com/office/powerpoint/2010/main" val="65042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113025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725D5E-A0E6-256E-CFE1-10EEB8569381}"/>
              </a:ext>
            </a:extLst>
          </p:cNvPr>
          <p:cNvSpPr>
            <a:spLocks noGrp="1"/>
          </p:cNvSpPr>
          <p:nvPr>
            <p:ph type="body" sz="quarter" idx="10"/>
          </p:nvPr>
        </p:nvSpPr>
        <p:spPr/>
        <p:txBody>
          <a:bodyPr/>
          <a:lstStyle/>
          <a:p>
            <a:endParaRPr lang="en-GB"/>
          </a:p>
        </p:txBody>
      </p:sp>
      <p:graphicFrame>
        <p:nvGraphicFramePr>
          <p:cNvPr id="2" name="Table 1">
            <a:extLst>
              <a:ext uri="{FF2B5EF4-FFF2-40B4-BE49-F238E27FC236}">
                <a16:creationId xmlns:a16="http://schemas.microsoft.com/office/drawing/2014/main" id="{0CC0E92C-E52E-A7BF-740F-BB2AA73019F6}"/>
              </a:ext>
            </a:extLst>
          </p:cNvPr>
          <p:cNvGraphicFramePr>
            <a:graphicFrameLocks noGrp="1"/>
          </p:cNvGraphicFramePr>
          <p:nvPr>
            <p:extLst>
              <p:ext uri="{D42A27DB-BD31-4B8C-83A1-F6EECF244321}">
                <p14:modId xmlns:p14="http://schemas.microsoft.com/office/powerpoint/2010/main" val="3252405839"/>
              </p:ext>
            </p:extLst>
          </p:nvPr>
        </p:nvGraphicFramePr>
        <p:xfrm>
          <a:off x="453747" y="1069611"/>
          <a:ext cx="5077623" cy="4668373"/>
        </p:xfrm>
        <a:graphic>
          <a:graphicData uri="http://schemas.openxmlformats.org/drawingml/2006/table">
            <a:tbl>
              <a:tblPr firstRow="1" bandRow="1">
                <a:solidFill>
                  <a:schemeClr val="accent2">
                    <a:lumMod val="20000"/>
                    <a:lumOff val="80000"/>
                  </a:schemeClr>
                </a:solidFill>
                <a:tableStyleId>{5940675A-B579-460E-94D1-54222C63F5DA}</a:tableStyleId>
              </a:tblPr>
              <a:tblGrid>
                <a:gridCol w="5077623">
                  <a:extLst>
                    <a:ext uri="{9D8B030D-6E8A-4147-A177-3AD203B41FA5}">
                      <a16:colId xmlns:a16="http://schemas.microsoft.com/office/drawing/2014/main" val="569591785"/>
                    </a:ext>
                  </a:extLst>
                </a:gridCol>
              </a:tblGrid>
              <a:tr h="637393">
                <a:tc>
                  <a:txBody>
                    <a:bodyPr/>
                    <a:lstStyle/>
                    <a:p>
                      <a:r>
                        <a:rPr lang="en-GB" sz="1800" b="1" dirty="0">
                          <a:latin typeface="Lato" panose="020F0502020204030203" pitchFamily="34" charset="0"/>
                        </a:rPr>
                        <a:t>What are we learning in this lesson?</a:t>
                      </a:r>
                    </a:p>
                  </a:txBody>
                  <a:tcPr marL="68580" marR="68580" marT="34290" marB="34290">
                    <a:solidFill>
                      <a:srgbClr val="FF0000">
                        <a:alpha val="10196"/>
                      </a:srgbClr>
                    </a:solidFill>
                  </a:tcPr>
                </a:tc>
                <a:extLst>
                  <a:ext uri="{0D108BD9-81ED-4DB2-BD59-A6C34878D82A}">
                    <a16:rowId xmlns:a16="http://schemas.microsoft.com/office/drawing/2014/main" val="573105852"/>
                  </a:ext>
                </a:extLst>
              </a:tr>
              <a:tr h="3847968">
                <a:tc>
                  <a:txBody>
                    <a:bodyPr/>
                    <a:lstStyle/>
                    <a:p>
                      <a:r>
                        <a:rPr lang="en-GB" sz="2000" dirty="0"/>
                        <a:t>How to find missing lengths on any right-angled triangle without being told whether you are finding the hypotenuse or shorter side.</a:t>
                      </a:r>
                    </a:p>
                    <a:p>
                      <a:endParaRPr lang="en-GB" sz="2000" dirty="0"/>
                    </a:p>
                    <a:p>
                      <a:r>
                        <a:rPr lang="en-GB" sz="2000" b="1" u="sng" dirty="0"/>
                        <a:t>Learning Outcomes: </a:t>
                      </a:r>
                    </a:p>
                    <a:p>
                      <a:pPr marL="316531" indent="-316531">
                        <a:buFont typeface="Arial" panose="020B0604020202020204" pitchFamily="34" charset="0"/>
                        <a:buChar char="•"/>
                      </a:pPr>
                      <a:r>
                        <a:rPr lang="en-GB" sz="2000" dirty="0"/>
                        <a:t>Recall how to find the missing hypotenuse and how to find a missing shorter side.</a:t>
                      </a:r>
                    </a:p>
                    <a:p>
                      <a:pPr marL="316531" indent="-316531">
                        <a:buFont typeface="Arial" panose="020B0604020202020204" pitchFamily="34" charset="0"/>
                        <a:buChar char="•"/>
                      </a:pPr>
                      <a:r>
                        <a:rPr lang="en-GB" sz="2000" dirty="0"/>
                        <a:t>Recognise which a question is looking for you to find.</a:t>
                      </a:r>
                    </a:p>
                    <a:p>
                      <a:pPr marL="316531" indent="-316531">
                        <a:buFont typeface="Arial" panose="020B0604020202020204" pitchFamily="34" charset="0"/>
                        <a:buChar char="•"/>
                      </a:pPr>
                      <a:r>
                        <a:rPr lang="en-GB" sz="2000" dirty="0"/>
                        <a:t>Apply this recognition to being able to find missing lengths and solve problems with a mix of hypotenuse and shorter sides.</a:t>
                      </a:r>
                      <a:endParaRPr lang="en-GB" sz="2000" i="1" baseline="0" dirty="0">
                        <a:latin typeface="Lato" panose="020F0502020204030203" pitchFamily="34" charset="0"/>
                      </a:endParaRPr>
                    </a:p>
                    <a:p>
                      <a:endParaRPr lang="en-GB" sz="2000" i="1" dirty="0">
                        <a:latin typeface="Lato" panose="020F0502020204030203" pitchFamily="34" charset="0"/>
                      </a:endParaRPr>
                    </a:p>
                  </a:txBody>
                  <a:tcPr marL="68580" marR="68580" marT="34290" marB="34290">
                    <a:solidFill>
                      <a:srgbClr val="FF0000">
                        <a:alpha val="10196"/>
                      </a:srgbClr>
                    </a:solidFill>
                  </a:tcPr>
                </a:tc>
                <a:extLst>
                  <a:ext uri="{0D108BD9-81ED-4DB2-BD59-A6C34878D82A}">
                    <a16:rowId xmlns:a16="http://schemas.microsoft.com/office/drawing/2014/main" val="3372067995"/>
                  </a:ext>
                </a:extLst>
              </a:tr>
            </a:tbl>
          </a:graphicData>
        </a:graphic>
      </p:graphicFrame>
      <p:graphicFrame>
        <p:nvGraphicFramePr>
          <p:cNvPr id="3" name="Table 2">
            <a:extLst>
              <a:ext uri="{FF2B5EF4-FFF2-40B4-BE49-F238E27FC236}">
                <a16:creationId xmlns:a16="http://schemas.microsoft.com/office/drawing/2014/main" id="{10B9041D-2356-BBD5-7070-F1CC72D934F5}"/>
              </a:ext>
            </a:extLst>
          </p:cNvPr>
          <p:cNvGraphicFramePr>
            <a:graphicFrameLocks noGrp="1"/>
          </p:cNvGraphicFramePr>
          <p:nvPr>
            <p:extLst>
              <p:ext uri="{D42A27DB-BD31-4B8C-83A1-F6EECF244321}">
                <p14:modId xmlns:p14="http://schemas.microsoft.com/office/powerpoint/2010/main" val="3696358594"/>
              </p:ext>
            </p:extLst>
          </p:nvPr>
        </p:nvGraphicFramePr>
        <p:xfrm>
          <a:off x="6536997" y="1055177"/>
          <a:ext cx="5077623" cy="4485361"/>
        </p:xfrm>
        <a:graphic>
          <a:graphicData uri="http://schemas.openxmlformats.org/drawingml/2006/table">
            <a:tbl>
              <a:tblPr firstRow="1" bandRow="1">
                <a:solidFill>
                  <a:srgbClr val="FFFF99"/>
                </a:solidFill>
                <a:tableStyleId>{5940675A-B579-460E-94D1-54222C63F5DA}</a:tableStyleId>
              </a:tblPr>
              <a:tblGrid>
                <a:gridCol w="5077623">
                  <a:extLst>
                    <a:ext uri="{9D8B030D-6E8A-4147-A177-3AD203B41FA5}">
                      <a16:colId xmlns:a16="http://schemas.microsoft.com/office/drawing/2014/main" val="1744406069"/>
                    </a:ext>
                  </a:extLst>
                </a:gridCol>
              </a:tblGrid>
              <a:tr h="520093">
                <a:tc>
                  <a:txBody>
                    <a:bodyPr/>
                    <a:lstStyle/>
                    <a:p>
                      <a:r>
                        <a:rPr lang="en-GB" sz="1800" b="1" dirty="0">
                          <a:latin typeface="Lato" panose="020F0502020204030203" pitchFamily="34" charset="0"/>
                        </a:rPr>
                        <a:t>Why</a:t>
                      </a:r>
                      <a:r>
                        <a:rPr lang="en-GB" sz="1800" b="1" baseline="0" dirty="0">
                          <a:latin typeface="Lato" panose="020F0502020204030203" pitchFamily="34" charset="0"/>
                        </a:rPr>
                        <a:t> are we learning about this?</a:t>
                      </a:r>
                      <a:endParaRPr lang="en-GB" sz="1800" b="1" dirty="0">
                        <a:latin typeface="Lato" panose="020F0502020204030203" pitchFamily="34" charset="0"/>
                      </a:endParaRPr>
                    </a:p>
                  </a:txBody>
                  <a:tcPr marL="68580" marR="68580" marT="34290" marB="34290">
                    <a:solidFill>
                      <a:srgbClr val="F9EF67">
                        <a:alpha val="30196"/>
                      </a:srgbClr>
                    </a:solidFill>
                  </a:tcPr>
                </a:tc>
                <a:extLst>
                  <a:ext uri="{0D108BD9-81ED-4DB2-BD59-A6C34878D82A}">
                    <a16:rowId xmlns:a16="http://schemas.microsoft.com/office/drawing/2014/main" val="710831720"/>
                  </a:ext>
                </a:extLst>
              </a:tr>
              <a:tr h="3965268">
                <a:tc>
                  <a:txBody>
                    <a:bodyPr/>
                    <a:lstStyle/>
                    <a:p>
                      <a:pPr algn="ctr"/>
                      <a:r>
                        <a:rPr lang="en-GB" sz="2000" dirty="0"/>
                        <a:t>We are now very confident with finding missing lengths on a right-angled triangle when we are told in the title that we are finding the hypotenuse or shorter side.</a:t>
                      </a:r>
                    </a:p>
                    <a:p>
                      <a:pPr algn="ctr"/>
                      <a:endParaRPr lang="en-GB" sz="2000" dirty="0"/>
                    </a:p>
                    <a:p>
                      <a:pPr algn="ctr"/>
                      <a:r>
                        <a:rPr lang="en-GB" sz="2000" dirty="0"/>
                        <a:t>However, in real life or in exams, we won’t have a title saying which one we are looking for. </a:t>
                      </a:r>
                    </a:p>
                  </a:txBody>
                  <a:tcPr marL="68580" marR="68580" marT="34290" marB="34290">
                    <a:solidFill>
                      <a:srgbClr val="F9EF67">
                        <a:alpha val="30196"/>
                      </a:srgbClr>
                    </a:solidFill>
                  </a:tcPr>
                </a:tc>
                <a:extLst>
                  <a:ext uri="{0D108BD9-81ED-4DB2-BD59-A6C34878D82A}">
                    <a16:rowId xmlns:a16="http://schemas.microsoft.com/office/drawing/2014/main" val="1776454350"/>
                  </a:ext>
                </a:extLst>
              </a:tr>
            </a:tbl>
          </a:graphicData>
        </a:graphic>
      </p:graphicFrame>
      <p:sp>
        <p:nvSpPr>
          <p:cNvPr id="4" name="Right Arrow 9">
            <a:extLst>
              <a:ext uri="{FF2B5EF4-FFF2-40B4-BE49-F238E27FC236}">
                <a16:creationId xmlns:a16="http://schemas.microsoft.com/office/drawing/2014/main" id="{D0C19EDB-4A12-8A74-49E0-BFD5C0ED2B4C}"/>
              </a:ext>
            </a:extLst>
          </p:cNvPr>
          <p:cNvSpPr/>
          <p:nvPr/>
        </p:nvSpPr>
        <p:spPr>
          <a:xfrm>
            <a:off x="5452802" y="2402472"/>
            <a:ext cx="1162764" cy="596924"/>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82497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05A083-0A88-B7FC-8814-7A6B3EBED03B}"/>
              </a:ext>
            </a:extLst>
          </p:cNvPr>
          <p:cNvSpPr>
            <a:spLocks noGrp="1"/>
          </p:cNvSpPr>
          <p:nvPr>
            <p:ph type="body" sz="quarter" idx="10"/>
          </p:nvPr>
        </p:nvSpPr>
        <p:spPr/>
        <p:txBody>
          <a:bodyPr/>
          <a:lstStyle/>
          <a:p>
            <a:r>
              <a:rPr lang="en-GB" dirty="0"/>
              <a:t>Are we looking for the Hypotenuse, or a Shorter Side</a:t>
            </a:r>
          </a:p>
        </p:txBody>
      </p:sp>
      <p:sp>
        <p:nvSpPr>
          <p:cNvPr id="2" name="TextBox 1">
            <a:extLst>
              <a:ext uri="{FF2B5EF4-FFF2-40B4-BE49-F238E27FC236}">
                <a16:creationId xmlns:a16="http://schemas.microsoft.com/office/drawing/2014/main" id="{9C53E0FF-1244-5196-7019-90A87ED153FE}"/>
              </a:ext>
            </a:extLst>
          </p:cNvPr>
          <p:cNvSpPr txBox="1"/>
          <p:nvPr/>
        </p:nvSpPr>
        <p:spPr>
          <a:xfrm>
            <a:off x="2203554" y="2002816"/>
            <a:ext cx="7570033" cy="1754326"/>
          </a:xfrm>
          <a:prstGeom prst="rect">
            <a:avLst/>
          </a:prstGeom>
          <a:noFill/>
        </p:spPr>
        <p:txBody>
          <a:bodyPr wrap="square" rtlCol="0">
            <a:spAutoFit/>
          </a:bodyPr>
          <a:lstStyle/>
          <a:p>
            <a:pPr algn="ctr"/>
            <a:r>
              <a:rPr lang="en-GB" sz="3600" dirty="0"/>
              <a:t>Write Hypotenuse on one side of your mini whiteboard and shorter side on the other.</a:t>
            </a:r>
          </a:p>
        </p:txBody>
      </p:sp>
    </p:spTree>
    <p:custDataLst>
      <p:tags r:id="rId1"/>
    </p:custDataLst>
    <p:extLst>
      <p:ext uri="{BB962C8B-B14F-4D97-AF65-F5344CB8AC3E}">
        <p14:creationId xmlns:p14="http://schemas.microsoft.com/office/powerpoint/2010/main" val="423823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6DD6F-970C-83D6-DCDF-944F01610F9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910BB2-CB65-E9CA-1FE5-39740F102B0E}"/>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0B3D49B3-C9C1-D016-97F9-1876F43D2486}"/>
              </a:ext>
            </a:extLst>
          </p:cNvPr>
          <p:cNvPicPr>
            <a:picLocks noChangeAspect="1"/>
          </p:cNvPicPr>
          <p:nvPr/>
        </p:nvPicPr>
        <p:blipFill>
          <a:blip r:embed="rId3"/>
          <a:stretch>
            <a:fillRect/>
          </a:stretch>
        </p:blipFill>
        <p:spPr>
          <a:xfrm>
            <a:off x="4159045" y="1728904"/>
            <a:ext cx="3004690" cy="3259054"/>
          </a:xfrm>
          <a:prstGeom prst="rect">
            <a:avLst/>
          </a:prstGeom>
        </p:spPr>
      </p:pic>
    </p:spTree>
    <p:custDataLst>
      <p:tags r:id="rId1"/>
    </p:custDataLst>
    <p:extLst>
      <p:ext uri="{BB962C8B-B14F-4D97-AF65-F5344CB8AC3E}">
        <p14:creationId xmlns:p14="http://schemas.microsoft.com/office/powerpoint/2010/main" val="50510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4FB78-2AC2-29AF-2D05-B17F73997ED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4EA6AA7-FEA0-74D1-4F33-46ED12C1F54B}"/>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BF02A023-3C15-B0DE-CC4D-93DD2AE5746D}"/>
              </a:ext>
            </a:extLst>
          </p:cNvPr>
          <p:cNvPicPr>
            <a:picLocks noChangeAspect="1"/>
          </p:cNvPicPr>
          <p:nvPr/>
        </p:nvPicPr>
        <p:blipFill>
          <a:blip r:embed="rId3"/>
          <a:stretch>
            <a:fillRect/>
          </a:stretch>
        </p:blipFill>
        <p:spPr>
          <a:xfrm>
            <a:off x="3499080" y="1963215"/>
            <a:ext cx="3782370" cy="2576396"/>
          </a:xfrm>
          <a:prstGeom prst="rect">
            <a:avLst/>
          </a:prstGeom>
        </p:spPr>
      </p:pic>
    </p:spTree>
    <p:custDataLst>
      <p:tags r:id="rId1"/>
    </p:custDataLst>
    <p:extLst>
      <p:ext uri="{BB962C8B-B14F-4D97-AF65-F5344CB8AC3E}">
        <p14:creationId xmlns:p14="http://schemas.microsoft.com/office/powerpoint/2010/main" val="10762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5FEB-18DE-799A-EDEE-B9A794A5362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9E418D4-3B75-A0CA-A347-35CDB656822E}"/>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B40AC0B5-38B5-6A0B-3592-CBCC23CEFD4E}"/>
              </a:ext>
            </a:extLst>
          </p:cNvPr>
          <p:cNvPicPr>
            <a:picLocks noChangeAspect="1"/>
          </p:cNvPicPr>
          <p:nvPr/>
        </p:nvPicPr>
        <p:blipFill>
          <a:blip r:embed="rId3"/>
          <a:stretch>
            <a:fillRect/>
          </a:stretch>
        </p:blipFill>
        <p:spPr>
          <a:xfrm>
            <a:off x="3746090" y="1831339"/>
            <a:ext cx="3237434" cy="2539938"/>
          </a:xfrm>
          <a:prstGeom prst="rect">
            <a:avLst/>
          </a:prstGeom>
        </p:spPr>
      </p:pic>
    </p:spTree>
    <p:custDataLst>
      <p:tags r:id="rId1"/>
    </p:custDataLst>
    <p:extLst>
      <p:ext uri="{BB962C8B-B14F-4D97-AF65-F5344CB8AC3E}">
        <p14:creationId xmlns:p14="http://schemas.microsoft.com/office/powerpoint/2010/main" val="289825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C0EB-1B89-9E4C-59C0-8CBB363F02C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CC43B6-38F7-9E24-9CDE-1DA377C02CBC}"/>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A0AB272B-D04B-2025-ACE8-730ED8ACD759}"/>
              </a:ext>
            </a:extLst>
          </p:cNvPr>
          <p:cNvPicPr>
            <a:picLocks noChangeAspect="1"/>
          </p:cNvPicPr>
          <p:nvPr/>
        </p:nvPicPr>
        <p:blipFill>
          <a:blip r:embed="rId3"/>
          <a:stretch>
            <a:fillRect/>
          </a:stretch>
        </p:blipFill>
        <p:spPr>
          <a:xfrm>
            <a:off x="3824748" y="1434028"/>
            <a:ext cx="2906665" cy="3741250"/>
          </a:xfrm>
          <a:prstGeom prst="rect">
            <a:avLst/>
          </a:prstGeom>
        </p:spPr>
      </p:pic>
    </p:spTree>
    <p:custDataLst>
      <p:tags r:id="rId1"/>
    </p:custDataLst>
    <p:extLst>
      <p:ext uri="{BB962C8B-B14F-4D97-AF65-F5344CB8AC3E}">
        <p14:creationId xmlns:p14="http://schemas.microsoft.com/office/powerpoint/2010/main" val="4548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AEF61-0074-55F2-528D-458D7EFE1D6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4415724-B303-1EA7-0258-D7EEB1E1B037}"/>
              </a:ext>
            </a:extLst>
          </p:cNvPr>
          <p:cNvSpPr>
            <a:spLocks noGrp="1"/>
          </p:cNvSpPr>
          <p:nvPr>
            <p:ph type="body" sz="quarter" idx="10"/>
          </p:nvPr>
        </p:nvSpPr>
        <p:spPr/>
        <p:txBody>
          <a:bodyPr/>
          <a:lstStyle/>
          <a:p>
            <a:r>
              <a:rPr lang="en-GB" dirty="0"/>
              <a:t>Are we looking for the Hypotenuse, or a Shorter Side</a:t>
            </a:r>
          </a:p>
        </p:txBody>
      </p:sp>
      <p:pic>
        <p:nvPicPr>
          <p:cNvPr id="3" name="Picture 2">
            <a:extLst>
              <a:ext uri="{FF2B5EF4-FFF2-40B4-BE49-F238E27FC236}">
                <a16:creationId xmlns:a16="http://schemas.microsoft.com/office/drawing/2014/main" id="{3D884A3B-2EEC-9BF6-C330-32319D8F9727}"/>
              </a:ext>
            </a:extLst>
          </p:cNvPr>
          <p:cNvPicPr>
            <a:picLocks noChangeAspect="1"/>
          </p:cNvPicPr>
          <p:nvPr/>
        </p:nvPicPr>
        <p:blipFill>
          <a:blip r:embed="rId3"/>
          <a:stretch>
            <a:fillRect/>
          </a:stretch>
        </p:blipFill>
        <p:spPr>
          <a:xfrm>
            <a:off x="3421625" y="2188508"/>
            <a:ext cx="5033209" cy="2065352"/>
          </a:xfrm>
          <a:prstGeom prst="rect">
            <a:avLst/>
          </a:prstGeom>
        </p:spPr>
      </p:pic>
    </p:spTree>
    <p:custDataLst>
      <p:tags r:id="rId1"/>
    </p:custDataLst>
    <p:extLst>
      <p:ext uri="{BB962C8B-B14F-4D97-AF65-F5344CB8AC3E}">
        <p14:creationId xmlns:p14="http://schemas.microsoft.com/office/powerpoint/2010/main" val="313521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F2389-1528-811E-1D10-428A61E3069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C05E313-7476-046F-41BE-6A538BC9DEE6}"/>
              </a:ext>
            </a:extLst>
          </p:cNvPr>
          <p:cNvSpPr>
            <a:spLocks noGrp="1"/>
          </p:cNvSpPr>
          <p:nvPr>
            <p:ph type="body" sz="quarter" idx="10"/>
          </p:nvPr>
        </p:nvSpPr>
        <p:spPr/>
        <p:txBody>
          <a:bodyPr/>
          <a:lstStyle/>
          <a:p>
            <a:r>
              <a:rPr lang="en-GB" dirty="0"/>
              <a:t>Are we looking for the Hypotenuse, or a Shorter Side</a:t>
            </a:r>
          </a:p>
        </p:txBody>
      </p:sp>
      <p:pic>
        <p:nvPicPr>
          <p:cNvPr id="2" name="Picture 1">
            <a:extLst>
              <a:ext uri="{FF2B5EF4-FFF2-40B4-BE49-F238E27FC236}">
                <a16:creationId xmlns:a16="http://schemas.microsoft.com/office/drawing/2014/main" id="{F76ED87A-B04F-1A71-D2C6-6549AA96C328}"/>
              </a:ext>
            </a:extLst>
          </p:cNvPr>
          <p:cNvPicPr>
            <a:picLocks noChangeAspect="1"/>
          </p:cNvPicPr>
          <p:nvPr/>
        </p:nvPicPr>
        <p:blipFill>
          <a:blip r:embed="rId3"/>
          <a:stretch>
            <a:fillRect/>
          </a:stretch>
        </p:blipFill>
        <p:spPr>
          <a:xfrm>
            <a:off x="4385188" y="1522317"/>
            <a:ext cx="2990226" cy="4013200"/>
          </a:xfrm>
          <a:prstGeom prst="rect">
            <a:avLst/>
          </a:prstGeom>
        </p:spPr>
      </p:pic>
    </p:spTree>
    <p:custDataLst>
      <p:tags r:id="rId1"/>
    </p:custDataLst>
    <p:extLst>
      <p:ext uri="{BB962C8B-B14F-4D97-AF65-F5344CB8AC3E}">
        <p14:creationId xmlns:p14="http://schemas.microsoft.com/office/powerpoint/2010/main" val="2534242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3.5"/>
</p:tagLst>
</file>

<file path=ppt/tags/tag10.xml><?xml version="1.0" encoding="utf-8"?>
<p:tagLst xmlns:a="http://schemas.openxmlformats.org/drawingml/2006/main" xmlns:r="http://schemas.openxmlformats.org/officeDocument/2006/relationships" xmlns:p="http://schemas.openxmlformats.org/presentationml/2006/main">
  <p:tag name="TIMING" val="|5|3.5"/>
</p:tagLst>
</file>

<file path=ppt/tags/tag2.xml><?xml version="1.0" encoding="utf-8"?>
<p:tagLst xmlns:a="http://schemas.openxmlformats.org/drawingml/2006/main" xmlns:r="http://schemas.openxmlformats.org/officeDocument/2006/relationships" xmlns:p="http://schemas.openxmlformats.org/presentationml/2006/main">
  <p:tag name="TIMING" val="|5|3.5"/>
</p:tagLst>
</file>

<file path=ppt/tags/tag3.xml><?xml version="1.0" encoding="utf-8"?>
<p:tagLst xmlns:a="http://schemas.openxmlformats.org/drawingml/2006/main" xmlns:r="http://schemas.openxmlformats.org/officeDocument/2006/relationships" xmlns:p="http://schemas.openxmlformats.org/presentationml/2006/main">
  <p:tag name="TIMING" val="|5|3.5"/>
</p:tagLst>
</file>

<file path=ppt/tags/tag4.xml><?xml version="1.0" encoding="utf-8"?>
<p:tagLst xmlns:a="http://schemas.openxmlformats.org/drawingml/2006/main" xmlns:r="http://schemas.openxmlformats.org/officeDocument/2006/relationships" xmlns:p="http://schemas.openxmlformats.org/presentationml/2006/main">
  <p:tag name="TIMING" val="|5|3.5"/>
</p:tagLst>
</file>

<file path=ppt/tags/tag5.xml><?xml version="1.0" encoding="utf-8"?>
<p:tagLst xmlns:a="http://schemas.openxmlformats.org/drawingml/2006/main" xmlns:r="http://schemas.openxmlformats.org/officeDocument/2006/relationships" xmlns:p="http://schemas.openxmlformats.org/presentationml/2006/main">
  <p:tag name="TIMING" val="|5|3.5"/>
</p:tagLst>
</file>

<file path=ppt/tags/tag6.xml><?xml version="1.0" encoding="utf-8"?>
<p:tagLst xmlns:a="http://schemas.openxmlformats.org/drawingml/2006/main" xmlns:r="http://schemas.openxmlformats.org/officeDocument/2006/relationships" xmlns:p="http://schemas.openxmlformats.org/presentationml/2006/main">
  <p:tag name="TIMING" val="|5|3.5"/>
</p:tagLst>
</file>

<file path=ppt/tags/tag7.xml><?xml version="1.0" encoding="utf-8"?>
<p:tagLst xmlns:a="http://schemas.openxmlformats.org/drawingml/2006/main" xmlns:r="http://schemas.openxmlformats.org/officeDocument/2006/relationships" xmlns:p="http://schemas.openxmlformats.org/presentationml/2006/main">
  <p:tag name="TIMING" val="|5|3.5"/>
</p:tagLst>
</file>

<file path=ppt/tags/tag8.xml><?xml version="1.0" encoding="utf-8"?>
<p:tagLst xmlns:a="http://schemas.openxmlformats.org/drawingml/2006/main" xmlns:r="http://schemas.openxmlformats.org/officeDocument/2006/relationships" xmlns:p="http://schemas.openxmlformats.org/presentationml/2006/main">
  <p:tag name="TIMING" val="|5|3.5"/>
</p:tagLst>
</file>

<file path=ppt/tags/tag9.xml><?xml version="1.0" encoding="utf-8"?>
<p:tagLst xmlns:a="http://schemas.openxmlformats.org/drawingml/2006/main" xmlns:r="http://schemas.openxmlformats.org/officeDocument/2006/relationships" xmlns:p="http://schemas.openxmlformats.org/presentationml/2006/main">
  <p:tag name="TIMING" val="|5|3.5"/>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template" id="{AB4FA4FB-B7E7-4C27-9C30-DD230EBE3C24}" vid="{A7E0392D-189A-4783-86DF-1B0E06CCF804}"/>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467</TotalTime>
  <Words>396</Words>
  <Application>Microsoft Office PowerPoint</Application>
  <PresentationFormat>Widescreen</PresentationFormat>
  <Paragraphs>42</Paragraphs>
  <Slides>16</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Arial</vt:lpstr>
      <vt:lpstr>Arial Rounded MT Bold</vt:lpstr>
      <vt:lpstr>Calibri</vt:lpstr>
      <vt:lpstr>Calibri Light</vt:lpstr>
      <vt:lpstr>Cambria Math</vt:lpstr>
      <vt:lpstr>Comic Sans MS</vt:lpstr>
      <vt:lpstr>Courier New</vt:lpstr>
      <vt:lpstr>Lato</vt:lpstr>
      <vt:lpstr>New theme</vt:lpstr>
      <vt:lpstr>ALT Assessment</vt:lpstr>
      <vt:lpstr>ALT Teacher Information</vt:lpstr>
      <vt:lpstr>ALTtemplate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Aubery</dc:creator>
  <cp:lastModifiedBy>Mrs E Aubery - LBA Staff</cp:lastModifiedBy>
  <cp:revision>46</cp:revision>
  <dcterms:created xsi:type="dcterms:W3CDTF">2023-08-27T10:20:23Z</dcterms:created>
  <dcterms:modified xsi:type="dcterms:W3CDTF">2025-03-12T22:56:58Z</dcterms:modified>
</cp:coreProperties>
</file>