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330" r:id="rId3"/>
    <p:sldId id="1035" r:id="rId4"/>
    <p:sldId id="1018" r:id="rId5"/>
    <p:sldId id="1034" r:id="rId6"/>
    <p:sldId id="1037" r:id="rId7"/>
    <p:sldId id="1079" r:id="rId8"/>
    <p:sldId id="1080" r:id="rId9"/>
    <p:sldId id="1081" r:id="rId10"/>
    <p:sldId id="950" r:id="rId11"/>
    <p:sldId id="947" r:id="rId12"/>
    <p:sldId id="948" r:id="rId13"/>
    <p:sldId id="951" r:id="rId1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nnected  knowledge" id="{3C02AB96-CC2C-4D2B-B655-9219C11AACEF}">
          <p14:sldIdLst>
            <p14:sldId id="308"/>
            <p14:sldId id="330"/>
          </p14:sldIdLst>
        </p14:section>
        <p14:section name="Instruct" id="{11B388BA-476C-44BA-B982-9891242A53A4}">
          <p14:sldIdLst>
            <p14:sldId id="1035"/>
            <p14:sldId id="1018"/>
          </p14:sldIdLst>
        </p14:section>
        <p14:section name="Practice" id="{D386FB91-A7AE-4BA9-B839-563239C21B05}">
          <p14:sldIdLst>
            <p14:sldId id="1034"/>
            <p14:sldId id="1037"/>
          </p14:sldIdLst>
        </p14:section>
        <p14:section name="Instruct 2" id="{312DDA0D-290F-4591-8824-12FD88ABD79E}">
          <p14:sldIdLst>
            <p14:sldId id="1079"/>
            <p14:sldId id="1080"/>
            <p14:sldId id="1081"/>
          </p14:sldIdLst>
        </p14:section>
        <p14:section name="Secure2" id="{ED5BCED5-1BDD-4C3C-9869-86E8B6BF531F}">
          <p14:sldIdLst>
            <p14:sldId id="950"/>
            <p14:sldId id="947"/>
            <p14:sldId id="948"/>
            <p14:sldId id="95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83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9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807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1039" y="304518"/>
            <a:ext cx="9446740" cy="750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77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1"/>
          </p:nvPr>
        </p:nvSpPr>
        <p:spPr>
          <a:xfrm>
            <a:off x="233462" y="1377950"/>
            <a:ext cx="9446739" cy="4654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522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1039" y="304518"/>
            <a:ext cx="9446740" cy="750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77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6"/>
          <p:cNvSpPr>
            <a:spLocks noGrp="1"/>
          </p:cNvSpPr>
          <p:nvPr>
            <p:ph sz="quarter" idx="11"/>
          </p:nvPr>
        </p:nvSpPr>
        <p:spPr>
          <a:xfrm>
            <a:off x="233462" y="1377950"/>
            <a:ext cx="9446739" cy="4654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65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PRACTISE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1039" y="304518"/>
            <a:ext cx="9446740" cy="750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77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1"/>
          </p:nvPr>
        </p:nvSpPr>
        <p:spPr>
          <a:xfrm>
            <a:off x="233462" y="1377950"/>
            <a:ext cx="9446739" cy="4654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88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74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56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88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12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59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78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86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65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1EB1F-37AE-4D9E-A5C0-4DDE8E0C60C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02A7A-E347-417C-BC3C-6ED36B0EF6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4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60.png"/><Relationship Id="rId7" Type="http://schemas.openxmlformats.org/officeDocument/2006/relationships/image" Target="../media/image90.png"/><Relationship Id="rId12" Type="http://schemas.openxmlformats.org/officeDocument/2006/relationships/image" Target="../media/image130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14.xml"/><Relationship Id="rId11" Type="http://schemas.openxmlformats.org/officeDocument/2006/relationships/image" Target="../media/image80.png"/><Relationship Id="rId5" Type="http://schemas.openxmlformats.org/officeDocument/2006/relationships/image" Target="../media/image78.png"/><Relationship Id="rId10" Type="http://schemas.openxmlformats.org/officeDocument/2006/relationships/image" Target="../media/image120.png"/><Relationship Id="rId4" Type="http://schemas.openxmlformats.org/officeDocument/2006/relationships/image" Target="../media/image43.png"/><Relationship Id="rId9" Type="http://schemas.openxmlformats.org/officeDocument/2006/relationships/image" Target="../media/image1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50.png"/><Relationship Id="rId18" Type="http://schemas.openxmlformats.org/officeDocument/2006/relationships/image" Target="../media/image200.png"/><Relationship Id="rId3" Type="http://schemas.openxmlformats.org/officeDocument/2006/relationships/image" Target="../media/image60.png"/><Relationship Id="rId21" Type="http://schemas.openxmlformats.org/officeDocument/2006/relationships/image" Target="../media/image230.png"/><Relationship Id="rId7" Type="http://schemas.openxmlformats.org/officeDocument/2006/relationships/image" Target="../media/image90.png"/><Relationship Id="rId12" Type="http://schemas.openxmlformats.org/officeDocument/2006/relationships/image" Target="../media/image130.png"/><Relationship Id="rId17" Type="http://schemas.openxmlformats.org/officeDocument/2006/relationships/image" Target="../media/image190.png"/><Relationship Id="rId2" Type="http://schemas.openxmlformats.org/officeDocument/2006/relationships/image" Target="../media/image400.png"/><Relationship Id="rId16" Type="http://schemas.openxmlformats.org/officeDocument/2006/relationships/image" Target="../media/image180.png"/><Relationship Id="rId20" Type="http://schemas.openxmlformats.org/officeDocument/2006/relationships/image" Target="../media/image220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8.png"/><Relationship Id="rId11" Type="http://schemas.openxmlformats.org/officeDocument/2006/relationships/image" Target="../media/image80.png"/><Relationship Id="rId5" Type="http://schemas.openxmlformats.org/officeDocument/2006/relationships/image" Target="../media/image140.png"/><Relationship Id="rId15" Type="http://schemas.openxmlformats.org/officeDocument/2006/relationships/image" Target="../media/image170.png"/><Relationship Id="rId10" Type="http://schemas.openxmlformats.org/officeDocument/2006/relationships/image" Target="../media/image120.png"/><Relationship Id="rId19" Type="http://schemas.openxmlformats.org/officeDocument/2006/relationships/image" Target="../media/image210.png"/><Relationship Id="rId4" Type="http://schemas.openxmlformats.org/officeDocument/2006/relationships/image" Target="../media/image43.png"/><Relationship Id="rId9" Type="http://schemas.openxmlformats.org/officeDocument/2006/relationships/image" Target="../media/image110.png"/><Relationship Id="rId14" Type="http://schemas.openxmlformats.org/officeDocument/2006/relationships/image" Target="../media/image160.png"/><Relationship Id="rId22" Type="http://schemas.openxmlformats.org/officeDocument/2006/relationships/image" Target="../media/image24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2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7" Type="http://schemas.openxmlformats.org/officeDocument/2006/relationships/image" Target="../media/image71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2.png"/><Relationship Id="rId7" Type="http://schemas.openxmlformats.org/officeDocument/2006/relationships/image" Target="../media/image75.png"/><Relationship Id="rId12" Type="http://schemas.openxmlformats.org/officeDocument/2006/relationships/image" Target="../media/image2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4.png"/><Relationship Id="rId11" Type="http://schemas.openxmlformats.org/officeDocument/2006/relationships/image" Target="../media/image26.png"/><Relationship Id="rId5" Type="http://schemas.openxmlformats.org/officeDocument/2006/relationships/image" Target="../media/image730.png"/><Relationship Id="rId10" Type="http://schemas.openxmlformats.org/officeDocument/2006/relationships/image" Target="../media/image25.png"/><Relationship Id="rId4" Type="http://schemas.openxmlformats.org/officeDocument/2006/relationships/image" Target="../media/image73.png"/><Relationship Id="rId9" Type="http://schemas.openxmlformats.org/officeDocument/2006/relationships/image" Target="../media/image7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3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80659F0F-9B0D-E366-2148-F6F0C7BFD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169" y="1574034"/>
            <a:ext cx="1431622" cy="1431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EA9FD54-7B55-DBD2-5C13-77363BBB0319}"/>
              </a:ext>
            </a:extLst>
          </p:cNvPr>
          <p:cNvSpPr txBox="1"/>
          <p:nvPr/>
        </p:nvSpPr>
        <p:spPr>
          <a:xfrm>
            <a:off x="234824" y="193027"/>
            <a:ext cx="9671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Find the</a:t>
            </a:r>
            <a:r>
              <a:rPr lang="en-GB" sz="2800" b="1" dirty="0"/>
              <a:t> area </a:t>
            </a:r>
            <a:r>
              <a:rPr lang="en-GB" sz="2800" dirty="0"/>
              <a:t>of each of the squares below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5FE6C9-B535-18CE-D31A-F2D7CF1852D0}"/>
              </a:ext>
            </a:extLst>
          </p:cNvPr>
          <p:cNvSpPr txBox="1"/>
          <p:nvPr/>
        </p:nvSpPr>
        <p:spPr>
          <a:xfrm>
            <a:off x="1133459" y="2995174"/>
            <a:ext cx="8081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7cm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4D08242-9200-9014-B220-07D4A88677D9}"/>
              </a:ext>
            </a:extLst>
          </p:cNvPr>
          <p:cNvSpPr>
            <a:spLocks noChangeAspect="1"/>
          </p:cNvSpPr>
          <p:nvPr/>
        </p:nvSpPr>
        <p:spPr>
          <a:xfrm>
            <a:off x="1842093" y="3631279"/>
            <a:ext cx="1956854" cy="195685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32FB10-4D12-6D03-87AC-E1865E87466D}"/>
              </a:ext>
            </a:extLst>
          </p:cNvPr>
          <p:cNvSpPr txBox="1"/>
          <p:nvPr/>
        </p:nvSpPr>
        <p:spPr>
          <a:xfrm>
            <a:off x="3798947" y="4323280"/>
            <a:ext cx="8081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20cm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6F2F3FC-C698-6C26-E63E-438FCDB33FBC}"/>
              </a:ext>
            </a:extLst>
          </p:cNvPr>
          <p:cNvSpPr>
            <a:spLocks noChangeAspect="1"/>
          </p:cNvSpPr>
          <p:nvPr/>
        </p:nvSpPr>
        <p:spPr>
          <a:xfrm>
            <a:off x="3731013" y="2008688"/>
            <a:ext cx="808113" cy="808113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B56A77-547F-C8C8-2EA9-F6DB9E8C1923}"/>
              </a:ext>
            </a:extLst>
          </p:cNvPr>
          <p:cNvSpPr txBox="1"/>
          <p:nvPr/>
        </p:nvSpPr>
        <p:spPr>
          <a:xfrm>
            <a:off x="3731426" y="1554675"/>
            <a:ext cx="8081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9mm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523F1C-1B1B-822C-379C-6E9A8E6CAA42}"/>
              </a:ext>
            </a:extLst>
          </p:cNvPr>
          <p:cNvSpPr>
            <a:spLocks noChangeAspect="1"/>
          </p:cNvSpPr>
          <p:nvPr/>
        </p:nvSpPr>
        <p:spPr>
          <a:xfrm>
            <a:off x="6956366" y="3802715"/>
            <a:ext cx="1919376" cy="191937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E03167-09AC-3211-0BEE-D0DBAC76F729}"/>
              </a:ext>
            </a:extLst>
          </p:cNvPr>
          <p:cNvSpPr txBox="1"/>
          <p:nvPr/>
        </p:nvSpPr>
        <p:spPr>
          <a:xfrm>
            <a:off x="7344164" y="5780484"/>
            <a:ext cx="11031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14.3cm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CE36DB-43A9-4AC5-81F6-E303C79D888E}"/>
              </a:ext>
            </a:extLst>
          </p:cNvPr>
          <p:cNvSpPr>
            <a:spLocks noChangeAspect="1"/>
          </p:cNvSpPr>
          <p:nvPr/>
        </p:nvSpPr>
        <p:spPr>
          <a:xfrm>
            <a:off x="7083238" y="1613830"/>
            <a:ext cx="1676012" cy="167601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3331D5B-4D55-8284-08D9-ADEF94F3C97C}"/>
              </a:ext>
            </a:extLst>
          </p:cNvPr>
          <p:cNvSpPr txBox="1"/>
          <p:nvPr/>
        </p:nvSpPr>
        <p:spPr>
          <a:xfrm>
            <a:off x="6157954" y="2225074"/>
            <a:ext cx="8081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2.5m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EDFDA9C-01D8-DAA5-20ED-3E6573EE4586}"/>
              </a:ext>
            </a:extLst>
          </p:cNvPr>
          <p:cNvCxnSpPr>
            <a:cxnSpLocks/>
          </p:cNvCxnSpPr>
          <p:nvPr/>
        </p:nvCxnSpPr>
        <p:spPr>
          <a:xfrm>
            <a:off x="5699825" y="872359"/>
            <a:ext cx="0" cy="51283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9F58696-0F33-B603-BE2C-6F73E886F583}"/>
              </a:ext>
            </a:extLst>
          </p:cNvPr>
          <p:cNvCxnSpPr>
            <a:cxnSpLocks/>
          </p:cNvCxnSpPr>
          <p:nvPr/>
        </p:nvCxnSpPr>
        <p:spPr>
          <a:xfrm>
            <a:off x="670625" y="1321853"/>
            <a:ext cx="890429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8DBBF0B-9E1B-9965-431D-1797F2C77DCF}"/>
              </a:ext>
            </a:extLst>
          </p:cNvPr>
          <p:cNvSpPr txBox="1"/>
          <p:nvPr/>
        </p:nvSpPr>
        <p:spPr>
          <a:xfrm>
            <a:off x="1976632" y="806779"/>
            <a:ext cx="3334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No calculator!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9D5B480-ACA7-4C60-AB50-1D2BCAB64DA3}"/>
              </a:ext>
            </a:extLst>
          </p:cNvPr>
          <p:cNvSpPr txBox="1"/>
          <p:nvPr/>
        </p:nvSpPr>
        <p:spPr>
          <a:xfrm>
            <a:off x="6571777" y="808980"/>
            <a:ext cx="3334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Calculator allowed</a:t>
            </a:r>
          </a:p>
        </p:txBody>
      </p:sp>
    </p:spTree>
    <p:extLst>
      <p:ext uri="{BB962C8B-B14F-4D97-AF65-F5344CB8AC3E}">
        <p14:creationId xmlns:p14="http://schemas.microsoft.com/office/powerpoint/2010/main" val="375674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E18450-7A47-4E2E-841B-B413166E4333}"/>
              </a:ext>
            </a:extLst>
          </p:cNvPr>
          <p:cNvSpPr txBox="1"/>
          <p:nvPr/>
        </p:nvSpPr>
        <p:spPr>
          <a:xfrm>
            <a:off x="1759519" y="11725"/>
            <a:ext cx="1374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+mn-cs"/>
              </a:rPr>
              <a:t>WORDED: roots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5A42F1-035D-4220-8486-BD9E60CA5899}"/>
              </a:ext>
            </a:extLst>
          </p:cNvPr>
          <p:cNvSpPr txBox="1"/>
          <p:nvPr/>
        </p:nvSpPr>
        <p:spPr>
          <a:xfrm>
            <a:off x="-22094" y="289706"/>
            <a:ext cx="446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Using wire fencing, Jimmy is building a square field for his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Legally, he needs 225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space for the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should the length of the new field be?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26520C2-EAB7-FCA3-C52E-FE0277D4DBBB}"/>
              </a:ext>
            </a:extLst>
          </p:cNvPr>
          <p:cNvSpPr txBox="1"/>
          <p:nvPr/>
        </p:nvSpPr>
        <p:spPr>
          <a:xfrm>
            <a:off x="-22094" y="1025289"/>
            <a:ext cx="4264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Jimmy will also build a square field for his sheep. It will have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area of 1849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He buys wire fencing in lengths of 1 metre.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metres of wire fencing does Jimmy need to buy?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D46577A3-26A5-6E74-9C46-B98259322F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133" y="76671"/>
            <a:ext cx="205872" cy="241758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8DF9428B-1198-0ADE-8A68-0E6B695C4002}"/>
              </a:ext>
            </a:extLst>
          </p:cNvPr>
          <p:cNvSpPr txBox="1"/>
          <p:nvPr/>
        </p:nvSpPr>
        <p:spPr>
          <a:xfrm>
            <a:off x="-22094" y="1752559"/>
            <a:ext cx="4868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1 m of wire fencing costs $5, how much will the fencing cost Jimmy?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241188-1DDF-2B9C-6432-CB83D2DECDBF}"/>
              </a:ext>
            </a:extLst>
          </p:cNvPr>
          <p:cNvSpPr txBox="1"/>
          <p:nvPr/>
        </p:nvSpPr>
        <p:spPr>
          <a:xfrm>
            <a:off x="-22094" y="4213930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bathroom is approximately a cube and has a volume of 64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width of the bathroom?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442E1F-C679-22B4-B379-981281965B45}"/>
              </a:ext>
            </a:extLst>
          </p:cNvPr>
          <p:cNvSpPr txBox="1"/>
          <p:nvPr/>
        </p:nvSpPr>
        <p:spPr>
          <a:xfrm>
            <a:off x="5042842" y="288724"/>
            <a:ext cx="4975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cubes of gold all have a width of 3.5 cm. These cubes are melted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together and then formed into a new cube.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height of this new cube?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96662FF-0031-0339-D0EA-42502714C786}"/>
              </a:ext>
            </a:extLst>
          </p:cNvPr>
          <p:cNvSpPr txBox="1"/>
          <p:nvPr/>
        </p:nvSpPr>
        <p:spPr>
          <a:xfrm>
            <a:off x="-22094" y="2251818"/>
            <a:ext cx="5021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Together, 2 squares of carpet cover an area of 193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One of these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squares has a length of 7 m. What is the length of the other square of carpet?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17D40F2-53B4-BB73-D252-80F46E719486}"/>
              </a:ext>
            </a:extLst>
          </p:cNvPr>
          <p:cNvSpPr txBox="1"/>
          <p:nvPr/>
        </p:nvSpPr>
        <p:spPr>
          <a:xfrm>
            <a:off x="-22094" y="2802735"/>
            <a:ext cx="3170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largest piece of carpet costs £450.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 the cost of the smaller piece of carpet.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73EEAB3-0007-7503-6524-4C0734BE20CD}"/>
              </a:ext>
            </a:extLst>
          </p:cNvPr>
          <p:cNvSpPr txBox="1"/>
          <p:nvPr/>
        </p:nvSpPr>
        <p:spPr>
          <a:xfrm>
            <a:off x="-22094" y="4764847"/>
            <a:ext cx="4506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floor of the bathroom will be tiled. Tiles cost $6.50 per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 metre. How much will it cost of tile the floor of the bathroom?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D84AEEE-711B-017D-A3D1-4D7E65E86B1B}"/>
              </a:ext>
            </a:extLst>
          </p:cNvPr>
          <p:cNvSpPr txBox="1"/>
          <p:nvPr/>
        </p:nvSpPr>
        <p:spPr>
          <a:xfrm>
            <a:off x="-22094" y="5324077"/>
            <a:ext cx="4777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5c)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similar bathroom is also approximately in the shape of a cube. Its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floor has been tiled with the same tiles and it cost a total of $234.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approximate volume of the bathroom?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C09C44A-AC60-FBF5-D402-84DC1BDC2D1D}"/>
              </a:ext>
            </a:extLst>
          </p:cNvPr>
          <p:cNvSpPr txBox="1"/>
          <p:nvPr/>
        </p:nvSpPr>
        <p:spPr>
          <a:xfrm>
            <a:off x="-22094" y="3436782"/>
            <a:ext cx="5135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concrete cube is formed with a volume of 343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For the foundation of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skyscraper, 8 of these are placed next to each other horizontally.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total length of these blocks when placed?</a:t>
            </a:r>
          </a:p>
        </p:txBody>
      </p:sp>
    </p:spTree>
    <p:extLst>
      <p:ext uri="{BB962C8B-B14F-4D97-AF65-F5344CB8AC3E}">
        <p14:creationId xmlns:p14="http://schemas.microsoft.com/office/powerpoint/2010/main" val="530213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853EE0B-B7FE-4A2D-AC77-4A4311C29DDB}"/>
              </a:ext>
            </a:extLst>
          </p:cNvPr>
          <p:cNvSpPr/>
          <p:nvPr/>
        </p:nvSpPr>
        <p:spPr>
          <a:xfrm>
            <a:off x="7620" y="7620"/>
            <a:ext cx="4907280" cy="6812280"/>
          </a:xfrm>
          <a:prstGeom prst="roundRect">
            <a:avLst>
              <a:gd name="adj" fmla="val 2730"/>
            </a:avLst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9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E18450-7A47-4E2E-841B-B413166E4333}"/>
              </a:ext>
            </a:extLst>
          </p:cNvPr>
          <p:cNvSpPr txBox="1"/>
          <p:nvPr/>
        </p:nvSpPr>
        <p:spPr>
          <a:xfrm>
            <a:off x="1759519" y="11725"/>
            <a:ext cx="1374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+mn-cs"/>
              </a:rPr>
              <a:t>WORDED: roots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5A42F1-035D-4220-8486-BD9E60CA5899}"/>
              </a:ext>
            </a:extLst>
          </p:cNvPr>
          <p:cNvSpPr txBox="1"/>
          <p:nvPr/>
        </p:nvSpPr>
        <p:spPr>
          <a:xfrm>
            <a:off x="-22094" y="289706"/>
            <a:ext cx="446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Using wire fencing, Jimmy is building a square field for his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Legally, he needs 225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space for the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should the length of the new field be?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3535E50-C3E5-6B96-4576-D0F16FEFE0BC}"/>
                  </a:ext>
                </a:extLst>
              </p:cNvPr>
              <p:cNvSpPr txBox="1"/>
              <p:nvPr/>
            </p:nvSpPr>
            <p:spPr>
              <a:xfrm>
                <a:off x="5048669" y="289706"/>
                <a:ext cx="1366400" cy="36426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225</m:t>
                        </m:r>
                      </m:e>
                    </m:rad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=15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3535E50-C3E5-6B96-4576-D0F16FEFE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289706"/>
                <a:ext cx="1366400" cy="364267"/>
              </a:xfrm>
              <a:prstGeom prst="rect">
                <a:avLst/>
              </a:prstGeom>
              <a:blipFill>
                <a:blip r:embed="rId2"/>
                <a:stretch>
                  <a:fillRect r="-437" b="-17188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226520C2-EAB7-FCA3-C52E-FE0277D4DBBB}"/>
              </a:ext>
            </a:extLst>
          </p:cNvPr>
          <p:cNvSpPr txBox="1"/>
          <p:nvPr/>
        </p:nvSpPr>
        <p:spPr>
          <a:xfrm>
            <a:off x="-22094" y="1025289"/>
            <a:ext cx="4264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Jimmy will also build a square field for his sheep. It will have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area of 1849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He buys wire fencing in lengths of 1 metre.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metres of wire fencing does Jimmy need to buy?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CB9B9E8-BF0A-1C52-8A90-FE8056522144}"/>
                  </a:ext>
                </a:extLst>
              </p:cNvPr>
              <p:cNvSpPr txBox="1"/>
              <p:nvPr/>
            </p:nvSpPr>
            <p:spPr>
              <a:xfrm>
                <a:off x="5048669" y="1122705"/>
                <a:ext cx="1480213" cy="36176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1849</m:t>
                        </m:r>
                      </m:e>
                    </m:rad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=43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CB9B9E8-BF0A-1C52-8A90-FE8056522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1122705"/>
                <a:ext cx="1480213" cy="361766"/>
              </a:xfrm>
              <a:prstGeom prst="rect">
                <a:avLst/>
              </a:prstGeom>
              <a:blipFill>
                <a:blip r:embed="rId3"/>
                <a:stretch>
                  <a:fillRect b="-13846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Picture 49">
            <a:extLst>
              <a:ext uri="{FF2B5EF4-FFF2-40B4-BE49-F238E27FC236}">
                <a16:creationId xmlns:a16="http://schemas.microsoft.com/office/drawing/2014/main" id="{D46577A3-26A5-6E74-9C46-B98259322F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133" y="76671"/>
            <a:ext cx="205872" cy="241758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8DF9428B-1198-0ADE-8A68-0E6B695C4002}"/>
              </a:ext>
            </a:extLst>
          </p:cNvPr>
          <p:cNvSpPr txBox="1"/>
          <p:nvPr/>
        </p:nvSpPr>
        <p:spPr>
          <a:xfrm>
            <a:off x="-22094" y="1752559"/>
            <a:ext cx="4868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1 m of wire fencing costs $5, how much will the fencing cost Jimmy?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241188-1DDF-2B9C-6432-CB83D2DECDBF}"/>
              </a:ext>
            </a:extLst>
          </p:cNvPr>
          <p:cNvSpPr txBox="1"/>
          <p:nvPr/>
        </p:nvSpPr>
        <p:spPr>
          <a:xfrm>
            <a:off x="-22094" y="4213930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bathroom is approximately a cube and has a volume of 64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width of the bathroom?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96662FF-0031-0339-D0EA-42502714C786}"/>
              </a:ext>
            </a:extLst>
          </p:cNvPr>
          <p:cNvSpPr txBox="1"/>
          <p:nvPr/>
        </p:nvSpPr>
        <p:spPr>
          <a:xfrm>
            <a:off x="-22094" y="2251818"/>
            <a:ext cx="5021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Together, 2 squares of carpet cover an area of 193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One of these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squares has a length of 7 m. What is the length of the other square of carpet?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17D40F2-53B4-BB73-D252-80F46E719486}"/>
              </a:ext>
            </a:extLst>
          </p:cNvPr>
          <p:cNvSpPr txBox="1"/>
          <p:nvPr/>
        </p:nvSpPr>
        <p:spPr>
          <a:xfrm>
            <a:off x="-22094" y="2802735"/>
            <a:ext cx="3170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largest piece of carpet costs £450.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 the cost of the smaller piece of carpet.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0D09E1D-ACDD-CC7E-E67F-52180134CCD9}"/>
                  </a:ext>
                </a:extLst>
              </p:cNvPr>
              <p:cNvSpPr txBox="1"/>
              <p:nvPr/>
            </p:nvSpPr>
            <p:spPr>
              <a:xfrm>
                <a:off x="6603149" y="1145917"/>
                <a:ext cx="1871025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43 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4= =172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0D09E1D-ACDD-CC7E-E67F-52180134C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149" y="1145917"/>
                <a:ext cx="1871025" cy="338554"/>
              </a:xfrm>
              <a:prstGeom prst="rect">
                <a:avLst/>
              </a:prstGeom>
              <a:blipFill>
                <a:blip r:embed="rId5"/>
                <a:stretch>
                  <a:fillRect t="-1639" b="-14754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65D32EC6-4717-2708-9609-A9AC39E42093}"/>
                  </a:ext>
                </a:extLst>
              </p:cNvPr>
              <p:cNvSpPr txBox="1"/>
              <p:nvPr/>
            </p:nvSpPr>
            <p:spPr>
              <a:xfrm>
                <a:off x="5048669" y="1752746"/>
                <a:ext cx="1880643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172 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×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5= =$860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65D32EC6-4717-2708-9609-A9AC39E42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1752746"/>
                <a:ext cx="188064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749EC15-843D-2965-1906-A6BDFF5211B9}"/>
                  </a:ext>
                </a:extLst>
              </p:cNvPr>
              <p:cNvSpPr txBox="1"/>
              <p:nvPr/>
            </p:nvSpPr>
            <p:spPr>
              <a:xfrm>
                <a:off x="5048669" y="2268135"/>
                <a:ext cx="935577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7</m:t>
                          </m:r>
                        </m:e>
                        <m:sup>
                          <m: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=49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749EC15-843D-2965-1906-A6BDFF521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2268135"/>
                <a:ext cx="93557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604EC45-F2BC-E750-F37C-E3B9CD40B7A5}"/>
                  </a:ext>
                </a:extLst>
              </p:cNvPr>
              <p:cNvSpPr txBox="1"/>
              <p:nvPr/>
            </p:nvSpPr>
            <p:spPr>
              <a:xfrm>
                <a:off x="6145949" y="2268135"/>
                <a:ext cx="1654619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193−49=144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604EC45-F2BC-E750-F37C-E3B9CD40B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949" y="2268135"/>
                <a:ext cx="1654619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178BD74-8774-EC31-06A3-0CAD7B10503C}"/>
                  </a:ext>
                </a:extLst>
              </p:cNvPr>
              <p:cNvSpPr txBox="1"/>
              <p:nvPr/>
            </p:nvSpPr>
            <p:spPr>
              <a:xfrm>
                <a:off x="7908247" y="2243197"/>
                <a:ext cx="1412887" cy="36760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144</m:t>
                          </m:r>
                        </m:e>
                      </m:rad>
                      <m:r>
                        <a:rPr kumimoji="0" lang="en-GB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=1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  <m:r>
                        <m:rPr>
                          <m:nor/>
                        </m:rP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nor/>
                        </m:rP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m:t>m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178BD74-8774-EC31-06A3-0CAD7B105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247" y="2243197"/>
                <a:ext cx="1412887" cy="3676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4C0EADB-D2C8-AEE1-324D-E7B8344984B4}"/>
                  </a:ext>
                </a:extLst>
              </p:cNvPr>
              <p:cNvSpPr txBox="1"/>
              <p:nvPr/>
            </p:nvSpPr>
            <p:spPr>
              <a:xfrm>
                <a:off x="5048669" y="2883277"/>
                <a:ext cx="3026213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450 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144=£3.125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per metre</a:t>
                </a: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4C0EADB-D2C8-AEE1-324D-E7B834498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2883277"/>
                <a:ext cx="3026213" cy="338554"/>
              </a:xfrm>
              <a:prstGeom prst="rect">
                <a:avLst/>
              </a:prstGeom>
              <a:blipFill>
                <a:blip r:embed="rId11"/>
                <a:stretch>
                  <a:fillRect t="-1639" b="-14754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DE46C90-2CDC-616F-6478-0A562800328C}"/>
                  </a:ext>
                </a:extLst>
              </p:cNvPr>
              <p:cNvSpPr txBox="1"/>
              <p:nvPr/>
            </p:nvSpPr>
            <p:spPr>
              <a:xfrm>
                <a:off x="7367920" y="3165910"/>
                <a:ext cx="2357056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3.125…</m:t>
                      </m:r>
                      <m:r>
                        <a:rPr kumimoji="0" lang="en-GB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×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49=£153.13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DE46C90-2CDC-616F-6478-0A5628003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920" y="3165910"/>
                <a:ext cx="2357056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C73EEAB3-0007-7503-6524-4C0734BE20CD}"/>
              </a:ext>
            </a:extLst>
          </p:cNvPr>
          <p:cNvSpPr txBox="1"/>
          <p:nvPr/>
        </p:nvSpPr>
        <p:spPr>
          <a:xfrm>
            <a:off x="-22094" y="4764847"/>
            <a:ext cx="4506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floor of the bathroom will be tiled. Tiles cost $6.50 per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 metre. How much will it cost of tile the floor of the bathroom?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D84AEEE-711B-017D-A3D1-4D7E65E86B1B}"/>
              </a:ext>
            </a:extLst>
          </p:cNvPr>
          <p:cNvSpPr txBox="1"/>
          <p:nvPr/>
        </p:nvSpPr>
        <p:spPr>
          <a:xfrm>
            <a:off x="-22094" y="5324077"/>
            <a:ext cx="4777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5c)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similar bathroom is also approximately in the shape of a cube. Its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floor has been tiled with the same tiles and it cost a total of $234.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approximate volume of the bathroom?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C09C44A-AC60-FBF5-D402-84DC1BDC2D1D}"/>
              </a:ext>
            </a:extLst>
          </p:cNvPr>
          <p:cNvSpPr txBox="1"/>
          <p:nvPr/>
        </p:nvSpPr>
        <p:spPr>
          <a:xfrm>
            <a:off x="-22094" y="3436782"/>
            <a:ext cx="5135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concrete cube is formed with a volume of 343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For the foundation of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skyscraper, 8 of these are placed next to each other horizontally.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total length of these blocks when placed?</a:t>
            </a:r>
          </a:p>
        </p:txBody>
      </p:sp>
    </p:spTree>
    <p:extLst>
      <p:ext uri="{BB962C8B-B14F-4D97-AF65-F5344CB8AC3E}">
        <p14:creationId xmlns:p14="http://schemas.microsoft.com/office/powerpoint/2010/main" val="569307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853EE0B-B7FE-4A2D-AC77-4A4311C29DDB}"/>
              </a:ext>
            </a:extLst>
          </p:cNvPr>
          <p:cNvSpPr/>
          <p:nvPr/>
        </p:nvSpPr>
        <p:spPr>
          <a:xfrm>
            <a:off x="7620" y="7620"/>
            <a:ext cx="4907280" cy="6812280"/>
          </a:xfrm>
          <a:prstGeom prst="roundRect">
            <a:avLst>
              <a:gd name="adj" fmla="val 2730"/>
            </a:avLst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9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E18450-7A47-4E2E-841B-B413166E4333}"/>
              </a:ext>
            </a:extLst>
          </p:cNvPr>
          <p:cNvSpPr txBox="1"/>
          <p:nvPr/>
        </p:nvSpPr>
        <p:spPr>
          <a:xfrm>
            <a:off x="1759519" y="11725"/>
            <a:ext cx="1374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+mn-cs"/>
              </a:rPr>
              <a:t>WORDED: roots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5A42F1-035D-4220-8486-BD9E60CA5899}"/>
              </a:ext>
            </a:extLst>
          </p:cNvPr>
          <p:cNvSpPr txBox="1"/>
          <p:nvPr/>
        </p:nvSpPr>
        <p:spPr>
          <a:xfrm>
            <a:off x="-22094" y="289706"/>
            <a:ext cx="446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Using wire fencing, Jimmy is building a square field for his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Legally, he needs 225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space for the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should the length of the new field be?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3535E50-C3E5-6B96-4576-D0F16FEFE0BC}"/>
                  </a:ext>
                </a:extLst>
              </p:cNvPr>
              <p:cNvSpPr txBox="1"/>
              <p:nvPr/>
            </p:nvSpPr>
            <p:spPr>
              <a:xfrm>
                <a:off x="5048669" y="289706"/>
                <a:ext cx="1366400" cy="36426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225</m:t>
                        </m:r>
                      </m:e>
                    </m:rad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=15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3535E50-C3E5-6B96-4576-D0F16FEFE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289706"/>
                <a:ext cx="1366400" cy="364267"/>
              </a:xfrm>
              <a:prstGeom prst="rect">
                <a:avLst/>
              </a:prstGeom>
              <a:blipFill>
                <a:blip r:embed="rId2"/>
                <a:stretch>
                  <a:fillRect r="-437" b="-17188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226520C2-EAB7-FCA3-C52E-FE0277D4DBBB}"/>
              </a:ext>
            </a:extLst>
          </p:cNvPr>
          <p:cNvSpPr txBox="1"/>
          <p:nvPr/>
        </p:nvSpPr>
        <p:spPr>
          <a:xfrm>
            <a:off x="-22094" y="1025289"/>
            <a:ext cx="4264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Jimmy will also build a square field for his sheep. It will have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area of 1849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He buys wire fencing in lengths of 1 metre.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metres of wire fencing does Jimmy need to buy?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CB9B9E8-BF0A-1C52-8A90-FE8056522144}"/>
                  </a:ext>
                </a:extLst>
              </p:cNvPr>
              <p:cNvSpPr txBox="1"/>
              <p:nvPr/>
            </p:nvSpPr>
            <p:spPr>
              <a:xfrm>
                <a:off x="5048669" y="1122705"/>
                <a:ext cx="1480213" cy="36176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1849</m:t>
                        </m:r>
                      </m:e>
                    </m:rad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=43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CB9B9E8-BF0A-1C52-8A90-FE8056522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1122705"/>
                <a:ext cx="1480213" cy="361766"/>
              </a:xfrm>
              <a:prstGeom prst="rect">
                <a:avLst/>
              </a:prstGeom>
              <a:blipFill>
                <a:blip r:embed="rId3"/>
                <a:stretch>
                  <a:fillRect b="-13846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Picture 49">
            <a:extLst>
              <a:ext uri="{FF2B5EF4-FFF2-40B4-BE49-F238E27FC236}">
                <a16:creationId xmlns:a16="http://schemas.microsoft.com/office/drawing/2014/main" id="{D46577A3-26A5-6E74-9C46-B98259322F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133" y="76671"/>
            <a:ext cx="205872" cy="241758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8DF9428B-1198-0ADE-8A68-0E6B695C4002}"/>
              </a:ext>
            </a:extLst>
          </p:cNvPr>
          <p:cNvSpPr txBox="1"/>
          <p:nvPr/>
        </p:nvSpPr>
        <p:spPr>
          <a:xfrm>
            <a:off x="-22094" y="1752559"/>
            <a:ext cx="4868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1 m of wire fencing costs $5, how much will the fencing cost Jimmy?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241188-1DDF-2B9C-6432-CB83D2DECDBF}"/>
              </a:ext>
            </a:extLst>
          </p:cNvPr>
          <p:cNvSpPr txBox="1"/>
          <p:nvPr/>
        </p:nvSpPr>
        <p:spPr>
          <a:xfrm>
            <a:off x="-22094" y="4213930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bathroom is approximately a cube and has a volume of 64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width of the bathroom?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CC536F4-BD92-508D-CB3E-55A49388A216}"/>
                  </a:ext>
                </a:extLst>
              </p:cNvPr>
              <p:cNvSpPr txBox="1"/>
              <p:nvPr/>
            </p:nvSpPr>
            <p:spPr>
              <a:xfrm>
                <a:off x="5048669" y="4238253"/>
                <a:ext cx="1161728" cy="36176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CC536F4-BD92-508D-CB3E-55A49388A2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4238253"/>
                <a:ext cx="1161728" cy="361766"/>
              </a:xfrm>
              <a:prstGeom prst="rect">
                <a:avLst/>
              </a:prstGeom>
              <a:blipFill>
                <a:blip r:embed="rId5"/>
                <a:stretch>
                  <a:fillRect r="-510" b="-13846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97442E1F-C679-22B4-B379-981281965B45}"/>
              </a:ext>
            </a:extLst>
          </p:cNvPr>
          <p:cNvSpPr txBox="1"/>
          <p:nvPr/>
        </p:nvSpPr>
        <p:spPr>
          <a:xfrm>
            <a:off x="-22094" y="6176042"/>
            <a:ext cx="4865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cubes of gold all have a width of 3.5 cm. These cubes are melted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together and then formed into a new cube.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height of this new cube?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96662FF-0031-0339-D0EA-42502714C786}"/>
              </a:ext>
            </a:extLst>
          </p:cNvPr>
          <p:cNvSpPr txBox="1"/>
          <p:nvPr/>
        </p:nvSpPr>
        <p:spPr>
          <a:xfrm>
            <a:off x="-22094" y="2251818"/>
            <a:ext cx="5021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Together, 2 squares of carpet cover an area of 193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One of these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squares has a length of 7 m. What is the length of the other square of carpet?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17D40F2-53B4-BB73-D252-80F46E719486}"/>
              </a:ext>
            </a:extLst>
          </p:cNvPr>
          <p:cNvSpPr txBox="1"/>
          <p:nvPr/>
        </p:nvSpPr>
        <p:spPr>
          <a:xfrm>
            <a:off x="-22094" y="2802735"/>
            <a:ext cx="3170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largest piece of carpet costs £450.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 the cost of the smaller piece of carpet.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0D09E1D-ACDD-CC7E-E67F-52180134CCD9}"/>
                  </a:ext>
                </a:extLst>
              </p:cNvPr>
              <p:cNvSpPr txBox="1"/>
              <p:nvPr/>
            </p:nvSpPr>
            <p:spPr>
              <a:xfrm>
                <a:off x="6603149" y="1145917"/>
                <a:ext cx="1871025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43 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4= =172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0D09E1D-ACDD-CC7E-E67F-52180134C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149" y="1145917"/>
                <a:ext cx="1871025" cy="338554"/>
              </a:xfrm>
              <a:prstGeom prst="rect">
                <a:avLst/>
              </a:prstGeom>
              <a:blipFill>
                <a:blip r:embed="rId6"/>
                <a:stretch>
                  <a:fillRect t="-1639" b="-14754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65D32EC6-4717-2708-9609-A9AC39E42093}"/>
                  </a:ext>
                </a:extLst>
              </p:cNvPr>
              <p:cNvSpPr txBox="1"/>
              <p:nvPr/>
            </p:nvSpPr>
            <p:spPr>
              <a:xfrm>
                <a:off x="5048669" y="1752746"/>
                <a:ext cx="1880643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172 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×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5= =$860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65D32EC6-4717-2708-9609-A9AC39E42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1752746"/>
                <a:ext cx="188064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749EC15-843D-2965-1906-A6BDFF5211B9}"/>
                  </a:ext>
                </a:extLst>
              </p:cNvPr>
              <p:cNvSpPr txBox="1"/>
              <p:nvPr/>
            </p:nvSpPr>
            <p:spPr>
              <a:xfrm>
                <a:off x="5048669" y="2268135"/>
                <a:ext cx="935577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7</m:t>
                          </m:r>
                        </m:e>
                        <m:sup>
                          <m: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=49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749EC15-843D-2965-1906-A6BDFF521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2268135"/>
                <a:ext cx="93557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604EC45-F2BC-E750-F37C-E3B9CD40B7A5}"/>
                  </a:ext>
                </a:extLst>
              </p:cNvPr>
              <p:cNvSpPr txBox="1"/>
              <p:nvPr/>
            </p:nvSpPr>
            <p:spPr>
              <a:xfrm>
                <a:off x="6145949" y="2268135"/>
                <a:ext cx="1654619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193−49=144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604EC45-F2BC-E750-F37C-E3B9CD40B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949" y="2268135"/>
                <a:ext cx="1654619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178BD74-8774-EC31-06A3-0CAD7B10503C}"/>
                  </a:ext>
                </a:extLst>
              </p:cNvPr>
              <p:cNvSpPr txBox="1"/>
              <p:nvPr/>
            </p:nvSpPr>
            <p:spPr>
              <a:xfrm>
                <a:off x="7908247" y="2243197"/>
                <a:ext cx="1412887" cy="36760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16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144</m:t>
                          </m:r>
                        </m:e>
                      </m:rad>
                      <m:r>
                        <a:rPr kumimoji="0" lang="en-GB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=1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  <m:r>
                        <m:rPr>
                          <m:nor/>
                        </m:rP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nor/>
                        </m:rP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m:t>m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178BD74-8774-EC31-06A3-0CAD7B105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247" y="2243197"/>
                <a:ext cx="1412887" cy="3676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4C0EADB-D2C8-AEE1-324D-E7B8344984B4}"/>
                  </a:ext>
                </a:extLst>
              </p:cNvPr>
              <p:cNvSpPr txBox="1"/>
              <p:nvPr/>
            </p:nvSpPr>
            <p:spPr>
              <a:xfrm>
                <a:off x="5048669" y="2883277"/>
                <a:ext cx="3026213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450 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144=£3.125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per metre</a:t>
                </a: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4C0EADB-D2C8-AEE1-324D-E7B834498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2883277"/>
                <a:ext cx="3026213" cy="338554"/>
              </a:xfrm>
              <a:prstGeom prst="rect">
                <a:avLst/>
              </a:prstGeom>
              <a:blipFill>
                <a:blip r:embed="rId11"/>
                <a:stretch>
                  <a:fillRect t="-1639" b="-14754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DE46C90-2CDC-616F-6478-0A562800328C}"/>
                  </a:ext>
                </a:extLst>
              </p:cNvPr>
              <p:cNvSpPr txBox="1"/>
              <p:nvPr/>
            </p:nvSpPr>
            <p:spPr>
              <a:xfrm>
                <a:off x="7367920" y="3165910"/>
                <a:ext cx="2357056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3.125…</m:t>
                      </m:r>
                      <m:r>
                        <a:rPr kumimoji="0" lang="en-GB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×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49=£153.13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DE46C90-2CDC-616F-6478-0A5628003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920" y="3165910"/>
                <a:ext cx="2357056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C73EEAB3-0007-7503-6524-4C0734BE20CD}"/>
              </a:ext>
            </a:extLst>
          </p:cNvPr>
          <p:cNvSpPr txBox="1"/>
          <p:nvPr/>
        </p:nvSpPr>
        <p:spPr>
          <a:xfrm>
            <a:off x="-22094" y="4764847"/>
            <a:ext cx="4506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floor of the bathroom will be tiled. Tiles cost $6.50 per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 metre. How much will it cost of tile the floor of the bathroom?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5B61FCE-7A66-B03E-DFEF-3FC613649634}"/>
                  </a:ext>
                </a:extLst>
              </p:cNvPr>
              <p:cNvSpPr txBox="1"/>
              <p:nvPr/>
            </p:nvSpPr>
            <p:spPr>
              <a:xfrm>
                <a:off x="5065295" y="4820143"/>
                <a:ext cx="1148263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</m:t>
                    </m:r>
                    <m:r>
                      <a:rPr kumimoji="0" lang="en-GB" sz="1600" b="0" i="1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2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=16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  <a:r>
                  <a:rPr kumimoji="0" lang="en-GB" sz="16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5B61FCE-7A66-B03E-DFEF-3FC6136496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295" y="4820143"/>
                <a:ext cx="1148263" cy="338554"/>
              </a:xfrm>
              <a:prstGeom prst="rect">
                <a:avLst/>
              </a:prstGeom>
              <a:blipFill>
                <a:blip r:embed="rId13"/>
                <a:stretch>
                  <a:fillRect t="-1667" b="-16667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B4E6DE6E-0937-CB9A-EA05-BCE85F73BAB4}"/>
                  </a:ext>
                </a:extLst>
              </p:cNvPr>
              <p:cNvSpPr txBox="1"/>
              <p:nvPr/>
            </p:nvSpPr>
            <p:spPr>
              <a:xfrm>
                <a:off x="6594837" y="4820143"/>
                <a:ext cx="1877437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  <m:r>
                        <a:rPr kumimoji="0" lang="en-GB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×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6.5</m:t>
                      </m:r>
                      <m:r>
                        <a:rPr kumimoji="0" lang="en-GB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=$</m:t>
                      </m:r>
                      <m:r>
                        <a:rPr kumimoji="0" lang="en-GB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104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B4E6DE6E-0937-CB9A-EA05-BCE85F73B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837" y="4820143"/>
                <a:ext cx="1877437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>
            <a:extLst>
              <a:ext uri="{FF2B5EF4-FFF2-40B4-BE49-F238E27FC236}">
                <a16:creationId xmlns:a16="http://schemas.microsoft.com/office/drawing/2014/main" id="{0D84AEEE-711B-017D-A3D1-4D7E65E86B1B}"/>
              </a:ext>
            </a:extLst>
          </p:cNvPr>
          <p:cNvSpPr txBox="1"/>
          <p:nvPr/>
        </p:nvSpPr>
        <p:spPr>
          <a:xfrm>
            <a:off x="-22094" y="5324077"/>
            <a:ext cx="4777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5c)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similar bathroom is also approximately in the shape of a cube. Its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floor has been tiled with the same tiles and it cost a total of $234.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approximate volume of the bathroom?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3BA1C0D-8745-BB7D-5B5E-3974D0104667}"/>
                  </a:ext>
                </a:extLst>
              </p:cNvPr>
              <p:cNvSpPr txBox="1"/>
              <p:nvPr/>
            </p:nvSpPr>
            <p:spPr>
              <a:xfrm>
                <a:off x="5048669" y="5427741"/>
                <a:ext cx="1859805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234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6.5=36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  <a:r>
                  <a:rPr kumimoji="0" lang="en-GB" sz="16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3BA1C0D-8745-BB7D-5B5E-3974D0104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5427741"/>
                <a:ext cx="1859805" cy="338554"/>
              </a:xfrm>
              <a:prstGeom prst="rect">
                <a:avLst/>
              </a:prstGeom>
              <a:blipFill>
                <a:blip r:embed="rId15"/>
                <a:stretch>
                  <a:fillRect t="-1639" b="-14754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BE781DE7-00AF-2FEA-85C7-C5154BDF3A8E}"/>
                  </a:ext>
                </a:extLst>
              </p:cNvPr>
              <p:cNvSpPr txBox="1"/>
              <p:nvPr/>
            </p:nvSpPr>
            <p:spPr>
              <a:xfrm>
                <a:off x="8553868" y="5421893"/>
                <a:ext cx="1262077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</m:t>
                    </m:r>
                    <m:r>
                      <a:rPr kumimoji="0" lang="en-GB" sz="1600" b="0" i="1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3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=216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  <a:r>
                  <a:rPr kumimoji="0" lang="en-GB" sz="16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BE781DE7-00AF-2FEA-85C7-C5154BDF3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3868" y="5421893"/>
                <a:ext cx="1262077" cy="338554"/>
              </a:xfrm>
              <a:prstGeom prst="rect">
                <a:avLst/>
              </a:prstGeom>
              <a:blipFill>
                <a:blip r:embed="rId16"/>
                <a:stretch>
                  <a:fillRect t="-1639" b="-14754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6D99AC9-239E-6E82-A333-1C5C4ED7BAA1}"/>
                  </a:ext>
                </a:extLst>
              </p:cNvPr>
              <p:cNvSpPr txBox="1"/>
              <p:nvPr/>
            </p:nvSpPr>
            <p:spPr>
              <a:xfrm>
                <a:off x="7173803" y="5416504"/>
                <a:ext cx="1138773" cy="36176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36</m:t>
                        </m:r>
                      </m:e>
                    </m:rad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=6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6D99AC9-239E-6E82-A333-1C5C4ED7B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3803" y="5416504"/>
                <a:ext cx="1138773" cy="361766"/>
              </a:xfrm>
              <a:prstGeom prst="rect">
                <a:avLst/>
              </a:prstGeom>
              <a:blipFill>
                <a:blip r:embed="rId17"/>
                <a:stretch>
                  <a:fillRect b="-15625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6EE7E837-A107-BFA5-4DCF-46170FB8B09A}"/>
                  </a:ext>
                </a:extLst>
              </p:cNvPr>
              <p:cNvSpPr txBox="1"/>
              <p:nvPr/>
            </p:nvSpPr>
            <p:spPr>
              <a:xfrm>
                <a:off x="5065295" y="6138327"/>
                <a:ext cx="1773434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3.5</m:t>
                    </m:r>
                    <m:r>
                      <a:rPr kumimoji="0" lang="en-GB" sz="1600" b="0" i="1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3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=42.875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cm</a:t>
                </a:r>
                <a:r>
                  <a:rPr kumimoji="0" lang="en-GB" sz="16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6EE7E837-A107-BFA5-4DCF-46170FB8B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295" y="6138327"/>
                <a:ext cx="1773434" cy="338554"/>
              </a:xfrm>
              <a:prstGeom prst="rect">
                <a:avLst/>
              </a:prstGeom>
              <a:blipFill>
                <a:blip r:embed="rId18"/>
                <a:stretch>
                  <a:fillRect t="-1667" b="-16667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6BBA3C90-5A88-E12E-780E-0C9B46A894CB}"/>
                  </a:ext>
                </a:extLst>
              </p:cNvPr>
              <p:cNvSpPr txBox="1"/>
              <p:nvPr/>
            </p:nvSpPr>
            <p:spPr>
              <a:xfrm>
                <a:off x="7051267" y="6126473"/>
                <a:ext cx="2504212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42.875</m:t>
                    </m:r>
                    <m:r>
                      <a:rPr kumimoji="0" lang="en-GB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3</m:t>
                    </m:r>
                    <m:r>
                      <a:rPr kumimoji="0" lang="en-GB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128.625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cm</a:t>
                </a:r>
                <a:r>
                  <a:rPr kumimoji="0" lang="en-GB" sz="16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6BBA3C90-5A88-E12E-780E-0C9B46A894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267" y="6126473"/>
                <a:ext cx="2504212" cy="338554"/>
              </a:xfrm>
              <a:prstGeom prst="rect">
                <a:avLst/>
              </a:prstGeom>
              <a:blipFill>
                <a:blip r:embed="rId19"/>
                <a:stretch>
                  <a:fillRect t="-1639" b="-14754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55D6552-6C98-0DA2-5111-08C79A06A6CC}"/>
                  </a:ext>
                </a:extLst>
              </p:cNvPr>
              <p:cNvSpPr txBox="1"/>
              <p:nvPr/>
            </p:nvSpPr>
            <p:spPr>
              <a:xfrm>
                <a:off x="6123937" y="6450979"/>
                <a:ext cx="2014526" cy="36426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128.625</m:t>
                        </m:r>
                      </m:e>
                    </m:rad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=5.05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cm</a:t>
                </a: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55D6552-6C98-0DA2-5111-08C79A06A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937" y="6450979"/>
                <a:ext cx="2014526" cy="364267"/>
              </a:xfrm>
              <a:prstGeom prst="rect">
                <a:avLst/>
              </a:prstGeom>
              <a:blipFill>
                <a:blip r:embed="rId20"/>
                <a:stretch>
                  <a:fillRect b="-15385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3C09C44A-AC60-FBF5-D402-84DC1BDC2D1D}"/>
              </a:ext>
            </a:extLst>
          </p:cNvPr>
          <p:cNvSpPr txBox="1"/>
          <p:nvPr/>
        </p:nvSpPr>
        <p:spPr>
          <a:xfrm>
            <a:off x="-22094" y="3436782"/>
            <a:ext cx="5135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concrete cube is formed with a volume of 343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For the foundation of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skyscraper, 8 of these are placed next to each other horizontally.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total length of these blocks when placed?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005BDE4-F589-A005-1A12-1338573ED748}"/>
                  </a:ext>
                </a:extLst>
              </p:cNvPr>
              <p:cNvSpPr txBox="1"/>
              <p:nvPr/>
            </p:nvSpPr>
            <p:spPr>
              <a:xfrm>
                <a:off x="6835136" y="3618184"/>
                <a:ext cx="1354858" cy="33855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7</m:t>
                    </m:r>
                    <m:r>
                      <a:rPr kumimoji="0" lang="en-GB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8</m:t>
                    </m:r>
                    <m:r>
                      <a:rPr kumimoji="0" lang="en-GB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56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005BDE4-F589-A005-1A12-1338573ED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136" y="3618184"/>
                <a:ext cx="1354858" cy="338554"/>
              </a:xfrm>
              <a:prstGeom prst="rect">
                <a:avLst/>
              </a:prstGeom>
              <a:blipFill>
                <a:blip r:embed="rId21"/>
                <a:stretch>
                  <a:fillRect t="-1667" b="-16667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AD0F348-CA84-7C7B-EC5B-568714EC5E25}"/>
                  </a:ext>
                </a:extLst>
              </p:cNvPr>
              <p:cNvSpPr txBox="1"/>
              <p:nvPr/>
            </p:nvSpPr>
            <p:spPr>
              <a:xfrm>
                <a:off x="5048669" y="3606639"/>
                <a:ext cx="1275542" cy="36176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GB" sz="1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343</m:t>
                        </m:r>
                      </m:e>
                    </m:rad>
                    <m:r>
                      <a:rPr kumimoji="0" lang="en-GB" sz="1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=7</m:t>
                    </m:r>
                  </m:oMath>
                </a14:m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AD0F348-CA84-7C7B-EC5B-568714EC5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669" y="3606639"/>
                <a:ext cx="1275542" cy="361766"/>
              </a:xfrm>
              <a:prstGeom prst="rect">
                <a:avLst/>
              </a:prstGeom>
              <a:blipFill>
                <a:blip r:embed="rId22"/>
                <a:stretch>
                  <a:fillRect r="-467" b="-15625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85A18-EB2F-AFB9-3C0A-DD08941C33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1B791B-6215-63A4-9391-7F9BB6FFB21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850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853EE0B-B7FE-4A2D-AC77-4A4311C29DDB}"/>
              </a:ext>
            </a:extLst>
          </p:cNvPr>
          <p:cNvSpPr/>
          <p:nvPr/>
        </p:nvSpPr>
        <p:spPr>
          <a:xfrm>
            <a:off x="7620" y="7620"/>
            <a:ext cx="4907280" cy="6812280"/>
          </a:xfrm>
          <a:prstGeom prst="roundRect">
            <a:avLst>
              <a:gd name="adj" fmla="val 2730"/>
            </a:avLst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9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E18450-7A47-4E2E-841B-B413166E4333}"/>
              </a:ext>
            </a:extLst>
          </p:cNvPr>
          <p:cNvSpPr txBox="1"/>
          <p:nvPr/>
        </p:nvSpPr>
        <p:spPr>
          <a:xfrm>
            <a:off x="1759519" y="11725"/>
            <a:ext cx="1374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+mn-cs"/>
              </a:rPr>
              <a:t>WORDED: roots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5A42F1-035D-4220-8486-BD9E60CA5899}"/>
              </a:ext>
            </a:extLst>
          </p:cNvPr>
          <p:cNvSpPr txBox="1"/>
          <p:nvPr/>
        </p:nvSpPr>
        <p:spPr>
          <a:xfrm>
            <a:off x="-22094" y="289706"/>
            <a:ext cx="446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Using wire fencing, Jimmy is building a square field for his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Legally, he needs 225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space for the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should the length of the new field be?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26520C2-EAB7-FCA3-C52E-FE0277D4DBBB}"/>
              </a:ext>
            </a:extLst>
          </p:cNvPr>
          <p:cNvSpPr txBox="1"/>
          <p:nvPr/>
        </p:nvSpPr>
        <p:spPr>
          <a:xfrm>
            <a:off x="-22094" y="1025289"/>
            <a:ext cx="4264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Jimmy will also build a square field for his sheep. It will have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area of 1849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He buys wire fencing in lengths of 1 metre.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metres of wire fencing does Jimmy need to buy?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D46577A3-26A5-6E74-9C46-B98259322F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133" y="76671"/>
            <a:ext cx="205872" cy="241758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8DF9428B-1198-0ADE-8A68-0E6B695C4002}"/>
              </a:ext>
            </a:extLst>
          </p:cNvPr>
          <p:cNvSpPr txBox="1"/>
          <p:nvPr/>
        </p:nvSpPr>
        <p:spPr>
          <a:xfrm>
            <a:off x="-22094" y="1752559"/>
            <a:ext cx="4868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1 m of wire fencing costs $5, how much will the fencing cost Jimmy?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241188-1DDF-2B9C-6432-CB83D2DECDBF}"/>
              </a:ext>
            </a:extLst>
          </p:cNvPr>
          <p:cNvSpPr txBox="1"/>
          <p:nvPr/>
        </p:nvSpPr>
        <p:spPr>
          <a:xfrm>
            <a:off x="-22094" y="4213930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bathroom is approximately a cube and has a volume of 64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width of the bathroom?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442E1F-C679-22B4-B379-981281965B45}"/>
              </a:ext>
            </a:extLst>
          </p:cNvPr>
          <p:cNvSpPr txBox="1"/>
          <p:nvPr/>
        </p:nvSpPr>
        <p:spPr>
          <a:xfrm>
            <a:off x="-22094" y="6176042"/>
            <a:ext cx="4865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cubes of gold all have a width of 3.5 cm. These cubes are melted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together and then formed into a new cube.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height of this new cube?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96662FF-0031-0339-D0EA-42502714C786}"/>
              </a:ext>
            </a:extLst>
          </p:cNvPr>
          <p:cNvSpPr txBox="1"/>
          <p:nvPr/>
        </p:nvSpPr>
        <p:spPr>
          <a:xfrm>
            <a:off x="-22094" y="2251818"/>
            <a:ext cx="5021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Together, 2 squares of carpet cover an area of 193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One of these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squares has a length of 7 m. What is the length of the other square of carpet?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17D40F2-53B4-BB73-D252-80F46E719486}"/>
              </a:ext>
            </a:extLst>
          </p:cNvPr>
          <p:cNvSpPr txBox="1"/>
          <p:nvPr/>
        </p:nvSpPr>
        <p:spPr>
          <a:xfrm>
            <a:off x="-22094" y="2802735"/>
            <a:ext cx="3170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largest piece of carpet costs £450.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 the cost of the smaller piece of carpet.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73EEAB3-0007-7503-6524-4C0734BE20CD}"/>
              </a:ext>
            </a:extLst>
          </p:cNvPr>
          <p:cNvSpPr txBox="1"/>
          <p:nvPr/>
        </p:nvSpPr>
        <p:spPr>
          <a:xfrm>
            <a:off x="-22094" y="4764847"/>
            <a:ext cx="4506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floor of the bathroom will be tiled. Tiles cost $6.50 per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 metre. How much will it cost of tile the floor of the bathroom?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D84AEEE-711B-017D-A3D1-4D7E65E86B1B}"/>
              </a:ext>
            </a:extLst>
          </p:cNvPr>
          <p:cNvSpPr txBox="1"/>
          <p:nvPr/>
        </p:nvSpPr>
        <p:spPr>
          <a:xfrm>
            <a:off x="-22094" y="5324077"/>
            <a:ext cx="4777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5c)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similar bathroom is also approximately in the shape of a cube. Its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floor has been tiled with the same tiles and it cost a total of $234.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approximate volume of the bathroom?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C09C44A-AC60-FBF5-D402-84DC1BDC2D1D}"/>
              </a:ext>
            </a:extLst>
          </p:cNvPr>
          <p:cNvSpPr txBox="1"/>
          <p:nvPr/>
        </p:nvSpPr>
        <p:spPr>
          <a:xfrm>
            <a:off x="-22094" y="3436782"/>
            <a:ext cx="5135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concrete cube is formed with a volume of 343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For the foundation of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skyscraper, 8 of these are placed next to each other horizontally.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total length of these blocks when placed?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3CC4D24-ECD8-F14A-54A3-8092D793E017}"/>
              </a:ext>
            </a:extLst>
          </p:cNvPr>
          <p:cNvSpPr/>
          <p:nvPr/>
        </p:nvSpPr>
        <p:spPr>
          <a:xfrm>
            <a:off x="4984206" y="7620"/>
            <a:ext cx="4907280" cy="6812280"/>
          </a:xfrm>
          <a:prstGeom prst="roundRect">
            <a:avLst>
              <a:gd name="adj" fmla="val 2730"/>
            </a:avLst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9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FCB5A-D958-DB6F-B7B9-9CD10F2A0134}"/>
              </a:ext>
            </a:extLst>
          </p:cNvPr>
          <p:cNvSpPr txBox="1"/>
          <p:nvPr/>
        </p:nvSpPr>
        <p:spPr>
          <a:xfrm>
            <a:off x="6736105" y="11725"/>
            <a:ext cx="1374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+mn-cs"/>
              </a:rPr>
              <a:t>WORDED: roots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B47D2B-53F8-798A-C1A2-5D76F3B7233A}"/>
              </a:ext>
            </a:extLst>
          </p:cNvPr>
          <p:cNvSpPr txBox="1"/>
          <p:nvPr/>
        </p:nvSpPr>
        <p:spPr>
          <a:xfrm>
            <a:off x="4954492" y="289706"/>
            <a:ext cx="446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Using wire fencing, Jimmy is building a square field for his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Legally, he needs 225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space for the ducks.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should the length of the new field be?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EBE96E-7E8F-178A-81CD-AC0C56B4E6CB}"/>
              </a:ext>
            </a:extLst>
          </p:cNvPr>
          <p:cNvSpPr txBox="1"/>
          <p:nvPr/>
        </p:nvSpPr>
        <p:spPr>
          <a:xfrm>
            <a:off x="4954492" y="1025289"/>
            <a:ext cx="4264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Jimmy will also build a square field for his sheep. It will have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area of 1849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He buys wire fencing in lengths of 1 metre.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metres of wire fencing does Jimmy need to buy?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6A162BA-E40F-1C7E-8CFB-81D3826518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719" y="76671"/>
            <a:ext cx="205872" cy="24175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ED033A5-2024-E172-3AC6-8DDE97C96862}"/>
              </a:ext>
            </a:extLst>
          </p:cNvPr>
          <p:cNvSpPr txBox="1"/>
          <p:nvPr/>
        </p:nvSpPr>
        <p:spPr>
          <a:xfrm>
            <a:off x="4954492" y="1752559"/>
            <a:ext cx="4868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1 m of wire fencing costs $5, how much will the fencing cost Jimmy?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DC2ABD-1AE2-6EB0-73B7-72E99778076B}"/>
              </a:ext>
            </a:extLst>
          </p:cNvPr>
          <p:cNvSpPr txBox="1"/>
          <p:nvPr/>
        </p:nvSpPr>
        <p:spPr>
          <a:xfrm>
            <a:off x="4954492" y="4213930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bathroom is approximately a cube and has a volume of 64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width of the bathroom?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5DC450-87F9-E9C3-CF38-C4712232A4F3}"/>
              </a:ext>
            </a:extLst>
          </p:cNvPr>
          <p:cNvSpPr txBox="1"/>
          <p:nvPr/>
        </p:nvSpPr>
        <p:spPr>
          <a:xfrm>
            <a:off x="4954492" y="6176042"/>
            <a:ext cx="4865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Three cubes of gold all have a width of 3.5 cm. These cubes are melted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together and then formed into a new cube.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height of this new cube?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900496B-CE67-469D-9BB0-67DEF82F7648}"/>
              </a:ext>
            </a:extLst>
          </p:cNvPr>
          <p:cNvSpPr txBox="1"/>
          <p:nvPr/>
        </p:nvSpPr>
        <p:spPr>
          <a:xfrm>
            <a:off x="4954492" y="2251818"/>
            <a:ext cx="5021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3a)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Together, 2 squares of carpet cover an area of 193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One of these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squares has a length of 7 m. What is the length of the other square of carpet?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997DAD-31D5-EB6A-72AF-F028DF5499EE}"/>
              </a:ext>
            </a:extLst>
          </p:cNvPr>
          <p:cNvSpPr txBox="1"/>
          <p:nvPr/>
        </p:nvSpPr>
        <p:spPr>
          <a:xfrm>
            <a:off x="4954492" y="2802735"/>
            <a:ext cx="3170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largest piece of carpet costs £450.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 the cost of the smaller piece of carpet.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D50D08F-DF40-935C-5EA8-1D9FA6A5DA58}"/>
              </a:ext>
            </a:extLst>
          </p:cNvPr>
          <p:cNvSpPr txBox="1"/>
          <p:nvPr/>
        </p:nvSpPr>
        <p:spPr>
          <a:xfrm>
            <a:off x="4954492" y="4764847"/>
            <a:ext cx="4506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5b)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floor of the bathroom will be tiled. Tiles cost $6.50 per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 metre. How much will it cost of tile the floor of the bathroom?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58B867-0A98-F10C-18FC-D4C9BADCDF78}"/>
              </a:ext>
            </a:extLst>
          </p:cNvPr>
          <p:cNvSpPr txBox="1"/>
          <p:nvPr/>
        </p:nvSpPr>
        <p:spPr>
          <a:xfrm>
            <a:off x="4954492" y="5324077"/>
            <a:ext cx="4777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5c)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similar bathroom is also approximately in the shape of a cube. Its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floor has been tiled with the same tiles and it cost a total of $234.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approximate volume of the bathroom?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96A6B04-6F27-7411-7288-3ABA4760BF67}"/>
              </a:ext>
            </a:extLst>
          </p:cNvPr>
          <p:cNvSpPr txBox="1"/>
          <p:nvPr/>
        </p:nvSpPr>
        <p:spPr>
          <a:xfrm>
            <a:off x="4954492" y="3436782"/>
            <a:ext cx="5135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4) 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concrete cube is formed with a volume of 343 m</a:t>
            </a:r>
            <a:r>
              <a:rPr kumimoji="0" lang="en-GB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For the foundation of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skyscraper, 8 of these are placed next to each other horizontally.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total length of these blocks when placed?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427A50-72E8-BD5A-05FA-E2C01CA741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2898B6-7796-FB8B-447D-479CA3415F8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87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442622-4E38-A1CB-C3C3-384CFC8A689A}"/>
              </a:ext>
            </a:extLst>
          </p:cNvPr>
          <p:cNvSpPr txBox="1"/>
          <p:nvPr/>
        </p:nvSpPr>
        <p:spPr>
          <a:xfrm>
            <a:off x="-50439" y="149185"/>
            <a:ext cx="10346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Find the length of one side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1D1F6C1-814C-E346-4597-FE5F63A87E9E}"/>
              </a:ext>
            </a:extLst>
          </p:cNvPr>
          <p:cNvCxnSpPr>
            <a:cxnSpLocks/>
          </p:cNvCxnSpPr>
          <p:nvPr/>
        </p:nvCxnSpPr>
        <p:spPr>
          <a:xfrm>
            <a:off x="5699825" y="1093077"/>
            <a:ext cx="0" cy="51283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25BC473-74B5-A83D-A172-BB6E14C2D2BC}"/>
              </a:ext>
            </a:extLst>
          </p:cNvPr>
          <p:cNvCxnSpPr>
            <a:cxnSpLocks/>
          </p:cNvCxnSpPr>
          <p:nvPr/>
        </p:nvCxnSpPr>
        <p:spPr>
          <a:xfrm>
            <a:off x="670625" y="1542571"/>
            <a:ext cx="890429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B5FF295-808C-9E13-A344-6DDF0BC40FDE}"/>
              </a:ext>
            </a:extLst>
          </p:cNvPr>
          <p:cNvSpPr txBox="1"/>
          <p:nvPr/>
        </p:nvSpPr>
        <p:spPr>
          <a:xfrm>
            <a:off x="1976632" y="1027497"/>
            <a:ext cx="3334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No calculator!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A9FC42-F031-50C5-13E8-501FCE2262E3}"/>
              </a:ext>
            </a:extLst>
          </p:cNvPr>
          <p:cNvSpPr txBox="1"/>
          <p:nvPr/>
        </p:nvSpPr>
        <p:spPr>
          <a:xfrm>
            <a:off x="6571777" y="1029698"/>
            <a:ext cx="3334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Calculator allowed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B23E22-5487-AB23-46D5-C0A474E58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169" y="1794752"/>
            <a:ext cx="1431622" cy="14316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309B44A-C88A-22E4-0BCD-A5AC2D7A162B}"/>
              </a:ext>
            </a:extLst>
          </p:cNvPr>
          <p:cNvSpPr txBox="1"/>
          <p:nvPr/>
        </p:nvSpPr>
        <p:spPr>
          <a:xfrm>
            <a:off x="1133459" y="3215892"/>
            <a:ext cx="8081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solidFill>
                  <a:srgbClr val="FF0000"/>
                </a:solidFill>
              </a:rPr>
              <a:t>7mm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23BAB1-8404-D8F2-2160-63CF2617FB30}"/>
              </a:ext>
            </a:extLst>
          </p:cNvPr>
          <p:cNvSpPr>
            <a:spLocks noChangeAspect="1"/>
          </p:cNvSpPr>
          <p:nvPr/>
        </p:nvSpPr>
        <p:spPr>
          <a:xfrm>
            <a:off x="1842093" y="3851997"/>
            <a:ext cx="1956854" cy="195685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D28575-92F9-C4D1-6C55-EB57D87751EC}"/>
              </a:ext>
            </a:extLst>
          </p:cNvPr>
          <p:cNvSpPr txBox="1"/>
          <p:nvPr/>
        </p:nvSpPr>
        <p:spPr>
          <a:xfrm>
            <a:off x="3798947" y="4543998"/>
            <a:ext cx="8081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solidFill>
                  <a:srgbClr val="FF0000"/>
                </a:solidFill>
              </a:rPr>
              <a:t>40m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C0C6F6-2EC2-3D1C-5047-12783E41118A}"/>
              </a:ext>
            </a:extLst>
          </p:cNvPr>
          <p:cNvSpPr>
            <a:spLocks noChangeAspect="1"/>
          </p:cNvSpPr>
          <p:nvPr/>
        </p:nvSpPr>
        <p:spPr>
          <a:xfrm>
            <a:off x="3731013" y="2229406"/>
            <a:ext cx="993218" cy="993218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16DA8C-B0DB-93F0-7CF6-485F5A06984C}"/>
              </a:ext>
            </a:extLst>
          </p:cNvPr>
          <p:cNvSpPr txBox="1"/>
          <p:nvPr/>
        </p:nvSpPr>
        <p:spPr>
          <a:xfrm>
            <a:off x="3731426" y="1775393"/>
            <a:ext cx="914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solidFill>
                  <a:srgbClr val="FF0000"/>
                </a:solidFill>
              </a:rPr>
              <a:t>10cm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8959EC-DC36-4FE2-6AE8-125005F9F540}"/>
              </a:ext>
            </a:extLst>
          </p:cNvPr>
          <p:cNvSpPr>
            <a:spLocks noChangeAspect="1"/>
          </p:cNvSpPr>
          <p:nvPr/>
        </p:nvSpPr>
        <p:spPr>
          <a:xfrm>
            <a:off x="6956366" y="4023433"/>
            <a:ext cx="1919376" cy="191937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26787C-7433-8D18-2C08-89DFEDF3BDD6}"/>
              </a:ext>
            </a:extLst>
          </p:cNvPr>
          <p:cNvSpPr txBox="1"/>
          <p:nvPr/>
        </p:nvSpPr>
        <p:spPr>
          <a:xfrm>
            <a:off x="7344164" y="6001202"/>
            <a:ext cx="11031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solidFill>
                  <a:srgbClr val="FF0000"/>
                </a:solidFill>
              </a:rPr>
              <a:t>61.8cm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CA195D-4FDA-5EA3-24A4-9287B5975D4A}"/>
              </a:ext>
            </a:extLst>
          </p:cNvPr>
          <p:cNvSpPr>
            <a:spLocks noChangeAspect="1"/>
          </p:cNvSpPr>
          <p:nvPr/>
        </p:nvSpPr>
        <p:spPr>
          <a:xfrm>
            <a:off x="7083238" y="1834548"/>
            <a:ext cx="1676012" cy="167601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0C1454-3D08-205A-56FC-394E6C04BB42}"/>
              </a:ext>
            </a:extLst>
          </p:cNvPr>
          <p:cNvSpPr txBox="1"/>
          <p:nvPr/>
        </p:nvSpPr>
        <p:spPr>
          <a:xfrm>
            <a:off x="6027930" y="2445792"/>
            <a:ext cx="9381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solidFill>
                  <a:srgbClr val="FF0000"/>
                </a:solidFill>
              </a:rPr>
              <a:t>2.5cm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437EF85-13D9-6B7B-2D40-6FE14D13501F}"/>
                  </a:ext>
                </a:extLst>
              </p:cNvPr>
              <p:cNvSpPr txBox="1"/>
              <p:nvPr/>
            </p:nvSpPr>
            <p:spPr>
              <a:xfrm>
                <a:off x="1133459" y="2303222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𝑚𝑚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437EF85-13D9-6B7B-2D40-6FE14D135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459" y="2303222"/>
                <a:ext cx="9144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BD934B8-1B33-1BA7-C1D0-363731E6215C}"/>
                  </a:ext>
                </a:extLst>
              </p:cNvPr>
              <p:cNvSpPr txBox="1"/>
              <p:nvPr/>
            </p:nvSpPr>
            <p:spPr>
              <a:xfrm>
                <a:off x="2363320" y="4719006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600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BD934B8-1B33-1BA7-C1D0-363731E62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320" y="4719006"/>
                <a:ext cx="914400" cy="369332"/>
              </a:xfrm>
              <a:prstGeom prst="rect">
                <a:avLst/>
              </a:prstGeom>
              <a:blipFill>
                <a:blip r:embed="rId4"/>
                <a:stretch>
                  <a:fillRect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DF616A8-CDD3-AEA1-CD22-B71B9EC526A8}"/>
                  </a:ext>
                </a:extLst>
              </p:cNvPr>
              <p:cNvSpPr txBox="1"/>
              <p:nvPr/>
            </p:nvSpPr>
            <p:spPr>
              <a:xfrm>
                <a:off x="3692660" y="2565174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DF616A8-CDD3-AEA1-CD22-B71B9EC52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660" y="2565174"/>
                <a:ext cx="914400" cy="369332"/>
              </a:xfrm>
              <a:prstGeom prst="rect">
                <a:avLst/>
              </a:prstGeom>
              <a:blipFill>
                <a:blip r:embed="rId5"/>
                <a:stretch>
                  <a:fillRect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A519FDF-5C24-8580-48F3-B8F9F73B4517}"/>
                  </a:ext>
                </a:extLst>
              </p:cNvPr>
              <p:cNvSpPr txBox="1"/>
              <p:nvPr/>
            </p:nvSpPr>
            <p:spPr>
              <a:xfrm>
                <a:off x="7344164" y="4817942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819.24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A519FDF-5C24-8580-48F3-B8F9F73B4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164" y="4817942"/>
                <a:ext cx="914400" cy="369332"/>
              </a:xfrm>
              <a:prstGeom prst="rect">
                <a:avLst/>
              </a:prstGeom>
              <a:blipFill>
                <a:blip r:embed="rId6"/>
                <a:stretch>
                  <a:fillRect r="-4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2791AE2-8EC1-50D3-BFAC-B1C94B53108D}"/>
                  </a:ext>
                </a:extLst>
              </p:cNvPr>
              <p:cNvSpPr txBox="1"/>
              <p:nvPr/>
            </p:nvSpPr>
            <p:spPr>
              <a:xfrm>
                <a:off x="7464044" y="2566635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0.25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2791AE2-8EC1-50D3-BFAC-B1C94B5310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044" y="2566635"/>
                <a:ext cx="914400" cy="369332"/>
              </a:xfrm>
              <a:prstGeom prst="rect">
                <a:avLst/>
              </a:prstGeom>
              <a:blipFill>
                <a:blip r:embed="rId7"/>
                <a:stretch>
                  <a:fillRect r="-2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497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3CE801A-8CF3-405F-8757-32D942228C0D}"/>
              </a:ext>
            </a:extLst>
          </p:cNvPr>
          <p:cNvSpPr txBox="1"/>
          <p:nvPr/>
        </p:nvSpPr>
        <p:spPr>
          <a:xfrm>
            <a:off x="1774918" y="595627"/>
            <a:ext cx="635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can find the side length of any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using a calculator.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7027742-07F2-7887-0212-BA5B19501FC1}"/>
              </a:ext>
            </a:extLst>
          </p:cNvPr>
          <p:cNvSpPr/>
          <p:nvPr/>
        </p:nvSpPr>
        <p:spPr>
          <a:xfrm>
            <a:off x="1826692" y="2047647"/>
            <a:ext cx="1702302" cy="1702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E09804D-1B1B-7316-0F42-B54FDD23B8E3}"/>
              </a:ext>
            </a:extLst>
          </p:cNvPr>
          <p:cNvSpPr txBox="1"/>
          <p:nvPr/>
        </p:nvSpPr>
        <p:spPr>
          <a:xfrm>
            <a:off x="2055239" y="2566600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80 cm</a:t>
            </a:r>
            <a:r>
              <a:rPr kumimoji="0" lang="en-GB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50AAD43-C97B-9016-0A12-2A586CCD9E80}"/>
              </a:ext>
            </a:extLst>
          </p:cNvPr>
          <p:cNvSpPr txBox="1"/>
          <p:nvPr/>
        </p:nvSpPr>
        <p:spPr>
          <a:xfrm>
            <a:off x="518561" y="2502348"/>
            <a:ext cx="98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cm</a:t>
            </a:r>
            <a:endParaRPr kumimoji="0" lang="en-GB" sz="32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4CB835A-5B22-904A-88B3-D950538187ED}"/>
              </a:ext>
            </a:extLst>
          </p:cNvPr>
          <p:cNvCxnSpPr>
            <a:cxnSpLocks/>
          </p:cNvCxnSpPr>
          <p:nvPr/>
        </p:nvCxnSpPr>
        <p:spPr>
          <a:xfrm>
            <a:off x="1563823" y="2060878"/>
            <a:ext cx="0" cy="168721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54">
            <a:extLst>
              <a:ext uri="{FF2B5EF4-FFF2-40B4-BE49-F238E27FC236}">
                <a16:creationId xmlns:a16="http://schemas.microsoft.com/office/drawing/2014/main" id="{D2365F14-4CB4-CFEE-2FB7-B5F7779500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1" y="491304"/>
            <a:ext cx="518394" cy="608757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FD63443A-7777-9819-DF4A-4EEC5A999969}"/>
              </a:ext>
            </a:extLst>
          </p:cNvPr>
          <p:cNvSpPr txBox="1"/>
          <p:nvPr/>
        </p:nvSpPr>
        <p:spPr>
          <a:xfrm>
            <a:off x="4226228" y="1767202"/>
            <a:ext cx="4095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will use the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 root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function.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D74CC7-4F47-975B-3BB8-E2DEAFFB047F}"/>
                  </a:ext>
                </a:extLst>
              </p:cNvPr>
              <p:cNvSpPr txBox="1"/>
              <p:nvPr/>
            </p:nvSpPr>
            <p:spPr>
              <a:xfrm>
                <a:off x="5648777" y="2494687"/>
                <a:ext cx="1204432" cy="780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4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4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80</m:t>
                          </m:r>
                        </m:e>
                      </m:rad>
                    </m:oMath>
                  </m:oMathPara>
                </a14:m>
                <a:endParaRPr kumimoji="0" lang="en-GB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D74CC7-4F47-975B-3BB8-E2DEAFFB0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777" y="2494687"/>
                <a:ext cx="1204432" cy="780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1B58E34-B874-F01F-C155-1B9E52595625}"/>
                  </a:ext>
                </a:extLst>
              </p:cNvPr>
              <p:cNvSpPr txBox="1"/>
              <p:nvPr/>
            </p:nvSpPr>
            <p:spPr>
              <a:xfrm>
                <a:off x="6829747" y="2530979"/>
                <a:ext cx="253819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4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=8.944…</m:t>
                      </m:r>
                    </m:oMath>
                  </m:oMathPara>
                </a14:m>
                <a:endParaRPr kumimoji="0" lang="en-GB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1B58E34-B874-F01F-C155-1B9E52595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747" y="2530979"/>
                <a:ext cx="253819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916F3DB1-551F-AF54-F0F7-B78A7748A7DD}"/>
              </a:ext>
            </a:extLst>
          </p:cNvPr>
          <p:cNvSpPr txBox="1"/>
          <p:nvPr/>
        </p:nvSpPr>
        <p:spPr>
          <a:xfrm>
            <a:off x="3296682" y="4254959"/>
            <a:ext cx="4988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number, multiplied by itself, equals 80?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6D0D428-F8DD-86C3-ED6A-088971FEBF9B}"/>
              </a:ext>
            </a:extLst>
          </p:cNvPr>
          <p:cNvSpPr/>
          <p:nvPr/>
        </p:nvSpPr>
        <p:spPr>
          <a:xfrm>
            <a:off x="4682605" y="3491346"/>
            <a:ext cx="1313411" cy="681643"/>
          </a:xfrm>
          <a:custGeom>
            <a:avLst/>
            <a:gdLst>
              <a:gd name="connsiteX0" fmla="*/ 1396538 w 1396538"/>
              <a:gd name="connsiteY0" fmla="*/ 0 h 764771"/>
              <a:gd name="connsiteX1" fmla="*/ 0 w 1396538"/>
              <a:gd name="connsiteY1" fmla="*/ 764771 h 764771"/>
              <a:gd name="connsiteX0" fmla="*/ 1313411 w 1313411"/>
              <a:gd name="connsiteY0" fmla="*/ 0 h 681643"/>
              <a:gd name="connsiteX1" fmla="*/ 0 w 1313411"/>
              <a:gd name="connsiteY1" fmla="*/ 681643 h 681643"/>
              <a:gd name="connsiteX0" fmla="*/ 1313411 w 1313411"/>
              <a:gd name="connsiteY0" fmla="*/ 0 h 681643"/>
              <a:gd name="connsiteX1" fmla="*/ 0 w 1313411"/>
              <a:gd name="connsiteY1" fmla="*/ 681643 h 681643"/>
              <a:gd name="connsiteX0" fmla="*/ 1313411 w 1313411"/>
              <a:gd name="connsiteY0" fmla="*/ 0 h 681643"/>
              <a:gd name="connsiteX1" fmla="*/ 0 w 1313411"/>
              <a:gd name="connsiteY1" fmla="*/ 681643 h 681643"/>
              <a:gd name="connsiteX0" fmla="*/ 1313411 w 1313411"/>
              <a:gd name="connsiteY0" fmla="*/ 0 h 681643"/>
              <a:gd name="connsiteX1" fmla="*/ 0 w 1313411"/>
              <a:gd name="connsiteY1" fmla="*/ 681643 h 681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3411" h="681643">
                <a:moveTo>
                  <a:pt x="1313411" y="0"/>
                </a:moveTo>
                <a:cubicBezTo>
                  <a:pt x="1105593" y="1003069"/>
                  <a:pt x="157943" y="-13855"/>
                  <a:pt x="0" y="681643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E4E208E-7B46-2E2E-F74C-DD0BA513D33E}"/>
                  </a:ext>
                </a:extLst>
              </p:cNvPr>
              <p:cNvSpPr txBox="1"/>
              <p:nvPr/>
            </p:nvSpPr>
            <p:spPr>
              <a:xfrm>
                <a:off x="4134122" y="5164803"/>
                <a:ext cx="1637756" cy="12528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6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E4E208E-7B46-2E2E-F74C-DD0BA513D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122" y="5164803"/>
                <a:ext cx="1637756" cy="12528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5D07D2FB-2CC1-AF2B-09AE-20F6B512FB4A}"/>
              </a:ext>
            </a:extLst>
          </p:cNvPr>
          <p:cNvSpPr txBox="1"/>
          <p:nvPr/>
        </p:nvSpPr>
        <p:spPr>
          <a:xfrm>
            <a:off x="6083449" y="5773709"/>
            <a:ext cx="1086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radicand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F618002-343D-4EC7-94A1-9A78F73FA567}"/>
              </a:ext>
            </a:extLst>
          </p:cNvPr>
          <p:cNvSpPr txBox="1"/>
          <p:nvPr/>
        </p:nvSpPr>
        <p:spPr>
          <a:xfrm>
            <a:off x="1860253" y="5354778"/>
            <a:ext cx="18651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 root sign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(radical sign)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E4548D3-90A4-03D2-07F8-A44B002044D7}"/>
                  </a:ext>
                </a:extLst>
              </p:cNvPr>
              <p:cNvSpPr txBox="1"/>
              <p:nvPr/>
            </p:nvSpPr>
            <p:spPr>
              <a:xfrm>
                <a:off x="4645355" y="5355303"/>
                <a:ext cx="1212190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6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80</m:t>
                      </m:r>
                    </m:oMath>
                  </m:oMathPara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E4548D3-90A4-03D2-07F8-A44B00204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355" y="5355303"/>
                <a:ext cx="1212190" cy="10156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774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14" grpId="0"/>
      <p:bldP spid="63" grpId="0"/>
      <p:bldP spid="64" grpId="0"/>
      <p:bldP spid="7" grpId="0" animBg="1"/>
      <p:bldP spid="65" grpId="0"/>
      <p:bldP spid="66" grpId="0"/>
      <p:bldP spid="67" grpId="0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3CE801A-8CF3-405F-8757-32D942228C0D}"/>
              </a:ext>
            </a:extLst>
          </p:cNvPr>
          <p:cNvSpPr txBox="1"/>
          <p:nvPr/>
        </p:nvSpPr>
        <p:spPr>
          <a:xfrm>
            <a:off x="2429474" y="383426"/>
            <a:ext cx="5063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Dani keeps her chickens in a pen in her garden.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4CD0EB-9B3E-F743-4ECE-48BBFE213CB4}"/>
              </a:ext>
            </a:extLst>
          </p:cNvPr>
          <p:cNvSpPr txBox="1"/>
          <p:nvPr/>
        </p:nvSpPr>
        <p:spPr>
          <a:xfrm>
            <a:off x="2232938" y="1480490"/>
            <a:ext cx="1632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Area = 9 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D74CC7-4F47-975B-3BB8-E2DEAFFB047F}"/>
              </a:ext>
            </a:extLst>
          </p:cNvPr>
          <p:cNvSpPr txBox="1"/>
          <p:nvPr/>
        </p:nvSpPr>
        <p:spPr>
          <a:xfrm>
            <a:off x="5075461" y="1189762"/>
            <a:ext cx="3595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pen has an area of 9 m</a:t>
            </a:r>
            <a:r>
              <a:rPr kumimoji="0" lang="en-GB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is a square.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CA9CEF-04F5-C318-588B-C9707A8F0C71}"/>
              </a:ext>
            </a:extLst>
          </p:cNvPr>
          <p:cNvGrpSpPr/>
          <p:nvPr/>
        </p:nvGrpSpPr>
        <p:grpSpPr>
          <a:xfrm>
            <a:off x="2026907" y="2211186"/>
            <a:ext cx="2052651" cy="326700"/>
            <a:chOff x="1752587" y="1230284"/>
            <a:chExt cx="2052651" cy="326700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FDA8E6C0-BE80-218D-C1D4-955A17254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587" y="1230284"/>
              <a:ext cx="790776" cy="3267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6B34431-C4FC-C580-F70D-0F5123964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798" y="1230284"/>
              <a:ext cx="790776" cy="326700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05BE06B7-9427-B064-3F3F-5E6CFD22BA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>
              <a:off x="3346437" y="1230284"/>
              <a:ext cx="458801" cy="3267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8F2DD10-3A1D-0ED3-1FED-5DE7EEC62E0E}"/>
              </a:ext>
            </a:extLst>
          </p:cNvPr>
          <p:cNvGrpSpPr/>
          <p:nvPr/>
        </p:nvGrpSpPr>
        <p:grpSpPr>
          <a:xfrm rot="5400000">
            <a:off x="3190689" y="3374968"/>
            <a:ext cx="2052651" cy="326700"/>
            <a:chOff x="1752587" y="1230284"/>
            <a:chExt cx="2052651" cy="3267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8EA2B32A-DB1F-E401-70B1-D8866EAC4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587" y="1230284"/>
              <a:ext cx="790776" cy="326700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53E54DA0-921F-6404-A018-71FA81844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798" y="1230284"/>
              <a:ext cx="790776" cy="326700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719F899-CF97-79A3-25A3-59D6B492FD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>
              <a:off x="3346437" y="1230284"/>
              <a:ext cx="458801" cy="3267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1E311BF-3843-BDBC-3365-78369147162D}"/>
              </a:ext>
            </a:extLst>
          </p:cNvPr>
          <p:cNvGrpSpPr/>
          <p:nvPr/>
        </p:nvGrpSpPr>
        <p:grpSpPr>
          <a:xfrm rot="10800000">
            <a:off x="2035220" y="4555377"/>
            <a:ext cx="2052651" cy="326700"/>
            <a:chOff x="1752587" y="1230284"/>
            <a:chExt cx="2052651" cy="32670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E5561FDF-617D-57FA-C99F-D406D5D6C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587" y="1230284"/>
              <a:ext cx="790776" cy="326700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9A861ECA-7E85-4291-B181-D3DC082ABC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798" y="1230284"/>
              <a:ext cx="790776" cy="326700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8E3FCECB-884F-6E83-A511-28B4413D7C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>
              <a:off x="3346437" y="1230284"/>
              <a:ext cx="458801" cy="3267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2E84CCD-9899-9B56-9461-F44A5DCE9C04}"/>
              </a:ext>
            </a:extLst>
          </p:cNvPr>
          <p:cNvGrpSpPr/>
          <p:nvPr/>
        </p:nvGrpSpPr>
        <p:grpSpPr>
          <a:xfrm rot="16200000">
            <a:off x="854814" y="3391598"/>
            <a:ext cx="2052651" cy="326700"/>
            <a:chOff x="1752587" y="1230284"/>
            <a:chExt cx="2052651" cy="326700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B6495456-A2F2-F120-FE99-20123F347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587" y="1230284"/>
              <a:ext cx="790776" cy="326700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3C765127-0420-22D4-B428-AD0082B79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798" y="1230284"/>
              <a:ext cx="790776" cy="326700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5E0A7089-C31B-0A11-2F6D-F2655B77D5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>
              <a:off x="3346437" y="1230284"/>
              <a:ext cx="458801" cy="326700"/>
            </a:xfrm>
            <a:prstGeom prst="rect">
              <a:avLst/>
            </a:prstGeom>
          </p:spPr>
        </p:pic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1C7035B-FDE2-B4C6-C232-24BD798417C5}"/>
              </a:ext>
            </a:extLst>
          </p:cNvPr>
          <p:cNvCxnSpPr>
            <a:cxnSpLocks/>
          </p:cNvCxnSpPr>
          <p:nvPr/>
        </p:nvCxnSpPr>
        <p:spPr>
          <a:xfrm>
            <a:off x="2028306" y="5072903"/>
            <a:ext cx="2019992" cy="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5864FCB1-2F00-A1FA-9280-69471B5D89C7}"/>
              </a:ext>
            </a:extLst>
          </p:cNvPr>
          <p:cNvSpPr txBox="1"/>
          <p:nvPr/>
        </p:nvSpPr>
        <p:spPr>
          <a:xfrm>
            <a:off x="5193703" y="2686053"/>
            <a:ext cx="3359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much fencing is needed? 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DEE46CD-7D36-E6B2-8293-E4DF587F1632}"/>
              </a:ext>
            </a:extLst>
          </p:cNvPr>
          <p:cNvCxnSpPr>
            <a:cxnSpLocks/>
          </p:cNvCxnSpPr>
          <p:nvPr/>
        </p:nvCxnSpPr>
        <p:spPr>
          <a:xfrm>
            <a:off x="1529543" y="2520896"/>
            <a:ext cx="0" cy="2042791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84E7B91-88E6-A9A2-2B71-F63F587CCCA0}"/>
                  </a:ext>
                </a:extLst>
              </p:cNvPr>
              <p:cNvSpPr txBox="1"/>
              <p:nvPr/>
            </p:nvSpPr>
            <p:spPr>
              <a:xfrm>
                <a:off x="1098173" y="3204687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84E7B91-88E6-A9A2-2B71-F63F587CC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173" y="3204687"/>
                <a:ext cx="477630" cy="5734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3110872-B030-CC35-D68F-724E30FA853A}"/>
                  </a:ext>
                </a:extLst>
              </p:cNvPr>
              <p:cNvSpPr txBox="1"/>
              <p:nvPr/>
            </p:nvSpPr>
            <p:spPr>
              <a:xfrm>
                <a:off x="2802281" y="5025175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3110872-B030-CC35-D68F-724E30FA8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281" y="5025175"/>
                <a:ext cx="477630" cy="5734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3B34ECB6-5F5B-68ED-6398-1A60CD9572A4}"/>
              </a:ext>
            </a:extLst>
          </p:cNvPr>
          <p:cNvSpPr txBox="1"/>
          <p:nvPr/>
        </p:nvSpPr>
        <p:spPr>
          <a:xfrm>
            <a:off x="2722238" y="5532251"/>
            <a:ext cx="654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m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6E6518A-FCC2-73FE-FBF4-083E6F97B630}"/>
              </a:ext>
            </a:extLst>
          </p:cNvPr>
          <p:cNvSpPr txBox="1"/>
          <p:nvPr/>
        </p:nvSpPr>
        <p:spPr>
          <a:xfrm>
            <a:off x="414764" y="3299591"/>
            <a:ext cx="654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m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59BFCA-84A9-2929-D2E9-3E1BF16183C8}"/>
              </a:ext>
            </a:extLst>
          </p:cNvPr>
          <p:cNvSpPr/>
          <p:nvPr/>
        </p:nvSpPr>
        <p:spPr>
          <a:xfrm>
            <a:off x="2047405" y="2543695"/>
            <a:ext cx="2004010" cy="20040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460E6D1-C3DB-23F8-0D38-E93D94AC0C3F}"/>
              </a:ext>
            </a:extLst>
          </p:cNvPr>
          <p:cNvCxnSpPr>
            <a:cxnSpLocks/>
          </p:cNvCxnSpPr>
          <p:nvPr/>
        </p:nvCxnSpPr>
        <p:spPr>
          <a:xfrm>
            <a:off x="3032471" y="2459153"/>
            <a:ext cx="0" cy="221041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D34ADB0-1177-0BAE-5AB4-BDAF23AC6C5E}"/>
              </a:ext>
            </a:extLst>
          </p:cNvPr>
          <p:cNvCxnSpPr>
            <a:cxnSpLocks/>
          </p:cNvCxnSpPr>
          <p:nvPr/>
        </p:nvCxnSpPr>
        <p:spPr>
          <a:xfrm flipH="1">
            <a:off x="1918941" y="3564432"/>
            <a:ext cx="273974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661960F3-7DDD-331A-E550-0A87F291BD6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035" y="3722296"/>
            <a:ext cx="985444" cy="6608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8323918-8EE0-8E7C-10B6-868839200AB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99820" y="2751512"/>
            <a:ext cx="970356" cy="650732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C787501-8B1E-BB01-AD11-DDA238DAA087}"/>
              </a:ext>
            </a:extLst>
          </p:cNvPr>
          <p:cNvCxnSpPr>
            <a:cxnSpLocks/>
          </p:cNvCxnSpPr>
          <p:nvPr/>
        </p:nvCxnSpPr>
        <p:spPr>
          <a:xfrm flipH="1">
            <a:off x="3914428" y="3564432"/>
            <a:ext cx="273974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644D15-7A47-E388-4752-03F5463D8D7B}"/>
              </a:ext>
            </a:extLst>
          </p:cNvPr>
          <p:cNvCxnSpPr>
            <a:cxnSpLocks/>
          </p:cNvCxnSpPr>
          <p:nvPr/>
        </p:nvCxnSpPr>
        <p:spPr>
          <a:xfrm>
            <a:off x="3032471" y="4449878"/>
            <a:ext cx="0" cy="221041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24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72775E-A0E6-0A14-EA71-CF6F5AAD0AC4}"/>
              </a:ext>
            </a:extLst>
          </p:cNvPr>
          <p:cNvSpPr/>
          <p:nvPr/>
        </p:nvSpPr>
        <p:spPr>
          <a:xfrm>
            <a:off x="1672674" y="749933"/>
            <a:ext cx="1563875" cy="1563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DE233A5-BF71-6EDA-B5AD-0B82C13B67C1}"/>
              </a:ext>
            </a:extLst>
          </p:cNvPr>
          <p:cNvCxnSpPr>
            <a:cxnSpLocks/>
          </p:cNvCxnSpPr>
          <p:nvPr/>
        </p:nvCxnSpPr>
        <p:spPr>
          <a:xfrm>
            <a:off x="2441392" y="683959"/>
            <a:ext cx="0" cy="17249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DE1EB9-AEEB-A4F1-5487-7997F1825CED}"/>
              </a:ext>
            </a:extLst>
          </p:cNvPr>
          <p:cNvCxnSpPr>
            <a:cxnSpLocks/>
          </p:cNvCxnSpPr>
          <p:nvPr/>
        </p:nvCxnSpPr>
        <p:spPr>
          <a:xfrm flipH="1">
            <a:off x="3129647" y="1546488"/>
            <a:ext cx="21380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FD969D-27EB-8C11-AF72-1CEE52A8CAEB}"/>
              </a:ext>
            </a:extLst>
          </p:cNvPr>
          <p:cNvCxnSpPr>
            <a:cxnSpLocks/>
          </p:cNvCxnSpPr>
          <p:nvPr/>
        </p:nvCxnSpPr>
        <p:spPr>
          <a:xfrm flipH="1">
            <a:off x="1572424" y="1546488"/>
            <a:ext cx="21380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4D5339-3103-836E-3D5C-077A3A862DE8}"/>
              </a:ext>
            </a:extLst>
          </p:cNvPr>
          <p:cNvCxnSpPr>
            <a:cxnSpLocks/>
          </p:cNvCxnSpPr>
          <p:nvPr/>
        </p:nvCxnSpPr>
        <p:spPr>
          <a:xfrm>
            <a:off x="2441392" y="2237466"/>
            <a:ext cx="0" cy="17249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C0B84F5-F507-FB6A-06FE-49CC703B1575}"/>
              </a:ext>
            </a:extLst>
          </p:cNvPr>
          <p:cNvGrpSpPr/>
          <p:nvPr/>
        </p:nvGrpSpPr>
        <p:grpSpPr>
          <a:xfrm>
            <a:off x="1656678" y="490452"/>
            <a:ext cx="1601833" cy="254948"/>
            <a:chOff x="1752587" y="1230284"/>
            <a:chExt cx="2052651" cy="3267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F1D2470-3991-EE79-9193-5EBAB426E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587" y="1230284"/>
              <a:ext cx="790776" cy="3267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F9A9EB8-2860-B500-76FD-AA0AE8BA12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798" y="1230284"/>
              <a:ext cx="790776" cy="326700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1725280-B1A5-9803-0CC5-961F0A97AC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>
              <a:off x="3346437" y="1230284"/>
              <a:ext cx="458801" cy="32670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FBA2C0-F4AC-94D2-12D6-30EC553C9509}"/>
              </a:ext>
            </a:extLst>
          </p:cNvPr>
          <p:cNvGrpSpPr/>
          <p:nvPr/>
        </p:nvGrpSpPr>
        <p:grpSpPr>
          <a:xfrm rot="5400000">
            <a:off x="2564861" y="1398636"/>
            <a:ext cx="1601833" cy="254948"/>
            <a:chOff x="1752587" y="1230284"/>
            <a:chExt cx="2052651" cy="3267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33BD4AB-CDDE-4C5B-02C5-2FD4C4AD17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587" y="1230284"/>
              <a:ext cx="790776" cy="3267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D567275-B3C1-2C17-1F9C-3CE22E242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798" y="1230284"/>
              <a:ext cx="790776" cy="32670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DCFA783-3FB2-3456-DA4C-65A025C765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>
              <a:off x="3346437" y="1230284"/>
              <a:ext cx="458801" cy="3267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3DEAC90-70B2-A130-1564-E0EB44175216}"/>
              </a:ext>
            </a:extLst>
          </p:cNvPr>
          <p:cNvGrpSpPr/>
          <p:nvPr/>
        </p:nvGrpSpPr>
        <p:grpSpPr>
          <a:xfrm rot="10800000">
            <a:off x="1663165" y="2319795"/>
            <a:ext cx="1601833" cy="254948"/>
            <a:chOff x="1752587" y="1230284"/>
            <a:chExt cx="2052651" cy="32670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334BF39-8CA4-64D5-A7CF-2C6BD7BBD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587" y="1230284"/>
              <a:ext cx="790776" cy="32670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A15A59C-9E94-A330-C402-C89D754CC3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798" y="1230284"/>
              <a:ext cx="790776" cy="32670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2DC3A4C-16B6-7963-5991-CE7C7D5980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>
              <a:off x="3346437" y="1230284"/>
              <a:ext cx="458801" cy="3267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113A9A0-397B-367C-897C-2DF158F770D4}"/>
              </a:ext>
            </a:extLst>
          </p:cNvPr>
          <p:cNvGrpSpPr/>
          <p:nvPr/>
        </p:nvGrpSpPr>
        <p:grpSpPr>
          <a:xfrm rot="16200000">
            <a:off x="742008" y="1411613"/>
            <a:ext cx="1601833" cy="254948"/>
            <a:chOff x="1752587" y="1230284"/>
            <a:chExt cx="2052651" cy="326700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2054199B-6D60-4667-A3D0-67E0302630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587" y="1230284"/>
              <a:ext cx="790776" cy="326700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5A1ADC79-5401-009C-6C50-48EB187BB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798" y="1230284"/>
              <a:ext cx="790776" cy="32670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C0C105C-2AC5-999A-4FAF-F38F0AD264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>
              <a:off x="3346437" y="1230284"/>
              <a:ext cx="458801" cy="326700"/>
            </a:xfrm>
            <a:prstGeom prst="rect">
              <a:avLst/>
            </a:prstGeom>
          </p:spPr>
        </p:pic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EFD7311-B41B-EFC4-6F17-FE8DD8AF668D}"/>
              </a:ext>
            </a:extLst>
          </p:cNvPr>
          <p:cNvGrpSpPr/>
          <p:nvPr/>
        </p:nvGrpSpPr>
        <p:grpSpPr>
          <a:xfrm>
            <a:off x="1639411" y="3402158"/>
            <a:ext cx="2999264" cy="3008631"/>
            <a:chOff x="1415450" y="3906983"/>
            <a:chExt cx="2077802" cy="2084291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6A4819B-A5FB-C76E-BCBC-27D147B8EA3B}"/>
                </a:ext>
              </a:extLst>
            </p:cNvPr>
            <p:cNvSpPr/>
            <p:nvPr/>
          </p:nvSpPr>
          <p:spPr>
            <a:xfrm>
              <a:off x="1672674" y="4166464"/>
              <a:ext cx="1563875" cy="15638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1EDDDF9-F1FE-419C-F4AF-0F4CBAEFD001}"/>
                </a:ext>
              </a:extLst>
            </p:cNvPr>
            <p:cNvCxnSpPr>
              <a:cxnSpLocks/>
            </p:cNvCxnSpPr>
            <p:nvPr/>
          </p:nvCxnSpPr>
          <p:spPr>
            <a:xfrm>
              <a:off x="2441392" y="4100490"/>
              <a:ext cx="0" cy="172494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3FB9300-EB9F-6328-43BC-1BAB18BA18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29647" y="4963019"/>
              <a:ext cx="213802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4BA59B39-264B-F016-F317-9359866C72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72424" y="4963019"/>
              <a:ext cx="213802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CF7C4D8-5A5C-60E1-7590-E8C66CBB8EA7}"/>
                </a:ext>
              </a:extLst>
            </p:cNvPr>
            <p:cNvCxnSpPr>
              <a:cxnSpLocks/>
            </p:cNvCxnSpPr>
            <p:nvPr/>
          </p:nvCxnSpPr>
          <p:spPr>
            <a:xfrm>
              <a:off x="2441392" y="5653997"/>
              <a:ext cx="0" cy="172494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AF03C3A0-0C58-1393-74BD-02A19A6E3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6678" y="3906983"/>
              <a:ext cx="617100" cy="254948"/>
            </a:xfrm>
            <a:prstGeom prst="rect">
              <a:avLst/>
            </a:prstGeom>
          </p:spPr>
        </p:pic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814D333E-FA34-F35F-7F24-A80041A4D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6459" y="3906983"/>
              <a:ext cx="617100" cy="254948"/>
            </a:xfrm>
            <a:prstGeom prst="rect">
              <a:avLst/>
            </a:prstGeom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015D48A1-5DC5-06EF-250C-D118D6B3A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>
              <a:off x="2900475" y="3906983"/>
              <a:ext cx="358036" cy="254948"/>
            </a:xfrm>
            <a:prstGeom prst="rect">
              <a:avLst/>
            </a:prstGeom>
          </p:spPr>
        </p:pic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BE6973FD-524A-6020-9CBC-9BD67BFC1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57227" y="4322801"/>
              <a:ext cx="617100" cy="254948"/>
            </a:xfrm>
            <a:prstGeom prst="rect">
              <a:avLst/>
            </a:prstGeom>
          </p:spPr>
        </p:pic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B32E81AA-11D1-0FCB-4B89-22F450C58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57227" y="4942581"/>
              <a:ext cx="617100" cy="254948"/>
            </a:xfrm>
            <a:prstGeom prst="rect">
              <a:avLst/>
            </a:prstGeom>
          </p:spPr>
        </p:pic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23D8792E-7AD1-DFC2-EFBD-A44755A389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 rot="5400000">
              <a:off x="3186760" y="5437066"/>
              <a:ext cx="358036" cy="254948"/>
            </a:xfrm>
            <a:prstGeom prst="rect">
              <a:avLst/>
            </a:prstGeom>
          </p:spPr>
        </p:pic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B4E4E0A4-2A7E-F9F1-05F6-DAE9CA9E30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47898" y="5736326"/>
              <a:ext cx="617100" cy="254948"/>
            </a:xfrm>
            <a:prstGeom prst="rect">
              <a:avLst/>
            </a:prstGeom>
          </p:spPr>
        </p:pic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3600DAF8-83B9-5B82-1B65-681DAA675B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8117" y="5736326"/>
              <a:ext cx="617100" cy="254948"/>
            </a:xfrm>
            <a:prstGeom prst="rect">
              <a:avLst/>
            </a:prstGeom>
          </p:spPr>
        </p:pic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2A514E0D-76F9-1280-620B-1D35622D83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 rot="10800000">
              <a:off x="1663165" y="5736326"/>
              <a:ext cx="358036" cy="254948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53D15D17-4567-9C4D-E1AC-E0478A081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234374" y="5320510"/>
              <a:ext cx="617100" cy="254948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D4B776E9-8C98-A175-586C-FA8A2FDE0E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234374" y="4700730"/>
              <a:ext cx="617100" cy="254948"/>
            </a:xfrm>
            <a:prstGeom prst="rect">
              <a:avLst/>
            </a:prstGeom>
          </p:spPr>
        </p:pic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405F2A1A-D6F5-0DE9-8E46-74CA158458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1981"/>
            <a:stretch/>
          </p:blipFill>
          <p:spPr>
            <a:xfrm rot="16200000">
              <a:off x="1363907" y="4206245"/>
              <a:ext cx="358036" cy="254948"/>
            </a:xfrm>
            <a:prstGeom prst="rect">
              <a:avLst/>
            </a:prstGeom>
          </p:spPr>
        </p:pic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C03B7274-EE0A-3F4D-56F2-E08442CCFB23}"/>
              </a:ext>
            </a:extLst>
          </p:cNvPr>
          <p:cNvSpPr/>
          <p:nvPr/>
        </p:nvSpPr>
        <p:spPr>
          <a:xfrm>
            <a:off x="6297148" y="4109314"/>
            <a:ext cx="1563875" cy="1563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8C4E032-8D8E-8FED-F423-562B88045CBA}"/>
              </a:ext>
            </a:extLst>
          </p:cNvPr>
          <p:cNvCxnSpPr>
            <a:cxnSpLocks/>
          </p:cNvCxnSpPr>
          <p:nvPr/>
        </p:nvCxnSpPr>
        <p:spPr>
          <a:xfrm>
            <a:off x="7065866" y="4043340"/>
            <a:ext cx="0" cy="17249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6520A5D-D3C8-9044-7082-2A7DC32F2170}"/>
              </a:ext>
            </a:extLst>
          </p:cNvPr>
          <p:cNvCxnSpPr>
            <a:cxnSpLocks/>
          </p:cNvCxnSpPr>
          <p:nvPr/>
        </p:nvCxnSpPr>
        <p:spPr>
          <a:xfrm flipH="1">
            <a:off x="7754121" y="4905869"/>
            <a:ext cx="21380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3DCE3526-4498-9AAE-316E-173B1B377D6E}"/>
              </a:ext>
            </a:extLst>
          </p:cNvPr>
          <p:cNvCxnSpPr>
            <a:cxnSpLocks/>
          </p:cNvCxnSpPr>
          <p:nvPr/>
        </p:nvCxnSpPr>
        <p:spPr>
          <a:xfrm flipH="1">
            <a:off x="6196898" y="4905869"/>
            <a:ext cx="21380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2C364A4-2779-B180-CB52-B89C74D0CD7C}"/>
              </a:ext>
            </a:extLst>
          </p:cNvPr>
          <p:cNvCxnSpPr>
            <a:cxnSpLocks/>
          </p:cNvCxnSpPr>
          <p:nvPr/>
        </p:nvCxnSpPr>
        <p:spPr>
          <a:xfrm>
            <a:off x="7065866" y="5596847"/>
            <a:ext cx="0" cy="17249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1" name="Picture 110">
            <a:extLst>
              <a:ext uri="{FF2B5EF4-FFF2-40B4-BE49-F238E27FC236}">
                <a16:creationId xmlns:a16="http://schemas.microsoft.com/office/drawing/2014/main" id="{9AB01F96-68DD-A6C7-3569-840EB5E80E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152" y="3849833"/>
            <a:ext cx="617100" cy="25494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5285F56E-47BA-CAE1-833A-21FA9E898E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933" y="3849833"/>
            <a:ext cx="617100" cy="254948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5DC4FB14-9936-EBF1-3901-870B3F7181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81"/>
          <a:stretch/>
        </p:blipFill>
        <p:spPr>
          <a:xfrm>
            <a:off x="7524949" y="3849833"/>
            <a:ext cx="358036" cy="254948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BBDDD820-E186-A367-CF3D-D9A9C60FE2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81701" y="4265651"/>
            <a:ext cx="617100" cy="25494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56017B60-6FD8-81BC-50A4-60813B15C9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81701" y="4885431"/>
            <a:ext cx="617100" cy="2549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6FBB91AA-902B-E31C-612D-3C316F2876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81"/>
          <a:stretch/>
        </p:blipFill>
        <p:spPr>
          <a:xfrm rot="5400000">
            <a:off x="7811234" y="5379916"/>
            <a:ext cx="358036" cy="254948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75FAC6C9-BADC-DAAC-B2ED-534C2F3DCE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72372" y="5679176"/>
            <a:ext cx="617100" cy="254948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06EEB468-F669-A4AF-1B90-D824C4C75C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52591" y="5679176"/>
            <a:ext cx="617100" cy="25494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3262D29A-2AB6-FEC1-F5EE-AB9ED41ECCC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81"/>
          <a:stretch/>
        </p:blipFill>
        <p:spPr>
          <a:xfrm rot="10800000">
            <a:off x="6287639" y="5679176"/>
            <a:ext cx="358036" cy="254948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34860AAC-52E8-8F40-6A15-32434EA185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858848" y="5263360"/>
            <a:ext cx="617100" cy="254948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85AB22A7-D634-774B-9A73-3EE33C495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858848" y="4643580"/>
            <a:ext cx="617100" cy="254948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CC4533BA-7ABF-9F25-0860-22A33231B2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81"/>
          <a:stretch/>
        </p:blipFill>
        <p:spPr>
          <a:xfrm rot="16200000">
            <a:off x="5988381" y="4149095"/>
            <a:ext cx="358036" cy="254948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747B4224-F6A3-5051-3772-73620F3E4BF2}"/>
              </a:ext>
            </a:extLst>
          </p:cNvPr>
          <p:cNvSpPr txBox="1"/>
          <p:nvPr/>
        </p:nvSpPr>
        <p:spPr>
          <a:xfrm>
            <a:off x="2241233" y="1742687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 m</a:t>
            </a:r>
            <a:r>
              <a:rPr kumimoji="0" lang="en-GB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id="{87E3FF9F-D023-F758-C7B5-E631A8D481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118" y="1009650"/>
            <a:ext cx="536473" cy="684003"/>
          </a:xfrm>
          <a:prstGeom prst="rect">
            <a:avLst/>
          </a:prstGeom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02469161-5811-E820-DBF4-355E667B92BA}"/>
              </a:ext>
            </a:extLst>
          </p:cNvPr>
          <p:cNvSpPr txBox="1"/>
          <p:nvPr/>
        </p:nvSpPr>
        <p:spPr>
          <a:xfrm>
            <a:off x="2118568" y="5276462"/>
            <a:ext cx="1370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 m</a:t>
            </a:r>
            <a:r>
              <a:rPr kumimoji="0" lang="en-GB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pic>
        <p:nvPicPr>
          <p:cNvPr id="123" name="Picture 122">
            <a:extLst>
              <a:ext uri="{FF2B5EF4-FFF2-40B4-BE49-F238E27FC236}">
                <a16:creationId xmlns:a16="http://schemas.microsoft.com/office/drawing/2014/main" id="{590F8078-0DCF-BBD0-A8E3-98FC500C39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00552" y="4152901"/>
            <a:ext cx="962959" cy="6179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985152E5-8199-FF9A-1A6B-F4EBC5103AF3}"/>
              </a:ext>
            </a:extLst>
          </p:cNvPr>
          <p:cNvSpPr/>
          <p:nvPr/>
        </p:nvSpPr>
        <p:spPr>
          <a:xfrm>
            <a:off x="6243110" y="1171412"/>
            <a:ext cx="1215475" cy="12154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DD19AD2-55CD-67DF-009B-E7DE6B96C4B3}"/>
              </a:ext>
            </a:extLst>
          </p:cNvPr>
          <p:cNvCxnSpPr>
            <a:cxnSpLocks/>
          </p:cNvCxnSpPr>
          <p:nvPr/>
        </p:nvCxnSpPr>
        <p:spPr>
          <a:xfrm>
            <a:off x="6840573" y="1120135"/>
            <a:ext cx="0" cy="13406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C94CF43-2DA6-B8D0-09A3-CAAFD0982326}"/>
              </a:ext>
            </a:extLst>
          </p:cNvPr>
          <p:cNvCxnSpPr>
            <a:cxnSpLocks/>
          </p:cNvCxnSpPr>
          <p:nvPr/>
        </p:nvCxnSpPr>
        <p:spPr>
          <a:xfrm flipH="1">
            <a:off x="7375498" y="1790510"/>
            <a:ext cx="16617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E5BA5DF-F46F-CC88-67EE-91FCD205FF10}"/>
              </a:ext>
            </a:extLst>
          </p:cNvPr>
          <p:cNvCxnSpPr>
            <a:cxnSpLocks/>
          </p:cNvCxnSpPr>
          <p:nvPr/>
        </p:nvCxnSpPr>
        <p:spPr>
          <a:xfrm flipH="1">
            <a:off x="6165193" y="1790510"/>
            <a:ext cx="16617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F8000F8-88F2-F39B-450D-37B03178A1A7}"/>
              </a:ext>
            </a:extLst>
          </p:cNvPr>
          <p:cNvCxnSpPr>
            <a:cxnSpLocks/>
          </p:cNvCxnSpPr>
          <p:nvPr/>
        </p:nvCxnSpPr>
        <p:spPr>
          <a:xfrm>
            <a:off x="6840573" y="2327551"/>
            <a:ext cx="0" cy="13406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54">
            <a:extLst>
              <a:ext uri="{FF2B5EF4-FFF2-40B4-BE49-F238E27FC236}">
                <a16:creationId xmlns:a16="http://schemas.microsoft.com/office/drawing/2014/main" id="{EAABE9A4-A045-A36C-A701-A89911C3B1D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677" y="969738"/>
            <a:ext cx="479622" cy="19815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B12CA1CC-5F4C-A477-57A1-F626E6EECB3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2383" y="969738"/>
            <a:ext cx="479622" cy="19815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AB31EDC4-A8B9-33CA-01E4-D6A2D125D38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81"/>
          <a:stretch/>
        </p:blipFill>
        <p:spPr>
          <a:xfrm>
            <a:off x="7197381" y="969738"/>
            <a:ext cx="278273" cy="19815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82A31506-09AF-14F0-F163-0BC85AE98E6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212" y="1292920"/>
            <a:ext cx="479622" cy="19815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D939FE46-90B9-AD72-91AF-23501BBA2C5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212" y="1774625"/>
            <a:ext cx="479622" cy="19815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751E2919-94C6-F3A3-3BDA-A97C3EC2020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81"/>
          <a:stretch/>
        </p:blipFill>
        <p:spPr>
          <a:xfrm rot="5400000">
            <a:off x="7419887" y="2158948"/>
            <a:ext cx="278272" cy="19815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F0CBB90F-AA58-298E-2030-44F6DA40FB2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01073" y="2391539"/>
            <a:ext cx="479622" cy="19815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441B32E1-984B-1B2E-10EA-AE12DBC902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519367" y="2391539"/>
            <a:ext cx="479622" cy="19815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70814D9C-1096-B2CB-AA6C-45C7335F401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81"/>
          <a:stretch/>
        </p:blipFill>
        <p:spPr>
          <a:xfrm rot="10800000">
            <a:off x="6235719" y="2391539"/>
            <a:ext cx="278273" cy="19815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FC87563-5212-F322-BE3B-A2CB9ECD226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02454" y="2068358"/>
            <a:ext cx="479622" cy="198151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4860E04-AD2F-896A-D91C-26A45624DEB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02454" y="1586653"/>
            <a:ext cx="479622" cy="19815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BD29B76-ADA1-C570-A0D5-D636D32A01C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81"/>
          <a:stretch/>
        </p:blipFill>
        <p:spPr>
          <a:xfrm rot="16200000">
            <a:off x="6003130" y="1202330"/>
            <a:ext cx="278272" cy="198151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9B333A82-D6B9-6EC8-B1A7-AED060598D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252" y="1838217"/>
            <a:ext cx="626197" cy="454482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C58BBDF1-C6D1-9726-B471-F8FAAE338A5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05241" y="4743992"/>
            <a:ext cx="660329" cy="795577"/>
          </a:xfrm>
          <a:prstGeom prst="rect">
            <a:avLst/>
          </a:prstGeom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id="{ED48F2F6-0AB8-A87B-8544-C30997E8649C}"/>
              </a:ext>
            </a:extLst>
          </p:cNvPr>
          <p:cNvSpPr txBox="1"/>
          <p:nvPr/>
        </p:nvSpPr>
        <p:spPr>
          <a:xfrm>
            <a:off x="6548356" y="4281167"/>
            <a:ext cx="1162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80 m</a:t>
            </a:r>
            <a:r>
              <a:rPr kumimoji="0" lang="en-GB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C6BE8A7-10AC-474B-C5FD-F4A0C8A05631}"/>
              </a:ext>
            </a:extLst>
          </p:cNvPr>
          <p:cNvSpPr txBox="1"/>
          <p:nvPr/>
        </p:nvSpPr>
        <p:spPr>
          <a:xfrm>
            <a:off x="3179926" y="204549"/>
            <a:ext cx="6764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much fencing is needed for each of these pens?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9539A26-0EAA-7DF9-D703-E4232EB179E1}"/>
              </a:ext>
            </a:extLst>
          </p:cNvPr>
          <p:cNvSpPr txBox="1"/>
          <p:nvPr/>
        </p:nvSpPr>
        <p:spPr>
          <a:xfrm>
            <a:off x="6365558" y="1247387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m</a:t>
            </a:r>
            <a:r>
              <a:rPr kumimoji="0" lang="en-GB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pic>
        <p:nvPicPr>
          <p:cNvPr id="132" name="Picture 131">
            <a:extLst>
              <a:ext uri="{FF2B5EF4-FFF2-40B4-BE49-F238E27FC236}">
                <a16:creationId xmlns:a16="http://schemas.microsoft.com/office/drawing/2014/main" id="{4AB6CE3A-7990-A0C2-6AF6-41FCA4609BB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732" y="5552323"/>
            <a:ext cx="518394" cy="60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8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3CE801A-8CF3-405F-8757-32D942228C0D}"/>
              </a:ext>
            </a:extLst>
          </p:cNvPr>
          <p:cNvSpPr txBox="1"/>
          <p:nvPr/>
        </p:nvSpPr>
        <p:spPr>
          <a:xfrm>
            <a:off x="1566625" y="116259"/>
            <a:ext cx="678942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a calculator to find the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perimeter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each of these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necessary, give your answer rounded to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decimal place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4D412F2-5AE1-BD4A-5665-F2385F5781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851" y="320560"/>
            <a:ext cx="513323" cy="60280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F4E4609-FE7A-E882-C368-519A3CE82D0F}"/>
              </a:ext>
            </a:extLst>
          </p:cNvPr>
          <p:cNvSpPr/>
          <p:nvPr/>
        </p:nvSpPr>
        <p:spPr>
          <a:xfrm>
            <a:off x="854534" y="1238878"/>
            <a:ext cx="1788912" cy="17889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031EB1-C221-9DF1-6A15-88918BBC57BD}"/>
              </a:ext>
            </a:extLst>
          </p:cNvPr>
          <p:cNvSpPr txBox="1"/>
          <p:nvPr/>
        </p:nvSpPr>
        <p:spPr>
          <a:xfrm>
            <a:off x="1227051" y="1840947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81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25BA599-737B-9423-D3F9-106C0B0E7C6E}"/>
              </a:ext>
            </a:extLst>
          </p:cNvPr>
          <p:cNvSpPr txBox="1"/>
          <p:nvPr/>
        </p:nvSpPr>
        <p:spPr>
          <a:xfrm>
            <a:off x="503735" y="124240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4E9B71F-D590-E0C6-684A-B2AF9979E260}"/>
              </a:ext>
            </a:extLst>
          </p:cNvPr>
          <p:cNvSpPr/>
          <p:nvPr/>
        </p:nvSpPr>
        <p:spPr>
          <a:xfrm>
            <a:off x="4292079" y="1411483"/>
            <a:ext cx="2058844" cy="20588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2C24D92-E87D-9493-DA62-14A822B51A8A}"/>
              </a:ext>
            </a:extLst>
          </p:cNvPr>
          <p:cNvSpPr txBox="1"/>
          <p:nvPr/>
        </p:nvSpPr>
        <p:spPr>
          <a:xfrm>
            <a:off x="4721817" y="2148518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121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4C83AB5-9060-5380-A657-EC9C11DB7EEC}"/>
              </a:ext>
            </a:extLst>
          </p:cNvPr>
          <p:cNvSpPr txBox="1"/>
          <p:nvPr/>
        </p:nvSpPr>
        <p:spPr>
          <a:xfrm>
            <a:off x="3943242" y="1425282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496231A-907F-25F3-F384-CCC61F8C8C6C}"/>
              </a:ext>
            </a:extLst>
          </p:cNvPr>
          <p:cNvSpPr/>
          <p:nvPr/>
        </p:nvSpPr>
        <p:spPr>
          <a:xfrm>
            <a:off x="7999556" y="1548136"/>
            <a:ext cx="898988" cy="8989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096C395-D709-C5FF-5AFB-1306B8DCAB97}"/>
              </a:ext>
            </a:extLst>
          </p:cNvPr>
          <p:cNvSpPr txBox="1"/>
          <p:nvPr/>
        </p:nvSpPr>
        <p:spPr>
          <a:xfrm>
            <a:off x="7938862" y="1736337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A1C435-86D1-6CFF-7198-AE510B54109D}"/>
              </a:ext>
            </a:extLst>
          </p:cNvPr>
          <p:cNvSpPr txBox="1"/>
          <p:nvPr/>
        </p:nvSpPr>
        <p:spPr>
          <a:xfrm>
            <a:off x="7471109" y="1489084"/>
            <a:ext cx="320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C604C67-863A-5AFB-EF94-AC8369C8B451}"/>
              </a:ext>
            </a:extLst>
          </p:cNvPr>
          <p:cNvSpPr txBox="1"/>
          <p:nvPr/>
        </p:nvSpPr>
        <p:spPr>
          <a:xfrm>
            <a:off x="123808" y="102405"/>
            <a:ext cx="9799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scale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7831B08-FB98-B1C3-F8BC-85CE76B05E35}"/>
              </a:ext>
            </a:extLst>
          </p:cNvPr>
          <p:cNvSpPr/>
          <p:nvPr/>
        </p:nvSpPr>
        <p:spPr>
          <a:xfrm>
            <a:off x="929349" y="4100766"/>
            <a:ext cx="2088170" cy="20881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57A4A0C-DC04-6DA0-6FCD-1E599D201E59}"/>
              </a:ext>
            </a:extLst>
          </p:cNvPr>
          <p:cNvSpPr txBox="1"/>
          <p:nvPr/>
        </p:nvSpPr>
        <p:spPr>
          <a:xfrm>
            <a:off x="1373751" y="4914019"/>
            <a:ext cx="1199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289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110F16B-C220-B22D-C92B-2F838AEB29EF}"/>
              </a:ext>
            </a:extLst>
          </p:cNvPr>
          <p:cNvSpPr txBox="1"/>
          <p:nvPr/>
        </p:nvSpPr>
        <p:spPr>
          <a:xfrm>
            <a:off x="583656" y="4095978"/>
            <a:ext cx="346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48272FD-5ADC-E650-29CB-14EF0ABCA489}"/>
              </a:ext>
            </a:extLst>
          </p:cNvPr>
          <p:cNvSpPr/>
          <p:nvPr/>
        </p:nvSpPr>
        <p:spPr>
          <a:xfrm>
            <a:off x="4258199" y="4430684"/>
            <a:ext cx="1411708" cy="1411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7B3332-AC76-24A4-9FA7-47A212E234B4}"/>
              </a:ext>
            </a:extLst>
          </p:cNvPr>
          <p:cNvSpPr txBox="1"/>
          <p:nvPr/>
        </p:nvSpPr>
        <p:spPr>
          <a:xfrm>
            <a:off x="4442114" y="4844151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70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F63A9B-B10E-6617-FCD4-DCC1EBF5B6E8}"/>
              </a:ext>
            </a:extLst>
          </p:cNvPr>
          <p:cNvSpPr txBox="1"/>
          <p:nvPr/>
        </p:nvSpPr>
        <p:spPr>
          <a:xfrm>
            <a:off x="3742340" y="4395236"/>
            <a:ext cx="30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6CD60AD-0BC5-8F38-C7BE-F4218197C751}"/>
              </a:ext>
            </a:extLst>
          </p:cNvPr>
          <p:cNvSpPr/>
          <p:nvPr/>
        </p:nvSpPr>
        <p:spPr>
          <a:xfrm>
            <a:off x="7198277" y="4519379"/>
            <a:ext cx="1062814" cy="10795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49742B7-8CDE-7AAB-700B-0431AC70E7DF}"/>
              </a:ext>
            </a:extLst>
          </p:cNvPr>
          <p:cNvSpPr txBox="1"/>
          <p:nvPr/>
        </p:nvSpPr>
        <p:spPr>
          <a:xfrm>
            <a:off x="7279579" y="4874255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 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432B29E-C1EA-2543-6E98-07132103049C}"/>
              </a:ext>
            </a:extLst>
          </p:cNvPr>
          <p:cNvSpPr txBox="1"/>
          <p:nvPr/>
        </p:nvSpPr>
        <p:spPr>
          <a:xfrm>
            <a:off x="6887127" y="4519625"/>
            <a:ext cx="301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97580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80F0CFB-1A6A-88F3-6013-4E8BB4FF28D9}"/>
              </a:ext>
            </a:extLst>
          </p:cNvPr>
          <p:cNvSpPr/>
          <p:nvPr/>
        </p:nvSpPr>
        <p:spPr>
          <a:xfrm>
            <a:off x="40640" y="50800"/>
            <a:ext cx="9804400" cy="6766560"/>
          </a:xfrm>
          <a:prstGeom prst="roundRect">
            <a:avLst>
              <a:gd name="adj" fmla="val 5362"/>
            </a:avLst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95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4CD0EB-9B3E-F743-4ECE-48BBFE213CB4}"/>
              </a:ext>
            </a:extLst>
          </p:cNvPr>
          <p:cNvSpPr txBox="1"/>
          <p:nvPr/>
        </p:nvSpPr>
        <p:spPr>
          <a:xfrm>
            <a:off x="1768195" y="1491920"/>
            <a:ext cx="2290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Volume = 27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D74CC7-4F47-975B-3BB8-E2DEAFFB047F}"/>
              </a:ext>
            </a:extLst>
          </p:cNvPr>
          <p:cNvSpPr txBox="1"/>
          <p:nvPr/>
        </p:nvSpPr>
        <p:spPr>
          <a:xfrm>
            <a:off x="5212301" y="1519327"/>
            <a:ext cx="3906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Each cube has a volume of 27 cm</a:t>
            </a:r>
            <a:r>
              <a:rPr kumimoji="0" lang="en-GB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864FCB1-2F00-A1FA-9280-69471B5D89C7}"/>
              </a:ext>
            </a:extLst>
          </p:cNvPr>
          <p:cNvSpPr txBox="1"/>
          <p:nvPr/>
        </p:nvSpPr>
        <p:spPr>
          <a:xfrm>
            <a:off x="4766507" y="2192138"/>
            <a:ext cx="4798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should the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side length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the cube be?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D9115B-2679-B8FD-145E-F1D612A2A546}"/>
              </a:ext>
            </a:extLst>
          </p:cNvPr>
          <p:cNvSpPr txBox="1"/>
          <p:nvPr/>
        </p:nvSpPr>
        <p:spPr>
          <a:xfrm>
            <a:off x="4923279" y="3996520"/>
            <a:ext cx="4484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something × something × something = 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B10ECCC-A71A-A9E5-C3DB-EE57E09588B6}"/>
                  </a:ext>
                </a:extLst>
              </p:cNvPr>
              <p:cNvSpPr txBox="1"/>
              <p:nvPr/>
            </p:nvSpPr>
            <p:spPr>
              <a:xfrm>
                <a:off x="4375152" y="4661538"/>
                <a:ext cx="33592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×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×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=27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B10ECCC-A71A-A9E5-C3DB-EE57E0958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152" y="4661538"/>
                <a:ext cx="3359253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5C5833B-2CAE-2478-54CC-B1778D4C3B7D}"/>
                  </a:ext>
                </a:extLst>
              </p:cNvPr>
              <p:cNvSpPr txBox="1"/>
              <p:nvPr/>
            </p:nvSpPr>
            <p:spPr>
              <a:xfrm>
                <a:off x="6427984" y="5313245"/>
                <a:ext cx="1975541" cy="573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ctrlPr>
                            <a:rPr kumimoji="0" lang="en-GB" sz="2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GB" sz="2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GB" sz="2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27</m:t>
                          </m:r>
                        </m:e>
                      </m:rad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5C5833B-2CAE-2478-54CC-B1778D4C3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984" y="5313245"/>
                <a:ext cx="1975541" cy="5739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2E02173D-DF81-1889-C8A8-263C702C0F72}"/>
              </a:ext>
            </a:extLst>
          </p:cNvPr>
          <p:cNvSpPr txBox="1"/>
          <p:nvPr/>
        </p:nvSpPr>
        <p:spPr>
          <a:xfrm>
            <a:off x="8795443" y="5363965"/>
            <a:ext cx="623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cm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DEE46CD-7D36-E6B2-8293-E4DF587F1632}"/>
              </a:ext>
            </a:extLst>
          </p:cNvPr>
          <p:cNvCxnSpPr>
            <a:cxnSpLocks/>
          </p:cNvCxnSpPr>
          <p:nvPr/>
        </p:nvCxnSpPr>
        <p:spPr>
          <a:xfrm>
            <a:off x="1543397" y="2744993"/>
            <a:ext cx="0" cy="1494152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84E7B91-88E6-A9A2-2B71-F63F587CCCA0}"/>
                  </a:ext>
                </a:extLst>
              </p:cNvPr>
              <p:cNvSpPr txBox="1"/>
              <p:nvPr/>
            </p:nvSpPr>
            <p:spPr>
              <a:xfrm>
                <a:off x="1053838" y="3187715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84E7B91-88E6-A9A2-2B71-F63F587CC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838" y="3187715"/>
                <a:ext cx="477630" cy="5734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66E6518A-FCC2-73FE-FBF4-083E6F97B630}"/>
              </a:ext>
            </a:extLst>
          </p:cNvPr>
          <p:cNvSpPr txBox="1"/>
          <p:nvPr/>
        </p:nvSpPr>
        <p:spPr>
          <a:xfrm>
            <a:off x="277105" y="3262530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cm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76D70D8E-C97B-C745-468B-8C32A326C1D4}"/>
              </a:ext>
            </a:extLst>
          </p:cNvPr>
          <p:cNvSpPr/>
          <p:nvPr/>
        </p:nvSpPr>
        <p:spPr>
          <a:xfrm>
            <a:off x="1792777" y="2278382"/>
            <a:ext cx="1978429" cy="1978429"/>
          </a:xfrm>
          <a:prstGeom prst="cub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033E4EE-428C-4D32-0316-DAC7A93D1C19}"/>
              </a:ext>
            </a:extLst>
          </p:cNvPr>
          <p:cNvSpPr txBox="1"/>
          <p:nvPr/>
        </p:nvSpPr>
        <p:spPr>
          <a:xfrm>
            <a:off x="1937906" y="494491"/>
            <a:ext cx="60468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plastic factory sells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cubes of plastic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manufacturers.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1129D6-DB6C-A9BF-C170-4456ED1AB1B8}"/>
              </a:ext>
            </a:extLst>
          </p:cNvPr>
          <p:cNvCxnSpPr>
            <a:cxnSpLocks/>
          </p:cNvCxnSpPr>
          <p:nvPr/>
        </p:nvCxnSpPr>
        <p:spPr>
          <a:xfrm flipH="1">
            <a:off x="1792779" y="4422025"/>
            <a:ext cx="1479665" cy="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AA52B82-4FF5-1168-4758-71BBCC8CA3B4}"/>
              </a:ext>
            </a:extLst>
          </p:cNvPr>
          <p:cNvSpPr txBox="1"/>
          <p:nvPr/>
        </p:nvSpPr>
        <p:spPr>
          <a:xfrm>
            <a:off x="5387835" y="3389691"/>
            <a:ext cx="355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the sides of a cube are equal.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6894E70-BDDA-E1E1-90D8-55484E754BBE}"/>
              </a:ext>
            </a:extLst>
          </p:cNvPr>
          <p:cNvCxnSpPr>
            <a:cxnSpLocks/>
          </p:cNvCxnSpPr>
          <p:nvPr/>
        </p:nvCxnSpPr>
        <p:spPr>
          <a:xfrm flipV="1">
            <a:off x="3550444" y="3757613"/>
            <a:ext cx="500063" cy="502443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D1BB5BB-28D8-6EE1-7D82-000433EEFEFB}"/>
                  </a:ext>
                </a:extLst>
              </p:cNvPr>
              <p:cNvSpPr txBox="1"/>
              <p:nvPr/>
            </p:nvSpPr>
            <p:spPr>
              <a:xfrm>
                <a:off x="2292088" y="4387865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D1BB5BB-28D8-6EE1-7D82-000433EEFE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2088" y="4387865"/>
                <a:ext cx="477630" cy="5734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C2CEC95-77BF-A397-7B05-89E79B3D6710}"/>
                  </a:ext>
                </a:extLst>
              </p:cNvPr>
              <p:cNvSpPr txBox="1"/>
              <p:nvPr/>
            </p:nvSpPr>
            <p:spPr>
              <a:xfrm>
                <a:off x="3825613" y="3930665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C2CEC95-77BF-A397-7B05-89E79B3D6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613" y="3930665"/>
                <a:ext cx="477630" cy="5734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8A1CCFF-1097-E8BC-1264-7FB3278D33AB}"/>
                  </a:ext>
                </a:extLst>
              </p:cNvPr>
              <p:cNvSpPr txBox="1"/>
              <p:nvPr/>
            </p:nvSpPr>
            <p:spPr>
              <a:xfrm>
                <a:off x="8459509" y="5363965"/>
                <a:ext cx="4651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8A1CCFF-1097-E8BC-1264-7FB3278D33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9509" y="5363965"/>
                <a:ext cx="46519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56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6" grpId="0"/>
      <p:bldP spid="59" grpId="0"/>
      <p:bldP spid="54" grpId="0"/>
      <p:bldP spid="60" grpId="0"/>
      <p:bldP spid="61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3CE801A-8CF3-405F-8757-32D942228C0D}"/>
              </a:ext>
            </a:extLst>
          </p:cNvPr>
          <p:cNvSpPr txBox="1"/>
          <p:nvPr/>
        </p:nvSpPr>
        <p:spPr>
          <a:xfrm>
            <a:off x="1853434" y="319402"/>
            <a:ext cx="6199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can find the side length of any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cube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using a calculator.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D2365F14-4CB4-CFEE-2FB7-B5F7779500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1" y="491304"/>
            <a:ext cx="518394" cy="608757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FD63443A-7777-9819-DF4A-4EEC5A999969}"/>
              </a:ext>
            </a:extLst>
          </p:cNvPr>
          <p:cNvSpPr txBox="1"/>
          <p:nvPr/>
        </p:nvSpPr>
        <p:spPr>
          <a:xfrm>
            <a:off x="5055226" y="1767202"/>
            <a:ext cx="3910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will use the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cube root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function.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D74CC7-4F47-975B-3BB8-E2DEAFFB047F}"/>
                  </a:ext>
                </a:extLst>
              </p:cNvPr>
              <p:cNvSpPr txBox="1"/>
              <p:nvPr/>
            </p:nvSpPr>
            <p:spPr>
              <a:xfrm>
                <a:off x="5252583" y="2494687"/>
                <a:ext cx="1260217" cy="780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sz="4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GB" sz="4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GB" sz="40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40</m:t>
                          </m:r>
                        </m:e>
                      </m:rad>
                    </m:oMath>
                  </m:oMathPara>
                </a14:m>
                <a:endParaRPr kumimoji="0" lang="en-GB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D74CC7-4F47-975B-3BB8-E2DEAFFB0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583" y="2494687"/>
                <a:ext cx="1260217" cy="780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1B58E34-B874-F01F-C155-1B9E52595625}"/>
                  </a:ext>
                </a:extLst>
              </p:cNvPr>
              <p:cNvSpPr txBox="1"/>
              <p:nvPr/>
            </p:nvSpPr>
            <p:spPr>
              <a:xfrm>
                <a:off x="6461447" y="2530979"/>
                <a:ext cx="253819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4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=3.419…</m:t>
                      </m:r>
                    </m:oMath>
                  </m:oMathPara>
                </a14:m>
                <a:endParaRPr kumimoji="0" lang="en-GB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1B58E34-B874-F01F-C155-1B9E52595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447" y="2530979"/>
                <a:ext cx="253819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916F3DB1-551F-AF54-F0F7-B78A7748A7DD}"/>
              </a:ext>
            </a:extLst>
          </p:cNvPr>
          <p:cNvSpPr txBox="1"/>
          <p:nvPr/>
        </p:nvSpPr>
        <p:spPr>
          <a:xfrm>
            <a:off x="2415712" y="4254959"/>
            <a:ext cx="6013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number, multiplied by itself two times, equals 40?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6D0D428-F8DD-86C3-ED6A-088971FEBF9B}"/>
              </a:ext>
            </a:extLst>
          </p:cNvPr>
          <p:cNvSpPr/>
          <p:nvPr/>
        </p:nvSpPr>
        <p:spPr>
          <a:xfrm>
            <a:off x="4314305" y="3491346"/>
            <a:ext cx="1313411" cy="681643"/>
          </a:xfrm>
          <a:custGeom>
            <a:avLst/>
            <a:gdLst>
              <a:gd name="connsiteX0" fmla="*/ 1396538 w 1396538"/>
              <a:gd name="connsiteY0" fmla="*/ 0 h 764771"/>
              <a:gd name="connsiteX1" fmla="*/ 0 w 1396538"/>
              <a:gd name="connsiteY1" fmla="*/ 764771 h 764771"/>
              <a:gd name="connsiteX0" fmla="*/ 1313411 w 1313411"/>
              <a:gd name="connsiteY0" fmla="*/ 0 h 681643"/>
              <a:gd name="connsiteX1" fmla="*/ 0 w 1313411"/>
              <a:gd name="connsiteY1" fmla="*/ 681643 h 681643"/>
              <a:gd name="connsiteX0" fmla="*/ 1313411 w 1313411"/>
              <a:gd name="connsiteY0" fmla="*/ 0 h 681643"/>
              <a:gd name="connsiteX1" fmla="*/ 0 w 1313411"/>
              <a:gd name="connsiteY1" fmla="*/ 681643 h 681643"/>
              <a:gd name="connsiteX0" fmla="*/ 1313411 w 1313411"/>
              <a:gd name="connsiteY0" fmla="*/ 0 h 681643"/>
              <a:gd name="connsiteX1" fmla="*/ 0 w 1313411"/>
              <a:gd name="connsiteY1" fmla="*/ 681643 h 681643"/>
              <a:gd name="connsiteX0" fmla="*/ 1313411 w 1313411"/>
              <a:gd name="connsiteY0" fmla="*/ 0 h 681643"/>
              <a:gd name="connsiteX1" fmla="*/ 0 w 1313411"/>
              <a:gd name="connsiteY1" fmla="*/ 681643 h 681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3411" h="681643">
                <a:moveTo>
                  <a:pt x="1313411" y="0"/>
                </a:moveTo>
                <a:cubicBezTo>
                  <a:pt x="1105593" y="1003069"/>
                  <a:pt x="157943" y="-13855"/>
                  <a:pt x="0" y="681643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50BF10F-FE68-A0C5-843E-9C7011346EE8}"/>
              </a:ext>
            </a:extLst>
          </p:cNvPr>
          <p:cNvCxnSpPr>
            <a:cxnSpLocks/>
          </p:cNvCxnSpPr>
          <p:nvPr/>
        </p:nvCxnSpPr>
        <p:spPr>
          <a:xfrm>
            <a:off x="1613247" y="2203450"/>
            <a:ext cx="0" cy="112447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6C10DB4-C2D0-3A30-B1C7-CFF0EC75D824}"/>
                  </a:ext>
                </a:extLst>
              </p:cNvPr>
              <p:cNvSpPr txBox="1"/>
              <p:nvPr/>
            </p:nvSpPr>
            <p:spPr>
              <a:xfrm>
                <a:off x="1155438" y="2371740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6C10DB4-C2D0-3A30-B1C7-CFF0EC75D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438" y="2371740"/>
                <a:ext cx="477630" cy="5734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be 22">
            <a:extLst>
              <a:ext uri="{FF2B5EF4-FFF2-40B4-BE49-F238E27FC236}">
                <a16:creationId xmlns:a16="http://schemas.microsoft.com/office/drawing/2014/main" id="{B7B97566-D5A9-834C-1A31-0762DC17F9DE}"/>
              </a:ext>
            </a:extLst>
          </p:cNvPr>
          <p:cNvSpPr/>
          <p:nvPr/>
        </p:nvSpPr>
        <p:spPr>
          <a:xfrm>
            <a:off x="1792778" y="1833188"/>
            <a:ext cx="1512398" cy="1512398"/>
          </a:xfrm>
          <a:prstGeom prst="cub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9E2B699-0DE9-D8BC-4589-43F8509D472F}"/>
              </a:ext>
            </a:extLst>
          </p:cNvPr>
          <p:cNvCxnSpPr>
            <a:cxnSpLocks/>
          </p:cNvCxnSpPr>
          <p:nvPr/>
        </p:nvCxnSpPr>
        <p:spPr>
          <a:xfrm flipH="1">
            <a:off x="1792779" y="3510800"/>
            <a:ext cx="1172671" cy="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7622359-3235-8CBD-6828-DA6ADCDDF377}"/>
              </a:ext>
            </a:extLst>
          </p:cNvPr>
          <p:cNvCxnSpPr>
            <a:cxnSpLocks/>
          </p:cNvCxnSpPr>
          <p:nvPr/>
        </p:nvCxnSpPr>
        <p:spPr>
          <a:xfrm flipV="1">
            <a:off x="3105944" y="2998445"/>
            <a:ext cx="405606" cy="407536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5FB58EF-B96E-E6AE-065A-8D80EE691321}"/>
                  </a:ext>
                </a:extLst>
              </p:cNvPr>
              <p:cNvSpPr txBox="1"/>
              <p:nvPr/>
            </p:nvSpPr>
            <p:spPr>
              <a:xfrm>
                <a:off x="2158738" y="3438540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5FB58EF-B96E-E6AE-065A-8D80EE6913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738" y="3438540"/>
                <a:ext cx="477630" cy="5734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E11D947-72E7-2D6D-B57A-CC204F5A4882}"/>
                  </a:ext>
                </a:extLst>
              </p:cNvPr>
              <p:cNvSpPr txBox="1"/>
              <p:nvPr/>
            </p:nvSpPr>
            <p:spPr>
              <a:xfrm>
                <a:off x="3387463" y="3032140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E11D947-72E7-2D6D-B57A-CC204F5A48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463" y="3032140"/>
                <a:ext cx="477630" cy="5734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7AD2D322-B54C-14F7-5E95-E9D9D82FE715}"/>
              </a:ext>
            </a:extLst>
          </p:cNvPr>
          <p:cNvSpPr txBox="1"/>
          <p:nvPr/>
        </p:nvSpPr>
        <p:spPr>
          <a:xfrm>
            <a:off x="1577697" y="1234745"/>
            <a:ext cx="2290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Volume = 40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2EAD030-D643-EE27-201D-537B4CCF01C5}"/>
              </a:ext>
            </a:extLst>
          </p:cNvPr>
          <p:cNvGrpSpPr/>
          <p:nvPr/>
        </p:nvGrpSpPr>
        <p:grpSpPr>
          <a:xfrm>
            <a:off x="943374" y="5475816"/>
            <a:ext cx="2997456" cy="917880"/>
            <a:chOff x="826549" y="5336600"/>
            <a:chExt cx="2997456" cy="917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6E4E208E-7B46-2E2E-F74C-DD0BA513D33E}"/>
                    </a:ext>
                  </a:extLst>
                </p:cNvPr>
                <p:cNvSpPr txBox="1"/>
                <p:nvPr/>
              </p:nvSpPr>
              <p:spPr>
                <a:xfrm>
                  <a:off x="826549" y="5336600"/>
                  <a:ext cx="1411284" cy="9178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kumimoji="0" lang="en-GB" sz="4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GB" sz="4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40</m:t>
                            </m:r>
                          </m:e>
                        </m:rad>
                      </m:oMath>
                    </m:oMathPara>
                  </a14:m>
                  <a:endPara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6E4E208E-7B46-2E2E-F74C-DD0BA513D3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549" y="5336600"/>
                  <a:ext cx="1411284" cy="91788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372BA09D-FC81-827A-75E1-BB4551724DAF}"/>
                    </a:ext>
                  </a:extLst>
                </p:cNvPr>
                <p:cNvSpPr txBox="1"/>
                <p:nvPr/>
              </p:nvSpPr>
              <p:spPr>
                <a:xfrm>
                  <a:off x="2345523" y="5336600"/>
                  <a:ext cx="1478482" cy="9178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kumimoji="0" lang="en-GB" sz="4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kumimoji="0" lang="en-GB" sz="4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g>
                          <m:e>
                            <m:r>
                              <a:rPr kumimoji="0" lang="en-GB" sz="4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40</m:t>
                            </m:r>
                          </m:e>
                        </m:rad>
                      </m:oMath>
                    </m:oMathPara>
                  </a14:m>
                  <a:endPara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372BA09D-FC81-827A-75E1-BB4551724D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45523" y="5336600"/>
                  <a:ext cx="1478482" cy="91788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38589CF-16B0-9C33-E093-57779679911C}"/>
                  </a:ext>
                </a:extLst>
              </p:cNvPr>
              <p:cNvSpPr txBox="1"/>
              <p:nvPr/>
            </p:nvSpPr>
            <p:spPr>
              <a:xfrm>
                <a:off x="5135929" y="5475816"/>
                <a:ext cx="1478482" cy="9178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sz="4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a:rPr kumimoji="0" lang="en-GB" sz="4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GB" sz="4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40</m:t>
                          </m:r>
                        </m:e>
                      </m:rad>
                    </m:oMath>
                  </m:oMathPara>
                </a14:m>
                <a:endPara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38589CF-16B0-9C33-E093-577796799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929" y="5475816"/>
                <a:ext cx="1478482" cy="91788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26C0E0E-CE23-8DAA-D03A-BC7811C2F915}"/>
                  </a:ext>
                </a:extLst>
              </p:cNvPr>
              <p:cNvSpPr txBox="1"/>
              <p:nvPr/>
            </p:nvSpPr>
            <p:spPr>
              <a:xfrm>
                <a:off x="7556434" y="5475816"/>
                <a:ext cx="1520160" cy="9178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sz="4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a:rPr kumimoji="0" lang="en-GB" sz="4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g>
                        <m:e>
                          <m:r>
                            <a:rPr kumimoji="0" lang="en-GB" sz="4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40</m:t>
                          </m:r>
                        </m:e>
                      </m:rad>
                    </m:oMath>
                  </m:oMathPara>
                </a14:m>
                <a:endParaRPr kumimoji="0" lang="en-GB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26C0E0E-CE23-8DAA-D03A-BC7811C2F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434" y="5475816"/>
                <a:ext cx="1520160" cy="91788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Bracket 7">
            <a:extLst>
              <a:ext uri="{FF2B5EF4-FFF2-40B4-BE49-F238E27FC236}">
                <a16:creationId xmlns:a16="http://schemas.microsoft.com/office/drawing/2014/main" id="{5AEEF77D-F8AB-A98C-93D3-209DDE630D79}"/>
              </a:ext>
            </a:extLst>
          </p:cNvPr>
          <p:cNvSpPr/>
          <p:nvPr/>
        </p:nvSpPr>
        <p:spPr>
          <a:xfrm rot="16200000">
            <a:off x="2370099" y="3947887"/>
            <a:ext cx="144007" cy="2811399"/>
          </a:xfrm>
          <a:prstGeom prst="rightBracket">
            <a:avLst/>
          </a:prstGeom>
          <a:ln w="2857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D1E9AE7-29C6-F663-C6F0-246D3EFB39E9}"/>
              </a:ext>
            </a:extLst>
          </p:cNvPr>
          <p:cNvSpPr txBox="1"/>
          <p:nvPr/>
        </p:nvSpPr>
        <p:spPr>
          <a:xfrm>
            <a:off x="1745982" y="4756125"/>
            <a:ext cx="1392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square root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9283E30-3DCB-C7B3-74E6-165CEB95070B}"/>
              </a:ext>
            </a:extLst>
          </p:cNvPr>
          <p:cNvSpPr txBox="1"/>
          <p:nvPr/>
        </p:nvSpPr>
        <p:spPr>
          <a:xfrm>
            <a:off x="5322346" y="4756125"/>
            <a:ext cx="1190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cube root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AADE900-90BA-9122-6FE9-FD94AA238EA7}"/>
                  </a:ext>
                </a:extLst>
              </p:cNvPr>
              <p:cNvSpPr txBox="1"/>
              <p:nvPr/>
            </p:nvSpPr>
            <p:spPr>
              <a:xfrm>
                <a:off x="7785889" y="4756125"/>
                <a:ext cx="103175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</m:t>
                    </m:r>
                  </m:oMath>
                </a14:m>
                <a:r>
                  <a:rPr kumimoji="0" lang="en-GB" sz="20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th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root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AADE900-90BA-9122-6FE9-FD94AA238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889" y="4756125"/>
                <a:ext cx="1031757" cy="400110"/>
              </a:xfrm>
              <a:prstGeom prst="rect">
                <a:avLst/>
              </a:prstGeom>
              <a:blipFill>
                <a:blip r:embed="rId12"/>
                <a:stretch>
                  <a:fillRect t="-7576" r="-7101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1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14" grpId="0"/>
      <p:bldP spid="63" grpId="0"/>
      <p:bldP spid="64" grpId="0"/>
      <p:bldP spid="7" grpId="0" animBg="1"/>
      <p:bldP spid="34" grpId="0"/>
      <p:bldP spid="35" grpId="0"/>
      <p:bldP spid="8" grpId="0" animBg="1"/>
      <p:bldP spid="38" grpId="0"/>
      <p:bldP spid="3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73169DF-ACB5-5A91-321D-C98B073314F5}"/>
              </a:ext>
            </a:extLst>
          </p:cNvPr>
          <p:cNvSpPr txBox="1"/>
          <p:nvPr/>
        </p:nvSpPr>
        <p:spPr>
          <a:xfrm>
            <a:off x="2966466" y="108898"/>
            <a:ext cx="4046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Find the side lengths of these cubes.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DB743041-87B1-B459-A210-6B039BD9EF9A}"/>
              </a:ext>
            </a:extLst>
          </p:cNvPr>
          <p:cNvCxnSpPr>
            <a:cxnSpLocks/>
          </p:cNvCxnSpPr>
          <p:nvPr/>
        </p:nvCxnSpPr>
        <p:spPr>
          <a:xfrm>
            <a:off x="1284634" y="1772649"/>
            <a:ext cx="0" cy="776876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D4578E-96E6-DAAA-2E66-C40FCA907825}"/>
                  </a:ext>
                </a:extLst>
              </p:cNvPr>
              <p:cNvSpPr txBox="1"/>
              <p:nvPr/>
            </p:nvSpPr>
            <p:spPr>
              <a:xfrm>
                <a:off x="839526" y="1811352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D4578E-96E6-DAAA-2E66-C40FCA907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26" y="1811352"/>
                <a:ext cx="477630" cy="5734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be 3">
            <a:extLst>
              <a:ext uri="{FF2B5EF4-FFF2-40B4-BE49-F238E27FC236}">
                <a16:creationId xmlns:a16="http://schemas.microsoft.com/office/drawing/2014/main" id="{6DA4AF6C-D7A8-7D00-25A1-2840D49046EC}"/>
              </a:ext>
            </a:extLst>
          </p:cNvPr>
          <p:cNvSpPr/>
          <p:nvPr/>
        </p:nvSpPr>
        <p:spPr>
          <a:xfrm>
            <a:off x="1419395" y="1539876"/>
            <a:ext cx="973458" cy="973456"/>
          </a:xfrm>
          <a:prstGeom prst="cub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6A929D-2ABB-35F0-CD42-8471C3547D9E}"/>
              </a:ext>
            </a:extLst>
          </p:cNvPr>
          <p:cNvSpPr txBox="1"/>
          <p:nvPr/>
        </p:nvSpPr>
        <p:spPr>
          <a:xfrm>
            <a:off x="876022" y="793420"/>
            <a:ext cx="2290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Volume = 50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CCA4BB-2658-6A74-77A6-6D4D3FC1D65C}"/>
              </a:ext>
            </a:extLst>
          </p:cNvPr>
          <p:cNvSpPr txBox="1"/>
          <p:nvPr/>
        </p:nvSpPr>
        <p:spPr>
          <a:xfrm>
            <a:off x="1588507" y="1936420"/>
            <a:ext cx="370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E5B3927-C1A7-F141-8045-725B8FA6972A}"/>
              </a:ext>
            </a:extLst>
          </p:cNvPr>
          <p:cNvCxnSpPr>
            <a:cxnSpLocks/>
          </p:cNvCxnSpPr>
          <p:nvPr/>
        </p:nvCxnSpPr>
        <p:spPr>
          <a:xfrm>
            <a:off x="4330253" y="1508331"/>
            <a:ext cx="0" cy="876888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B75BB3-CFA2-A71C-9EF1-08194C8B1D45}"/>
                  </a:ext>
                </a:extLst>
              </p:cNvPr>
              <p:cNvSpPr txBox="1"/>
              <p:nvPr/>
            </p:nvSpPr>
            <p:spPr>
              <a:xfrm>
                <a:off x="3906576" y="1620852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B75BB3-CFA2-A71C-9EF1-08194C8B1D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576" y="1620852"/>
                <a:ext cx="477630" cy="5734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be 13">
            <a:extLst>
              <a:ext uri="{FF2B5EF4-FFF2-40B4-BE49-F238E27FC236}">
                <a16:creationId xmlns:a16="http://schemas.microsoft.com/office/drawing/2014/main" id="{E82595A4-F1A0-1D6A-3575-56E22A18B5CE}"/>
              </a:ext>
            </a:extLst>
          </p:cNvPr>
          <p:cNvSpPr/>
          <p:nvPr/>
        </p:nvSpPr>
        <p:spPr>
          <a:xfrm>
            <a:off x="4505495" y="1206501"/>
            <a:ext cx="1183008" cy="1183006"/>
          </a:xfrm>
          <a:prstGeom prst="cub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06D50E-8DAA-0ADE-D911-CE3D388895FA}"/>
              </a:ext>
            </a:extLst>
          </p:cNvPr>
          <p:cNvSpPr txBox="1"/>
          <p:nvPr/>
        </p:nvSpPr>
        <p:spPr>
          <a:xfrm>
            <a:off x="4379418" y="56482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 = 100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2A0D9CF-92BE-B201-2B16-5EED45C2BBE1}"/>
              </a:ext>
            </a:extLst>
          </p:cNvPr>
          <p:cNvSpPr txBox="1"/>
          <p:nvPr/>
        </p:nvSpPr>
        <p:spPr>
          <a:xfrm>
            <a:off x="4788907" y="1679245"/>
            <a:ext cx="370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011F573-240F-93D6-9105-414602404F27}"/>
              </a:ext>
            </a:extLst>
          </p:cNvPr>
          <p:cNvCxnSpPr>
            <a:cxnSpLocks/>
          </p:cNvCxnSpPr>
          <p:nvPr/>
        </p:nvCxnSpPr>
        <p:spPr>
          <a:xfrm>
            <a:off x="7290147" y="1741693"/>
            <a:ext cx="0" cy="1071357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97F2843-268F-317D-8A74-1D4BC7B03F55}"/>
                  </a:ext>
                </a:extLst>
              </p:cNvPr>
              <p:cNvSpPr txBox="1"/>
              <p:nvPr/>
            </p:nvSpPr>
            <p:spPr>
              <a:xfrm>
                <a:off x="6845038" y="1930415"/>
                <a:ext cx="47763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3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97F2843-268F-317D-8A74-1D4BC7B03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038" y="1930415"/>
                <a:ext cx="477630" cy="5734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be 19">
            <a:extLst>
              <a:ext uri="{FF2B5EF4-FFF2-40B4-BE49-F238E27FC236}">
                <a16:creationId xmlns:a16="http://schemas.microsoft.com/office/drawing/2014/main" id="{66AF6EDC-124D-DC7F-FA37-4150978D4F6C}"/>
              </a:ext>
            </a:extLst>
          </p:cNvPr>
          <p:cNvSpPr/>
          <p:nvPr/>
        </p:nvSpPr>
        <p:spPr>
          <a:xfrm>
            <a:off x="7469677" y="1370332"/>
            <a:ext cx="1388743" cy="1388743"/>
          </a:xfrm>
          <a:prstGeom prst="cube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DCC213-9E38-9647-01CE-968CB4D5DE4F}"/>
              </a:ext>
            </a:extLst>
          </p:cNvPr>
          <p:cNvSpPr txBox="1"/>
          <p:nvPr/>
        </p:nvSpPr>
        <p:spPr>
          <a:xfrm>
            <a:off x="7446468" y="83152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 = 125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D6D296-0707-A708-7188-6B73283F6959}"/>
              </a:ext>
            </a:extLst>
          </p:cNvPr>
          <p:cNvSpPr txBox="1"/>
          <p:nvPr/>
        </p:nvSpPr>
        <p:spPr>
          <a:xfrm>
            <a:off x="7819553" y="1984045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CD17481-0AFE-A446-2EE4-E133D4BB182B}"/>
              </a:ext>
            </a:extLst>
          </p:cNvPr>
          <p:cNvCxnSpPr>
            <a:cxnSpLocks/>
          </p:cNvCxnSpPr>
          <p:nvPr/>
        </p:nvCxnSpPr>
        <p:spPr>
          <a:xfrm>
            <a:off x="694085" y="4608718"/>
            <a:ext cx="0" cy="1245982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be 25">
            <a:extLst>
              <a:ext uri="{FF2B5EF4-FFF2-40B4-BE49-F238E27FC236}">
                <a16:creationId xmlns:a16="http://schemas.microsoft.com/office/drawing/2014/main" id="{EA8FE60A-27E9-3BA5-1D16-706EEBDC5786}"/>
              </a:ext>
            </a:extLst>
          </p:cNvPr>
          <p:cNvSpPr/>
          <p:nvPr/>
        </p:nvSpPr>
        <p:spPr>
          <a:xfrm>
            <a:off x="838831" y="4188287"/>
            <a:ext cx="1677386" cy="1677384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933C4A-9353-D121-890B-0CC7C922722B}"/>
              </a:ext>
            </a:extLst>
          </p:cNvPr>
          <p:cNvSpPr txBox="1"/>
          <p:nvPr/>
        </p:nvSpPr>
        <p:spPr>
          <a:xfrm>
            <a:off x="1351123" y="3768856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150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29FC1D-8608-39EE-244D-E5C7DC4B9367}"/>
              </a:ext>
            </a:extLst>
          </p:cNvPr>
          <p:cNvSpPr txBox="1"/>
          <p:nvPr/>
        </p:nvSpPr>
        <p:spPr>
          <a:xfrm>
            <a:off x="1317800" y="494632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6AEFBF4-67BE-AD40-2148-8B66AAAD45FF}"/>
              </a:ext>
            </a:extLst>
          </p:cNvPr>
          <p:cNvCxnSpPr>
            <a:cxnSpLocks/>
          </p:cNvCxnSpPr>
          <p:nvPr/>
        </p:nvCxnSpPr>
        <p:spPr>
          <a:xfrm>
            <a:off x="3803650" y="4073525"/>
            <a:ext cx="0" cy="167640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be 31">
            <a:extLst>
              <a:ext uri="{FF2B5EF4-FFF2-40B4-BE49-F238E27FC236}">
                <a16:creationId xmlns:a16="http://schemas.microsoft.com/office/drawing/2014/main" id="{7CEAB31A-C125-527F-F575-1BCDFDA07E6D}"/>
              </a:ext>
            </a:extLst>
          </p:cNvPr>
          <p:cNvSpPr/>
          <p:nvPr/>
        </p:nvSpPr>
        <p:spPr>
          <a:xfrm>
            <a:off x="4009097" y="3453304"/>
            <a:ext cx="2328204" cy="2328200"/>
          </a:xfrm>
          <a:prstGeom prst="cub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0CC4BE8-9277-2470-8A48-1113A7298046}"/>
              </a:ext>
            </a:extLst>
          </p:cNvPr>
          <p:cNvSpPr txBox="1"/>
          <p:nvPr/>
        </p:nvSpPr>
        <p:spPr>
          <a:xfrm>
            <a:off x="4469781" y="4136695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343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24307C9-75B9-600D-09DA-855B6448CA40}"/>
              </a:ext>
            </a:extLst>
          </p:cNvPr>
          <p:cNvSpPr txBox="1"/>
          <p:nvPr/>
        </p:nvSpPr>
        <p:spPr>
          <a:xfrm>
            <a:off x="4654140" y="4708195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8DB29549-620C-74F7-BA68-DA3B30162648}"/>
              </a:ext>
            </a:extLst>
          </p:cNvPr>
          <p:cNvSpPr/>
          <p:nvPr/>
        </p:nvSpPr>
        <p:spPr>
          <a:xfrm>
            <a:off x="7679227" y="4246882"/>
            <a:ext cx="1388743" cy="1388743"/>
          </a:xfrm>
          <a:prstGeom prst="cub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7D782AE-B72F-3B80-7130-4890BB75DCFE}"/>
              </a:ext>
            </a:extLst>
          </p:cNvPr>
          <p:cNvSpPr txBox="1"/>
          <p:nvPr/>
        </p:nvSpPr>
        <p:spPr>
          <a:xfrm>
            <a:off x="7993451" y="370807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0.8 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E47AC1-A576-263A-47D7-52E474C25D9B}"/>
              </a:ext>
            </a:extLst>
          </p:cNvPr>
          <p:cNvSpPr txBox="1"/>
          <p:nvPr/>
        </p:nvSpPr>
        <p:spPr>
          <a:xfrm>
            <a:off x="8040325" y="486059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96B6F68-9A0E-2A7C-FD06-A75838686D46}"/>
                  </a:ext>
                </a:extLst>
              </p:cNvPr>
              <p:cNvSpPr txBox="1"/>
              <p:nvPr/>
            </p:nvSpPr>
            <p:spPr>
              <a:xfrm>
                <a:off x="843013" y="2693627"/>
                <a:ext cx="1144672" cy="512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50</m:t>
                          </m:r>
                        </m:e>
                      </m:rad>
                      <m:r>
                        <a:rPr kumimoji="0" lang="en-GB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96B6F68-9A0E-2A7C-FD06-A75838686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13" y="2693627"/>
                <a:ext cx="1144672" cy="5127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15AB3FE-1AD4-BA5A-3782-1504200E789C}"/>
                  </a:ext>
                </a:extLst>
              </p:cNvPr>
              <p:cNvSpPr txBox="1"/>
              <p:nvPr/>
            </p:nvSpPr>
            <p:spPr>
              <a:xfrm>
                <a:off x="1748851" y="2719147"/>
                <a:ext cx="10310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3.7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cm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15AB3FE-1AD4-BA5A-3782-1504200E7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851" y="2719147"/>
                <a:ext cx="1031051" cy="461665"/>
              </a:xfrm>
              <a:prstGeom prst="rect">
                <a:avLst/>
              </a:prstGeom>
              <a:blipFill>
                <a:blip r:embed="rId6"/>
                <a:stretch>
                  <a:fillRect l="-1183" t="-10526" r="-8284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9347CE7-5E74-807B-3201-C8D40E4227DC}"/>
                  </a:ext>
                </a:extLst>
              </p:cNvPr>
              <p:cNvSpPr txBox="1"/>
              <p:nvPr/>
            </p:nvSpPr>
            <p:spPr>
              <a:xfrm>
                <a:off x="3950315" y="2485403"/>
                <a:ext cx="1314591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100</m:t>
                          </m:r>
                        </m:e>
                      </m:rad>
                      <m:r>
                        <a:rPr kumimoji="0" lang="en-GB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9347CE7-5E74-807B-3201-C8D40E422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315" y="2485403"/>
                <a:ext cx="1314591" cy="5052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14B2612-0203-BD3A-4933-AE5873F0712B}"/>
                  </a:ext>
                </a:extLst>
              </p:cNvPr>
              <p:cNvSpPr txBox="1"/>
              <p:nvPr/>
            </p:nvSpPr>
            <p:spPr>
              <a:xfrm>
                <a:off x="5179237" y="2507172"/>
                <a:ext cx="10310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4.6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cm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14B2612-0203-BD3A-4933-AE5873F07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237" y="2507172"/>
                <a:ext cx="1031051" cy="461665"/>
              </a:xfrm>
              <a:prstGeom prst="rect">
                <a:avLst/>
              </a:prstGeom>
              <a:blipFill>
                <a:blip r:embed="rId8"/>
                <a:stretch>
                  <a:fillRect l="-1183" t="-10526" r="-8284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DC3160D-3291-9560-94EA-4810525CC2B9}"/>
                  </a:ext>
                </a:extLst>
              </p:cNvPr>
              <p:cNvSpPr txBox="1"/>
              <p:nvPr/>
            </p:nvSpPr>
            <p:spPr>
              <a:xfrm>
                <a:off x="7164569" y="2873043"/>
                <a:ext cx="1314591" cy="512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125</m:t>
                          </m:r>
                        </m:e>
                      </m:rad>
                      <m:r>
                        <a:rPr kumimoji="0" lang="en-GB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DC3160D-3291-9560-94EA-4810525CC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569" y="2873043"/>
                <a:ext cx="1314591" cy="5127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4CB9F31-E63E-FF97-47E0-46685DC947FF}"/>
                  </a:ext>
                </a:extLst>
              </p:cNvPr>
              <p:cNvSpPr txBox="1"/>
              <p:nvPr/>
            </p:nvSpPr>
            <p:spPr>
              <a:xfrm>
                <a:off x="8271583" y="2898563"/>
                <a:ext cx="7986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5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cm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4CB9F31-E63E-FF97-47E0-46685DC94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1583" y="2898563"/>
                <a:ext cx="798616" cy="461665"/>
              </a:xfrm>
              <a:prstGeom prst="rect">
                <a:avLst/>
              </a:prstGeom>
              <a:blipFill>
                <a:blip r:embed="rId10"/>
                <a:stretch>
                  <a:fillRect l="-2290" t="-10526" r="-10687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3FCA644-EA0F-E5BB-9611-4B384599C6E3}"/>
                  </a:ext>
                </a:extLst>
              </p:cNvPr>
              <p:cNvSpPr txBox="1"/>
              <p:nvPr/>
            </p:nvSpPr>
            <p:spPr>
              <a:xfrm>
                <a:off x="595956" y="5874284"/>
                <a:ext cx="1314591" cy="512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150</m:t>
                          </m:r>
                        </m:e>
                      </m:rad>
                      <m:r>
                        <a:rPr kumimoji="0" lang="en-GB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3FCA644-EA0F-E5BB-9611-4B384599C6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56" y="5874284"/>
                <a:ext cx="1314591" cy="5127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64E7EE5-AE7F-D4C1-6F1A-6F813F402DCC}"/>
                  </a:ext>
                </a:extLst>
              </p:cNvPr>
              <p:cNvSpPr txBox="1"/>
              <p:nvPr/>
            </p:nvSpPr>
            <p:spPr>
              <a:xfrm>
                <a:off x="1794572" y="5899804"/>
                <a:ext cx="10310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5.3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cm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64E7EE5-AE7F-D4C1-6F1A-6F813F402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572" y="5899804"/>
                <a:ext cx="1031051" cy="461665"/>
              </a:xfrm>
              <a:prstGeom prst="rect">
                <a:avLst/>
              </a:prstGeom>
              <a:blipFill>
                <a:blip r:embed="rId12"/>
                <a:stretch>
                  <a:fillRect l="-1176" t="-10526" r="-823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6C76554-FFCD-BCD3-68D5-3373ABA6A154}"/>
                  </a:ext>
                </a:extLst>
              </p:cNvPr>
              <p:cNvSpPr txBox="1"/>
              <p:nvPr/>
            </p:nvSpPr>
            <p:spPr>
              <a:xfrm>
                <a:off x="3796356" y="5874284"/>
                <a:ext cx="1314591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343</m:t>
                          </m:r>
                        </m:e>
                      </m:rad>
                      <m:r>
                        <a:rPr kumimoji="0" lang="en-GB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6C76554-FFCD-BCD3-68D5-3373ABA6A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356" y="5874284"/>
                <a:ext cx="1314591" cy="50520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4886F04-E6DD-25C1-9B84-3934EB4EE858}"/>
                  </a:ext>
                </a:extLst>
              </p:cNvPr>
              <p:cNvSpPr txBox="1"/>
              <p:nvPr/>
            </p:nvSpPr>
            <p:spPr>
              <a:xfrm>
                <a:off x="5008145" y="5899804"/>
                <a:ext cx="7986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7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cm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4886F04-E6DD-25C1-9B84-3934EB4EE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145" y="5899804"/>
                <a:ext cx="798616" cy="461665"/>
              </a:xfrm>
              <a:prstGeom prst="rect">
                <a:avLst/>
              </a:prstGeom>
              <a:blipFill>
                <a:blip r:embed="rId14"/>
                <a:stretch>
                  <a:fillRect l="-2290" t="-10526" r="-10687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D3A4748F-0D32-2361-3056-F4ACF6D18FC8}"/>
                  </a:ext>
                </a:extLst>
              </p:cNvPr>
              <p:cNvSpPr txBox="1"/>
              <p:nvPr/>
            </p:nvSpPr>
            <p:spPr>
              <a:xfrm>
                <a:off x="7402881" y="5788559"/>
                <a:ext cx="1207190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GB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0.8</m:t>
                          </m:r>
                        </m:e>
                      </m:rad>
                      <m:r>
                        <a:rPr kumimoji="0" lang="en-GB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D3A4748F-0D32-2361-3056-F4ACF6D18F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881" y="5788559"/>
                <a:ext cx="1207190" cy="50520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EE22547-3561-79D4-87E7-651350A55B1B}"/>
                  </a:ext>
                </a:extLst>
              </p:cNvPr>
              <p:cNvSpPr txBox="1"/>
              <p:nvPr/>
            </p:nvSpPr>
            <p:spPr>
              <a:xfrm>
                <a:off x="8481099" y="5814079"/>
                <a:ext cx="9012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0.9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m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EE22547-3561-79D4-87E7-651350A55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1099" y="5814079"/>
                <a:ext cx="901209" cy="461665"/>
              </a:xfrm>
              <a:prstGeom prst="rect">
                <a:avLst/>
              </a:prstGeom>
              <a:blipFill>
                <a:blip r:embed="rId16"/>
                <a:stretch>
                  <a:fillRect l="-676" t="-10667" r="-10135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Picture 52">
            <a:extLst>
              <a:ext uri="{FF2B5EF4-FFF2-40B4-BE49-F238E27FC236}">
                <a16:creationId xmlns:a16="http://schemas.microsoft.com/office/drawing/2014/main" id="{ABE663CF-6E10-A2FC-F5AF-5470FE9C1557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851" y="168160"/>
            <a:ext cx="513323" cy="60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65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98</TotalTime>
  <Words>2165</Words>
  <Application>Microsoft Office PowerPoint</Application>
  <PresentationFormat>A4 Paper (210x297 mm)</PresentationFormat>
  <Paragraphs>273</Paragraphs>
  <Slides>13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Stencil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Archway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A Morley - LBA Staff</dc:creator>
  <cp:lastModifiedBy>Mrs L Elder - MAT Staff</cp:lastModifiedBy>
  <cp:revision>6</cp:revision>
  <dcterms:created xsi:type="dcterms:W3CDTF">2025-02-14T13:22:10Z</dcterms:created>
  <dcterms:modified xsi:type="dcterms:W3CDTF">2025-04-22T13:27:15Z</dcterms:modified>
</cp:coreProperties>
</file>