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</p:sldMasterIdLst>
  <p:notesMasterIdLst>
    <p:notesMasterId r:id="rId39"/>
  </p:notesMasterIdLst>
  <p:sldIdLst>
    <p:sldId id="264" r:id="rId4"/>
    <p:sldId id="269" r:id="rId5"/>
    <p:sldId id="288" r:id="rId6"/>
    <p:sldId id="261" r:id="rId7"/>
    <p:sldId id="260" r:id="rId8"/>
    <p:sldId id="297" r:id="rId9"/>
    <p:sldId id="298" r:id="rId10"/>
    <p:sldId id="266" r:id="rId11"/>
    <p:sldId id="295" r:id="rId12"/>
    <p:sldId id="296" r:id="rId13"/>
    <p:sldId id="299" r:id="rId14"/>
    <p:sldId id="294" r:id="rId15"/>
    <p:sldId id="300" r:id="rId16"/>
    <p:sldId id="301" r:id="rId17"/>
    <p:sldId id="302" r:id="rId18"/>
    <p:sldId id="303" r:id="rId19"/>
    <p:sldId id="305" r:id="rId20"/>
    <p:sldId id="306" r:id="rId21"/>
    <p:sldId id="307" r:id="rId22"/>
    <p:sldId id="308" r:id="rId23"/>
    <p:sldId id="271" r:id="rId24"/>
    <p:sldId id="469" r:id="rId25"/>
    <p:sldId id="522" r:id="rId26"/>
    <p:sldId id="474" r:id="rId27"/>
    <p:sldId id="524" r:id="rId28"/>
    <p:sldId id="525" r:id="rId29"/>
    <p:sldId id="526" r:id="rId30"/>
    <p:sldId id="527" r:id="rId31"/>
    <p:sldId id="528" r:id="rId32"/>
    <p:sldId id="529" r:id="rId33"/>
    <p:sldId id="531" r:id="rId34"/>
    <p:sldId id="533" r:id="rId35"/>
    <p:sldId id="530" r:id="rId36"/>
    <p:sldId id="534" r:id="rId37"/>
    <p:sldId id="53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60"/>
          </p14:sldIdLst>
        </p14:section>
        <p14:section name="Instruct" id="{A989B0C6-FEE7-46F6-A651-D7ED39E502F9}">
          <p14:sldIdLst>
            <p14:sldId id="297"/>
            <p14:sldId id="298"/>
            <p14:sldId id="266"/>
            <p14:sldId id="295"/>
            <p14:sldId id="296"/>
          </p14:sldIdLst>
        </p14:section>
        <p14:section name="Practise" id="{9B25ADF9-EA90-401E-998A-AD43D533C9ED}">
          <p14:sldIdLst>
            <p14:sldId id="299"/>
            <p14:sldId id="294"/>
            <p14:sldId id="300"/>
            <p14:sldId id="301"/>
            <p14:sldId id="302"/>
            <p14:sldId id="303"/>
            <p14:sldId id="305"/>
            <p14:sldId id="306"/>
            <p14:sldId id="307"/>
            <p14:sldId id="308"/>
          </p14:sldIdLst>
        </p14:section>
        <p14:section name="Secure" id="{3C25313C-2642-42FF-8276-F00EC6DF9D8C}">
          <p14:sldIdLst>
            <p14:sldId id="271"/>
          </p14:sldIdLst>
        </p14:section>
        <p14:section name="Instruct (Higher)" id="{EC60C157-6581-49E4-A9A7-5F2624311E23}">
          <p14:sldIdLst>
            <p14:sldId id="469"/>
            <p14:sldId id="522"/>
          </p14:sldIdLst>
        </p14:section>
        <p14:section name="Practice (Higher)" id="{BCDBB90A-9496-4D66-9413-20306C27F114}">
          <p14:sldIdLst>
            <p14:sldId id="474"/>
            <p14:sldId id="524"/>
            <p14:sldId id="525"/>
          </p14:sldIdLst>
        </p14:section>
        <p14:section name="Instruct (Higher)" id="{D701FAC4-8114-4585-AB9E-7CF1481CFB12}">
          <p14:sldIdLst>
            <p14:sldId id="526"/>
            <p14:sldId id="527"/>
          </p14:sldIdLst>
        </p14:section>
        <p14:section name="Practice (Higher)" id="{F698753B-8B2A-449C-B1C9-4D74B2C9DD14}">
          <p14:sldIdLst>
            <p14:sldId id="528"/>
            <p14:sldId id="529"/>
            <p14:sldId id="531"/>
            <p14:sldId id="533"/>
          </p14:sldIdLst>
        </p14:section>
        <p14:section name="Secure (Higher)" id="{FD248C0E-9B7A-4D47-B77A-A394F4E75151}">
          <p14:sldIdLst>
            <p14:sldId id="530"/>
            <p14:sldId id="534"/>
            <p14:sldId id="5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885" autoAdjust="0"/>
  </p:normalViewPr>
  <p:slideViewPr>
    <p:cSldViewPr snapToGrid="0">
      <p:cViewPr varScale="1">
        <p:scale>
          <a:sx n="56" d="100"/>
          <a:sy n="56" d="100"/>
        </p:scale>
        <p:origin x="12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austinmaths.com/_files/ugd/7ac124_bcedb9a3f3ea4e62a02ebea9c019e2dd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using divisibility rule that the largest values are multiple of 2 and 3 so </a:t>
            </a:r>
            <a:r>
              <a:rPr lang="en-GB" dirty="0" err="1"/>
              <a:t>consequentlu</a:t>
            </a:r>
            <a:r>
              <a:rPr lang="en-GB" dirty="0"/>
              <a:t> multiples of 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41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Introducing students to the idea of algebraic factors. Use the same listing strategy as in the prerequisite knowledge check.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0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Three questions to test their understanding of listing factors of an algebraic term. Could be done on MWB.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8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DB9FA-6D34-76D3-793A-8C0FA632D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FF2E80-00F8-3802-BCB7-6BF9A56D5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7B64D-7401-4B9C-8EC9-F175DF2C0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F0E10-5F2C-6198-D8B9-54086BCF5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97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58637-3E74-23EF-B553-02A073907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DBD428-1322-3FF3-D42C-C8CAEECB0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996F0D-8958-EED2-D5D6-C8B3E9106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74654-8F9C-4615-2A8E-F46E19F44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1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280d43eecf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280d43eecf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e7e806bd0d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e7e806bd0d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9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6BEDF-2F0C-865D-AC17-4CD0F900C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ECDE42-5CCF-1A68-408D-AC863877B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C541D-F3E1-12B7-C262-C581F1BB0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D1FC-D691-81D8-CF16-3E62CA25B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46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67246-2642-8A70-8664-2D4B6109C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9BC15-85ED-A2F4-A030-C62300ADF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7B7EAA-6069-1431-0779-D5558A5DF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3683D-8617-2606-0B1E-EE1CCD013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79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255E8-9375-90AE-90F9-7311134BA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5EBD1-E212-4EE6-4544-69D26D07B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3EA4F-640C-4736-FE23-FAD255259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27E64-7279-71A8-93E3-1AEDAEF8E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366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7ac124_bcedb9a3f3ea4e62a02ebea9c019e2dd.pdf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7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Introducing students to the idea of algebraic factors. Use the same listing strategy as in the prerequisite knowledge check.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48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&amp; Email address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3667CD9-8622-928A-70A7-7C31E0A2E080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6E3AA-45DA-F052-A410-8DEAFD6DE44C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234402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FCA2F-6B22-684E-9F6C-5E5BC4C09CA6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40A8C7-4D18-D7D5-347B-2AB72D87A3C3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BAD21F-CED0-ADA7-543D-44B32EEB5D06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AAE5CEAE-A0A2-4C09-7EE5-26B987CD442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4142043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A336B19-1F10-12A0-7E33-C1F21F8CE3C4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AACFE-2FB9-E4A7-2FDD-F7B1C13C3C5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FBC54-7437-A85B-3CA3-012D6279CA29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AA9AF-832C-B47F-013E-A6B586C60076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9322B182-2B7E-E443-6B8A-C3DE967486F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28066850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445F5B7-0D65-FD05-D726-516A15F91C90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3745039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3"/>
            <a:ext cx="5803719" cy="432640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08CEFB-EEF9-E021-EC7E-0403350B35F1}"/>
              </a:ext>
            </a:extLst>
          </p:cNvPr>
          <p:cNvSpPr/>
          <p:nvPr/>
        </p:nvSpPr>
        <p:spPr>
          <a:xfrm>
            <a:off x="127962" y="5533655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2"/>
            <a:ext cx="5803719" cy="438366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27962" y="5533655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teach slide.</a:t>
            </a:r>
          </a:p>
        </p:txBody>
      </p:sp>
    </p:spTree>
    <p:extLst>
      <p:ext uri="{BB962C8B-B14F-4D97-AF65-F5344CB8AC3E}">
        <p14:creationId xmlns:p14="http://schemas.microsoft.com/office/powerpoint/2010/main" val="959276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436735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435762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435762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73C7A6-F79F-74D7-BFA1-9849440E1D72}"/>
              </a:ext>
            </a:extLst>
          </p:cNvPr>
          <p:cNvSpPr txBox="1"/>
          <p:nvPr userDrawn="1"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B9B124-16A4-40BC-CC33-B95BFFBCBD1D}"/>
              </a:ext>
            </a:extLst>
          </p:cNvPr>
          <p:cNvSpPr/>
          <p:nvPr userDrawn="1"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236BD9-C35E-47FC-9344-32B70105C3C2}"/>
              </a:ext>
            </a:extLst>
          </p:cNvPr>
          <p:cNvSpPr txBox="1"/>
          <p:nvPr userDrawn="1"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1F6C7-051C-7D6F-BE1D-29C0AAAE2704}"/>
              </a:ext>
            </a:extLst>
          </p:cNvPr>
          <p:cNvSpPr txBox="1"/>
          <p:nvPr userDrawn="1"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C45E1E-F1EC-8A1E-A90E-114764D2824D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A0589-57FE-9A20-DD02-905E39AE38A9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CDA0B-2CDC-2061-26F1-A875872E0B46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9DFC03B-3A61-B910-7FBD-096310E8A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0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88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35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07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1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317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114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35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microsoft.com/office/2007/relationships/hdphoto" Target="../media/hdphoto10.wdp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microsoft.com/office/2007/relationships/hdphoto" Target="../media/hdphoto1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microsoft.com/office/2007/relationships/hdphoto" Target="../media/hdphoto1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77"/>
          <p:cNvSpPr txBox="1">
            <a:spLocks noGrp="1"/>
          </p:cNvSpPr>
          <p:nvPr>
            <p:ph type="body" idx="4294967295"/>
          </p:nvPr>
        </p:nvSpPr>
        <p:spPr>
          <a:xfrm>
            <a:off x="2184643" y="1763687"/>
            <a:ext cx="9078913" cy="5191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SzPts val="1100"/>
              <a:buNone/>
            </a:pPr>
            <a:r>
              <a:rPr lang="en-GB" sz="2667" b="1" dirty="0"/>
              <a:t>Factors</a:t>
            </a:r>
            <a:r>
              <a:rPr lang="en-GB" sz="2667" dirty="0"/>
              <a:t> and </a:t>
            </a:r>
            <a:r>
              <a:rPr lang="en-GB" sz="2667" b="1" dirty="0"/>
              <a:t>multiples </a:t>
            </a:r>
            <a:r>
              <a:rPr lang="en-GB" sz="2667" dirty="0"/>
              <a:t>are inverse concepts.</a:t>
            </a:r>
            <a:endParaRPr sz="2667" dirty="0"/>
          </a:p>
        </p:txBody>
      </p:sp>
      <p:sp>
        <p:nvSpPr>
          <p:cNvPr id="1062" name="Google Shape;1062;p77"/>
          <p:cNvSpPr txBox="1">
            <a:spLocks noGrp="1"/>
          </p:cNvSpPr>
          <p:nvPr>
            <p:ph type="subTitle" idx="4294967295"/>
          </p:nvPr>
        </p:nvSpPr>
        <p:spPr>
          <a:xfrm>
            <a:off x="1235868" y="578923"/>
            <a:ext cx="9720263" cy="5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333"/>
              </a:spcAft>
              <a:buSzPts val="1100"/>
              <a:buNone/>
            </a:pPr>
            <a:r>
              <a:rPr lang="en-GB" sz="2667" dirty="0">
                <a:solidFill>
                  <a:srgbClr val="282828"/>
                </a:solidFill>
              </a:rPr>
              <a:t>A numerical </a:t>
            </a:r>
            <a:r>
              <a:rPr lang="en-GB" sz="2667" b="1" dirty="0">
                <a:solidFill>
                  <a:srgbClr val="282828"/>
                </a:solidFill>
              </a:rPr>
              <a:t>factor</a:t>
            </a:r>
            <a:r>
              <a:rPr lang="en-GB" sz="2667" dirty="0">
                <a:solidFill>
                  <a:srgbClr val="282828"/>
                </a:solidFill>
              </a:rPr>
              <a:t> is an integer which exactly divides another integer. </a:t>
            </a:r>
            <a:endParaRPr sz="2667" dirty="0"/>
          </a:p>
        </p:txBody>
      </p:sp>
      <p:sp>
        <p:nvSpPr>
          <p:cNvPr id="1054" name="Google Shape;1054;p77"/>
          <p:cNvSpPr txBox="1"/>
          <p:nvPr/>
        </p:nvSpPr>
        <p:spPr>
          <a:xfrm>
            <a:off x="6724100" y="2825284"/>
            <a:ext cx="15784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3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-GB" sz="2667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Example </a:t>
            </a:r>
            <a:endParaRPr sz="26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5" name="Google Shape;1055;p77"/>
          <p:cNvSpPr txBox="1"/>
          <p:nvPr/>
        </p:nvSpPr>
        <p:spPr>
          <a:xfrm>
            <a:off x="6622505" y="3366484"/>
            <a:ext cx="2546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3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10 ✕ 2 = 20</a:t>
            </a:r>
            <a:r>
              <a:rPr lang="en-GB" sz="2667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 </a:t>
            </a:r>
            <a:endParaRPr sz="26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6" name="Google Shape;1056;p77"/>
          <p:cNvSpPr txBox="1"/>
          <p:nvPr/>
        </p:nvSpPr>
        <p:spPr>
          <a:xfrm>
            <a:off x="8330200" y="4560317"/>
            <a:ext cx="19084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3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-GB" sz="2667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20 is a </a:t>
            </a:r>
            <a:r>
              <a:rPr lang="en-GB" sz="2667" b="1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multiple</a:t>
            </a:r>
            <a:r>
              <a:rPr lang="en-GB" sz="2667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of 2 and 10</a:t>
            </a:r>
            <a:endParaRPr sz="26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7" name="Google Shape;1057;p77"/>
          <p:cNvSpPr txBox="1"/>
          <p:nvPr/>
        </p:nvSpPr>
        <p:spPr>
          <a:xfrm>
            <a:off x="723600" y="2815533"/>
            <a:ext cx="15784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3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-GB" sz="2667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Example </a:t>
            </a:r>
            <a:endParaRPr sz="26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8" name="Google Shape;1058;p77"/>
          <p:cNvSpPr txBox="1"/>
          <p:nvPr/>
        </p:nvSpPr>
        <p:spPr>
          <a:xfrm>
            <a:off x="699917" y="3337800"/>
            <a:ext cx="19084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3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-GB" sz="2933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20 ÷ 2 = 10</a:t>
            </a:r>
            <a:endParaRPr sz="2933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059" name="Google Shape;1059;p77"/>
          <p:cNvCxnSpPr/>
          <p:nvPr/>
        </p:nvCxnSpPr>
        <p:spPr>
          <a:xfrm>
            <a:off x="2491984" y="3857067"/>
            <a:ext cx="618000" cy="680400"/>
          </a:xfrm>
          <a:prstGeom prst="straightConnector1">
            <a:avLst/>
          </a:prstGeom>
          <a:noFill/>
          <a:ln w="38100" cap="flat" cmpd="sng">
            <a:solidFill>
              <a:srgbClr val="037B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0" name="Google Shape;1060;p77"/>
          <p:cNvCxnSpPr/>
          <p:nvPr/>
        </p:nvCxnSpPr>
        <p:spPr>
          <a:xfrm>
            <a:off x="8396184" y="3832200"/>
            <a:ext cx="618000" cy="680400"/>
          </a:xfrm>
          <a:prstGeom prst="straightConnector1">
            <a:avLst/>
          </a:prstGeom>
          <a:noFill/>
          <a:ln w="38100" cap="flat" cmpd="sng">
            <a:solidFill>
              <a:srgbClr val="037B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1" name="Google Shape;1061;p77"/>
          <p:cNvSpPr txBox="1"/>
          <p:nvPr/>
        </p:nvSpPr>
        <p:spPr>
          <a:xfrm>
            <a:off x="2100333" y="4575200"/>
            <a:ext cx="26384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13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-GB" sz="2667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No remainder, so 2 and 10 are </a:t>
            </a:r>
            <a:r>
              <a:rPr lang="en-GB" sz="2667" b="1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factors</a:t>
            </a:r>
            <a:r>
              <a:rPr lang="en-GB" sz="2667" ker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of 20</a:t>
            </a:r>
            <a:endParaRPr sz="2667" ker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77FB7-6CE6-E145-92F8-5EC68B95F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6D8706-7355-7941-0595-84088C783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List all the factors of 24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8C7C4-14F0-94E4-FB82-154885F3B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Always true, sometimes true or never true?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97B39-03CB-FAAA-BA55-BC39B298F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C0C14C-0386-EAE4-B717-54545ECF51CB}"/>
              </a:ext>
            </a:extLst>
          </p:cNvPr>
          <p:cNvSpPr txBox="1"/>
          <p:nvPr/>
        </p:nvSpPr>
        <p:spPr>
          <a:xfrm>
            <a:off x="1897811" y="2144962"/>
            <a:ext cx="7599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 is a </a:t>
            </a:r>
            <a:r>
              <a:rPr lang="en-GB" sz="4000" b="1" dirty="0"/>
              <a:t>factor</a:t>
            </a:r>
            <a:r>
              <a:rPr lang="en-GB" sz="4000" dirty="0"/>
              <a:t> of every integer </a:t>
            </a:r>
          </a:p>
        </p:txBody>
      </p:sp>
    </p:spTree>
    <p:extLst>
      <p:ext uri="{BB962C8B-B14F-4D97-AF65-F5344CB8AC3E}">
        <p14:creationId xmlns:p14="http://schemas.microsoft.com/office/powerpoint/2010/main" val="101623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813E6-DB2D-7598-0EBF-242C0DE9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FE47EC-057A-02B8-47DF-48C1F5C19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Always true, sometimes true or never true?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4D59C-5B4C-9394-69CE-3B802BA10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C6EF74-62FD-745D-3BA0-B00906A225C0}"/>
              </a:ext>
            </a:extLst>
          </p:cNvPr>
          <p:cNvSpPr txBox="1"/>
          <p:nvPr/>
        </p:nvSpPr>
        <p:spPr>
          <a:xfrm>
            <a:off x="621104" y="1851664"/>
            <a:ext cx="9963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product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two integers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 an integer </a:t>
            </a:r>
          </a:p>
        </p:txBody>
      </p:sp>
    </p:spTree>
    <p:extLst>
      <p:ext uri="{BB962C8B-B14F-4D97-AF65-F5344CB8AC3E}">
        <p14:creationId xmlns:p14="http://schemas.microsoft.com/office/powerpoint/2010/main" val="162898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A4CDBA-9562-9054-1EE4-8C2B075A8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915169-0A49-E57F-3B07-1FFED9E58C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Always true, sometimes true or never true?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2B67B-48BC-AC97-CB62-05DBD47B9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FCD770-4EDE-12CD-E0CF-DBEC77FBDFDD}"/>
              </a:ext>
            </a:extLst>
          </p:cNvPr>
          <p:cNvSpPr txBox="1"/>
          <p:nvPr/>
        </p:nvSpPr>
        <p:spPr>
          <a:xfrm>
            <a:off x="621104" y="1851664"/>
            <a:ext cx="9963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multiple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a number is bigger than its largest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factor</a:t>
            </a:r>
          </a:p>
        </p:txBody>
      </p:sp>
    </p:spTree>
    <p:extLst>
      <p:ext uri="{BB962C8B-B14F-4D97-AF65-F5344CB8AC3E}">
        <p14:creationId xmlns:p14="http://schemas.microsoft.com/office/powerpoint/2010/main" val="136245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E56A3-BF99-1CCB-A858-CE19D6024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1CDC58-8C1A-BA92-67A9-ED825E0DF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Always true, sometimes true or never true?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316F1-9DCE-B506-D3CF-6B355F143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35FC36-ACAD-7935-383F-AF63F26481A8}"/>
              </a:ext>
            </a:extLst>
          </p:cNvPr>
          <p:cNvSpPr txBox="1"/>
          <p:nvPr/>
        </p:nvSpPr>
        <p:spPr>
          <a:xfrm>
            <a:off x="621104" y="1851664"/>
            <a:ext cx="9963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Given A, B and C are integers where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entury Gothic"/>
              </a:rPr>
              <a:t>A x B = C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AFBF8-5262-DA0D-2CD6-1064F63BEE71}"/>
              </a:ext>
            </a:extLst>
          </p:cNvPr>
          <p:cNvSpPr txBox="1"/>
          <p:nvPr/>
        </p:nvSpPr>
        <p:spPr>
          <a:xfrm>
            <a:off x="621104" y="3919011"/>
            <a:ext cx="996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 is a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multiple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A &amp; B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7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8C54C0-2C34-B64F-4B58-CF95C0E57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5D6680-406A-19A1-1F4D-8B0A761E4E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Always true, sometimes true or never true?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369EE-2917-E74C-4C0A-D37763165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C9F059-DCE1-7907-2C75-89DDBEDEB6FA}"/>
              </a:ext>
            </a:extLst>
          </p:cNvPr>
          <p:cNvSpPr txBox="1"/>
          <p:nvPr/>
        </p:nvSpPr>
        <p:spPr>
          <a:xfrm>
            <a:off x="621104" y="1851664"/>
            <a:ext cx="9963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Given A, B and C are integers where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x B = C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FE8F8-050D-2105-ABA0-0F9C206196EC}"/>
              </a:ext>
            </a:extLst>
          </p:cNvPr>
          <p:cNvSpPr txBox="1"/>
          <p:nvPr/>
        </p:nvSpPr>
        <p:spPr>
          <a:xfrm>
            <a:off x="621104" y="3919011"/>
            <a:ext cx="996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&amp; B are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factors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C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13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9A566-F072-954A-1B63-A1B9A1D90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E80556-94AE-C47A-1E68-8BB144289C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What number am I?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DFC8D-A6A6-BC0E-38A0-1A7F81A74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0BD6A1-A022-F280-EBC3-5406E0076C98}"/>
              </a:ext>
            </a:extLst>
          </p:cNvPr>
          <p:cNvSpPr txBox="1"/>
          <p:nvPr/>
        </p:nvSpPr>
        <p:spPr>
          <a:xfrm>
            <a:off x="103994" y="1575575"/>
            <a:ext cx="60988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Lexend"/>
                <a:ea typeface="Lexend"/>
                <a:cs typeface="Lexend"/>
                <a:sym typeface="Lexend"/>
              </a:rPr>
              <a:t>I am less than 100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Lexend"/>
                <a:ea typeface="Lexend"/>
                <a:cs typeface="Lexend"/>
                <a:sym typeface="Lexend"/>
              </a:rPr>
              <a:t>I am greater than 50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Lexend"/>
                <a:ea typeface="Lexend"/>
                <a:cs typeface="Lexend"/>
                <a:sym typeface="Lexend"/>
              </a:rPr>
              <a:t>I am a square number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Lexend"/>
                <a:ea typeface="Lexend"/>
                <a:cs typeface="Lexend"/>
                <a:sym typeface="Lexend"/>
              </a:rPr>
              <a:t>I am a multiple of 9</a:t>
            </a:r>
          </a:p>
        </p:txBody>
      </p:sp>
    </p:spTree>
    <p:extLst>
      <p:ext uri="{BB962C8B-B14F-4D97-AF65-F5344CB8AC3E}">
        <p14:creationId xmlns:p14="http://schemas.microsoft.com/office/powerpoint/2010/main" val="151827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20ADB3-B806-0C8B-AC98-AC48C60E0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2D0E67-60C3-B787-F94C-249F4E3AB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What number am I?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2F289-4948-D690-0D18-4F524C470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6" name="Google Shape;1567;p97">
            <a:extLst>
              <a:ext uri="{FF2B5EF4-FFF2-40B4-BE49-F238E27FC236}">
                <a16:creationId xmlns:a16="http://schemas.microsoft.com/office/drawing/2014/main" id="{C7D9F767-F688-71F4-2068-BFAE4F91B6AC}"/>
              </a:ext>
            </a:extLst>
          </p:cNvPr>
          <p:cNvSpPr txBox="1"/>
          <p:nvPr/>
        </p:nvSpPr>
        <p:spPr>
          <a:xfrm>
            <a:off x="103994" y="1549956"/>
            <a:ext cx="7718488" cy="260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Lexend"/>
                <a:ea typeface="Lexend"/>
                <a:cs typeface="Lexend"/>
                <a:sym typeface="Lexend"/>
              </a:rPr>
              <a:t>I am a factor of 24</a:t>
            </a:r>
            <a:endParaRPr sz="4000" dirty="0">
              <a:latin typeface="Lexend"/>
              <a:ea typeface="Lexend"/>
              <a:cs typeface="Lexend"/>
              <a:sym typeface="Lexen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Lexend"/>
                <a:ea typeface="Lexend"/>
                <a:cs typeface="Lexend"/>
                <a:sym typeface="Lexend"/>
              </a:rPr>
              <a:t>I am a multiple of 2</a:t>
            </a:r>
            <a:endParaRPr sz="4000" dirty="0">
              <a:latin typeface="Lexend"/>
              <a:ea typeface="Lexend"/>
              <a:cs typeface="Lexend"/>
              <a:sym typeface="Lexen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Lexend"/>
                <a:ea typeface="Lexend"/>
                <a:cs typeface="Lexend"/>
                <a:sym typeface="Lexend"/>
              </a:rPr>
              <a:t>I am a number less than 10</a:t>
            </a:r>
            <a:endParaRPr sz="4000" dirty="0">
              <a:latin typeface="Lexend"/>
              <a:ea typeface="Lexend"/>
              <a:cs typeface="Lexend"/>
              <a:sym typeface="Lexend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Lexend"/>
                <a:ea typeface="Lexend"/>
                <a:cs typeface="Lexend"/>
                <a:sym typeface="Lexend"/>
              </a:rPr>
              <a:t>I am a square number</a:t>
            </a:r>
            <a:endParaRPr sz="4000" dirty="0"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3516299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92E0F-DB54-A2DF-D665-8DFD55902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9BEE5D-1116-4BFB-CE07-BF8035CC10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What number am I?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BB816-9B56-F1D6-C1A9-7E2FE6C8C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4" name="Google Shape;1566;p97">
            <a:extLst>
              <a:ext uri="{FF2B5EF4-FFF2-40B4-BE49-F238E27FC236}">
                <a16:creationId xmlns:a16="http://schemas.microsoft.com/office/drawing/2014/main" id="{FF184180-77F6-8EBB-0C37-88578EB4445E}"/>
              </a:ext>
            </a:extLst>
          </p:cNvPr>
          <p:cNvSpPr txBox="1"/>
          <p:nvPr/>
        </p:nvSpPr>
        <p:spPr>
          <a:xfrm>
            <a:off x="103993" y="1831167"/>
            <a:ext cx="7176701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4000" kern="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 am a cube number</a:t>
            </a:r>
            <a:endParaRPr sz="4000" kern="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GB" sz="4000" kern="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 am a square number</a:t>
            </a:r>
            <a:endParaRPr sz="4000" kern="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GB" sz="4000" kern="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 am a factor of every number</a:t>
            </a:r>
            <a:endParaRPr sz="4000" kern="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173436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AC1DB8-C87D-E374-5C51-B2AA0EAD2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8476DD-B130-53D8-012A-0FFCCF7FF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What number am I?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463F8-AD78-801E-583A-5A0C22E30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5" name="Google Shape;1569;p97">
            <a:extLst>
              <a:ext uri="{FF2B5EF4-FFF2-40B4-BE49-F238E27FC236}">
                <a16:creationId xmlns:a16="http://schemas.microsoft.com/office/drawing/2014/main" id="{D5E451D8-CCA3-D673-17D2-CEDF96ADCA7E}"/>
              </a:ext>
            </a:extLst>
          </p:cNvPr>
          <p:cNvSpPr txBox="1"/>
          <p:nvPr/>
        </p:nvSpPr>
        <p:spPr>
          <a:xfrm>
            <a:off x="231831" y="1584448"/>
            <a:ext cx="7531941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Lexend"/>
                <a:ea typeface="Lexend"/>
                <a:cs typeface="Lexend"/>
                <a:sym typeface="Lexend"/>
              </a:rPr>
              <a:t>I am a cube number</a:t>
            </a:r>
            <a:endParaRPr sz="4000" dirty="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Lexend"/>
                <a:ea typeface="Lexend"/>
                <a:cs typeface="Lexend"/>
                <a:sym typeface="Lexend"/>
              </a:rPr>
              <a:t>The sum of my digits is 9</a:t>
            </a:r>
            <a:endParaRPr sz="4000" dirty="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Lexend"/>
                <a:ea typeface="Lexend"/>
                <a:cs typeface="Lexend"/>
                <a:sym typeface="Lexend"/>
              </a:rPr>
              <a:t>I am a multiple of 9</a:t>
            </a:r>
            <a:endParaRPr sz="4000" dirty="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Lexend"/>
                <a:ea typeface="Lexend"/>
                <a:cs typeface="Lexend"/>
                <a:sym typeface="Lexend"/>
              </a:rPr>
              <a:t>I am less than 100</a:t>
            </a:r>
            <a:endParaRPr sz="4000" dirty="0"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2482372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Decode the Joke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340ED-888A-5305-E6CA-FBC294653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41" y="977694"/>
            <a:ext cx="6146943" cy="5026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E2655B-DCD0-8B9D-E371-6A72D0A6D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409" y="3709538"/>
            <a:ext cx="55435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06DCB4-C85C-7A27-D722-47E92874AC9B}"/>
                  </a:ext>
                </a:extLst>
              </p:cNvPr>
              <p:cNvSpPr txBox="1"/>
              <p:nvPr/>
            </p:nvSpPr>
            <p:spPr>
              <a:xfrm>
                <a:off x="1647825" y="313101"/>
                <a:ext cx="872289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What are the factors of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24</m:t>
                    </m:r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06DCB4-C85C-7A27-D722-47E92874A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313101"/>
                <a:ext cx="8722894" cy="400110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1DA99C7-1DC8-DB8B-D9EF-6B4D936B9B5A}"/>
              </a:ext>
            </a:extLst>
          </p:cNvPr>
          <p:cNvSpPr txBox="1"/>
          <p:nvPr/>
        </p:nvSpPr>
        <p:spPr>
          <a:xfrm>
            <a:off x="1687792" y="1072613"/>
            <a:ext cx="864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rebuchet MS" panose="020B0603020202020204"/>
              </a:rPr>
              <a:t>Fill in the gaps in the table below.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75F3D63-DF1B-ECF6-0DB1-C739BBF1F7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882220"/>
                  </p:ext>
                </p:extLst>
              </p:nvPr>
            </p:nvGraphicFramePr>
            <p:xfrm>
              <a:off x="4948812" y="1709446"/>
              <a:ext cx="2008340" cy="3168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05010">
                      <a:extLst>
                        <a:ext uri="{9D8B030D-6E8A-4147-A177-3AD203B41FA5}">
                          <a16:colId xmlns:a16="http://schemas.microsoft.com/office/drawing/2014/main" val="3790018297"/>
                        </a:ext>
                      </a:extLst>
                    </a:gridCol>
                    <a:gridCol w="350729">
                      <a:extLst>
                        <a:ext uri="{9D8B030D-6E8A-4147-A177-3AD203B41FA5}">
                          <a16:colId xmlns:a16="http://schemas.microsoft.com/office/drawing/2014/main" val="3977497853"/>
                        </a:ext>
                      </a:extLst>
                    </a:gridCol>
                    <a:gridCol w="520236">
                      <a:extLst>
                        <a:ext uri="{9D8B030D-6E8A-4147-A177-3AD203B41FA5}">
                          <a16:colId xmlns:a16="http://schemas.microsoft.com/office/drawing/2014/main" val="878398642"/>
                        </a:ext>
                      </a:extLst>
                    </a:gridCol>
                    <a:gridCol w="732365">
                      <a:extLst>
                        <a:ext uri="{9D8B030D-6E8A-4147-A177-3AD203B41FA5}">
                          <a16:colId xmlns:a16="http://schemas.microsoft.com/office/drawing/2014/main" val="1176653490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=24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696694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=24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903997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=24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398876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=24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662625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=24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427187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=24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9937309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=24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976407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=24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4862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75F3D63-DF1B-ECF6-0DB1-C739BBF1F7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882220"/>
                  </p:ext>
                </p:extLst>
              </p:nvPr>
            </p:nvGraphicFramePr>
            <p:xfrm>
              <a:off x="4948812" y="1709446"/>
              <a:ext cx="2008340" cy="3168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05010">
                      <a:extLst>
                        <a:ext uri="{9D8B030D-6E8A-4147-A177-3AD203B41FA5}">
                          <a16:colId xmlns:a16="http://schemas.microsoft.com/office/drawing/2014/main" val="3790018297"/>
                        </a:ext>
                      </a:extLst>
                    </a:gridCol>
                    <a:gridCol w="350729">
                      <a:extLst>
                        <a:ext uri="{9D8B030D-6E8A-4147-A177-3AD203B41FA5}">
                          <a16:colId xmlns:a16="http://schemas.microsoft.com/office/drawing/2014/main" val="3977497853"/>
                        </a:ext>
                      </a:extLst>
                    </a:gridCol>
                    <a:gridCol w="520236">
                      <a:extLst>
                        <a:ext uri="{9D8B030D-6E8A-4147-A177-3AD203B41FA5}">
                          <a16:colId xmlns:a16="http://schemas.microsoft.com/office/drawing/2014/main" val="878398642"/>
                        </a:ext>
                      </a:extLst>
                    </a:gridCol>
                    <a:gridCol w="732365">
                      <a:extLst>
                        <a:ext uri="{9D8B030D-6E8A-4147-A177-3AD203B41FA5}">
                          <a16:colId xmlns:a16="http://schemas.microsoft.com/office/drawing/2014/main" val="1176653490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1538" r="-397015" b="-7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1538" r="-358621" b="-7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1538" r="-144706" b="-7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1538" r="-1653" b="-7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96694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101538" r="-397015" b="-6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101538" r="-358621" b="-6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101538" r="-144706" b="-6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101538" r="-1653" b="-6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903997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201538" r="-397015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201538" r="-358621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201538" r="-144706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201538" r="-1653" b="-5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398876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296970" r="-397015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296970" r="-358621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296970" r="-144706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296970" r="-1653" b="-396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62625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403077" r="-397015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403077" r="-358621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403077" r="-144706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403077" r="-1653" b="-3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427187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503077" r="-397015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503077" r="-358621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503077" r="-144706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503077" r="-1653" b="-2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9937309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603077" r="-397015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603077" r="-358621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603077" r="-144706" b="-1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603077" r="-1653" b="-1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976407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703077" r="-397015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703077" r="-358621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703077" r="-144706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703077" r="-1653" b="-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24862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9A62F78-BEA2-183D-955B-57C5B3EA4B76}"/>
              </a:ext>
            </a:extLst>
          </p:cNvPr>
          <p:cNvSpPr/>
          <p:nvPr/>
        </p:nvSpPr>
        <p:spPr>
          <a:xfrm>
            <a:off x="5759340" y="2518118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4FED63-EFEC-001C-7DBA-B5727F9E1406}"/>
              </a:ext>
            </a:extLst>
          </p:cNvPr>
          <p:cNvSpPr/>
          <p:nvPr/>
        </p:nvSpPr>
        <p:spPr>
          <a:xfrm>
            <a:off x="5759340" y="2917927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2DAD8-32FA-3049-EFFD-468D1FB1E99B}"/>
              </a:ext>
            </a:extLst>
          </p:cNvPr>
          <p:cNvSpPr/>
          <p:nvPr/>
        </p:nvSpPr>
        <p:spPr>
          <a:xfrm>
            <a:off x="4948611" y="3293447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05420-FE35-10C5-37AA-82225D55BCA5}"/>
              </a:ext>
            </a:extLst>
          </p:cNvPr>
          <p:cNvSpPr/>
          <p:nvPr/>
        </p:nvSpPr>
        <p:spPr>
          <a:xfrm>
            <a:off x="4948611" y="3695704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079F48-4B95-5BA8-ACB1-73CC112892AE}"/>
              </a:ext>
            </a:extLst>
          </p:cNvPr>
          <p:cNvSpPr/>
          <p:nvPr/>
        </p:nvSpPr>
        <p:spPr>
          <a:xfrm>
            <a:off x="4948611" y="4097961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251690-69C0-B131-AF3A-7A6D681B2AC1}"/>
              </a:ext>
            </a:extLst>
          </p:cNvPr>
          <p:cNvSpPr/>
          <p:nvPr/>
        </p:nvSpPr>
        <p:spPr>
          <a:xfrm>
            <a:off x="5759340" y="4097961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B3B394-011B-3EEF-8816-54653A2824BB}"/>
              </a:ext>
            </a:extLst>
          </p:cNvPr>
          <p:cNvSpPr/>
          <p:nvPr/>
        </p:nvSpPr>
        <p:spPr>
          <a:xfrm>
            <a:off x="4948611" y="4494669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7610F-5FA9-57B3-B374-6EE5E8B65677}"/>
              </a:ext>
            </a:extLst>
          </p:cNvPr>
          <p:cNvSpPr/>
          <p:nvPr/>
        </p:nvSpPr>
        <p:spPr>
          <a:xfrm>
            <a:off x="5759340" y="4494669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9CB6F3-E656-B5BA-CF7B-68B5F052B6ED}"/>
                  </a:ext>
                </a:extLst>
              </p:cNvPr>
              <p:cNvSpPr txBox="1"/>
              <p:nvPr/>
            </p:nvSpPr>
            <p:spPr>
              <a:xfrm>
                <a:off x="1687791" y="5148554"/>
                <a:ext cx="864295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Therefore, the factors of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 are: </a:t>
                </a:r>
              </a:p>
              <a:p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9CB6F3-E656-B5BA-CF7B-68B5F052B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791" y="5148554"/>
                <a:ext cx="8642959" cy="1015663"/>
              </a:xfrm>
              <a:prstGeom prst="rect">
                <a:avLst/>
              </a:prstGeom>
              <a:blipFill>
                <a:blip r:embed="rId5"/>
                <a:stretch>
                  <a:fillRect l="-776" t="-4217" b="-9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9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06DCB4-C85C-7A27-D722-47E92874AC9B}"/>
                  </a:ext>
                </a:extLst>
              </p:cNvPr>
              <p:cNvSpPr txBox="1"/>
              <p:nvPr/>
            </p:nvSpPr>
            <p:spPr>
              <a:xfrm>
                <a:off x="1734553" y="415555"/>
                <a:ext cx="872289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What are the factors of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𝑥𝑦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06DCB4-C85C-7A27-D722-47E92874A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553" y="415555"/>
                <a:ext cx="8722894" cy="400110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1DA99C7-1DC8-DB8B-D9EF-6B4D936B9B5A}"/>
              </a:ext>
            </a:extLst>
          </p:cNvPr>
          <p:cNvSpPr txBox="1"/>
          <p:nvPr/>
        </p:nvSpPr>
        <p:spPr>
          <a:xfrm>
            <a:off x="1458780" y="1221479"/>
            <a:ext cx="864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rebuchet MS" panose="020B0603020202020204"/>
              </a:rPr>
              <a:t>Fill in the gaps in the table below.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75F3D63-DF1B-ECF6-0DB1-C739BBF1F7C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48812" y="2068410"/>
              <a:ext cx="2008340" cy="3168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05010">
                      <a:extLst>
                        <a:ext uri="{9D8B030D-6E8A-4147-A177-3AD203B41FA5}">
                          <a16:colId xmlns:a16="http://schemas.microsoft.com/office/drawing/2014/main" val="3790018297"/>
                        </a:ext>
                      </a:extLst>
                    </a:gridCol>
                    <a:gridCol w="350729">
                      <a:extLst>
                        <a:ext uri="{9D8B030D-6E8A-4147-A177-3AD203B41FA5}">
                          <a16:colId xmlns:a16="http://schemas.microsoft.com/office/drawing/2014/main" val="3977497853"/>
                        </a:ext>
                      </a:extLst>
                    </a:gridCol>
                    <a:gridCol w="520236">
                      <a:extLst>
                        <a:ext uri="{9D8B030D-6E8A-4147-A177-3AD203B41FA5}">
                          <a16:colId xmlns:a16="http://schemas.microsoft.com/office/drawing/2014/main" val="878398642"/>
                        </a:ext>
                      </a:extLst>
                    </a:gridCol>
                    <a:gridCol w="732365">
                      <a:extLst>
                        <a:ext uri="{9D8B030D-6E8A-4147-A177-3AD203B41FA5}">
                          <a16:colId xmlns:a16="http://schemas.microsoft.com/office/drawing/2014/main" val="1176653490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696694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9903997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398876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662625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427187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9937309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976407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4862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75F3D63-DF1B-ECF6-0DB1-C739BBF1F7C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48812" y="2068410"/>
              <a:ext cx="2008340" cy="3168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05010">
                      <a:extLst>
                        <a:ext uri="{9D8B030D-6E8A-4147-A177-3AD203B41FA5}">
                          <a16:colId xmlns:a16="http://schemas.microsoft.com/office/drawing/2014/main" val="3790018297"/>
                        </a:ext>
                      </a:extLst>
                    </a:gridCol>
                    <a:gridCol w="350729">
                      <a:extLst>
                        <a:ext uri="{9D8B030D-6E8A-4147-A177-3AD203B41FA5}">
                          <a16:colId xmlns:a16="http://schemas.microsoft.com/office/drawing/2014/main" val="3977497853"/>
                        </a:ext>
                      </a:extLst>
                    </a:gridCol>
                    <a:gridCol w="520236">
                      <a:extLst>
                        <a:ext uri="{9D8B030D-6E8A-4147-A177-3AD203B41FA5}">
                          <a16:colId xmlns:a16="http://schemas.microsoft.com/office/drawing/2014/main" val="878398642"/>
                        </a:ext>
                      </a:extLst>
                    </a:gridCol>
                    <a:gridCol w="732365">
                      <a:extLst>
                        <a:ext uri="{9D8B030D-6E8A-4147-A177-3AD203B41FA5}">
                          <a16:colId xmlns:a16="http://schemas.microsoft.com/office/drawing/2014/main" val="1176653490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1538" r="-397015" b="-7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1538" r="-358621" b="-7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1538" r="-144706" b="-7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1538" r="-1653" b="-7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96694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101538" r="-397015" b="-6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101538" r="-358621" b="-6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101538" r="-144706" b="-6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101538" r="-1653" b="-6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903997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201538" r="-397015" b="-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201538" r="-358621" b="-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201538" r="-144706" b="-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201538" r="-1653" b="-5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398876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301538" r="-397015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301538" r="-358621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301538" r="-144706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301538" r="-1653" b="-4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62625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401538" r="-397015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401538" r="-358621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401538" r="-144706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401538" r="-1653" b="-3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427187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501538" r="-397015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501538" r="-358621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501538" r="-144706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501538" r="-1653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9937309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601538" r="-397015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601538" r="-358621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601538" r="-144706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601538" r="-1653" b="-1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976407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93" t="-701538" r="-397015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7241" t="-701538" r="-358621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8235" t="-701538" r="-144706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4380" t="-701538" r="-1653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24862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9A62F78-BEA2-183D-955B-57C5B3EA4B76}"/>
              </a:ext>
            </a:extLst>
          </p:cNvPr>
          <p:cNvSpPr/>
          <p:nvPr/>
        </p:nvSpPr>
        <p:spPr>
          <a:xfrm>
            <a:off x="4971284" y="2899852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4FED63-EFEC-001C-7DBA-B5727F9E1406}"/>
              </a:ext>
            </a:extLst>
          </p:cNvPr>
          <p:cNvSpPr/>
          <p:nvPr/>
        </p:nvSpPr>
        <p:spPr>
          <a:xfrm>
            <a:off x="4971284" y="3299661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2DAD8-32FA-3049-EFFD-468D1FB1E99B}"/>
              </a:ext>
            </a:extLst>
          </p:cNvPr>
          <p:cNvSpPr/>
          <p:nvPr/>
        </p:nvSpPr>
        <p:spPr>
          <a:xfrm>
            <a:off x="5780260" y="3685070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05420-FE35-10C5-37AA-82225D55BCA5}"/>
              </a:ext>
            </a:extLst>
          </p:cNvPr>
          <p:cNvSpPr/>
          <p:nvPr/>
        </p:nvSpPr>
        <p:spPr>
          <a:xfrm>
            <a:off x="5780260" y="4087327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079F48-4B95-5BA8-ACB1-73CC112892AE}"/>
              </a:ext>
            </a:extLst>
          </p:cNvPr>
          <p:cNvSpPr/>
          <p:nvPr/>
        </p:nvSpPr>
        <p:spPr>
          <a:xfrm>
            <a:off x="5780260" y="4489584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251690-69C0-B131-AF3A-7A6D681B2AC1}"/>
              </a:ext>
            </a:extLst>
          </p:cNvPr>
          <p:cNvSpPr/>
          <p:nvPr/>
        </p:nvSpPr>
        <p:spPr>
          <a:xfrm>
            <a:off x="4971284" y="4479695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B3B394-011B-3EEF-8816-54653A2824BB}"/>
              </a:ext>
            </a:extLst>
          </p:cNvPr>
          <p:cNvSpPr/>
          <p:nvPr/>
        </p:nvSpPr>
        <p:spPr>
          <a:xfrm>
            <a:off x="5780260" y="4886292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7610F-5FA9-57B3-B374-6EE5E8B65677}"/>
              </a:ext>
            </a:extLst>
          </p:cNvPr>
          <p:cNvSpPr/>
          <p:nvPr/>
        </p:nvSpPr>
        <p:spPr>
          <a:xfrm>
            <a:off x="4971284" y="4876403"/>
            <a:ext cx="393252" cy="35011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9CB6F3-E656-B5BA-CF7B-68B5F052B6ED}"/>
                  </a:ext>
                </a:extLst>
              </p:cNvPr>
              <p:cNvSpPr txBox="1"/>
              <p:nvPr/>
            </p:nvSpPr>
            <p:spPr>
              <a:xfrm>
                <a:off x="1631502" y="5636521"/>
                <a:ext cx="86429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Therefore, the factors of </a:t>
                </a:r>
                <a14:m>
                  <m:oMath xmlns:m="http://schemas.openxmlformats.org/officeDocument/2006/math">
                    <m:r>
                      <a:rPr lang="en-GB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 are: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𝒙𝒚</m:t>
                      </m:r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9CB6F3-E656-B5BA-CF7B-68B5F052B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2" y="5636521"/>
                <a:ext cx="8642959" cy="707886"/>
              </a:xfrm>
              <a:prstGeom prst="rect">
                <a:avLst/>
              </a:prstGeom>
              <a:blipFill>
                <a:blip r:embed="rId5"/>
                <a:stretch>
                  <a:fillRect l="-776" t="-6034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67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8B6D1-8FD6-7D56-4FDD-C0E40225D6A5}"/>
                  </a:ext>
                </a:extLst>
              </p:cNvPr>
              <p:cNvSpPr txBox="1"/>
              <p:nvPr/>
            </p:nvSpPr>
            <p:spPr>
              <a:xfrm>
                <a:off x="2142894" y="706203"/>
                <a:ext cx="3752691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List the factors of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18</m:t>
                    </m:r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latin typeface="Trebuchet MS" panose="020B0603020202020204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58B6D1-8FD6-7D56-4FDD-C0E40225D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94" y="706203"/>
                <a:ext cx="3752691" cy="400110"/>
              </a:xfrm>
              <a:prstGeom prst="rect">
                <a:avLst/>
              </a:prstGeom>
              <a:blipFill>
                <a:blip r:embed="rId3"/>
                <a:stretch>
                  <a:fillRect b="-561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C7D0DE-2EA3-6B2F-5664-BC274FCA4FFD}"/>
                  </a:ext>
                </a:extLst>
              </p:cNvPr>
              <p:cNvSpPr txBox="1"/>
              <p:nvPr/>
            </p:nvSpPr>
            <p:spPr>
              <a:xfrm>
                <a:off x="6712708" y="706203"/>
                <a:ext cx="3754877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List the factors of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𝑥𝑦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latin typeface="Trebuchet MS" panose="020B0603020202020204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C7D0DE-2EA3-6B2F-5664-BC274FCA4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708" y="706203"/>
                <a:ext cx="3754877" cy="400110"/>
              </a:xfrm>
              <a:prstGeom prst="rect">
                <a:avLst/>
              </a:prstGeom>
              <a:blipFill>
                <a:blip r:embed="rId4"/>
                <a:stretch>
                  <a:fillRect b="-561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58074A-B547-C0F9-99C0-F33CB8DFAD00}"/>
                  </a:ext>
                </a:extLst>
              </p:cNvPr>
              <p:cNvSpPr txBox="1"/>
              <p:nvPr/>
            </p:nvSpPr>
            <p:spPr>
              <a:xfrm>
                <a:off x="2030255" y="1473257"/>
                <a:ext cx="358767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The factors of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 are:</a:t>
                </a:r>
              </a:p>
              <a:p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58074A-B547-C0F9-99C0-F33CB8DF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255" y="1473257"/>
                <a:ext cx="3587674" cy="1323439"/>
              </a:xfrm>
              <a:prstGeom prst="rect">
                <a:avLst/>
              </a:prstGeom>
              <a:blipFill>
                <a:blip r:embed="rId5"/>
                <a:stretch>
                  <a:fillRect l="-1698" t="-3226" b="-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9ACD73F-AB94-B588-0EEB-445CD23E0EFF}"/>
              </a:ext>
            </a:extLst>
          </p:cNvPr>
          <p:cNvSpPr/>
          <p:nvPr/>
        </p:nvSpPr>
        <p:spPr>
          <a:xfrm>
            <a:off x="1868991" y="1473257"/>
            <a:ext cx="3987974" cy="132343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8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C3F270-FE58-CB9F-4E86-B9D34FB4AAB4}"/>
              </a:ext>
            </a:extLst>
          </p:cNvPr>
          <p:cNvSpPr/>
          <p:nvPr/>
        </p:nvSpPr>
        <p:spPr>
          <a:xfrm>
            <a:off x="1704618" y="75716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D6AE08-098D-4F04-9CF2-D3C8DFC6DAF7}"/>
              </a:ext>
            </a:extLst>
          </p:cNvPr>
          <p:cNvSpPr/>
          <p:nvPr/>
        </p:nvSpPr>
        <p:spPr>
          <a:xfrm>
            <a:off x="6246247" y="75716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95234F-E641-2067-A558-35272C61107D}"/>
              </a:ext>
            </a:extLst>
          </p:cNvPr>
          <p:cNvSpPr/>
          <p:nvPr/>
        </p:nvSpPr>
        <p:spPr>
          <a:xfrm>
            <a:off x="1495951" y="340831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  <a:endParaRPr lang="en-GB" sz="1600" dirty="0">
              <a:solidFill>
                <a:prstClr val="white"/>
              </a:solidFill>
              <a:latin typeface="Trebuchet MS" panose="020B0603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8FEC29-34C9-F11B-1FB0-90BA07FBA3DC}"/>
                  </a:ext>
                </a:extLst>
              </p:cNvPr>
              <p:cNvSpPr txBox="1"/>
              <p:nvPr/>
            </p:nvSpPr>
            <p:spPr>
              <a:xfrm>
                <a:off x="2001623" y="3357353"/>
                <a:ext cx="3754877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List the factors of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25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0000"/>
                  </a:solidFill>
                  <a:latin typeface="Trebuchet MS" panose="020B0603020202020204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8FEC29-34C9-F11B-1FB0-90BA07FBA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623" y="3357353"/>
                <a:ext cx="3754877" cy="400110"/>
              </a:xfrm>
              <a:prstGeom prst="rect">
                <a:avLst/>
              </a:prstGeom>
              <a:blipFill>
                <a:blip r:embed="rId6"/>
                <a:stretch>
                  <a:fillRect b="-561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DCC94F-F843-AE68-34D5-910107B96F1C}"/>
                  </a:ext>
                </a:extLst>
              </p:cNvPr>
              <p:cNvSpPr txBox="1"/>
              <p:nvPr/>
            </p:nvSpPr>
            <p:spPr>
              <a:xfrm>
                <a:off x="6602256" y="1418361"/>
                <a:ext cx="375487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The factors of </a:t>
                </a:r>
                <a14:m>
                  <m:oMath xmlns:m="http://schemas.openxmlformats.org/officeDocument/2006/math">
                    <m:r>
                      <a:rPr lang="en-GB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 are:</a:t>
                </a:r>
              </a:p>
              <a:p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GB" sz="20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GB" sz="20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GB" sz="20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DCC94F-F843-AE68-34D5-910107B96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256" y="1418361"/>
                <a:ext cx="3754877" cy="1938992"/>
              </a:xfrm>
              <a:prstGeom prst="rect">
                <a:avLst/>
              </a:prstGeom>
              <a:blipFill>
                <a:blip r:embed="rId7"/>
                <a:stretch>
                  <a:fillRect l="-1623" t="-2201" b="-4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086C20-FFC1-C16B-495B-994569273BA2}"/>
                  </a:ext>
                </a:extLst>
              </p:cNvPr>
              <p:cNvSpPr txBox="1"/>
              <p:nvPr/>
            </p:nvSpPr>
            <p:spPr>
              <a:xfrm>
                <a:off x="2001624" y="4055568"/>
                <a:ext cx="3754877" cy="1645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The factors of </a:t>
                </a:r>
                <a14:m>
                  <m:oMath xmlns:m="http://schemas.openxmlformats.org/officeDocument/2006/math">
                    <m:r>
                      <a:rPr lang="en-GB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 are:</a:t>
                </a:r>
              </a:p>
              <a:p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20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086C20-FFC1-C16B-495B-994569273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624" y="4055568"/>
                <a:ext cx="3754877" cy="1645194"/>
              </a:xfrm>
              <a:prstGeom prst="rect">
                <a:avLst/>
              </a:prstGeom>
              <a:blipFill>
                <a:blip r:embed="rId8"/>
                <a:stretch>
                  <a:fillRect l="-1623" t="-148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8A08077-455E-AD29-D1DF-1F700503514F}"/>
              </a:ext>
            </a:extLst>
          </p:cNvPr>
          <p:cNvSpPr/>
          <p:nvPr/>
        </p:nvSpPr>
        <p:spPr>
          <a:xfrm>
            <a:off x="6416198" y="1473256"/>
            <a:ext cx="3987974" cy="1938992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8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131098-792E-4834-DD47-D77921402065}"/>
              </a:ext>
            </a:extLst>
          </p:cNvPr>
          <p:cNvSpPr/>
          <p:nvPr/>
        </p:nvSpPr>
        <p:spPr>
          <a:xfrm>
            <a:off x="1851377" y="3924351"/>
            <a:ext cx="3987974" cy="1938992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8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15544-DE39-D0F6-F758-23387CF8AB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495"/>
          <a:stretch/>
        </p:blipFill>
        <p:spPr>
          <a:xfrm>
            <a:off x="9966809" y="4313208"/>
            <a:ext cx="1275807" cy="17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364F33-53E8-5FF8-B857-543295808AEA}"/>
                  </a:ext>
                </a:extLst>
              </p:cNvPr>
              <p:cNvSpPr txBox="1"/>
              <p:nvPr/>
            </p:nvSpPr>
            <p:spPr>
              <a:xfrm>
                <a:off x="569344" y="895984"/>
                <a:ext cx="953478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By finding the full factorisation of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30</m:t>
                    </m:r>
                    <m:sSup>
                      <m:sSup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, prove that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sSup>
                      <m:sSup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30</m:t>
                    </m:r>
                    <m:sSup>
                      <m:sSupPr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364F33-53E8-5FF8-B857-543295808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44" y="895984"/>
                <a:ext cx="9534788" cy="1200329"/>
              </a:xfrm>
              <a:prstGeom prst="rect">
                <a:avLst/>
              </a:prstGeom>
              <a:blipFill>
                <a:blip r:embed="rId2"/>
                <a:stretch>
                  <a:fillRect t="-897" b="-10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4C66525-8BDB-D46E-B6C3-D642AF7541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9966809" y="4313208"/>
            <a:ext cx="1275807" cy="17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9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DE48F-544E-811B-518E-B8986CBE7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8E7CD-F495-BF01-3973-A717E1FDD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966809" y="4313208"/>
            <a:ext cx="1275807" cy="17021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997175-9365-B5E7-E645-075F7D83D956}"/>
                  </a:ext>
                </a:extLst>
              </p:cNvPr>
              <p:cNvSpPr txBox="1"/>
              <p:nvPr/>
            </p:nvSpPr>
            <p:spPr>
              <a:xfrm>
                <a:off x="1500996" y="1115072"/>
                <a:ext cx="8626415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By finding the full factorisation of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15</m:t>
                    </m:r>
                    <m:r>
                      <a:rPr lang="en-GB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𝑎𝑏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, prove that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</m:t>
                    </m:r>
                    <m:r>
                      <a:rPr lang="en-GB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 is </a:t>
                </a:r>
                <a:r>
                  <a:rPr lang="en-US" sz="3600" b="1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not </a:t>
                </a:r>
                <a:r>
                  <a:rPr lang="en-US" sz="36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a factor of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15</m:t>
                    </m:r>
                    <m:r>
                      <a:rPr lang="en-GB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𝑎𝑏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rebuchet MS" panose="020B0603020202020204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997175-9365-B5E7-E645-075F7D83D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96" y="1115072"/>
                <a:ext cx="8626415" cy="1200329"/>
              </a:xfrm>
              <a:prstGeom prst="rect">
                <a:avLst/>
              </a:prstGeom>
              <a:blipFill>
                <a:blip r:embed="rId3"/>
                <a:stretch>
                  <a:fillRect t="-897" r="-1024" b="-10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891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54007-0675-B58D-5C54-725CC2543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72D53E-3D7D-82A9-5D54-22CF87AD5D67}"/>
              </a:ext>
            </a:extLst>
          </p:cNvPr>
          <p:cNvSpPr txBox="1"/>
          <p:nvPr/>
        </p:nvSpPr>
        <p:spPr>
          <a:xfrm>
            <a:off x="1647825" y="313101"/>
            <a:ext cx="8722894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GB" sz="3200" dirty="0"/>
              <a:t>Show that 4(𝑥 + 3) + 𝑥 − 2 is always a multiple of 5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73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07D4C-7657-B1CD-3A5E-BF7FE5048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6B722C-3A56-7F7D-DC68-550966EE14DE}"/>
              </a:ext>
            </a:extLst>
          </p:cNvPr>
          <p:cNvSpPr txBox="1"/>
          <p:nvPr/>
        </p:nvSpPr>
        <p:spPr>
          <a:xfrm>
            <a:off x="1647825" y="313101"/>
            <a:ext cx="8722894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/>
              <a:t>Show that (𝑥 + 8)(𝑥 + 1) − 𝑥(𝑥 + 5) is always a multiple of 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6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E7899-3B24-C4C1-5B16-739794EA6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F607890-56A3-9C08-6CC1-780EC7C65E4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0" y="200144"/>
                <a:ext cx="11626757" cy="750661"/>
              </a:xfrm>
              <a:solidFill>
                <a:schemeClr val="accent2"/>
              </a:solidFill>
            </p:spPr>
            <p:txBody>
              <a:bodyPr/>
              <a:lstStyle/>
              <a:p>
                <a:pPr algn="ctr"/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3(7 + 2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− 9 </m:t>
                    </m:r>
                  </m:oMath>
                </a14:m>
                <a:r>
                  <a:rPr lang="en-GB" dirty="0"/>
                  <a:t>is always a multiple of 6</a:t>
                </a:r>
                <a:endParaRPr lang="en-GB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F607890-56A3-9C08-6CC1-780EC7C65E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0" y="200144"/>
                <a:ext cx="11626757" cy="750661"/>
              </a:xfrm>
              <a:blipFill>
                <a:blip r:embed="rId2"/>
                <a:stretch>
                  <a:fillRect t="-20325" b="-8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4F32D99-C3FB-2BC4-B4C2-4BDEEEED4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3689B1-9214-007E-A955-58D70F420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A214444-3043-D5FA-25B4-0E0E4704D2E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82621" y="174054"/>
                <a:ext cx="11626757" cy="750661"/>
              </a:xfrm>
              <a:solidFill>
                <a:schemeClr val="accent2"/>
              </a:solidFill>
            </p:spPr>
            <p:txBody>
              <a:bodyPr>
                <a:normAutofit fontScale="92500"/>
              </a:bodyPr>
              <a:lstStyle/>
              <a:p>
                <a:pPr algn="ctr"/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4(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+ 7) + 2(1 −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always a multiple of 2</a:t>
                </a:r>
                <a:endParaRPr lang="en-GB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A214444-3043-D5FA-25B4-0E0E4704D2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82621" y="174054"/>
                <a:ext cx="11626757" cy="750661"/>
              </a:xfrm>
              <a:blipFill>
                <a:blip r:embed="rId2"/>
                <a:stretch>
                  <a:fillRect l="-157" t="-18699" r="-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7B612BD-B505-0357-B809-F54CA62264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33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53D2A1-206C-C93F-3CAD-035770B02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AF484DB-242A-74AF-DD63-44733CD27F4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82621" y="174054"/>
                <a:ext cx="11626757" cy="750661"/>
              </a:xfrm>
              <a:solidFill>
                <a:schemeClr val="accent2"/>
              </a:solidFill>
            </p:spPr>
            <p:txBody>
              <a:bodyPr>
                <a:normAutofit fontScale="85000" lnSpcReduction="10000"/>
              </a:bodyPr>
              <a:lstStyle/>
              <a:p>
                <a:pPr algn="ctr"/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+ 7)(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− 2) − 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− 1 </m:t>
                    </m:r>
                  </m:oMath>
                </a14:m>
                <a:r>
                  <a:rPr lang="en-GB" dirty="0"/>
                  <a:t>is always a multiple of 5 </a:t>
                </a:r>
                <a:endParaRPr lang="en-GB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AF484DB-242A-74AF-DD63-44733CD27F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82621" y="174054"/>
                <a:ext cx="11626757" cy="750661"/>
              </a:xfrm>
              <a:blipFill>
                <a:blip r:embed="rId2"/>
                <a:stretch>
                  <a:fillRect l="-629" t="-23577" r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D31E58F-2D0E-EFFC-1F88-62C107293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05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71BB5-DD3C-7F84-4DC7-53B3ADD09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C06A2-6B6C-F876-4763-A0F711529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621" y="381088"/>
            <a:ext cx="11626757" cy="750661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3200" b="0" i="0" dirty="0">
                <a:solidFill>
                  <a:srgbClr val="000000"/>
                </a:solidFill>
                <a:effectLst/>
              </a:rPr>
              <a:t>Prove algebraically that the sum of any </a:t>
            </a:r>
            <a:r>
              <a:rPr lang="en-GB" sz="3200" b="1" i="0" dirty="0">
                <a:solidFill>
                  <a:srgbClr val="000000"/>
                </a:solidFill>
                <a:effectLst/>
              </a:rPr>
              <a:t>four</a:t>
            </a:r>
            <a:r>
              <a:rPr lang="en-GB" sz="3200" b="0" i="0" dirty="0">
                <a:solidFill>
                  <a:srgbClr val="000000"/>
                </a:solidFill>
                <a:effectLst/>
              </a:rPr>
              <a:t> consecutive integers is not a multiple of 4. 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8EAFF-BD3C-DCE0-F219-76584986D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36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FB0E4B-C37E-B22C-CA16-E21A05048474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69343" y="128310"/>
            <a:ext cx="4192588" cy="601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69B0B9-574E-5141-053D-30943D72D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71" y="128310"/>
            <a:ext cx="4462013" cy="59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65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81370-E057-2B0B-D8C0-181E5E7F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662"/>
          <a:stretch/>
        </p:blipFill>
        <p:spPr>
          <a:xfrm>
            <a:off x="5400135" y="105908"/>
            <a:ext cx="4468483" cy="5997398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D1A1DBD-E797-E83C-D7ED-5C6CE736C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43" y="128310"/>
            <a:ext cx="419258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8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1D74E4-94F6-C85D-AC82-13416996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5" y="249080"/>
            <a:ext cx="4462013" cy="5992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3A613-5463-3362-E84C-5CDBDC23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431" y="249080"/>
            <a:ext cx="6548685" cy="57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3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Factors and Multiples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442909-E01F-7CB9-F9D6-3335EB240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B5FC189-B211-3F1F-5EE0-F48D335E7A42}"/>
              </a:ext>
            </a:extLst>
          </p:cNvPr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9144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Key vocabulary: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2FA4D5-9777-3B08-9D7F-E2C31DED0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46CE320F-69FA-A32F-1197-A4FFB4AE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688A0E-6B9D-7BCC-C4F8-FAF9125D283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id="{A9FC78DC-9416-7BF2-6A2B-64CEDAAFEDF4}"/>
                </a:ext>
              </a:extLst>
            </p:cNvPr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4945F16C-E8A4-3767-BD1D-817CB96A26E5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217C1994-5956-BA66-E5C9-29ED286AB3CE}"/>
                </a:ext>
              </a:extLst>
            </p:cNvPr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9BC73D37-08D5-758B-6F54-E8CA7EE39C9D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ABED1E98-4F82-B27E-D902-7D99A221BA2B}"/>
                </a:ext>
              </a:extLst>
            </p:cNvPr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6A57A7FD-974C-D571-F2F3-62283F48AB9B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F257F47B-F615-ED56-6BA1-F18505C6FD75}"/>
                </a:ext>
              </a:extLst>
            </p:cNvPr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02BD8C0F-B194-88FF-37E5-BABF7A00FDB5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DBFA5EEB-7382-6EBC-13F1-2148CFDB1493}"/>
                </a:ext>
              </a:extLst>
            </p:cNvPr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8768AF54-E29B-DA30-88EA-3D0A6AA1E6DE}"/>
                  </a:ext>
                </a:extLst>
              </p:cNvPr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AC863F9E-702D-1E63-E745-ED4C254BDACE}"/>
                </a:ext>
              </a:extLst>
            </p:cNvPr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45968D1A-C837-6202-BA36-5E36EA731843}"/>
                  </a:ext>
                </a:extLst>
              </p:cNvPr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EF512E03-1D47-5EE8-1AAE-8226C4892091}"/>
                </a:ext>
              </a:extLst>
            </p:cNvPr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E1CBF570-4380-13A3-2277-243C70FD0D77}"/>
                  </a:ext>
                </a:extLst>
              </p:cNvPr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6D4FB942-5ADE-78F3-CDDA-403F45D11E82}"/>
                </a:ext>
              </a:extLst>
            </p:cNvPr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>
                <a:extLst>
                  <a:ext uri="{FF2B5EF4-FFF2-40B4-BE49-F238E27FC236}">
                    <a16:creationId xmlns:a16="http://schemas.microsoft.com/office/drawing/2014/main" id="{78B0A661-4331-C2B0-A230-7EED2A7A372C}"/>
                  </a:ext>
                </a:extLst>
              </p:cNvPr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0" name="AutoShape 18">
              <a:extLst>
                <a:ext uri="{FF2B5EF4-FFF2-40B4-BE49-F238E27FC236}">
                  <a16:creationId xmlns:a16="http://schemas.microsoft.com/office/drawing/2014/main" id="{E269309F-99B1-FA3C-EF06-1EA59A2C6470}"/>
                </a:ext>
              </a:extLst>
            </p:cNvPr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AutoShape 19">
              <a:extLst>
                <a:ext uri="{FF2B5EF4-FFF2-40B4-BE49-F238E27FC236}">
                  <a16:creationId xmlns:a16="http://schemas.microsoft.com/office/drawing/2014/main" id="{2A6606B0-3F21-BEC4-6DAB-6486F6218F8E}"/>
                </a:ext>
              </a:extLst>
            </p:cNvPr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AutoShape 20">
              <a:extLst>
                <a:ext uri="{FF2B5EF4-FFF2-40B4-BE49-F238E27FC236}">
                  <a16:creationId xmlns:a16="http://schemas.microsoft.com/office/drawing/2014/main" id="{1F10CF02-D38A-036B-F2A4-80C8189C74A3}"/>
                </a:ext>
              </a:extLst>
            </p:cNvPr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AutoShape 21">
              <a:extLst>
                <a:ext uri="{FF2B5EF4-FFF2-40B4-BE49-F238E27FC236}">
                  <a16:creationId xmlns:a16="http://schemas.microsoft.com/office/drawing/2014/main" id="{7CE60B3A-7739-CAA5-CBC2-99520BE6BA3D}"/>
                </a:ext>
              </a:extLst>
            </p:cNvPr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858729-6533-0028-B034-C257F6626896}"/>
                </a:ext>
              </a:extLst>
            </p:cNvPr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Decode</a:t>
              </a:r>
              <a:r>
                <a:rPr kumimoji="0" lang="en-US" sz="194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 the word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4F63A3-16B3-CFB8-6719-1A45F00B4808}"/>
                </a:ext>
              </a:extLst>
            </p:cNvPr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Definition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E20674-860F-A9F6-FBDC-6FA98E43B55C}"/>
                </a:ext>
              </a:extLst>
            </p:cNvPr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32CEB2-E3B4-59FF-C155-EB7D9C5734B8}"/>
                </a:ext>
              </a:extLst>
            </p:cNvPr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Non-examples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3C47B431-54AC-C20C-0FC9-25A0881E018A}"/>
                </a:ext>
              </a:extLst>
            </p:cNvPr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9" name="TextBox 31">
              <a:extLst>
                <a:ext uri="{FF2B5EF4-FFF2-40B4-BE49-F238E27FC236}">
                  <a16:creationId xmlns:a16="http://schemas.microsoft.com/office/drawing/2014/main" id="{3CD5A4E8-34A3-CE2E-0B29-CFE602CCC08A}"/>
                </a:ext>
              </a:extLst>
            </p:cNvPr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41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9E693B7-6F9F-7B09-A2C3-DBE9FCA1A3F9}"/>
              </a:ext>
            </a:extLst>
          </p:cNvPr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Multiples 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850427-C872-0B56-560D-0438322064D3}"/>
              </a:ext>
            </a:extLst>
          </p:cNvPr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21ABB-C7A6-EB85-9C1C-A4798ED5F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81606-5197-0EA4-B856-C635B9B3A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98DA598-33D8-F58C-6A3C-17DED3BD36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375C09E-95B1-4A3A-8210-68D1DD2FB3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8DD8CB-40CB-B953-E018-32CF7ED6C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FCECF-31F9-4E1F-3AD4-04DADB230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List as many </a:t>
            </a:r>
            <a:r>
              <a:rPr lang="en-GB" b="1" dirty="0">
                <a:latin typeface="Century Gothic" panose="020B0502020202020204" pitchFamily="34" charset="0"/>
              </a:rPr>
              <a:t>multiples</a:t>
            </a:r>
            <a:r>
              <a:rPr lang="en-GB" dirty="0">
                <a:latin typeface="Century Gothic" panose="020B0502020202020204" pitchFamily="34" charset="0"/>
              </a:rPr>
              <a:t> of 6 as you can in one minute</a:t>
            </a:r>
          </a:p>
        </p:txBody>
      </p:sp>
    </p:spTree>
    <p:extLst>
      <p:ext uri="{BB962C8B-B14F-4D97-AF65-F5344CB8AC3E}">
        <p14:creationId xmlns:p14="http://schemas.microsoft.com/office/powerpoint/2010/main" val="55212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>
              <a:lnSpc>
                <a:spcPct val="95900"/>
              </a:lnSpc>
              <a:spcBef>
                <a:spcPts val="141"/>
              </a:spcBef>
            </a:pPr>
            <a:r>
              <a:rPr lang="en-GB" sz="2800" b="1" dirty="0">
                <a:latin typeface="Century Gothic" panose="020B0502020202020204" pitchFamily="34" charset="0"/>
                <a:cs typeface="Arial"/>
              </a:rPr>
              <a:t>	</a:t>
            </a:r>
            <a:r>
              <a:rPr lang="en-GB" sz="3200" dirty="0">
                <a:latin typeface="Century Gothic" panose="020B0502020202020204" pitchFamily="34" charset="0"/>
                <a:cs typeface="Arial"/>
              </a:rPr>
              <a:t>Key vocabulary:</a:t>
            </a:r>
            <a:endParaRPr lang="en-GB" sz="36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Decode</a:t>
              </a:r>
              <a:r>
                <a:rPr lang="en-US" sz="1942" dirty="0">
                  <a:solidFill>
                    <a:srgbClr val="FFFFFF"/>
                  </a:solidFill>
                  <a:latin typeface="Josefin Sans" pitchFamily="2" charset="0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Definition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Non-examples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/>
              <a:endParaRPr lang="en-US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829909">
                <a:lnSpc>
                  <a:spcPts val="4193"/>
                </a:lnSpc>
              </a:pPr>
              <a:endParaRPr lang="en-US" sz="2995" dirty="0">
                <a:solidFill>
                  <a:srgbClr val="000000"/>
                </a:solidFill>
                <a:latin typeface="Josefin Sans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909"/>
            <a:r>
              <a:rPr lang="en-GB" sz="3630" dirty="0">
                <a:solidFill>
                  <a:prstClr val="black"/>
                </a:solidFill>
              </a:rPr>
              <a:t>Factor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öhne"/>
              </a:rPr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67"/>
          <p:cNvSpPr txBox="1">
            <a:spLocks noGrp="1"/>
          </p:cNvSpPr>
          <p:nvPr>
            <p:ph type="subTitle" idx="4294967295"/>
          </p:nvPr>
        </p:nvSpPr>
        <p:spPr>
          <a:xfrm>
            <a:off x="0" y="2100263"/>
            <a:ext cx="11328400" cy="5191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333"/>
              </a:spcAft>
              <a:buClr>
                <a:schemeClr val="dk1"/>
              </a:buClr>
              <a:buSzPts val="1100"/>
              <a:buNone/>
            </a:pPr>
            <a:r>
              <a:rPr lang="en-GB" dirty="0"/>
              <a:t>A </a:t>
            </a:r>
            <a:r>
              <a:rPr lang="en-GB" b="1" dirty="0"/>
              <a:t>multiple</a:t>
            </a:r>
            <a:r>
              <a:rPr lang="en-GB" dirty="0"/>
              <a:t> is the </a:t>
            </a:r>
            <a:r>
              <a:rPr lang="en-GB" b="1" dirty="0"/>
              <a:t>product</a:t>
            </a:r>
            <a:r>
              <a:rPr lang="en-GB" dirty="0"/>
              <a:t> of a number and an integer. </a:t>
            </a:r>
            <a:endParaRPr dirty="0"/>
          </a:p>
        </p:txBody>
      </p:sp>
      <p:sp>
        <p:nvSpPr>
          <p:cNvPr id="767" name="Google Shape;767;p67"/>
          <p:cNvSpPr txBox="1">
            <a:spLocks noGrp="1"/>
          </p:cNvSpPr>
          <p:nvPr>
            <p:ph type="subTitle" idx="4294967295"/>
          </p:nvPr>
        </p:nvSpPr>
        <p:spPr>
          <a:xfrm>
            <a:off x="0" y="1065213"/>
            <a:ext cx="11328400" cy="5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333"/>
              </a:spcAft>
              <a:buNone/>
            </a:pPr>
            <a:r>
              <a:rPr lang="en-GB" dirty="0"/>
              <a:t>A </a:t>
            </a:r>
            <a:r>
              <a:rPr lang="en-GB" b="1" dirty="0"/>
              <a:t>product </a:t>
            </a:r>
            <a:r>
              <a:rPr lang="en-GB" dirty="0"/>
              <a:t>is the result of two or more numbers multiplied together.</a:t>
            </a:r>
            <a:endParaRPr dirty="0"/>
          </a:p>
        </p:txBody>
      </p:sp>
      <p:sp>
        <p:nvSpPr>
          <p:cNvPr id="768" name="Google Shape;768;p67"/>
          <p:cNvSpPr txBox="1">
            <a:spLocks noGrp="1"/>
          </p:cNvSpPr>
          <p:nvPr>
            <p:ph type="subTitle" idx="4294967295"/>
          </p:nvPr>
        </p:nvSpPr>
        <p:spPr>
          <a:xfrm>
            <a:off x="0" y="3168650"/>
            <a:ext cx="11328400" cy="5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333"/>
              </a:spcAft>
              <a:buClr>
                <a:schemeClr val="dk1"/>
              </a:buClr>
              <a:buSzPts val="1100"/>
              <a:buNone/>
            </a:pPr>
            <a:r>
              <a:rPr lang="en-GB" dirty="0"/>
              <a:t>A numerical </a:t>
            </a:r>
            <a:r>
              <a:rPr lang="en-GB" b="1" dirty="0"/>
              <a:t>factor</a:t>
            </a:r>
            <a:r>
              <a:rPr lang="en-GB" dirty="0"/>
              <a:t> is an integer.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7C44E-CEBB-C3B7-1C98-EE8CF5687521}"/>
              </a:ext>
            </a:extLst>
          </p:cNvPr>
          <p:cNvSpPr/>
          <p:nvPr/>
        </p:nvSpPr>
        <p:spPr>
          <a:xfrm>
            <a:off x="1005840" y="1065213"/>
            <a:ext cx="1280160" cy="5207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8D593-AAA7-3E3A-A74B-549FFED7E8E9}"/>
              </a:ext>
            </a:extLst>
          </p:cNvPr>
          <p:cNvSpPr/>
          <p:nvPr/>
        </p:nvSpPr>
        <p:spPr>
          <a:xfrm>
            <a:off x="2072640" y="2100263"/>
            <a:ext cx="1280160" cy="5207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823E16-0286-03B9-9DA3-407D1F2D1D54}"/>
              </a:ext>
            </a:extLst>
          </p:cNvPr>
          <p:cNvSpPr/>
          <p:nvPr/>
        </p:nvSpPr>
        <p:spPr>
          <a:xfrm>
            <a:off x="4251960" y="2095500"/>
            <a:ext cx="1280160" cy="5207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0495A7-E191-21CB-44E7-8B0692B38B1D}"/>
              </a:ext>
            </a:extLst>
          </p:cNvPr>
          <p:cNvSpPr/>
          <p:nvPr/>
        </p:nvSpPr>
        <p:spPr>
          <a:xfrm>
            <a:off x="5151120" y="3228340"/>
            <a:ext cx="944880" cy="5207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DFL Slides Theme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" id="{4AA314C3-C88E-43C6-90EC-B0AD5DD38A2C}" vid="{950F910E-44BB-42FE-B5FA-1CA575BA00E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1083</Words>
  <Application>Microsoft Office PowerPoint</Application>
  <PresentationFormat>Widescreen</PresentationFormat>
  <Paragraphs>251</Paragraphs>
  <Slides>35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Calibri</vt:lpstr>
      <vt:lpstr>Cambria Math</vt:lpstr>
      <vt:lpstr>Century Gothic</vt:lpstr>
      <vt:lpstr>Josefin Sans</vt:lpstr>
      <vt:lpstr>Lato</vt:lpstr>
      <vt:lpstr>Lexend</vt:lpstr>
      <vt:lpstr>Roboto</vt:lpstr>
      <vt:lpstr>Söhne</vt:lpstr>
      <vt:lpstr>Trebuchet MS</vt:lpstr>
      <vt:lpstr>Wingdings</vt:lpstr>
      <vt:lpstr>Office Theme</vt:lpstr>
      <vt:lpstr>ALT</vt:lpstr>
      <vt:lpstr>DFL Slides Theme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20</cp:revision>
  <dcterms:created xsi:type="dcterms:W3CDTF">2024-05-01T10:13:14Z</dcterms:created>
  <dcterms:modified xsi:type="dcterms:W3CDTF">2025-05-13T14:10:23Z</dcterms:modified>
</cp:coreProperties>
</file>