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0" r:id="rId3"/>
    <p:sldId id="336" r:id="rId4"/>
    <p:sldId id="748" r:id="rId5"/>
    <p:sldId id="344" r:id="rId6"/>
    <p:sldId id="345" r:id="rId7"/>
    <p:sldId id="346" r:id="rId8"/>
    <p:sldId id="338" r:id="rId9"/>
    <p:sldId id="339" r:id="rId10"/>
    <p:sldId id="348" r:id="rId11"/>
    <p:sldId id="347" r:id="rId12"/>
    <p:sldId id="349" r:id="rId13"/>
    <p:sldId id="340" r:id="rId14"/>
    <p:sldId id="341" r:id="rId15"/>
    <p:sldId id="342" r:id="rId16"/>
    <p:sldId id="327" r:id="rId17"/>
    <p:sldId id="328" r:id="rId18"/>
    <p:sldId id="334" r:id="rId19"/>
    <p:sldId id="329" r:id="rId20"/>
    <p:sldId id="335" r:id="rId21"/>
    <p:sldId id="330" r:id="rId22"/>
    <p:sldId id="337" r:id="rId23"/>
    <p:sldId id="746" r:id="rId24"/>
    <p:sldId id="747" r:id="rId25"/>
    <p:sldId id="331" r:id="rId26"/>
    <p:sldId id="332" r:id="rId27"/>
    <p:sldId id="33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trieve" id="{0D8BF16C-53A2-4185-8DEA-445CE14BBC4E}">
          <p14:sldIdLst>
            <p14:sldId id="260"/>
          </p14:sldIdLst>
        </p14:section>
        <p14:section name="Instruct" id="{1F808156-9C21-4D47-9A5E-64E4C6ADDEB2}">
          <p14:sldIdLst>
            <p14:sldId id="336"/>
            <p14:sldId id="748"/>
            <p14:sldId id="344"/>
            <p14:sldId id="345"/>
            <p14:sldId id="346"/>
            <p14:sldId id="338"/>
            <p14:sldId id="339"/>
            <p14:sldId id="348"/>
            <p14:sldId id="347"/>
            <p14:sldId id="349"/>
            <p14:sldId id="340"/>
            <p14:sldId id="341"/>
            <p14:sldId id="342"/>
            <p14:sldId id="327"/>
            <p14:sldId id="328"/>
            <p14:sldId id="334"/>
            <p14:sldId id="329"/>
            <p14:sldId id="335"/>
          </p14:sldIdLst>
        </p14:section>
        <p14:section name="Practice" id="{5B56FA9A-CB48-4F59-BED5-22040E491262}">
          <p14:sldIdLst>
            <p14:sldId id="330"/>
            <p14:sldId id="337"/>
            <p14:sldId id="746"/>
            <p14:sldId id="747"/>
            <p14:sldId id="331"/>
          </p14:sldIdLst>
        </p14:section>
        <p14:section name="Secure" id="{06916F09-FB8D-414C-97FF-5EEA0465D9EA}">
          <p14:sldIdLst>
            <p14:sldId id="332"/>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3065F-0E4F-4F05-B158-F399C46A7A4C}" type="datetimeFigureOut">
              <a:rPr lang="en-GB" smtClean="0"/>
              <a:t>14/05/2025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F2DEA-2E54-4CB6-A173-34651D2B7F59}" type="slidenum">
              <a:rPr lang="en-GB" smtClean="0"/>
              <a:t>‹#›</a:t>
            </a:fld>
            <a:endParaRPr lang="en-GB"/>
          </a:p>
        </p:txBody>
      </p:sp>
    </p:spTree>
    <p:extLst>
      <p:ext uri="{BB962C8B-B14F-4D97-AF65-F5344CB8AC3E}">
        <p14:creationId xmlns:p14="http://schemas.microsoft.com/office/powerpoint/2010/main" val="40503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B841E-FD35-0740-BCED-AE529CDF9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A90F7-D7BD-15FD-0B0F-FDB60CAAD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551FF-FA42-B213-8B36-8BD0C16750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47ED2B-1E0F-18F4-E83E-3BA1D061A4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001D2-7AE2-4737-A9D1-4609F19798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65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3BFB9-9A26-BC12-8B53-89735DAE7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F8A8E-150F-DB65-F2B7-1AF0EBA0F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FF74B-A60A-588B-2165-18D2838896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A5A8706-61E3-D21D-F4FF-BA1A867717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001D2-7AE2-4737-A9D1-4609F19798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52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CB62-9BFC-3C7D-7662-19CE89AECC3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7467D72-EF99-26F6-C29F-FB2858182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99CC895-6239-E4D6-A1F1-374884715652}"/>
              </a:ext>
            </a:extLst>
          </p:cNvPr>
          <p:cNvSpPr>
            <a:spLocks noGrp="1"/>
          </p:cNvSpPr>
          <p:nvPr>
            <p:ph type="dt" sz="half" idx="10"/>
          </p:nvPr>
        </p:nvSpPr>
        <p:spPr/>
        <p:txBody>
          <a:bodyPr/>
          <a:lstStyle/>
          <a:p>
            <a:fld id="{5F0D0F62-B681-4624-8A41-509C0F30F613}" type="datetimeFigureOut">
              <a:rPr lang="en-GB" smtClean="0"/>
              <a:t>14/05/2025</a:t>
            </a:fld>
            <a:endParaRPr lang="en-GB"/>
          </a:p>
        </p:txBody>
      </p:sp>
      <p:sp>
        <p:nvSpPr>
          <p:cNvPr id="5" name="Footer Placeholder 4">
            <a:extLst>
              <a:ext uri="{FF2B5EF4-FFF2-40B4-BE49-F238E27FC236}">
                <a16:creationId xmlns:a16="http://schemas.microsoft.com/office/drawing/2014/main" id="{118CEB4F-D29A-8878-079F-CE42F2BC99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3F183-1B3D-52D4-3E7B-26E0A793AF48}"/>
              </a:ext>
            </a:extLst>
          </p:cNvPr>
          <p:cNvSpPr>
            <a:spLocks noGrp="1"/>
          </p:cNvSpPr>
          <p:nvPr>
            <p:ph type="sldNum" sz="quarter" idx="12"/>
          </p:nvPr>
        </p:nvSpPr>
        <p:spPr/>
        <p:txBody>
          <a:bodyPr/>
          <a:lstStyle/>
          <a:p>
            <a:fld id="{AD5CCAA6-46C7-48DE-8163-2985FF26D6E7}" type="slidenum">
              <a:rPr lang="en-GB" smtClean="0"/>
              <a:t>‹#›</a:t>
            </a:fld>
            <a:endParaRPr lang="en-GB"/>
          </a:p>
        </p:txBody>
      </p:sp>
    </p:spTree>
    <p:extLst>
      <p:ext uri="{BB962C8B-B14F-4D97-AF65-F5344CB8AC3E}">
        <p14:creationId xmlns:p14="http://schemas.microsoft.com/office/powerpoint/2010/main" val="132680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AA6F-B475-188F-1F26-22CE79F72B6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9AB50F6-670D-419D-C2CD-FAB57D74A36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9BB816-39DF-EB6C-D903-81DE7616E117}"/>
              </a:ext>
            </a:extLst>
          </p:cNvPr>
          <p:cNvSpPr>
            <a:spLocks noGrp="1"/>
          </p:cNvSpPr>
          <p:nvPr>
            <p:ph type="dt" sz="half" idx="10"/>
          </p:nvPr>
        </p:nvSpPr>
        <p:spPr/>
        <p:txBody>
          <a:bodyPr/>
          <a:lstStyle/>
          <a:p>
            <a:fld id="{5F0D0F62-B681-4624-8A41-509C0F30F613}" type="datetimeFigureOut">
              <a:rPr lang="en-GB" smtClean="0"/>
              <a:t>14/05/2025</a:t>
            </a:fld>
            <a:endParaRPr lang="en-GB"/>
          </a:p>
        </p:txBody>
      </p:sp>
      <p:sp>
        <p:nvSpPr>
          <p:cNvPr id="5" name="Footer Placeholder 4">
            <a:extLst>
              <a:ext uri="{FF2B5EF4-FFF2-40B4-BE49-F238E27FC236}">
                <a16:creationId xmlns:a16="http://schemas.microsoft.com/office/drawing/2014/main" id="{FC1F1DDE-E541-C2EC-A429-A4582E18A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731AD1-26D3-9E5F-0569-435E61000B75}"/>
              </a:ext>
            </a:extLst>
          </p:cNvPr>
          <p:cNvSpPr>
            <a:spLocks noGrp="1"/>
          </p:cNvSpPr>
          <p:nvPr>
            <p:ph type="sldNum" sz="quarter" idx="12"/>
          </p:nvPr>
        </p:nvSpPr>
        <p:spPr/>
        <p:txBody>
          <a:bodyPr/>
          <a:lstStyle/>
          <a:p>
            <a:fld id="{AD5CCAA6-46C7-48DE-8163-2985FF26D6E7}" type="slidenum">
              <a:rPr lang="en-GB" smtClean="0"/>
              <a:t>‹#›</a:t>
            </a:fld>
            <a:endParaRPr lang="en-GB"/>
          </a:p>
        </p:txBody>
      </p:sp>
    </p:spTree>
    <p:extLst>
      <p:ext uri="{BB962C8B-B14F-4D97-AF65-F5344CB8AC3E}">
        <p14:creationId xmlns:p14="http://schemas.microsoft.com/office/powerpoint/2010/main" val="289527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6C13B-E83C-CFBA-0448-6FEC13498B1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22B23AE-8E49-FF3F-42FD-DD87A5D85E1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8A5F226-68DA-6E2F-7C06-3DF9316F8081}"/>
              </a:ext>
            </a:extLst>
          </p:cNvPr>
          <p:cNvSpPr>
            <a:spLocks noGrp="1"/>
          </p:cNvSpPr>
          <p:nvPr>
            <p:ph type="dt" sz="half" idx="10"/>
          </p:nvPr>
        </p:nvSpPr>
        <p:spPr/>
        <p:txBody>
          <a:bodyPr/>
          <a:lstStyle/>
          <a:p>
            <a:fld id="{5F0D0F62-B681-4624-8A41-509C0F30F613}" type="datetimeFigureOut">
              <a:rPr lang="en-GB" smtClean="0"/>
              <a:t>14/05/2025</a:t>
            </a:fld>
            <a:endParaRPr lang="en-GB"/>
          </a:p>
        </p:txBody>
      </p:sp>
      <p:sp>
        <p:nvSpPr>
          <p:cNvPr id="5" name="Footer Placeholder 4">
            <a:extLst>
              <a:ext uri="{FF2B5EF4-FFF2-40B4-BE49-F238E27FC236}">
                <a16:creationId xmlns:a16="http://schemas.microsoft.com/office/drawing/2014/main" id="{E86DCDFB-4F71-63EA-90D0-FA56D3003A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DE2A39-091A-294D-E256-33ECD73E962B}"/>
              </a:ext>
            </a:extLst>
          </p:cNvPr>
          <p:cNvSpPr>
            <a:spLocks noGrp="1"/>
          </p:cNvSpPr>
          <p:nvPr>
            <p:ph type="sldNum" sz="quarter" idx="12"/>
          </p:nvPr>
        </p:nvSpPr>
        <p:spPr/>
        <p:txBody>
          <a:bodyPr/>
          <a:lstStyle/>
          <a:p>
            <a:fld id="{AD5CCAA6-46C7-48DE-8163-2985FF26D6E7}" type="slidenum">
              <a:rPr lang="en-GB" smtClean="0"/>
              <a:t>‹#›</a:t>
            </a:fld>
            <a:endParaRPr lang="en-GB"/>
          </a:p>
        </p:txBody>
      </p:sp>
    </p:spTree>
    <p:extLst>
      <p:ext uri="{BB962C8B-B14F-4D97-AF65-F5344CB8AC3E}">
        <p14:creationId xmlns:p14="http://schemas.microsoft.com/office/powerpoint/2010/main" val="17528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032348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548689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9A5D5B-C859-4D31-8FB3-7969B894133E}"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4289523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9A5D5B-C859-4D31-8FB3-7969B894133E}"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579466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9A5D5B-C859-4D31-8FB3-7969B894133E}" type="datetimeFigureOut">
              <a:rPr lang="en-GB" smtClean="0"/>
              <a:t>14/05/2025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084995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9A5D5B-C859-4D31-8FB3-7969B894133E}" type="datetimeFigureOut">
              <a:rPr lang="en-GB" smtClean="0"/>
              <a:t>14/05/2025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053411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A5D5B-C859-4D31-8FB3-7969B894133E}" type="datetimeFigureOut">
              <a:rPr lang="en-GB" smtClean="0"/>
              <a:t>14/05/2025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488591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A5D5B-C859-4D31-8FB3-7969B894133E}"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71623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155A-A12D-B00D-15C2-0F75094C2A1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0E04877-D316-D14B-7F5A-BB0E9E0330C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EA7B8F-B993-B9C5-FF38-0BFF5D5180C1}"/>
              </a:ext>
            </a:extLst>
          </p:cNvPr>
          <p:cNvSpPr>
            <a:spLocks noGrp="1"/>
          </p:cNvSpPr>
          <p:nvPr>
            <p:ph type="dt" sz="half" idx="10"/>
          </p:nvPr>
        </p:nvSpPr>
        <p:spPr/>
        <p:txBody>
          <a:bodyPr/>
          <a:lstStyle/>
          <a:p>
            <a:fld id="{5F0D0F62-B681-4624-8A41-509C0F30F613}" type="datetimeFigureOut">
              <a:rPr lang="en-GB" smtClean="0"/>
              <a:t>14/05/2025</a:t>
            </a:fld>
            <a:endParaRPr lang="en-GB"/>
          </a:p>
        </p:txBody>
      </p:sp>
      <p:sp>
        <p:nvSpPr>
          <p:cNvPr id="5" name="Footer Placeholder 4">
            <a:extLst>
              <a:ext uri="{FF2B5EF4-FFF2-40B4-BE49-F238E27FC236}">
                <a16:creationId xmlns:a16="http://schemas.microsoft.com/office/drawing/2014/main" id="{6717DFC0-FDBF-6AB9-7666-11E6AEBB6B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1CA005-2125-D4E3-2E20-E372A559D402}"/>
              </a:ext>
            </a:extLst>
          </p:cNvPr>
          <p:cNvSpPr>
            <a:spLocks noGrp="1"/>
          </p:cNvSpPr>
          <p:nvPr>
            <p:ph type="sldNum" sz="quarter" idx="12"/>
          </p:nvPr>
        </p:nvSpPr>
        <p:spPr/>
        <p:txBody>
          <a:bodyPr/>
          <a:lstStyle/>
          <a:p>
            <a:fld id="{AD5CCAA6-46C7-48DE-8163-2985FF26D6E7}" type="slidenum">
              <a:rPr lang="en-GB" smtClean="0"/>
              <a:t>‹#›</a:t>
            </a:fld>
            <a:endParaRPr lang="en-GB"/>
          </a:p>
        </p:txBody>
      </p:sp>
    </p:spTree>
    <p:extLst>
      <p:ext uri="{BB962C8B-B14F-4D97-AF65-F5344CB8AC3E}">
        <p14:creationId xmlns:p14="http://schemas.microsoft.com/office/powerpoint/2010/main" val="983121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A5D5B-C859-4D31-8FB3-7969B894133E}"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158226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185080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4182203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28136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389658"/>
          </a:xfrm>
          <a:prstGeom prst="rect">
            <a:avLst/>
          </a:prstGeom>
          <a:solidFill>
            <a:srgbClr val="002060"/>
          </a:solidFill>
        </p:spPr>
        <p:txBody>
          <a:bodyPr wrap="square" rtlCol="0">
            <a:spAutoFit/>
          </a:bodyPr>
          <a:lstStyle/>
          <a:p>
            <a:pPr algn="ctr">
              <a:lnSpc>
                <a:spcPts val="2500"/>
              </a:lnSpc>
            </a:pPr>
            <a:r>
              <a:rPr lang="en-GB" sz="2000" baseline="0" dirty="0">
                <a:solidFill>
                  <a:schemeClr val="bg1"/>
                </a:solidFill>
              </a:rPr>
              <a:t>Current Learning from KO</a:t>
            </a:r>
            <a:endParaRPr lang="en-GB" sz="2000" dirty="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8716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2315-9CA4-0913-B46A-9B0C3DFB5F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253D804-06D4-253B-C166-EA79648D8B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3829E45-F2D7-7EFC-1417-FBB20EC195D4}"/>
              </a:ext>
            </a:extLst>
          </p:cNvPr>
          <p:cNvSpPr>
            <a:spLocks noGrp="1"/>
          </p:cNvSpPr>
          <p:nvPr>
            <p:ph type="dt" sz="half" idx="10"/>
          </p:nvPr>
        </p:nvSpPr>
        <p:spPr/>
        <p:txBody>
          <a:bodyPr/>
          <a:lstStyle/>
          <a:p>
            <a:fld id="{5F0D0F62-B681-4624-8A41-509C0F30F613}" type="datetimeFigureOut">
              <a:rPr lang="en-GB" smtClean="0"/>
              <a:t>14/05/2025</a:t>
            </a:fld>
            <a:endParaRPr lang="en-GB"/>
          </a:p>
        </p:txBody>
      </p:sp>
      <p:sp>
        <p:nvSpPr>
          <p:cNvPr id="5" name="Footer Placeholder 4">
            <a:extLst>
              <a:ext uri="{FF2B5EF4-FFF2-40B4-BE49-F238E27FC236}">
                <a16:creationId xmlns:a16="http://schemas.microsoft.com/office/drawing/2014/main" id="{A53B79C4-A524-78A0-7CD3-5C4383EFEA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092095-925E-3954-7096-5EBC68B01A17}"/>
              </a:ext>
            </a:extLst>
          </p:cNvPr>
          <p:cNvSpPr>
            <a:spLocks noGrp="1"/>
          </p:cNvSpPr>
          <p:nvPr>
            <p:ph type="sldNum" sz="quarter" idx="12"/>
          </p:nvPr>
        </p:nvSpPr>
        <p:spPr/>
        <p:txBody>
          <a:bodyPr/>
          <a:lstStyle/>
          <a:p>
            <a:fld id="{AD5CCAA6-46C7-48DE-8163-2985FF26D6E7}" type="slidenum">
              <a:rPr lang="en-GB" smtClean="0"/>
              <a:t>‹#›</a:t>
            </a:fld>
            <a:endParaRPr lang="en-GB"/>
          </a:p>
        </p:txBody>
      </p:sp>
    </p:spTree>
    <p:extLst>
      <p:ext uri="{BB962C8B-B14F-4D97-AF65-F5344CB8AC3E}">
        <p14:creationId xmlns:p14="http://schemas.microsoft.com/office/powerpoint/2010/main" val="50982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1BD9-5E21-5C00-2567-716403C7F8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F33EE17-4F1F-B88B-6818-5876FDE3B1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05E3FBA-354A-8D93-1B94-9326C67B9CD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AEA56D1-6327-39BB-30C1-0F75BDCBBEE7}"/>
              </a:ext>
            </a:extLst>
          </p:cNvPr>
          <p:cNvSpPr>
            <a:spLocks noGrp="1"/>
          </p:cNvSpPr>
          <p:nvPr>
            <p:ph type="dt" sz="half" idx="10"/>
          </p:nvPr>
        </p:nvSpPr>
        <p:spPr/>
        <p:txBody>
          <a:bodyPr/>
          <a:lstStyle/>
          <a:p>
            <a:fld id="{5F0D0F62-B681-4624-8A41-509C0F30F613}" type="datetimeFigureOut">
              <a:rPr lang="en-GB" smtClean="0"/>
              <a:t>14/05/2025</a:t>
            </a:fld>
            <a:endParaRPr lang="en-GB"/>
          </a:p>
        </p:txBody>
      </p:sp>
      <p:sp>
        <p:nvSpPr>
          <p:cNvPr id="6" name="Footer Placeholder 5">
            <a:extLst>
              <a:ext uri="{FF2B5EF4-FFF2-40B4-BE49-F238E27FC236}">
                <a16:creationId xmlns:a16="http://schemas.microsoft.com/office/drawing/2014/main" id="{B4EB78D5-3872-E3D5-3FA0-6CA62ED3F7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9DDCAF-D9C7-5CC7-3C2C-FCEEA401B980}"/>
              </a:ext>
            </a:extLst>
          </p:cNvPr>
          <p:cNvSpPr>
            <a:spLocks noGrp="1"/>
          </p:cNvSpPr>
          <p:nvPr>
            <p:ph type="sldNum" sz="quarter" idx="12"/>
          </p:nvPr>
        </p:nvSpPr>
        <p:spPr/>
        <p:txBody>
          <a:bodyPr/>
          <a:lstStyle/>
          <a:p>
            <a:fld id="{AD5CCAA6-46C7-48DE-8163-2985FF26D6E7}" type="slidenum">
              <a:rPr lang="en-GB" smtClean="0"/>
              <a:t>‹#›</a:t>
            </a:fld>
            <a:endParaRPr lang="en-GB"/>
          </a:p>
        </p:txBody>
      </p:sp>
    </p:spTree>
    <p:extLst>
      <p:ext uri="{BB962C8B-B14F-4D97-AF65-F5344CB8AC3E}">
        <p14:creationId xmlns:p14="http://schemas.microsoft.com/office/powerpoint/2010/main" val="356026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093B-F1EE-8CD5-AEF5-E310FA5B894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9A8A68F-0889-3087-DD18-EE1EEE476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B1DE62E-5B12-1BD4-1A6A-6B2505D025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53A54DA-F18B-6755-F8D3-3C4B95158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FCF130-0EF1-BA45-CA12-314F4EDD96E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3098806-4021-6354-DBBA-289013260E2F}"/>
              </a:ext>
            </a:extLst>
          </p:cNvPr>
          <p:cNvSpPr>
            <a:spLocks noGrp="1"/>
          </p:cNvSpPr>
          <p:nvPr>
            <p:ph type="dt" sz="half" idx="10"/>
          </p:nvPr>
        </p:nvSpPr>
        <p:spPr/>
        <p:txBody>
          <a:bodyPr/>
          <a:lstStyle/>
          <a:p>
            <a:fld id="{5F0D0F62-B681-4624-8A41-509C0F30F613}" type="datetimeFigureOut">
              <a:rPr lang="en-GB" smtClean="0"/>
              <a:t>14/05/2025</a:t>
            </a:fld>
            <a:endParaRPr lang="en-GB"/>
          </a:p>
        </p:txBody>
      </p:sp>
      <p:sp>
        <p:nvSpPr>
          <p:cNvPr id="8" name="Footer Placeholder 7">
            <a:extLst>
              <a:ext uri="{FF2B5EF4-FFF2-40B4-BE49-F238E27FC236}">
                <a16:creationId xmlns:a16="http://schemas.microsoft.com/office/drawing/2014/main" id="{5E99BE2B-126F-94A2-E603-5AF67392F1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BCBB94-E698-4E98-6500-7D66FFDF5DA5}"/>
              </a:ext>
            </a:extLst>
          </p:cNvPr>
          <p:cNvSpPr>
            <a:spLocks noGrp="1"/>
          </p:cNvSpPr>
          <p:nvPr>
            <p:ph type="sldNum" sz="quarter" idx="12"/>
          </p:nvPr>
        </p:nvSpPr>
        <p:spPr/>
        <p:txBody>
          <a:bodyPr/>
          <a:lstStyle/>
          <a:p>
            <a:fld id="{AD5CCAA6-46C7-48DE-8163-2985FF26D6E7}" type="slidenum">
              <a:rPr lang="en-GB" smtClean="0"/>
              <a:t>‹#›</a:t>
            </a:fld>
            <a:endParaRPr lang="en-GB"/>
          </a:p>
        </p:txBody>
      </p:sp>
    </p:spTree>
    <p:extLst>
      <p:ext uri="{BB962C8B-B14F-4D97-AF65-F5344CB8AC3E}">
        <p14:creationId xmlns:p14="http://schemas.microsoft.com/office/powerpoint/2010/main" val="309178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7D64-D6BF-2A3F-485F-5D7D7254F0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ECF1B8F-7322-E19E-3880-AE5C1F152832}"/>
              </a:ext>
            </a:extLst>
          </p:cNvPr>
          <p:cNvSpPr>
            <a:spLocks noGrp="1"/>
          </p:cNvSpPr>
          <p:nvPr>
            <p:ph type="dt" sz="half" idx="10"/>
          </p:nvPr>
        </p:nvSpPr>
        <p:spPr/>
        <p:txBody>
          <a:bodyPr/>
          <a:lstStyle/>
          <a:p>
            <a:fld id="{5F0D0F62-B681-4624-8A41-509C0F30F613}" type="datetimeFigureOut">
              <a:rPr lang="en-GB" smtClean="0"/>
              <a:t>14/05/2025</a:t>
            </a:fld>
            <a:endParaRPr lang="en-GB"/>
          </a:p>
        </p:txBody>
      </p:sp>
      <p:sp>
        <p:nvSpPr>
          <p:cNvPr id="4" name="Footer Placeholder 3">
            <a:extLst>
              <a:ext uri="{FF2B5EF4-FFF2-40B4-BE49-F238E27FC236}">
                <a16:creationId xmlns:a16="http://schemas.microsoft.com/office/drawing/2014/main" id="{B48B4FC3-2B97-B387-2333-A54D4C91D9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C91862-1A46-6CE9-0468-9DD09A98D885}"/>
              </a:ext>
            </a:extLst>
          </p:cNvPr>
          <p:cNvSpPr>
            <a:spLocks noGrp="1"/>
          </p:cNvSpPr>
          <p:nvPr>
            <p:ph type="sldNum" sz="quarter" idx="12"/>
          </p:nvPr>
        </p:nvSpPr>
        <p:spPr/>
        <p:txBody>
          <a:bodyPr/>
          <a:lstStyle/>
          <a:p>
            <a:fld id="{AD5CCAA6-46C7-48DE-8163-2985FF26D6E7}" type="slidenum">
              <a:rPr lang="en-GB" smtClean="0"/>
              <a:t>‹#›</a:t>
            </a:fld>
            <a:endParaRPr lang="en-GB"/>
          </a:p>
        </p:txBody>
      </p:sp>
    </p:spTree>
    <p:extLst>
      <p:ext uri="{BB962C8B-B14F-4D97-AF65-F5344CB8AC3E}">
        <p14:creationId xmlns:p14="http://schemas.microsoft.com/office/powerpoint/2010/main" val="409180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F1E29-FE21-5EF3-39DE-2448113BCD21}"/>
              </a:ext>
            </a:extLst>
          </p:cNvPr>
          <p:cNvSpPr>
            <a:spLocks noGrp="1"/>
          </p:cNvSpPr>
          <p:nvPr>
            <p:ph type="dt" sz="half" idx="10"/>
          </p:nvPr>
        </p:nvSpPr>
        <p:spPr/>
        <p:txBody>
          <a:bodyPr/>
          <a:lstStyle/>
          <a:p>
            <a:fld id="{5F0D0F62-B681-4624-8A41-509C0F30F613}" type="datetimeFigureOut">
              <a:rPr lang="en-GB" smtClean="0"/>
              <a:t>14/05/2025</a:t>
            </a:fld>
            <a:endParaRPr lang="en-GB"/>
          </a:p>
        </p:txBody>
      </p:sp>
      <p:sp>
        <p:nvSpPr>
          <p:cNvPr id="3" name="Footer Placeholder 2">
            <a:extLst>
              <a:ext uri="{FF2B5EF4-FFF2-40B4-BE49-F238E27FC236}">
                <a16:creationId xmlns:a16="http://schemas.microsoft.com/office/drawing/2014/main" id="{37306C9F-BE0B-7598-F4D1-DABAF0E901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2712D9-E526-53E0-640C-2A67B05A9C8E}"/>
              </a:ext>
            </a:extLst>
          </p:cNvPr>
          <p:cNvSpPr>
            <a:spLocks noGrp="1"/>
          </p:cNvSpPr>
          <p:nvPr>
            <p:ph type="sldNum" sz="quarter" idx="12"/>
          </p:nvPr>
        </p:nvSpPr>
        <p:spPr/>
        <p:txBody>
          <a:bodyPr/>
          <a:lstStyle/>
          <a:p>
            <a:fld id="{AD5CCAA6-46C7-48DE-8163-2985FF26D6E7}" type="slidenum">
              <a:rPr lang="en-GB" smtClean="0"/>
              <a:t>‹#›</a:t>
            </a:fld>
            <a:endParaRPr lang="en-GB"/>
          </a:p>
        </p:txBody>
      </p:sp>
    </p:spTree>
    <p:extLst>
      <p:ext uri="{BB962C8B-B14F-4D97-AF65-F5344CB8AC3E}">
        <p14:creationId xmlns:p14="http://schemas.microsoft.com/office/powerpoint/2010/main" val="125276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0ED88-2873-DEB8-F9E2-4FD20BE717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C6A4AF6-673B-FAC0-7759-16465D44C0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4CB66D5-C09C-09FB-8853-B410B0F12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A92D17-E956-684B-98CE-2F88E5FD6778}"/>
              </a:ext>
            </a:extLst>
          </p:cNvPr>
          <p:cNvSpPr>
            <a:spLocks noGrp="1"/>
          </p:cNvSpPr>
          <p:nvPr>
            <p:ph type="dt" sz="half" idx="10"/>
          </p:nvPr>
        </p:nvSpPr>
        <p:spPr/>
        <p:txBody>
          <a:bodyPr/>
          <a:lstStyle/>
          <a:p>
            <a:fld id="{5F0D0F62-B681-4624-8A41-509C0F30F613}" type="datetimeFigureOut">
              <a:rPr lang="en-GB" smtClean="0"/>
              <a:t>14/05/2025</a:t>
            </a:fld>
            <a:endParaRPr lang="en-GB"/>
          </a:p>
        </p:txBody>
      </p:sp>
      <p:sp>
        <p:nvSpPr>
          <p:cNvPr id="6" name="Footer Placeholder 5">
            <a:extLst>
              <a:ext uri="{FF2B5EF4-FFF2-40B4-BE49-F238E27FC236}">
                <a16:creationId xmlns:a16="http://schemas.microsoft.com/office/drawing/2014/main" id="{3FF7B889-A401-3CAB-9BA4-6F297C5F6F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CAF4E1-E160-7A97-4256-E91629C75F91}"/>
              </a:ext>
            </a:extLst>
          </p:cNvPr>
          <p:cNvSpPr>
            <a:spLocks noGrp="1"/>
          </p:cNvSpPr>
          <p:nvPr>
            <p:ph type="sldNum" sz="quarter" idx="12"/>
          </p:nvPr>
        </p:nvSpPr>
        <p:spPr/>
        <p:txBody>
          <a:bodyPr/>
          <a:lstStyle/>
          <a:p>
            <a:fld id="{AD5CCAA6-46C7-48DE-8163-2985FF26D6E7}" type="slidenum">
              <a:rPr lang="en-GB" smtClean="0"/>
              <a:t>‹#›</a:t>
            </a:fld>
            <a:endParaRPr lang="en-GB"/>
          </a:p>
        </p:txBody>
      </p:sp>
    </p:spTree>
    <p:extLst>
      <p:ext uri="{BB962C8B-B14F-4D97-AF65-F5344CB8AC3E}">
        <p14:creationId xmlns:p14="http://schemas.microsoft.com/office/powerpoint/2010/main" val="221439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F668-A1B4-964C-5EF6-F8531221E7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47F2EDB-6589-5BB2-0967-C86859D3B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B1933919-AB36-1678-D058-9202D987C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FE1113-F485-05F3-AF68-2FD8641A7B3B}"/>
              </a:ext>
            </a:extLst>
          </p:cNvPr>
          <p:cNvSpPr>
            <a:spLocks noGrp="1"/>
          </p:cNvSpPr>
          <p:nvPr>
            <p:ph type="dt" sz="half" idx="10"/>
          </p:nvPr>
        </p:nvSpPr>
        <p:spPr/>
        <p:txBody>
          <a:bodyPr/>
          <a:lstStyle/>
          <a:p>
            <a:fld id="{5F0D0F62-B681-4624-8A41-509C0F30F613}" type="datetimeFigureOut">
              <a:rPr lang="en-GB" smtClean="0"/>
              <a:t>14/05/2025</a:t>
            </a:fld>
            <a:endParaRPr lang="en-GB"/>
          </a:p>
        </p:txBody>
      </p:sp>
      <p:sp>
        <p:nvSpPr>
          <p:cNvPr id="6" name="Footer Placeholder 5">
            <a:extLst>
              <a:ext uri="{FF2B5EF4-FFF2-40B4-BE49-F238E27FC236}">
                <a16:creationId xmlns:a16="http://schemas.microsoft.com/office/drawing/2014/main" id="{11C7216A-9ACD-806B-70DC-6A5EA6C21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F52577-5DF9-ABD7-BAFE-1C29FD55C059}"/>
              </a:ext>
            </a:extLst>
          </p:cNvPr>
          <p:cNvSpPr>
            <a:spLocks noGrp="1"/>
          </p:cNvSpPr>
          <p:nvPr>
            <p:ph type="sldNum" sz="quarter" idx="12"/>
          </p:nvPr>
        </p:nvSpPr>
        <p:spPr/>
        <p:txBody>
          <a:bodyPr/>
          <a:lstStyle/>
          <a:p>
            <a:fld id="{AD5CCAA6-46C7-48DE-8163-2985FF26D6E7}" type="slidenum">
              <a:rPr lang="en-GB" smtClean="0"/>
              <a:t>‹#›</a:t>
            </a:fld>
            <a:endParaRPr lang="en-GB"/>
          </a:p>
        </p:txBody>
      </p:sp>
    </p:spTree>
    <p:extLst>
      <p:ext uri="{BB962C8B-B14F-4D97-AF65-F5344CB8AC3E}">
        <p14:creationId xmlns:p14="http://schemas.microsoft.com/office/powerpoint/2010/main" val="365196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66AA1F-5568-3A06-A3AA-723854674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4F4E0ED-F033-DEFD-8432-B09A38C9D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2335D9-2731-C69B-484A-51E4532BB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0D0F62-B681-4624-8A41-509C0F30F613}" type="datetimeFigureOut">
              <a:rPr lang="en-GB" smtClean="0"/>
              <a:t>14/05/2025</a:t>
            </a:fld>
            <a:endParaRPr lang="en-GB"/>
          </a:p>
        </p:txBody>
      </p:sp>
      <p:sp>
        <p:nvSpPr>
          <p:cNvPr id="5" name="Footer Placeholder 4">
            <a:extLst>
              <a:ext uri="{FF2B5EF4-FFF2-40B4-BE49-F238E27FC236}">
                <a16:creationId xmlns:a16="http://schemas.microsoft.com/office/drawing/2014/main" id="{AD786E40-3AF1-A1A1-F81C-87135CD0D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3C077F8-B278-8507-9529-B50A199FB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5CCAA6-46C7-48DE-8163-2985FF26D6E7}" type="slidenum">
              <a:rPr lang="en-GB" smtClean="0"/>
              <a:t>‹#›</a:t>
            </a:fld>
            <a:endParaRPr lang="en-GB"/>
          </a:p>
        </p:txBody>
      </p:sp>
    </p:spTree>
    <p:extLst>
      <p:ext uri="{BB962C8B-B14F-4D97-AF65-F5344CB8AC3E}">
        <p14:creationId xmlns:p14="http://schemas.microsoft.com/office/powerpoint/2010/main" val="946619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A5D5B-C859-4D31-8FB3-7969B894133E}" type="datetimeFigureOut">
              <a:rPr lang="en-GB" smtClean="0"/>
              <a:t>14/05/2025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624C8-0723-4135-8E32-9967CABAE11E}" type="slidenum">
              <a:rPr lang="en-GB" smtClean="0"/>
              <a:t>‹#›</a:t>
            </a:fld>
            <a:endParaRPr lang="en-GB"/>
          </a:p>
        </p:txBody>
      </p:sp>
    </p:spTree>
    <p:extLst>
      <p:ext uri="{BB962C8B-B14F-4D97-AF65-F5344CB8AC3E}">
        <p14:creationId xmlns:p14="http://schemas.microsoft.com/office/powerpoint/2010/main" val="424872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mathsbot.com/manipulatives/primeTiles"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mathsbot.com/manipulatives/primeTiles" TargetMode="External"/><Relationship Id="rId7"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mathsbot.com/manipulatives/primeTile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mathsbot.com/manipulatives/primeTiles"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mathsbot.com/manipulatives/primeTiles"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https://mathsbot.com/manipulatives/primeTile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openxmlformats.org/officeDocument/2006/relationships/hyperlink" Target="https://mathsbot.com/manipulatives/primeTiles"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mathsbot.com/manipulatives/primeTiles"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7500" y="1689100"/>
            <a:ext cx="3582147" cy="4128999"/>
          </a:xfrm>
        </p:spPr>
        <p:txBody>
          <a:bodyPr/>
          <a:lstStyle/>
          <a:p>
            <a:endParaRPr lang="en-GB" dirty="0"/>
          </a:p>
        </p:txBody>
      </p:sp>
      <p:sp>
        <p:nvSpPr>
          <p:cNvPr id="3" name="Text Placeholder 2"/>
          <p:cNvSpPr>
            <a:spLocks noGrp="1"/>
          </p:cNvSpPr>
          <p:nvPr>
            <p:ph type="body" sz="quarter" idx="12"/>
          </p:nvPr>
        </p:nvSpPr>
        <p:spPr>
          <a:xfrm>
            <a:off x="4254500" y="1689100"/>
            <a:ext cx="3595045" cy="4148511"/>
          </a:xfrm>
        </p:spPr>
        <p:txBody>
          <a:bodyPr/>
          <a:lstStyle/>
          <a:p>
            <a:endParaRPr lang="en-GB" dirty="0"/>
          </a:p>
        </p:txBody>
      </p:sp>
      <p:sp>
        <p:nvSpPr>
          <p:cNvPr id="4" name="Text Placeholder 3"/>
          <p:cNvSpPr>
            <a:spLocks noGrp="1"/>
          </p:cNvSpPr>
          <p:nvPr>
            <p:ph type="body" sz="quarter" idx="13"/>
          </p:nvPr>
        </p:nvSpPr>
        <p:spPr>
          <a:xfrm>
            <a:off x="8204398" y="1689100"/>
            <a:ext cx="3606761" cy="4156495"/>
          </a:xfrm>
        </p:spPr>
        <p:txBody>
          <a:bodyPr/>
          <a:lstStyle/>
          <a:p>
            <a:endParaRPr lang="en-GB" b="1" dirty="0"/>
          </a:p>
          <a:p>
            <a:endParaRPr lang="en-GB" b="1" dirty="0"/>
          </a:p>
          <a:p>
            <a:endParaRPr lang="en-GB" b="1" dirty="0"/>
          </a:p>
          <a:p>
            <a:endParaRPr lang="en-GB" b="1" dirty="0"/>
          </a:p>
          <a:p>
            <a:endParaRPr lang="en-GB" b="1" dirty="0"/>
          </a:p>
          <a:p>
            <a:endParaRPr lang="en-GB" b="1" dirty="0"/>
          </a:p>
        </p:txBody>
      </p:sp>
      <p:sp>
        <p:nvSpPr>
          <p:cNvPr id="5" name="Text Placeholder 4"/>
          <p:cNvSpPr>
            <a:spLocks noGrp="1"/>
          </p:cNvSpPr>
          <p:nvPr>
            <p:ph type="body" sz="quarter" idx="4294967295"/>
          </p:nvPr>
        </p:nvSpPr>
        <p:spPr>
          <a:xfrm>
            <a:off x="236948" y="80574"/>
            <a:ext cx="11750565" cy="967652"/>
          </a:xfrm>
          <a:solidFill>
            <a:srgbClr val="FF99CC"/>
          </a:solidFill>
        </p:spPr>
        <p:txBody>
          <a:bodyPr>
            <a:normAutofit lnSpcReduction="10000"/>
          </a:bodyPr>
          <a:lstStyle/>
          <a:p>
            <a:endParaRPr lang="en-GB" sz="2800" b="1" dirty="0">
              <a:solidFill>
                <a:schemeClr val="tx1"/>
              </a:solidFill>
              <a:latin typeface="Century Gothic" panose="020B0502020202020204" pitchFamily="34" charset="0"/>
            </a:endParaRPr>
          </a:p>
          <a:p>
            <a:pPr marL="0" indent="0" algn="ctr">
              <a:buNone/>
            </a:pPr>
            <a:r>
              <a:rPr lang="en-GB" sz="2800" b="1" dirty="0">
                <a:solidFill>
                  <a:schemeClr val="tx1"/>
                </a:solidFill>
                <a:latin typeface="Century Gothic" panose="020B0502020202020204" pitchFamily="34" charset="0"/>
              </a:rPr>
              <a:t>LESSON TITLE: HCF &amp; LCM from Prime Factorisation</a:t>
            </a:r>
            <a:endParaRPr lang="en-GB" sz="28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7615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E016B21-DD77-2261-14B6-73C4536BA733}"/>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C87F0FB9-16A0-F9C5-AAF7-B6BFF8A8B2D5}"/>
              </a:ext>
            </a:extLst>
          </p:cNvPr>
          <p:cNvSpPr/>
          <p:nvPr/>
        </p:nvSpPr>
        <p:spPr>
          <a:xfrm>
            <a:off x="90520" y="73742"/>
            <a:ext cx="5897325"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DO:</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Chevron 47">
            <a:extLst>
              <a:ext uri="{FF2B5EF4-FFF2-40B4-BE49-F238E27FC236}">
                <a16:creationId xmlns:a16="http://schemas.microsoft.com/office/drawing/2014/main" id="{590FBF4C-CE31-3F82-6B50-2F61FD9072A9}"/>
              </a:ext>
            </a:extLst>
          </p:cNvPr>
          <p:cNvSpPr/>
          <p:nvPr/>
        </p:nvSpPr>
        <p:spPr>
          <a:xfrm>
            <a:off x="6078366" y="68998"/>
            <a:ext cx="5897325"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DO:</a:t>
            </a:r>
          </a:p>
        </p:txBody>
      </p:sp>
      <p:sp>
        <p:nvSpPr>
          <p:cNvPr id="19" name="TextBox 18">
            <a:extLst>
              <a:ext uri="{FF2B5EF4-FFF2-40B4-BE49-F238E27FC236}">
                <a16:creationId xmlns:a16="http://schemas.microsoft.com/office/drawing/2014/main" id="{EC1993BE-52A7-41F9-C040-82C4A9D0155D}"/>
              </a:ext>
            </a:extLst>
          </p:cNvPr>
          <p:cNvSpPr txBox="1"/>
          <p:nvPr/>
        </p:nvSpPr>
        <p:spPr>
          <a:xfrm>
            <a:off x="3508705" y="5834276"/>
            <a:ext cx="60975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Prime Factor Tiles (mathsbot.com)</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D6A70D20-C509-6AA6-DD0D-898BAB32634A}"/>
              </a:ext>
            </a:extLst>
          </p:cNvPr>
          <p:cNvPicPr>
            <a:picLocks noChangeAspect="1"/>
          </p:cNvPicPr>
          <p:nvPr/>
        </p:nvPicPr>
        <p:blipFill>
          <a:blip r:embed="rId4"/>
          <a:stretch>
            <a:fillRect/>
          </a:stretch>
        </p:blipFill>
        <p:spPr>
          <a:xfrm>
            <a:off x="1103619" y="2017336"/>
            <a:ext cx="3060696" cy="2022048"/>
          </a:xfrm>
          <a:prstGeom prst="rect">
            <a:avLst/>
          </a:prstGeom>
        </p:spPr>
      </p:pic>
      <p:pic>
        <p:nvPicPr>
          <p:cNvPr id="13" name="Picture 12">
            <a:extLst>
              <a:ext uri="{FF2B5EF4-FFF2-40B4-BE49-F238E27FC236}">
                <a16:creationId xmlns:a16="http://schemas.microsoft.com/office/drawing/2014/main" id="{F80614C8-010D-B19F-5176-EFBFB7190625}"/>
              </a:ext>
            </a:extLst>
          </p:cNvPr>
          <p:cNvPicPr>
            <a:picLocks noChangeAspect="1"/>
          </p:cNvPicPr>
          <p:nvPr/>
        </p:nvPicPr>
        <p:blipFill>
          <a:blip r:embed="rId4"/>
          <a:stretch>
            <a:fillRect/>
          </a:stretch>
        </p:blipFill>
        <p:spPr>
          <a:xfrm>
            <a:off x="7004799" y="2017336"/>
            <a:ext cx="3060696" cy="2022048"/>
          </a:xfrm>
          <a:prstGeom prst="rect">
            <a:avLst/>
          </a:prstGeom>
        </p:spPr>
      </p:pic>
      <p:pic>
        <p:nvPicPr>
          <p:cNvPr id="15" name="Picture 14">
            <a:extLst>
              <a:ext uri="{FF2B5EF4-FFF2-40B4-BE49-F238E27FC236}">
                <a16:creationId xmlns:a16="http://schemas.microsoft.com/office/drawing/2014/main" id="{94C5975D-FB70-1355-8524-641F06587C8A}"/>
              </a:ext>
            </a:extLst>
          </p:cNvPr>
          <p:cNvPicPr>
            <a:picLocks noChangeAspect="1"/>
          </p:cNvPicPr>
          <p:nvPr/>
        </p:nvPicPr>
        <p:blipFill rotWithShape="1">
          <a:blip r:embed="rId5"/>
          <a:srcRect r="58298"/>
          <a:stretch/>
        </p:blipFill>
        <p:spPr>
          <a:xfrm>
            <a:off x="90520" y="686783"/>
            <a:ext cx="1794841" cy="981951"/>
          </a:xfrm>
          <a:prstGeom prst="rect">
            <a:avLst/>
          </a:prstGeom>
        </p:spPr>
      </p:pic>
      <p:pic>
        <p:nvPicPr>
          <p:cNvPr id="16" name="Picture 15">
            <a:extLst>
              <a:ext uri="{FF2B5EF4-FFF2-40B4-BE49-F238E27FC236}">
                <a16:creationId xmlns:a16="http://schemas.microsoft.com/office/drawing/2014/main" id="{970A1F2F-EF29-CB95-5FF2-2151C15F1C28}"/>
              </a:ext>
            </a:extLst>
          </p:cNvPr>
          <p:cNvPicPr>
            <a:picLocks noChangeAspect="1"/>
          </p:cNvPicPr>
          <p:nvPr/>
        </p:nvPicPr>
        <p:blipFill rotWithShape="1">
          <a:blip r:embed="rId5"/>
          <a:srcRect l="51892"/>
          <a:stretch/>
        </p:blipFill>
        <p:spPr>
          <a:xfrm>
            <a:off x="6344238" y="686783"/>
            <a:ext cx="2070571" cy="981951"/>
          </a:xfrm>
          <a:prstGeom prst="rect">
            <a:avLst/>
          </a:prstGeom>
        </p:spPr>
      </p:pic>
      <p:sp>
        <p:nvSpPr>
          <p:cNvPr id="18" name="TextBox 17">
            <a:extLst>
              <a:ext uri="{FF2B5EF4-FFF2-40B4-BE49-F238E27FC236}">
                <a16:creationId xmlns:a16="http://schemas.microsoft.com/office/drawing/2014/main" id="{27FED8B3-4483-8BE1-8287-FB12E3DC308A}"/>
              </a:ext>
            </a:extLst>
          </p:cNvPr>
          <p:cNvSpPr txBox="1"/>
          <p:nvPr/>
        </p:nvSpPr>
        <p:spPr>
          <a:xfrm>
            <a:off x="377072" y="4203320"/>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HCF of 45 and 27. </a:t>
            </a:r>
          </a:p>
        </p:txBody>
      </p:sp>
      <p:sp>
        <p:nvSpPr>
          <p:cNvPr id="20" name="TextBox 19">
            <a:extLst>
              <a:ext uri="{FF2B5EF4-FFF2-40B4-BE49-F238E27FC236}">
                <a16:creationId xmlns:a16="http://schemas.microsoft.com/office/drawing/2014/main" id="{4AB33184-9B01-4C6D-AC4B-C6C7C5E9C98D}"/>
              </a:ext>
            </a:extLst>
          </p:cNvPr>
          <p:cNvSpPr txBox="1"/>
          <p:nvPr/>
        </p:nvSpPr>
        <p:spPr>
          <a:xfrm>
            <a:off x="7203649" y="4187379"/>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HCF of 50 and 40. </a:t>
            </a:r>
          </a:p>
        </p:txBody>
      </p:sp>
      <p:sp>
        <p:nvSpPr>
          <p:cNvPr id="21" name="TextBox 20">
            <a:extLst>
              <a:ext uri="{FF2B5EF4-FFF2-40B4-BE49-F238E27FC236}">
                <a16:creationId xmlns:a16="http://schemas.microsoft.com/office/drawing/2014/main" id="{42BF07D4-C201-6A82-2E63-D3D6E2FFEBE9}"/>
              </a:ext>
            </a:extLst>
          </p:cNvPr>
          <p:cNvSpPr txBox="1"/>
          <p:nvPr/>
        </p:nvSpPr>
        <p:spPr>
          <a:xfrm>
            <a:off x="377072" y="4965665"/>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LCM of 45 and 27. </a:t>
            </a:r>
          </a:p>
        </p:txBody>
      </p:sp>
      <p:sp>
        <p:nvSpPr>
          <p:cNvPr id="22" name="TextBox 21">
            <a:extLst>
              <a:ext uri="{FF2B5EF4-FFF2-40B4-BE49-F238E27FC236}">
                <a16:creationId xmlns:a16="http://schemas.microsoft.com/office/drawing/2014/main" id="{9E14D07A-EA24-CAC1-8A24-583E327B1F5D}"/>
              </a:ext>
            </a:extLst>
          </p:cNvPr>
          <p:cNvSpPr txBox="1"/>
          <p:nvPr/>
        </p:nvSpPr>
        <p:spPr>
          <a:xfrm>
            <a:off x="7203649" y="4949724"/>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LCM of 50 and 40. </a:t>
            </a:r>
          </a:p>
        </p:txBody>
      </p:sp>
    </p:spTree>
    <p:extLst>
      <p:ext uri="{BB962C8B-B14F-4D97-AF65-F5344CB8AC3E}">
        <p14:creationId xmlns:p14="http://schemas.microsoft.com/office/powerpoint/2010/main" val="126640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E016B21-DD77-2261-14B6-73C4536BA733}"/>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C87F0FB9-16A0-F9C5-AAF7-B6BFF8A8B2D5}"/>
              </a:ext>
            </a:extLst>
          </p:cNvPr>
          <p:cNvSpPr/>
          <p:nvPr/>
        </p:nvSpPr>
        <p:spPr>
          <a:xfrm>
            <a:off x="90520" y="73742"/>
            <a:ext cx="5897325"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DO:</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Chevron 47">
            <a:extLst>
              <a:ext uri="{FF2B5EF4-FFF2-40B4-BE49-F238E27FC236}">
                <a16:creationId xmlns:a16="http://schemas.microsoft.com/office/drawing/2014/main" id="{590FBF4C-CE31-3F82-6B50-2F61FD9072A9}"/>
              </a:ext>
            </a:extLst>
          </p:cNvPr>
          <p:cNvSpPr/>
          <p:nvPr/>
        </p:nvSpPr>
        <p:spPr>
          <a:xfrm>
            <a:off x="6078366" y="68998"/>
            <a:ext cx="5897325"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DO:</a:t>
            </a:r>
          </a:p>
        </p:txBody>
      </p:sp>
      <p:sp>
        <p:nvSpPr>
          <p:cNvPr id="19" name="TextBox 18">
            <a:extLst>
              <a:ext uri="{FF2B5EF4-FFF2-40B4-BE49-F238E27FC236}">
                <a16:creationId xmlns:a16="http://schemas.microsoft.com/office/drawing/2014/main" id="{EC1993BE-52A7-41F9-C040-82C4A9D0155D}"/>
              </a:ext>
            </a:extLst>
          </p:cNvPr>
          <p:cNvSpPr txBox="1"/>
          <p:nvPr/>
        </p:nvSpPr>
        <p:spPr>
          <a:xfrm>
            <a:off x="3508705" y="5834276"/>
            <a:ext cx="60975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Prime Factor Tiles (mathsbot.com)</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D6A70D20-C509-6AA6-DD0D-898BAB32634A}"/>
              </a:ext>
            </a:extLst>
          </p:cNvPr>
          <p:cNvPicPr>
            <a:picLocks noChangeAspect="1"/>
          </p:cNvPicPr>
          <p:nvPr/>
        </p:nvPicPr>
        <p:blipFill>
          <a:blip r:embed="rId4"/>
          <a:stretch>
            <a:fillRect/>
          </a:stretch>
        </p:blipFill>
        <p:spPr>
          <a:xfrm>
            <a:off x="1103619" y="2017336"/>
            <a:ext cx="3060696" cy="2022048"/>
          </a:xfrm>
          <a:prstGeom prst="rect">
            <a:avLst/>
          </a:prstGeom>
        </p:spPr>
      </p:pic>
      <p:pic>
        <p:nvPicPr>
          <p:cNvPr id="13" name="Picture 12">
            <a:extLst>
              <a:ext uri="{FF2B5EF4-FFF2-40B4-BE49-F238E27FC236}">
                <a16:creationId xmlns:a16="http://schemas.microsoft.com/office/drawing/2014/main" id="{F80614C8-010D-B19F-5176-EFBFB7190625}"/>
              </a:ext>
            </a:extLst>
          </p:cNvPr>
          <p:cNvPicPr>
            <a:picLocks noChangeAspect="1"/>
          </p:cNvPicPr>
          <p:nvPr/>
        </p:nvPicPr>
        <p:blipFill>
          <a:blip r:embed="rId4"/>
          <a:stretch>
            <a:fillRect/>
          </a:stretch>
        </p:blipFill>
        <p:spPr>
          <a:xfrm>
            <a:off x="7004799" y="2017336"/>
            <a:ext cx="3060696" cy="2022048"/>
          </a:xfrm>
          <a:prstGeom prst="rect">
            <a:avLst/>
          </a:prstGeom>
        </p:spPr>
      </p:pic>
      <p:sp>
        <p:nvSpPr>
          <p:cNvPr id="18" name="TextBox 17">
            <a:extLst>
              <a:ext uri="{FF2B5EF4-FFF2-40B4-BE49-F238E27FC236}">
                <a16:creationId xmlns:a16="http://schemas.microsoft.com/office/drawing/2014/main" id="{27FED8B3-4483-8BE1-8287-FB12E3DC308A}"/>
              </a:ext>
            </a:extLst>
          </p:cNvPr>
          <p:cNvSpPr txBox="1"/>
          <p:nvPr/>
        </p:nvSpPr>
        <p:spPr>
          <a:xfrm>
            <a:off x="377072" y="4203320"/>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HCF of 90and 60. </a:t>
            </a:r>
          </a:p>
        </p:txBody>
      </p:sp>
      <p:sp>
        <p:nvSpPr>
          <p:cNvPr id="20" name="TextBox 19">
            <a:extLst>
              <a:ext uri="{FF2B5EF4-FFF2-40B4-BE49-F238E27FC236}">
                <a16:creationId xmlns:a16="http://schemas.microsoft.com/office/drawing/2014/main" id="{4AB33184-9B01-4C6D-AC4B-C6C7C5E9C98D}"/>
              </a:ext>
            </a:extLst>
          </p:cNvPr>
          <p:cNvSpPr txBox="1"/>
          <p:nvPr/>
        </p:nvSpPr>
        <p:spPr>
          <a:xfrm>
            <a:off x="7203649" y="4187379"/>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HCF of 60 and 40. </a:t>
            </a:r>
          </a:p>
        </p:txBody>
      </p:sp>
      <p:sp>
        <p:nvSpPr>
          <p:cNvPr id="21" name="TextBox 20">
            <a:extLst>
              <a:ext uri="{FF2B5EF4-FFF2-40B4-BE49-F238E27FC236}">
                <a16:creationId xmlns:a16="http://schemas.microsoft.com/office/drawing/2014/main" id="{42BF07D4-C201-6A82-2E63-D3D6E2FFEBE9}"/>
              </a:ext>
            </a:extLst>
          </p:cNvPr>
          <p:cNvSpPr txBox="1"/>
          <p:nvPr/>
        </p:nvSpPr>
        <p:spPr>
          <a:xfrm>
            <a:off x="377072" y="4965665"/>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LCM of 90 and 60. </a:t>
            </a:r>
          </a:p>
        </p:txBody>
      </p:sp>
      <p:sp>
        <p:nvSpPr>
          <p:cNvPr id="22" name="TextBox 21">
            <a:extLst>
              <a:ext uri="{FF2B5EF4-FFF2-40B4-BE49-F238E27FC236}">
                <a16:creationId xmlns:a16="http://schemas.microsoft.com/office/drawing/2014/main" id="{9E14D07A-EA24-CAC1-8A24-583E327B1F5D}"/>
              </a:ext>
            </a:extLst>
          </p:cNvPr>
          <p:cNvSpPr txBox="1"/>
          <p:nvPr/>
        </p:nvSpPr>
        <p:spPr>
          <a:xfrm>
            <a:off x="7203649" y="4949724"/>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LCM of 60 and 40.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4D60195-7515-F86B-1B2D-EE9F17F721D9}"/>
                  </a:ext>
                </a:extLst>
              </p:cNvPr>
              <p:cNvSpPr txBox="1"/>
              <p:nvPr/>
            </p:nvSpPr>
            <p:spPr>
              <a:xfrm>
                <a:off x="90520" y="697584"/>
                <a:ext cx="55467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90 =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×3×3×5</m:t>
                    </m:r>
                  </m:oMath>
                </a14:m>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Choice>
        <mc:Fallback xmlns="">
          <p:sp>
            <p:nvSpPr>
              <p:cNvPr id="2" name="TextBox 1">
                <a:extLst>
                  <a:ext uri="{FF2B5EF4-FFF2-40B4-BE49-F238E27FC236}">
                    <a16:creationId xmlns:a16="http://schemas.microsoft.com/office/drawing/2014/main" id="{A4D60195-7515-F86B-1B2D-EE9F17F721D9}"/>
                  </a:ext>
                </a:extLst>
              </p:cNvPr>
              <p:cNvSpPr txBox="1">
                <a:spLocks noRot="1" noChangeAspect="1" noMove="1" noResize="1" noEditPoints="1" noAdjustHandles="1" noChangeArrowheads="1" noChangeShapeType="1" noTextEdit="1"/>
              </p:cNvSpPr>
              <p:nvPr/>
            </p:nvSpPr>
            <p:spPr>
              <a:xfrm>
                <a:off x="90520" y="697584"/>
                <a:ext cx="5546709" cy="369332"/>
              </a:xfrm>
              <a:prstGeom prst="rect">
                <a:avLst/>
              </a:prstGeom>
              <a:blipFill>
                <a:blip r:embed="rId5"/>
                <a:stretch>
                  <a:fillRect l="-989" t="-6557" b="-262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E8A507-3578-A7BA-9539-4D1ED8834331}"/>
                  </a:ext>
                </a:extLst>
              </p:cNvPr>
              <p:cNvSpPr txBox="1"/>
              <p:nvPr/>
            </p:nvSpPr>
            <p:spPr>
              <a:xfrm>
                <a:off x="90520" y="1091175"/>
                <a:ext cx="55467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60 =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oMath>
                </a14:m>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Choice>
        <mc:Fallback xmlns="">
          <p:sp>
            <p:nvSpPr>
              <p:cNvPr id="14" name="TextBox 13">
                <a:extLst>
                  <a:ext uri="{FF2B5EF4-FFF2-40B4-BE49-F238E27FC236}">
                    <a16:creationId xmlns:a16="http://schemas.microsoft.com/office/drawing/2014/main" id="{5DE8A507-3578-A7BA-9539-4D1ED8834331}"/>
                  </a:ext>
                </a:extLst>
              </p:cNvPr>
              <p:cNvSpPr txBox="1">
                <a:spLocks noRot="1" noChangeAspect="1" noMove="1" noResize="1" noEditPoints="1" noAdjustHandles="1" noChangeArrowheads="1" noChangeShapeType="1" noTextEdit="1"/>
              </p:cNvSpPr>
              <p:nvPr/>
            </p:nvSpPr>
            <p:spPr>
              <a:xfrm>
                <a:off x="90520" y="1091175"/>
                <a:ext cx="5546709" cy="369332"/>
              </a:xfrm>
              <a:prstGeom prst="rect">
                <a:avLst/>
              </a:prstGeom>
              <a:blipFill>
                <a:blip r:embed="rId6"/>
                <a:stretch>
                  <a:fillRect l="-989" t="-8197" b="-262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EA1B462-95F4-5040-7D20-B99936CC556C}"/>
                  </a:ext>
                </a:extLst>
              </p:cNvPr>
              <p:cNvSpPr txBox="1"/>
              <p:nvPr/>
            </p:nvSpPr>
            <p:spPr>
              <a:xfrm>
                <a:off x="6554773" y="776021"/>
                <a:ext cx="55467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40 =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×2×2×5</m:t>
                    </m:r>
                  </m:oMath>
                </a14:m>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Choice>
        <mc:Fallback xmlns="">
          <p:sp>
            <p:nvSpPr>
              <p:cNvPr id="17" name="TextBox 16">
                <a:extLst>
                  <a:ext uri="{FF2B5EF4-FFF2-40B4-BE49-F238E27FC236}">
                    <a16:creationId xmlns:a16="http://schemas.microsoft.com/office/drawing/2014/main" id="{FEA1B462-95F4-5040-7D20-B99936CC556C}"/>
                  </a:ext>
                </a:extLst>
              </p:cNvPr>
              <p:cNvSpPr txBox="1">
                <a:spLocks noRot="1" noChangeAspect="1" noMove="1" noResize="1" noEditPoints="1" noAdjustHandles="1" noChangeArrowheads="1" noChangeShapeType="1" noTextEdit="1"/>
              </p:cNvSpPr>
              <p:nvPr/>
            </p:nvSpPr>
            <p:spPr>
              <a:xfrm>
                <a:off x="6554773" y="776021"/>
                <a:ext cx="5546709" cy="369332"/>
              </a:xfrm>
              <a:prstGeom prst="rect">
                <a:avLst/>
              </a:prstGeom>
              <a:blipFill>
                <a:blip r:embed="rId7"/>
                <a:stretch>
                  <a:fillRect l="-879" t="-6557" b="-262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6408F72-0A90-35CF-8C5B-1713EE7D318A}"/>
                  </a:ext>
                </a:extLst>
              </p:cNvPr>
              <p:cNvSpPr txBox="1"/>
              <p:nvPr/>
            </p:nvSpPr>
            <p:spPr>
              <a:xfrm>
                <a:off x="6554773" y="1169612"/>
                <a:ext cx="55467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60 =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oMath>
                </a14:m>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Choice>
        <mc:Fallback xmlns="">
          <p:sp>
            <p:nvSpPr>
              <p:cNvPr id="23" name="TextBox 22">
                <a:extLst>
                  <a:ext uri="{FF2B5EF4-FFF2-40B4-BE49-F238E27FC236}">
                    <a16:creationId xmlns:a16="http://schemas.microsoft.com/office/drawing/2014/main" id="{26408F72-0A90-35CF-8C5B-1713EE7D318A}"/>
                  </a:ext>
                </a:extLst>
              </p:cNvPr>
              <p:cNvSpPr txBox="1">
                <a:spLocks noRot="1" noChangeAspect="1" noMove="1" noResize="1" noEditPoints="1" noAdjustHandles="1" noChangeArrowheads="1" noChangeShapeType="1" noTextEdit="1"/>
              </p:cNvSpPr>
              <p:nvPr/>
            </p:nvSpPr>
            <p:spPr>
              <a:xfrm>
                <a:off x="6554773" y="1169612"/>
                <a:ext cx="5546709" cy="369332"/>
              </a:xfrm>
              <a:prstGeom prst="rect">
                <a:avLst/>
              </a:prstGeom>
              <a:blipFill>
                <a:blip r:embed="rId8"/>
                <a:stretch>
                  <a:fillRect l="-879" t="-8333" b="-28333"/>
                </a:stretch>
              </a:blipFill>
            </p:spPr>
            <p:txBody>
              <a:bodyPr/>
              <a:lstStyle/>
              <a:p>
                <a:r>
                  <a:rPr lang="en-GB">
                    <a:noFill/>
                  </a:rPr>
                  <a:t> </a:t>
                </a:r>
              </a:p>
            </p:txBody>
          </p:sp>
        </mc:Fallback>
      </mc:AlternateContent>
    </p:spTree>
    <p:extLst>
      <p:ext uri="{BB962C8B-B14F-4D97-AF65-F5344CB8AC3E}">
        <p14:creationId xmlns:p14="http://schemas.microsoft.com/office/powerpoint/2010/main" val="119931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412088"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E016B21-DD77-2261-14B6-73C4536BA733}"/>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C87F0FB9-16A0-F9C5-AAF7-B6BFF8A8B2D5}"/>
              </a:ext>
            </a:extLst>
          </p:cNvPr>
          <p:cNvSpPr/>
          <p:nvPr/>
        </p:nvSpPr>
        <p:spPr>
          <a:xfrm>
            <a:off x="90520" y="73742"/>
            <a:ext cx="11944164"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Mini WBs:</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33F7B112-204F-65DC-4EC3-1FF47E99DF15}"/>
              </a:ext>
            </a:extLst>
          </p:cNvPr>
          <p:cNvSpPr txBox="1"/>
          <p:nvPr/>
        </p:nvSpPr>
        <p:spPr>
          <a:xfrm>
            <a:off x="296502" y="679939"/>
            <a:ext cx="60975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Prime Factor Tiles (mathsbot.com)</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296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E6449535-A1EE-A0DC-0FB6-9222FA17F7B6}"/>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Pentagon 46">
            <a:extLst>
              <a:ext uri="{FF2B5EF4-FFF2-40B4-BE49-F238E27FC236}">
                <a16:creationId xmlns:a16="http://schemas.microsoft.com/office/drawing/2014/main" id="{A952EBE9-0769-94FD-1296-DDECC0D0A350}"/>
              </a:ext>
            </a:extLst>
          </p:cNvPr>
          <p:cNvSpPr/>
          <p:nvPr/>
        </p:nvSpPr>
        <p:spPr>
          <a:xfrm>
            <a:off x="90520" y="73742"/>
            <a:ext cx="11973661" cy="32461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Independent practice: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 name="Picture 3" descr="Diagram, venn diagram&#10;&#10;Description automatically generated">
            <a:extLst>
              <a:ext uri="{FF2B5EF4-FFF2-40B4-BE49-F238E27FC236}">
                <a16:creationId xmlns:a16="http://schemas.microsoft.com/office/drawing/2014/main" id="{6EA6242D-2A6D-692C-7F1C-41AC08F5EC59}"/>
              </a:ext>
            </a:extLst>
          </p:cNvPr>
          <p:cNvPicPr>
            <a:picLocks noChangeAspect="1"/>
          </p:cNvPicPr>
          <p:nvPr/>
        </p:nvPicPr>
        <p:blipFill>
          <a:blip r:embed="rId3"/>
          <a:stretch>
            <a:fillRect/>
          </a:stretch>
        </p:blipFill>
        <p:spPr>
          <a:xfrm>
            <a:off x="167696" y="1248417"/>
            <a:ext cx="2622825" cy="1701090"/>
          </a:xfrm>
          <a:prstGeom prst="rect">
            <a:avLst/>
          </a:prstGeom>
        </p:spPr>
      </p:pic>
      <p:pic>
        <p:nvPicPr>
          <p:cNvPr id="11" name="Picture 10" descr="Diagram, venn diagram&#10;&#10;Description automatically generated">
            <a:extLst>
              <a:ext uri="{FF2B5EF4-FFF2-40B4-BE49-F238E27FC236}">
                <a16:creationId xmlns:a16="http://schemas.microsoft.com/office/drawing/2014/main" id="{897F645F-5783-BC24-0295-9F0BCB8490CA}"/>
              </a:ext>
            </a:extLst>
          </p:cNvPr>
          <p:cNvPicPr>
            <a:picLocks noChangeAspect="1"/>
          </p:cNvPicPr>
          <p:nvPr/>
        </p:nvPicPr>
        <p:blipFill>
          <a:blip r:embed="rId4"/>
          <a:stretch>
            <a:fillRect/>
          </a:stretch>
        </p:blipFill>
        <p:spPr>
          <a:xfrm>
            <a:off x="5179424" y="1248417"/>
            <a:ext cx="2729193" cy="1757925"/>
          </a:xfrm>
          <a:prstGeom prst="rect">
            <a:avLst/>
          </a:prstGeom>
        </p:spPr>
      </p:pic>
      <p:pic>
        <p:nvPicPr>
          <p:cNvPr id="13" name="Picture 12" descr="A picture containing text, clock&#10;&#10;Description automatically generated">
            <a:extLst>
              <a:ext uri="{FF2B5EF4-FFF2-40B4-BE49-F238E27FC236}">
                <a16:creationId xmlns:a16="http://schemas.microsoft.com/office/drawing/2014/main" id="{4A696F34-9EEE-C3D0-F50F-5D43E8D2159C}"/>
              </a:ext>
            </a:extLst>
          </p:cNvPr>
          <p:cNvPicPr>
            <a:picLocks noChangeAspect="1"/>
          </p:cNvPicPr>
          <p:nvPr/>
        </p:nvPicPr>
        <p:blipFill>
          <a:blip r:embed="rId5"/>
          <a:stretch>
            <a:fillRect/>
          </a:stretch>
        </p:blipFill>
        <p:spPr>
          <a:xfrm>
            <a:off x="5283677" y="3908493"/>
            <a:ext cx="2785195" cy="1789931"/>
          </a:xfrm>
          <a:prstGeom prst="rect">
            <a:avLst/>
          </a:prstGeom>
        </p:spPr>
      </p:pic>
      <p:pic>
        <p:nvPicPr>
          <p:cNvPr id="15" name="Picture 14" descr="A picture containing text, clock&#10;&#10;Description automatically generated">
            <a:extLst>
              <a:ext uri="{FF2B5EF4-FFF2-40B4-BE49-F238E27FC236}">
                <a16:creationId xmlns:a16="http://schemas.microsoft.com/office/drawing/2014/main" id="{DA9ED14E-2984-B929-433B-9F2289498482}"/>
              </a:ext>
            </a:extLst>
          </p:cNvPr>
          <p:cNvPicPr>
            <a:picLocks noChangeAspect="1"/>
          </p:cNvPicPr>
          <p:nvPr/>
        </p:nvPicPr>
        <p:blipFill>
          <a:blip r:embed="rId6"/>
          <a:stretch>
            <a:fillRect/>
          </a:stretch>
        </p:blipFill>
        <p:spPr>
          <a:xfrm>
            <a:off x="90520" y="4065752"/>
            <a:ext cx="2700001" cy="1754070"/>
          </a:xfrm>
          <a:prstGeom prst="rect">
            <a:avLst/>
          </a:prstGeom>
        </p:spPr>
      </p:pic>
      <p:sp>
        <p:nvSpPr>
          <p:cNvPr id="16" name="TextBox 15">
            <a:extLst>
              <a:ext uri="{FF2B5EF4-FFF2-40B4-BE49-F238E27FC236}">
                <a16:creationId xmlns:a16="http://schemas.microsoft.com/office/drawing/2014/main" id="{3B70C6E8-C5AC-3184-0B4C-C81E73847DA0}"/>
              </a:ext>
            </a:extLst>
          </p:cNvPr>
          <p:cNvSpPr txBox="1"/>
          <p:nvPr/>
        </p:nvSpPr>
        <p:spPr>
          <a:xfrm>
            <a:off x="167696" y="669303"/>
            <a:ext cx="110124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For the following, find the HCF and LCM: </a:t>
            </a:r>
          </a:p>
        </p:txBody>
      </p:sp>
      <p:sp>
        <p:nvSpPr>
          <p:cNvPr id="18" name="TextBox 17">
            <a:extLst>
              <a:ext uri="{FF2B5EF4-FFF2-40B4-BE49-F238E27FC236}">
                <a16:creationId xmlns:a16="http://schemas.microsoft.com/office/drawing/2014/main" id="{B1B03671-A3AD-0689-EC14-D3EDFB538FC6}"/>
              </a:ext>
            </a:extLst>
          </p:cNvPr>
          <p:cNvSpPr txBox="1"/>
          <p:nvPr/>
        </p:nvSpPr>
        <p:spPr>
          <a:xfrm>
            <a:off x="556369" y="1046165"/>
            <a:ext cx="70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18</a:t>
            </a:r>
          </a:p>
        </p:txBody>
      </p:sp>
      <p:sp>
        <p:nvSpPr>
          <p:cNvPr id="19" name="TextBox 18">
            <a:extLst>
              <a:ext uri="{FF2B5EF4-FFF2-40B4-BE49-F238E27FC236}">
                <a16:creationId xmlns:a16="http://schemas.microsoft.com/office/drawing/2014/main" id="{E08D26AA-C4D4-87E6-6FA6-452C4B6B5638}"/>
              </a:ext>
            </a:extLst>
          </p:cNvPr>
          <p:cNvSpPr txBox="1"/>
          <p:nvPr/>
        </p:nvSpPr>
        <p:spPr>
          <a:xfrm>
            <a:off x="2083698" y="1113631"/>
            <a:ext cx="70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30</a:t>
            </a:r>
          </a:p>
        </p:txBody>
      </p:sp>
      <p:sp>
        <p:nvSpPr>
          <p:cNvPr id="23" name="TextBox 22">
            <a:extLst>
              <a:ext uri="{FF2B5EF4-FFF2-40B4-BE49-F238E27FC236}">
                <a16:creationId xmlns:a16="http://schemas.microsoft.com/office/drawing/2014/main" id="{C6850070-61DC-AAD6-95D9-BA479FF459F2}"/>
              </a:ext>
            </a:extLst>
          </p:cNvPr>
          <p:cNvSpPr txBox="1"/>
          <p:nvPr/>
        </p:nvSpPr>
        <p:spPr>
          <a:xfrm>
            <a:off x="397684" y="3813620"/>
            <a:ext cx="70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72</a:t>
            </a:r>
          </a:p>
        </p:txBody>
      </p:sp>
      <p:sp>
        <p:nvSpPr>
          <p:cNvPr id="24" name="TextBox 23">
            <a:extLst>
              <a:ext uri="{FF2B5EF4-FFF2-40B4-BE49-F238E27FC236}">
                <a16:creationId xmlns:a16="http://schemas.microsoft.com/office/drawing/2014/main" id="{C79AFC75-A8FF-CF74-41A5-FB690EEF8818}"/>
              </a:ext>
            </a:extLst>
          </p:cNvPr>
          <p:cNvSpPr txBox="1"/>
          <p:nvPr/>
        </p:nvSpPr>
        <p:spPr>
          <a:xfrm>
            <a:off x="1925013" y="3881086"/>
            <a:ext cx="70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60</a:t>
            </a:r>
          </a:p>
        </p:txBody>
      </p:sp>
      <p:sp>
        <p:nvSpPr>
          <p:cNvPr id="25" name="TextBox 24">
            <a:extLst>
              <a:ext uri="{FF2B5EF4-FFF2-40B4-BE49-F238E27FC236}">
                <a16:creationId xmlns:a16="http://schemas.microsoft.com/office/drawing/2014/main" id="{0CAB0CFA-4692-5FBC-853D-93A14EAAD00B}"/>
              </a:ext>
            </a:extLst>
          </p:cNvPr>
          <p:cNvSpPr txBox="1"/>
          <p:nvPr/>
        </p:nvSpPr>
        <p:spPr>
          <a:xfrm>
            <a:off x="5674465" y="1046165"/>
            <a:ext cx="70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36</a:t>
            </a:r>
          </a:p>
        </p:txBody>
      </p:sp>
      <p:sp>
        <p:nvSpPr>
          <p:cNvPr id="26" name="TextBox 25">
            <a:extLst>
              <a:ext uri="{FF2B5EF4-FFF2-40B4-BE49-F238E27FC236}">
                <a16:creationId xmlns:a16="http://schemas.microsoft.com/office/drawing/2014/main" id="{238780EC-90C3-0AB0-A3BE-E70301994DF4}"/>
              </a:ext>
            </a:extLst>
          </p:cNvPr>
          <p:cNvSpPr txBox="1"/>
          <p:nvPr/>
        </p:nvSpPr>
        <p:spPr>
          <a:xfrm>
            <a:off x="7201794" y="1113631"/>
            <a:ext cx="70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30</a:t>
            </a:r>
          </a:p>
        </p:txBody>
      </p:sp>
      <p:sp>
        <p:nvSpPr>
          <p:cNvPr id="27" name="TextBox 26">
            <a:extLst>
              <a:ext uri="{FF2B5EF4-FFF2-40B4-BE49-F238E27FC236}">
                <a16:creationId xmlns:a16="http://schemas.microsoft.com/office/drawing/2014/main" id="{21F354E6-79A9-9C0B-DEBA-223E6127FEDF}"/>
              </a:ext>
            </a:extLst>
          </p:cNvPr>
          <p:cNvSpPr txBox="1"/>
          <p:nvPr/>
        </p:nvSpPr>
        <p:spPr>
          <a:xfrm>
            <a:off x="5600622" y="3599526"/>
            <a:ext cx="70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504</a:t>
            </a:r>
          </a:p>
        </p:txBody>
      </p:sp>
      <p:sp>
        <p:nvSpPr>
          <p:cNvPr id="28" name="TextBox 27">
            <a:extLst>
              <a:ext uri="{FF2B5EF4-FFF2-40B4-BE49-F238E27FC236}">
                <a16:creationId xmlns:a16="http://schemas.microsoft.com/office/drawing/2014/main" id="{B78527A1-368D-2BB6-DC94-703061AFA1DB}"/>
              </a:ext>
            </a:extLst>
          </p:cNvPr>
          <p:cNvSpPr txBox="1"/>
          <p:nvPr/>
        </p:nvSpPr>
        <p:spPr>
          <a:xfrm>
            <a:off x="7127951" y="3666992"/>
            <a:ext cx="70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60</a:t>
            </a:r>
          </a:p>
        </p:txBody>
      </p:sp>
    </p:spTree>
    <p:extLst>
      <p:ext uri="{BB962C8B-B14F-4D97-AF65-F5344CB8AC3E}">
        <p14:creationId xmlns:p14="http://schemas.microsoft.com/office/powerpoint/2010/main" val="263432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E6449535-A1EE-A0DC-0FB6-9222FA17F7B6}"/>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Pentagon 46">
            <a:extLst>
              <a:ext uri="{FF2B5EF4-FFF2-40B4-BE49-F238E27FC236}">
                <a16:creationId xmlns:a16="http://schemas.microsoft.com/office/drawing/2014/main" id="{A952EBE9-0769-94FD-1296-DDECC0D0A350}"/>
              </a:ext>
            </a:extLst>
          </p:cNvPr>
          <p:cNvSpPr/>
          <p:nvPr/>
        </p:nvSpPr>
        <p:spPr>
          <a:xfrm>
            <a:off x="90520" y="73742"/>
            <a:ext cx="11973661"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Depth:</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DB622341-0100-0FD6-EFDF-DBC148B9C8E1}"/>
              </a:ext>
            </a:extLst>
          </p:cNvPr>
          <p:cNvPicPr>
            <a:picLocks noChangeAspect="1"/>
          </p:cNvPicPr>
          <p:nvPr/>
        </p:nvPicPr>
        <p:blipFill>
          <a:blip r:embed="rId3"/>
          <a:stretch>
            <a:fillRect/>
          </a:stretch>
        </p:blipFill>
        <p:spPr>
          <a:xfrm>
            <a:off x="9040784" y="754037"/>
            <a:ext cx="3060696" cy="2022048"/>
          </a:xfrm>
          <a:prstGeom prst="rect">
            <a:avLst/>
          </a:prstGeom>
        </p:spPr>
      </p:pic>
      <p:pic>
        <p:nvPicPr>
          <p:cNvPr id="11" name="Picture 10">
            <a:extLst>
              <a:ext uri="{FF2B5EF4-FFF2-40B4-BE49-F238E27FC236}">
                <a16:creationId xmlns:a16="http://schemas.microsoft.com/office/drawing/2014/main" id="{74854269-2EA7-F9B3-C563-5E6CE1F9BC7D}"/>
              </a:ext>
            </a:extLst>
          </p:cNvPr>
          <p:cNvPicPr>
            <a:picLocks noChangeAspect="1"/>
          </p:cNvPicPr>
          <p:nvPr/>
        </p:nvPicPr>
        <p:blipFill>
          <a:blip r:embed="rId3"/>
          <a:stretch>
            <a:fillRect/>
          </a:stretch>
        </p:blipFill>
        <p:spPr>
          <a:xfrm>
            <a:off x="4779005" y="754037"/>
            <a:ext cx="3060696" cy="2022048"/>
          </a:xfrm>
          <a:prstGeom prst="rect">
            <a:avLst/>
          </a:prstGeom>
        </p:spPr>
      </p:pic>
      <p:sp>
        <p:nvSpPr>
          <p:cNvPr id="16" name="Content Placeholder 2">
            <a:extLst>
              <a:ext uri="{FF2B5EF4-FFF2-40B4-BE49-F238E27FC236}">
                <a16:creationId xmlns:a16="http://schemas.microsoft.com/office/drawing/2014/main" id="{BDEEAEC5-0E23-7848-6F63-64C9B620FBB5}"/>
              </a:ext>
            </a:extLst>
          </p:cNvPr>
          <p:cNvSpPr txBox="1">
            <a:spLocks/>
          </p:cNvSpPr>
          <p:nvPr/>
        </p:nvSpPr>
        <p:spPr>
          <a:xfrm>
            <a:off x="90520" y="754037"/>
            <a:ext cx="4028993" cy="51348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Use a calculator to find the prime factor decomposition of the following and then find the HCF and LCM:</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50 and 90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45 and 80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120 and 300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180 and 900</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71904D20-AE18-1858-96C3-4F69E5305670}"/>
              </a:ext>
            </a:extLst>
          </p:cNvPr>
          <p:cNvPicPr>
            <a:picLocks noChangeAspect="1"/>
          </p:cNvPicPr>
          <p:nvPr/>
        </p:nvPicPr>
        <p:blipFill>
          <a:blip r:embed="rId3"/>
          <a:stretch>
            <a:fillRect/>
          </a:stretch>
        </p:blipFill>
        <p:spPr>
          <a:xfrm>
            <a:off x="8929234" y="4081915"/>
            <a:ext cx="3060696" cy="2022048"/>
          </a:xfrm>
          <a:prstGeom prst="rect">
            <a:avLst/>
          </a:prstGeom>
        </p:spPr>
      </p:pic>
      <p:pic>
        <p:nvPicPr>
          <p:cNvPr id="18" name="Picture 17">
            <a:extLst>
              <a:ext uri="{FF2B5EF4-FFF2-40B4-BE49-F238E27FC236}">
                <a16:creationId xmlns:a16="http://schemas.microsoft.com/office/drawing/2014/main" id="{44F091D4-E32A-9BF7-CA44-897A79BCB65B}"/>
              </a:ext>
            </a:extLst>
          </p:cNvPr>
          <p:cNvPicPr>
            <a:picLocks noChangeAspect="1"/>
          </p:cNvPicPr>
          <p:nvPr/>
        </p:nvPicPr>
        <p:blipFill>
          <a:blip r:embed="rId3"/>
          <a:stretch>
            <a:fillRect/>
          </a:stretch>
        </p:blipFill>
        <p:spPr>
          <a:xfrm>
            <a:off x="4667455" y="4081915"/>
            <a:ext cx="3060696" cy="2022048"/>
          </a:xfrm>
          <a:prstGeom prst="rect">
            <a:avLst/>
          </a:prstGeom>
        </p:spPr>
      </p:pic>
    </p:spTree>
    <p:extLst>
      <p:ext uri="{BB962C8B-B14F-4D97-AF65-F5344CB8AC3E}">
        <p14:creationId xmlns:p14="http://schemas.microsoft.com/office/powerpoint/2010/main" val="203806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06FDEF-6D72-8253-3701-153DAD772335}"/>
              </a:ext>
            </a:extLst>
          </p:cNvPr>
          <p:cNvSpPr txBox="1"/>
          <p:nvPr/>
        </p:nvSpPr>
        <p:spPr>
          <a:xfrm>
            <a:off x="112111" y="6052626"/>
            <a:ext cx="119454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Retrieve from memory without prompts or discussion. You must write something for each.</a:t>
            </a:r>
          </a:p>
        </p:txBody>
      </p:sp>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4233BF20-A493-ABC9-AFDF-11BB3A21A9D8}"/>
              </a:ext>
            </a:extLst>
          </p:cNvPr>
          <p:cNvSpPr txBox="1"/>
          <p:nvPr/>
        </p:nvSpPr>
        <p:spPr>
          <a:xfrm>
            <a:off x="309716" y="280219"/>
            <a:ext cx="1148899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 To identify the LCM of numbers using prime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3" name="Table 2">
            <a:extLst>
              <a:ext uri="{FF2B5EF4-FFF2-40B4-BE49-F238E27FC236}">
                <a16:creationId xmlns:a16="http://schemas.microsoft.com/office/drawing/2014/main" id="{B0223B68-1943-636B-40DA-14FC4D7B125A}"/>
              </a:ext>
            </a:extLst>
          </p:cNvPr>
          <p:cNvGraphicFramePr>
            <a:graphicFrameLocks noGrp="1"/>
          </p:cNvGraphicFramePr>
          <p:nvPr/>
        </p:nvGraphicFramePr>
        <p:xfrm>
          <a:off x="309715" y="3698840"/>
          <a:ext cx="11090788" cy="1828800"/>
        </p:xfrm>
        <a:graphic>
          <a:graphicData uri="http://schemas.openxmlformats.org/drawingml/2006/table">
            <a:tbl>
              <a:tblPr firstRow="1" bandRow="1">
                <a:tableStyleId>{5C22544A-7EE6-4342-B048-85BDC9FD1C3A}</a:tableStyleId>
              </a:tblPr>
              <a:tblGrid>
                <a:gridCol w="1755059">
                  <a:extLst>
                    <a:ext uri="{9D8B030D-6E8A-4147-A177-3AD203B41FA5}">
                      <a16:colId xmlns:a16="http://schemas.microsoft.com/office/drawing/2014/main" val="1205330540"/>
                    </a:ext>
                  </a:extLst>
                </a:gridCol>
                <a:gridCol w="9335729">
                  <a:extLst>
                    <a:ext uri="{9D8B030D-6E8A-4147-A177-3AD203B41FA5}">
                      <a16:colId xmlns:a16="http://schemas.microsoft.com/office/drawing/2014/main" val="2630472372"/>
                    </a:ext>
                  </a:extLst>
                </a:gridCol>
              </a:tblGrid>
              <a:tr h="364795">
                <a:tc gridSpan="2">
                  <a:txBody>
                    <a:bodyPr/>
                    <a:lstStyle/>
                    <a:p>
                      <a:pPr algn="ctr"/>
                      <a:r>
                        <a:rPr lang="en-GB" b="0" dirty="0">
                          <a:solidFill>
                            <a:sysClr val="windowText" lastClr="000000"/>
                          </a:solidFill>
                          <a:latin typeface="Calibri" panose="020F0502020204030204" pitchFamily="34" charset="0"/>
                          <a:cs typeface="Calibri" panose="020F0502020204030204" pitchFamily="34" charset="0"/>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GB" dirty="0"/>
                    </a:p>
                  </a:txBody>
                  <a:tcPr/>
                </a:tc>
                <a:extLst>
                  <a:ext uri="{0D108BD9-81ED-4DB2-BD59-A6C34878D82A}">
                    <a16:rowId xmlns:a16="http://schemas.microsoft.com/office/drawing/2014/main" val="2362528636"/>
                  </a:ext>
                </a:extLst>
              </a:tr>
              <a:tr h="364795">
                <a:tc>
                  <a:txBody>
                    <a:bodyPr/>
                    <a:lstStyle/>
                    <a:p>
                      <a:pPr algn="ctr"/>
                      <a:r>
                        <a:rPr lang="en-GB" dirty="0">
                          <a:solidFill>
                            <a:sysClr val="windowText" lastClr="000000"/>
                          </a:solidFill>
                          <a:latin typeface="Calibri" panose="020F0502020204030204" pitchFamily="34" charset="0"/>
                          <a:cs typeface="Calibri" panose="020F0502020204030204" pitchFamily="34" charset="0"/>
                        </a:rPr>
                        <a:t>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dirty="0">
                          <a:solidFill>
                            <a:sysClr val="windowText" lastClr="000000"/>
                          </a:solidFill>
                          <a:latin typeface="Calibri" panose="020F0502020204030204" pitchFamily="34" charset="0"/>
                          <a:cs typeface="Calibri" panose="020F050202020403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098898"/>
                  </a:ext>
                </a:extLst>
              </a:tr>
              <a:tr h="364795">
                <a:tc>
                  <a:txBody>
                    <a:bodyPr/>
                    <a:lstStyle/>
                    <a:p>
                      <a:r>
                        <a:rPr lang="en-GB" dirty="0">
                          <a:solidFill>
                            <a:sysClr val="windowText" lastClr="000000"/>
                          </a:solidFill>
                        </a:rPr>
                        <a:t>Prime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ysClr val="windowText" lastClr="000000"/>
                          </a:solidFill>
                        </a:rPr>
                        <a:t>A number with exactly 2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1032300"/>
                  </a:ext>
                </a:extLst>
              </a:tr>
              <a:tr h="364795">
                <a:tc>
                  <a:txBody>
                    <a:bodyPr/>
                    <a:lstStyle/>
                    <a:p>
                      <a:r>
                        <a:rPr lang="en-GB" dirty="0">
                          <a:solidFill>
                            <a:sysClr val="windowText" lastClr="000000"/>
                          </a:solidFill>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ysClr val="windowText" lastClr="000000"/>
                          </a:solidFill>
                        </a:rPr>
                        <a:t>A number that goes into another number with no 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5090207"/>
                  </a:ext>
                </a:extLst>
              </a:tr>
              <a:tr h="364795">
                <a:tc>
                  <a:txBody>
                    <a:bodyPr/>
                    <a:lstStyle/>
                    <a:p>
                      <a:r>
                        <a:rPr lang="en-GB" dirty="0">
                          <a:solidFill>
                            <a:sysClr val="windowText" lastClr="000000"/>
                          </a:solidFill>
                        </a:rPr>
                        <a:t>Decomposition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ysClr val="windowText" lastClr="000000"/>
                          </a:solidFill>
                        </a:rPr>
                        <a:t>To break something down into smaller parts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3236004"/>
                  </a:ext>
                </a:extLst>
              </a:tr>
            </a:tbl>
          </a:graphicData>
        </a:graphic>
      </p:graphicFrame>
    </p:spTree>
    <p:extLst>
      <p:ext uri="{BB962C8B-B14F-4D97-AF65-F5344CB8AC3E}">
        <p14:creationId xmlns:p14="http://schemas.microsoft.com/office/powerpoint/2010/main" val="58892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E016B21-DD77-2261-14B6-73C4536BA733}"/>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C87F0FB9-16A0-F9C5-AAF7-B6BFF8A8B2D5}"/>
              </a:ext>
            </a:extLst>
          </p:cNvPr>
          <p:cNvSpPr/>
          <p:nvPr/>
        </p:nvSpPr>
        <p:spPr>
          <a:xfrm>
            <a:off x="90520" y="73742"/>
            <a:ext cx="12101479"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 REQUISITES:</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8783EF8F-DEFA-DB4E-504B-A82FEB0545E7}"/>
              </a:ext>
            </a:extLst>
          </p:cNvPr>
          <p:cNvSpPr txBox="1"/>
          <p:nvPr/>
        </p:nvSpPr>
        <p:spPr>
          <a:xfrm>
            <a:off x="939249" y="837348"/>
            <a:ext cx="100674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Find the LCM of 10 and 4. </a:t>
            </a:r>
          </a:p>
        </p:txBody>
      </p:sp>
    </p:spTree>
    <p:extLst>
      <p:ext uri="{BB962C8B-B14F-4D97-AF65-F5344CB8AC3E}">
        <p14:creationId xmlns:p14="http://schemas.microsoft.com/office/powerpoint/2010/main" val="1949943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E016B21-DD77-2261-14B6-73C4536BA733}"/>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C87F0FB9-16A0-F9C5-AAF7-B6BFF8A8B2D5}"/>
              </a:ext>
            </a:extLst>
          </p:cNvPr>
          <p:cNvSpPr/>
          <p:nvPr/>
        </p:nvSpPr>
        <p:spPr>
          <a:xfrm>
            <a:off x="90520" y="73742"/>
            <a:ext cx="12101479"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 REQUISITES:</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8783EF8F-DEFA-DB4E-504B-A82FEB0545E7}"/>
              </a:ext>
            </a:extLst>
          </p:cNvPr>
          <p:cNvSpPr txBox="1"/>
          <p:nvPr/>
        </p:nvSpPr>
        <p:spPr>
          <a:xfrm>
            <a:off x="939249" y="837348"/>
            <a:ext cx="10067454"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8118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8118 is a multiple of 2 because it has 2 as a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8118 is a multiple of 3 because it has 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_____ is a multiple of 11 because it has 11 as a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8118 is a multiple of ___ because it has 6 as a factor</a:t>
            </a:r>
          </a:p>
        </p:txBody>
      </p:sp>
      <p:pic>
        <p:nvPicPr>
          <p:cNvPr id="12" name="Picture 11">
            <a:extLst>
              <a:ext uri="{FF2B5EF4-FFF2-40B4-BE49-F238E27FC236}">
                <a16:creationId xmlns:a16="http://schemas.microsoft.com/office/drawing/2014/main" id="{31E047BE-C059-FE05-6AFA-2032EFAE0D22}"/>
              </a:ext>
            </a:extLst>
          </p:cNvPr>
          <p:cNvPicPr>
            <a:picLocks noChangeAspect="1"/>
          </p:cNvPicPr>
          <p:nvPr/>
        </p:nvPicPr>
        <p:blipFill>
          <a:blip r:embed="rId3"/>
          <a:stretch>
            <a:fillRect/>
          </a:stretch>
        </p:blipFill>
        <p:spPr>
          <a:xfrm>
            <a:off x="1982001" y="651059"/>
            <a:ext cx="3990975" cy="962025"/>
          </a:xfrm>
          <a:prstGeom prst="rect">
            <a:avLst/>
          </a:prstGeom>
        </p:spPr>
      </p:pic>
    </p:spTree>
    <p:extLst>
      <p:ext uri="{BB962C8B-B14F-4D97-AF65-F5344CB8AC3E}">
        <p14:creationId xmlns:p14="http://schemas.microsoft.com/office/powerpoint/2010/main" val="56019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605ABFD8-D03C-540E-7F1F-4A6F79A1086F}"/>
              </a:ext>
            </a:extLst>
          </p:cNvPr>
          <p:cNvSpPr txBox="1"/>
          <p:nvPr/>
        </p:nvSpPr>
        <p:spPr>
          <a:xfrm>
            <a:off x="964987" y="277832"/>
            <a:ext cx="108279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The lowest common multiple of two numbers is the smallest multiple that has both of the two numbers as factors. </a:t>
            </a:r>
          </a:p>
        </p:txBody>
      </p:sp>
      <p:pic>
        <p:nvPicPr>
          <p:cNvPr id="4" name="Picture 3">
            <a:extLst>
              <a:ext uri="{FF2B5EF4-FFF2-40B4-BE49-F238E27FC236}">
                <a16:creationId xmlns:a16="http://schemas.microsoft.com/office/drawing/2014/main" id="{801FD488-856A-5CAC-229C-2D154334C194}"/>
              </a:ext>
            </a:extLst>
          </p:cNvPr>
          <p:cNvPicPr>
            <a:picLocks noChangeAspect="1"/>
          </p:cNvPicPr>
          <p:nvPr/>
        </p:nvPicPr>
        <p:blipFill>
          <a:blip r:embed="rId3"/>
          <a:stretch>
            <a:fillRect/>
          </a:stretch>
        </p:blipFill>
        <p:spPr>
          <a:xfrm>
            <a:off x="3244484" y="2041787"/>
            <a:ext cx="4432704" cy="1387213"/>
          </a:xfrm>
          <a:prstGeom prst="rect">
            <a:avLst/>
          </a:prstGeom>
        </p:spPr>
      </p:pic>
      <p:sp>
        <p:nvSpPr>
          <p:cNvPr id="11" name="TextBox 10">
            <a:extLst>
              <a:ext uri="{FF2B5EF4-FFF2-40B4-BE49-F238E27FC236}">
                <a16:creationId xmlns:a16="http://schemas.microsoft.com/office/drawing/2014/main" id="{38CA0F6E-D9F5-2C1B-7940-1DEA2819D72E}"/>
              </a:ext>
            </a:extLst>
          </p:cNvPr>
          <p:cNvSpPr txBox="1"/>
          <p:nvPr/>
        </p:nvSpPr>
        <p:spPr>
          <a:xfrm>
            <a:off x="630180" y="4506737"/>
            <a:ext cx="109316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105 is the LCM of 15 and 35 because it is the smallest number (fewest amount of tiles needed) that has both 15 and 35 as a factor. If you remove any of the tiles above we wouldn’t have one of 15 or 35 as a factor anymore. </a:t>
            </a:r>
          </a:p>
        </p:txBody>
      </p:sp>
      <p:sp>
        <p:nvSpPr>
          <p:cNvPr id="12" name="Left Brace 11">
            <a:extLst>
              <a:ext uri="{FF2B5EF4-FFF2-40B4-BE49-F238E27FC236}">
                <a16:creationId xmlns:a16="http://schemas.microsoft.com/office/drawing/2014/main" id="{6F7C765E-7EC8-5FFA-61A6-998555540780}"/>
              </a:ext>
            </a:extLst>
          </p:cNvPr>
          <p:cNvSpPr/>
          <p:nvPr/>
        </p:nvSpPr>
        <p:spPr>
          <a:xfrm rot="5400000">
            <a:off x="5618029" y="1342857"/>
            <a:ext cx="252462" cy="16524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Left Brace 12">
            <a:extLst>
              <a:ext uri="{FF2B5EF4-FFF2-40B4-BE49-F238E27FC236}">
                <a16:creationId xmlns:a16="http://schemas.microsoft.com/office/drawing/2014/main" id="{965B609C-F2C5-F5B4-01CD-976D6407288F}"/>
              </a:ext>
            </a:extLst>
          </p:cNvPr>
          <p:cNvSpPr/>
          <p:nvPr/>
        </p:nvSpPr>
        <p:spPr>
          <a:xfrm rot="16200000">
            <a:off x="6534000" y="2574802"/>
            <a:ext cx="252462" cy="16524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5F67DD71-EE70-B7CB-46F1-3ABCC9848B03}"/>
              </a:ext>
            </a:extLst>
          </p:cNvPr>
          <p:cNvSpPr txBox="1"/>
          <p:nvPr/>
        </p:nvSpPr>
        <p:spPr>
          <a:xfrm>
            <a:off x="5485287" y="1664674"/>
            <a:ext cx="6974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15</a:t>
            </a:r>
          </a:p>
        </p:txBody>
      </p:sp>
      <p:sp>
        <p:nvSpPr>
          <p:cNvPr id="16" name="TextBox 15">
            <a:extLst>
              <a:ext uri="{FF2B5EF4-FFF2-40B4-BE49-F238E27FC236}">
                <a16:creationId xmlns:a16="http://schemas.microsoft.com/office/drawing/2014/main" id="{51295E72-C69E-3371-0C04-E973F58064B4}"/>
              </a:ext>
            </a:extLst>
          </p:cNvPr>
          <p:cNvSpPr txBox="1"/>
          <p:nvPr/>
        </p:nvSpPr>
        <p:spPr>
          <a:xfrm>
            <a:off x="6399835" y="3514207"/>
            <a:ext cx="6974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35</a:t>
            </a:r>
          </a:p>
        </p:txBody>
      </p:sp>
    </p:spTree>
    <p:extLst>
      <p:ext uri="{BB962C8B-B14F-4D97-AF65-F5344CB8AC3E}">
        <p14:creationId xmlns:p14="http://schemas.microsoft.com/office/powerpoint/2010/main" val="189519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605ABFD8-D03C-540E-7F1F-4A6F79A1086F}"/>
              </a:ext>
            </a:extLst>
          </p:cNvPr>
          <p:cNvSpPr txBox="1"/>
          <p:nvPr/>
        </p:nvSpPr>
        <p:spPr>
          <a:xfrm>
            <a:off x="964987" y="277832"/>
            <a:ext cx="1082794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Here are two numbers, 15 and 10.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Which of the below sets of tiles is the fewest number of tiles needed that contain both 15 and 10 as a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C505EBC5-3B8E-8EE3-7B1A-88B8DB244ABC}"/>
              </a:ext>
            </a:extLst>
          </p:cNvPr>
          <p:cNvPicPr>
            <a:picLocks noChangeAspect="1"/>
          </p:cNvPicPr>
          <p:nvPr/>
        </p:nvPicPr>
        <p:blipFill>
          <a:blip r:embed="rId3"/>
          <a:stretch>
            <a:fillRect/>
          </a:stretch>
        </p:blipFill>
        <p:spPr>
          <a:xfrm>
            <a:off x="2921278" y="820917"/>
            <a:ext cx="5991225" cy="1219200"/>
          </a:xfrm>
          <a:prstGeom prst="rect">
            <a:avLst/>
          </a:prstGeom>
        </p:spPr>
      </p:pic>
      <p:pic>
        <p:nvPicPr>
          <p:cNvPr id="18" name="Picture 17">
            <a:extLst>
              <a:ext uri="{FF2B5EF4-FFF2-40B4-BE49-F238E27FC236}">
                <a16:creationId xmlns:a16="http://schemas.microsoft.com/office/drawing/2014/main" id="{67F0ED38-E1DC-0306-0F46-8909DF041D35}"/>
              </a:ext>
            </a:extLst>
          </p:cNvPr>
          <p:cNvPicPr>
            <a:picLocks noChangeAspect="1"/>
          </p:cNvPicPr>
          <p:nvPr/>
        </p:nvPicPr>
        <p:blipFill>
          <a:blip r:embed="rId4"/>
          <a:stretch>
            <a:fillRect/>
          </a:stretch>
        </p:blipFill>
        <p:spPr>
          <a:xfrm>
            <a:off x="3036926" y="3492631"/>
            <a:ext cx="6381946" cy="2400352"/>
          </a:xfrm>
          <a:prstGeom prst="rect">
            <a:avLst/>
          </a:prstGeom>
        </p:spPr>
      </p:pic>
    </p:spTree>
    <p:extLst>
      <p:ext uri="{BB962C8B-B14F-4D97-AF65-F5344CB8AC3E}">
        <p14:creationId xmlns:p14="http://schemas.microsoft.com/office/powerpoint/2010/main" val="353681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06FDEF-6D72-8253-3701-153DAD772335}"/>
              </a:ext>
            </a:extLst>
          </p:cNvPr>
          <p:cNvSpPr txBox="1"/>
          <p:nvPr/>
        </p:nvSpPr>
        <p:spPr>
          <a:xfrm>
            <a:off x="112111" y="6052626"/>
            <a:ext cx="119454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Retrieve from memory without prompts or discussion. You must write something for each.</a:t>
            </a:r>
          </a:p>
        </p:txBody>
      </p:sp>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4233BF20-A493-ABC9-AFDF-11BB3A21A9D8}"/>
              </a:ext>
            </a:extLst>
          </p:cNvPr>
          <p:cNvSpPr txBox="1"/>
          <p:nvPr/>
        </p:nvSpPr>
        <p:spPr>
          <a:xfrm>
            <a:off x="309716" y="280219"/>
            <a:ext cx="1148899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 To use Venn diagrams to find the HCF and LCM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3" name="Table 2">
            <a:extLst>
              <a:ext uri="{FF2B5EF4-FFF2-40B4-BE49-F238E27FC236}">
                <a16:creationId xmlns:a16="http://schemas.microsoft.com/office/drawing/2014/main" id="{B0223B68-1943-636B-40DA-14FC4D7B125A}"/>
              </a:ext>
            </a:extLst>
          </p:cNvPr>
          <p:cNvGraphicFramePr>
            <a:graphicFrameLocks noGrp="1"/>
          </p:cNvGraphicFramePr>
          <p:nvPr/>
        </p:nvGraphicFramePr>
        <p:xfrm>
          <a:off x="309715" y="3698840"/>
          <a:ext cx="11090788" cy="1828800"/>
        </p:xfrm>
        <a:graphic>
          <a:graphicData uri="http://schemas.openxmlformats.org/drawingml/2006/table">
            <a:tbl>
              <a:tblPr firstRow="1" bandRow="1">
                <a:tableStyleId>{5C22544A-7EE6-4342-B048-85BDC9FD1C3A}</a:tableStyleId>
              </a:tblPr>
              <a:tblGrid>
                <a:gridCol w="1755059">
                  <a:extLst>
                    <a:ext uri="{9D8B030D-6E8A-4147-A177-3AD203B41FA5}">
                      <a16:colId xmlns:a16="http://schemas.microsoft.com/office/drawing/2014/main" val="1205330540"/>
                    </a:ext>
                  </a:extLst>
                </a:gridCol>
                <a:gridCol w="9335729">
                  <a:extLst>
                    <a:ext uri="{9D8B030D-6E8A-4147-A177-3AD203B41FA5}">
                      <a16:colId xmlns:a16="http://schemas.microsoft.com/office/drawing/2014/main" val="2630472372"/>
                    </a:ext>
                  </a:extLst>
                </a:gridCol>
              </a:tblGrid>
              <a:tr h="364795">
                <a:tc gridSpan="2">
                  <a:txBody>
                    <a:bodyPr/>
                    <a:lstStyle/>
                    <a:p>
                      <a:pPr algn="ctr"/>
                      <a:r>
                        <a:rPr lang="en-GB" b="0" dirty="0">
                          <a:solidFill>
                            <a:sysClr val="windowText" lastClr="000000"/>
                          </a:solidFill>
                          <a:latin typeface="Calibri" panose="020F0502020204030204" pitchFamily="34" charset="0"/>
                          <a:cs typeface="Calibri" panose="020F0502020204030204" pitchFamily="34" charset="0"/>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GB" dirty="0"/>
                    </a:p>
                  </a:txBody>
                  <a:tcPr/>
                </a:tc>
                <a:extLst>
                  <a:ext uri="{0D108BD9-81ED-4DB2-BD59-A6C34878D82A}">
                    <a16:rowId xmlns:a16="http://schemas.microsoft.com/office/drawing/2014/main" val="2362528636"/>
                  </a:ext>
                </a:extLst>
              </a:tr>
              <a:tr h="364795">
                <a:tc>
                  <a:txBody>
                    <a:bodyPr/>
                    <a:lstStyle/>
                    <a:p>
                      <a:pPr algn="ctr"/>
                      <a:r>
                        <a:rPr lang="en-GB" dirty="0">
                          <a:solidFill>
                            <a:sysClr val="windowText" lastClr="000000"/>
                          </a:solidFill>
                          <a:latin typeface="Calibri" panose="020F0502020204030204" pitchFamily="34" charset="0"/>
                          <a:cs typeface="Calibri" panose="020F0502020204030204" pitchFamily="34" charset="0"/>
                        </a:rPr>
                        <a:t>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dirty="0">
                          <a:solidFill>
                            <a:sysClr val="windowText" lastClr="000000"/>
                          </a:solidFill>
                          <a:latin typeface="Calibri" panose="020F0502020204030204" pitchFamily="34" charset="0"/>
                          <a:cs typeface="Calibri" panose="020F050202020403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098898"/>
                  </a:ext>
                </a:extLst>
              </a:tr>
              <a:tr h="364795">
                <a:tc>
                  <a:txBody>
                    <a:bodyPr/>
                    <a:lstStyle/>
                    <a:p>
                      <a:r>
                        <a:rPr lang="en-GB" dirty="0">
                          <a:solidFill>
                            <a:sysClr val="windowText" lastClr="000000"/>
                          </a:solidFill>
                        </a:rPr>
                        <a:t>Prime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ysClr val="windowText" lastClr="000000"/>
                          </a:solidFill>
                        </a:rPr>
                        <a:t>A number with exactly 2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1032300"/>
                  </a:ext>
                </a:extLst>
              </a:tr>
              <a:tr h="364795">
                <a:tc>
                  <a:txBody>
                    <a:bodyPr/>
                    <a:lstStyle/>
                    <a:p>
                      <a:r>
                        <a:rPr lang="en-GB" dirty="0">
                          <a:solidFill>
                            <a:sysClr val="windowText" lastClr="000000"/>
                          </a:solidFill>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ysClr val="windowText" lastClr="000000"/>
                          </a:solidFill>
                        </a:rPr>
                        <a:t>A number that goes into another number with no 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5090207"/>
                  </a:ext>
                </a:extLst>
              </a:tr>
              <a:tr h="364795">
                <a:tc>
                  <a:txBody>
                    <a:bodyPr/>
                    <a:lstStyle/>
                    <a:p>
                      <a:r>
                        <a:rPr lang="en-GB" dirty="0">
                          <a:solidFill>
                            <a:sysClr val="windowText" lastClr="000000"/>
                          </a:solidFill>
                        </a:rPr>
                        <a:t>Decomposition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ysClr val="windowText" lastClr="000000"/>
                          </a:solidFill>
                        </a:rPr>
                        <a:t>To break something down into smaller parts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3236004"/>
                  </a:ext>
                </a:extLst>
              </a:tr>
            </a:tbl>
          </a:graphicData>
        </a:graphic>
      </p:graphicFrame>
    </p:spTree>
    <p:extLst>
      <p:ext uri="{BB962C8B-B14F-4D97-AF65-F5344CB8AC3E}">
        <p14:creationId xmlns:p14="http://schemas.microsoft.com/office/powerpoint/2010/main" val="1453867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E016B21-DD77-2261-14B6-73C4536BA733}"/>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C87F0FB9-16A0-F9C5-AAF7-B6BFF8A8B2D5}"/>
              </a:ext>
            </a:extLst>
          </p:cNvPr>
          <p:cNvSpPr/>
          <p:nvPr/>
        </p:nvSpPr>
        <p:spPr>
          <a:xfrm>
            <a:off x="90520" y="73742"/>
            <a:ext cx="5897325"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DO:</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Chevron 47">
            <a:extLst>
              <a:ext uri="{FF2B5EF4-FFF2-40B4-BE49-F238E27FC236}">
                <a16:creationId xmlns:a16="http://schemas.microsoft.com/office/drawing/2014/main" id="{590FBF4C-CE31-3F82-6B50-2F61FD9072A9}"/>
              </a:ext>
            </a:extLst>
          </p:cNvPr>
          <p:cNvSpPr/>
          <p:nvPr/>
        </p:nvSpPr>
        <p:spPr>
          <a:xfrm>
            <a:off x="6078366" y="68998"/>
            <a:ext cx="5897325"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DO:</a:t>
            </a:r>
          </a:p>
        </p:txBody>
      </p:sp>
      <p:sp>
        <p:nvSpPr>
          <p:cNvPr id="19" name="TextBox 18">
            <a:extLst>
              <a:ext uri="{FF2B5EF4-FFF2-40B4-BE49-F238E27FC236}">
                <a16:creationId xmlns:a16="http://schemas.microsoft.com/office/drawing/2014/main" id="{EC1993BE-52A7-41F9-C040-82C4A9D0155D}"/>
              </a:ext>
            </a:extLst>
          </p:cNvPr>
          <p:cNvSpPr txBox="1"/>
          <p:nvPr/>
        </p:nvSpPr>
        <p:spPr>
          <a:xfrm>
            <a:off x="3508705" y="5834276"/>
            <a:ext cx="60975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Prime Factor Tiles (mathsbot.com)</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6" name="Picture 15">
            <a:extLst>
              <a:ext uri="{FF2B5EF4-FFF2-40B4-BE49-F238E27FC236}">
                <a16:creationId xmlns:a16="http://schemas.microsoft.com/office/drawing/2014/main" id="{D28E2E39-5E62-F778-51FC-D33D2F135D45}"/>
              </a:ext>
            </a:extLst>
          </p:cNvPr>
          <p:cNvPicPr>
            <a:picLocks noChangeAspect="1"/>
          </p:cNvPicPr>
          <p:nvPr/>
        </p:nvPicPr>
        <p:blipFill>
          <a:blip r:embed="rId4"/>
          <a:stretch>
            <a:fillRect/>
          </a:stretch>
        </p:blipFill>
        <p:spPr>
          <a:xfrm>
            <a:off x="212338" y="1007935"/>
            <a:ext cx="2578183" cy="1565582"/>
          </a:xfrm>
          <a:prstGeom prst="rect">
            <a:avLst/>
          </a:prstGeom>
        </p:spPr>
      </p:pic>
      <p:sp>
        <p:nvSpPr>
          <p:cNvPr id="17" name="TextBox 16">
            <a:extLst>
              <a:ext uri="{FF2B5EF4-FFF2-40B4-BE49-F238E27FC236}">
                <a16:creationId xmlns:a16="http://schemas.microsoft.com/office/drawing/2014/main" id="{F5ADD302-E166-11DB-BE58-BA0719619B23}"/>
              </a:ext>
            </a:extLst>
          </p:cNvPr>
          <p:cNvSpPr txBox="1"/>
          <p:nvPr/>
        </p:nvSpPr>
        <p:spPr>
          <a:xfrm>
            <a:off x="16801" y="610391"/>
            <a:ext cx="55474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LCM: </a:t>
            </a:r>
          </a:p>
        </p:txBody>
      </p:sp>
      <p:pic>
        <p:nvPicPr>
          <p:cNvPr id="20" name="Picture 19">
            <a:extLst>
              <a:ext uri="{FF2B5EF4-FFF2-40B4-BE49-F238E27FC236}">
                <a16:creationId xmlns:a16="http://schemas.microsoft.com/office/drawing/2014/main" id="{AC4C3053-F6D6-8851-B855-7C22031492F5}"/>
              </a:ext>
            </a:extLst>
          </p:cNvPr>
          <p:cNvPicPr>
            <a:picLocks noChangeAspect="1"/>
          </p:cNvPicPr>
          <p:nvPr/>
        </p:nvPicPr>
        <p:blipFill>
          <a:blip r:embed="rId5"/>
          <a:stretch>
            <a:fillRect/>
          </a:stretch>
        </p:blipFill>
        <p:spPr>
          <a:xfrm>
            <a:off x="6078365" y="1059087"/>
            <a:ext cx="2227375" cy="1721820"/>
          </a:xfrm>
          <a:prstGeom prst="rect">
            <a:avLst/>
          </a:prstGeom>
        </p:spPr>
      </p:pic>
    </p:spTree>
    <p:extLst>
      <p:ext uri="{BB962C8B-B14F-4D97-AF65-F5344CB8AC3E}">
        <p14:creationId xmlns:p14="http://schemas.microsoft.com/office/powerpoint/2010/main" val="321555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AE1AD-879D-38FE-C0EC-08F91506B87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86A9157-27E8-8F0A-4683-9C5B6DDD6B47}"/>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745B2446-5335-AE42-48EF-37CA7B4E6B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F2FF08E9-2378-3BB3-B46B-0CB090F2FD83}"/>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5A65F4D0-D8A4-4BB0-E89B-118E33DC35AF}"/>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D79C4D24-96AD-1B77-703A-463E8AF4FB61}"/>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10A5987A-B8C7-519D-F313-1F9D50BB853A}"/>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8B3C36FA-C26F-CD4D-A15B-79196F7217C7}"/>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0BBD2A76-A5EF-9093-8EE1-8DE62D281629}"/>
              </a:ext>
            </a:extLst>
          </p:cNvPr>
          <p:cNvSpPr/>
          <p:nvPr/>
        </p:nvSpPr>
        <p:spPr>
          <a:xfrm>
            <a:off x="90520" y="73742"/>
            <a:ext cx="5897325"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DO:</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Chevron 47">
            <a:extLst>
              <a:ext uri="{FF2B5EF4-FFF2-40B4-BE49-F238E27FC236}">
                <a16:creationId xmlns:a16="http://schemas.microsoft.com/office/drawing/2014/main" id="{B4432830-2714-C9A0-17E3-90858FCE249F}"/>
              </a:ext>
            </a:extLst>
          </p:cNvPr>
          <p:cNvSpPr/>
          <p:nvPr/>
        </p:nvSpPr>
        <p:spPr>
          <a:xfrm>
            <a:off x="6078366" y="68998"/>
            <a:ext cx="5897325"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DO:</a:t>
            </a:r>
          </a:p>
        </p:txBody>
      </p:sp>
      <p:sp>
        <p:nvSpPr>
          <p:cNvPr id="19" name="TextBox 18">
            <a:extLst>
              <a:ext uri="{FF2B5EF4-FFF2-40B4-BE49-F238E27FC236}">
                <a16:creationId xmlns:a16="http://schemas.microsoft.com/office/drawing/2014/main" id="{2E38E601-50D8-E3B4-3ADA-2157546445C2}"/>
              </a:ext>
            </a:extLst>
          </p:cNvPr>
          <p:cNvSpPr txBox="1"/>
          <p:nvPr/>
        </p:nvSpPr>
        <p:spPr>
          <a:xfrm>
            <a:off x="3508705" y="5834276"/>
            <a:ext cx="60975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Prime Factor Tiles (mathsbot.com)</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47B44041-9217-17B4-7C0B-8F25E73CD334}"/>
              </a:ext>
            </a:extLst>
          </p:cNvPr>
          <p:cNvSpPr txBox="1"/>
          <p:nvPr/>
        </p:nvSpPr>
        <p:spPr>
          <a:xfrm>
            <a:off x="16801" y="610391"/>
            <a:ext cx="55474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LCM: </a:t>
            </a:r>
          </a:p>
        </p:txBody>
      </p:sp>
      <p:pic>
        <p:nvPicPr>
          <p:cNvPr id="3" name="Picture 2">
            <a:extLst>
              <a:ext uri="{FF2B5EF4-FFF2-40B4-BE49-F238E27FC236}">
                <a16:creationId xmlns:a16="http://schemas.microsoft.com/office/drawing/2014/main" id="{C8429D09-F32D-B47C-B899-3728564B8912}"/>
              </a:ext>
            </a:extLst>
          </p:cNvPr>
          <p:cNvPicPr>
            <a:picLocks noChangeAspect="1"/>
          </p:cNvPicPr>
          <p:nvPr/>
        </p:nvPicPr>
        <p:blipFill>
          <a:blip r:embed="rId4"/>
          <a:stretch>
            <a:fillRect/>
          </a:stretch>
        </p:blipFill>
        <p:spPr>
          <a:xfrm>
            <a:off x="1343732" y="979723"/>
            <a:ext cx="3390900" cy="1657350"/>
          </a:xfrm>
          <a:prstGeom prst="rect">
            <a:avLst/>
          </a:prstGeom>
        </p:spPr>
      </p:pic>
      <p:sp>
        <p:nvSpPr>
          <p:cNvPr id="13" name="TextBox 12">
            <a:extLst>
              <a:ext uri="{FF2B5EF4-FFF2-40B4-BE49-F238E27FC236}">
                <a16:creationId xmlns:a16="http://schemas.microsoft.com/office/drawing/2014/main" id="{D485C692-F15C-4DB5-B92D-44EEA9F5BC39}"/>
              </a:ext>
            </a:extLst>
          </p:cNvPr>
          <p:cNvSpPr txBox="1"/>
          <p:nvPr/>
        </p:nvSpPr>
        <p:spPr>
          <a:xfrm>
            <a:off x="6061563" y="642712"/>
            <a:ext cx="55474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LCM: </a:t>
            </a:r>
          </a:p>
        </p:txBody>
      </p:sp>
      <p:pic>
        <p:nvPicPr>
          <p:cNvPr id="15" name="Picture 14">
            <a:extLst>
              <a:ext uri="{FF2B5EF4-FFF2-40B4-BE49-F238E27FC236}">
                <a16:creationId xmlns:a16="http://schemas.microsoft.com/office/drawing/2014/main" id="{C450FEE5-8F1A-9DDB-B6B2-2FCD83F185A0}"/>
              </a:ext>
            </a:extLst>
          </p:cNvPr>
          <p:cNvPicPr>
            <a:picLocks noChangeAspect="1"/>
          </p:cNvPicPr>
          <p:nvPr/>
        </p:nvPicPr>
        <p:blipFill>
          <a:blip r:embed="rId5"/>
          <a:stretch>
            <a:fillRect/>
          </a:stretch>
        </p:blipFill>
        <p:spPr>
          <a:xfrm>
            <a:off x="6009539" y="1084498"/>
            <a:ext cx="2543175" cy="1447800"/>
          </a:xfrm>
          <a:prstGeom prst="rect">
            <a:avLst/>
          </a:prstGeom>
        </p:spPr>
      </p:pic>
    </p:spTree>
    <p:extLst>
      <p:ext uri="{BB962C8B-B14F-4D97-AF65-F5344CB8AC3E}">
        <p14:creationId xmlns:p14="http://schemas.microsoft.com/office/powerpoint/2010/main" val="630347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6992746A-F59D-6CC1-EAB4-DF7F6708F0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C7526C-3737-DEC5-FAFA-68DAA4F7D93A}"/>
              </a:ext>
            </a:extLst>
          </p:cNvPr>
          <p:cNvSpPr>
            <a:spLocks noGrp="1"/>
          </p:cNvSpPr>
          <p:nvPr>
            <p:ph type="body" sz="quarter" idx="10"/>
          </p:nvPr>
        </p:nvSpPr>
        <p:spPr>
          <a:xfrm>
            <a:off x="0" y="200144"/>
            <a:ext cx="11626757" cy="750661"/>
          </a:xfrm>
          <a:solidFill>
            <a:schemeClr val="accent2"/>
          </a:solidFill>
        </p:spPr>
        <p:txBody>
          <a:bodyPr>
            <a:normAutofit/>
          </a:bodyPr>
          <a:lstStyle/>
          <a:p>
            <a:pPr algn="ctr"/>
            <a:r>
              <a:rPr lang="en-GB" dirty="0">
                <a:latin typeface="Century Gothic" panose="020B0502020202020204" pitchFamily="34" charset="0"/>
              </a:rPr>
              <a:t>Find the LCM of 18 &amp; 42</a:t>
            </a:r>
          </a:p>
        </p:txBody>
      </p:sp>
      <p:pic>
        <p:nvPicPr>
          <p:cNvPr id="3" name="Picture 2">
            <a:extLst>
              <a:ext uri="{FF2B5EF4-FFF2-40B4-BE49-F238E27FC236}">
                <a16:creationId xmlns:a16="http://schemas.microsoft.com/office/drawing/2014/main" id="{4BEE2662-308E-3453-88E6-D2CE4B89954A}"/>
              </a:ext>
            </a:extLst>
          </p:cNvPr>
          <p:cNvPicPr>
            <a:picLocks noChangeAspect="1"/>
          </p:cNvPicPr>
          <p:nvPr/>
        </p:nvPicPr>
        <p:blipFill rotWithShape="1">
          <a:blip r:embed="rId3"/>
          <a:srcRect b="1495"/>
          <a:stretch/>
        </p:blipFill>
        <p:spPr>
          <a:xfrm>
            <a:off x="10938294" y="4774735"/>
            <a:ext cx="1149712" cy="1533880"/>
          </a:xfrm>
          <a:prstGeom prst="rect">
            <a:avLst/>
          </a:prstGeom>
        </p:spPr>
      </p:pic>
    </p:spTree>
    <p:extLst>
      <p:ext uri="{BB962C8B-B14F-4D97-AF65-F5344CB8AC3E}">
        <p14:creationId xmlns:p14="http://schemas.microsoft.com/office/powerpoint/2010/main" val="311998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83C61BB9-4AE9-5016-2F04-053F16F13E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B7870FF-CD27-7B6B-2850-F70CE40907C5}"/>
              </a:ext>
            </a:extLst>
          </p:cNvPr>
          <p:cNvSpPr>
            <a:spLocks noGrp="1"/>
          </p:cNvSpPr>
          <p:nvPr>
            <p:ph type="body" sz="quarter" idx="10"/>
          </p:nvPr>
        </p:nvSpPr>
        <p:spPr>
          <a:xfrm>
            <a:off x="0" y="200144"/>
            <a:ext cx="11626757" cy="750661"/>
          </a:xfrm>
          <a:solidFill>
            <a:schemeClr val="accent2"/>
          </a:solidFill>
        </p:spPr>
        <p:txBody>
          <a:bodyPr>
            <a:normAutofit/>
          </a:bodyPr>
          <a:lstStyle/>
          <a:p>
            <a:pPr algn="ctr"/>
            <a:r>
              <a:rPr lang="en-GB" dirty="0">
                <a:latin typeface="Century Gothic" panose="020B0502020202020204" pitchFamily="34" charset="0"/>
              </a:rPr>
              <a:t>Find the LCM of 16, 24 &amp; 25</a:t>
            </a:r>
          </a:p>
        </p:txBody>
      </p:sp>
      <p:pic>
        <p:nvPicPr>
          <p:cNvPr id="3" name="Picture 2">
            <a:extLst>
              <a:ext uri="{FF2B5EF4-FFF2-40B4-BE49-F238E27FC236}">
                <a16:creationId xmlns:a16="http://schemas.microsoft.com/office/drawing/2014/main" id="{491DBE7D-98A3-4A40-4C2A-00D9D4C6D77D}"/>
              </a:ext>
            </a:extLst>
          </p:cNvPr>
          <p:cNvPicPr>
            <a:picLocks noChangeAspect="1"/>
          </p:cNvPicPr>
          <p:nvPr/>
        </p:nvPicPr>
        <p:blipFill rotWithShape="1">
          <a:blip r:embed="rId3"/>
          <a:srcRect b="1495"/>
          <a:stretch/>
        </p:blipFill>
        <p:spPr>
          <a:xfrm>
            <a:off x="10938294" y="4774735"/>
            <a:ext cx="1149712" cy="1533880"/>
          </a:xfrm>
          <a:prstGeom prst="rect">
            <a:avLst/>
          </a:prstGeom>
        </p:spPr>
      </p:pic>
    </p:spTree>
    <p:extLst>
      <p:ext uri="{BB962C8B-B14F-4D97-AF65-F5344CB8AC3E}">
        <p14:creationId xmlns:p14="http://schemas.microsoft.com/office/powerpoint/2010/main" val="1417158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412088"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E016B21-DD77-2261-14B6-73C4536BA733}"/>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C87F0FB9-16A0-F9C5-AAF7-B6BFF8A8B2D5}"/>
              </a:ext>
            </a:extLst>
          </p:cNvPr>
          <p:cNvSpPr/>
          <p:nvPr/>
        </p:nvSpPr>
        <p:spPr>
          <a:xfrm>
            <a:off x="90520" y="73742"/>
            <a:ext cx="11944164"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Mini WBs:</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33F7B112-204F-65DC-4EC3-1FF47E99DF15}"/>
              </a:ext>
            </a:extLst>
          </p:cNvPr>
          <p:cNvSpPr txBox="1"/>
          <p:nvPr/>
        </p:nvSpPr>
        <p:spPr>
          <a:xfrm>
            <a:off x="296502" y="679939"/>
            <a:ext cx="60975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Prime Factor Tiles (mathsbot.com)</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4229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E6449535-A1EE-A0DC-0FB6-9222FA17F7B6}"/>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Pentagon 46">
            <a:extLst>
              <a:ext uri="{FF2B5EF4-FFF2-40B4-BE49-F238E27FC236}">
                <a16:creationId xmlns:a16="http://schemas.microsoft.com/office/drawing/2014/main" id="{A952EBE9-0769-94FD-1296-DDECC0D0A350}"/>
              </a:ext>
            </a:extLst>
          </p:cNvPr>
          <p:cNvSpPr/>
          <p:nvPr/>
        </p:nvSpPr>
        <p:spPr>
          <a:xfrm>
            <a:off x="90520" y="73742"/>
            <a:ext cx="11973661" cy="32461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Independent practice: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TextBox 21">
            <a:extLst>
              <a:ext uri="{FF2B5EF4-FFF2-40B4-BE49-F238E27FC236}">
                <a16:creationId xmlns:a16="http://schemas.microsoft.com/office/drawing/2014/main" id="{AFCFD4C4-6D18-C726-0CD9-E641DB5C6249}"/>
              </a:ext>
            </a:extLst>
          </p:cNvPr>
          <p:cNvSpPr txBox="1"/>
          <p:nvPr/>
        </p:nvSpPr>
        <p:spPr>
          <a:xfrm>
            <a:off x="90519" y="2592632"/>
            <a:ext cx="9609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Using the prime factors (tiles) above, find the LCM of the following.  </a:t>
            </a:r>
          </a:p>
        </p:txBody>
      </p:sp>
      <p:pic>
        <p:nvPicPr>
          <p:cNvPr id="12" name="Picture 11">
            <a:extLst>
              <a:ext uri="{FF2B5EF4-FFF2-40B4-BE49-F238E27FC236}">
                <a16:creationId xmlns:a16="http://schemas.microsoft.com/office/drawing/2014/main" id="{31C3FD81-8F98-6174-E922-78821E8B0B9F}"/>
              </a:ext>
            </a:extLst>
          </p:cNvPr>
          <p:cNvPicPr>
            <a:picLocks noChangeAspect="1"/>
          </p:cNvPicPr>
          <p:nvPr/>
        </p:nvPicPr>
        <p:blipFill>
          <a:blip r:embed="rId3"/>
          <a:stretch>
            <a:fillRect/>
          </a:stretch>
        </p:blipFill>
        <p:spPr>
          <a:xfrm>
            <a:off x="2189792" y="592596"/>
            <a:ext cx="7812415" cy="1686380"/>
          </a:xfrm>
          <a:prstGeom prst="rect">
            <a:avLst/>
          </a:prstGeom>
        </p:spPr>
      </p:pic>
      <p:sp>
        <p:nvSpPr>
          <p:cNvPr id="17" name="TextBox 16">
            <a:extLst>
              <a:ext uri="{FF2B5EF4-FFF2-40B4-BE49-F238E27FC236}">
                <a16:creationId xmlns:a16="http://schemas.microsoft.com/office/drawing/2014/main" id="{97814B77-1FCB-8E75-5CFA-0C5EA7275D14}"/>
              </a:ext>
            </a:extLst>
          </p:cNvPr>
          <p:cNvSpPr txBox="1"/>
          <p:nvPr/>
        </p:nvSpPr>
        <p:spPr>
          <a:xfrm>
            <a:off x="90518" y="3511369"/>
            <a:ext cx="1183438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 8 and 10		b) 8 and 12 		c) 15 and 10		d) 9 and 15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e) 10 and 25		f) 18 and 12		g) 15 and 20		h) 12 and 25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18 and 9		j) 20 and 25		k) 15 and 25 		l) 20, 12 and 25</a:t>
            </a:r>
          </a:p>
        </p:txBody>
      </p:sp>
    </p:spTree>
    <p:extLst>
      <p:ext uri="{BB962C8B-B14F-4D97-AF65-F5344CB8AC3E}">
        <p14:creationId xmlns:p14="http://schemas.microsoft.com/office/powerpoint/2010/main" val="3228834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E6449535-A1EE-A0DC-0FB6-9222FA17F7B6}"/>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Pentagon 46">
            <a:extLst>
              <a:ext uri="{FF2B5EF4-FFF2-40B4-BE49-F238E27FC236}">
                <a16:creationId xmlns:a16="http://schemas.microsoft.com/office/drawing/2014/main" id="{A952EBE9-0769-94FD-1296-DDECC0D0A350}"/>
              </a:ext>
            </a:extLst>
          </p:cNvPr>
          <p:cNvSpPr/>
          <p:nvPr/>
        </p:nvSpPr>
        <p:spPr>
          <a:xfrm>
            <a:off x="90520" y="73742"/>
            <a:ext cx="11973661"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Depth:</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ECC08377-F58F-C7C1-73C2-C195650FA7C6}"/>
              </a:ext>
            </a:extLst>
          </p:cNvPr>
          <p:cNvSpPr txBox="1"/>
          <p:nvPr/>
        </p:nvSpPr>
        <p:spPr>
          <a:xfrm>
            <a:off x="238739" y="641283"/>
            <a:ext cx="113103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By first using a calculator to find the prime factor decomposition of the following, find their lowest common multiples. </a:t>
            </a:r>
          </a:p>
        </p:txBody>
      </p:sp>
      <p:pic>
        <p:nvPicPr>
          <p:cNvPr id="13" name="Picture 12">
            <a:extLst>
              <a:ext uri="{FF2B5EF4-FFF2-40B4-BE49-F238E27FC236}">
                <a16:creationId xmlns:a16="http://schemas.microsoft.com/office/drawing/2014/main" id="{AC4E3449-FDC2-6B65-8B28-4CA970013EB4}"/>
              </a:ext>
            </a:extLst>
          </p:cNvPr>
          <p:cNvPicPr>
            <a:picLocks noChangeAspect="1"/>
          </p:cNvPicPr>
          <p:nvPr/>
        </p:nvPicPr>
        <p:blipFill>
          <a:blip r:embed="rId3"/>
          <a:stretch>
            <a:fillRect/>
          </a:stretch>
        </p:blipFill>
        <p:spPr>
          <a:xfrm>
            <a:off x="659113" y="1651205"/>
            <a:ext cx="9505950" cy="4324350"/>
          </a:xfrm>
          <a:prstGeom prst="rect">
            <a:avLst/>
          </a:prstGeom>
        </p:spPr>
      </p:pic>
    </p:spTree>
    <p:extLst>
      <p:ext uri="{BB962C8B-B14F-4D97-AF65-F5344CB8AC3E}">
        <p14:creationId xmlns:p14="http://schemas.microsoft.com/office/powerpoint/2010/main" val="107657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E016B21-DD77-2261-14B6-73C4536BA733}"/>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C87F0FB9-16A0-F9C5-AAF7-B6BFF8A8B2D5}"/>
              </a:ext>
            </a:extLst>
          </p:cNvPr>
          <p:cNvSpPr/>
          <p:nvPr/>
        </p:nvSpPr>
        <p:spPr>
          <a:xfrm>
            <a:off x="90520" y="73742"/>
            <a:ext cx="12101479"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 REQUISITES:</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8783EF8F-DEFA-DB4E-504B-A82FEB0545E7}"/>
              </a:ext>
            </a:extLst>
          </p:cNvPr>
          <p:cNvSpPr txBox="1"/>
          <p:nvPr/>
        </p:nvSpPr>
        <p:spPr>
          <a:xfrm>
            <a:off x="939249" y="837348"/>
            <a:ext cx="10067454"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8118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Is 33 a factor of 8118?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Is 8118 a multiple of 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Is 8118 a multiple of 18? </a:t>
            </a:r>
          </a:p>
        </p:txBody>
      </p:sp>
      <p:pic>
        <p:nvPicPr>
          <p:cNvPr id="12" name="Picture 11">
            <a:extLst>
              <a:ext uri="{FF2B5EF4-FFF2-40B4-BE49-F238E27FC236}">
                <a16:creationId xmlns:a16="http://schemas.microsoft.com/office/drawing/2014/main" id="{31E047BE-C059-FE05-6AFA-2032EFAE0D22}"/>
              </a:ext>
            </a:extLst>
          </p:cNvPr>
          <p:cNvPicPr>
            <a:picLocks noChangeAspect="1"/>
          </p:cNvPicPr>
          <p:nvPr/>
        </p:nvPicPr>
        <p:blipFill>
          <a:blip r:embed="rId3"/>
          <a:stretch>
            <a:fillRect/>
          </a:stretch>
        </p:blipFill>
        <p:spPr>
          <a:xfrm>
            <a:off x="1982001" y="651059"/>
            <a:ext cx="3990975" cy="962025"/>
          </a:xfrm>
          <a:prstGeom prst="rect">
            <a:avLst/>
          </a:prstGeom>
        </p:spPr>
      </p:pic>
    </p:spTree>
    <p:extLst>
      <p:ext uri="{BB962C8B-B14F-4D97-AF65-F5344CB8AC3E}">
        <p14:creationId xmlns:p14="http://schemas.microsoft.com/office/powerpoint/2010/main" val="198868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E016B21-DD77-2261-14B6-73C4536BA733}"/>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C87F0FB9-16A0-F9C5-AAF7-B6BFF8A8B2D5}"/>
              </a:ext>
            </a:extLst>
          </p:cNvPr>
          <p:cNvSpPr/>
          <p:nvPr/>
        </p:nvSpPr>
        <p:spPr>
          <a:xfrm>
            <a:off x="90520" y="73742"/>
            <a:ext cx="12101479"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 REQUISITES:</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E9199DA7-5423-4B6D-861E-9A198B6EFD85}"/>
              </a:ext>
            </a:extLst>
          </p:cNvPr>
          <p:cNvPicPr>
            <a:picLocks noChangeAspect="1"/>
          </p:cNvPicPr>
          <p:nvPr/>
        </p:nvPicPr>
        <p:blipFill>
          <a:blip r:embed="rId3"/>
          <a:stretch>
            <a:fillRect/>
          </a:stretch>
        </p:blipFill>
        <p:spPr>
          <a:xfrm>
            <a:off x="1553522" y="749517"/>
            <a:ext cx="8667750" cy="1352550"/>
          </a:xfrm>
          <a:prstGeom prst="rect">
            <a:avLst/>
          </a:prstGeom>
        </p:spPr>
      </p:pic>
      <p:sp>
        <p:nvSpPr>
          <p:cNvPr id="13" name="TextBox 12">
            <a:extLst>
              <a:ext uri="{FF2B5EF4-FFF2-40B4-BE49-F238E27FC236}">
                <a16:creationId xmlns:a16="http://schemas.microsoft.com/office/drawing/2014/main" id="{A4677882-E218-600D-7FE2-2C962CB01197}"/>
              </a:ext>
            </a:extLst>
          </p:cNvPr>
          <p:cNvSpPr txBox="1"/>
          <p:nvPr/>
        </p:nvSpPr>
        <p:spPr>
          <a:xfrm>
            <a:off x="414475" y="2376589"/>
            <a:ext cx="114535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Put the factors into the Venn Diagram below: </a:t>
            </a:r>
          </a:p>
        </p:txBody>
      </p:sp>
      <p:sp>
        <p:nvSpPr>
          <p:cNvPr id="14" name="Oval 13">
            <a:extLst>
              <a:ext uri="{FF2B5EF4-FFF2-40B4-BE49-F238E27FC236}">
                <a16:creationId xmlns:a16="http://schemas.microsoft.com/office/drawing/2014/main" id="{97245A1E-931C-FD4F-58A1-2662B3E08C87}"/>
              </a:ext>
            </a:extLst>
          </p:cNvPr>
          <p:cNvSpPr/>
          <p:nvPr/>
        </p:nvSpPr>
        <p:spPr>
          <a:xfrm>
            <a:off x="3549549" y="3610467"/>
            <a:ext cx="2337848" cy="23378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9155A49-780C-4B43-D059-23B47FA17669}"/>
              </a:ext>
            </a:extLst>
          </p:cNvPr>
          <p:cNvSpPr/>
          <p:nvPr/>
        </p:nvSpPr>
        <p:spPr>
          <a:xfrm>
            <a:off x="4718473" y="3610467"/>
            <a:ext cx="2337848" cy="23378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Rounded Corners 15">
            <a:extLst>
              <a:ext uri="{FF2B5EF4-FFF2-40B4-BE49-F238E27FC236}">
                <a16:creationId xmlns:a16="http://schemas.microsoft.com/office/drawing/2014/main" id="{B6E0A896-5050-92DB-D277-F96492C81408}"/>
              </a:ext>
            </a:extLst>
          </p:cNvPr>
          <p:cNvSpPr/>
          <p:nvPr/>
        </p:nvSpPr>
        <p:spPr>
          <a:xfrm>
            <a:off x="3027715" y="3171999"/>
            <a:ext cx="4741683" cy="29717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D0956069-962D-5B5C-387F-353B8C4344F3}"/>
              </a:ext>
            </a:extLst>
          </p:cNvPr>
          <p:cNvSpPr txBox="1"/>
          <p:nvPr/>
        </p:nvSpPr>
        <p:spPr>
          <a:xfrm>
            <a:off x="3853991" y="3361155"/>
            <a:ext cx="1564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18</a:t>
            </a:r>
          </a:p>
        </p:txBody>
      </p:sp>
      <p:sp>
        <p:nvSpPr>
          <p:cNvPr id="18" name="TextBox 17">
            <a:extLst>
              <a:ext uri="{FF2B5EF4-FFF2-40B4-BE49-F238E27FC236}">
                <a16:creationId xmlns:a16="http://schemas.microsoft.com/office/drawing/2014/main" id="{6CA5F41B-6152-1617-5518-F7CC26E3566E}"/>
              </a:ext>
            </a:extLst>
          </p:cNvPr>
          <p:cNvSpPr txBox="1"/>
          <p:nvPr/>
        </p:nvSpPr>
        <p:spPr>
          <a:xfrm>
            <a:off x="6240863" y="3355806"/>
            <a:ext cx="1564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48</a:t>
            </a:r>
          </a:p>
        </p:txBody>
      </p:sp>
      <p:sp>
        <p:nvSpPr>
          <p:cNvPr id="19" name="TextBox 18">
            <a:extLst>
              <a:ext uri="{FF2B5EF4-FFF2-40B4-BE49-F238E27FC236}">
                <a16:creationId xmlns:a16="http://schemas.microsoft.com/office/drawing/2014/main" id="{A4B99E17-067F-213B-AB1B-0D599DAABB16}"/>
              </a:ext>
            </a:extLst>
          </p:cNvPr>
          <p:cNvSpPr txBox="1"/>
          <p:nvPr/>
        </p:nvSpPr>
        <p:spPr>
          <a:xfrm>
            <a:off x="1055801" y="1113408"/>
            <a:ext cx="1564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18</a:t>
            </a:r>
          </a:p>
        </p:txBody>
      </p:sp>
      <p:sp>
        <p:nvSpPr>
          <p:cNvPr id="20" name="TextBox 19">
            <a:extLst>
              <a:ext uri="{FF2B5EF4-FFF2-40B4-BE49-F238E27FC236}">
                <a16:creationId xmlns:a16="http://schemas.microsoft.com/office/drawing/2014/main" id="{CBD60163-31EE-5E0F-8501-ABA9BBF38E7A}"/>
              </a:ext>
            </a:extLst>
          </p:cNvPr>
          <p:cNvSpPr txBox="1"/>
          <p:nvPr/>
        </p:nvSpPr>
        <p:spPr>
          <a:xfrm>
            <a:off x="5458438" y="1149950"/>
            <a:ext cx="1564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48</a:t>
            </a:r>
          </a:p>
        </p:txBody>
      </p:sp>
    </p:spTree>
    <p:extLst>
      <p:ext uri="{BB962C8B-B14F-4D97-AF65-F5344CB8AC3E}">
        <p14:creationId xmlns:p14="http://schemas.microsoft.com/office/powerpoint/2010/main" val="263357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E9199DA7-5423-4B6D-861E-9A198B6EFD85}"/>
              </a:ext>
            </a:extLst>
          </p:cNvPr>
          <p:cNvPicPr>
            <a:picLocks noChangeAspect="1"/>
          </p:cNvPicPr>
          <p:nvPr/>
        </p:nvPicPr>
        <p:blipFill>
          <a:blip r:embed="rId3"/>
          <a:stretch>
            <a:fillRect/>
          </a:stretch>
        </p:blipFill>
        <p:spPr>
          <a:xfrm>
            <a:off x="1591229" y="0"/>
            <a:ext cx="8667750" cy="1352550"/>
          </a:xfrm>
          <a:prstGeom prst="rect">
            <a:avLst/>
          </a:prstGeom>
        </p:spPr>
      </p:pic>
      <p:sp>
        <p:nvSpPr>
          <p:cNvPr id="19" name="TextBox 18">
            <a:extLst>
              <a:ext uri="{FF2B5EF4-FFF2-40B4-BE49-F238E27FC236}">
                <a16:creationId xmlns:a16="http://schemas.microsoft.com/office/drawing/2014/main" id="{A4B99E17-067F-213B-AB1B-0D599DAABB16}"/>
              </a:ext>
            </a:extLst>
          </p:cNvPr>
          <p:cNvSpPr txBox="1"/>
          <p:nvPr/>
        </p:nvSpPr>
        <p:spPr>
          <a:xfrm>
            <a:off x="1093508" y="363891"/>
            <a:ext cx="1564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18</a:t>
            </a:r>
          </a:p>
        </p:txBody>
      </p:sp>
      <p:sp>
        <p:nvSpPr>
          <p:cNvPr id="20" name="TextBox 19">
            <a:extLst>
              <a:ext uri="{FF2B5EF4-FFF2-40B4-BE49-F238E27FC236}">
                <a16:creationId xmlns:a16="http://schemas.microsoft.com/office/drawing/2014/main" id="{CBD60163-31EE-5E0F-8501-ABA9BBF38E7A}"/>
              </a:ext>
            </a:extLst>
          </p:cNvPr>
          <p:cNvSpPr txBox="1"/>
          <p:nvPr/>
        </p:nvSpPr>
        <p:spPr>
          <a:xfrm>
            <a:off x="5496145" y="400433"/>
            <a:ext cx="1564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48</a:t>
            </a:r>
          </a:p>
        </p:txBody>
      </p:sp>
      <p:pic>
        <p:nvPicPr>
          <p:cNvPr id="12" name="Picture 11">
            <a:extLst>
              <a:ext uri="{FF2B5EF4-FFF2-40B4-BE49-F238E27FC236}">
                <a16:creationId xmlns:a16="http://schemas.microsoft.com/office/drawing/2014/main" id="{1629E84A-67EC-ACD0-438F-4C4C8663D6C2}"/>
              </a:ext>
            </a:extLst>
          </p:cNvPr>
          <p:cNvPicPr>
            <a:picLocks noChangeAspect="1"/>
          </p:cNvPicPr>
          <p:nvPr/>
        </p:nvPicPr>
        <p:blipFill>
          <a:blip r:embed="rId4"/>
          <a:stretch>
            <a:fillRect/>
          </a:stretch>
        </p:blipFill>
        <p:spPr>
          <a:xfrm>
            <a:off x="3507068" y="1450805"/>
            <a:ext cx="4836072" cy="3378510"/>
          </a:xfrm>
          <a:prstGeom prst="rect">
            <a:avLst/>
          </a:prstGeom>
        </p:spPr>
      </p:pic>
      <p:sp>
        <p:nvSpPr>
          <p:cNvPr id="21" name="TextBox 20">
            <a:extLst>
              <a:ext uri="{FF2B5EF4-FFF2-40B4-BE49-F238E27FC236}">
                <a16:creationId xmlns:a16="http://schemas.microsoft.com/office/drawing/2014/main" id="{7A595389-7343-CA23-708F-11693FA5F066}"/>
              </a:ext>
            </a:extLst>
          </p:cNvPr>
          <p:cNvSpPr txBox="1"/>
          <p:nvPr/>
        </p:nvSpPr>
        <p:spPr>
          <a:xfrm>
            <a:off x="782425" y="5194169"/>
            <a:ext cx="105580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Because all of the factors that appear in both numbers have to go in the middle of your Venn diagram the HCF can be found by multiplying just the numbers in the middle together. </a:t>
            </a:r>
          </a:p>
        </p:txBody>
      </p:sp>
    </p:spTree>
    <p:extLst>
      <p:ext uri="{BB962C8B-B14F-4D97-AF65-F5344CB8AC3E}">
        <p14:creationId xmlns:p14="http://schemas.microsoft.com/office/powerpoint/2010/main" val="293433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E9199DA7-5423-4B6D-861E-9A198B6EFD85}"/>
              </a:ext>
            </a:extLst>
          </p:cNvPr>
          <p:cNvPicPr>
            <a:picLocks noChangeAspect="1"/>
          </p:cNvPicPr>
          <p:nvPr/>
        </p:nvPicPr>
        <p:blipFill>
          <a:blip r:embed="rId3"/>
          <a:stretch>
            <a:fillRect/>
          </a:stretch>
        </p:blipFill>
        <p:spPr>
          <a:xfrm>
            <a:off x="1591229" y="0"/>
            <a:ext cx="8667750" cy="1352550"/>
          </a:xfrm>
          <a:prstGeom prst="rect">
            <a:avLst/>
          </a:prstGeom>
        </p:spPr>
      </p:pic>
      <p:sp>
        <p:nvSpPr>
          <p:cNvPr id="19" name="TextBox 18">
            <a:extLst>
              <a:ext uri="{FF2B5EF4-FFF2-40B4-BE49-F238E27FC236}">
                <a16:creationId xmlns:a16="http://schemas.microsoft.com/office/drawing/2014/main" id="{A4B99E17-067F-213B-AB1B-0D599DAABB16}"/>
              </a:ext>
            </a:extLst>
          </p:cNvPr>
          <p:cNvSpPr txBox="1"/>
          <p:nvPr/>
        </p:nvSpPr>
        <p:spPr>
          <a:xfrm>
            <a:off x="1093508" y="363891"/>
            <a:ext cx="1564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18</a:t>
            </a:r>
          </a:p>
        </p:txBody>
      </p:sp>
      <p:sp>
        <p:nvSpPr>
          <p:cNvPr id="20" name="TextBox 19">
            <a:extLst>
              <a:ext uri="{FF2B5EF4-FFF2-40B4-BE49-F238E27FC236}">
                <a16:creationId xmlns:a16="http://schemas.microsoft.com/office/drawing/2014/main" id="{CBD60163-31EE-5E0F-8501-ABA9BBF38E7A}"/>
              </a:ext>
            </a:extLst>
          </p:cNvPr>
          <p:cNvSpPr txBox="1"/>
          <p:nvPr/>
        </p:nvSpPr>
        <p:spPr>
          <a:xfrm>
            <a:off x="5496145" y="400433"/>
            <a:ext cx="1564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48</a:t>
            </a:r>
          </a:p>
        </p:txBody>
      </p:sp>
      <p:pic>
        <p:nvPicPr>
          <p:cNvPr id="12" name="Picture 11">
            <a:extLst>
              <a:ext uri="{FF2B5EF4-FFF2-40B4-BE49-F238E27FC236}">
                <a16:creationId xmlns:a16="http://schemas.microsoft.com/office/drawing/2014/main" id="{1629E84A-67EC-ACD0-438F-4C4C8663D6C2}"/>
              </a:ext>
            </a:extLst>
          </p:cNvPr>
          <p:cNvPicPr>
            <a:picLocks noChangeAspect="1"/>
          </p:cNvPicPr>
          <p:nvPr/>
        </p:nvPicPr>
        <p:blipFill>
          <a:blip r:embed="rId4"/>
          <a:stretch>
            <a:fillRect/>
          </a:stretch>
        </p:blipFill>
        <p:spPr>
          <a:xfrm>
            <a:off x="3507068" y="1450805"/>
            <a:ext cx="4836072" cy="3378510"/>
          </a:xfrm>
          <a:prstGeom prst="rect">
            <a:avLst/>
          </a:prstGeom>
        </p:spPr>
      </p:pic>
      <p:sp>
        <p:nvSpPr>
          <p:cNvPr id="21" name="TextBox 20">
            <a:extLst>
              <a:ext uri="{FF2B5EF4-FFF2-40B4-BE49-F238E27FC236}">
                <a16:creationId xmlns:a16="http://schemas.microsoft.com/office/drawing/2014/main" id="{7A595389-7343-CA23-708F-11693FA5F066}"/>
              </a:ext>
            </a:extLst>
          </p:cNvPr>
          <p:cNvSpPr txBox="1"/>
          <p:nvPr/>
        </p:nvSpPr>
        <p:spPr>
          <a:xfrm>
            <a:off x="782425" y="5194169"/>
            <a:ext cx="105580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Because the Venn diagram gets rid of ‘duplicate’ prime factors by being able to put them in the middle if they appear in both numbers the Venn diagram also gives you the smallest number of prime factors needed to make both numbers – the LCM. </a:t>
            </a:r>
          </a:p>
        </p:txBody>
      </p:sp>
    </p:spTree>
    <p:extLst>
      <p:ext uri="{BB962C8B-B14F-4D97-AF65-F5344CB8AC3E}">
        <p14:creationId xmlns:p14="http://schemas.microsoft.com/office/powerpoint/2010/main" val="819936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568B8169-A527-22FF-8727-F77C85D67845}"/>
              </a:ext>
            </a:extLst>
          </p:cNvPr>
          <p:cNvPicPr>
            <a:picLocks noChangeAspect="1"/>
          </p:cNvPicPr>
          <p:nvPr/>
        </p:nvPicPr>
        <p:blipFill>
          <a:blip r:embed="rId3"/>
          <a:stretch>
            <a:fillRect/>
          </a:stretch>
        </p:blipFill>
        <p:spPr>
          <a:xfrm>
            <a:off x="595130" y="603316"/>
            <a:ext cx="3788334" cy="2709757"/>
          </a:xfrm>
          <a:prstGeom prst="rect">
            <a:avLst/>
          </a:prstGeom>
        </p:spPr>
      </p:pic>
      <p:pic>
        <p:nvPicPr>
          <p:cNvPr id="11" name="Picture 10">
            <a:extLst>
              <a:ext uri="{FF2B5EF4-FFF2-40B4-BE49-F238E27FC236}">
                <a16:creationId xmlns:a16="http://schemas.microsoft.com/office/drawing/2014/main" id="{16114CF7-D2F6-F666-4E3C-FF2C149F0B75}"/>
              </a:ext>
            </a:extLst>
          </p:cNvPr>
          <p:cNvPicPr>
            <a:picLocks noChangeAspect="1"/>
          </p:cNvPicPr>
          <p:nvPr/>
        </p:nvPicPr>
        <p:blipFill>
          <a:blip r:embed="rId3"/>
          <a:stretch>
            <a:fillRect/>
          </a:stretch>
        </p:blipFill>
        <p:spPr>
          <a:xfrm>
            <a:off x="7223744" y="603315"/>
            <a:ext cx="3788334" cy="270975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AE4929B-FB2C-9E28-54AC-C33E84118FCD}"/>
                  </a:ext>
                </a:extLst>
              </p:cNvPr>
              <p:cNvSpPr txBox="1"/>
              <p:nvPr/>
            </p:nvSpPr>
            <p:spPr>
              <a:xfrm>
                <a:off x="311085" y="3685880"/>
                <a:ext cx="62122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HCF =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5×2=10</m:t>
                    </m:r>
                  </m:oMath>
                </a14:m>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mc:Choice>
        <mc:Fallback xmlns="">
          <p:sp>
            <p:nvSpPr>
              <p:cNvPr id="12" name="TextBox 11">
                <a:extLst>
                  <a:ext uri="{FF2B5EF4-FFF2-40B4-BE49-F238E27FC236}">
                    <a16:creationId xmlns:a16="http://schemas.microsoft.com/office/drawing/2014/main" id="{CAE4929B-FB2C-9E28-54AC-C33E84118FCD}"/>
                  </a:ext>
                </a:extLst>
              </p:cNvPr>
              <p:cNvSpPr txBox="1">
                <a:spLocks noRot="1" noChangeAspect="1" noMove="1" noResize="1" noEditPoints="1" noAdjustHandles="1" noChangeArrowheads="1" noChangeShapeType="1" noTextEdit="1"/>
              </p:cNvSpPr>
              <p:nvPr/>
            </p:nvSpPr>
            <p:spPr>
              <a:xfrm>
                <a:off x="311085" y="3685880"/>
                <a:ext cx="6212263" cy="369332"/>
              </a:xfrm>
              <a:prstGeom prst="rect">
                <a:avLst/>
              </a:prstGeom>
              <a:blipFill>
                <a:blip r:embed="rId4"/>
                <a:stretch>
                  <a:fillRect l="-785" t="-8333" b="-2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14351C0-9C56-5CD1-F7B5-F7F223114955}"/>
                  </a:ext>
                </a:extLst>
              </p:cNvPr>
              <p:cNvSpPr txBox="1"/>
              <p:nvPr/>
            </p:nvSpPr>
            <p:spPr>
              <a:xfrm>
                <a:off x="6748557" y="3677112"/>
                <a:ext cx="62122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LCM = </a:t>
                </a: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×2×5×2×3=120</m:t>
                    </m:r>
                  </m:oMath>
                </a14:m>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mc:Choice>
        <mc:Fallback xmlns="">
          <p:sp>
            <p:nvSpPr>
              <p:cNvPr id="13" name="TextBox 12">
                <a:extLst>
                  <a:ext uri="{FF2B5EF4-FFF2-40B4-BE49-F238E27FC236}">
                    <a16:creationId xmlns:a16="http://schemas.microsoft.com/office/drawing/2014/main" id="{A14351C0-9C56-5CD1-F7B5-F7F223114955}"/>
                  </a:ext>
                </a:extLst>
              </p:cNvPr>
              <p:cNvSpPr txBox="1">
                <a:spLocks noRot="1" noChangeAspect="1" noMove="1" noResize="1" noEditPoints="1" noAdjustHandles="1" noChangeArrowheads="1" noChangeShapeType="1" noTextEdit="1"/>
              </p:cNvSpPr>
              <p:nvPr/>
            </p:nvSpPr>
            <p:spPr>
              <a:xfrm>
                <a:off x="6748557" y="3677112"/>
                <a:ext cx="6212263" cy="369332"/>
              </a:xfrm>
              <a:prstGeom prst="rect">
                <a:avLst/>
              </a:prstGeom>
              <a:blipFill>
                <a:blip r:embed="rId5"/>
                <a:stretch>
                  <a:fillRect l="-785" t="-6557" b="-26230"/>
                </a:stretch>
              </a:blipFill>
            </p:spPr>
            <p:txBody>
              <a:bodyPr/>
              <a:lstStyle/>
              <a:p>
                <a:r>
                  <a:rPr lang="en-GB">
                    <a:noFill/>
                  </a:rPr>
                  <a:t> </a:t>
                </a:r>
              </a:p>
            </p:txBody>
          </p:sp>
        </mc:Fallback>
      </mc:AlternateContent>
      <p:sp>
        <p:nvSpPr>
          <p:cNvPr id="14" name="Free-form: Shape 13">
            <a:extLst>
              <a:ext uri="{FF2B5EF4-FFF2-40B4-BE49-F238E27FC236}">
                <a16:creationId xmlns:a16="http://schemas.microsoft.com/office/drawing/2014/main" id="{09AC6A75-B083-B1C7-CCCE-EDC253584B30}"/>
              </a:ext>
            </a:extLst>
          </p:cNvPr>
          <p:cNvSpPr/>
          <p:nvPr/>
        </p:nvSpPr>
        <p:spPr>
          <a:xfrm>
            <a:off x="1885360" y="1036948"/>
            <a:ext cx="1112363" cy="2055044"/>
          </a:xfrm>
          <a:custGeom>
            <a:avLst/>
            <a:gdLst>
              <a:gd name="connsiteX0" fmla="*/ 556181 w 1036948"/>
              <a:gd name="connsiteY0" fmla="*/ 1998483 h 2055044"/>
              <a:gd name="connsiteX1" fmla="*/ 490194 w 1036948"/>
              <a:gd name="connsiteY1" fmla="*/ 1989056 h 2055044"/>
              <a:gd name="connsiteX2" fmla="*/ 414779 w 1036948"/>
              <a:gd name="connsiteY2" fmla="*/ 1941922 h 2055044"/>
              <a:gd name="connsiteX3" fmla="*/ 386499 w 1036948"/>
              <a:gd name="connsiteY3" fmla="*/ 1913642 h 2055044"/>
              <a:gd name="connsiteX4" fmla="*/ 339365 w 1036948"/>
              <a:gd name="connsiteY4" fmla="*/ 1875934 h 2055044"/>
              <a:gd name="connsiteX5" fmla="*/ 320511 w 1036948"/>
              <a:gd name="connsiteY5" fmla="*/ 1847654 h 2055044"/>
              <a:gd name="connsiteX6" fmla="*/ 273377 w 1036948"/>
              <a:gd name="connsiteY6" fmla="*/ 1791093 h 2055044"/>
              <a:gd name="connsiteX7" fmla="*/ 235670 w 1036948"/>
              <a:gd name="connsiteY7" fmla="*/ 1734532 h 2055044"/>
              <a:gd name="connsiteX8" fmla="*/ 197963 w 1036948"/>
              <a:gd name="connsiteY8" fmla="*/ 1687398 h 2055044"/>
              <a:gd name="connsiteX9" fmla="*/ 169682 w 1036948"/>
              <a:gd name="connsiteY9" fmla="*/ 1621411 h 2055044"/>
              <a:gd name="connsiteX10" fmla="*/ 150829 w 1036948"/>
              <a:gd name="connsiteY10" fmla="*/ 1593130 h 2055044"/>
              <a:gd name="connsiteX11" fmla="*/ 131975 w 1036948"/>
              <a:gd name="connsiteY11" fmla="*/ 1545996 h 2055044"/>
              <a:gd name="connsiteX12" fmla="*/ 103695 w 1036948"/>
              <a:gd name="connsiteY12" fmla="*/ 1489436 h 2055044"/>
              <a:gd name="connsiteX13" fmla="*/ 65987 w 1036948"/>
              <a:gd name="connsiteY13" fmla="*/ 1404594 h 2055044"/>
              <a:gd name="connsiteX14" fmla="*/ 47134 w 1036948"/>
              <a:gd name="connsiteY14" fmla="*/ 1310326 h 2055044"/>
              <a:gd name="connsiteX15" fmla="*/ 18853 w 1036948"/>
              <a:gd name="connsiteY15" fmla="*/ 1178351 h 2055044"/>
              <a:gd name="connsiteX16" fmla="*/ 0 w 1036948"/>
              <a:gd name="connsiteY16" fmla="*/ 1102937 h 2055044"/>
              <a:gd name="connsiteX17" fmla="*/ 28280 w 1036948"/>
              <a:gd name="connsiteY17" fmla="*/ 603316 h 2055044"/>
              <a:gd name="connsiteX18" fmla="*/ 84841 w 1036948"/>
              <a:gd name="connsiteY18" fmla="*/ 480767 h 2055044"/>
              <a:gd name="connsiteX19" fmla="*/ 113121 w 1036948"/>
              <a:gd name="connsiteY19" fmla="*/ 395926 h 2055044"/>
              <a:gd name="connsiteX20" fmla="*/ 141402 w 1036948"/>
              <a:gd name="connsiteY20" fmla="*/ 358219 h 2055044"/>
              <a:gd name="connsiteX21" fmla="*/ 179109 w 1036948"/>
              <a:gd name="connsiteY21" fmla="*/ 301658 h 2055044"/>
              <a:gd name="connsiteX22" fmla="*/ 254524 w 1036948"/>
              <a:gd name="connsiteY22" fmla="*/ 207390 h 2055044"/>
              <a:gd name="connsiteX23" fmla="*/ 348792 w 1036948"/>
              <a:gd name="connsiteY23" fmla="*/ 94268 h 2055044"/>
              <a:gd name="connsiteX24" fmla="*/ 452486 w 1036948"/>
              <a:gd name="connsiteY24" fmla="*/ 37708 h 2055044"/>
              <a:gd name="connsiteX25" fmla="*/ 527901 w 1036948"/>
              <a:gd name="connsiteY25" fmla="*/ 0 h 2055044"/>
              <a:gd name="connsiteX26" fmla="*/ 593888 w 1036948"/>
              <a:gd name="connsiteY26" fmla="*/ 9427 h 2055044"/>
              <a:gd name="connsiteX27" fmla="*/ 659876 w 1036948"/>
              <a:gd name="connsiteY27" fmla="*/ 84842 h 2055044"/>
              <a:gd name="connsiteX28" fmla="*/ 669303 w 1036948"/>
              <a:gd name="connsiteY28" fmla="*/ 122549 h 2055044"/>
              <a:gd name="connsiteX29" fmla="*/ 688157 w 1036948"/>
              <a:gd name="connsiteY29" fmla="*/ 150829 h 2055044"/>
              <a:gd name="connsiteX30" fmla="*/ 697583 w 1036948"/>
              <a:gd name="connsiteY30" fmla="*/ 179110 h 2055044"/>
              <a:gd name="connsiteX31" fmla="*/ 707010 w 1036948"/>
              <a:gd name="connsiteY31" fmla="*/ 216817 h 2055044"/>
              <a:gd name="connsiteX32" fmla="*/ 725864 w 1036948"/>
              <a:gd name="connsiteY32" fmla="*/ 254524 h 2055044"/>
              <a:gd name="connsiteX33" fmla="*/ 801278 w 1036948"/>
              <a:gd name="connsiteY33" fmla="*/ 358219 h 2055044"/>
              <a:gd name="connsiteX34" fmla="*/ 848412 w 1036948"/>
              <a:gd name="connsiteY34" fmla="*/ 433633 h 2055044"/>
              <a:gd name="connsiteX35" fmla="*/ 876693 w 1036948"/>
              <a:gd name="connsiteY35" fmla="*/ 480767 h 2055044"/>
              <a:gd name="connsiteX36" fmla="*/ 895546 w 1036948"/>
              <a:gd name="connsiteY36" fmla="*/ 518475 h 2055044"/>
              <a:gd name="connsiteX37" fmla="*/ 923827 w 1036948"/>
              <a:gd name="connsiteY37" fmla="*/ 556182 h 2055044"/>
              <a:gd name="connsiteX38" fmla="*/ 952107 w 1036948"/>
              <a:gd name="connsiteY38" fmla="*/ 622170 h 2055044"/>
              <a:gd name="connsiteX39" fmla="*/ 989814 w 1036948"/>
              <a:gd name="connsiteY39" fmla="*/ 688157 h 2055044"/>
              <a:gd name="connsiteX40" fmla="*/ 1008668 w 1036948"/>
              <a:gd name="connsiteY40" fmla="*/ 763572 h 2055044"/>
              <a:gd name="connsiteX41" fmla="*/ 1027521 w 1036948"/>
              <a:gd name="connsiteY41" fmla="*/ 895547 h 2055044"/>
              <a:gd name="connsiteX42" fmla="*/ 1036948 w 1036948"/>
              <a:gd name="connsiteY42" fmla="*/ 923827 h 2055044"/>
              <a:gd name="connsiteX43" fmla="*/ 1018095 w 1036948"/>
              <a:gd name="connsiteY43" fmla="*/ 1244339 h 2055044"/>
              <a:gd name="connsiteX44" fmla="*/ 989814 w 1036948"/>
              <a:gd name="connsiteY44" fmla="*/ 1366887 h 2055044"/>
              <a:gd name="connsiteX45" fmla="*/ 933253 w 1036948"/>
              <a:gd name="connsiteY45" fmla="*/ 1508289 h 2055044"/>
              <a:gd name="connsiteX46" fmla="*/ 904973 w 1036948"/>
              <a:gd name="connsiteY46" fmla="*/ 1593130 h 2055044"/>
              <a:gd name="connsiteX47" fmla="*/ 867266 w 1036948"/>
              <a:gd name="connsiteY47" fmla="*/ 1696825 h 2055044"/>
              <a:gd name="connsiteX48" fmla="*/ 857839 w 1036948"/>
              <a:gd name="connsiteY48" fmla="*/ 1725106 h 2055044"/>
              <a:gd name="connsiteX49" fmla="*/ 782425 w 1036948"/>
              <a:gd name="connsiteY49" fmla="*/ 1857081 h 2055044"/>
              <a:gd name="connsiteX50" fmla="*/ 763571 w 1036948"/>
              <a:gd name="connsiteY50" fmla="*/ 1885361 h 2055044"/>
              <a:gd name="connsiteX51" fmla="*/ 735291 w 1036948"/>
              <a:gd name="connsiteY51" fmla="*/ 1904215 h 2055044"/>
              <a:gd name="connsiteX52" fmla="*/ 707010 w 1036948"/>
              <a:gd name="connsiteY52" fmla="*/ 1941922 h 2055044"/>
              <a:gd name="connsiteX53" fmla="*/ 584462 w 1036948"/>
              <a:gd name="connsiteY53" fmla="*/ 2055044 h 2055044"/>
              <a:gd name="connsiteX54" fmla="*/ 461913 w 1036948"/>
              <a:gd name="connsiteY54" fmla="*/ 1998483 h 2055044"/>
              <a:gd name="connsiteX55" fmla="*/ 443060 w 1036948"/>
              <a:gd name="connsiteY55" fmla="*/ 1941922 h 205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36948" h="2055044">
                <a:moveTo>
                  <a:pt x="556181" y="1998483"/>
                </a:moveTo>
                <a:cubicBezTo>
                  <a:pt x="534185" y="1995341"/>
                  <a:pt x="511630" y="1994902"/>
                  <a:pt x="490194" y="1989056"/>
                </a:cubicBezTo>
                <a:cubicBezTo>
                  <a:pt x="466586" y="1982617"/>
                  <a:pt x="432253" y="1956900"/>
                  <a:pt x="414779" y="1941922"/>
                </a:cubicBezTo>
                <a:cubicBezTo>
                  <a:pt x="404657" y="1933246"/>
                  <a:pt x="396532" y="1922421"/>
                  <a:pt x="386499" y="1913642"/>
                </a:cubicBezTo>
                <a:cubicBezTo>
                  <a:pt x="371357" y="1900392"/>
                  <a:pt x="353592" y="1890161"/>
                  <a:pt x="339365" y="1875934"/>
                </a:cubicBezTo>
                <a:cubicBezTo>
                  <a:pt x="331354" y="1867923"/>
                  <a:pt x="327467" y="1856597"/>
                  <a:pt x="320511" y="1847654"/>
                </a:cubicBezTo>
                <a:cubicBezTo>
                  <a:pt x="305444" y="1828282"/>
                  <a:pt x="288102" y="1810727"/>
                  <a:pt x="273377" y="1791093"/>
                </a:cubicBezTo>
                <a:cubicBezTo>
                  <a:pt x="259782" y="1772966"/>
                  <a:pt x="249825" y="1752226"/>
                  <a:pt x="235670" y="1734532"/>
                </a:cubicBezTo>
                <a:cubicBezTo>
                  <a:pt x="223101" y="1718821"/>
                  <a:pt x="208101" y="1704777"/>
                  <a:pt x="197963" y="1687398"/>
                </a:cubicBezTo>
                <a:cubicBezTo>
                  <a:pt x="185905" y="1666727"/>
                  <a:pt x="180384" y="1642815"/>
                  <a:pt x="169682" y="1621411"/>
                </a:cubicBezTo>
                <a:cubicBezTo>
                  <a:pt x="164615" y="1611277"/>
                  <a:pt x="155896" y="1603264"/>
                  <a:pt x="150829" y="1593130"/>
                </a:cubicBezTo>
                <a:cubicBezTo>
                  <a:pt x="143261" y="1577995"/>
                  <a:pt x="138977" y="1561401"/>
                  <a:pt x="131975" y="1545996"/>
                </a:cubicBezTo>
                <a:cubicBezTo>
                  <a:pt x="123253" y="1526807"/>
                  <a:pt x="111802" y="1508893"/>
                  <a:pt x="103695" y="1489436"/>
                </a:cubicBezTo>
                <a:cubicBezTo>
                  <a:pt x="66301" y="1399691"/>
                  <a:pt x="104392" y="1462201"/>
                  <a:pt x="65987" y="1404594"/>
                </a:cubicBezTo>
                <a:cubicBezTo>
                  <a:pt x="47113" y="1347967"/>
                  <a:pt x="63383" y="1402402"/>
                  <a:pt x="47134" y="1310326"/>
                </a:cubicBezTo>
                <a:cubicBezTo>
                  <a:pt x="19723" y="1155001"/>
                  <a:pt x="38485" y="1266695"/>
                  <a:pt x="18853" y="1178351"/>
                </a:cubicBezTo>
                <a:cubicBezTo>
                  <a:pt x="3685" y="1110094"/>
                  <a:pt x="16846" y="1153474"/>
                  <a:pt x="0" y="1102937"/>
                </a:cubicBezTo>
                <a:cubicBezTo>
                  <a:pt x="9427" y="936397"/>
                  <a:pt x="11682" y="769295"/>
                  <a:pt x="28280" y="603316"/>
                </a:cubicBezTo>
                <a:cubicBezTo>
                  <a:pt x="30417" y="581945"/>
                  <a:pt x="76201" y="502367"/>
                  <a:pt x="84841" y="480767"/>
                </a:cubicBezTo>
                <a:cubicBezTo>
                  <a:pt x="109244" y="419759"/>
                  <a:pt x="75257" y="464082"/>
                  <a:pt x="113121" y="395926"/>
                </a:cubicBezTo>
                <a:cubicBezTo>
                  <a:pt x="120751" y="382192"/>
                  <a:pt x="132392" y="371090"/>
                  <a:pt x="141402" y="358219"/>
                </a:cubicBezTo>
                <a:cubicBezTo>
                  <a:pt x="154396" y="339656"/>
                  <a:pt x="165513" y="319785"/>
                  <a:pt x="179109" y="301658"/>
                </a:cubicBezTo>
                <a:cubicBezTo>
                  <a:pt x="203253" y="269465"/>
                  <a:pt x="232203" y="240872"/>
                  <a:pt x="254524" y="207390"/>
                </a:cubicBezTo>
                <a:cubicBezTo>
                  <a:pt x="279606" y="169767"/>
                  <a:pt x="308468" y="118462"/>
                  <a:pt x="348792" y="94268"/>
                </a:cubicBezTo>
                <a:cubicBezTo>
                  <a:pt x="493282" y="7576"/>
                  <a:pt x="288331" y="128906"/>
                  <a:pt x="452486" y="37708"/>
                </a:cubicBezTo>
                <a:cubicBezTo>
                  <a:pt x="525105" y="-2636"/>
                  <a:pt x="425055" y="41139"/>
                  <a:pt x="527901" y="0"/>
                </a:cubicBezTo>
                <a:cubicBezTo>
                  <a:pt x="549897" y="3142"/>
                  <a:pt x="573378" y="881"/>
                  <a:pt x="593888" y="9427"/>
                </a:cubicBezTo>
                <a:cubicBezTo>
                  <a:pt x="630283" y="24592"/>
                  <a:pt x="647190" y="51013"/>
                  <a:pt x="659876" y="84842"/>
                </a:cubicBezTo>
                <a:cubicBezTo>
                  <a:pt x="664425" y="96973"/>
                  <a:pt x="664199" y="110641"/>
                  <a:pt x="669303" y="122549"/>
                </a:cubicBezTo>
                <a:cubicBezTo>
                  <a:pt x="673766" y="132962"/>
                  <a:pt x="681872" y="141402"/>
                  <a:pt x="688157" y="150829"/>
                </a:cubicBezTo>
                <a:cubicBezTo>
                  <a:pt x="691299" y="160256"/>
                  <a:pt x="694853" y="169555"/>
                  <a:pt x="697583" y="179110"/>
                </a:cubicBezTo>
                <a:cubicBezTo>
                  <a:pt x="701142" y="191567"/>
                  <a:pt x="702461" y="204686"/>
                  <a:pt x="707010" y="216817"/>
                </a:cubicBezTo>
                <a:cubicBezTo>
                  <a:pt x="711944" y="229975"/>
                  <a:pt x="718892" y="242323"/>
                  <a:pt x="725864" y="254524"/>
                </a:cubicBezTo>
                <a:cubicBezTo>
                  <a:pt x="742307" y="283299"/>
                  <a:pt x="792944" y="344885"/>
                  <a:pt x="801278" y="358219"/>
                </a:cubicBezTo>
                <a:cubicBezTo>
                  <a:pt x="816989" y="383357"/>
                  <a:pt x="833160" y="408214"/>
                  <a:pt x="848412" y="433633"/>
                </a:cubicBezTo>
                <a:cubicBezTo>
                  <a:pt x="857839" y="449344"/>
                  <a:pt x="867795" y="464750"/>
                  <a:pt x="876693" y="480767"/>
                </a:cubicBezTo>
                <a:cubicBezTo>
                  <a:pt x="883518" y="493051"/>
                  <a:pt x="888098" y="506558"/>
                  <a:pt x="895546" y="518475"/>
                </a:cubicBezTo>
                <a:cubicBezTo>
                  <a:pt x="903873" y="531798"/>
                  <a:pt x="915500" y="542859"/>
                  <a:pt x="923827" y="556182"/>
                </a:cubicBezTo>
                <a:cubicBezTo>
                  <a:pt x="972862" y="634638"/>
                  <a:pt x="920036" y="558028"/>
                  <a:pt x="952107" y="622170"/>
                </a:cubicBezTo>
                <a:cubicBezTo>
                  <a:pt x="963437" y="644829"/>
                  <a:pt x="977245" y="666161"/>
                  <a:pt x="989814" y="688157"/>
                </a:cubicBezTo>
                <a:cubicBezTo>
                  <a:pt x="996099" y="713295"/>
                  <a:pt x="1003893" y="738104"/>
                  <a:pt x="1008668" y="763572"/>
                </a:cubicBezTo>
                <a:cubicBezTo>
                  <a:pt x="1025787" y="854870"/>
                  <a:pt x="1009916" y="816322"/>
                  <a:pt x="1027521" y="895547"/>
                </a:cubicBezTo>
                <a:cubicBezTo>
                  <a:pt x="1029676" y="905247"/>
                  <a:pt x="1033806" y="914400"/>
                  <a:pt x="1036948" y="923827"/>
                </a:cubicBezTo>
                <a:cubicBezTo>
                  <a:pt x="1030664" y="1030664"/>
                  <a:pt x="1026099" y="1137617"/>
                  <a:pt x="1018095" y="1244339"/>
                </a:cubicBezTo>
                <a:cubicBezTo>
                  <a:pt x="1015427" y="1279911"/>
                  <a:pt x="1001328" y="1334648"/>
                  <a:pt x="989814" y="1366887"/>
                </a:cubicBezTo>
                <a:cubicBezTo>
                  <a:pt x="953059" y="1469801"/>
                  <a:pt x="967580" y="1396726"/>
                  <a:pt x="933253" y="1508289"/>
                </a:cubicBezTo>
                <a:cubicBezTo>
                  <a:pt x="904014" y="1603317"/>
                  <a:pt x="945953" y="1511172"/>
                  <a:pt x="904973" y="1593130"/>
                </a:cubicBezTo>
                <a:cubicBezTo>
                  <a:pt x="864372" y="1755533"/>
                  <a:pt x="908799" y="1613757"/>
                  <a:pt x="867266" y="1696825"/>
                </a:cubicBezTo>
                <a:cubicBezTo>
                  <a:pt x="862822" y="1705713"/>
                  <a:pt x="862003" y="1716084"/>
                  <a:pt x="857839" y="1725106"/>
                </a:cubicBezTo>
                <a:cubicBezTo>
                  <a:pt x="805859" y="1837730"/>
                  <a:pt x="830809" y="1789344"/>
                  <a:pt x="782425" y="1857081"/>
                </a:cubicBezTo>
                <a:cubicBezTo>
                  <a:pt x="775840" y="1866300"/>
                  <a:pt x="771582" y="1877350"/>
                  <a:pt x="763571" y="1885361"/>
                </a:cubicBezTo>
                <a:cubicBezTo>
                  <a:pt x="755560" y="1893372"/>
                  <a:pt x="743302" y="1896204"/>
                  <a:pt x="735291" y="1904215"/>
                </a:cubicBezTo>
                <a:cubicBezTo>
                  <a:pt x="724181" y="1915325"/>
                  <a:pt x="717627" y="1930340"/>
                  <a:pt x="707010" y="1941922"/>
                </a:cubicBezTo>
                <a:cubicBezTo>
                  <a:pt x="645378" y="2009157"/>
                  <a:pt x="643505" y="2007810"/>
                  <a:pt x="584462" y="2055044"/>
                </a:cubicBezTo>
                <a:cubicBezTo>
                  <a:pt x="551943" y="2045288"/>
                  <a:pt x="483110" y="2040875"/>
                  <a:pt x="461913" y="1998483"/>
                </a:cubicBezTo>
                <a:cubicBezTo>
                  <a:pt x="420715" y="1916088"/>
                  <a:pt x="472385" y="1971250"/>
                  <a:pt x="443060" y="1941922"/>
                </a:cubicBezTo>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35E6863F-AB40-5EC9-94F6-1F86E86FBB24}"/>
              </a:ext>
            </a:extLst>
          </p:cNvPr>
          <p:cNvSpPr/>
          <p:nvPr/>
        </p:nvSpPr>
        <p:spPr>
          <a:xfrm>
            <a:off x="7268066" y="886120"/>
            <a:ext cx="3619893" cy="2375554"/>
          </a:xfrm>
          <a:custGeom>
            <a:avLst/>
            <a:gdLst>
              <a:gd name="connsiteX0" fmla="*/ 1734532 w 3619893"/>
              <a:gd name="connsiteY0" fmla="*/ 169682 h 2375554"/>
              <a:gd name="connsiteX1" fmla="*/ 1687398 w 3619893"/>
              <a:gd name="connsiteY1" fmla="*/ 150828 h 2375554"/>
              <a:gd name="connsiteX2" fmla="*/ 1659118 w 3619893"/>
              <a:gd name="connsiteY2" fmla="*/ 131975 h 2375554"/>
              <a:gd name="connsiteX3" fmla="*/ 1621410 w 3619893"/>
              <a:gd name="connsiteY3" fmla="*/ 103694 h 2375554"/>
              <a:gd name="connsiteX4" fmla="*/ 1583703 w 3619893"/>
              <a:gd name="connsiteY4" fmla="*/ 94268 h 2375554"/>
              <a:gd name="connsiteX5" fmla="*/ 1555423 w 3619893"/>
              <a:gd name="connsiteY5" fmla="*/ 84841 h 2375554"/>
              <a:gd name="connsiteX6" fmla="*/ 1395167 w 3619893"/>
              <a:gd name="connsiteY6" fmla="*/ 56560 h 2375554"/>
              <a:gd name="connsiteX7" fmla="*/ 1187777 w 3619893"/>
              <a:gd name="connsiteY7" fmla="*/ 28280 h 2375554"/>
              <a:gd name="connsiteX8" fmla="*/ 1131216 w 3619893"/>
              <a:gd name="connsiteY8" fmla="*/ 18853 h 2375554"/>
              <a:gd name="connsiteX9" fmla="*/ 857839 w 3619893"/>
              <a:gd name="connsiteY9" fmla="*/ 37707 h 2375554"/>
              <a:gd name="connsiteX10" fmla="*/ 820132 w 3619893"/>
              <a:gd name="connsiteY10" fmla="*/ 56560 h 2375554"/>
              <a:gd name="connsiteX11" fmla="*/ 772998 w 3619893"/>
              <a:gd name="connsiteY11" fmla="*/ 75414 h 2375554"/>
              <a:gd name="connsiteX12" fmla="*/ 707010 w 3619893"/>
              <a:gd name="connsiteY12" fmla="*/ 122548 h 2375554"/>
              <a:gd name="connsiteX13" fmla="*/ 678730 w 3619893"/>
              <a:gd name="connsiteY13" fmla="*/ 131975 h 2375554"/>
              <a:gd name="connsiteX14" fmla="*/ 612742 w 3619893"/>
              <a:gd name="connsiteY14" fmla="*/ 150828 h 2375554"/>
              <a:gd name="connsiteX15" fmla="*/ 537328 w 3619893"/>
              <a:gd name="connsiteY15" fmla="*/ 188536 h 2375554"/>
              <a:gd name="connsiteX16" fmla="*/ 471340 w 3619893"/>
              <a:gd name="connsiteY16" fmla="*/ 235670 h 2375554"/>
              <a:gd name="connsiteX17" fmla="*/ 424206 w 3619893"/>
              <a:gd name="connsiteY17" fmla="*/ 245096 h 2375554"/>
              <a:gd name="connsiteX18" fmla="*/ 386499 w 3619893"/>
              <a:gd name="connsiteY18" fmla="*/ 273377 h 2375554"/>
              <a:gd name="connsiteX19" fmla="*/ 358219 w 3619893"/>
              <a:gd name="connsiteY19" fmla="*/ 282804 h 2375554"/>
              <a:gd name="connsiteX20" fmla="*/ 339365 w 3619893"/>
              <a:gd name="connsiteY20" fmla="*/ 311084 h 2375554"/>
              <a:gd name="connsiteX21" fmla="*/ 311085 w 3619893"/>
              <a:gd name="connsiteY21" fmla="*/ 329938 h 2375554"/>
              <a:gd name="connsiteX22" fmla="*/ 282804 w 3619893"/>
              <a:gd name="connsiteY22" fmla="*/ 367645 h 2375554"/>
              <a:gd name="connsiteX23" fmla="*/ 216816 w 3619893"/>
              <a:gd name="connsiteY23" fmla="*/ 490193 h 2375554"/>
              <a:gd name="connsiteX24" fmla="*/ 188536 w 3619893"/>
              <a:gd name="connsiteY24" fmla="*/ 537327 h 2375554"/>
              <a:gd name="connsiteX25" fmla="*/ 169682 w 3619893"/>
              <a:gd name="connsiteY25" fmla="*/ 575035 h 2375554"/>
              <a:gd name="connsiteX26" fmla="*/ 113122 w 3619893"/>
              <a:gd name="connsiteY26" fmla="*/ 650449 h 2375554"/>
              <a:gd name="connsiteX27" fmla="*/ 75414 w 3619893"/>
              <a:gd name="connsiteY27" fmla="*/ 725864 h 2375554"/>
              <a:gd name="connsiteX28" fmla="*/ 56561 w 3619893"/>
              <a:gd name="connsiteY28" fmla="*/ 754144 h 2375554"/>
              <a:gd name="connsiteX29" fmla="*/ 28280 w 3619893"/>
              <a:gd name="connsiteY29" fmla="*/ 904973 h 2375554"/>
              <a:gd name="connsiteX30" fmla="*/ 18854 w 3619893"/>
              <a:gd name="connsiteY30" fmla="*/ 970960 h 2375554"/>
              <a:gd name="connsiteX31" fmla="*/ 9427 w 3619893"/>
              <a:gd name="connsiteY31" fmla="*/ 999241 h 2375554"/>
              <a:gd name="connsiteX32" fmla="*/ 0 w 3619893"/>
              <a:gd name="connsiteY32" fmla="*/ 1036948 h 2375554"/>
              <a:gd name="connsiteX33" fmla="*/ 28280 w 3619893"/>
              <a:gd name="connsiteY33" fmla="*/ 1442301 h 2375554"/>
              <a:gd name="connsiteX34" fmla="*/ 65988 w 3619893"/>
              <a:gd name="connsiteY34" fmla="*/ 1593129 h 2375554"/>
              <a:gd name="connsiteX35" fmla="*/ 113122 w 3619893"/>
              <a:gd name="connsiteY35" fmla="*/ 1668544 h 2375554"/>
              <a:gd name="connsiteX36" fmla="*/ 179109 w 3619893"/>
              <a:gd name="connsiteY36" fmla="*/ 1762812 h 2375554"/>
              <a:gd name="connsiteX37" fmla="*/ 197963 w 3619893"/>
              <a:gd name="connsiteY37" fmla="*/ 1828800 h 2375554"/>
              <a:gd name="connsiteX38" fmla="*/ 216816 w 3619893"/>
              <a:gd name="connsiteY38" fmla="*/ 1857080 h 2375554"/>
              <a:gd name="connsiteX39" fmla="*/ 235670 w 3619893"/>
              <a:gd name="connsiteY39" fmla="*/ 1894787 h 2375554"/>
              <a:gd name="connsiteX40" fmla="*/ 292231 w 3619893"/>
              <a:gd name="connsiteY40" fmla="*/ 1951348 h 2375554"/>
              <a:gd name="connsiteX41" fmla="*/ 311085 w 3619893"/>
              <a:gd name="connsiteY41" fmla="*/ 1979628 h 2375554"/>
              <a:gd name="connsiteX42" fmla="*/ 386499 w 3619893"/>
              <a:gd name="connsiteY42" fmla="*/ 2045616 h 2375554"/>
              <a:gd name="connsiteX43" fmla="*/ 414779 w 3619893"/>
              <a:gd name="connsiteY43" fmla="*/ 2055043 h 2375554"/>
              <a:gd name="connsiteX44" fmla="*/ 452487 w 3619893"/>
              <a:gd name="connsiteY44" fmla="*/ 2073896 h 2375554"/>
              <a:gd name="connsiteX45" fmla="*/ 518474 w 3619893"/>
              <a:gd name="connsiteY45" fmla="*/ 2130457 h 2375554"/>
              <a:gd name="connsiteX46" fmla="*/ 565608 w 3619893"/>
              <a:gd name="connsiteY46" fmla="*/ 2158738 h 2375554"/>
              <a:gd name="connsiteX47" fmla="*/ 622169 w 3619893"/>
              <a:gd name="connsiteY47" fmla="*/ 2196445 h 2375554"/>
              <a:gd name="connsiteX48" fmla="*/ 650449 w 3619893"/>
              <a:gd name="connsiteY48" fmla="*/ 2205872 h 2375554"/>
              <a:gd name="connsiteX49" fmla="*/ 688157 w 3619893"/>
              <a:gd name="connsiteY49" fmla="*/ 2224725 h 2375554"/>
              <a:gd name="connsiteX50" fmla="*/ 744718 w 3619893"/>
              <a:gd name="connsiteY50" fmla="*/ 2243579 h 2375554"/>
              <a:gd name="connsiteX51" fmla="*/ 838986 w 3619893"/>
              <a:gd name="connsiteY51" fmla="*/ 2290713 h 2375554"/>
              <a:gd name="connsiteX52" fmla="*/ 1027522 w 3619893"/>
              <a:gd name="connsiteY52" fmla="*/ 2318993 h 2375554"/>
              <a:gd name="connsiteX53" fmla="*/ 1055802 w 3619893"/>
              <a:gd name="connsiteY53" fmla="*/ 2328420 h 2375554"/>
              <a:gd name="connsiteX54" fmla="*/ 1263192 w 3619893"/>
              <a:gd name="connsiteY54" fmla="*/ 2356701 h 2375554"/>
              <a:gd name="connsiteX55" fmla="*/ 1329179 w 3619893"/>
              <a:gd name="connsiteY55" fmla="*/ 2375554 h 2375554"/>
              <a:gd name="connsiteX56" fmla="*/ 1621410 w 3619893"/>
              <a:gd name="connsiteY56" fmla="*/ 2347274 h 2375554"/>
              <a:gd name="connsiteX57" fmla="*/ 1677971 w 3619893"/>
              <a:gd name="connsiteY57" fmla="*/ 2309567 h 2375554"/>
              <a:gd name="connsiteX58" fmla="*/ 1706252 w 3619893"/>
              <a:gd name="connsiteY58" fmla="*/ 2281286 h 2375554"/>
              <a:gd name="connsiteX59" fmla="*/ 1725105 w 3619893"/>
              <a:gd name="connsiteY59" fmla="*/ 2253006 h 2375554"/>
              <a:gd name="connsiteX60" fmla="*/ 1753386 w 3619893"/>
              <a:gd name="connsiteY60" fmla="*/ 2234152 h 2375554"/>
              <a:gd name="connsiteX61" fmla="*/ 1772239 w 3619893"/>
              <a:gd name="connsiteY61" fmla="*/ 2205872 h 2375554"/>
              <a:gd name="connsiteX62" fmla="*/ 1838227 w 3619893"/>
              <a:gd name="connsiteY62" fmla="*/ 2168165 h 2375554"/>
              <a:gd name="connsiteX63" fmla="*/ 1904214 w 3619893"/>
              <a:gd name="connsiteY63" fmla="*/ 2177591 h 2375554"/>
              <a:gd name="connsiteX64" fmla="*/ 1932495 w 3619893"/>
              <a:gd name="connsiteY64" fmla="*/ 2196445 h 2375554"/>
              <a:gd name="connsiteX65" fmla="*/ 1970202 w 3619893"/>
              <a:gd name="connsiteY65" fmla="*/ 2215299 h 2375554"/>
              <a:gd name="connsiteX66" fmla="*/ 2017336 w 3619893"/>
              <a:gd name="connsiteY66" fmla="*/ 2234152 h 2375554"/>
              <a:gd name="connsiteX67" fmla="*/ 2045616 w 3619893"/>
              <a:gd name="connsiteY67" fmla="*/ 2243579 h 2375554"/>
              <a:gd name="connsiteX68" fmla="*/ 2073897 w 3619893"/>
              <a:gd name="connsiteY68" fmla="*/ 2262433 h 2375554"/>
              <a:gd name="connsiteX69" fmla="*/ 2168165 w 3619893"/>
              <a:gd name="connsiteY69" fmla="*/ 2271859 h 2375554"/>
              <a:gd name="connsiteX70" fmla="*/ 2224726 w 3619893"/>
              <a:gd name="connsiteY70" fmla="*/ 2281286 h 2375554"/>
              <a:gd name="connsiteX71" fmla="*/ 2309567 w 3619893"/>
              <a:gd name="connsiteY71" fmla="*/ 2290713 h 2375554"/>
              <a:gd name="connsiteX72" fmla="*/ 2366128 w 3619893"/>
              <a:gd name="connsiteY72" fmla="*/ 2300140 h 2375554"/>
              <a:gd name="connsiteX73" fmla="*/ 2573518 w 3619893"/>
              <a:gd name="connsiteY73" fmla="*/ 2309567 h 2375554"/>
              <a:gd name="connsiteX74" fmla="*/ 2865748 w 3619893"/>
              <a:gd name="connsiteY74" fmla="*/ 2290713 h 2375554"/>
              <a:gd name="connsiteX75" fmla="*/ 2960016 w 3619893"/>
              <a:gd name="connsiteY75" fmla="*/ 2253006 h 2375554"/>
              <a:gd name="connsiteX76" fmla="*/ 2988297 w 3619893"/>
              <a:gd name="connsiteY76" fmla="*/ 2215299 h 2375554"/>
              <a:gd name="connsiteX77" fmla="*/ 3007150 w 3619893"/>
              <a:gd name="connsiteY77" fmla="*/ 2177591 h 2375554"/>
              <a:gd name="connsiteX78" fmla="*/ 3073138 w 3619893"/>
              <a:gd name="connsiteY78" fmla="*/ 2111604 h 2375554"/>
              <a:gd name="connsiteX79" fmla="*/ 3101419 w 3619893"/>
              <a:gd name="connsiteY79" fmla="*/ 2083323 h 2375554"/>
              <a:gd name="connsiteX80" fmla="*/ 3148553 w 3619893"/>
              <a:gd name="connsiteY80" fmla="*/ 2045616 h 2375554"/>
              <a:gd name="connsiteX81" fmla="*/ 3176833 w 3619893"/>
              <a:gd name="connsiteY81" fmla="*/ 2017336 h 2375554"/>
              <a:gd name="connsiteX82" fmla="*/ 3205113 w 3619893"/>
              <a:gd name="connsiteY82" fmla="*/ 1998482 h 2375554"/>
              <a:gd name="connsiteX83" fmla="*/ 3261674 w 3619893"/>
              <a:gd name="connsiteY83" fmla="*/ 1941921 h 2375554"/>
              <a:gd name="connsiteX84" fmla="*/ 3299381 w 3619893"/>
              <a:gd name="connsiteY84" fmla="*/ 1904214 h 2375554"/>
              <a:gd name="connsiteX85" fmla="*/ 3346515 w 3619893"/>
              <a:gd name="connsiteY85" fmla="*/ 1809946 h 2375554"/>
              <a:gd name="connsiteX86" fmla="*/ 3374796 w 3619893"/>
              <a:gd name="connsiteY86" fmla="*/ 1772239 h 2375554"/>
              <a:gd name="connsiteX87" fmla="*/ 3421930 w 3619893"/>
              <a:gd name="connsiteY87" fmla="*/ 1668544 h 2375554"/>
              <a:gd name="connsiteX88" fmla="*/ 3431357 w 3619893"/>
              <a:gd name="connsiteY88" fmla="*/ 1630837 h 2375554"/>
              <a:gd name="connsiteX89" fmla="*/ 3450210 w 3619893"/>
              <a:gd name="connsiteY89" fmla="*/ 1593129 h 2375554"/>
              <a:gd name="connsiteX90" fmla="*/ 3478491 w 3619893"/>
              <a:gd name="connsiteY90" fmla="*/ 1536569 h 2375554"/>
              <a:gd name="connsiteX91" fmla="*/ 3487918 w 3619893"/>
              <a:gd name="connsiteY91" fmla="*/ 1508288 h 2375554"/>
              <a:gd name="connsiteX92" fmla="*/ 3506771 w 3619893"/>
              <a:gd name="connsiteY92" fmla="*/ 1461154 h 2375554"/>
              <a:gd name="connsiteX93" fmla="*/ 3525625 w 3619893"/>
              <a:gd name="connsiteY93" fmla="*/ 1395167 h 2375554"/>
              <a:gd name="connsiteX94" fmla="*/ 3553905 w 3619893"/>
              <a:gd name="connsiteY94" fmla="*/ 1329179 h 2375554"/>
              <a:gd name="connsiteX95" fmla="*/ 3563332 w 3619893"/>
              <a:gd name="connsiteY95" fmla="*/ 1300899 h 2375554"/>
              <a:gd name="connsiteX96" fmla="*/ 3582186 w 3619893"/>
              <a:gd name="connsiteY96" fmla="*/ 1150070 h 2375554"/>
              <a:gd name="connsiteX97" fmla="*/ 3610466 w 3619893"/>
              <a:gd name="connsiteY97" fmla="*/ 1036948 h 2375554"/>
              <a:gd name="connsiteX98" fmla="*/ 3619893 w 3619893"/>
              <a:gd name="connsiteY98" fmla="*/ 999241 h 2375554"/>
              <a:gd name="connsiteX99" fmla="*/ 3601039 w 3619893"/>
              <a:gd name="connsiteY99" fmla="*/ 867266 h 2375554"/>
              <a:gd name="connsiteX100" fmla="*/ 3525625 w 3619893"/>
              <a:gd name="connsiteY100" fmla="*/ 782424 h 2375554"/>
              <a:gd name="connsiteX101" fmla="*/ 3478491 w 3619893"/>
              <a:gd name="connsiteY101" fmla="*/ 725864 h 2375554"/>
              <a:gd name="connsiteX102" fmla="*/ 3421930 w 3619893"/>
              <a:gd name="connsiteY102" fmla="*/ 650449 h 2375554"/>
              <a:gd name="connsiteX103" fmla="*/ 3384223 w 3619893"/>
              <a:gd name="connsiteY103" fmla="*/ 612742 h 2375554"/>
              <a:gd name="connsiteX104" fmla="*/ 3355942 w 3619893"/>
              <a:gd name="connsiteY104" fmla="*/ 556181 h 2375554"/>
              <a:gd name="connsiteX105" fmla="*/ 3327662 w 3619893"/>
              <a:gd name="connsiteY105" fmla="*/ 527901 h 2375554"/>
              <a:gd name="connsiteX106" fmla="*/ 3308808 w 3619893"/>
              <a:gd name="connsiteY106" fmla="*/ 499620 h 2375554"/>
              <a:gd name="connsiteX107" fmla="*/ 3280528 w 3619893"/>
              <a:gd name="connsiteY107" fmla="*/ 471340 h 2375554"/>
              <a:gd name="connsiteX108" fmla="*/ 3261674 w 3619893"/>
              <a:gd name="connsiteY108" fmla="*/ 443059 h 2375554"/>
              <a:gd name="connsiteX109" fmla="*/ 3195687 w 3619893"/>
              <a:gd name="connsiteY109" fmla="*/ 358218 h 2375554"/>
              <a:gd name="connsiteX110" fmla="*/ 3139126 w 3619893"/>
              <a:gd name="connsiteY110" fmla="*/ 311084 h 2375554"/>
              <a:gd name="connsiteX111" fmla="*/ 3073138 w 3619893"/>
              <a:gd name="connsiteY111" fmla="*/ 263950 h 2375554"/>
              <a:gd name="connsiteX112" fmla="*/ 3054285 w 3619893"/>
              <a:gd name="connsiteY112" fmla="*/ 235670 h 2375554"/>
              <a:gd name="connsiteX113" fmla="*/ 3026004 w 3619893"/>
              <a:gd name="connsiteY113" fmla="*/ 207389 h 2375554"/>
              <a:gd name="connsiteX114" fmla="*/ 2978870 w 3619893"/>
              <a:gd name="connsiteY114" fmla="*/ 160255 h 2375554"/>
              <a:gd name="connsiteX115" fmla="*/ 2960016 w 3619893"/>
              <a:gd name="connsiteY115" fmla="*/ 131975 h 2375554"/>
              <a:gd name="connsiteX116" fmla="*/ 2903456 w 3619893"/>
              <a:gd name="connsiteY116" fmla="*/ 94268 h 2375554"/>
              <a:gd name="connsiteX117" fmla="*/ 2799761 w 3619893"/>
              <a:gd name="connsiteY117" fmla="*/ 65987 h 2375554"/>
              <a:gd name="connsiteX118" fmla="*/ 2724346 w 3619893"/>
              <a:gd name="connsiteY118" fmla="*/ 56560 h 2375554"/>
              <a:gd name="connsiteX119" fmla="*/ 2620652 w 3619893"/>
              <a:gd name="connsiteY119" fmla="*/ 37707 h 2375554"/>
              <a:gd name="connsiteX120" fmla="*/ 2592371 w 3619893"/>
              <a:gd name="connsiteY120" fmla="*/ 28280 h 2375554"/>
              <a:gd name="connsiteX121" fmla="*/ 2554664 w 3619893"/>
              <a:gd name="connsiteY121" fmla="*/ 18853 h 2375554"/>
              <a:gd name="connsiteX122" fmla="*/ 2526383 w 3619893"/>
              <a:gd name="connsiteY122" fmla="*/ 9426 h 2375554"/>
              <a:gd name="connsiteX123" fmla="*/ 2205872 w 3619893"/>
              <a:gd name="connsiteY123" fmla="*/ 0 h 2375554"/>
              <a:gd name="connsiteX124" fmla="*/ 2073897 w 3619893"/>
              <a:gd name="connsiteY124" fmla="*/ 28280 h 2375554"/>
              <a:gd name="connsiteX125" fmla="*/ 2045616 w 3619893"/>
              <a:gd name="connsiteY125" fmla="*/ 37707 h 2375554"/>
              <a:gd name="connsiteX126" fmla="*/ 1998482 w 3619893"/>
              <a:gd name="connsiteY126" fmla="*/ 65987 h 2375554"/>
              <a:gd name="connsiteX127" fmla="*/ 1941922 w 3619893"/>
              <a:gd name="connsiteY127" fmla="*/ 84841 h 2375554"/>
              <a:gd name="connsiteX128" fmla="*/ 1913641 w 3619893"/>
              <a:gd name="connsiteY128" fmla="*/ 94268 h 2375554"/>
              <a:gd name="connsiteX129" fmla="*/ 1838227 w 3619893"/>
              <a:gd name="connsiteY129" fmla="*/ 122548 h 2375554"/>
              <a:gd name="connsiteX130" fmla="*/ 1772239 w 3619893"/>
              <a:gd name="connsiteY130" fmla="*/ 160255 h 2375554"/>
              <a:gd name="connsiteX131" fmla="*/ 1743959 w 3619893"/>
              <a:gd name="connsiteY131" fmla="*/ 169682 h 2375554"/>
              <a:gd name="connsiteX132" fmla="*/ 1687398 w 3619893"/>
              <a:gd name="connsiteY132" fmla="*/ 188536 h 237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619893" h="2375554">
                <a:moveTo>
                  <a:pt x="1734532" y="169682"/>
                </a:moveTo>
                <a:cubicBezTo>
                  <a:pt x="1718821" y="163397"/>
                  <a:pt x="1702533" y="158396"/>
                  <a:pt x="1687398" y="150828"/>
                </a:cubicBezTo>
                <a:cubicBezTo>
                  <a:pt x="1677265" y="145761"/>
                  <a:pt x="1668337" y="138560"/>
                  <a:pt x="1659118" y="131975"/>
                </a:cubicBezTo>
                <a:cubicBezTo>
                  <a:pt x="1646333" y="122843"/>
                  <a:pt x="1635463" y="110720"/>
                  <a:pt x="1621410" y="103694"/>
                </a:cubicBezTo>
                <a:cubicBezTo>
                  <a:pt x="1609822" y="97900"/>
                  <a:pt x="1596160" y="97827"/>
                  <a:pt x="1583703" y="94268"/>
                </a:cubicBezTo>
                <a:cubicBezTo>
                  <a:pt x="1574149" y="91538"/>
                  <a:pt x="1565167" y="86790"/>
                  <a:pt x="1555423" y="84841"/>
                </a:cubicBezTo>
                <a:cubicBezTo>
                  <a:pt x="1502232" y="74203"/>
                  <a:pt x="1447324" y="71461"/>
                  <a:pt x="1395167" y="56560"/>
                </a:cubicBezTo>
                <a:cubicBezTo>
                  <a:pt x="1283758" y="24730"/>
                  <a:pt x="1352004" y="39229"/>
                  <a:pt x="1187777" y="28280"/>
                </a:cubicBezTo>
                <a:cubicBezTo>
                  <a:pt x="1168923" y="25138"/>
                  <a:pt x="1150330" y="18853"/>
                  <a:pt x="1131216" y="18853"/>
                </a:cubicBezTo>
                <a:cubicBezTo>
                  <a:pt x="993004" y="18853"/>
                  <a:pt x="966188" y="24163"/>
                  <a:pt x="857839" y="37707"/>
                </a:cubicBezTo>
                <a:cubicBezTo>
                  <a:pt x="845270" y="43991"/>
                  <a:pt x="832973" y="50853"/>
                  <a:pt x="820132" y="56560"/>
                </a:cubicBezTo>
                <a:cubicBezTo>
                  <a:pt x="804669" y="63433"/>
                  <a:pt x="788133" y="67846"/>
                  <a:pt x="772998" y="75414"/>
                </a:cubicBezTo>
                <a:cubicBezTo>
                  <a:pt x="743836" y="89996"/>
                  <a:pt x="736877" y="105481"/>
                  <a:pt x="707010" y="122548"/>
                </a:cubicBezTo>
                <a:cubicBezTo>
                  <a:pt x="698383" y="127478"/>
                  <a:pt x="688284" y="129245"/>
                  <a:pt x="678730" y="131975"/>
                </a:cubicBezTo>
                <a:cubicBezTo>
                  <a:pt x="659358" y="137510"/>
                  <a:pt x="631858" y="142139"/>
                  <a:pt x="612742" y="150828"/>
                </a:cubicBezTo>
                <a:cubicBezTo>
                  <a:pt x="587156" y="162458"/>
                  <a:pt x="559812" y="171673"/>
                  <a:pt x="537328" y="188536"/>
                </a:cubicBezTo>
                <a:cubicBezTo>
                  <a:pt x="535160" y="190162"/>
                  <a:pt x="480529" y="232224"/>
                  <a:pt x="471340" y="235670"/>
                </a:cubicBezTo>
                <a:cubicBezTo>
                  <a:pt x="456338" y="241296"/>
                  <a:pt x="439917" y="241954"/>
                  <a:pt x="424206" y="245096"/>
                </a:cubicBezTo>
                <a:cubicBezTo>
                  <a:pt x="411637" y="254523"/>
                  <a:pt x="400140" y="265582"/>
                  <a:pt x="386499" y="273377"/>
                </a:cubicBezTo>
                <a:cubicBezTo>
                  <a:pt x="377872" y="278307"/>
                  <a:pt x="365978" y="276597"/>
                  <a:pt x="358219" y="282804"/>
                </a:cubicBezTo>
                <a:cubicBezTo>
                  <a:pt x="349372" y="289882"/>
                  <a:pt x="347376" y="303073"/>
                  <a:pt x="339365" y="311084"/>
                </a:cubicBezTo>
                <a:cubicBezTo>
                  <a:pt x="331354" y="319095"/>
                  <a:pt x="319096" y="321927"/>
                  <a:pt x="311085" y="329938"/>
                </a:cubicBezTo>
                <a:cubicBezTo>
                  <a:pt x="299975" y="341048"/>
                  <a:pt x="291519" y="354572"/>
                  <a:pt x="282804" y="367645"/>
                </a:cubicBezTo>
                <a:cubicBezTo>
                  <a:pt x="222981" y="457380"/>
                  <a:pt x="288923" y="370012"/>
                  <a:pt x="216816" y="490193"/>
                </a:cubicBezTo>
                <a:cubicBezTo>
                  <a:pt x="207389" y="505904"/>
                  <a:pt x="197434" y="521310"/>
                  <a:pt x="188536" y="537327"/>
                </a:cubicBezTo>
                <a:cubicBezTo>
                  <a:pt x="181711" y="549612"/>
                  <a:pt x="177477" y="563342"/>
                  <a:pt x="169682" y="575035"/>
                </a:cubicBezTo>
                <a:cubicBezTo>
                  <a:pt x="152252" y="601180"/>
                  <a:pt x="131008" y="624614"/>
                  <a:pt x="113122" y="650449"/>
                </a:cubicBezTo>
                <a:cubicBezTo>
                  <a:pt x="42569" y="752358"/>
                  <a:pt x="110788" y="655115"/>
                  <a:pt x="75414" y="725864"/>
                </a:cubicBezTo>
                <a:cubicBezTo>
                  <a:pt x="70347" y="735997"/>
                  <a:pt x="62845" y="744717"/>
                  <a:pt x="56561" y="754144"/>
                </a:cubicBezTo>
                <a:cubicBezTo>
                  <a:pt x="47134" y="804420"/>
                  <a:pt x="37044" y="854577"/>
                  <a:pt x="28280" y="904973"/>
                </a:cubicBezTo>
                <a:cubicBezTo>
                  <a:pt x="24473" y="926863"/>
                  <a:pt x="23211" y="949173"/>
                  <a:pt x="18854" y="970960"/>
                </a:cubicBezTo>
                <a:cubicBezTo>
                  <a:pt x="16905" y="980704"/>
                  <a:pt x="12157" y="989686"/>
                  <a:pt x="9427" y="999241"/>
                </a:cubicBezTo>
                <a:cubicBezTo>
                  <a:pt x="5868" y="1011698"/>
                  <a:pt x="3142" y="1024379"/>
                  <a:pt x="0" y="1036948"/>
                </a:cubicBezTo>
                <a:cubicBezTo>
                  <a:pt x="9427" y="1172066"/>
                  <a:pt x="1716" y="1309485"/>
                  <a:pt x="28280" y="1442301"/>
                </a:cubicBezTo>
                <a:cubicBezTo>
                  <a:pt x="29786" y="1449832"/>
                  <a:pt x="50176" y="1572045"/>
                  <a:pt x="65988" y="1593129"/>
                </a:cubicBezTo>
                <a:cubicBezTo>
                  <a:pt x="131635" y="1680662"/>
                  <a:pt x="61360" y="1582275"/>
                  <a:pt x="113122" y="1668544"/>
                </a:cubicBezTo>
                <a:cubicBezTo>
                  <a:pt x="136334" y="1707231"/>
                  <a:pt x="153326" y="1728435"/>
                  <a:pt x="179109" y="1762812"/>
                </a:cubicBezTo>
                <a:cubicBezTo>
                  <a:pt x="182129" y="1774894"/>
                  <a:pt x="191201" y="1815276"/>
                  <a:pt x="197963" y="1828800"/>
                </a:cubicBezTo>
                <a:cubicBezTo>
                  <a:pt x="203030" y="1838933"/>
                  <a:pt x="211195" y="1847243"/>
                  <a:pt x="216816" y="1857080"/>
                </a:cubicBezTo>
                <a:cubicBezTo>
                  <a:pt x="223788" y="1869281"/>
                  <a:pt x="226891" y="1883814"/>
                  <a:pt x="235670" y="1894787"/>
                </a:cubicBezTo>
                <a:cubicBezTo>
                  <a:pt x="252326" y="1915607"/>
                  <a:pt x="277441" y="1929163"/>
                  <a:pt x="292231" y="1951348"/>
                </a:cubicBezTo>
                <a:cubicBezTo>
                  <a:pt x="298516" y="1960775"/>
                  <a:pt x="303832" y="1970924"/>
                  <a:pt x="311085" y="1979628"/>
                </a:cubicBezTo>
                <a:cubicBezTo>
                  <a:pt x="327205" y="1998973"/>
                  <a:pt x="368778" y="2034540"/>
                  <a:pt x="386499" y="2045616"/>
                </a:cubicBezTo>
                <a:cubicBezTo>
                  <a:pt x="394925" y="2050882"/>
                  <a:pt x="405646" y="2051129"/>
                  <a:pt x="414779" y="2055043"/>
                </a:cubicBezTo>
                <a:cubicBezTo>
                  <a:pt x="427696" y="2060579"/>
                  <a:pt x="440570" y="2066448"/>
                  <a:pt x="452487" y="2073896"/>
                </a:cubicBezTo>
                <a:cubicBezTo>
                  <a:pt x="545315" y="2131913"/>
                  <a:pt x="441363" y="2072623"/>
                  <a:pt x="518474" y="2130457"/>
                </a:cubicBezTo>
                <a:cubicBezTo>
                  <a:pt x="533132" y="2141451"/>
                  <a:pt x="550150" y="2148901"/>
                  <a:pt x="565608" y="2158738"/>
                </a:cubicBezTo>
                <a:cubicBezTo>
                  <a:pt x="584725" y="2170903"/>
                  <a:pt x="600673" y="2189279"/>
                  <a:pt x="622169" y="2196445"/>
                </a:cubicBezTo>
                <a:cubicBezTo>
                  <a:pt x="631596" y="2199587"/>
                  <a:pt x="641316" y="2201958"/>
                  <a:pt x="650449" y="2205872"/>
                </a:cubicBezTo>
                <a:cubicBezTo>
                  <a:pt x="663366" y="2211408"/>
                  <a:pt x="675109" y="2219506"/>
                  <a:pt x="688157" y="2224725"/>
                </a:cubicBezTo>
                <a:cubicBezTo>
                  <a:pt x="706609" y="2232106"/>
                  <a:pt x="744718" y="2243579"/>
                  <a:pt x="744718" y="2243579"/>
                </a:cubicBezTo>
                <a:cubicBezTo>
                  <a:pt x="784036" y="2273067"/>
                  <a:pt x="785593" y="2280445"/>
                  <a:pt x="838986" y="2290713"/>
                </a:cubicBezTo>
                <a:cubicBezTo>
                  <a:pt x="901391" y="2302714"/>
                  <a:pt x="1027522" y="2318993"/>
                  <a:pt x="1027522" y="2318993"/>
                </a:cubicBezTo>
                <a:cubicBezTo>
                  <a:pt x="1036949" y="2322135"/>
                  <a:pt x="1046036" y="2326589"/>
                  <a:pt x="1055802" y="2328420"/>
                </a:cubicBezTo>
                <a:cubicBezTo>
                  <a:pt x="1140095" y="2344225"/>
                  <a:pt x="1182973" y="2347788"/>
                  <a:pt x="1263192" y="2356701"/>
                </a:cubicBezTo>
                <a:cubicBezTo>
                  <a:pt x="1285188" y="2362985"/>
                  <a:pt x="1306303" y="2375554"/>
                  <a:pt x="1329179" y="2375554"/>
                </a:cubicBezTo>
                <a:cubicBezTo>
                  <a:pt x="1517385" y="2375554"/>
                  <a:pt x="1513237" y="2374318"/>
                  <a:pt x="1621410" y="2347274"/>
                </a:cubicBezTo>
                <a:cubicBezTo>
                  <a:pt x="1640264" y="2334705"/>
                  <a:pt x="1661949" y="2325589"/>
                  <a:pt x="1677971" y="2309567"/>
                </a:cubicBezTo>
                <a:cubicBezTo>
                  <a:pt x="1687398" y="2300140"/>
                  <a:pt x="1697717" y="2291528"/>
                  <a:pt x="1706252" y="2281286"/>
                </a:cubicBezTo>
                <a:cubicBezTo>
                  <a:pt x="1713505" y="2272583"/>
                  <a:pt x="1717094" y="2261017"/>
                  <a:pt x="1725105" y="2253006"/>
                </a:cubicBezTo>
                <a:cubicBezTo>
                  <a:pt x="1733116" y="2244995"/>
                  <a:pt x="1743959" y="2240437"/>
                  <a:pt x="1753386" y="2234152"/>
                </a:cubicBezTo>
                <a:cubicBezTo>
                  <a:pt x="1759670" y="2224725"/>
                  <a:pt x="1764228" y="2213883"/>
                  <a:pt x="1772239" y="2205872"/>
                </a:cubicBezTo>
                <a:cubicBezTo>
                  <a:pt x="1800776" y="2177335"/>
                  <a:pt x="1805868" y="2178950"/>
                  <a:pt x="1838227" y="2168165"/>
                </a:cubicBezTo>
                <a:cubicBezTo>
                  <a:pt x="1860223" y="2171307"/>
                  <a:pt x="1882932" y="2171207"/>
                  <a:pt x="1904214" y="2177591"/>
                </a:cubicBezTo>
                <a:cubicBezTo>
                  <a:pt x="1915066" y="2180847"/>
                  <a:pt x="1922658" y="2190824"/>
                  <a:pt x="1932495" y="2196445"/>
                </a:cubicBezTo>
                <a:cubicBezTo>
                  <a:pt x="1944696" y="2203417"/>
                  <a:pt x="1957361" y="2209592"/>
                  <a:pt x="1970202" y="2215299"/>
                </a:cubicBezTo>
                <a:cubicBezTo>
                  <a:pt x="1985665" y="2222171"/>
                  <a:pt x="2001492" y="2228210"/>
                  <a:pt x="2017336" y="2234152"/>
                </a:cubicBezTo>
                <a:cubicBezTo>
                  <a:pt x="2026640" y="2237641"/>
                  <a:pt x="2036728" y="2239135"/>
                  <a:pt x="2045616" y="2243579"/>
                </a:cubicBezTo>
                <a:cubicBezTo>
                  <a:pt x="2055750" y="2248646"/>
                  <a:pt x="2062857" y="2259885"/>
                  <a:pt x="2073897" y="2262433"/>
                </a:cubicBezTo>
                <a:cubicBezTo>
                  <a:pt x="2104668" y="2269534"/>
                  <a:pt x="2136829" y="2267942"/>
                  <a:pt x="2168165" y="2271859"/>
                </a:cubicBezTo>
                <a:cubicBezTo>
                  <a:pt x="2187131" y="2274230"/>
                  <a:pt x="2205780" y="2278760"/>
                  <a:pt x="2224726" y="2281286"/>
                </a:cubicBezTo>
                <a:cubicBezTo>
                  <a:pt x="2252931" y="2285047"/>
                  <a:pt x="2281362" y="2286952"/>
                  <a:pt x="2309567" y="2290713"/>
                </a:cubicBezTo>
                <a:cubicBezTo>
                  <a:pt x="2328513" y="2293239"/>
                  <a:pt x="2347063" y="2298778"/>
                  <a:pt x="2366128" y="2300140"/>
                </a:cubicBezTo>
                <a:cubicBezTo>
                  <a:pt x="2435154" y="2305070"/>
                  <a:pt x="2504388" y="2306425"/>
                  <a:pt x="2573518" y="2309567"/>
                </a:cubicBezTo>
                <a:cubicBezTo>
                  <a:pt x="2609387" y="2308132"/>
                  <a:pt x="2784855" y="2310937"/>
                  <a:pt x="2865748" y="2290713"/>
                </a:cubicBezTo>
                <a:cubicBezTo>
                  <a:pt x="2912341" y="2279064"/>
                  <a:pt x="2921008" y="2272509"/>
                  <a:pt x="2960016" y="2253006"/>
                </a:cubicBezTo>
                <a:cubicBezTo>
                  <a:pt x="2969443" y="2240437"/>
                  <a:pt x="2979970" y="2228622"/>
                  <a:pt x="2988297" y="2215299"/>
                </a:cubicBezTo>
                <a:cubicBezTo>
                  <a:pt x="2995745" y="2203382"/>
                  <a:pt x="2998251" y="2188467"/>
                  <a:pt x="3007150" y="2177591"/>
                </a:cubicBezTo>
                <a:cubicBezTo>
                  <a:pt x="3026848" y="2153516"/>
                  <a:pt x="3051142" y="2133600"/>
                  <a:pt x="3073138" y="2111604"/>
                </a:cubicBezTo>
                <a:cubicBezTo>
                  <a:pt x="3082565" y="2102177"/>
                  <a:pt x="3091009" y="2091651"/>
                  <a:pt x="3101419" y="2083323"/>
                </a:cubicBezTo>
                <a:cubicBezTo>
                  <a:pt x="3117130" y="2070754"/>
                  <a:pt x="3133411" y="2058865"/>
                  <a:pt x="3148553" y="2045616"/>
                </a:cubicBezTo>
                <a:cubicBezTo>
                  <a:pt x="3158586" y="2036837"/>
                  <a:pt x="3166592" y="2025871"/>
                  <a:pt x="3176833" y="2017336"/>
                </a:cubicBezTo>
                <a:cubicBezTo>
                  <a:pt x="3185537" y="2010083"/>
                  <a:pt x="3196645" y="2006009"/>
                  <a:pt x="3205113" y="1998482"/>
                </a:cubicBezTo>
                <a:cubicBezTo>
                  <a:pt x="3225041" y="1980768"/>
                  <a:pt x="3242820" y="1960775"/>
                  <a:pt x="3261674" y="1941921"/>
                </a:cubicBezTo>
                <a:cubicBezTo>
                  <a:pt x="3274243" y="1929352"/>
                  <a:pt x="3289521" y="1919004"/>
                  <a:pt x="3299381" y="1904214"/>
                </a:cubicBezTo>
                <a:cubicBezTo>
                  <a:pt x="3354761" y="1821147"/>
                  <a:pt x="3264660" y="1960013"/>
                  <a:pt x="3346515" y="1809946"/>
                </a:cubicBezTo>
                <a:cubicBezTo>
                  <a:pt x="3354038" y="1796153"/>
                  <a:pt x="3366469" y="1785562"/>
                  <a:pt x="3374796" y="1772239"/>
                </a:cubicBezTo>
                <a:cubicBezTo>
                  <a:pt x="3386874" y="1752914"/>
                  <a:pt x="3417876" y="1679693"/>
                  <a:pt x="3421930" y="1668544"/>
                </a:cubicBezTo>
                <a:cubicBezTo>
                  <a:pt x="3426358" y="1656368"/>
                  <a:pt x="3426808" y="1642968"/>
                  <a:pt x="3431357" y="1630837"/>
                </a:cubicBezTo>
                <a:cubicBezTo>
                  <a:pt x="3436291" y="1617679"/>
                  <a:pt x="3444674" y="1606046"/>
                  <a:pt x="3450210" y="1593129"/>
                </a:cubicBezTo>
                <a:cubicBezTo>
                  <a:pt x="3473624" y="1538495"/>
                  <a:pt x="3442262" y="1590910"/>
                  <a:pt x="3478491" y="1536569"/>
                </a:cubicBezTo>
                <a:cubicBezTo>
                  <a:pt x="3481633" y="1527142"/>
                  <a:pt x="3484429" y="1517592"/>
                  <a:pt x="3487918" y="1508288"/>
                </a:cubicBezTo>
                <a:cubicBezTo>
                  <a:pt x="3493859" y="1492444"/>
                  <a:pt x="3501420" y="1477207"/>
                  <a:pt x="3506771" y="1461154"/>
                </a:cubicBezTo>
                <a:cubicBezTo>
                  <a:pt x="3514005" y="1439452"/>
                  <a:pt x="3517931" y="1416710"/>
                  <a:pt x="3525625" y="1395167"/>
                </a:cubicBezTo>
                <a:cubicBezTo>
                  <a:pt x="3533674" y="1372630"/>
                  <a:pt x="3545017" y="1351398"/>
                  <a:pt x="3553905" y="1329179"/>
                </a:cubicBezTo>
                <a:cubicBezTo>
                  <a:pt x="3557595" y="1319953"/>
                  <a:pt x="3560190" y="1310326"/>
                  <a:pt x="3563332" y="1300899"/>
                </a:cubicBezTo>
                <a:cubicBezTo>
                  <a:pt x="3570303" y="1224220"/>
                  <a:pt x="3567756" y="1211399"/>
                  <a:pt x="3582186" y="1150070"/>
                </a:cubicBezTo>
                <a:cubicBezTo>
                  <a:pt x="3591088" y="1112235"/>
                  <a:pt x="3601039" y="1074655"/>
                  <a:pt x="3610466" y="1036948"/>
                </a:cubicBezTo>
                <a:lnTo>
                  <a:pt x="3619893" y="999241"/>
                </a:lnTo>
                <a:cubicBezTo>
                  <a:pt x="3613608" y="955249"/>
                  <a:pt x="3614421" y="909642"/>
                  <a:pt x="3601039" y="867266"/>
                </a:cubicBezTo>
                <a:cubicBezTo>
                  <a:pt x="3594564" y="846762"/>
                  <a:pt x="3540157" y="798570"/>
                  <a:pt x="3525625" y="782424"/>
                </a:cubicBezTo>
                <a:cubicBezTo>
                  <a:pt x="3509208" y="764182"/>
                  <a:pt x="3493653" y="745162"/>
                  <a:pt x="3478491" y="725864"/>
                </a:cubicBezTo>
                <a:cubicBezTo>
                  <a:pt x="3459077" y="701156"/>
                  <a:pt x="3444149" y="672668"/>
                  <a:pt x="3421930" y="650449"/>
                </a:cubicBezTo>
                <a:cubicBezTo>
                  <a:pt x="3409361" y="637880"/>
                  <a:pt x="3394416" y="627304"/>
                  <a:pt x="3384223" y="612742"/>
                </a:cubicBezTo>
                <a:cubicBezTo>
                  <a:pt x="3372135" y="595473"/>
                  <a:pt x="3367635" y="573720"/>
                  <a:pt x="3355942" y="556181"/>
                </a:cubicBezTo>
                <a:cubicBezTo>
                  <a:pt x="3348547" y="545089"/>
                  <a:pt x="3336196" y="538142"/>
                  <a:pt x="3327662" y="527901"/>
                </a:cubicBezTo>
                <a:cubicBezTo>
                  <a:pt x="3320409" y="519197"/>
                  <a:pt x="3316061" y="508324"/>
                  <a:pt x="3308808" y="499620"/>
                </a:cubicBezTo>
                <a:cubicBezTo>
                  <a:pt x="3300274" y="489379"/>
                  <a:pt x="3289062" y="481581"/>
                  <a:pt x="3280528" y="471340"/>
                </a:cubicBezTo>
                <a:cubicBezTo>
                  <a:pt x="3273275" y="462636"/>
                  <a:pt x="3268472" y="452123"/>
                  <a:pt x="3261674" y="443059"/>
                </a:cubicBezTo>
                <a:cubicBezTo>
                  <a:pt x="3240178" y="414397"/>
                  <a:pt x="3225497" y="378091"/>
                  <a:pt x="3195687" y="358218"/>
                </a:cubicBezTo>
                <a:cubicBezTo>
                  <a:pt x="3125471" y="311410"/>
                  <a:pt x="3211710" y="371570"/>
                  <a:pt x="3139126" y="311084"/>
                </a:cubicBezTo>
                <a:cubicBezTo>
                  <a:pt x="3106999" y="284311"/>
                  <a:pt x="3107114" y="297926"/>
                  <a:pt x="3073138" y="263950"/>
                </a:cubicBezTo>
                <a:cubicBezTo>
                  <a:pt x="3065127" y="255939"/>
                  <a:pt x="3061538" y="244373"/>
                  <a:pt x="3054285" y="235670"/>
                </a:cubicBezTo>
                <a:cubicBezTo>
                  <a:pt x="3045750" y="225428"/>
                  <a:pt x="3034539" y="217631"/>
                  <a:pt x="3026004" y="207389"/>
                </a:cubicBezTo>
                <a:cubicBezTo>
                  <a:pt x="2986725" y="160255"/>
                  <a:pt x="3030717" y="194821"/>
                  <a:pt x="2978870" y="160255"/>
                </a:cubicBezTo>
                <a:cubicBezTo>
                  <a:pt x="2972585" y="150828"/>
                  <a:pt x="2968542" y="139436"/>
                  <a:pt x="2960016" y="131975"/>
                </a:cubicBezTo>
                <a:cubicBezTo>
                  <a:pt x="2942963" y="117054"/>
                  <a:pt x="2925243" y="100493"/>
                  <a:pt x="2903456" y="94268"/>
                </a:cubicBezTo>
                <a:cubicBezTo>
                  <a:pt x="2899049" y="93009"/>
                  <a:pt x="2817730" y="68982"/>
                  <a:pt x="2799761" y="65987"/>
                </a:cubicBezTo>
                <a:cubicBezTo>
                  <a:pt x="2774772" y="61822"/>
                  <a:pt x="2749458" y="59908"/>
                  <a:pt x="2724346" y="56560"/>
                </a:cubicBezTo>
                <a:cubicBezTo>
                  <a:pt x="2674273" y="49884"/>
                  <a:pt x="2663156" y="49851"/>
                  <a:pt x="2620652" y="37707"/>
                </a:cubicBezTo>
                <a:cubicBezTo>
                  <a:pt x="2611097" y="34977"/>
                  <a:pt x="2601926" y="31010"/>
                  <a:pt x="2592371" y="28280"/>
                </a:cubicBezTo>
                <a:cubicBezTo>
                  <a:pt x="2579914" y="24721"/>
                  <a:pt x="2567121" y="22412"/>
                  <a:pt x="2554664" y="18853"/>
                </a:cubicBezTo>
                <a:cubicBezTo>
                  <a:pt x="2545109" y="16123"/>
                  <a:pt x="2536305" y="9962"/>
                  <a:pt x="2526383" y="9426"/>
                </a:cubicBezTo>
                <a:cubicBezTo>
                  <a:pt x="2419656" y="3657"/>
                  <a:pt x="2312709" y="3142"/>
                  <a:pt x="2205872" y="0"/>
                </a:cubicBezTo>
                <a:cubicBezTo>
                  <a:pt x="2169785" y="7217"/>
                  <a:pt x="2114033" y="16812"/>
                  <a:pt x="2073897" y="28280"/>
                </a:cubicBezTo>
                <a:cubicBezTo>
                  <a:pt x="2064342" y="31010"/>
                  <a:pt x="2054504" y="33263"/>
                  <a:pt x="2045616" y="37707"/>
                </a:cubicBezTo>
                <a:cubicBezTo>
                  <a:pt x="2029228" y="45901"/>
                  <a:pt x="2015162" y="58405"/>
                  <a:pt x="1998482" y="65987"/>
                </a:cubicBezTo>
                <a:cubicBezTo>
                  <a:pt x="1980390" y="74211"/>
                  <a:pt x="1960775" y="78556"/>
                  <a:pt x="1941922" y="84841"/>
                </a:cubicBezTo>
                <a:cubicBezTo>
                  <a:pt x="1932495" y="87983"/>
                  <a:pt x="1921909" y="88756"/>
                  <a:pt x="1913641" y="94268"/>
                </a:cubicBezTo>
                <a:cubicBezTo>
                  <a:pt x="1872029" y="122009"/>
                  <a:pt x="1896470" y="110899"/>
                  <a:pt x="1838227" y="122548"/>
                </a:cubicBezTo>
                <a:cubicBezTo>
                  <a:pt x="1809823" y="141484"/>
                  <a:pt x="1805730" y="145902"/>
                  <a:pt x="1772239" y="160255"/>
                </a:cubicBezTo>
                <a:cubicBezTo>
                  <a:pt x="1763106" y="164169"/>
                  <a:pt x="1753092" y="165768"/>
                  <a:pt x="1743959" y="169682"/>
                </a:cubicBezTo>
                <a:cubicBezTo>
                  <a:pt x="1693410" y="191347"/>
                  <a:pt x="1723534" y="188536"/>
                  <a:pt x="1687398" y="188536"/>
                </a:cubicBezTo>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584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E016B21-DD77-2261-14B6-73C4536BA733}"/>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C87F0FB9-16A0-F9C5-AAF7-B6BFF8A8B2D5}"/>
              </a:ext>
            </a:extLst>
          </p:cNvPr>
          <p:cNvSpPr/>
          <p:nvPr/>
        </p:nvSpPr>
        <p:spPr>
          <a:xfrm>
            <a:off x="90520" y="73742"/>
            <a:ext cx="5897325"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DO:</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Chevron 47">
            <a:extLst>
              <a:ext uri="{FF2B5EF4-FFF2-40B4-BE49-F238E27FC236}">
                <a16:creationId xmlns:a16="http://schemas.microsoft.com/office/drawing/2014/main" id="{590FBF4C-CE31-3F82-6B50-2F61FD9072A9}"/>
              </a:ext>
            </a:extLst>
          </p:cNvPr>
          <p:cNvSpPr/>
          <p:nvPr/>
        </p:nvSpPr>
        <p:spPr>
          <a:xfrm>
            <a:off x="6078366" y="68998"/>
            <a:ext cx="5897325"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DO:</a:t>
            </a:r>
          </a:p>
        </p:txBody>
      </p:sp>
      <p:sp>
        <p:nvSpPr>
          <p:cNvPr id="19" name="TextBox 18">
            <a:extLst>
              <a:ext uri="{FF2B5EF4-FFF2-40B4-BE49-F238E27FC236}">
                <a16:creationId xmlns:a16="http://schemas.microsoft.com/office/drawing/2014/main" id="{EC1993BE-52A7-41F9-C040-82C4A9D0155D}"/>
              </a:ext>
            </a:extLst>
          </p:cNvPr>
          <p:cNvSpPr txBox="1"/>
          <p:nvPr/>
        </p:nvSpPr>
        <p:spPr>
          <a:xfrm>
            <a:off x="3508705" y="5834276"/>
            <a:ext cx="60975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Prime Factor Tiles (mathsbot.com)</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871D8711-8B73-A14A-8331-5B55FDBB96CC}"/>
              </a:ext>
            </a:extLst>
          </p:cNvPr>
          <p:cNvPicPr>
            <a:picLocks noChangeAspect="1"/>
          </p:cNvPicPr>
          <p:nvPr/>
        </p:nvPicPr>
        <p:blipFill>
          <a:blip r:embed="rId4"/>
          <a:stretch>
            <a:fillRect/>
          </a:stretch>
        </p:blipFill>
        <p:spPr>
          <a:xfrm>
            <a:off x="799519" y="654392"/>
            <a:ext cx="4479325" cy="3110431"/>
          </a:xfrm>
          <a:prstGeom prst="rect">
            <a:avLst/>
          </a:prstGeom>
        </p:spPr>
      </p:pic>
      <p:sp>
        <p:nvSpPr>
          <p:cNvPr id="13" name="TextBox 12">
            <a:extLst>
              <a:ext uri="{FF2B5EF4-FFF2-40B4-BE49-F238E27FC236}">
                <a16:creationId xmlns:a16="http://schemas.microsoft.com/office/drawing/2014/main" id="{8D86B63A-7E0C-66D7-A0B1-D78928C3B697}"/>
              </a:ext>
            </a:extLst>
          </p:cNvPr>
          <p:cNvSpPr txBox="1"/>
          <p:nvPr/>
        </p:nvSpPr>
        <p:spPr>
          <a:xfrm>
            <a:off x="377072" y="3912124"/>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HCF of 30 and 25. </a:t>
            </a:r>
          </a:p>
        </p:txBody>
      </p:sp>
      <p:pic>
        <p:nvPicPr>
          <p:cNvPr id="15" name="Picture 14">
            <a:extLst>
              <a:ext uri="{FF2B5EF4-FFF2-40B4-BE49-F238E27FC236}">
                <a16:creationId xmlns:a16="http://schemas.microsoft.com/office/drawing/2014/main" id="{44ABDDF2-4AA9-B0D9-F252-A979456C0BFB}"/>
              </a:ext>
            </a:extLst>
          </p:cNvPr>
          <p:cNvPicPr>
            <a:picLocks noChangeAspect="1"/>
          </p:cNvPicPr>
          <p:nvPr/>
        </p:nvPicPr>
        <p:blipFill>
          <a:blip r:embed="rId5"/>
          <a:stretch>
            <a:fillRect/>
          </a:stretch>
        </p:blipFill>
        <p:spPr>
          <a:xfrm>
            <a:off x="7004339" y="758954"/>
            <a:ext cx="3870793" cy="2901306"/>
          </a:xfrm>
          <a:prstGeom prst="rect">
            <a:avLst/>
          </a:prstGeom>
        </p:spPr>
      </p:pic>
      <p:sp>
        <p:nvSpPr>
          <p:cNvPr id="18" name="TextBox 17">
            <a:extLst>
              <a:ext uri="{FF2B5EF4-FFF2-40B4-BE49-F238E27FC236}">
                <a16:creationId xmlns:a16="http://schemas.microsoft.com/office/drawing/2014/main" id="{E0B590F9-DE0D-F15E-388C-00B5215D9E1B}"/>
              </a:ext>
            </a:extLst>
          </p:cNvPr>
          <p:cNvSpPr txBox="1"/>
          <p:nvPr/>
        </p:nvSpPr>
        <p:spPr>
          <a:xfrm>
            <a:off x="7203649" y="3896183"/>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HCF of 30 and 20. </a:t>
            </a:r>
          </a:p>
        </p:txBody>
      </p:sp>
    </p:spTree>
    <p:extLst>
      <p:ext uri="{BB962C8B-B14F-4D97-AF65-F5344CB8AC3E}">
        <p14:creationId xmlns:p14="http://schemas.microsoft.com/office/powerpoint/2010/main" val="256769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D1CBE-BF16-561D-7312-1BD9794435CC}"/>
              </a:ext>
            </a:extLst>
          </p:cNvPr>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C720629-AF8B-D6F6-F26A-06413B1E0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7" name="Pentagon 46">
            <a:extLst>
              <a:ext uri="{FF2B5EF4-FFF2-40B4-BE49-F238E27FC236}">
                <a16:creationId xmlns:a16="http://schemas.microsoft.com/office/drawing/2014/main" id="{B49FA757-4422-B391-3DEF-538690A64CC6}"/>
              </a:ext>
            </a:extLst>
          </p:cNvPr>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RETRIEVE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Chevron 47">
            <a:extLst>
              <a:ext uri="{FF2B5EF4-FFF2-40B4-BE49-F238E27FC236}">
                <a16:creationId xmlns:a16="http://schemas.microsoft.com/office/drawing/2014/main" id="{B5C3404A-0649-3A0A-8488-FD88018F72E0}"/>
              </a:ext>
            </a:extLst>
          </p:cNvPr>
          <p:cNvSpPr/>
          <p:nvPr/>
        </p:nvSpPr>
        <p:spPr>
          <a:xfrm>
            <a:off x="2760836" y="6429002"/>
            <a:ext cx="2700000" cy="360000"/>
          </a:xfrm>
          <a:prstGeom prst="chevron">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INSTRUCT</a:t>
            </a:r>
          </a:p>
        </p:txBody>
      </p:sp>
      <p:sp>
        <p:nvSpPr>
          <p:cNvPr id="9" name="Chevron 48">
            <a:extLst>
              <a:ext uri="{FF2B5EF4-FFF2-40B4-BE49-F238E27FC236}">
                <a16:creationId xmlns:a16="http://schemas.microsoft.com/office/drawing/2014/main" id="{45D266AB-9DC0-DAAD-53A8-2EDF470F600A}"/>
              </a:ext>
            </a:extLst>
          </p:cNvPr>
          <p:cNvSpPr/>
          <p:nvPr/>
        </p:nvSpPr>
        <p:spPr>
          <a:xfrm>
            <a:off x="5398557" y="6437401"/>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PRACTISE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Chevron 52">
            <a:extLst>
              <a:ext uri="{FF2B5EF4-FFF2-40B4-BE49-F238E27FC236}">
                <a16:creationId xmlns:a16="http://schemas.microsoft.com/office/drawing/2014/main" id="{EE0F86BE-060D-EFFE-44F0-AFE7EAC2155B}"/>
              </a:ext>
            </a:extLst>
          </p:cNvPr>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SECURE</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E016B21-DD77-2261-14B6-73C4536BA733}"/>
              </a:ext>
            </a:extLst>
          </p:cNvPr>
          <p:cNvSpPr/>
          <p:nvPr/>
        </p:nvSpPr>
        <p:spPr>
          <a:xfrm>
            <a:off x="-1" y="0"/>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Pentagon 46">
            <a:extLst>
              <a:ext uri="{FF2B5EF4-FFF2-40B4-BE49-F238E27FC236}">
                <a16:creationId xmlns:a16="http://schemas.microsoft.com/office/drawing/2014/main" id="{C87F0FB9-16A0-F9C5-AAF7-B6BFF8A8B2D5}"/>
              </a:ext>
            </a:extLst>
          </p:cNvPr>
          <p:cNvSpPr/>
          <p:nvPr/>
        </p:nvSpPr>
        <p:spPr>
          <a:xfrm>
            <a:off x="90520" y="73742"/>
            <a:ext cx="5897325"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DO:</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Chevron 47">
            <a:extLst>
              <a:ext uri="{FF2B5EF4-FFF2-40B4-BE49-F238E27FC236}">
                <a16:creationId xmlns:a16="http://schemas.microsoft.com/office/drawing/2014/main" id="{590FBF4C-CE31-3F82-6B50-2F61FD9072A9}"/>
              </a:ext>
            </a:extLst>
          </p:cNvPr>
          <p:cNvSpPr/>
          <p:nvPr/>
        </p:nvSpPr>
        <p:spPr>
          <a:xfrm>
            <a:off x="6078366" y="68998"/>
            <a:ext cx="5897325"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DO:</a:t>
            </a:r>
          </a:p>
        </p:txBody>
      </p:sp>
      <p:sp>
        <p:nvSpPr>
          <p:cNvPr id="19" name="TextBox 18">
            <a:extLst>
              <a:ext uri="{FF2B5EF4-FFF2-40B4-BE49-F238E27FC236}">
                <a16:creationId xmlns:a16="http://schemas.microsoft.com/office/drawing/2014/main" id="{EC1993BE-52A7-41F9-C040-82C4A9D0155D}"/>
              </a:ext>
            </a:extLst>
          </p:cNvPr>
          <p:cNvSpPr txBox="1"/>
          <p:nvPr/>
        </p:nvSpPr>
        <p:spPr>
          <a:xfrm>
            <a:off x="3508705" y="5834276"/>
            <a:ext cx="60975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Prime Factor Tiles (mathsbot.com)</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871D8711-8B73-A14A-8331-5B55FDBB96CC}"/>
              </a:ext>
            </a:extLst>
          </p:cNvPr>
          <p:cNvPicPr>
            <a:picLocks noChangeAspect="1"/>
          </p:cNvPicPr>
          <p:nvPr/>
        </p:nvPicPr>
        <p:blipFill>
          <a:blip r:embed="rId4"/>
          <a:stretch>
            <a:fillRect/>
          </a:stretch>
        </p:blipFill>
        <p:spPr>
          <a:xfrm>
            <a:off x="799519" y="654392"/>
            <a:ext cx="4479325" cy="3110431"/>
          </a:xfrm>
          <a:prstGeom prst="rect">
            <a:avLst/>
          </a:prstGeom>
        </p:spPr>
      </p:pic>
      <p:sp>
        <p:nvSpPr>
          <p:cNvPr id="13" name="TextBox 12">
            <a:extLst>
              <a:ext uri="{FF2B5EF4-FFF2-40B4-BE49-F238E27FC236}">
                <a16:creationId xmlns:a16="http://schemas.microsoft.com/office/drawing/2014/main" id="{8D86B63A-7E0C-66D7-A0B1-D78928C3B697}"/>
              </a:ext>
            </a:extLst>
          </p:cNvPr>
          <p:cNvSpPr txBox="1"/>
          <p:nvPr/>
        </p:nvSpPr>
        <p:spPr>
          <a:xfrm>
            <a:off x="377072" y="3912124"/>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LCM of 30 and 25. </a:t>
            </a:r>
          </a:p>
        </p:txBody>
      </p:sp>
      <p:pic>
        <p:nvPicPr>
          <p:cNvPr id="15" name="Picture 14">
            <a:extLst>
              <a:ext uri="{FF2B5EF4-FFF2-40B4-BE49-F238E27FC236}">
                <a16:creationId xmlns:a16="http://schemas.microsoft.com/office/drawing/2014/main" id="{44ABDDF2-4AA9-B0D9-F252-A979456C0BFB}"/>
              </a:ext>
            </a:extLst>
          </p:cNvPr>
          <p:cNvPicPr>
            <a:picLocks noChangeAspect="1"/>
          </p:cNvPicPr>
          <p:nvPr/>
        </p:nvPicPr>
        <p:blipFill>
          <a:blip r:embed="rId5"/>
          <a:stretch>
            <a:fillRect/>
          </a:stretch>
        </p:blipFill>
        <p:spPr>
          <a:xfrm>
            <a:off x="7004339" y="758954"/>
            <a:ext cx="3870793" cy="2901306"/>
          </a:xfrm>
          <a:prstGeom prst="rect">
            <a:avLst/>
          </a:prstGeom>
        </p:spPr>
      </p:pic>
      <p:sp>
        <p:nvSpPr>
          <p:cNvPr id="18" name="TextBox 17">
            <a:extLst>
              <a:ext uri="{FF2B5EF4-FFF2-40B4-BE49-F238E27FC236}">
                <a16:creationId xmlns:a16="http://schemas.microsoft.com/office/drawing/2014/main" id="{E0B590F9-DE0D-F15E-388C-00B5215D9E1B}"/>
              </a:ext>
            </a:extLst>
          </p:cNvPr>
          <p:cNvSpPr txBox="1"/>
          <p:nvPr/>
        </p:nvSpPr>
        <p:spPr>
          <a:xfrm>
            <a:off x="7203649" y="3896183"/>
            <a:ext cx="508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Find the LCM of 30 and 20. </a:t>
            </a:r>
          </a:p>
        </p:txBody>
      </p:sp>
    </p:spTree>
    <p:extLst>
      <p:ext uri="{BB962C8B-B14F-4D97-AF65-F5344CB8AC3E}">
        <p14:creationId xmlns:p14="http://schemas.microsoft.com/office/powerpoint/2010/main" val="1007373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id="{8CC94563-EA6A-4AC1-B360-8ED85B603DC6}" vid="{195C6CBC-4BC1-45B5-BDC6-B12C640D2324}"/>
    </a:ext>
  </a:extLst>
</a:theme>
</file>

<file path=ppt/theme/theme2.xml><?xml version="1.0" encoding="utf-8"?>
<a:theme xmlns:a="http://schemas.openxmlformats.org/drawingml/2006/main" name="1_Office Theme">
  <a:themeElements>
    <a:clrScheme name="Custom 10">
      <a:dk1>
        <a:sysClr val="windowText" lastClr="000000"/>
      </a:dk1>
      <a:lt1>
        <a:sysClr val="window" lastClr="FFFFFF"/>
      </a:lt1>
      <a:dk2>
        <a:srgbClr val="44546A"/>
      </a:dk2>
      <a:lt2>
        <a:srgbClr val="E7E6E6"/>
      </a:lt2>
      <a:accent1>
        <a:srgbClr val="FFCCCC"/>
      </a:accent1>
      <a:accent2>
        <a:srgbClr val="FF99CC"/>
      </a:accent2>
      <a:accent3>
        <a:srgbClr val="9EDAFF"/>
      </a:accent3>
      <a:accent4>
        <a:srgbClr val="FFCC00"/>
      </a:accent4>
      <a:accent5>
        <a:srgbClr val="70B7FF"/>
      </a:accent5>
      <a:accent6>
        <a:srgbClr val="66FF33"/>
      </a:accent6>
      <a:hlink>
        <a:srgbClr val="CCECFF"/>
      </a:hlink>
      <a:folHlink>
        <a:srgbClr val="99CCFF"/>
      </a:folHlink>
    </a:clrScheme>
    <a:fontScheme name="Custom 4">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Template</Template>
  <TotalTime>208</TotalTime>
  <Words>945</Words>
  <Application>Microsoft Office PowerPoint</Application>
  <PresentationFormat>Widescreen</PresentationFormat>
  <Paragraphs>242</Paragraphs>
  <Slides>26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Aptos</vt:lpstr>
      <vt:lpstr>Aptos Display</vt:lpstr>
      <vt:lpstr>Arial</vt:lpstr>
      <vt:lpstr>Calibri</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 Cutts - AMA Staff</dc:creator>
  <cp:lastModifiedBy>Mrs L Elder - MAT Staff</cp:lastModifiedBy>
  <cp:revision>37</cp:revision>
  <dcterms:created xsi:type="dcterms:W3CDTF">2024-06-26T08:10:05Z</dcterms:created>
  <dcterms:modified xsi:type="dcterms:W3CDTF">2025-05-14T11:03:58Z</dcterms:modified>
</cp:coreProperties>
</file>