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317" r:id="rId4"/>
    <p:sldId id="318" r:id="rId5"/>
    <p:sldId id="319" r:id="rId6"/>
    <p:sldId id="324" r:id="rId7"/>
    <p:sldId id="325" r:id="rId8"/>
    <p:sldId id="320" r:id="rId9"/>
    <p:sldId id="326" r:id="rId10"/>
    <p:sldId id="321" r:id="rId11"/>
    <p:sldId id="32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trieve" id="{0D8BF16C-53A2-4185-8DEA-445CE14BBC4E}">
          <p14:sldIdLst>
            <p14:sldId id="260"/>
          </p14:sldIdLst>
        </p14:section>
        <p14:section name="Instruct" id="{1F808156-9C21-4D47-9A5E-64E4C6ADDEB2}">
          <p14:sldIdLst>
            <p14:sldId id="317"/>
            <p14:sldId id="318"/>
            <p14:sldId id="319"/>
            <p14:sldId id="324"/>
            <p14:sldId id="325"/>
          </p14:sldIdLst>
        </p14:section>
        <p14:section name="Practice" id="{211D4AF2-79DE-4A8C-BB45-541117B4ED0A}">
          <p14:sldIdLst>
            <p14:sldId id="320"/>
            <p14:sldId id="326"/>
            <p14:sldId id="321"/>
          </p14:sldIdLst>
        </p14:section>
        <p14:section name="Secure" id="{018DEF63-30E2-4E52-8F30-218E033F9776}">
          <p14:sldIdLst>
            <p14:sldId id="32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8CB62-9BFC-3C7D-7662-19CE89AECC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467D72-EF99-26F6-C29F-FB2858182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CC895-6239-E4D6-A1F1-37488471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0F62-B681-4624-8A41-509C0F30F61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CEB4F-D29A-8878-079F-CE42F2BC9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3F183-1B3D-52D4-3E7B-26E0A793A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CAA6-46C7-48DE-8163-2985FF26D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802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3AA6F-B475-188F-1F26-22CE79F72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AB50F6-670D-419D-C2CD-FAB57D74A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BB816-39DF-EB6C-D903-81DE7616E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0F62-B681-4624-8A41-509C0F30F61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F1DDE-E541-C2EC-A429-A4582E18A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31AD1-26D3-9E5F-0569-435E6100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CAA6-46C7-48DE-8163-2985FF26D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277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66C13B-E83C-CFBA-0448-6FEC13498B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B23AE-8E49-FF3F-42FD-DD87A5D85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5F226-68DA-6E2F-7C06-3DF9316F8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0F62-B681-4624-8A41-509C0F30F61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DCDFB-4F71-63EA-90D0-FA56D3003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E2A39-091A-294D-E256-33ECD73E9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CAA6-46C7-48DE-8163-2985FF26D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873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5D5B-C859-4D31-8FB3-7969B894133E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24C8-0723-4135-8E32-9967CABAE1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348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5D5B-C859-4D31-8FB3-7969B894133E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24C8-0723-4135-8E32-9967CABAE1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689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5D5B-C859-4D31-8FB3-7969B894133E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24C8-0723-4135-8E32-9967CABAE1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523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5D5B-C859-4D31-8FB3-7969B894133E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24C8-0723-4135-8E32-9967CABAE1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466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5D5B-C859-4D31-8FB3-7969B894133E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24C8-0723-4135-8E32-9967CABAE1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995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5D5B-C859-4D31-8FB3-7969B894133E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24C8-0723-4135-8E32-9967CABAE1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411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5D5B-C859-4D31-8FB3-7969B894133E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24C8-0723-4135-8E32-9967CABAE1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591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5D5B-C859-4D31-8FB3-7969B894133E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24C8-0723-4135-8E32-9967CABAE1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23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E155A-A12D-B00D-15C2-0F75094C2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04877-D316-D14B-7F5A-BB0E9E033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A7B8F-B993-B9C5-FF38-0BFF5D518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0F62-B681-4624-8A41-509C0F30F61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7DFC0-FDBF-6AB9-7666-11E6AEBB6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CA005-2125-D4E3-2E20-E372A559D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CAA6-46C7-48DE-8163-2985FF26D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121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5D5B-C859-4D31-8FB3-7969B894133E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24C8-0723-4135-8E32-9967CABAE1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226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5D5B-C859-4D31-8FB3-7969B894133E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24C8-0723-4135-8E32-9967CABAE1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0800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5D5B-C859-4D31-8FB3-7969B894133E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24C8-0723-4135-8E32-9967CABAE1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2038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2048" y="304515"/>
            <a:ext cx="11626757" cy="7506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1"/>
          </p:nvPr>
        </p:nvSpPr>
        <p:spPr>
          <a:xfrm>
            <a:off x="287338" y="1377950"/>
            <a:ext cx="11626756" cy="4654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0" y="6339146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-6700" b="2639"/>
          <a:stretch/>
        </p:blipFill>
        <p:spPr>
          <a:xfrm>
            <a:off x="10875132" y="6420115"/>
            <a:ext cx="1316867" cy="394572"/>
          </a:xfrm>
          <a:prstGeom prst="rect">
            <a:avLst/>
          </a:prstGeom>
        </p:spPr>
      </p:pic>
      <p:sp>
        <p:nvSpPr>
          <p:cNvPr id="13" name="Pentagon 12"/>
          <p:cNvSpPr/>
          <p:nvPr/>
        </p:nvSpPr>
        <p:spPr>
          <a:xfrm>
            <a:off x="90521" y="6429002"/>
            <a:ext cx="2700000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</a:rPr>
              <a:t>RETRIEVE</a:t>
            </a:r>
            <a:endParaRPr lang="en-GB" sz="1600" b="0">
              <a:solidFill>
                <a:schemeClr val="bg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2760836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22" name="Chevron 21"/>
          <p:cNvSpPr/>
          <p:nvPr/>
        </p:nvSpPr>
        <p:spPr>
          <a:xfrm>
            <a:off x="5412088" y="6429002"/>
            <a:ext cx="2700000" cy="360000"/>
          </a:xfrm>
          <a:prstGeom prst="chevron">
            <a:avLst/>
          </a:prstGeom>
          <a:solidFill>
            <a:srgbClr val="E8812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</a:rPr>
              <a:t>PRACTISE</a:t>
            </a:r>
            <a:endParaRPr lang="en-GB" sz="1600" b="0">
              <a:solidFill>
                <a:schemeClr val="bg1"/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8068872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</a:rPr>
              <a:t>SECURE</a:t>
            </a:r>
            <a:endParaRPr lang="en-GB" sz="16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1369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Title - Spaced Retriev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04799" y="1229339"/>
            <a:ext cx="3708000" cy="46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0B5196"/>
            </a:solidFill>
          </a:ln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4258232" y="1229338"/>
            <a:ext cx="3708000" cy="46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0B5196"/>
            </a:solidFill>
          </a:ln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8220631" y="1235971"/>
            <a:ext cx="3708000" cy="46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0B5196"/>
            </a:solidFill>
          </a:ln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304799" y="1245664"/>
            <a:ext cx="3708000" cy="38965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2000" baseline="0" dirty="0">
                <a:solidFill>
                  <a:schemeClr val="bg1"/>
                </a:solidFill>
              </a:rPr>
              <a:t>Current Learning from KO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68894" y="1245664"/>
            <a:ext cx="3708000" cy="41293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2400" baseline="0">
                <a:solidFill>
                  <a:schemeClr val="bg1"/>
                </a:solidFill>
              </a:rPr>
              <a:t>Recent Learning</a:t>
            </a:r>
            <a:endParaRPr lang="en-GB" sz="240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238560" y="1245664"/>
            <a:ext cx="3708000" cy="41402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2400" baseline="0">
                <a:solidFill>
                  <a:schemeClr val="bg1"/>
                </a:solidFill>
              </a:rPr>
              <a:t>Long-term Learning </a:t>
            </a:r>
          </a:p>
        </p:txBody>
      </p:sp>
      <p:sp>
        <p:nvSpPr>
          <p:cNvPr id="50" name="Text Placeholder 30"/>
          <p:cNvSpPr>
            <a:spLocks noGrp="1"/>
          </p:cNvSpPr>
          <p:nvPr>
            <p:ph type="body" sz="quarter" idx="11"/>
          </p:nvPr>
        </p:nvSpPr>
        <p:spPr>
          <a:xfrm>
            <a:off x="425020" y="1791632"/>
            <a:ext cx="3474627" cy="40264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5pPr marL="1828746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Text Placeholder 30"/>
          <p:cNvSpPr>
            <a:spLocks noGrp="1"/>
          </p:cNvSpPr>
          <p:nvPr>
            <p:ph type="body" sz="quarter" idx="12"/>
          </p:nvPr>
        </p:nvSpPr>
        <p:spPr>
          <a:xfrm>
            <a:off x="4374918" y="1790542"/>
            <a:ext cx="3474627" cy="40470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5pPr marL="1828746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Text Placeholder 30"/>
          <p:cNvSpPr>
            <a:spLocks noGrp="1"/>
          </p:cNvSpPr>
          <p:nvPr>
            <p:ph type="body" sz="quarter" idx="13"/>
          </p:nvPr>
        </p:nvSpPr>
        <p:spPr>
          <a:xfrm>
            <a:off x="8336532" y="1791633"/>
            <a:ext cx="3474627" cy="4053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5pPr marL="1828746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2111" y="5934641"/>
            <a:ext cx="11945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>
                <a:solidFill>
                  <a:srgbClr val="002060"/>
                </a:solidFill>
              </a:rPr>
              <a:t>Retrieve from memory</a:t>
            </a:r>
            <a:r>
              <a:rPr lang="en-GB" sz="2400" i="1" baseline="0">
                <a:solidFill>
                  <a:srgbClr val="002060"/>
                </a:solidFill>
              </a:rPr>
              <a:t> without </a:t>
            </a:r>
            <a:r>
              <a:rPr lang="en-GB" sz="2400" i="1">
                <a:solidFill>
                  <a:srgbClr val="002060"/>
                </a:solidFill>
              </a:rPr>
              <a:t>prompts or discussion.</a:t>
            </a:r>
            <a:r>
              <a:rPr lang="en-GB" sz="2400" i="1" baseline="0">
                <a:solidFill>
                  <a:srgbClr val="002060"/>
                </a:solidFill>
              </a:rPr>
              <a:t> Y</a:t>
            </a:r>
            <a:r>
              <a:rPr lang="en-GB" sz="2400" i="1">
                <a:solidFill>
                  <a:srgbClr val="002060"/>
                </a:solidFill>
              </a:rPr>
              <a:t>ou must write something for</a:t>
            </a:r>
            <a:r>
              <a:rPr lang="en-GB" sz="2400" i="1" baseline="0">
                <a:solidFill>
                  <a:srgbClr val="002060"/>
                </a:solidFill>
              </a:rPr>
              <a:t> each.</a:t>
            </a:r>
            <a:endParaRPr lang="en-GB" sz="2400" i="1">
              <a:solidFill>
                <a:srgbClr val="00206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0" y="6339146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-6700" b="2639"/>
          <a:stretch/>
        </p:blipFill>
        <p:spPr>
          <a:xfrm>
            <a:off x="10875132" y="6420115"/>
            <a:ext cx="1316867" cy="394572"/>
          </a:xfrm>
          <a:prstGeom prst="rect">
            <a:avLst/>
          </a:prstGeom>
        </p:spPr>
      </p:pic>
      <p:sp>
        <p:nvSpPr>
          <p:cNvPr id="47" name="Pentagon 46"/>
          <p:cNvSpPr/>
          <p:nvPr/>
        </p:nvSpPr>
        <p:spPr>
          <a:xfrm>
            <a:off x="90521" y="6429002"/>
            <a:ext cx="2700000" cy="360000"/>
          </a:xfrm>
          <a:prstGeom prst="homePlate">
            <a:avLst/>
          </a:prstGeom>
          <a:solidFill>
            <a:srgbClr val="9259A4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</a:rPr>
              <a:t>RETRIEVE</a:t>
            </a:r>
            <a:endParaRPr lang="en-GB" sz="1600" b="0">
              <a:solidFill>
                <a:schemeClr val="bg1"/>
              </a:solidFill>
            </a:endParaRPr>
          </a:p>
        </p:txBody>
      </p:sp>
      <p:sp>
        <p:nvSpPr>
          <p:cNvPr id="48" name="Chevron 47"/>
          <p:cNvSpPr/>
          <p:nvPr/>
        </p:nvSpPr>
        <p:spPr>
          <a:xfrm>
            <a:off x="2760836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49" name="Chevron 48"/>
          <p:cNvSpPr/>
          <p:nvPr/>
        </p:nvSpPr>
        <p:spPr>
          <a:xfrm>
            <a:off x="5412088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</a:rPr>
              <a:t>PRACTISE</a:t>
            </a:r>
            <a:endParaRPr lang="en-GB" sz="1600" b="0">
              <a:solidFill>
                <a:schemeClr val="bg1"/>
              </a:solidFill>
            </a:endParaRPr>
          </a:p>
        </p:txBody>
      </p:sp>
      <p:sp>
        <p:nvSpPr>
          <p:cNvPr id="53" name="Chevron 52"/>
          <p:cNvSpPr/>
          <p:nvPr/>
        </p:nvSpPr>
        <p:spPr>
          <a:xfrm>
            <a:off x="8068872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</a:rPr>
              <a:t>SECURE</a:t>
            </a:r>
            <a:endParaRPr lang="en-GB" sz="16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160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A2315-9CA4-0913-B46A-9B0C3DFB5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3D804-06D4-253B-C166-EA79648D8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29E45-F2D7-7EFC-1417-FBB20EC19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0F62-B681-4624-8A41-509C0F30F61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B79C4-A524-78A0-7CD3-5C4383EFE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92095-925E-3954-7096-5EBC68B01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CAA6-46C7-48DE-8163-2985FF26D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82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91BD9-5E21-5C00-2567-716403C7F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3EE17-4F1F-B88B-6818-5876FDE3B1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5E3FBA-354A-8D93-1B94-9326C67B9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A56D1-6327-39BB-30C1-0F75BDCB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0F62-B681-4624-8A41-509C0F30F61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B78D5-3872-E3D5-3FA0-6CA62ED3F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DDCAF-D9C7-5CC7-3C2C-FCEEA401B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CAA6-46C7-48DE-8163-2985FF26D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26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6093B-F1EE-8CD5-AEF5-E310FA5B8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8A68F-0889-3087-DD18-EE1EEE476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DE62E-5B12-1BD4-1A6A-6B2505D02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3A54DA-F18B-6755-F8D3-3C4B951586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FCF130-0EF1-BA45-CA12-314F4EDD9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098806-4021-6354-DBBA-289013260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0F62-B681-4624-8A41-509C0F30F61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99BE2B-126F-94A2-E603-5AF67392F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BCBB94-E698-4E98-6500-7D66FFDF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CAA6-46C7-48DE-8163-2985FF26D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78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07D64-D6BF-2A3F-485F-5D7D7254F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CF1B8F-7322-E19E-3880-AE5C1F152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0F62-B681-4624-8A41-509C0F30F61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8B4FC3-2B97-B387-2333-A54D4C91D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C91862-1A46-6CE9-0468-9DD09A98D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CAA6-46C7-48DE-8163-2985FF26D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80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7F1E29-FE21-5EF3-39DE-2448113BC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0F62-B681-4624-8A41-509C0F30F61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306C9F-BE0B-7598-F4D1-DABAF0E90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712D9-E526-53E0-640C-2A67B05A9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CAA6-46C7-48DE-8163-2985FF26D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765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0ED88-2873-DEB8-F9E2-4FD20BE71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A4AF6-673B-FAC0-7759-16465D44C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B66D5-C09C-09FB-8853-B410B0F12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92D17-E956-684B-98CE-2F88E5FD6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0F62-B681-4624-8A41-509C0F30F61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F7B889-A401-3CAB-9BA4-6F297C5F6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CAF4E1-E160-7A97-4256-E91629C75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CAA6-46C7-48DE-8163-2985FF26D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393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9F668-A1B4-964C-5EF6-F8531221E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7F2EDB-6589-5BB2-0967-C86859D3B4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933919-AB36-1678-D058-9202D987C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FE1113-F485-05F3-AF68-2FD8641A7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0F62-B681-4624-8A41-509C0F30F61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C7216A-9ACD-806B-70DC-6A5EA6C21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F52577-5DF9-ABD7-BAFE-1C29FD55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CAA6-46C7-48DE-8163-2985FF26D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9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66AA1F-5568-3A06-A3AA-723854674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4E0ED-F033-DEFD-8432-B09A38C9D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335D9-2731-C69B-484A-51E4532BB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0D0F62-B681-4624-8A41-509C0F30F613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86E40-3AF1-A1A1-F81C-87135CD0D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077F8-B278-8507-9529-B50A199FB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5CCAA6-46C7-48DE-8163-2985FF26D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61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A5D5B-C859-4D31-8FB3-7969B894133E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24C8-0723-4135-8E32-9967CABAE1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72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sbot.com/manipulatives/primeTil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sbot.com/manipulatives/primeTil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sbot.com/manipulatives/primeTil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17500" y="1689100"/>
            <a:ext cx="3582147" cy="412899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254500" y="1689100"/>
            <a:ext cx="3595045" cy="41485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204398" y="1689100"/>
            <a:ext cx="3606761" cy="4156495"/>
          </a:xfrm>
        </p:spPr>
        <p:txBody>
          <a:bodyPr/>
          <a:lstStyle/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236948" y="80574"/>
            <a:ext cx="11750565" cy="967652"/>
          </a:xfrm>
          <a:solidFill>
            <a:srgbClr val="FF99CC"/>
          </a:solidFill>
        </p:spPr>
        <p:txBody>
          <a:bodyPr>
            <a:normAutofit lnSpcReduction="10000"/>
          </a:bodyPr>
          <a:lstStyle/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LESSON TITLE: Using </a:t>
            </a:r>
            <a:r>
              <a:rPr lang="en-GB" sz="2800" b="1">
                <a:solidFill>
                  <a:schemeClr val="tx1"/>
                </a:solidFill>
                <a:latin typeface="Century Gothic" panose="020B0502020202020204" pitchFamily="34" charset="0"/>
              </a:rPr>
              <a:t>Prime Factorisation to find the HCF</a:t>
            </a:r>
            <a:endParaRPr lang="en-GB" sz="28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152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DD1CBE-BF16-561D-7312-1BD9794435CC}"/>
              </a:ext>
            </a:extLst>
          </p:cNvPr>
          <p:cNvSpPr/>
          <p:nvPr/>
        </p:nvSpPr>
        <p:spPr>
          <a:xfrm>
            <a:off x="0" y="6339146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20629-AF8B-D6F6-F26A-06413B1E06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-6700" b="2639"/>
          <a:stretch/>
        </p:blipFill>
        <p:spPr>
          <a:xfrm>
            <a:off x="10875132" y="6420115"/>
            <a:ext cx="1316867" cy="394572"/>
          </a:xfrm>
          <a:prstGeom prst="rect">
            <a:avLst/>
          </a:prstGeom>
        </p:spPr>
      </p:pic>
      <p:sp>
        <p:nvSpPr>
          <p:cNvPr id="7" name="Pentagon 46">
            <a:extLst>
              <a:ext uri="{FF2B5EF4-FFF2-40B4-BE49-F238E27FC236}">
                <a16:creationId xmlns:a16="http://schemas.microsoft.com/office/drawing/2014/main" id="{B49FA757-4422-B391-3DEF-538690A64CC6}"/>
              </a:ext>
            </a:extLst>
          </p:cNvPr>
          <p:cNvSpPr/>
          <p:nvPr/>
        </p:nvSpPr>
        <p:spPr>
          <a:xfrm>
            <a:off x="90521" y="6429002"/>
            <a:ext cx="2700000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RETRIEVE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hevron 47">
            <a:extLst>
              <a:ext uri="{FF2B5EF4-FFF2-40B4-BE49-F238E27FC236}">
                <a16:creationId xmlns:a16="http://schemas.microsoft.com/office/drawing/2014/main" id="{B5C3404A-0649-3A0A-8488-FD88018F72E0}"/>
              </a:ext>
            </a:extLst>
          </p:cNvPr>
          <p:cNvSpPr/>
          <p:nvPr/>
        </p:nvSpPr>
        <p:spPr>
          <a:xfrm>
            <a:off x="2760836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</a:t>
            </a:r>
          </a:p>
        </p:txBody>
      </p:sp>
      <p:sp>
        <p:nvSpPr>
          <p:cNvPr id="9" name="Chevron 48">
            <a:extLst>
              <a:ext uri="{FF2B5EF4-FFF2-40B4-BE49-F238E27FC236}">
                <a16:creationId xmlns:a16="http://schemas.microsoft.com/office/drawing/2014/main" id="{45D266AB-9DC0-DAAD-53A8-2EDF470F600A}"/>
              </a:ext>
            </a:extLst>
          </p:cNvPr>
          <p:cNvSpPr/>
          <p:nvPr/>
        </p:nvSpPr>
        <p:spPr>
          <a:xfrm>
            <a:off x="5412088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PRACTISE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hevron 52">
            <a:extLst>
              <a:ext uri="{FF2B5EF4-FFF2-40B4-BE49-F238E27FC236}">
                <a16:creationId xmlns:a16="http://schemas.microsoft.com/office/drawing/2014/main" id="{EE0F86BE-060D-EFFE-44F0-AFE7EAC2155B}"/>
              </a:ext>
            </a:extLst>
          </p:cNvPr>
          <p:cNvSpPr/>
          <p:nvPr/>
        </p:nvSpPr>
        <p:spPr>
          <a:xfrm>
            <a:off x="8068872" y="6429002"/>
            <a:ext cx="2700000" cy="360000"/>
          </a:xfrm>
          <a:prstGeom prst="chevron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SECURE</a:t>
            </a:r>
            <a:endParaRPr lang="en-GB" sz="16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449535-A1EE-A0DC-0FB6-9222FA17F7B6}"/>
              </a:ext>
            </a:extLst>
          </p:cNvPr>
          <p:cNvSpPr/>
          <p:nvPr/>
        </p:nvSpPr>
        <p:spPr>
          <a:xfrm>
            <a:off x="-1" y="0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entagon 46">
            <a:extLst>
              <a:ext uri="{FF2B5EF4-FFF2-40B4-BE49-F238E27FC236}">
                <a16:creationId xmlns:a16="http://schemas.microsoft.com/office/drawing/2014/main" id="{A952EBE9-0769-94FD-1296-DDECC0D0A350}"/>
              </a:ext>
            </a:extLst>
          </p:cNvPr>
          <p:cNvSpPr/>
          <p:nvPr/>
        </p:nvSpPr>
        <p:spPr>
          <a:xfrm>
            <a:off x="90520" y="73742"/>
            <a:ext cx="11973661" cy="32461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Independent practice:</a:t>
            </a:r>
            <a:endParaRPr lang="en-GB" sz="16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ECA7AB3-301D-F416-1F37-00DD3AB4F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3778" y="2880305"/>
            <a:ext cx="2616800" cy="107703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D185096-47BA-E716-4661-63EA50E906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3234" t="54613"/>
          <a:stretch/>
        </p:blipFill>
        <p:spPr>
          <a:xfrm>
            <a:off x="6119212" y="4643004"/>
            <a:ext cx="3349162" cy="134803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8421963-4BD9-AB9C-1252-BB1FD0F3CB1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8150" r="65530"/>
          <a:stretch/>
        </p:blipFill>
        <p:spPr>
          <a:xfrm>
            <a:off x="8689323" y="2907728"/>
            <a:ext cx="2468538" cy="124297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EB69674-F805-CB30-8207-0DBA23E228E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445" b="57871"/>
          <a:stretch/>
        </p:blipFill>
        <p:spPr>
          <a:xfrm>
            <a:off x="493319" y="4694549"/>
            <a:ext cx="3262427" cy="125126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94B7C51-AA76-92B7-6D5A-29373862F3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6182" b="58004"/>
          <a:stretch/>
        </p:blipFill>
        <p:spPr>
          <a:xfrm>
            <a:off x="368568" y="1003316"/>
            <a:ext cx="2421953" cy="124733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8402059-0E7A-5102-2C27-2DAF8F633F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989" y="2842252"/>
            <a:ext cx="2580520" cy="110802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226785E-26D2-3AED-9548-22826F83DE2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0816" t="59781"/>
          <a:stretch/>
        </p:blipFill>
        <p:spPr>
          <a:xfrm>
            <a:off x="4110836" y="1107709"/>
            <a:ext cx="2043361" cy="116338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3452A4D-9A35-C3C8-B619-043ABA44C1B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57030"/>
          <a:stretch/>
        </p:blipFill>
        <p:spPr>
          <a:xfrm>
            <a:off x="7793793" y="912190"/>
            <a:ext cx="2580520" cy="124297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FCFD4C4-6D18-C726-0CD9-E641DB5C6249}"/>
              </a:ext>
            </a:extLst>
          </p:cNvPr>
          <p:cNvSpPr txBox="1"/>
          <p:nvPr/>
        </p:nvSpPr>
        <p:spPr>
          <a:xfrm>
            <a:off x="238740" y="641283"/>
            <a:ext cx="6523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Find the HCF of the following: </a:t>
            </a:r>
          </a:p>
        </p:txBody>
      </p:sp>
    </p:spTree>
    <p:extLst>
      <p:ext uri="{BB962C8B-B14F-4D97-AF65-F5344CB8AC3E}">
        <p14:creationId xmlns:p14="http://schemas.microsoft.com/office/powerpoint/2010/main" val="352852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06FDEF-6D72-8253-3701-153DAD772335}"/>
              </a:ext>
            </a:extLst>
          </p:cNvPr>
          <p:cNvSpPr txBox="1"/>
          <p:nvPr/>
        </p:nvSpPr>
        <p:spPr>
          <a:xfrm>
            <a:off x="112111" y="6052626"/>
            <a:ext cx="11945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Retrieve from memory</a:t>
            </a:r>
            <a:r>
              <a:rPr lang="en-GB" sz="1600" i="1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without </a:t>
            </a:r>
            <a:r>
              <a:rPr lang="en-GB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prompts or discussion.</a:t>
            </a:r>
            <a:r>
              <a:rPr lang="en-GB" sz="1600" i="1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</a:t>
            </a:r>
            <a:r>
              <a:rPr lang="en-GB" sz="16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 must write something for</a:t>
            </a:r>
            <a:r>
              <a:rPr lang="en-GB" sz="1600" i="1" baseline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each.</a:t>
            </a:r>
            <a:endParaRPr lang="en-GB" sz="1600" i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DD1CBE-BF16-561D-7312-1BD9794435CC}"/>
              </a:ext>
            </a:extLst>
          </p:cNvPr>
          <p:cNvSpPr/>
          <p:nvPr/>
        </p:nvSpPr>
        <p:spPr>
          <a:xfrm>
            <a:off x="0" y="6339146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20629-AF8B-D6F6-F26A-06413B1E06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-6700" b="2639"/>
          <a:stretch/>
        </p:blipFill>
        <p:spPr>
          <a:xfrm>
            <a:off x="10875132" y="6420115"/>
            <a:ext cx="1316867" cy="394572"/>
          </a:xfrm>
          <a:prstGeom prst="rect">
            <a:avLst/>
          </a:prstGeom>
        </p:spPr>
      </p:pic>
      <p:sp>
        <p:nvSpPr>
          <p:cNvPr id="7" name="Pentagon 46">
            <a:extLst>
              <a:ext uri="{FF2B5EF4-FFF2-40B4-BE49-F238E27FC236}">
                <a16:creationId xmlns:a16="http://schemas.microsoft.com/office/drawing/2014/main" id="{B49FA757-4422-B391-3DEF-538690A64CC6}"/>
              </a:ext>
            </a:extLst>
          </p:cNvPr>
          <p:cNvSpPr/>
          <p:nvPr/>
        </p:nvSpPr>
        <p:spPr>
          <a:xfrm>
            <a:off x="90521" y="6429002"/>
            <a:ext cx="2700000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RETRIEVE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hevron 47">
            <a:extLst>
              <a:ext uri="{FF2B5EF4-FFF2-40B4-BE49-F238E27FC236}">
                <a16:creationId xmlns:a16="http://schemas.microsoft.com/office/drawing/2014/main" id="{B5C3404A-0649-3A0A-8488-FD88018F72E0}"/>
              </a:ext>
            </a:extLst>
          </p:cNvPr>
          <p:cNvSpPr/>
          <p:nvPr/>
        </p:nvSpPr>
        <p:spPr>
          <a:xfrm>
            <a:off x="2760836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</a:t>
            </a:r>
          </a:p>
        </p:txBody>
      </p:sp>
      <p:sp>
        <p:nvSpPr>
          <p:cNvPr id="9" name="Chevron 48">
            <a:extLst>
              <a:ext uri="{FF2B5EF4-FFF2-40B4-BE49-F238E27FC236}">
                <a16:creationId xmlns:a16="http://schemas.microsoft.com/office/drawing/2014/main" id="{45D266AB-9DC0-DAAD-53A8-2EDF470F600A}"/>
              </a:ext>
            </a:extLst>
          </p:cNvPr>
          <p:cNvSpPr/>
          <p:nvPr/>
        </p:nvSpPr>
        <p:spPr>
          <a:xfrm>
            <a:off x="5412088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PRACTISE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hevron 52">
            <a:extLst>
              <a:ext uri="{FF2B5EF4-FFF2-40B4-BE49-F238E27FC236}">
                <a16:creationId xmlns:a16="http://schemas.microsoft.com/office/drawing/2014/main" id="{EE0F86BE-060D-EFFE-44F0-AFE7EAC2155B}"/>
              </a:ext>
            </a:extLst>
          </p:cNvPr>
          <p:cNvSpPr/>
          <p:nvPr/>
        </p:nvSpPr>
        <p:spPr>
          <a:xfrm>
            <a:off x="8068872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33BF20-A493-ABC9-AFDF-11BB3A21A9D8}"/>
              </a:ext>
            </a:extLst>
          </p:cNvPr>
          <p:cNvSpPr txBox="1"/>
          <p:nvPr/>
        </p:nvSpPr>
        <p:spPr>
          <a:xfrm>
            <a:off x="309716" y="280219"/>
            <a:ext cx="114889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LO: To identify the HCF of numbers using prime factors</a:t>
            </a:r>
          </a:p>
          <a:p>
            <a:endParaRPr lang="en-GB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0223B68-1943-636B-40DA-14FC4D7B125A}"/>
              </a:ext>
            </a:extLst>
          </p:cNvPr>
          <p:cNvGraphicFramePr>
            <a:graphicFrameLocks noGrp="1"/>
          </p:cNvGraphicFramePr>
          <p:nvPr/>
        </p:nvGraphicFramePr>
        <p:xfrm>
          <a:off x="309715" y="3698840"/>
          <a:ext cx="1109078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059">
                  <a:extLst>
                    <a:ext uri="{9D8B030D-6E8A-4147-A177-3AD203B41FA5}">
                      <a16:colId xmlns:a16="http://schemas.microsoft.com/office/drawing/2014/main" val="1205330540"/>
                    </a:ext>
                  </a:extLst>
                </a:gridCol>
                <a:gridCol w="9335729">
                  <a:extLst>
                    <a:ext uri="{9D8B030D-6E8A-4147-A177-3AD203B41FA5}">
                      <a16:colId xmlns:a16="http://schemas.microsoft.com/office/drawing/2014/main" val="2630472372"/>
                    </a:ext>
                  </a:extLst>
                </a:gridCol>
              </a:tblGrid>
              <a:tr h="364795">
                <a:tc gridSpan="2"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 vocabulary: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528636"/>
                  </a:ext>
                </a:extLst>
              </a:tr>
              <a:tr h="36479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Definition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8898"/>
                  </a:ext>
                </a:extLst>
              </a:tr>
              <a:tr h="364795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ysClr val="windowText" lastClr="000000"/>
                          </a:solidFill>
                        </a:rPr>
                        <a:t>Prime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ysClr val="windowText" lastClr="000000"/>
                          </a:solidFill>
                        </a:rPr>
                        <a:t>A number with exactly 2 factors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032300"/>
                  </a:ext>
                </a:extLst>
              </a:tr>
              <a:tr h="364795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ysClr val="windowText" lastClr="000000"/>
                          </a:solidFill>
                        </a:rPr>
                        <a:t>Factor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ysClr val="windowText" lastClr="000000"/>
                          </a:solidFill>
                        </a:rPr>
                        <a:t>A number that goes into another number with no remainder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090207"/>
                  </a:ext>
                </a:extLst>
              </a:tr>
              <a:tr h="364795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ysClr val="windowText" lastClr="000000"/>
                          </a:solidFill>
                        </a:rPr>
                        <a:t>Decomposition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ysClr val="windowText" lastClr="000000"/>
                          </a:solidFill>
                        </a:rPr>
                        <a:t>To break something down into smaller parts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236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10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DD1CBE-BF16-561D-7312-1BD9794435CC}"/>
              </a:ext>
            </a:extLst>
          </p:cNvPr>
          <p:cNvSpPr/>
          <p:nvPr/>
        </p:nvSpPr>
        <p:spPr>
          <a:xfrm>
            <a:off x="0" y="6339146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20629-AF8B-D6F6-F26A-06413B1E06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-6700" b="2639"/>
          <a:stretch/>
        </p:blipFill>
        <p:spPr>
          <a:xfrm>
            <a:off x="10875132" y="6420115"/>
            <a:ext cx="1316867" cy="394572"/>
          </a:xfrm>
          <a:prstGeom prst="rect">
            <a:avLst/>
          </a:prstGeom>
        </p:spPr>
      </p:pic>
      <p:sp>
        <p:nvSpPr>
          <p:cNvPr id="7" name="Pentagon 46">
            <a:extLst>
              <a:ext uri="{FF2B5EF4-FFF2-40B4-BE49-F238E27FC236}">
                <a16:creationId xmlns:a16="http://schemas.microsoft.com/office/drawing/2014/main" id="{B49FA757-4422-B391-3DEF-538690A64CC6}"/>
              </a:ext>
            </a:extLst>
          </p:cNvPr>
          <p:cNvSpPr/>
          <p:nvPr/>
        </p:nvSpPr>
        <p:spPr>
          <a:xfrm>
            <a:off x="90521" y="6429002"/>
            <a:ext cx="2700000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RETRIEVE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hevron 47">
            <a:extLst>
              <a:ext uri="{FF2B5EF4-FFF2-40B4-BE49-F238E27FC236}">
                <a16:creationId xmlns:a16="http://schemas.microsoft.com/office/drawing/2014/main" id="{B5C3404A-0649-3A0A-8488-FD88018F72E0}"/>
              </a:ext>
            </a:extLst>
          </p:cNvPr>
          <p:cNvSpPr/>
          <p:nvPr/>
        </p:nvSpPr>
        <p:spPr>
          <a:xfrm>
            <a:off x="2760836" y="6429002"/>
            <a:ext cx="2700000" cy="360000"/>
          </a:xfrm>
          <a:prstGeom prst="chevron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</a:t>
            </a:r>
          </a:p>
        </p:txBody>
      </p:sp>
      <p:sp>
        <p:nvSpPr>
          <p:cNvPr id="9" name="Chevron 48">
            <a:extLst>
              <a:ext uri="{FF2B5EF4-FFF2-40B4-BE49-F238E27FC236}">
                <a16:creationId xmlns:a16="http://schemas.microsoft.com/office/drawing/2014/main" id="{45D266AB-9DC0-DAAD-53A8-2EDF470F600A}"/>
              </a:ext>
            </a:extLst>
          </p:cNvPr>
          <p:cNvSpPr/>
          <p:nvPr/>
        </p:nvSpPr>
        <p:spPr>
          <a:xfrm>
            <a:off x="5398557" y="6437401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PRACTISE</a:t>
            </a:r>
            <a:endParaRPr lang="en-GB" sz="16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hevron 52">
            <a:extLst>
              <a:ext uri="{FF2B5EF4-FFF2-40B4-BE49-F238E27FC236}">
                <a16:creationId xmlns:a16="http://schemas.microsoft.com/office/drawing/2014/main" id="{EE0F86BE-060D-EFFE-44F0-AFE7EAC2155B}"/>
              </a:ext>
            </a:extLst>
          </p:cNvPr>
          <p:cNvSpPr/>
          <p:nvPr/>
        </p:nvSpPr>
        <p:spPr>
          <a:xfrm>
            <a:off x="8068872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016B21-DD77-2261-14B6-73C4536BA733}"/>
              </a:ext>
            </a:extLst>
          </p:cNvPr>
          <p:cNvSpPr/>
          <p:nvPr/>
        </p:nvSpPr>
        <p:spPr>
          <a:xfrm>
            <a:off x="-1" y="0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Pentagon 46">
            <a:extLst>
              <a:ext uri="{FF2B5EF4-FFF2-40B4-BE49-F238E27FC236}">
                <a16:creationId xmlns:a16="http://schemas.microsoft.com/office/drawing/2014/main" id="{C87F0FB9-16A0-F9C5-AAF7-B6BFF8A8B2D5}"/>
              </a:ext>
            </a:extLst>
          </p:cNvPr>
          <p:cNvSpPr/>
          <p:nvPr/>
        </p:nvSpPr>
        <p:spPr>
          <a:xfrm>
            <a:off x="90520" y="73742"/>
            <a:ext cx="12101479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 REQUISITES:</a:t>
            </a:r>
            <a:endParaRPr lang="en-GB" sz="16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83EF8F-DEFA-DB4E-504B-A82FEB0545E7}"/>
              </a:ext>
            </a:extLst>
          </p:cNvPr>
          <p:cNvSpPr txBox="1"/>
          <p:nvPr/>
        </p:nvSpPr>
        <p:spPr>
          <a:xfrm>
            <a:off x="939249" y="837348"/>
            <a:ext cx="100674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8118 =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How many factors can you spot? 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1E047BE-C059-FE05-6AFA-2032EFAE0D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001" y="651059"/>
            <a:ext cx="399097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947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DD1CBE-BF16-561D-7312-1BD9794435CC}"/>
              </a:ext>
            </a:extLst>
          </p:cNvPr>
          <p:cNvSpPr/>
          <p:nvPr/>
        </p:nvSpPr>
        <p:spPr>
          <a:xfrm>
            <a:off x="0" y="6339146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20629-AF8B-D6F6-F26A-06413B1E06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-6700" b="2639"/>
          <a:stretch/>
        </p:blipFill>
        <p:spPr>
          <a:xfrm>
            <a:off x="10875132" y="6420115"/>
            <a:ext cx="1316867" cy="394572"/>
          </a:xfrm>
          <a:prstGeom prst="rect">
            <a:avLst/>
          </a:prstGeom>
        </p:spPr>
      </p:pic>
      <p:sp>
        <p:nvSpPr>
          <p:cNvPr id="7" name="Pentagon 46">
            <a:extLst>
              <a:ext uri="{FF2B5EF4-FFF2-40B4-BE49-F238E27FC236}">
                <a16:creationId xmlns:a16="http://schemas.microsoft.com/office/drawing/2014/main" id="{B49FA757-4422-B391-3DEF-538690A64CC6}"/>
              </a:ext>
            </a:extLst>
          </p:cNvPr>
          <p:cNvSpPr/>
          <p:nvPr/>
        </p:nvSpPr>
        <p:spPr>
          <a:xfrm>
            <a:off x="90521" y="6429002"/>
            <a:ext cx="2700000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RETRIEVE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hevron 47">
            <a:extLst>
              <a:ext uri="{FF2B5EF4-FFF2-40B4-BE49-F238E27FC236}">
                <a16:creationId xmlns:a16="http://schemas.microsoft.com/office/drawing/2014/main" id="{B5C3404A-0649-3A0A-8488-FD88018F72E0}"/>
              </a:ext>
            </a:extLst>
          </p:cNvPr>
          <p:cNvSpPr/>
          <p:nvPr/>
        </p:nvSpPr>
        <p:spPr>
          <a:xfrm>
            <a:off x="2760836" y="6429002"/>
            <a:ext cx="2700000" cy="360000"/>
          </a:xfrm>
          <a:prstGeom prst="chevron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</a:t>
            </a:r>
          </a:p>
        </p:txBody>
      </p:sp>
      <p:sp>
        <p:nvSpPr>
          <p:cNvPr id="9" name="Chevron 48">
            <a:extLst>
              <a:ext uri="{FF2B5EF4-FFF2-40B4-BE49-F238E27FC236}">
                <a16:creationId xmlns:a16="http://schemas.microsoft.com/office/drawing/2014/main" id="{45D266AB-9DC0-DAAD-53A8-2EDF470F600A}"/>
              </a:ext>
            </a:extLst>
          </p:cNvPr>
          <p:cNvSpPr/>
          <p:nvPr/>
        </p:nvSpPr>
        <p:spPr>
          <a:xfrm>
            <a:off x="5398557" y="6437401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PRACTISE</a:t>
            </a:r>
            <a:endParaRPr lang="en-GB" sz="16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hevron 52">
            <a:extLst>
              <a:ext uri="{FF2B5EF4-FFF2-40B4-BE49-F238E27FC236}">
                <a16:creationId xmlns:a16="http://schemas.microsoft.com/office/drawing/2014/main" id="{EE0F86BE-060D-EFFE-44F0-AFE7EAC2155B}"/>
              </a:ext>
            </a:extLst>
          </p:cNvPr>
          <p:cNvSpPr/>
          <p:nvPr/>
        </p:nvSpPr>
        <p:spPr>
          <a:xfrm>
            <a:off x="8068872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DE02D9-922B-DCB0-BB17-A004456C743C}"/>
              </a:ext>
            </a:extLst>
          </p:cNvPr>
          <p:cNvSpPr txBox="1"/>
          <p:nvPr/>
        </p:nvSpPr>
        <p:spPr>
          <a:xfrm>
            <a:off x="364830" y="511423"/>
            <a:ext cx="100674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8118 =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27 =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8B0232-9D2B-18C3-3D98-13347AC644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7582" y="325134"/>
            <a:ext cx="3990975" cy="9620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0DA0BEF-6944-E1B3-6794-6C9083A1DF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7582" y="1513469"/>
            <a:ext cx="2495550" cy="100012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06A5DFA-1506-16C5-CB5F-1D1A93A00828}"/>
              </a:ext>
            </a:extLst>
          </p:cNvPr>
          <p:cNvSpPr txBox="1"/>
          <p:nvPr/>
        </p:nvSpPr>
        <p:spPr>
          <a:xfrm>
            <a:off x="5296277" y="2013531"/>
            <a:ext cx="5472595" cy="3376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Do both numbers have 2 as a factor? </a:t>
            </a:r>
          </a:p>
          <a:p>
            <a:pPr>
              <a:lnSpc>
                <a:spcPct val="150000"/>
              </a:lnSpc>
            </a:pPr>
            <a:r>
              <a:rPr lang="en-GB" dirty="0"/>
              <a:t>Do both numbers have 3 as a factor? </a:t>
            </a:r>
          </a:p>
          <a:p>
            <a:pPr>
              <a:lnSpc>
                <a:spcPct val="150000"/>
              </a:lnSpc>
            </a:pPr>
            <a:r>
              <a:rPr lang="en-GB" dirty="0"/>
              <a:t>Do both numbers have 11 as a factor? </a:t>
            </a:r>
          </a:p>
          <a:p>
            <a:pPr>
              <a:lnSpc>
                <a:spcPct val="150000"/>
              </a:lnSpc>
            </a:pPr>
            <a:r>
              <a:rPr lang="en-GB" dirty="0"/>
              <a:t>Do both numbers have 41 as a factor? </a:t>
            </a:r>
          </a:p>
          <a:p>
            <a:pPr>
              <a:lnSpc>
                <a:spcPct val="150000"/>
              </a:lnSpc>
            </a:pPr>
            <a:r>
              <a:rPr lang="en-GB" dirty="0"/>
              <a:t>Do both numbers have 6 as a factor? </a:t>
            </a:r>
          </a:p>
          <a:p>
            <a:pPr>
              <a:lnSpc>
                <a:spcPct val="150000"/>
              </a:lnSpc>
            </a:pPr>
            <a:r>
              <a:rPr lang="en-GB" dirty="0"/>
              <a:t>Do both numbers have 9 as a factor? </a:t>
            </a:r>
          </a:p>
          <a:p>
            <a:pPr>
              <a:lnSpc>
                <a:spcPct val="150000"/>
              </a:lnSpc>
            </a:pPr>
            <a:r>
              <a:rPr lang="en-GB" dirty="0"/>
              <a:t>Do both numbers have 33 as a factor? </a:t>
            </a:r>
          </a:p>
          <a:p>
            <a:pPr>
              <a:lnSpc>
                <a:spcPct val="150000"/>
              </a:lnSpc>
            </a:pPr>
            <a:r>
              <a:rPr lang="en-GB" dirty="0"/>
              <a:t>Do both numbers have 27 as a factor? </a:t>
            </a:r>
          </a:p>
        </p:txBody>
      </p:sp>
    </p:spTree>
    <p:extLst>
      <p:ext uri="{BB962C8B-B14F-4D97-AF65-F5344CB8AC3E}">
        <p14:creationId xmlns:p14="http://schemas.microsoft.com/office/powerpoint/2010/main" val="335334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DD1CBE-BF16-561D-7312-1BD9794435CC}"/>
              </a:ext>
            </a:extLst>
          </p:cNvPr>
          <p:cNvSpPr/>
          <p:nvPr/>
        </p:nvSpPr>
        <p:spPr>
          <a:xfrm>
            <a:off x="0" y="6339146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20629-AF8B-D6F6-F26A-06413B1E06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-6700" b="2639"/>
          <a:stretch/>
        </p:blipFill>
        <p:spPr>
          <a:xfrm>
            <a:off x="10875132" y="6420115"/>
            <a:ext cx="1316867" cy="394572"/>
          </a:xfrm>
          <a:prstGeom prst="rect">
            <a:avLst/>
          </a:prstGeom>
        </p:spPr>
      </p:pic>
      <p:sp>
        <p:nvSpPr>
          <p:cNvPr id="7" name="Pentagon 46">
            <a:extLst>
              <a:ext uri="{FF2B5EF4-FFF2-40B4-BE49-F238E27FC236}">
                <a16:creationId xmlns:a16="http://schemas.microsoft.com/office/drawing/2014/main" id="{B49FA757-4422-B391-3DEF-538690A64CC6}"/>
              </a:ext>
            </a:extLst>
          </p:cNvPr>
          <p:cNvSpPr/>
          <p:nvPr/>
        </p:nvSpPr>
        <p:spPr>
          <a:xfrm>
            <a:off x="90521" y="6429002"/>
            <a:ext cx="2700000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RETRIEVE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hevron 47">
            <a:extLst>
              <a:ext uri="{FF2B5EF4-FFF2-40B4-BE49-F238E27FC236}">
                <a16:creationId xmlns:a16="http://schemas.microsoft.com/office/drawing/2014/main" id="{B5C3404A-0649-3A0A-8488-FD88018F72E0}"/>
              </a:ext>
            </a:extLst>
          </p:cNvPr>
          <p:cNvSpPr/>
          <p:nvPr/>
        </p:nvSpPr>
        <p:spPr>
          <a:xfrm>
            <a:off x="2760836" y="6429002"/>
            <a:ext cx="2700000" cy="360000"/>
          </a:xfrm>
          <a:prstGeom prst="chevron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</a:t>
            </a:r>
          </a:p>
        </p:txBody>
      </p:sp>
      <p:sp>
        <p:nvSpPr>
          <p:cNvPr id="9" name="Chevron 48">
            <a:extLst>
              <a:ext uri="{FF2B5EF4-FFF2-40B4-BE49-F238E27FC236}">
                <a16:creationId xmlns:a16="http://schemas.microsoft.com/office/drawing/2014/main" id="{45D266AB-9DC0-DAAD-53A8-2EDF470F600A}"/>
              </a:ext>
            </a:extLst>
          </p:cNvPr>
          <p:cNvSpPr/>
          <p:nvPr/>
        </p:nvSpPr>
        <p:spPr>
          <a:xfrm>
            <a:off x="5398557" y="6437401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PRACTISE</a:t>
            </a:r>
            <a:endParaRPr lang="en-GB" sz="16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hevron 52">
            <a:extLst>
              <a:ext uri="{FF2B5EF4-FFF2-40B4-BE49-F238E27FC236}">
                <a16:creationId xmlns:a16="http://schemas.microsoft.com/office/drawing/2014/main" id="{EE0F86BE-060D-EFFE-44F0-AFE7EAC2155B}"/>
              </a:ext>
            </a:extLst>
          </p:cNvPr>
          <p:cNvSpPr/>
          <p:nvPr/>
        </p:nvSpPr>
        <p:spPr>
          <a:xfrm>
            <a:off x="8068872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6A5DFA-1506-16C5-CB5F-1D1A93A00828}"/>
              </a:ext>
            </a:extLst>
          </p:cNvPr>
          <p:cNvSpPr txBox="1"/>
          <p:nvPr/>
        </p:nvSpPr>
        <p:spPr>
          <a:xfrm>
            <a:off x="995880" y="211892"/>
            <a:ext cx="9415604" cy="883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If we can identify the largest number that fits inside of both numbers we have identified their highest common factor.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67A5CD3-A182-B4FA-12DE-D542B55036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5767"/>
          <a:stretch/>
        </p:blipFill>
        <p:spPr>
          <a:xfrm>
            <a:off x="1148045" y="1549981"/>
            <a:ext cx="3667125" cy="130186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1E04612-A240-5558-3E30-97427C52A0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3768"/>
          <a:stretch/>
        </p:blipFill>
        <p:spPr>
          <a:xfrm>
            <a:off x="6669149" y="1676150"/>
            <a:ext cx="3667125" cy="136070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05ABFD8-D03C-540E-7F1F-4A6F79A1086F}"/>
              </a:ext>
            </a:extLst>
          </p:cNvPr>
          <p:cNvSpPr txBox="1"/>
          <p:nvPr/>
        </p:nvSpPr>
        <p:spPr>
          <a:xfrm>
            <a:off x="3004241" y="3755855"/>
            <a:ext cx="6183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9 is the biggest factor that can be made within BOTH numbers so must be the HCF</a:t>
            </a:r>
          </a:p>
        </p:txBody>
      </p:sp>
    </p:spTree>
    <p:extLst>
      <p:ext uri="{BB962C8B-B14F-4D97-AF65-F5344CB8AC3E}">
        <p14:creationId xmlns:p14="http://schemas.microsoft.com/office/powerpoint/2010/main" val="191185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DD1CBE-BF16-561D-7312-1BD9794435CC}"/>
              </a:ext>
            </a:extLst>
          </p:cNvPr>
          <p:cNvSpPr/>
          <p:nvPr/>
        </p:nvSpPr>
        <p:spPr>
          <a:xfrm>
            <a:off x="0" y="6339146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20629-AF8B-D6F6-F26A-06413B1E06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-6700" b="2639"/>
          <a:stretch/>
        </p:blipFill>
        <p:spPr>
          <a:xfrm>
            <a:off x="10875132" y="6420115"/>
            <a:ext cx="1316867" cy="394572"/>
          </a:xfrm>
          <a:prstGeom prst="rect">
            <a:avLst/>
          </a:prstGeom>
        </p:spPr>
      </p:pic>
      <p:sp>
        <p:nvSpPr>
          <p:cNvPr id="7" name="Pentagon 46">
            <a:extLst>
              <a:ext uri="{FF2B5EF4-FFF2-40B4-BE49-F238E27FC236}">
                <a16:creationId xmlns:a16="http://schemas.microsoft.com/office/drawing/2014/main" id="{B49FA757-4422-B391-3DEF-538690A64CC6}"/>
              </a:ext>
            </a:extLst>
          </p:cNvPr>
          <p:cNvSpPr/>
          <p:nvPr/>
        </p:nvSpPr>
        <p:spPr>
          <a:xfrm>
            <a:off x="90521" y="6429002"/>
            <a:ext cx="2700000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RETRIEVE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hevron 47">
            <a:extLst>
              <a:ext uri="{FF2B5EF4-FFF2-40B4-BE49-F238E27FC236}">
                <a16:creationId xmlns:a16="http://schemas.microsoft.com/office/drawing/2014/main" id="{B5C3404A-0649-3A0A-8488-FD88018F72E0}"/>
              </a:ext>
            </a:extLst>
          </p:cNvPr>
          <p:cNvSpPr/>
          <p:nvPr/>
        </p:nvSpPr>
        <p:spPr>
          <a:xfrm>
            <a:off x="2760836" y="6429002"/>
            <a:ext cx="2700000" cy="360000"/>
          </a:xfrm>
          <a:prstGeom prst="chevron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</a:t>
            </a:r>
          </a:p>
        </p:txBody>
      </p:sp>
      <p:sp>
        <p:nvSpPr>
          <p:cNvPr id="9" name="Chevron 48">
            <a:extLst>
              <a:ext uri="{FF2B5EF4-FFF2-40B4-BE49-F238E27FC236}">
                <a16:creationId xmlns:a16="http://schemas.microsoft.com/office/drawing/2014/main" id="{45D266AB-9DC0-DAAD-53A8-2EDF470F600A}"/>
              </a:ext>
            </a:extLst>
          </p:cNvPr>
          <p:cNvSpPr/>
          <p:nvPr/>
        </p:nvSpPr>
        <p:spPr>
          <a:xfrm>
            <a:off x="5398557" y="6437401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PRACTISE</a:t>
            </a:r>
            <a:endParaRPr lang="en-GB" sz="16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hevron 52">
            <a:extLst>
              <a:ext uri="{FF2B5EF4-FFF2-40B4-BE49-F238E27FC236}">
                <a16:creationId xmlns:a16="http://schemas.microsoft.com/office/drawing/2014/main" id="{EE0F86BE-060D-EFFE-44F0-AFE7EAC2155B}"/>
              </a:ext>
            </a:extLst>
          </p:cNvPr>
          <p:cNvSpPr/>
          <p:nvPr/>
        </p:nvSpPr>
        <p:spPr>
          <a:xfrm>
            <a:off x="8068872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5ABFD8-D03C-540E-7F1F-4A6F79A1086F}"/>
              </a:ext>
            </a:extLst>
          </p:cNvPr>
          <p:cNvSpPr txBox="1"/>
          <p:nvPr/>
        </p:nvSpPr>
        <p:spPr>
          <a:xfrm>
            <a:off x="1059256" y="2144339"/>
            <a:ext cx="10827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prime factors above represent 18 and 48.</a:t>
            </a:r>
          </a:p>
          <a:p>
            <a:endParaRPr lang="en-GB" sz="2400" dirty="0"/>
          </a:p>
          <a:p>
            <a:r>
              <a:rPr lang="en-GB" sz="2400" dirty="0"/>
              <a:t>What is the largest factor that can be found within BOTH numbers?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4A4832-A821-CD55-0967-298C90F9A4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949" y="249896"/>
            <a:ext cx="866775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487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DD1CBE-BF16-561D-7312-1BD9794435CC}"/>
              </a:ext>
            </a:extLst>
          </p:cNvPr>
          <p:cNvSpPr/>
          <p:nvPr/>
        </p:nvSpPr>
        <p:spPr>
          <a:xfrm>
            <a:off x="0" y="6339146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20629-AF8B-D6F6-F26A-06413B1E06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-6700" b="2639"/>
          <a:stretch/>
        </p:blipFill>
        <p:spPr>
          <a:xfrm>
            <a:off x="10875132" y="6420115"/>
            <a:ext cx="1316867" cy="394572"/>
          </a:xfrm>
          <a:prstGeom prst="rect">
            <a:avLst/>
          </a:prstGeom>
        </p:spPr>
      </p:pic>
      <p:sp>
        <p:nvSpPr>
          <p:cNvPr id="7" name="Pentagon 46">
            <a:extLst>
              <a:ext uri="{FF2B5EF4-FFF2-40B4-BE49-F238E27FC236}">
                <a16:creationId xmlns:a16="http://schemas.microsoft.com/office/drawing/2014/main" id="{B49FA757-4422-B391-3DEF-538690A64CC6}"/>
              </a:ext>
            </a:extLst>
          </p:cNvPr>
          <p:cNvSpPr/>
          <p:nvPr/>
        </p:nvSpPr>
        <p:spPr>
          <a:xfrm>
            <a:off x="90521" y="6429002"/>
            <a:ext cx="2700000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RETRIEVE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hevron 47">
            <a:extLst>
              <a:ext uri="{FF2B5EF4-FFF2-40B4-BE49-F238E27FC236}">
                <a16:creationId xmlns:a16="http://schemas.microsoft.com/office/drawing/2014/main" id="{B5C3404A-0649-3A0A-8488-FD88018F72E0}"/>
              </a:ext>
            </a:extLst>
          </p:cNvPr>
          <p:cNvSpPr/>
          <p:nvPr/>
        </p:nvSpPr>
        <p:spPr>
          <a:xfrm>
            <a:off x="2760836" y="6429002"/>
            <a:ext cx="2700000" cy="360000"/>
          </a:xfrm>
          <a:prstGeom prst="chevron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</a:t>
            </a:r>
          </a:p>
        </p:txBody>
      </p:sp>
      <p:sp>
        <p:nvSpPr>
          <p:cNvPr id="9" name="Chevron 48">
            <a:extLst>
              <a:ext uri="{FF2B5EF4-FFF2-40B4-BE49-F238E27FC236}">
                <a16:creationId xmlns:a16="http://schemas.microsoft.com/office/drawing/2014/main" id="{45D266AB-9DC0-DAAD-53A8-2EDF470F600A}"/>
              </a:ext>
            </a:extLst>
          </p:cNvPr>
          <p:cNvSpPr/>
          <p:nvPr/>
        </p:nvSpPr>
        <p:spPr>
          <a:xfrm>
            <a:off x="5398557" y="6437401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PRACTISE</a:t>
            </a:r>
            <a:endParaRPr lang="en-GB" sz="16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hevron 52">
            <a:extLst>
              <a:ext uri="{FF2B5EF4-FFF2-40B4-BE49-F238E27FC236}">
                <a16:creationId xmlns:a16="http://schemas.microsoft.com/office/drawing/2014/main" id="{EE0F86BE-060D-EFFE-44F0-AFE7EAC2155B}"/>
              </a:ext>
            </a:extLst>
          </p:cNvPr>
          <p:cNvSpPr/>
          <p:nvPr/>
        </p:nvSpPr>
        <p:spPr>
          <a:xfrm>
            <a:off x="8068872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016B21-DD77-2261-14B6-73C4536BA733}"/>
              </a:ext>
            </a:extLst>
          </p:cNvPr>
          <p:cNvSpPr/>
          <p:nvPr/>
        </p:nvSpPr>
        <p:spPr>
          <a:xfrm>
            <a:off x="-1" y="0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Pentagon 46">
            <a:extLst>
              <a:ext uri="{FF2B5EF4-FFF2-40B4-BE49-F238E27FC236}">
                <a16:creationId xmlns:a16="http://schemas.microsoft.com/office/drawing/2014/main" id="{C87F0FB9-16A0-F9C5-AAF7-B6BFF8A8B2D5}"/>
              </a:ext>
            </a:extLst>
          </p:cNvPr>
          <p:cNvSpPr/>
          <p:nvPr/>
        </p:nvSpPr>
        <p:spPr>
          <a:xfrm>
            <a:off x="90520" y="73742"/>
            <a:ext cx="5897325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DO:</a:t>
            </a:r>
            <a:endParaRPr lang="en-GB" sz="16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hevron 47">
            <a:extLst>
              <a:ext uri="{FF2B5EF4-FFF2-40B4-BE49-F238E27FC236}">
                <a16:creationId xmlns:a16="http://schemas.microsoft.com/office/drawing/2014/main" id="{590FBF4C-CE31-3F82-6B50-2F61FD9072A9}"/>
              </a:ext>
            </a:extLst>
          </p:cNvPr>
          <p:cNvSpPr/>
          <p:nvPr/>
        </p:nvSpPr>
        <p:spPr>
          <a:xfrm>
            <a:off x="6078366" y="68998"/>
            <a:ext cx="5897325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DO: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1993BE-52A7-41F9-C040-82C4A9D0155D}"/>
              </a:ext>
            </a:extLst>
          </p:cNvPr>
          <p:cNvSpPr txBox="1"/>
          <p:nvPr/>
        </p:nvSpPr>
        <p:spPr>
          <a:xfrm>
            <a:off x="3508705" y="5834276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Prime Factor Tiles (mathsbot.com)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AC3D183-4A38-0796-1DDA-DE3E730553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21" y="654392"/>
            <a:ext cx="5187650" cy="65245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0E3BFC1-B431-776F-C42A-93BCF914620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2202"/>
          <a:stretch/>
        </p:blipFill>
        <p:spPr>
          <a:xfrm>
            <a:off x="6150909" y="617109"/>
            <a:ext cx="5752237" cy="730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61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DD1CBE-BF16-561D-7312-1BD9794435CC}"/>
              </a:ext>
            </a:extLst>
          </p:cNvPr>
          <p:cNvSpPr/>
          <p:nvPr/>
        </p:nvSpPr>
        <p:spPr>
          <a:xfrm>
            <a:off x="0" y="6339146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20629-AF8B-D6F6-F26A-06413B1E06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-6700" b="2639"/>
          <a:stretch/>
        </p:blipFill>
        <p:spPr>
          <a:xfrm>
            <a:off x="10875132" y="6420115"/>
            <a:ext cx="1316867" cy="394572"/>
          </a:xfrm>
          <a:prstGeom prst="rect">
            <a:avLst/>
          </a:prstGeom>
        </p:spPr>
      </p:pic>
      <p:sp>
        <p:nvSpPr>
          <p:cNvPr id="7" name="Pentagon 46">
            <a:extLst>
              <a:ext uri="{FF2B5EF4-FFF2-40B4-BE49-F238E27FC236}">
                <a16:creationId xmlns:a16="http://schemas.microsoft.com/office/drawing/2014/main" id="{B49FA757-4422-B391-3DEF-538690A64CC6}"/>
              </a:ext>
            </a:extLst>
          </p:cNvPr>
          <p:cNvSpPr/>
          <p:nvPr/>
        </p:nvSpPr>
        <p:spPr>
          <a:xfrm>
            <a:off x="90521" y="6429002"/>
            <a:ext cx="2700000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RETRIEVE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hevron 47">
            <a:extLst>
              <a:ext uri="{FF2B5EF4-FFF2-40B4-BE49-F238E27FC236}">
                <a16:creationId xmlns:a16="http://schemas.microsoft.com/office/drawing/2014/main" id="{B5C3404A-0649-3A0A-8488-FD88018F72E0}"/>
              </a:ext>
            </a:extLst>
          </p:cNvPr>
          <p:cNvSpPr/>
          <p:nvPr/>
        </p:nvSpPr>
        <p:spPr>
          <a:xfrm>
            <a:off x="2760836" y="6429002"/>
            <a:ext cx="2700000" cy="360000"/>
          </a:xfrm>
          <a:prstGeom prst="chevron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</a:t>
            </a:r>
          </a:p>
        </p:txBody>
      </p:sp>
      <p:sp>
        <p:nvSpPr>
          <p:cNvPr id="9" name="Chevron 48">
            <a:extLst>
              <a:ext uri="{FF2B5EF4-FFF2-40B4-BE49-F238E27FC236}">
                <a16:creationId xmlns:a16="http://schemas.microsoft.com/office/drawing/2014/main" id="{45D266AB-9DC0-DAAD-53A8-2EDF470F600A}"/>
              </a:ext>
            </a:extLst>
          </p:cNvPr>
          <p:cNvSpPr/>
          <p:nvPr/>
        </p:nvSpPr>
        <p:spPr>
          <a:xfrm>
            <a:off x="5398557" y="6437401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PRACTISE</a:t>
            </a:r>
            <a:endParaRPr lang="en-GB" sz="16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hevron 52">
            <a:extLst>
              <a:ext uri="{FF2B5EF4-FFF2-40B4-BE49-F238E27FC236}">
                <a16:creationId xmlns:a16="http://schemas.microsoft.com/office/drawing/2014/main" id="{EE0F86BE-060D-EFFE-44F0-AFE7EAC2155B}"/>
              </a:ext>
            </a:extLst>
          </p:cNvPr>
          <p:cNvSpPr/>
          <p:nvPr/>
        </p:nvSpPr>
        <p:spPr>
          <a:xfrm>
            <a:off x="8068872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016B21-DD77-2261-14B6-73C4536BA733}"/>
              </a:ext>
            </a:extLst>
          </p:cNvPr>
          <p:cNvSpPr/>
          <p:nvPr/>
        </p:nvSpPr>
        <p:spPr>
          <a:xfrm>
            <a:off x="-1" y="0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Pentagon 46">
            <a:extLst>
              <a:ext uri="{FF2B5EF4-FFF2-40B4-BE49-F238E27FC236}">
                <a16:creationId xmlns:a16="http://schemas.microsoft.com/office/drawing/2014/main" id="{C87F0FB9-16A0-F9C5-AAF7-B6BFF8A8B2D5}"/>
              </a:ext>
            </a:extLst>
          </p:cNvPr>
          <p:cNvSpPr/>
          <p:nvPr/>
        </p:nvSpPr>
        <p:spPr>
          <a:xfrm>
            <a:off x="90520" y="73742"/>
            <a:ext cx="5897325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DO:</a:t>
            </a:r>
            <a:endParaRPr lang="en-GB" sz="16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hevron 47">
            <a:extLst>
              <a:ext uri="{FF2B5EF4-FFF2-40B4-BE49-F238E27FC236}">
                <a16:creationId xmlns:a16="http://schemas.microsoft.com/office/drawing/2014/main" id="{590FBF4C-CE31-3F82-6B50-2F61FD9072A9}"/>
              </a:ext>
            </a:extLst>
          </p:cNvPr>
          <p:cNvSpPr/>
          <p:nvPr/>
        </p:nvSpPr>
        <p:spPr>
          <a:xfrm>
            <a:off x="6078366" y="68998"/>
            <a:ext cx="5897325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DO: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1993BE-52A7-41F9-C040-82C4A9D0155D}"/>
              </a:ext>
            </a:extLst>
          </p:cNvPr>
          <p:cNvSpPr txBox="1"/>
          <p:nvPr/>
        </p:nvSpPr>
        <p:spPr>
          <a:xfrm>
            <a:off x="3508705" y="5834276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Prime Factor Tiles (mathsbot.com)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83F756-D03A-8062-4F65-D5D71DCE583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4049"/>
          <a:stretch/>
        </p:blipFill>
        <p:spPr>
          <a:xfrm>
            <a:off x="90520" y="617110"/>
            <a:ext cx="5586003" cy="6310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246ADC7-5546-F4A5-75E5-46D019FE9E1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4049"/>
          <a:stretch/>
        </p:blipFill>
        <p:spPr>
          <a:xfrm>
            <a:off x="6194628" y="587852"/>
            <a:ext cx="5781063" cy="65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70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BDD1CBE-BF16-561D-7312-1BD9794435CC}"/>
              </a:ext>
            </a:extLst>
          </p:cNvPr>
          <p:cNvSpPr/>
          <p:nvPr/>
        </p:nvSpPr>
        <p:spPr>
          <a:xfrm>
            <a:off x="0" y="6339146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720629-AF8B-D6F6-F26A-06413B1E06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-6700" b="2639"/>
          <a:stretch/>
        </p:blipFill>
        <p:spPr>
          <a:xfrm>
            <a:off x="10875132" y="6420115"/>
            <a:ext cx="1316867" cy="394572"/>
          </a:xfrm>
          <a:prstGeom prst="rect">
            <a:avLst/>
          </a:prstGeom>
        </p:spPr>
      </p:pic>
      <p:sp>
        <p:nvSpPr>
          <p:cNvPr id="7" name="Pentagon 46">
            <a:extLst>
              <a:ext uri="{FF2B5EF4-FFF2-40B4-BE49-F238E27FC236}">
                <a16:creationId xmlns:a16="http://schemas.microsoft.com/office/drawing/2014/main" id="{B49FA757-4422-B391-3DEF-538690A64CC6}"/>
              </a:ext>
            </a:extLst>
          </p:cNvPr>
          <p:cNvSpPr/>
          <p:nvPr/>
        </p:nvSpPr>
        <p:spPr>
          <a:xfrm>
            <a:off x="90521" y="6429002"/>
            <a:ext cx="2700000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RETRIEVE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hevron 47">
            <a:extLst>
              <a:ext uri="{FF2B5EF4-FFF2-40B4-BE49-F238E27FC236}">
                <a16:creationId xmlns:a16="http://schemas.microsoft.com/office/drawing/2014/main" id="{B5C3404A-0649-3A0A-8488-FD88018F72E0}"/>
              </a:ext>
            </a:extLst>
          </p:cNvPr>
          <p:cNvSpPr/>
          <p:nvPr/>
        </p:nvSpPr>
        <p:spPr>
          <a:xfrm>
            <a:off x="2760836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</a:t>
            </a:r>
          </a:p>
        </p:txBody>
      </p:sp>
      <p:sp>
        <p:nvSpPr>
          <p:cNvPr id="9" name="Chevron 48">
            <a:extLst>
              <a:ext uri="{FF2B5EF4-FFF2-40B4-BE49-F238E27FC236}">
                <a16:creationId xmlns:a16="http://schemas.microsoft.com/office/drawing/2014/main" id="{45D266AB-9DC0-DAAD-53A8-2EDF470F600A}"/>
              </a:ext>
            </a:extLst>
          </p:cNvPr>
          <p:cNvSpPr/>
          <p:nvPr/>
        </p:nvSpPr>
        <p:spPr>
          <a:xfrm>
            <a:off x="5412088" y="6429002"/>
            <a:ext cx="2700000" cy="360000"/>
          </a:xfrm>
          <a:prstGeom prst="chevron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PRACTISE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hevron 52">
            <a:extLst>
              <a:ext uri="{FF2B5EF4-FFF2-40B4-BE49-F238E27FC236}">
                <a16:creationId xmlns:a16="http://schemas.microsoft.com/office/drawing/2014/main" id="{EE0F86BE-060D-EFFE-44F0-AFE7EAC2155B}"/>
              </a:ext>
            </a:extLst>
          </p:cNvPr>
          <p:cNvSpPr/>
          <p:nvPr/>
        </p:nvSpPr>
        <p:spPr>
          <a:xfrm>
            <a:off x="8068872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SECURE</a:t>
            </a:r>
            <a:endParaRPr lang="en-GB" sz="1600" b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016B21-DD77-2261-14B6-73C4536BA733}"/>
              </a:ext>
            </a:extLst>
          </p:cNvPr>
          <p:cNvSpPr/>
          <p:nvPr/>
        </p:nvSpPr>
        <p:spPr>
          <a:xfrm>
            <a:off x="-1" y="0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Pentagon 46">
            <a:extLst>
              <a:ext uri="{FF2B5EF4-FFF2-40B4-BE49-F238E27FC236}">
                <a16:creationId xmlns:a16="http://schemas.microsoft.com/office/drawing/2014/main" id="{C87F0FB9-16A0-F9C5-AAF7-B6BFF8A8B2D5}"/>
              </a:ext>
            </a:extLst>
          </p:cNvPr>
          <p:cNvSpPr/>
          <p:nvPr/>
        </p:nvSpPr>
        <p:spPr>
          <a:xfrm>
            <a:off x="90520" y="73742"/>
            <a:ext cx="11944164" cy="360000"/>
          </a:xfrm>
          <a:prstGeom prst="homePlate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 WBs:</a:t>
            </a:r>
            <a:endParaRPr lang="en-GB" sz="1600" b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F7B112-204F-65DC-4EC3-1FF47E99DF15}"/>
              </a:ext>
            </a:extLst>
          </p:cNvPr>
          <p:cNvSpPr txBox="1"/>
          <p:nvPr/>
        </p:nvSpPr>
        <p:spPr>
          <a:xfrm>
            <a:off x="296502" y="679939"/>
            <a:ext cx="609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Prime Factor Tiles (mathsbot.com)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802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" id="{8CC94563-EA6A-4AC1-B360-8ED85B603DC6}" vid="{195C6CBC-4BC1-45B5-BDC6-B12C640D2324}"/>
    </a:ext>
  </a:extLst>
</a:theme>
</file>

<file path=ppt/theme/theme2.xml><?xml version="1.0" encoding="utf-8"?>
<a:theme xmlns:a="http://schemas.openxmlformats.org/drawingml/2006/main" name="1_Office Theme">
  <a:themeElements>
    <a:clrScheme name="Custom 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CCC"/>
      </a:accent1>
      <a:accent2>
        <a:srgbClr val="FF99CC"/>
      </a:accent2>
      <a:accent3>
        <a:srgbClr val="9EDAFF"/>
      </a:accent3>
      <a:accent4>
        <a:srgbClr val="FFCC00"/>
      </a:accent4>
      <a:accent5>
        <a:srgbClr val="70B7FF"/>
      </a:accent5>
      <a:accent6>
        <a:srgbClr val="66FF33"/>
      </a:accent6>
      <a:hlink>
        <a:srgbClr val="CCECFF"/>
      </a:hlink>
      <a:folHlink>
        <a:srgbClr val="99CCFF"/>
      </a:folHlink>
    </a:clrScheme>
    <a:fontScheme name="Custom 4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191</TotalTime>
  <Words>300</Words>
  <Application>Microsoft Office PowerPoint</Application>
  <PresentationFormat>Widescreen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Century Gothic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Cutts - AMA Staff</dc:creator>
  <cp:lastModifiedBy>Mrs L Elder - MAT Staff</cp:lastModifiedBy>
  <cp:revision>35</cp:revision>
  <dcterms:created xsi:type="dcterms:W3CDTF">2024-06-26T08:10:05Z</dcterms:created>
  <dcterms:modified xsi:type="dcterms:W3CDTF">2025-05-14T10:47:33Z</dcterms:modified>
</cp:coreProperties>
</file>