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2" r:id="rId3"/>
    <p:sldMasterId id="2147483693" r:id="rId4"/>
    <p:sldMasterId id="2147483708" r:id="rId5"/>
    <p:sldMasterId id="2147483725" r:id="rId6"/>
    <p:sldMasterId id="2147483742" r:id="rId7"/>
  </p:sldMasterIdLst>
  <p:notesMasterIdLst>
    <p:notesMasterId r:id="rId31"/>
  </p:notesMasterIdLst>
  <p:sldIdLst>
    <p:sldId id="264" r:id="rId8"/>
    <p:sldId id="269" r:id="rId9"/>
    <p:sldId id="288" r:id="rId10"/>
    <p:sldId id="260" r:id="rId11"/>
    <p:sldId id="743" r:id="rId12"/>
    <p:sldId id="744" r:id="rId13"/>
    <p:sldId id="303" r:id="rId14"/>
    <p:sldId id="745" r:id="rId15"/>
    <p:sldId id="746" r:id="rId16"/>
    <p:sldId id="747" r:id="rId17"/>
    <p:sldId id="844" r:id="rId18"/>
    <p:sldId id="749" r:id="rId19"/>
    <p:sldId id="740" r:id="rId20"/>
    <p:sldId id="845" r:id="rId21"/>
    <p:sldId id="846" r:id="rId22"/>
    <p:sldId id="847" r:id="rId23"/>
    <p:sldId id="848" r:id="rId24"/>
    <p:sldId id="849" r:id="rId25"/>
    <p:sldId id="730" r:id="rId26"/>
    <p:sldId id="852" r:id="rId27"/>
    <p:sldId id="850" r:id="rId28"/>
    <p:sldId id="853" r:id="rId29"/>
    <p:sldId id="85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 bits" id="{C6A166B6-1AF3-436B-ADEE-EB83467BA661}">
          <p14:sldIdLst>
            <p14:sldId id="264"/>
            <p14:sldId id="269"/>
            <p14:sldId id="288"/>
          </p14:sldIdLst>
        </p14:section>
        <p14:section name="Retrieve" id="{C03196B5-FD15-4DBC-8737-7F4AA5632A66}">
          <p14:sldIdLst>
            <p14:sldId id="260"/>
            <p14:sldId id="743"/>
          </p14:sldIdLst>
        </p14:section>
        <p14:section name="Instruct" id="{A989B0C6-FEE7-46F6-A651-D7ED39E502F9}">
          <p14:sldIdLst>
            <p14:sldId id="744"/>
          </p14:sldIdLst>
        </p14:section>
        <p14:section name="Practise" id="{9B25ADF9-EA90-401E-998A-AD43D533C9ED}">
          <p14:sldIdLst>
            <p14:sldId id="303"/>
            <p14:sldId id="745"/>
            <p14:sldId id="746"/>
            <p14:sldId id="747"/>
            <p14:sldId id="844"/>
          </p14:sldIdLst>
        </p14:section>
        <p14:section name="Secure" id="{3C25313C-2642-42FF-8276-F00EC6DF9D8C}">
          <p14:sldIdLst>
            <p14:sldId id="749"/>
            <p14:sldId id="740"/>
          </p14:sldIdLst>
        </p14:section>
        <p14:section name="Instruct 2" id="{56BAA55F-439F-4F69-8986-43425FC381CD}">
          <p14:sldIdLst>
            <p14:sldId id="845"/>
          </p14:sldIdLst>
        </p14:section>
        <p14:section name="Practice 2" id="{E2DF0D39-3435-4097-85FE-48B401F2C865}">
          <p14:sldIdLst>
            <p14:sldId id="846"/>
            <p14:sldId id="847"/>
            <p14:sldId id="848"/>
            <p14:sldId id="849"/>
          </p14:sldIdLst>
        </p14:section>
        <p14:section name="Secure 2" id="{9E1821EA-9979-4400-BD82-281648D9797E}">
          <p14:sldIdLst>
            <p14:sldId id="730"/>
            <p14:sldId id="852"/>
            <p14:sldId id="850"/>
            <p14:sldId id="853"/>
            <p14:sldId id="8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C22DD"/>
    <a:srgbClr val="FFF8E7"/>
    <a:srgbClr val="E6D5F3"/>
    <a:srgbClr val="FD9803"/>
    <a:srgbClr val="196800"/>
    <a:srgbClr val="3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85" autoAdjust="0"/>
  </p:normalViewPr>
  <p:slideViewPr>
    <p:cSldViewPr snapToGrid="0">
      <p:cViewPr varScale="1">
        <p:scale>
          <a:sx n="56" d="100"/>
          <a:sy n="56" d="100"/>
        </p:scale>
        <p:origin x="12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0639C-D221-4B8F-8BA1-400C55B06DE6}"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001D2-7AE2-4737-A9D1-4609F1979884}" type="slidenum">
              <a:rPr lang="en-GB" smtClean="0"/>
              <a:t>‹#›</a:t>
            </a:fld>
            <a:endParaRPr lang="en-GB"/>
          </a:p>
        </p:txBody>
      </p:sp>
    </p:spTree>
    <p:extLst>
      <p:ext uri="{BB962C8B-B14F-4D97-AF65-F5344CB8AC3E}">
        <p14:creationId xmlns:p14="http://schemas.microsoft.com/office/powerpoint/2010/main" val="409362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u="sng" dirty="0"/>
              <a:t>Teaching Notes:</a:t>
            </a:r>
          </a:p>
          <a:p>
            <a:r>
              <a:rPr lang="en-GB" b="0" i="0" u="none" dirty="0"/>
              <a:t>Recap of prerequisite knowledge needed: multiples and factors and types of numbers. </a:t>
            </a:r>
          </a:p>
          <a:p>
            <a:endParaRPr lang="en-GB" b="0" i="0" u="none" dirty="0"/>
          </a:p>
          <a:p>
            <a:r>
              <a:rPr lang="en-GB" b="1" dirty="0"/>
              <a:t>Click green box to reveal answers.</a:t>
            </a:r>
          </a:p>
          <a:p>
            <a:endParaRPr lang="en-GB"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73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BE83-24D9-45A8-E6E6-D68B832C2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5D7B-CA53-0356-798D-9D477E509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1EEE8-A956-87E0-C234-96A4A8BCF5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9AA01E-C5B3-1C02-00C1-FFCD363F57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43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850B-E926-F472-CD88-A800C3F74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0C56B-2893-C475-9BB7-2B603C332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2E32F-06F8-9EFB-5EFA-ADFCB6A77F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0DB66E-BF5F-C088-F6E0-AB000D2D1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25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153C-7794-338E-954F-BDB89564B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319DF-9B69-CFF5-5A70-EC4C223D7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C31BD-D604-0ADD-39DF-8BDD4C3A25F7}"/>
              </a:ext>
            </a:extLst>
          </p:cNvPr>
          <p:cNvSpPr>
            <a:spLocks noGrp="1"/>
          </p:cNvSpPr>
          <p:nvPr>
            <p:ph type="body" idx="1"/>
          </p:nvPr>
        </p:nvSpPr>
        <p:spPr/>
        <p:txBody>
          <a:bodyPr/>
          <a:lstStyle/>
          <a:p>
            <a:r>
              <a:rPr lang="en-GB" dirty="0"/>
              <a:t>Use quickfire questions (suitable for mini-whiteboards) to allow students practice of lowest common multiples. Questions are a range of one of the question numbers being the answer, the answer being the product and other that are in between. This is discussed in the next couple of slides and looked at further in the PP.</a:t>
            </a:r>
          </a:p>
          <a:p>
            <a:endParaRPr lang="en-GB" b="1" dirty="0"/>
          </a:p>
          <a:p>
            <a:r>
              <a:rPr lang="en-GB" b="1" dirty="0"/>
              <a:t>Click to reveal questions and answers sequentially.</a:t>
            </a:r>
          </a:p>
        </p:txBody>
      </p:sp>
      <p:sp>
        <p:nvSpPr>
          <p:cNvPr id="4" name="Slide Number Placeholder 3">
            <a:extLst>
              <a:ext uri="{FF2B5EF4-FFF2-40B4-BE49-F238E27FC236}">
                <a16:creationId xmlns:a16="http://schemas.microsoft.com/office/drawing/2014/main" id="{CCE1ED4D-A891-1944-7B5B-CDB45C4EC9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9D90B-9EE2-40D8-97AF-6A4AE24F14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94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3BAB3-1F53-3CB8-8196-E03561782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9024C-96CC-FA6B-9544-B73D177F4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8A00B-5AA8-78FE-BB8D-C4C00A30A7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We want students to </a:t>
            </a:r>
            <a:r>
              <a:rPr lang="en-US" i="0" u="none" dirty="0" err="1"/>
              <a:t>realise</a:t>
            </a:r>
            <a:r>
              <a:rPr lang="en-US" i="0" u="none" dirty="0"/>
              <a:t> that although multiplying two numbers together will give a common multiple, but not always the lowest common multiple. Emphasis to students this is why we cannot just multiply two numbers together to find the first common multiple. We than draw out that because they are in the same times table, the product is not the LCM.</a:t>
            </a:r>
          </a:p>
          <a:p>
            <a:endParaRPr lang="en-GB" dirty="0"/>
          </a:p>
        </p:txBody>
      </p:sp>
      <p:sp>
        <p:nvSpPr>
          <p:cNvPr id="4" name="Slide Number Placeholder 3">
            <a:extLst>
              <a:ext uri="{FF2B5EF4-FFF2-40B4-BE49-F238E27FC236}">
                <a16:creationId xmlns:a16="http://schemas.microsoft.com/office/drawing/2014/main" id="{6F4DFD91-4097-5C0C-9FB7-420031B8F8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14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Independent task. This is also available as a separate worksheet. </a:t>
            </a:r>
          </a:p>
          <a:p>
            <a:pPr marL="0" lvl="0" indent="0" algn="l" rtl="0">
              <a:spcBef>
                <a:spcPts val="0"/>
              </a:spcBef>
              <a:spcAft>
                <a:spcPts val="0"/>
              </a:spcAft>
              <a:buNone/>
            </a:pPr>
            <a:r>
              <a:rPr lang="en-GB" b="1" dirty="0"/>
              <a:t>Click the green rectangles to reveal the answers.</a:t>
            </a:r>
          </a:p>
          <a:p>
            <a:endParaRPr lang="en-US" i="1" u="sng" dirty="0"/>
          </a:p>
          <a:p>
            <a:r>
              <a:rPr lang="en-US" i="1" u="sng" dirty="0"/>
              <a:t>Teaching notes: </a:t>
            </a:r>
          </a:p>
          <a:p>
            <a:r>
              <a:rPr lang="en-US" dirty="0"/>
              <a:t>Question 1 and 2 – common questions, but order chosen to highlight similarities/differences/patterns between numbers. Stretch students by asking if they can predict and check the HCF from previous questions.</a:t>
            </a:r>
          </a:p>
          <a:p>
            <a:r>
              <a:rPr lang="en-US" dirty="0"/>
              <a:t>Questions 3, 4 and 5 are using real life examples, which are common types of example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6 is a reverse question similar to slides 30-32.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8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strike="noStrike" dirty="0"/>
              <a:t>Teaching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strike="noStrike" dirty="0"/>
              <a:t>This visual representation of finding common multiples uses bar models to highlight that values are the same in both sets of multiples.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t>Click through for animation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26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Here we want to draw out from students that all common multiples will be multiples of the first. We stay with addition of the first common multiple for now. Encourage pattern spotting to come to conclusions.</a:t>
            </a:r>
          </a:p>
          <a:p>
            <a:endParaRPr lang="en-GB" dirty="0"/>
          </a:p>
        </p:txBody>
      </p:sp>
      <p:sp>
        <p:nvSpPr>
          <p:cNvPr id="4" name="Slide Number Placeholder 3"/>
          <p:cNvSpPr>
            <a:spLocks noGrp="1"/>
          </p:cNvSpPr>
          <p:nvPr>
            <p:ph type="sldNum" sz="quarter" idx="5"/>
          </p:nvPr>
        </p:nvSpPr>
        <p:spPr/>
        <p:txBody>
          <a:bodyPr/>
          <a:lstStyle/>
          <a:p>
            <a:fld id="{7CA001D2-7AE2-4737-A9D1-4609F1979884}" type="slidenum">
              <a:rPr lang="en-GB" smtClean="0"/>
              <a:t>7</a:t>
            </a:fld>
            <a:endParaRPr lang="en-GB"/>
          </a:p>
        </p:txBody>
      </p:sp>
    </p:spTree>
    <p:extLst>
      <p:ext uri="{BB962C8B-B14F-4D97-AF65-F5344CB8AC3E}">
        <p14:creationId xmlns:p14="http://schemas.microsoft.com/office/powerpoint/2010/main" val="420851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E16-0EE1-98CD-31B3-40FAF9AE2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A19C6-8957-CC6C-1EBE-752821AA5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024EF-37AC-4FC4-95BF-5AFFDA4910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Here we want to draw out from students that all common multiples will be multiples of the first. We stay with addition of the first common multiple for now. Encourage pattern spotting to come to conclusions.</a:t>
            </a:r>
          </a:p>
          <a:p>
            <a:endParaRPr lang="en-GB" dirty="0"/>
          </a:p>
        </p:txBody>
      </p:sp>
      <p:sp>
        <p:nvSpPr>
          <p:cNvPr id="4" name="Slide Number Placeholder 3">
            <a:extLst>
              <a:ext uri="{FF2B5EF4-FFF2-40B4-BE49-F238E27FC236}">
                <a16:creationId xmlns:a16="http://schemas.microsoft.com/office/drawing/2014/main" id="{06273AB8-35C6-B1C8-77D5-4063D058FF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6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841E-FD35-0740-BCED-AE529CDF9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A90F7-D7BD-15FD-0B0F-FDB60CAAD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551FF-FA42-B213-8B36-8BD0C1675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47ED2B-1E0F-18F4-E83E-3BA1D061A4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65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F0EE-D0E2-844D-7588-60134B9D3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16FC3-0332-189C-62E1-F2D389E06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3173B-16BE-5098-0508-3EB9504A3D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433938-92F1-3D66-58BE-1E38853992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2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153C-7794-338E-954F-BDB89564B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319DF-9B69-CFF5-5A70-EC4C223D7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C31BD-D604-0ADD-39DF-8BDD4C3A25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a:t>Teaching notes:</a:t>
            </a:r>
            <a:endParaRPr lang="en-GB" dirty="0"/>
          </a:p>
          <a:p>
            <a:r>
              <a:rPr lang="en-GB" dirty="0"/>
              <a:t>Use quickfire questions (suitable for mini-whiteboards) to allow students practice on finding common multiples.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pitchFamily="2" charset="0"/>
              </a:rPr>
              <a:t>We want students to realise that while, possible, for the first couple of questions listing may work, but by e/f must use Prof Cheng otherwise it will take too long high chance of error</a:t>
            </a:r>
          </a:p>
          <a:p>
            <a:endParaRPr lang="en-GB" b="1" dirty="0"/>
          </a:p>
          <a:p>
            <a:r>
              <a:rPr lang="en-GB" b="1" dirty="0"/>
              <a:t>Click to reveal questions and answers sequentially. Click on prompt for answer.</a:t>
            </a:r>
          </a:p>
          <a:p>
            <a:endParaRPr lang="en-GB" b="1" dirty="0"/>
          </a:p>
          <a:p>
            <a:endParaRPr lang="en-GB" b="1" dirty="0"/>
          </a:p>
        </p:txBody>
      </p:sp>
      <p:sp>
        <p:nvSpPr>
          <p:cNvPr id="4" name="Slide Number Placeholder 3">
            <a:extLst>
              <a:ext uri="{FF2B5EF4-FFF2-40B4-BE49-F238E27FC236}">
                <a16:creationId xmlns:a16="http://schemas.microsoft.com/office/drawing/2014/main" id="{CCE1ED4D-A891-1944-7B5B-CDB45C4EC9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9D90B-9EE2-40D8-97AF-6A4AE24F14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29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Independent task. This is also available as a separate worksheet. </a:t>
            </a:r>
          </a:p>
          <a:p>
            <a:pPr marL="0" lvl="0" indent="0" algn="l" rtl="0">
              <a:spcBef>
                <a:spcPts val="0"/>
              </a:spcBef>
              <a:spcAft>
                <a:spcPts val="0"/>
              </a:spcAft>
              <a:buNone/>
            </a:pPr>
            <a:r>
              <a:rPr lang="en-GB" b="1" dirty="0"/>
              <a:t>Click the green rectangles to reveal the answers.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0" i="1" u="sng" dirty="0"/>
              <a:t>Teaching notes: </a:t>
            </a:r>
          </a:p>
          <a:p>
            <a:r>
              <a:rPr lang="en-US" dirty="0"/>
              <a:t>Question 1-4 gives practice of common questions.</a:t>
            </a:r>
          </a:p>
          <a:p>
            <a:r>
              <a:rPr lang="en-US" dirty="0"/>
              <a:t>Question 5-8 allow students a chance to think more deeply about what factors 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6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u="sng" dirty="0"/>
              <a:t>Further Contextual Problems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0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2018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0820738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703719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14/05/2025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617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13796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0293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389658"/>
          </a:xfrm>
          <a:prstGeom prst="rect">
            <a:avLst/>
          </a:prstGeom>
          <a:solidFill>
            <a:srgbClr val="002060"/>
          </a:solidFill>
        </p:spPr>
        <p:txBody>
          <a:bodyPr wrap="square" rtlCol="0">
            <a:spAutoFit/>
          </a:bodyPr>
          <a:lstStyle/>
          <a:p>
            <a:pPr algn="ctr">
              <a:lnSpc>
                <a:spcPts val="2500"/>
              </a:lnSpc>
            </a:pPr>
            <a:r>
              <a:rPr lang="en-GB" sz="2000" baseline="0" dirty="0">
                <a:solidFill>
                  <a:schemeClr val="bg1"/>
                </a:solidFill>
              </a:rPr>
              <a:t>Current Learning from KO</a:t>
            </a:r>
            <a:endParaRPr lang="en-GB" sz="2000" dirty="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1213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65921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13386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573800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4068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245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94875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23214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6092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3878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5002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3839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6614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51008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77663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91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7281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14/05/2025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26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862629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&amp; Email address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0" name="Subtitle 2">
            <a:extLst>
              <a:ext uri="{FF2B5EF4-FFF2-40B4-BE49-F238E27FC236}">
                <a16:creationId xmlns:a16="http://schemas.microsoft.com/office/drawing/2014/main" id="{83667CD9-8622-928A-70A7-7C31E0A2E080}"/>
              </a:ext>
            </a:extLst>
          </p:cNvPr>
          <p:cNvSpPr txBox="1">
            <a:spLocks/>
          </p:cNvSpPr>
          <p:nvPr userDrawn="1"/>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11" name="TextBox 10">
            <a:extLst>
              <a:ext uri="{FF2B5EF4-FFF2-40B4-BE49-F238E27FC236}">
                <a16:creationId xmlns:a16="http://schemas.microsoft.com/office/drawing/2014/main" id="{4246E3AA-45DA-F052-A410-8DEAFD6DE44C}"/>
              </a:ext>
            </a:extLst>
          </p:cNvPr>
          <p:cNvSpPr txBox="1"/>
          <p:nvPr userDrawn="1"/>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2234402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Using the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FCA2F-6B22-684E-9F6C-5E5BC4C09CA6}"/>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6" name="Rectangle 5">
            <a:extLst>
              <a:ext uri="{FF2B5EF4-FFF2-40B4-BE49-F238E27FC236}">
                <a16:creationId xmlns:a16="http://schemas.microsoft.com/office/drawing/2014/main" id="{A940A8C7-4D18-D7D5-347B-2AB72D87A3C3}"/>
              </a:ext>
            </a:extLst>
          </p:cNvPr>
          <p:cNvSpPr/>
          <p:nvPr userDrawn="1"/>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8" name="Rectangle 7">
            <a:extLst>
              <a:ext uri="{FF2B5EF4-FFF2-40B4-BE49-F238E27FC236}">
                <a16:creationId xmlns:a16="http://schemas.microsoft.com/office/drawing/2014/main" id="{33BAD21F-CED0-ADA7-543D-44B32EEB5D06}"/>
              </a:ext>
            </a:extLst>
          </p:cNvPr>
          <p:cNvSpPr/>
          <p:nvPr userDrawn="1"/>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9" name="Table 4">
            <a:extLst>
              <a:ext uri="{FF2B5EF4-FFF2-40B4-BE49-F238E27FC236}">
                <a16:creationId xmlns:a16="http://schemas.microsoft.com/office/drawing/2014/main" id="{AAE5CEAE-A0A2-4C09-7EE5-26B987CD442A}"/>
              </a:ext>
            </a:extLst>
          </p:cNvPr>
          <p:cNvGraphicFramePr>
            <a:graphicFrameLocks noGrp="1"/>
          </p:cNvGraphicFramePr>
          <p:nvPr userDrawn="1">
            <p:extLst>
              <p:ext uri="{D42A27DB-BD31-4B8C-83A1-F6EECF244321}">
                <p14:modId xmlns:p14="http://schemas.microsoft.com/office/powerpoint/2010/main" val="441420432"/>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Reveal question by clicking ‘Test Your Understanding’ banner.</a:t>
                      </a: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Click the header to reveal TYU question, then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10" name="TextBox 9">
            <a:extLst>
              <a:ext uri="{FF2B5EF4-FFF2-40B4-BE49-F238E27FC236}">
                <a16:creationId xmlns:a16="http://schemas.microsoft.com/office/drawing/2014/main" id="{6A336B19-1F10-12A0-7E33-C1F21F8CE3C4}"/>
              </a:ext>
            </a:extLst>
          </p:cNvPr>
          <p:cNvSpPr txBox="1"/>
          <p:nvPr userDrawn="1"/>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
        <p:nvSpPr>
          <p:cNvPr id="11" name="Rectangle 10">
            <a:extLst>
              <a:ext uri="{FF2B5EF4-FFF2-40B4-BE49-F238E27FC236}">
                <a16:creationId xmlns:a16="http://schemas.microsoft.com/office/drawing/2014/main" id="{FF4AACFE-2FB9-E4A7-2FDD-F7B1C13C3C55}"/>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ECCFBC54-7437-A85B-3CA3-012D6279CA29}"/>
              </a:ext>
            </a:extLst>
          </p:cNvPr>
          <p:cNvSpPr/>
          <p:nvPr userDrawn="1"/>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13" name="Rectangle 12">
            <a:extLst>
              <a:ext uri="{FF2B5EF4-FFF2-40B4-BE49-F238E27FC236}">
                <a16:creationId xmlns:a16="http://schemas.microsoft.com/office/drawing/2014/main" id="{149AA9AF-832C-B47F-013E-A6B586C60076}"/>
              </a:ext>
            </a:extLst>
          </p:cNvPr>
          <p:cNvSpPr/>
          <p:nvPr userDrawn="1"/>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14" name="Table 4">
            <a:extLst>
              <a:ext uri="{FF2B5EF4-FFF2-40B4-BE49-F238E27FC236}">
                <a16:creationId xmlns:a16="http://schemas.microsoft.com/office/drawing/2014/main" id="{9322B182-2B7E-E443-6B8A-C3DE967486FE}"/>
              </a:ext>
            </a:extLst>
          </p:cNvPr>
          <p:cNvGraphicFramePr>
            <a:graphicFrameLocks noGrp="1"/>
          </p:cNvGraphicFramePr>
          <p:nvPr userDrawn="1">
            <p:extLst>
              <p:ext uri="{D42A27DB-BD31-4B8C-83A1-F6EECF244321}">
                <p14:modId xmlns:p14="http://schemas.microsoft.com/office/powerpoint/2010/main" val="1228066850"/>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endPar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followed by TYU question with green click-to-reveal boxes for solution steps. </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15" name="TextBox 14">
            <a:extLst>
              <a:ext uri="{FF2B5EF4-FFF2-40B4-BE49-F238E27FC236}">
                <a16:creationId xmlns:a16="http://schemas.microsoft.com/office/drawing/2014/main" id="{4445F5B7-0D65-FD05-D726-516A15F91C90}"/>
              </a:ext>
            </a:extLst>
          </p:cNvPr>
          <p:cNvSpPr txBox="1"/>
          <p:nvPr userDrawn="1"/>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Tree>
    <p:extLst>
      <p:ext uri="{BB962C8B-B14F-4D97-AF65-F5344CB8AC3E}">
        <p14:creationId xmlns:p14="http://schemas.microsoft.com/office/powerpoint/2010/main" val="3745039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cher 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6263668" y="699061"/>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6241626" y="1068393"/>
            <a:ext cx="5803719" cy="432640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Rectangle 4">
            <a:extLst>
              <a:ext uri="{FF2B5EF4-FFF2-40B4-BE49-F238E27FC236}">
                <a16:creationId xmlns:a16="http://schemas.microsoft.com/office/drawing/2014/main" id="{0F08CEFB-EEF9-E021-EC7E-0403350B35F1}"/>
              </a:ext>
            </a:extLst>
          </p:cNvPr>
          <p:cNvSpPr/>
          <p:nvPr/>
        </p:nvSpPr>
        <p:spPr>
          <a:xfrm>
            <a:off x="127962" y="5533655"/>
            <a:ext cx="604653" cy="338554"/>
          </a:xfrm>
          <a:prstGeom prst="rect">
            <a:avLst/>
          </a:prstGeom>
        </p:spPr>
        <p:txBody>
          <a:bodyPr wrap="none">
            <a:spAutoFit/>
          </a:bodyPr>
          <a:lstStyle/>
          <a:p>
            <a:r>
              <a:rPr lang="en-GB" sz="1600" b="1" dirty="0"/>
              <a:t>Key</a:t>
            </a:r>
            <a:r>
              <a:rPr lang="en-GB" sz="1400" b="1" dirty="0"/>
              <a:t>:</a:t>
            </a: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5624" y="674370"/>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5" y="1043702"/>
            <a:ext cx="5803719" cy="438366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Box 16">
            <a:extLst>
              <a:ext uri="{FF2B5EF4-FFF2-40B4-BE49-F238E27FC236}">
                <a16:creationId xmlns:a16="http://schemas.microsoft.com/office/drawing/2014/main" id="{D8263208-FE8E-C592-4721-363FF31E6297}"/>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18" name="Rectangle 17">
            <a:extLst>
              <a:ext uri="{FF2B5EF4-FFF2-40B4-BE49-F238E27FC236}">
                <a16:creationId xmlns:a16="http://schemas.microsoft.com/office/drawing/2014/main" id="{01FD1D56-01DA-DCFD-EFC9-5AA03FC8DCB9}"/>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19" name="TextBox 18">
            <a:extLst>
              <a:ext uri="{FF2B5EF4-FFF2-40B4-BE49-F238E27FC236}">
                <a16:creationId xmlns:a16="http://schemas.microsoft.com/office/drawing/2014/main" id="{4B91BB82-B10F-F83D-9847-F2C7DEFDD649}"/>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20" name="Rectangle 19">
            <a:extLst>
              <a:ext uri="{FF2B5EF4-FFF2-40B4-BE49-F238E27FC236}">
                <a16:creationId xmlns:a16="http://schemas.microsoft.com/office/drawing/2014/main" id="{46CE1B51-8AA3-8947-1DCC-247C9063AA5C}"/>
              </a:ext>
            </a:extLst>
          </p:cNvPr>
          <p:cNvSpPr/>
          <p:nvPr/>
        </p:nvSpPr>
        <p:spPr>
          <a:xfrm>
            <a:off x="127962" y="5533655"/>
            <a:ext cx="604653" cy="338554"/>
          </a:xfrm>
          <a:prstGeom prst="rect">
            <a:avLst/>
          </a:prstGeom>
        </p:spPr>
        <p:txBody>
          <a:bodyPr wrap="none">
            <a:spAutoFit/>
          </a:bodyPr>
          <a:lstStyle/>
          <a:p>
            <a:r>
              <a:rPr lang="en-GB" sz="1600" b="1" dirty="0"/>
              <a:t>Key</a:t>
            </a:r>
            <a:r>
              <a:rPr lang="en-GB" sz="1400" b="1" dirty="0"/>
              <a:t>:</a:t>
            </a:r>
          </a:p>
        </p:txBody>
      </p:sp>
      <p:sp>
        <p:nvSpPr>
          <p:cNvPr id="21" name="TextBox 20">
            <a:extLst>
              <a:ext uri="{FF2B5EF4-FFF2-40B4-BE49-F238E27FC236}">
                <a16:creationId xmlns:a16="http://schemas.microsoft.com/office/drawing/2014/main" id="{3C48D3DF-1355-76A7-A83E-A564BA8B1C5E}"/>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2" name="TextBox 1">
            <a:extLst>
              <a:ext uri="{FF2B5EF4-FFF2-40B4-BE49-F238E27FC236}">
                <a16:creationId xmlns:a16="http://schemas.microsoft.com/office/drawing/2014/main" id="{8FE91184-48BA-CD20-11C5-D51D55E45CF6}"/>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teach slide.</a:t>
            </a:r>
          </a:p>
        </p:txBody>
      </p:sp>
    </p:spTree>
    <p:extLst>
      <p:ext uri="{BB962C8B-B14F-4D97-AF65-F5344CB8AC3E}">
        <p14:creationId xmlns:p14="http://schemas.microsoft.com/office/powerpoint/2010/main" val="959276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acher Notes with Representa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4098" y="677691"/>
            <a:ext cx="3647647"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3" y="1037294"/>
            <a:ext cx="3819919" cy="436735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ext Placeholder 2">
            <a:extLst>
              <a:ext uri="{FF2B5EF4-FFF2-40B4-BE49-F238E27FC236}">
                <a16:creationId xmlns:a16="http://schemas.microsoft.com/office/drawing/2014/main" id="{51020771-1347-9735-5BB5-A3C38ED655BC}"/>
              </a:ext>
            </a:extLst>
          </p:cNvPr>
          <p:cNvSpPr>
            <a:spLocks noGrp="1"/>
          </p:cNvSpPr>
          <p:nvPr>
            <p:ph type="body" idx="13" hasCustomPrompt="1"/>
          </p:nvPr>
        </p:nvSpPr>
        <p:spPr>
          <a:xfrm>
            <a:off x="4173733" y="667961"/>
            <a:ext cx="3554448"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Representations Used</a:t>
            </a:r>
          </a:p>
        </p:txBody>
      </p:sp>
      <p:sp>
        <p:nvSpPr>
          <p:cNvPr id="3" name="Content Placeholder 3">
            <a:extLst>
              <a:ext uri="{FF2B5EF4-FFF2-40B4-BE49-F238E27FC236}">
                <a16:creationId xmlns:a16="http://schemas.microsoft.com/office/drawing/2014/main" id="{2756757B-BA63-0803-D594-6A2D257A77D6}"/>
              </a:ext>
            </a:extLst>
          </p:cNvPr>
          <p:cNvSpPr>
            <a:spLocks noGrp="1"/>
          </p:cNvSpPr>
          <p:nvPr>
            <p:ph sz="half" idx="14"/>
          </p:nvPr>
        </p:nvSpPr>
        <p:spPr>
          <a:xfrm>
            <a:off x="4179031" y="1056609"/>
            <a:ext cx="3820800" cy="435762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8247480" y="687537"/>
            <a:ext cx="31716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8225575" y="1047024"/>
            <a:ext cx="3820800" cy="435762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Box 16">
            <a:extLst>
              <a:ext uri="{FF2B5EF4-FFF2-40B4-BE49-F238E27FC236}">
                <a16:creationId xmlns:a16="http://schemas.microsoft.com/office/drawing/2014/main" id="{EA73C7A6-F79F-74D7-BFA1-9849440E1D72}"/>
              </a:ext>
            </a:extLst>
          </p:cNvPr>
          <p:cNvSpPr txBox="1"/>
          <p:nvPr userDrawn="1"/>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18" name="Rectangle 17">
            <a:extLst>
              <a:ext uri="{FF2B5EF4-FFF2-40B4-BE49-F238E27FC236}">
                <a16:creationId xmlns:a16="http://schemas.microsoft.com/office/drawing/2014/main" id="{59B9B124-16A4-40BC-CC33-B95BFFBCBD1D}"/>
              </a:ext>
            </a:extLst>
          </p:cNvPr>
          <p:cNvSpPr/>
          <p:nvPr userDrawn="1"/>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19" name="TextBox 18">
            <a:extLst>
              <a:ext uri="{FF2B5EF4-FFF2-40B4-BE49-F238E27FC236}">
                <a16:creationId xmlns:a16="http://schemas.microsoft.com/office/drawing/2014/main" id="{64236BD9-C35E-47FC-9344-32B70105C3C2}"/>
              </a:ext>
            </a:extLst>
          </p:cNvPr>
          <p:cNvSpPr txBox="1"/>
          <p:nvPr userDrawn="1"/>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21" name="TextBox 20">
            <a:extLst>
              <a:ext uri="{FF2B5EF4-FFF2-40B4-BE49-F238E27FC236}">
                <a16:creationId xmlns:a16="http://schemas.microsoft.com/office/drawing/2014/main" id="{C451F6C7-051C-7D6F-BE1D-29C0AAAE2704}"/>
              </a:ext>
            </a:extLst>
          </p:cNvPr>
          <p:cNvSpPr txBox="1"/>
          <p:nvPr userDrawn="1"/>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22" name="TextBox 21">
            <a:extLst>
              <a:ext uri="{FF2B5EF4-FFF2-40B4-BE49-F238E27FC236}">
                <a16:creationId xmlns:a16="http://schemas.microsoft.com/office/drawing/2014/main" id="{52C45E1E-F1EC-8A1E-A90E-114764D2824D}"/>
              </a:ext>
            </a:extLst>
          </p:cNvPr>
          <p:cNvSpPr txBox="1"/>
          <p:nvPr userDrawn="1"/>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4" name="Rectangle 3">
            <a:extLst>
              <a:ext uri="{FF2B5EF4-FFF2-40B4-BE49-F238E27FC236}">
                <a16:creationId xmlns:a16="http://schemas.microsoft.com/office/drawing/2014/main" id="{248A0589-57FE-9A20-DD02-905E39AE38A9}"/>
              </a:ext>
            </a:extLst>
          </p:cNvPr>
          <p:cNvSpPr/>
          <p:nvPr userDrawn="1"/>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5" name="Rectangle 4">
            <a:extLst>
              <a:ext uri="{FF2B5EF4-FFF2-40B4-BE49-F238E27FC236}">
                <a16:creationId xmlns:a16="http://schemas.microsoft.com/office/drawing/2014/main" id="{5A7CDA0B-2CDC-2061-26F1-A875872E0B46}"/>
              </a:ext>
            </a:extLst>
          </p:cNvPr>
          <p:cNvSpPr/>
          <p:nvPr userDrawn="1"/>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6" name="Graphic 5">
            <a:extLst>
              <a:ext uri="{FF2B5EF4-FFF2-40B4-BE49-F238E27FC236}">
                <a16:creationId xmlns:a16="http://schemas.microsoft.com/office/drawing/2014/main" id="{79DFC03B-3A61-B910-7FBD-096310E8A3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180420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1305788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Q">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00" y="764704"/>
            <a:ext cx="10944000" cy="4254016"/>
          </a:xfrm>
          <a:solidFill>
            <a:schemeClr val="tx2"/>
          </a:solidFill>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4">
            <a:extLst>
              <a:ext uri="{FF2B5EF4-FFF2-40B4-BE49-F238E27FC236}">
                <a16:creationId xmlns:a16="http://schemas.microsoft.com/office/drawing/2014/main" id="{A16FD889-5545-A5A1-5998-4621FF63A0B3}"/>
              </a:ext>
            </a:extLst>
          </p:cNvPr>
          <p:cNvSpPr>
            <a:spLocks noGrp="1"/>
          </p:cNvSpPr>
          <p:nvPr>
            <p:ph type="body" sz="quarter" idx="11" hasCustomPrompt="1"/>
          </p:nvPr>
        </p:nvSpPr>
        <p:spPr>
          <a:xfrm>
            <a:off x="622493" y="5018720"/>
            <a:ext cx="2736000" cy="1295400"/>
          </a:xfrm>
          <a:solidFill>
            <a:schemeClr val="accent5"/>
          </a:solidFill>
        </p:spPr>
        <p:txBody>
          <a:bodyPr anchor="ctr"/>
          <a:lstStyle>
            <a:lvl1pPr marL="0" indent="0" algn="ctr">
              <a:buNone/>
              <a:defRPr>
                <a:latin typeface="+mn-lt"/>
              </a:defRPr>
            </a:lvl1pPr>
          </a:lstStyle>
          <a:p>
            <a:pPr lvl="0"/>
            <a:r>
              <a:rPr lang="en-GB" dirty="0"/>
              <a:t>A</a:t>
            </a:r>
          </a:p>
          <a:p>
            <a:pPr lvl="0"/>
            <a:r>
              <a:rPr lang="en-GB" dirty="0"/>
              <a:t>Option 1</a:t>
            </a:r>
          </a:p>
        </p:txBody>
      </p:sp>
      <p:sp>
        <p:nvSpPr>
          <p:cNvPr id="7" name="Text Placeholder 4">
            <a:extLst>
              <a:ext uri="{FF2B5EF4-FFF2-40B4-BE49-F238E27FC236}">
                <a16:creationId xmlns:a16="http://schemas.microsoft.com/office/drawing/2014/main" id="{CF9AE5FA-053C-0565-00DE-D085BA05865C}"/>
              </a:ext>
            </a:extLst>
          </p:cNvPr>
          <p:cNvSpPr>
            <a:spLocks noGrp="1"/>
          </p:cNvSpPr>
          <p:nvPr>
            <p:ph type="body" sz="quarter" idx="12" hasCustomPrompt="1"/>
          </p:nvPr>
        </p:nvSpPr>
        <p:spPr>
          <a:xfrm>
            <a:off x="3356916" y="5018720"/>
            <a:ext cx="2736000" cy="1295400"/>
          </a:xfrm>
          <a:solidFill>
            <a:schemeClr val="accent4"/>
          </a:solidFill>
        </p:spPr>
        <p:txBody>
          <a:bodyPr anchor="ctr"/>
          <a:lstStyle>
            <a:lvl1pPr marL="0" indent="0" algn="ctr">
              <a:buNone/>
              <a:defRPr>
                <a:latin typeface="+mn-lt"/>
              </a:defRPr>
            </a:lvl1pPr>
          </a:lstStyle>
          <a:p>
            <a:pPr lvl="0"/>
            <a:r>
              <a:rPr lang="en-GB" dirty="0"/>
              <a:t>B</a:t>
            </a:r>
          </a:p>
          <a:p>
            <a:pPr lvl="0"/>
            <a:r>
              <a:rPr lang="en-GB" dirty="0"/>
              <a:t>Option 2</a:t>
            </a:r>
          </a:p>
        </p:txBody>
      </p:sp>
      <p:sp>
        <p:nvSpPr>
          <p:cNvPr id="9" name="Text Placeholder 4">
            <a:extLst>
              <a:ext uri="{FF2B5EF4-FFF2-40B4-BE49-F238E27FC236}">
                <a16:creationId xmlns:a16="http://schemas.microsoft.com/office/drawing/2014/main" id="{67AE0685-A4ED-C18E-D6BD-24A91AD51B17}"/>
              </a:ext>
            </a:extLst>
          </p:cNvPr>
          <p:cNvSpPr>
            <a:spLocks noGrp="1"/>
          </p:cNvSpPr>
          <p:nvPr>
            <p:ph type="body" sz="quarter" idx="13"/>
          </p:nvPr>
        </p:nvSpPr>
        <p:spPr>
          <a:xfrm>
            <a:off x="6091339" y="5018720"/>
            <a:ext cx="2736000" cy="1295400"/>
          </a:xfrm>
          <a:solidFill>
            <a:schemeClr val="accent6"/>
          </a:solidFill>
        </p:spPr>
        <p:txBody>
          <a:bodyPr anchor="ctr"/>
          <a:lstStyle>
            <a:lvl1pPr marL="0" indent="0" algn="ctr">
              <a:buNone/>
              <a:defRPr>
                <a:latin typeface="+mn-lt"/>
              </a:defRPr>
            </a:lvl1pPr>
          </a:lstStyle>
          <a:p>
            <a:pPr lvl="0"/>
            <a:r>
              <a:rPr lang="en-GB"/>
              <a:t>Click to edit Master text styles</a:t>
            </a:r>
          </a:p>
          <a:p>
            <a:pPr lvl="1"/>
            <a:r>
              <a:rPr lang="en-GB"/>
              <a:t>Second level</a:t>
            </a:r>
          </a:p>
        </p:txBody>
      </p:sp>
      <p:sp>
        <p:nvSpPr>
          <p:cNvPr id="10" name="Text Placeholder 4">
            <a:extLst>
              <a:ext uri="{FF2B5EF4-FFF2-40B4-BE49-F238E27FC236}">
                <a16:creationId xmlns:a16="http://schemas.microsoft.com/office/drawing/2014/main" id="{4C2A19CC-6E76-AB4B-0B0A-AF96874F3F1E}"/>
              </a:ext>
            </a:extLst>
          </p:cNvPr>
          <p:cNvSpPr>
            <a:spLocks noGrp="1"/>
          </p:cNvSpPr>
          <p:nvPr>
            <p:ph type="body" sz="quarter" idx="14" hasCustomPrompt="1"/>
          </p:nvPr>
        </p:nvSpPr>
        <p:spPr>
          <a:xfrm>
            <a:off x="8825760" y="5018720"/>
            <a:ext cx="2736000" cy="1295400"/>
          </a:xfrm>
          <a:solidFill>
            <a:schemeClr val="accent3"/>
          </a:solidFill>
        </p:spPr>
        <p:txBody>
          <a:bodyPr anchor="ctr"/>
          <a:lstStyle>
            <a:lvl1pPr marL="0" indent="0" algn="ctr">
              <a:buNone/>
              <a:defRPr>
                <a:latin typeface="+mn-lt"/>
              </a:defRPr>
            </a:lvl1pPr>
          </a:lstStyle>
          <a:p>
            <a:pPr lvl="0"/>
            <a:r>
              <a:rPr lang="en-GB" dirty="0"/>
              <a:t>D</a:t>
            </a:r>
          </a:p>
          <a:p>
            <a:pPr lvl="0"/>
            <a:r>
              <a:rPr lang="en-GB" dirty="0"/>
              <a:t>Option 4</a:t>
            </a:r>
          </a:p>
        </p:txBody>
      </p:sp>
      <p:sp>
        <p:nvSpPr>
          <p:cNvPr id="4" name="Rectangle 3">
            <a:extLst>
              <a:ext uri="{FF2B5EF4-FFF2-40B4-BE49-F238E27FC236}">
                <a16:creationId xmlns:a16="http://schemas.microsoft.com/office/drawing/2014/main" id="{B6B26028-3F19-0AFC-F1CB-935419BF7ACE}"/>
              </a:ext>
            </a:extLst>
          </p:cNvPr>
          <p:cNvSpPr/>
          <p:nvPr/>
        </p:nvSpPr>
        <p:spPr>
          <a:xfrm>
            <a:off x="-1" y="-9553"/>
            <a:ext cx="12192001" cy="576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950B87F9-D154-CE37-D3CB-F216DEB434EF}"/>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12" name="TextBox 11">
            <a:extLst>
              <a:ext uri="{FF2B5EF4-FFF2-40B4-BE49-F238E27FC236}">
                <a16:creationId xmlns:a16="http://schemas.microsoft.com/office/drawing/2014/main" id="{9ADBB104-BAEE-4E8F-330E-A82ED8008138}"/>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Multi-Choice Question</a:t>
            </a:r>
            <a:endParaRPr lang="en-GB" sz="2800" b="1" dirty="0">
              <a:solidFill>
                <a:schemeClr val="bg1"/>
              </a:solidFill>
            </a:endParaRPr>
          </a:p>
        </p:txBody>
      </p:sp>
    </p:spTree>
    <p:extLst>
      <p:ext uri="{BB962C8B-B14F-4D97-AF65-F5344CB8AC3E}">
        <p14:creationId xmlns:p14="http://schemas.microsoft.com/office/powerpoint/2010/main" val="861935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P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3380307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920515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317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Website Info &amp;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1" y="1"/>
            <a:ext cx="12228228" cy="711803"/>
          </a:xfrm>
          <a:prstGeom prst="rect">
            <a:avLst/>
          </a:prstGeom>
        </p:spPr>
        <p:txBody>
          <a:bodyPr/>
          <a:lstStyle>
            <a:lvl1pPr algn="l">
              <a:defRPr sz="2800" b="1">
                <a:solidFill>
                  <a:schemeClr val="tx1"/>
                </a:solidFill>
              </a:defRPr>
            </a:lvl1pPr>
          </a:lstStyle>
          <a:p>
            <a:r>
              <a:rPr lang="en-GB"/>
              <a:t>Click to edit Master title style</a:t>
            </a:r>
            <a:endParaRPr lang="en-GB" dirty="0"/>
          </a:p>
        </p:txBody>
      </p:sp>
      <p:sp>
        <p:nvSpPr>
          <p:cNvPr id="3" name="Rectangle 2">
            <a:extLst>
              <a:ext uri="{FF2B5EF4-FFF2-40B4-BE49-F238E27FC236}">
                <a16:creationId xmlns:a16="http://schemas.microsoft.com/office/drawing/2014/main" id="{2ACBCC2A-CB3C-FCD7-594F-65F8E412BFD4}"/>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4" name="Rectangle 3">
            <a:extLst>
              <a:ext uri="{FF2B5EF4-FFF2-40B4-BE49-F238E27FC236}">
                <a16:creationId xmlns:a16="http://schemas.microsoft.com/office/drawing/2014/main" id="{C733E20C-6E5B-9EEF-93F4-ABBEAC142A3C}"/>
              </a:ext>
            </a:extLst>
          </p:cNvPr>
          <p:cNvSpPr/>
          <p:nvPr userDrawn="1"/>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12E2719F-8E12-2C43-80FB-FE4F2E896CAD}"/>
              </a:ext>
            </a:extLst>
          </p:cNvPr>
          <p:cNvSpPr/>
          <p:nvPr userDrawn="1"/>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Tree>
    <p:extLst>
      <p:ext uri="{BB962C8B-B14F-4D97-AF65-F5344CB8AC3E}">
        <p14:creationId xmlns:p14="http://schemas.microsoft.com/office/powerpoint/2010/main" val="325114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9A5D5B-C859-4D31-8FB3-7969B894133E}"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1137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4" name="Subtitle 2">
            <a:extLst>
              <a:ext uri="{FF2B5EF4-FFF2-40B4-BE49-F238E27FC236}">
                <a16:creationId xmlns:a16="http://schemas.microsoft.com/office/drawing/2014/main" id="{51FC19B7-6224-7ADF-2E7B-097D00DC676C}"/>
              </a:ext>
            </a:extLst>
          </p:cNvPr>
          <p:cNvSpPr txBox="1">
            <a:spLocks/>
          </p:cNvSpPr>
          <p:nvPr/>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0" name="TextBox 9">
            <a:extLst>
              <a:ext uri="{FF2B5EF4-FFF2-40B4-BE49-F238E27FC236}">
                <a16:creationId xmlns:a16="http://schemas.microsoft.com/office/drawing/2014/main" id="{0DF6C650-E75F-1BAD-3208-35C2BCEEDA73}"/>
              </a:ext>
            </a:extLst>
          </p:cNvPr>
          <p:cNvSpPr txBox="1"/>
          <p:nvPr userDrawn="1"/>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3263914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Website Info &amp;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1" y="1"/>
            <a:ext cx="12228228" cy="711803"/>
          </a:xfrm>
          <a:prstGeom prst="rect">
            <a:avLst/>
          </a:prstGeom>
        </p:spPr>
        <p:txBody>
          <a:bodyPr/>
          <a:lstStyle>
            <a:lvl1pPr algn="l">
              <a:defRPr sz="2800" b="1">
                <a:solidFill>
                  <a:schemeClr val="tx1"/>
                </a:solidFill>
              </a:defRPr>
            </a:lvl1pPr>
          </a:lstStyle>
          <a:p>
            <a:r>
              <a:rPr lang="en-GB"/>
              <a:t>Click to edit Master title style</a:t>
            </a:r>
            <a:endParaRPr lang="en-GB" dirty="0"/>
          </a:p>
        </p:txBody>
      </p:sp>
      <p:sp>
        <p:nvSpPr>
          <p:cNvPr id="3" name="Rectangle 2">
            <a:extLst>
              <a:ext uri="{FF2B5EF4-FFF2-40B4-BE49-F238E27FC236}">
                <a16:creationId xmlns:a16="http://schemas.microsoft.com/office/drawing/2014/main" id="{2ACBCC2A-CB3C-FCD7-594F-65F8E412BFD4}"/>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4" name="Rectangle 3">
            <a:extLst>
              <a:ext uri="{FF2B5EF4-FFF2-40B4-BE49-F238E27FC236}">
                <a16:creationId xmlns:a16="http://schemas.microsoft.com/office/drawing/2014/main" id="{C733E20C-6E5B-9EEF-93F4-ABBEAC142A3C}"/>
              </a:ext>
            </a:extLst>
          </p:cNvPr>
          <p:cNvSpPr/>
          <p:nvPr userDrawn="1"/>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12E2719F-8E12-2C43-80FB-FE4F2E896CAD}"/>
              </a:ext>
            </a:extLst>
          </p:cNvPr>
          <p:cNvSpPr/>
          <p:nvPr userDrawn="1"/>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Tree>
    <p:extLst>
      <p:ext uri="{BB962C8B-B14F-4D97-AF65-F5344CB8AC3E}">
        <p14:creationId xmlns:p14="http://schemas.microsoft.com/office/powerpoint/2010/main" val="2150027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Using the Slid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942008-C8D3-C570-C935-2D0FE6C0E8E4}"/>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9" name="Rectangle 8">
            <a:extLst>
              <a:ext uri="{FF2B5EF4-FFF2-40B4-BE49-F238E27FC236}">
                <a16:creationId xmlns:a16="http://schemas.microsoft.com/office/drawing/2014/main" id="{8C24497D-7033-0859-5009-B856082B259E}"/>
              </a:ext>
            </a:extLst>
          </p:cNvPr>
          <p:cNvSpPr/>
          <p:nvPr/>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4" name="Table 4">
            <a:extLst>
              <a:ext uri="{FF2B5EF4-FFF2-40B4-BE49-F238E27FC236}">
                <a16:creationId xmlns:a16="http://schemas.microsoft.com/office/drawing/2014/main" id="{02727EB6-C260-E732-4929-5096AB27D441}"/>
              </a:ext>
            </a:extLst>
          </p:cNvPr>
          <p:cNvGraphicFramePr>
            <a:graphicFrameLocks noGrp="1"/>
          </p:cNvGraphicFramePr>
          <p:nvPr>
            <p:extLst>
              <p:ext uri="{D42A27DB-BD31-4B8C-83A1-F6EECF244321}">
                <p14:modId xmlns:p14="http://schemas.microsoft.com/office/powerpoint/2010/main" val="1038277429"/>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Reveal question by clicking ‘Test Your Understanding’ banner.</a:t>
                      </a: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Click the header to reveal TYU question, then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6" name="TextBox 5">
            <a:extLst>
              <a:ext uri="{FF2B5EF4-FFF2-40B4-BE49-F238E27FC236}">
                <a16:creationId xmlns:a16="http://schemas.microsoft.com/office/drawing/2014/main" id="{9516AEC6-40A2-39B1-2A99-144146E802A3}"/>
              </a:ext>
            </a:extLst>
          </p:cNvPr>
          <p:cNvSpPr txBox="1"/>
          <p:nvPr/>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
        <p:nvSpPr>
          <p:cNvPr id="2" name="Rectangle 1">
            <a:extLst>
              <a:ext uri="{FF2B5EF4-FFF2-40B4-BE49-F238E27FC236}">
                <a16:creationId xmlns:a16="http://schemas.microsoft.com/office/drawing/2014/main" id="{6552651D-72DC-F26E-0A31-466EF73E8FEA}"/>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Rectangle 2">
            <a:extLst>
              <a:ext uri="{FF2B5EF4-FFF2-40B4-BE49-F238E27FC236}">
                <a16:creationId xmlns:a16="http://schemas.microsoft.com/office/drawing/2014/main" id="{2CA1F02E-F4F2-E7B2-72A7-BA68D2BD6444}"/>
              </a:ext>
            </a:extLst>
          </p:cNvPr>
          <p:cNvSpPr/>
          <p:nvPr userDrawn="1"/>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5" name="Rectangle 4">
            <a:extLst>
              <a:ext uri="{FF2B5EF4-FFF2-40B4-BE49-F238E27FC236}">
                <a16:creationId xmlns:a16="http://schemas.microsoft.com/office/drawing/2014/main" id="{4FA524D4-B8EF-D730-C146-096A9A7460FA}"/>
              </a:ext>
            </a:extLst>
          </p:cNvPr>
          <p:cNvSpPr/>
          <p:nvPr userDrawn="1"/>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8" name="Table 4">
            <a:extLst>
              <a:ext uri="{FF2B5EF4-FFF2-40B4-BE49-F238E27FC236}">
                <a16:creationId xmlns:a16="http://schemas.microsoft.com/office/drawing/2014/main" id="{E9662BF5-4BC4-4EC4-CDA6-F5A43CBF7C56}"/>
              </a:ext>
            </a:extLst>
          </p:cNvPr>
          <p:cNvGraphicFramePr>
            <a:graphicFrameLocks noGrp="1"/>
          </p:cNvGraphicFramePr>
          <p:nvPr userDrawn="1">
            <p:extLst>
              <p:ext uri="{D42A27DB-BD31-4B8C-83A1-F6EECF244321}">
                <p14:modId xmlns:p14="http://schemas.microsoft.com/office/powerpoint/2010/main" val="1638703305"/>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endPar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followed by TYU question with green click-to-reveal boxes for solution steps. </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10" name="TextBox 9">
            <a:extLst>
              <a:ext uri="{FF2B5EF4-FFF2-40B4-BE49-F238E27FC236}">
                <a16:creationId xmlns:a16="http://schemas.microsoft.com/office/drawing/2014/main" id="{8F5EE5F3-B02D-E09B-6393-D2462ED88736}"/>
              </a:ext>
            </a:extLst>
          </p:cNvPr>
          <p:cNvSpPr txBox="1"/>
          <p:nvPr userDrawn="1"/>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Tree>
    <p:extLst>
      <p:ext uri="{BB962C8B-B14F-4D97-AF65-F5344CB8AC3E}">
        <p14:creationId xmlns:p14="http://schemas.microsoft.com/office/powerpoint/2010/main" val="982293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cher 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6263668" y="699061"/>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6241626" y="1068394"/>
            <a:ext cx="5803719" cy="392389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5624" y="674370"/>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5" y="1043703"/>
            <a:ext cx="5803719" cy="392389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Box 16">
            <a:extLst>
              <a:ext uri="{FF2B5EF4-FFF2-40B4-BE49-F238E27FC236}">
                <a16:creationId xmlns:a16="http://schemas.microsoft.com/office/drawing/2014/main" id="{D8263208-FE8E-C592-4721-363FF31E6297}"/>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18" name="Rectangle 17">
            <a:extLst>
              <a:ext uri="{FF2B5EF4-FFF2-40B4-BE49-F238E27FC236}">
                <a16:creationId xmlns:a16="http://schemas.microsoft.com/office/drawing/2014/main" id="{01FD1D56-01DA-DCFD-EFC9-5AA03FC8DCB9}"/>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19" name="TextBox 18">
            <a:extLst>
              <a:ext uri="{FF2B5EF4-FFF2-40B4-BE49-F238E27FC236}">
                <a16:creationId xmlns:a16="http://schemas.microsoft.com/office/drawing/2014/main" id="{4B91BB82-B10F-F83D-9847-F2C7DEFDD649}"/>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20" name="Rectangle 19">
            <a:extLst>
              <a:ext uri="{FF2B5EF4-FFF2-40B4-BE49-F238E27FC236}">
                <a16:creationId xmlns:a16="http://schemas.microsoft.com/office/drawing/2014/main" id="{46CE1B51-8AA3-8947-1DCC-247C9063AA5C}"/>
              </a:ext>
            </a:extLst>
          </p:cNvPr>
          <p:cNvSpPr/>
          <p:nvPr userDrawn="1"/>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21" name="TextBox 20">
            <a:extLst>
              <a:ext uri="{FF2B5EF4-FFF2-40B4-BE49-F238E27FC236}">
                <a16:creationId xmlns:a16="http://schemas.microsoft.com/office/drawing/2014/main" id="{3C48D3DF-1355-76A7-A83E-A564BA8B1C5E}"/>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2" name="TextBox 1">
            <a:extLst>
              <a:ext uri="{FF2B5EF4-FFF2-40B4-BE49-F238E27FC236}">
                <a16:creationId xmlns:a16="http://schemas.microsoft.com/office/drawing/2014/main" id="{8FE91184-48BA-CD20-11C5-D51D55E45CF6}"/>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30" name="Rectangle 29">
            <a:extLst>
              <a:ext uri="{FF2B5EF4-FFF2-40B4-BE49-F238E27FC236}">
                <a16:creationId xmlns:a16="http://schemas.microsoft.com/office/drawing/2014/main" id="{2E949D98-5671-3467-D037-E6526CBE3224}"/>
              </a:ext>
            </a:extLst>
          </p:cNvPr>
          <p:cNvSpPr/>
          <p:nvPr userDrawn="1"/>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31" name="Graphic 30">
            <a:extLst>
              <a:ext uri="{FF2B5EF4-FFF2-40B4-BE49-F238E27FC236}">
                <a16:creationId xmlns:a16="http://schemas.microsoft.com/office/drawing/2014/main" id="{93DBB656-FDC6-E790-923F-AD144E10D9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675596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cher Notes with Representa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4098" y="677691"/>
            <a:ext cx="3647647"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3" y="1037294"/>
            <a:ext cx="3819919" cy="393030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ext Placeholder 2">
            <a:extLst>
              <a:ext uri="{FF2B5EF4-FFF2-40B4-BE49-F238E27FC236}">
                <a16:creationId xmlns:a16="http://schemas.microsoft.com/office/drawing/2014/main" id="{51020771-1347-9735-5BB5-A3C38ED655BC}"/>
              </a:ext>
            </a:extLst>
          </p:cNvPr>
          <p:cNvSpPr>
            <a:spLocks noGrp="1"/>
          </p:cNvSpPr>
          <p:nvPr>
            <p:ph type="body" idx="13" hasCustomPrompt="1"/>
          </p:nvPr>
        </p:nvSpPr>
        <p:spPr>
          <a:xfrm>
            <a:off x="4173733" y="667961"/>
            <a:ext cx="3554448"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Representations Used</a:t>
            </a:r>
          </a:p>
        </p:txBody>
      </p:sp>
      <p:sp>
        <p:nvSpPr>
          <p:cNvPr id="3" name="Content Placeholder 3">
            <a:extLst>
              <a:ext uri="{FF2B5EF4-FFF2-40B4-BE49-F238E27FC236}">
                <a16:creationId xmlns:a16="http://schemas.microsoft.com/office/drawing/2014/main" id="{2756757B-BA63-0803-D594-6A2D257A77D6}"/>
              </a:ext>
            </a:extLst>
          </p:cNvPr>
          <p:cNvSpPr>
            <a:spLocks noGrp="1"/>
          </p:cNvSpPr>
          <p:nvPr>
            <p:ph sz="half" idx="14"/>
          </p:nvPr>
        </p:nvSpPr>
        <p:spPr>
          <a:xfrm>
            <a:off x="4179031" y="1056609"/>
            <a:ext cx="3820800" cy="391099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8247480" y="687537"/>
            <a:ext cx="31716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8225575" y="1047024"/>
            <a:ext cx="3820800" cy="393030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C2CEAD3A-AB77-DC5C-8037-D687584D49A6}"/>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5" name="Rectangle 4">
            <a:extLst>
              <a:ext uri="{FF2B5EF4-FFF2-40B4-BE49-F238E27FC236}">
                <a16:creationId xmlns:a16="http://schemas.microsoft.com/office/drawing/2014/main" id="{E4CCB285-C4D8-21BD-E00A-5ADD79D8EF74}"/>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6" name="TextBox 5">
            <a:extLst>
              <a:ext uri="{FF2B5EF4-FFF2-40B4-BE49-F238E27FC236}">
                <a16:creationId xmlns:a16="http://schemas.microsoft.com/office/drawing/2014/main" id="{97E9530F-8410-EFE7-C06E-0DA4703EB176}"/>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16" name="TextBox 15">
            <a:extLst>
              <a:ext uri="{FF2B5EF4-FFF2-40B4-BE49-F238E27FC236}">
                <a16:creationId xmlns:a16="http://schemas.microsoft.com/office/drawing/2014/main" id="{3D34FA08-2FA5-5670-2E55-7ACDB9379571}"/>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15" name="TextBox 14">
            <a:extLst>
              <a:ext uri="{FF2B5EF4-FFF2-40B4-BE49-F238E27FC236}">
                <a16:creationId xmlns:a16="http://schemas.microsoft.com/office/drawing/2014/main" id="{EA6A2EF6-FA6D-66DB-952D-04216CDCD2CF}"/>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a:t>
            </a:r>
            <a:r>
              <a:rPr lang="en-GB" sz="1400"/>
              <a:t>for each </a:t>
            </a:r>
            <a:r>
              <a:rPr lang="en-GB" sz="1400" dirty="0"/>
              <a:t>slide.</a:t>
            </a:r>
          </a:p>
        </p:txBody>
      </p:sp>
      <p:sp>
        <p:nvSpPr>
          <p:cNvPr id="17" name="TextBox 16">
            <a:extLst>
              <a:ext uri="{FF2B5EF4-FFF2-40B4-BE49-F238E27FC236}">
                <a16:creationId xmlns:a16="http://schemas.microsoft.com/office/drawing/2014/main" id="{2D2BA8CC-8CD5-C886-1B27-23458160833F}"/>
              </a:ext>
            </a:extLst>
          </p:cNvPr>
          <p:cNvSpPr txBox="1"/>
          <p:nvPr userDrawn="1"/>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18" name="Rectangle 17">
            <a:extLst>
              <a:ext uri="{FF2B5EF4-FFF2-40B4-BE49-F238E27FC236}">
                <a16:creationId xmlns:a16="http://schemas.microsoft.com/office/drawing/2014/main" id="{EDCD9FBE-4AD4-8EDF-75BD-73E98FBF0DC6}"/>
              </a:ext>
            </a:extLst>
          </p:cNvPr>
          <p:cNvSpPr/>
          <p:nvPr userDrawn="1"/>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19" name="Rectangle 18">
            <a:extLst>
              <a:ext uri="{FF2B5EF4-FFF2-40B4-BE49-F238E27FC236}">
                <a16:creationId xmlns:a16="http://schemas.microsoft.com/office/drawing/2014/main" id="{577AF359-B079-D034-8C74-9D4CF9586F29}"/>
              </a:ext>
            </a:extLst>
          </p:cNvPr>
          <p:cNvSpPr/>
          <p:nvPr userDrawn="1"/>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20" name="Graphic 19">
            <a:extLst>
              <a:ext uri="{FF2B5EF4-FFF2-40B4-BE49-F238E27FC236}">
                <a16:creationId xmlns:a16="http://schemas.microsoft.com/office/drawing/2014/main" id="{A956D1BE-39DD-645D-83CE-F038D580F3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1621174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320187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Q">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00" y="764704"/>
            <a:ext cx="10944000" cy="4254016"/>
          </a:xfrm>
          <a:solidFill>
            <a:schemeClr val="tx2"/>
          </a:solidFill>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4">
            <a:extLst>
              <a:ext uri="{FF2B5EF4-FFF2-40B4-BE49-F238E27FC236}">
                <a16:creationId xmlns:a16="http://schemas.microsoft.com/office/drawing/2014/main" id="{A16FD889-5545-A5A1-5998-4621FF63A0B3}"/>
              </a:ext>
            </a:extLst>
          </p:cNvPr>
          <p:cNvSpPr>
            <a:spLocks noGrp="1"/>
          </p:cNvSpPr>
          <p:nvPr>
            <p:ph type="body" sz="quarter" idx="11" hasCustomPrompt="1"/>
          </p:nvPr>
        </p:nvSpPr>
        <p:spPr>
          <a:xfrm>
            <a:off x="622493" y="5018720"/>
            <a:ext cx="2736000" cy="1295400"/>
          </a:xfrm>
          <a:solidFill>
            <a:schemeClr val="accent5"/>
          </a:solidFill>
        </p:spPr>
        <p:txBody>
          <a:bodyPr anchor="ctr"/>
          <a:lstStyle>
            <a:lvl1pPr marL="0" indent="0" algn="ctr">
              <a:buNone/>
              <a:defRPr>
                <a:latin typeface="+mn-lt"/>
              </a:defRPr>
            </a:lvl1pPr>
          </a:lstStyle>
          <a:p>
            <a:pPr lvl="0"/>
            <a:r>
              <a:rPr lang="en-GB" dirty="0"/>
              <a:t>A</a:t>
            </a:r>
          </a:p>
          <a:p>
            <a:pPr lvl="0"/>
            <a:r>
              <a:rPr lang="en-GB" dirty="0"/>
              <a:t>Option 1</a:t>
            </a:r>
          </a:p>
        </p:txBody>
      </p:sp>
      <p:sp>
        <p:nvSpPr>
          <p:cNvPr id="7" name="Text Placeholder 4">
            <a:extLst>
              <a:ext uri="{FF2B5EF4-FFF2-40B4-BE49-F238E27FC236}">
                <a16:creationId xmlns:a16="http://schemas.microsoft.com/office/drawing/2014/main" id="{CF9AE5FA-053C-0565-00DE-D085BA05865C}"/>
              </a:ext>
            </a:extLst>
          </p:cNvPr>
          <p:cNvSpPr>
            <a:spLocks noGrp="1"/>
          </p:cNvSpPr>
          <p:nvPr>
            <p:ph type="body" sz="quarter" idx="12" hasCustomPrompt="1"/>
          </p:nvPr>
        </p:nvSpPr>
        <p:spPr>
          <a:xfrm>
            <a:off x="3356916" y="5018720"/>
            <a:ext cx="2736000" cy="1295400"/>
          </a:xfrm>
          <a:solidFill>
            <a:schemeClr val="accent4"/>
          </a:solidFill>
        </p:spPr>
        <p:txBody>
          <a:bodyPr anchor="ctr"/>
          <a:lstStyle>
            <a:lvl1pPr marL="0" indent="0" algn="ctr">
              <a:buNone/>
              <a:defRPr>
                <a:latin typeface="+mn-lt"/>
              </a:defRPr>
            </a:lvl1pPr>
          </a:lstStyle>
          <a:p>
            <a:pPr lvl="0"/>
            <a:r>
              <a:rPr lang="en-GB" dirty="0"/>
              <a:t>B</a:t>
            </a:r>
          </a:p>
          <a:p>
            <a:pPr lvl="0"/>
            <a:r>
              <a:rPr lang="en-GB" dirty="0"/>
              <a:t>Option 2</a:t>
            </a:r>
          </a:p>
        </p:txBody>
      </p:sp>
      <p:sp>
        <p:nvSpPr>
          <p:cNvPr id="9" name="Text Placeholder 4">
            <a:extLst>
              <a:ext uri="{FF2B5EF4-FFF2-40B4-BE49-F238E27FC236}">
                <a16:creationId xmlns:a16="http://schemas.microsoft.com/office/drawing/2014/main" id="{67AE0685-A4ED-C18E-D6BD-24A91AD51B17}"/>
              </a:ext>
            </a:extLst>
          </p:cNvPr>
          <p:cNvSpPr>
            <a:spLocks noGrp="1"/>
          </p:cNvSpPr>
          <p:nvPr>
            <p:ph type="body" sz="quarter" idx="13"/>
          </p:nvPr>
        </p:nvSpPr>
        <p:spPr>
          <a:xfrm>
            <a:off x="6091339" y="5018720"/>
            <a:ext cx="2736000" cy="1295400"/>
          </a:xfrm>
          <a:solidFill>
            <a:schemeClr val="accent6"/>
          </a:solidFill>
        </p:spPr>
        <p:txBody>
          <a:bodyPr anchor="ctr"/>
          <a:lstStyle>
            <a:lvl1pPr marL="0" indent="0" algn="ctr">
              <a:buNone/>
              <a:defRPr>
                <a:latin typeface="+mn-lt"/>
              </a:defRPr>
            </a:lvl1pPr>
          </a:lstStyle>
          <a:p>
            <a:pPr lvl="0"/>
            <a:r>
              <a:rPr lang="en-GB"/>
              <a:t>Click to edit Master text styles</a:t>
            </a:r>
          </a:p>
          <a:p>
            <a:pPr lvl="1"/>
            <a:r>
              <a:rPr lang="en-GB"/>
              <a:t>Second level</a:t>
            </a:r>
          </a:p>
        </p:txBody>
      </p:sp>
      <p:sp>
        <p:nvSpPr>
          <p:cNvPr id="10" name="Text Placeholder 4">
            <a:extLst>
              <a:ext uri="{FF2B5EF4-FFF2-40B4-BE49-F238E27FC236}">
                <a16:creationId xmlns:a16="http://schemas.microsoft.com/office/drawing/2014/main" id="{4C2A19CC-6E76-AB4B-0B0A-AF96874F3F1E}"/>
              </a:ext>
            </a:extLst>
          </p:cNvPr>
          <p:cNvSpPr>
            <a:spLocks noGrp="1"/>
          </p:cNvSpPr>
          <p:nvPr>
            <p:ph type="body" sz="quarter" idx="14" hasCustomPrompt="1"/>
          </p:nvPr>
        </p:nvSpPr>
        <p:spPr>
          <a:xfrm>
            <a:off x="8825760" y="5018720"/>
            <a:ext cx="2736000" cy="1295400"/>
          </a:xfrm>
          <a:solidFill>
            <a:schemeClr val="accent3"/>
          </a:solidFill>
        </p:spPr>
        <p:txBody>
          <a:bodyPr anchor="ctr"/>
          <a:lstStyle>
            <a:lvl1pPr marL="0" indent="0" algn="ctr">
              <a:buNone/>
              <a:defRPr>
                <a:latin typeface="+mn-lt"/>
              </a:defRPr>
            </a:lvl1pPr>
          </a:lstStyle>
          <a:p>
            <a:pPr lvl="0"/>
            <a:r>
              <a:rPr lang="en-GB" dirty="0"/>
              <a:t>D</a:t>
            </a:r>
          </a:p>
          <a:p>
            <a:pPr lvl="0"/>
            <a:r>
              <a:rPr lang="en-GB" dirty="0"/>
              <a:t>Option 4</a:t>
            </a:r>
          </a:p>
        </p:txBody>
      </p:sp>
      <p:sp>
        <p:nvSpPr>
          <p:cNvPr id="4" name="Rectangle 3">
            <a:extLst>
              <a:ext uri="{FF2B5EF4-FFF2-40B4-BE49-F238E27FC236}">
                <a16:creationId xmlns:a16="http://schemas.microsoft.com/office/drawing/2014/main" id="{B6B26028-3F19-0AFC-F1CB-935419BF7ACE}"/>
              </a:ext>
            </a:extLst>
          </p:cNvPr>
          <p:cNvSpPr/>
          <p:nvPr/>
        </p:nvSpPr>
        <p:spPr>
          <a:xfrm>
            <a:off x="-1" y="-9553"/>
            <a:ext cx="12192001" cy="576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950B87F9-D154-CE37-D3CB-F216DEB434EF}"/>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12" name="TextBox 11">
            <a:extLst>
              <a:ext uri="{FF2B5EF4-FFF2-40B4-BE49-F238E27FC236}">
                <a16:creationId xmlns:a16="http://schemas.microsoft.com/office/drawing/2014/main" id="{9ADBB104-BAEE-4E8F-330E-A82ED8008138}"/>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Multi-Choice Question</a:t>
            </a:r>
            <a:endParaRPr lang="en-GB" sz="2800" b="1" dirty="0">
              <a:solidFill>
                <a:schemeClr val="bg1"/>
              </a:solidFill>
            </a:endParaRPr>
          </a:p>
        </p:txBody>
      </p:sp>
    </p:spTree>
    <p:extLst>
      <p:ext uri="{BB962C8B-B14F-4D97-AF65-F5344CB8AC3E}">
        <p14:creationId xmlns:p14="http://schemas.microsoft.com/office/powerpoint/2010/main" val="1049579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P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881798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2168196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3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9A5D5B-C859-4D31-8FB3-7969B894133E}" type="datetimeFigureOut">
              <a:rPr lang="en-GB" smtClean="0"/>
              <a:t>14/05/2025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009135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Slide + RM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5" name="TextBox 14">
            <a:extLst>
              <a:ext uri="{FF2B5EF4-FFF2-40B4-BE49-F238E27FC236}">
                <a16:creationId xmlns:a16="http://schemas.microsoft.com/office/drawing/2014/main" id="{51D3D08F-A50A-6788-FB07-0E3D2D571A69}"/>
              </a:ext>
            </a:extLst>
          </p:cNvPr>
          <p:cNvSpPr txBox="1"/>
          <p:nvPr userDrawn="1"/>
        </p:nvSpPr>
        <p:spPr>
          <a:xfrm>
            <a:off x="177800" y="5363128"/>
            <a:ext cx="2946400" cy="276999"/>
          </a:xfrm>
          <a:prstGeom prst="rect">
            <a:avLst/>
          </a:prstGeom>
          <a:noFill/>
        </p:spPr>
        <p:txBody>
          <a:bodyPr wrap="square" rtlCol="0">
            <a:spAutoFit/>
          </a:bodyPr>
          <a:lstStyle/>
          <a:p>
            <a:r>
              <a:rPr lang="en-GB" sz="1200" dirty="0"/>
              <a:t>Created in collaboration with </a:t>
            </a:r>
          </a:p>
        </p:txBody>
      </p:sp>
      <p:pic>
        <p:nvPicPr>
          <p:cNvPr id="17" name="Graphic 16">
            <a:extLst>
              <a:ext uri="{FF2B5EF4-FFF2-40B4-BE49-F238E27FC236}">
                <a16:creationId xmlns:a16="http://schemas.microsoft.com/office/drawing/2014/main" id="{8585054A-A58C-859E-6CFB-26536F61C4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520" y="5669411"/>
            <a:ext cx="2390960" cy="436068"/>
          </a:xfrm>
          <a:prstGeom prst="rect">
            <a:avLst/>
          </a:prstGeom>
        </p:spPr>
      </p:pic>
      <p:sp>
        <p:nvSpPr>
          <p:cNvPr id="18" name="TextBox 17">
            <a:extLst>
              <a:ext uri="{FF2B5EF4-FFF2-40B4-BE49-F238E27FC236}">
                <a16:creationId xmlns:a16="http://schemas.microsoft.com/office/drawing/2014/main" id="{D8387350-193E-12FD-A5D4-C0E4325F7316}"/>
              </a:ext>
            </a:extLst>
          </p:cNvPr>
          <p:cNvSpPr txBox="1"/>
          <p:nvPr userDrawn="1"/>
        </p:nvSpPr>
        <p:spPr>
          <a:xfrm>
            <a:off x="177800" y="5363128"/>
            <a:ext cx="2946400" cy="276999"/>
          </a:xfrm>
          <a:prstGeom prst="rect">
            <a:avLst/>
          </a:prstGeom>
          <a:noFill/>
        </p:spPr>
        <p:txBody>
          <a:bodyPr wrap="square" rtlCol="0">
            <a:spAutoFit/>
          </a:bodyPr>
          <a:lstStyle/>
          <a:p>
            <a:r>
              <a:rPr lang="en-GB" sz="1200" dirty="0"/>
              <a:t>Created in collaboration with </a:t>
            </a:r>
          </a:p>
        </p:txBody>
      </p:sp>
      <p:sp>
        <p:nvSpPr>
          <p:cNvPr id="4" name="Subtitle 2">
            <a:extLst>
              <a:ext uri="{FF2B5EF4-FFF2-40B4-BE49-F238E27FC236}">
                <a16:creationId xmlns:a16="http://schemas.microsoft.com/office/drawing/2014/main" id="{70E087A2-1A2E-7D9E-1AA4-629A26B96B3C}"/>
              </a:ext>
            </a:extLst>
          </p:cNvPr>
          <p:cNvSpPr txBox="1">
            <a:spLocks/>
          </p:cNvSpPr>
          <p:nvPr userDrawn="1"/>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13" name="TextBox 12">
            <a:extLst>
              <a:ext uri="{FF2B5EF4-FFF2-40B4-BE49-F238E27FC236}">
                <a16:creationId xmlns:a16="http://schemas.microsoft.com/office/drawing/2014/main" id="{0EE74171-0834-E67D-82D1-47166D752B51}"/>
              </a:ext>
            </a:extLst>
          </p:cNvPr>
          <p:cNvSpPr txBox="1"/>
          <p:nvPr userDrawn="1"/>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307665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 RM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9" name="Graphic 8">
            <a:extLst>
              <a:ext uri="{FF2B5EF4-FFF2-40B4-BE49-F238E27FC236}">
                <a16:creationId xmlns:a16="http://schemas.microsoft.com/office/drawing/2014/main" id="{88376BE0-CF41-40D4-2398-37B4ED009F63}"/>
              </a:ext>
            </a:extLst>
          </p:cNvPr>
          <p:cNvPicPr>
            <a:picLocks noChangeAspect="1"/>
          </p:cNvPicPr>
          <p:nvPr userDrawn="1"/>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410201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EPP + RM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8" name="Graphic 7">
            <a:extLst>
              <a:ext uri="{FF2B5EF4-FFF2-40B4-BE49-F238E27FC236}">
                <a16:creationId xmlns:a16="http://schemas.microsoft.com/office/drawing/2014/main" id="{D594867B-C470-2366-621C-2AEA99A488D7}"/>
              </a:ext>
            </a:extLst>
          </p:cNvPr>
          <p:cNvPicPr>
            <a:picLocks noChangeAspect="1"/>
          </p:cNvPicPr>
          <p:nvPr userDrawn="1"/>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3903028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Only + RMe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8" name="Graphic 7">
            <a:extLst>
              <a:ext uri="{FF2B5EF4-FFF2-40B4-BE49-F238E27FC236}">
                <a16:creationId xmlns:a16="http://schemas.microsoft.com/office/drawing/2014/main" id="{65F3FD52-BDD3-69C4-5C0E-2095540FF5DE}"/>
              </a:ext>
            </a:extLst>
          </p:cNvPr>
          <p:cNvPicPr>
            <a:picLocks noChangeAspect="1"/>
          </p:cNvPicPr>
          <p:nvPr userDrawn="1"/>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3101583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3989574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501802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861067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14511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85098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2549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9A5D5B-C859-4D31-8FB3-7969B894133E}" type="datetimeFigureOut">
              <a:rPr lang="en-GB" smtClean="0"/>
              <a:t>14/05/2025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18760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42709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66550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8271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739919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9378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071871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706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9872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9366543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14/05/2025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563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A5D5B-C859-4D31-8FB3-7969B894133E}"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320387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3425667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6756827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2969064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99874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51106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27082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32026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8495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441983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7171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8512721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27282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32142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016068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7791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2827058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14/05/2025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21808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095584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41481322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2786429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0943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0819868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925853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624023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54247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01058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781399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408542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157826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05523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358873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7.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A5D5B-C859-4D31-8FB3-7969B894133E}" type="datetimeFigureOut">
              <a:rPr lang="en-GB" smtClean="0"/>
              <a:t>14/05/2025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24C8-0723-4135-8E32-9967CABAE11E}" type="slidenum">
              <a:rPr lang="en-GB" smtClean="0"/>
              <a:t>‹#›</a:t>
            </a:fld>
            <a:endParaRPr lang="en-GB"/>
          </a:p>
        </p:txBody>
      </p:sp>
    </p:spTree>
    <p:extLst>
      <p:ext uri="{BB962C8B-B14F-4D97-AF65-F5344CB8AC3E}">
        <p14:creationId xmlns:p14="http://schemas.microsoft.com/office/powerpoint/2010/main" val="32736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805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 y="27631"/>
            <a:ext cx="12190475" cy="449034"/>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693599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 y="27631"/>
            <a:ext cx="12190475" cy="449034"/>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14234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9522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0748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12739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microsoft.com/office/2007/relationships/hdphoto" Target="../media/hdphoto10.wdp"/><Relationship Id="rId2" Type="http://schemas.openxmlformats.org/officeDocument/2006/relationships/image" Target="../media/image20.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microsoft.com/office/2007/relationships/hdphoto" Target="../media/hdphoto9.wdp"/></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12.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134.png"/><Relationship Id="rId21" Type="http://schemas.openxmlformats.org/officeDocument/2006/relationships/image" Target="../media/image152.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notesSlide" Target="../notesSlides/notesSlide8.xml"/><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26.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19" Type="http://schemas.openxmlformats.org/officeDocument/2006/relationships/image" Target="../media/image15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 Id="rId22" Type="http://schemas.openxmlformats.org/officeDocument/2006/relationships/image" Target="../media/image153.png"/></Relationships>
</file>

<file path=ppt/slides/_rels/slide13.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3" Type="http://schemas.openxmlformats.org/officeDocument/2006/relationships/image" Target="../media/image154.png"/><Relationship Id="rId21" Type="http://schemas.openxmlformats.org/officeDocument/2006/relationships/image" Target="../media/image172.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 Type="http://schemas.openxmlformats.org/officeDocument/2006/relationships/notesSlide" Target="../notesSlides/notesSlide9.xml"/><Relationship Id="rId16" Type="http://schemas.openxmlformats.org/officeDocument/2006/relationships/image" Target="../media/image167.png"/><Relationship Id="rId20" Type="http://schemas.openxmlformats.org/officeDocument/2006/relationships/image" Target="../media/image171.png"/><Relationship Id="rId1" Type="http://schemas.openxmlformats.org/officeDocument/2006/relationships/slideLayout" Target="../slideLayouts/slideLayout26.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19" Type="http://schemas.openxmlformats.org/officeDocument/2006/relationships/image" Target="../media/image170.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1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2.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png"/><Relationship Id="rId18" Type="http://schemas.openxmlformats.org/officeDocument/2006/relationships/image" Target="../media/image193.png"/><Relationship Id="rId3" Type="http://schemas.openxmlformats.org/officeDocument/2006/relationships/image" Target="../media/image178.png"/><Relationship Id="rId21" Type="http://schemas.openxmlformats.org/officeDocument/2006/relationships/image" Target="../media/image196.png"/><Relationship Id="rId7" Type="http://schemas.openxmlformats.org/officeDocument/2006/relationships/image" Target="../media/image182.png"/><Relationship Id="rId12" Type="http://schemas.openxmlformats.org/officeDocument/2006/relationships/image" Target="../media/image187.png"/><Relationship Id="rId17" Type="http://schemas.openxmlformats.org/officeDocument/2006/relationships/image" Target="../media/image192.png"/><Relationship Id="rId2" Type="http://schemas.openxmlformats.org/officeDocument/2006/relationships/notesSlide" Target="../notesSlides/notesSlide12.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23.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15" Type="http://schemas.openxmlformats.org/officeDocument/2006/relationships/image" Target="../media/image190.png"/><Relationship Id="rId10" Type="http://schemas.openxmlformats.org/officeDocument/2006/relationships/image" Target="../media/image185.png"/><Relationship Id="rId19" Type="http://schemas.openxmlformats.org/officeDocument/2006/relationships/image" Target="../media/image194.png"/><Relationship Id="rId4" Type="http://schemas.openxmlformats.org/officeDocument/2006/relationships/image" Target="../media/image179.png"/><Relationship Id="rId9" Type="http://schemas.openxmlformats.org/officeDocument/2006/relationships/image" Target="../media/image184.png"/><Relationship Id="rId14" Type="http://schemas.openxmlformats.org/officeDocument/2006/relationships/image" Target="../media/image189.png"/><Relationship Id="rId22" Type="http://schemas.openxmlformats.org/officeDocument/2006/relationships/image" Target="../media/image197.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8.png"/></Relationships>
</file>

<file path=ppt/slides/_rels/slide19.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media/image209.png"/><Relationship Id="rId18" Type="http://schemas.openxmlformats.org/officeDocument/2006/relationships/image" Target="../media/image214.png"/><Relationship Id="rId26" Type="http://schemas.openxmlformats.org/officeDocument/2006/relationships/image" Target="../media/image222.png"/><Relationship Id="rId3" Type="http://schemas.openxmlformats.org/officeDocument/2006/relationships/image" Target="../media/image199.png"/><Relationship Id="rId21" Type="http://schemas.openxmlformats.org/officeDocument/2006/relationships/image" Target="../media/image217.png"/><Relationship Id="rId7" Type="http://schemas.openxmlformats.org/officeDocument/2006/relationships/image" Target="../media/image203.png"/><Relationship Id="rId12" Type="http://schemas.openxmlformats.org/officeDocument/2006/relationships/image" Target="../media/image208.png"/><Relationship Id="rId17" Type="http://schemas.openxmlformats.org/officeDocument/2006/relationships/image" Target="../media/image213.png"/><Relationship Id="rId25" Type="http://schemas.openxmlformats.org/officeDocument/2006/relationships/image" Target="../media/image221.png"/><Relationship Id="rId2" Type="http://schemas.openxmlformats.org/officeDocument/2006/relationships/notesSlide" Target="../notesSlides/notesSlide14.xml"/><Relationship Id="rId16" Type="http://schemas.openxmlformats.org/officeDocument/2006/relationships/image" Target="../media/image212.png"/><Relationship Id="rId20" Type="http://schemas.openxmlformats.org/officeDocument/2006/relationships/image" Target="../media/image216.png"/><Relationship Id="rId1" Type="http://schemas.openxmlformats.org/officeDocument/2006/relationships/slideLayout" Target="../slideLayouts/slideLayout26.xml"/><Relationship Id="rId6" Type="http://schemas.openxmlformats.org/officeDocument/2006/relationships/image" Target="../media/image202.png"/><Relationship Id="rId11" Type="http://schemas.openxmlformats.org/officeDocument/2006/relationships/image" Target="../media/image207.png"/><Relationship Id="rId24" Type="http://schemas.openxmlformats.org/officeDocument/2006/relationships/image" Target="../media/image220.png"/><Relationship Id="rId5" Type="http://schemas.openxmlformats.org/officeDocument/2006/relationships/image" Target="../media/image201.png"/><Relationship Id="rId15" Type="http://schemas.openxmlformats.org/officeDocument/2006/relationships/image" Target="../media/image211.png"/><Relationship Id="rId23" Type="http://schemas.openxmlformats.org/officeDocument/2006/relationships/image" Target="../media/image219.png"/><Relationship Id="rId10" Type="http://schemas.openxmlformats.org/officeDocument/2006/relationships/image" Target="../media/image206.png"/><Relationship Id="rId19" Type="http://schemas.openxmlformats.org/officeDocument/2006/relationships/image" Target="../media/image215.png"/><Relationship Id="rId4" Type="http://schemas.openxmlformats.org/officeDocument/2006/relationships/image" Target="../media/image200.png"/><Relationship Id="rId9" Type="http://schemas.openxmlformats.org/officeDocument/2006/relationships/image" Target="../media/image205.png"/><Relationship Id="rId14" Type="http://schemas.openxmlformats.org/officeDocument/2006/relationships/image" Target="../media/image210.png"/><Relationship Id="rId22" Type="http://schemas.openxmlformats.org/officeDocument/2006/relationships/image" Target="../media/image218.pn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20.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21.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6.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7.png"/><Relationship Id="rId39" Type="http://schemas.openxmlformats.org/officeDocument/2006/relationships/image" Target="../media/image110.png"/><Relationship Id="rId21" Type="http://schemas.openxmlformats.org/officeDocument/2006/relationships/image" Target="../media/image92.png"/><Relationship Id="rId34" Type="http://schemas.openxmlformats.org/officeDocument/2006/relationships/image" Target="../media/image105.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2" Type="http://schemas.openxmlformats.org/officeDocument/2006/relationships/notesSlide" Target="../notesSlides/notesSlide2.xml"/><Relationship Id="rId16" Type="http://schemas.openxmlformats.org/officeDocument/2006/relationships/image" Target="../media/image87.png"/><Relationship Id="rId20" Type="http://schemas.openxmlformats.org/officeDocument/2006/relationships/image" Target="../media/image91.png"/><Relationship Id="rId29" Type="http://schemas.openxmlformats.org/officeDocument/2006/relationships/image" Target="../media/image100.png"/><Relationship Id="rId1" Type="http://schemas.openxmlformats.org/officeDocument/2006/relationships/slideLayout" Target="../slideLayouts/slideLayout22.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2.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8" Type="http://schemas.openxmlformats.org/officeDocument/2006/relationships/image" Target="../media/image79.png"/><Relationship Id="rId3"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45.png"/><Relationship Id="rId7" Type="http://schemas.openxmlformats.org/officeDocument/2006/relationships/image" Target="../media/image1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45.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7884" y="0"/>
            <a:ext cx="9144000" cy="571501"/>
          </a:xfrm>
        </p:spPr>
        <p:txBody>
          <a:bodyPr>
            <a:normAutofit fontScale="90000"/>
          </a:bodyPr>
          <a:lstStyle/>
          <a:p>
            <a:r>
              <a:rPr lang="en-GB" sz="4000" b="1" dirty="0"/>
              <a:t>Dual coding symbols:</a:t>
            </a:r>
          </a:p>
        </p:txBody>
      </p:sp>
      <p:sp>
        <p:nvSpPr>
          <p:cNvPr id="3" name="Subtitle 2"/>
          <p:cNvSpPr>
            <a:spLocks noGrp="1"/>
          </p:cNvSpPr>
          <p:nvPr>
            <p:ph type="subTitle" idx="1"/>
          </p:nvPr>
        </p:nvSpPr>
        <p:spPr>
          <a:xfrm>
            <a:off x="956103" y="1232443"/>
            <a:ext cx="1651000" cy="449262"/>
          </a:xfrm>
        </p:spPr>
        <p:txBody>
          <a:bodyPr/>
          <a:lstStyle/>
          <a:p>
            <a:r>
              <a:rPr lang="en-GB"/>
              <a:t>Practise</a:t>
            </a:r>
          </a:p>
        </p:txBody>
      </p:sp>
      <p:pic>
        <p:nvPicPr>
          <p:cNvPr id="4" name="Picture 3" descr="pen and paper Icon 2473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ink bubble Icon 29974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7" name="Picture 2" descr="lightbulb Icon 12629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9" name="Picture 2" descr="Pen Icon 3406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10" name="Picture 9"/>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4" name="Subtitle 2"/>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5" name="Picture 2" descr="Vocabulary Icon Vector Isolated On White Background, Vocabulary Transparent  Sign Royalty Free Cliparts, Vectors, And Stock Illustration. Image  111598016."/>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6" name="Subtitle 2"/>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7" name="Picture 26"/>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8" name="Subtitle 2"/>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2050" name="Picture 2" descr="Evaluation icon vector sign and symbol isolated on white background,  Evaluation logo concept Stock Vector | Adobe Stock"/>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0" name="Subtitle 2"/>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1" name="Picture 30"/>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2" name="Subtitle 2"/>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420836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5DB0013-B932-9DBE-A0E8-275C17A7FB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3347BF0-539F-AE9A-1155-3CD66DB6F281}"/>
              </a:ext>
            </a:extLst>
          </p:cNvPr>
          <p:cNvSpPr>
            <a:spLocks noGrp="1"/>
          </p:cNvSpPr>
          <p:nvPr>
            <p:ph type="body" sz="quarter" idx="10"/>
          </p:nvPr>
        </p:nvSpPr>
        <p:spPr>
          <a:xfrm>
            <a:off x="0" y="200144"/>
            <a:ext cx="11626757" cy="750661"/>
          </a:xfrm>
          <a:solidFill>
            <a:schemeClr val="accent2"/>
          </a:solidFill>
        </p:spPr>
        <p:txBody>
          <a:bodyPr>
            <a:normAutofit/>
          </a:bodyPr>
          <a:lstStyle/>
          <a:p>
            <a:pPr algn="ctr"/>
            <a:r>
              <a:rPr lang="en-GB" dirty="0">
                <a:latin typeface="Century Gothic" panose="020B0502020202020204" pitchFamily="34" charset="0"/>
              </a:rPr>
              <a:t>What is the 4</a:t>
            </a:r>
            <a:r>
              <a:rPr lang="en-GB" baseline="30000" dirty="0">
                <a:latin typeface="Century Gothic" panose="020B0502020202020204" pitchFamily="34" charset="0"/>
              </a:rPr>
              <a:t>th</a:t>
            </a:r>
            <a:r>
              <a:rPr lang="en-GB" dirty="0">
                <a:latin typeface="Century Gothic" panose="020B0502020202020204" pitchFamily="34" charset="0"/>
              </a:rPr>
              <a:t> common multiple of 2 &amp; 3? </a:t>
            </a:r>
          </a:p>
        </p:txBody>
      </p:sp>
      <p:pic>
        <p:nvPicPr>
          <p:cNvPr id="3" name="Picture 2">
            <a:extLst>
              <a:ext uri="{FF2B5EF4-FFF2-40B4-BE49-F238E27FC236}">
                <a16:creationId xmlns:a16="http://schemas.microsoft.com/office/drawing/2014/main" id="{B564F084-4130-43E3-25CD-28F6CACA3818}"/>
              </a:ext>
            </a:extLst>
          </p:cNvPr>
          <p:cNvPicPr>
            <a:picLocks noChangeAspect="1"/>
          </p:cNvPicPr>
          <p:nvPr/>
        </p:nvPicPr>
        <p:blipFill rotWithShape="1">
          <a:blip r:embed="rId3"/>
          <a:srcRect b="1495"/>
          <a:stretch/>
        </p:blipFill>
        <p:spPr>
          <a:xfrm>
            <a:off x="10938294" y="4774735"/>
            <a:ext cx="1149712" cy="1533880"/>
          </a:xfrm>
          <a:prstGeom prst="rect">
            <a:avLst/>
          </a:prstGeom>
        </p:spPr>
      </p:pic>
      <p:sp>
        <p:nvSpPr>
          <p:cNvPr id="6" name="Text Placeholder 1">
            <a:extLst>
              <a:ext uri="{FF2B5EF4-FFF2-40B4-BE49-F238E27FC236}">
                <a16:creationId xmlns:a16="http://schemas.microsoft.com/office/drawing/2014/main" id="{95ABEE57-57CF-62FB-3BEE-DFF73CC15F45}"/>
              </a:ext>
            </a:extLst>
          </p:cNvPr>
          <p:cNvSpPr txBox="1">
            <a:spLocks/>
          </p:cNvSpPr>
          <p:nvPr/>
        </p:nvSpPr>
        <p:spPr>
          <a:xfrm>
            <a:off x="-1" y="3053669"/>
            <a:ext cx="11626757" cy="750661"/>
          </a:xfrm>
          <a:prstGeom prst="rect">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50</a:t>
            </a:r>
            <a:r>
              <a:rPr kumimoji="0" lang="en-GB" sz="3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th</a:t>
            </a:r>
            <a:r>
              <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common multiple of 4, 5 &amp; 6? </a:t>
            </a:r>
          </a:p>
        </p:txBody>
      </p:sp>
    </p:spTree>
    <p:extLst>
      <p:ext uri="{BB962C8B-B14F-4D97-AF65-F5344CB8AC3E}">
        <p14:creationId xmlns:p14="http://schemas.microsoft.com/office/powerpoint/2010/main" val="263806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7A999-3DE7-1172-84C8-3C962F627EE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F014C90-F350-1966-9F78-463095E76D66}"/>
                  </a:ext>
                </a:extLst>
              </p:cNvPr>
              <p:cNvSpPr txBox="1"/>
              <p:nvPr/>
            </p:nvSpPr>
            <p:spPr>
              <a:xfrm>
                <a:off x="7544365" y="5125466"/>
                <a:ext cx="208580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𝟔𝟏𝟐</m:t>
                      </m:r>
                    </m:oMath>
                  </m:oMathPara>
                </a14:m>
                <a:endParaRPr lang="en-US" sz="2400" b="1" dirty="0">
                  <a:solidFill>
                    <a:srgbClr val="000000"/>
                  </a:solidFill>
                  <a:latin typeface="Trebuchet MS" panose="020B0603020202020204"/>
                </a:endParaRPr>
              </a:p>
            </p:txBody>
          </p:sp>
        </mc:Choice>
        <mc:Fallback>
          <p:sp>
            <p:nvSpPr>
              <p:cNvPr id="25" name="TextBox 24">
                <a:extLst>
                  <a:ext uri="{FF2B5EF4-FFF2-40B4-BE49-F238E27FC236}">
                    <a16:creationId xmlns:a16="http://schemas.microsoft.com/office/drawing/2014/main" id="{0F014C90-F350-1966-9F78-463095E76D66}"/>
                  </a:ext>
                </a:extLst>
              </p:cNvPr>
              <p:cNvSpPr txBox="1">
                <a:spLocks noRot="1" noChangeAspect="1" noMove="1" noResize="1" noEditPoints="1" noAdjustHandles="1" noChangeArrowheads="1" noChangeShapeType="1" noTextEdit="1"/>
              </p:cNvSpPr>
              <p:nvPr/>
            </p:nvSpPr>
            <p:spPr>
              <a:xfrm>
                <a:off x="7544365" y="5125466"/>
                <a:ext cx="2085801" cy="536044"/>
              </a:xfrm>
              <a:prstGeom prst="rect">
                <a:avLst/>
              </a:prstGeom>
              <a:blipFill>
                <a:blip r:embed="rId3"/>
                <a:stretch>
                  <a:fillRect/>
                </a:stretch>
              </a:blipFill>
            </p:spPr>
            <p:txBody>
              <a:bodyPr/>
              <a:lstStyle/>
              <a:p>
                <a:r>
                  <a:rPr lang="en-GB">
                    <a:noFill/>
                  </a:rPr>
                  <a:t> </a:t>
                </a:r>
              </a:p>
            </p:txBody>
          </p:sp>
        </mc:Fallback>
      </mc:AlternateContent>
      <p:sp>
        <p:nvSpPr>
          <p:cNvPr id="22" name="Rectangle: Rounded Corners 21">
            <a:extLst>
              <a:ext uri="{FF2B5EF4-FFF2-40B4-BE49-F238E27FC236}">
                <a16:creationId xmlns:a16="http://schemas.microsoft.com/office/drawing/2014/main" id="{3A251011-3431-991D-BCA6-7B2241C0E9CC}"/>
              </a:ext>
            </a:extLst>
          </p:cNvPr>
          <p:cNvSpPr/>
          <p:nvPr/>
        </p:nvSpPr>
        <p:spPr>
          <a:xfrm>
            <a:off x="1679741" y="725229"/>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28" name="Rectangle: Rounded Corners 27">
            <a:extLst>
              <a:ext uri="{FF2B5EF4-FFF2-40B4-BE49-F238E27FC236}">
                <a16:creationId xmlns:a16="http://schemas.microsoft.com/office/drawing/2014/main" id="{3FA09D6E-1A18-C371-40CD-0CC8DB25F468}"/>
              </a:ext>
            </a:extLst>
          </p:cNvPr>
          <p:cNvSpPr/>
          <p:nvPr/>
        </p:nvSpPr>
        <p:spPr>
          <a:xfrm>
            <a:off x="6372054" y="725229"/>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d</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37FD4AD-1901-1EF3-02DF-840FD63E6F83}"/>
                  </a:ext>
                </a:extLst>
              </p:cNvPr>
              <p:cNvSpPr txBox="1"/>
              <p:nvPr/>
            </p:nvSpPr>
            <p:spPr>
              <a:xfrm>
                <a:off x="2966517" y="1483604"/>
                <a:ext cx="208580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𝟓𝟎</m:t>
                      </m:r>
                    </m:oMath>
                  </m:oMathPara>
                </a14:m>
                <a:endParaRPr lang="en-US" sz="2400" b="1" dirty="0">
                  <a:solidFill>
                    <a:srgbClr val="000000"/>
                  </a:solidFill>
                  <a:latin typeface="Trebuchet MS" panose="020B0603020202020204"/>
                </a:endParaRPr>
              </a:p>
            </p:txBody>
          </p:sp>
        </mc:Choice>
        <mc:Fallback>
          <p:sp>
            <p:nvSpPr>
              <p:cNvPr id="32" name="TextBox 31">
                <a:extLst>
                  <a:ext uri="{FF2B5EF4-FFF2-40B4-BE49-F238E27FC236}">
                    <a16:creationId xmlns:a16="http://schemas.microsoft.com/office/drawing/2014/main" id="{837FD4AD-1901-1EF3-02DF-840FD63E6F83}"/>
                  </a:ext>
                </a:extLst>
              </p:cNvPr>
              <p:cNvSpPr txBox="1">
                <a:spLocks noRot="1" noChangeAspect="1" noMove="1" noResize="1" noEditPoints="1" noAdjustHandles="1" noChangeArrowheads="1" noChangeShapeType="1" noTextEdit="1"/>
              </p:cNvSpPr>
              <p:nvPr/>
            </p:nvSpPr>
            <p:spPr>
              <a:xfrm>
                <a:off x="2966517" y="1483604"/>
                <a:ext cx="2085801" cy="536044"/>
              </a:xfrm>
              <a:prstGeom prst="rect">
                <a:avLst/>
              </a:prstGeom>
              <a:blipFill>
                <a:blip r:embed="rId4"/>
                <a:stretch>
                  <a:fillRect/>
                </a:stretch>
              </a:blipFill>
            </p:spPr>
            <p:txBody>
              <a:bodyPr/>
              <a:lstStyle/>
              <a:p>
                <a:r>
                  <a:rPr lang="en-GB">
                    <a:noFill/>
                  </a:rPr>
                  <a:t> </a:t>
                </a:r>
              </a:p>
            </p:txBody>
          </p:sp>
        </mc:Fallback>
      </mc:AlternateContent>
      <p:cxnSp>
        <p:nvCxnSpPr>
          <p:cNvPr id="33" name="Straight Connector 32">
            <a:extLst>
              <a:ext uri="{FF2B5EF4-FFF2-40B4-BE49-F238E27FC236}">
                <a16:creationId xmlns:a16="http://schemas.microsoft.com/office/drawing/2014/main" id="{3A12BB56-1B87-6EC7-9131-22603BEE6F3A}"/>
              </a:ext>
            </a:extLst>
          </p:cNvPr>
          <p:cNvCxnSpPr>
            <a:cxnSpLocks/>
          </p:cNvCxnSpPr>
          <p:nvPr/>
        </p:nvCxnSpPr>
        <p:spPr>
          <a:xfrm>
            <a:off x="6130503" y="687659"/>
            <a:ext cx="0" cy="5016508"/>
          </a:xfrm>
          <a:prstGeom prst="line">
            <a:avLst/>
          </a:prstGeom>
          <a:ln w="317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F488FE9-E637-AA06-D11B-9A6D962A6431}"/>
              </a:ext>
            </a:extLst>
          </p:cNvPr>
          <p:cNvCxnSpPr>
            <a:cxnSpLocks/>
          </p:cNvCxnSpPr>
          <p:nvPr/>
        </p:nvCxnSpPr>
        <p:spPr>
          <a:xfrm flipH="1">
            <a:off x="1542554" y="2239227"/>
            <a:ext cx="9144000" cy="0"/>
          </a:xfrm>
          <a:prstGeom prst="line">
            <a:avLst/>
          </a:prstGeom>
          <a:ln w="3175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C16FCA5F-5BDD-278B-00A5-FBBE7A2A7B07}"/>
                  </a:ext>
                </a:extLst>
              </p:cNvPr>
              <p:cNvSpPr txBox="1"/>
              <p:nvPr/>
            </p:nvSpPr>
            <p:spPr>
              <a:xfrm>
                <a:off x="2223243" y="696689"/>
                <a:ext cx="3572349"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What is the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5</m:t>
                    </m:r>
                  </m:oMath>
                </a14:m>
                <a:r>
                  <a:rPr lang="en-GB" sz="2000" baseline="30000" dirty="0">
                    <a:solidFill>
                      <a:srgbClr val="000000"/>
                    </a:solidFill>
                    <a:latin typeface="Trebuchet MS" panose="020B0603020202020204"/>
                    <a:cs typeface="Calibri" panose="020F0502020204030204" pitchFamily="34" charset="0"/>
                  </a:rPr>
                  <a:t>th</a:t>
                </a:r>
                <a:r>
                  <a:rPr lang="en-GB" sz="2000" dirty="0">
                    <a:solidFill>
                      <a:srgbClr val="000000"/>
                    </a:solidFill>
                    <a:latin typeface="Trebuchet MS" panose="020B0603020202020204"/>
                    <a:cs typeface="Calibri" panose="020F0502020204030204" pitchFamily="34" charset="0"/>
                  </a:rPr>
                  <a:t> common multiple of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2</m:t>
                    </m:r>
                  </m:oMath>
                </a14:m>
                <a:r>
                  <a:rPr lang="en-GB" sz="2000" dirty="0">
                    <a:solidFill>
                      <a:srgbClr val="000000"/>
                    </a:solidFill>
                    <a:latin typeface="Trebuchet MS" panose="020B0603020202020204"/>
                    <a:cs typeface="Calibri" panose="020F0502020204030204" pitchFamily="34" charset="0"/>
                  </a:rPr>
                  <a:t> and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5</m:t>
                    </m:r>
                  </m:oMath>
                </a14:m>
                <a:r>
                  <a:rPr lang="en-GB" sz="2000" dirty="0">
                    <a:solidFill>
                      <a:srgbClr val="000000"/>
                    </a:solidFill>
                    <a:latin typeface="Trebuchet MS" panose="020B0603020202020204"/>
                    <a:cs typeface="Calibri" panose="020F0502020204030204" pitchFamily="34" charset="0"/>
                  </a:rPr>
                  <a:t>?</a:t>
                </a:r>
                <a:endParaRPr lang="en-US" sz="2000" dirty="0">
                  <a:solidFill>
                    <a:srgbClr val="000000"/>
                  </a:solidFill>
                  <a:latin typeface="Trebuchet MS" panose="020B0603020202020204"/>
                  <a:cs typeface="Calibri" panose="020F0502020204030204" pitchFamily="34" charset="0"/>
                </a:endParaRPr>
              </a:p>
            </p:txBody>
          </p:sp>
        </mc:Choice>
        <mc:Fallback>
          <p:sp>
            <p:nvSpPr>
              <p:cNvPr id="38" name="TextBox 37">
                <a:extLst>
                  <a:ext uri="{FF2B5EF4-FFF2-40B4-BE49-F238E27FC236}">
                    <a16:creationId xmlns:a16="http://schemas.microsoft.com/office/drawing/2014/main" id="{C16FCA5F-5BDD-278B-00A5-FBBE7A2A7B07}"/>
                  </a:ext>
                </a:extLst>
              </p:cNvPr>
              <p:cNvSpPr txBox="1">
                <a:spLocks noRot="1" noChangeAspect="1" noMove="1" noResize="1" noEditPoints="1" noAdjustHandles="1" noChangeArrowheads="1" noChangeShapeType="1" noTextEdit="1"/>
              </p:cNvSpPr>
              <p:nvPr/>
            </p:nvSpPr>
            <p:spPr>
              <a:xfrm>
                <a:off x="2223243" y="696689"/>
                <a:ext cx="3572349" cy="707886"/>
              </a:xfrm>
              <a:prstGeom prst="rect">
                <a:avLst/>
              </a:prstGeom>
              <a:blipFill>
                <a:blip r:embed="rId5"/>
                <a:stretch>
                  <a:fillRect b="-28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DD0108E-E075-4BA4-460E-926838628CEE}"/>
                  </a:ext>
                </a:extLst>
              </p:cNvPr>
              <p:cNvSpPr txBox="1"/>
              <p:nvPr/>
            </p:nvSpPr>
            <p:spPr>
              <a:xfrm>
                <a:off x="6912544" y="696689"/>
                <a:ext cx="3554455"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What is the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24</m:t>
                    </m:r>
                  </m:oMath>
                </a14:m>
                <a:r>
                  <a:rPr lang="en-GB" sz="2000" baseline="30000" dirty="0">
                    <a:solidFill>
                      <a:srgbClr val="000000"/>
                    </a:solidFill>
                    <a:latin typeface="Trebuchet MS" panose="020B0603020202020204"/>
                    <a:cs typeface="Calibri" panose="020F0502020204030204" pitchFamily="34" charset="0"/>
                  </a:rPr>
                  <a:t>th</a:t>
                </a:r>
                <a:r>
                  <a:rPr lang="en-GB" sz="2000" dirty="0">
                    <a:solidFill>
                      <a:srgbClr val="000000"/>
                    </a:solidFill>
                    <a:latin typeface="Trebuchet MS" panose="020B0603020202020204"/>
                    <a:cs typeface="Calibri" panose="020F0502020204030204" pitchFamily="34" charset="0"/>
                  </a:rPr>
                  <a:t> common multiples of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6</m:t>
                    </m:r>
                  </m:oMath>
                </a14:m>
                <a:r>
                  <a:rPr lang="en-GB" sz="2000" dirty="0">
                    <a:solidFill>
                      <a:srgbClr val="000000"/>
                    </a:solidFill>
                    <a:latin typeface="Trebuchet MS" panose="020B0603020202020204"/>
                    <a:cs typeface="Calibri" panose="020F0502020204030204" pitchFamily="34" charset="0"/>
                  </a:rPr>
                  <a:t> and</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 2</m:t>
                    </m:r>
                  </m:oMath>
                </a14:m>
                <a:r>
                  <a:rPr lang="en-GB" sz="2000" dirty="0">
                    <a:solidFill>
                      <a:srgbClr val="000000"/>
                    </a:solidFill>
                    <a:latin typeface="Trebuchet MS" panose="020B0603020202020204"/>
                    <a:cs typeface="Calibri" panose="020F0502020204030204" pitchFamily="34" charset="0"/>
                  </a:rPr>
                  <a:t>?</a:t>
                </a:r>
                <a:endParaRPr lang="en-US" sz="2000" dirty="0">
                  <a:solidFill>
                    <a:srgbClr val="000000"/>
                  </a:solidFill>
                  <a:latin typeface="Trebuchet MS" panose="020B0603020202020204"/>
                  <a:cs typeface="Calibri" panose="020F0502020204030204" pitchFamily="34" charset="0"/>
                </a:endParaRPr>
              </a:p>
            </p:txBody>
          </p:sp>
        </mc:Choice>
        <mc:Fallback>
          <p:sp>
            <p:nvSpPr>
              <p:cNvPr id="8" name="TextBox 7">
                <a:extLst>
                  <a:ext uri="{FF2B5EF4-FFF2-40B4-BE49-F238E27FC236}">
                    <a16:creationId xmlns:a16="http://schemas.microsoft.com/office/drawing/2014/main" id="{9DD0108E-E075-4BA4-460E-926838628CEE}"/>
                  </a:ext>
                </a:extLst>
              </p:cNvPr>
              <p:cNvSpPr txBox="1">
                <a:spLocks noRot="1" noChangeAspect="1" noMove="1" noResize="1" noEditPoints="1" noAdjustHandles="1" noChangeArrowheads="1" noChangeShapeType="1" noTextEdit="1"/>
              </p:cNvSpPr>
              <p:nvPr/>
            </p:nvSpPr>
            <p:spPr>
              <a:xfrm>
                <a:off x="6912544" y="696689"/>
                <a:ext cx="3554455" cy="707886"/>
              </a:xfrm>
              <a:prstGeom prst="rect">
                <a:avLst/>
              </a:prstGeom>
              <a:blipFill>
                <a:blip r:embed="rId6"/>
                <a:stretch>
                  <a:fillRect b="-28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 name="Rectangle: Rounded Corners 21">
            <a:extLst>
              <a:ext uri="{FF2B5EF4-FFF2-40B4-BE49-F238E27FC236}">
                <a16:creationId xmlns:a16="http://schemas.microsoft.com/office/drawing/2014/main" id="{84E0D570-2151-029B-7BE1-1C1BC7C9A4AC}"/>
              </a:ext>
            </a:extLst>
          </p:cNvPr>
          <p:cNvSpPr/>
          <p:nvPr/>
        </p:nvSpPr>
        <p:spPr>
          <a:xfrm>
            <a:off x="1687886" y="240352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54AFA08-89E4-F4A6-87B8-EA7844C35EE4}"/>
                  </a:ext>
                </a:extLst>
              </p:cNvPr>
              <p:cNvSpPr txBox="1"/>
              <p:nvPr/>
            </p:nvSpPr>
            <p:spPr>
              <a:xfrm>
                <a:off x="2224774" y="2423282"/>
                <a:ext cx="3554457"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What is the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3</m:t>
                    </m:r>
                  </m:oMath>
                </a14:m>
                <a:r>
                  <a:rPr lang="en-GB" sz="2000" baseline="30000" dirty="0">
                    <a:solidFill>
                      <a:srgbClr val="000000"/>
                    </a:solidFill>
                    <a:latin typeface="Trebuchet MS" panose="020B0603020202020204"/>
                    <a:cs typeface="Calibri" panose="020F0502020204030204" pitchFamily="34" charset="0"/>
                  </a:rPr>
                  <a:t>rd</a:t>
                </a:r>
                <a:r>
                  <a:rPr lang="en-GB" sz="2000" dirty="0">
                    <a:solidFill>
                      <a:srgbClr val="000000"/>
                    </a:solidFill>
                    <a:latin typeface="Trebuchet MS" panose="020B0603020202020204"/>
                    <a:cs typeface="Calibri" panose="020F0502020204030204" pitchFamily="34" charset="0"/>
                  </a:rPr>
                  <a:t> common multiple of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8</m:t>
                    </m:r>
                  </m:oMath>
                </a14:m>
                <a:r>
                  <a:rPr lang="en-GB" sz="2000" dirty="0">
                    <a:solidFill>
                      <a:srgbClr val="000000"/>
                    </a:solidFill>
                    <a:latin typeface="Trebuchet MS" panose="020B0603020202020204"/>
                    <a:cs typeface="Calibri" panose="020F0502020204030204" pitchFamily="34" charset="0"/>
                  </a:rPr>
                  <a:t> and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12</m:t>
                    </m:r>
                  </m:oMath>
                </a14:m>
                <a:r>
                  <a:rPr lang="en-GB" sz="2000" dirty="0">
                    <a:solidFill>
                      <a:srgbClr val="000000"/>
                    </a:solidFill>
                    <a:latin typeface="Trebuchet MS" panose="020B0603020202020204"/>
                    <a:cs typeface="Calibri" panose="020F0502020204030204" pitchFamily="34" charset="0"/>
                  </a:rPr>
                  <a:t>?</a:t>
                </a:r>
                <a:endParaRPr lang="en-US" sz="2000" dirty="0">
                  <a:solidFill>
                    <a:srgbClr val="000000"/>
                  </a:solidFill>
                  <a:latin typeface="Trebuchet MS" panose="020B0603020202020204"/>
                  <a:cs typeface="Calibri" panose="020F0502020204030204" pitchFamily="34" charset="0"/>
                </a:endParaRPr>
              </a:p>
            </p:txBody>
          </p:sp>
        </mc:Choice>
        <mc:Fallback>
          <p:sp>
            <p:nvSpPr>
              <p:cNvPr id="5" name="TextBox 4">
                <a:extLst>
                  <a:ext uri="{FF2B5EF4-FFF2-40B4-BE49-F238E27FC236}">
                    <a16:creationId xmlns:a16="http://schemas.microsoft.com/office/drawing/2014/main" id="{454AFA08-89E4-F4A6-87B8-EA7844C35EE4}"/>
                  </a:ext>
                </a:extLst>
              </p:cNvPr>
              <p:cNvSpPr txBox="1">
                <a:spLocks noRot="1" noChangeAspect="1" noMove="1" noResize="1" noEditPoints="1" noAdjustHandles="1" noChangeArrowheads="1" noChangeShapeType="1" noTextEdit="1"/>
              </p:cNvSpPr>
              <p:nvPr/>
            </p:nvSpPr>
            <p:spPr>
              <a:xfrm>
                <a:off x="2224774" y="2423282"/>
                <a:ext cx="3554457" cy="707886"/>
              </a:xfrm>
              <a:prstGeom prst="rect">
                <a:avLst/>
              </a:prstGeom>
              <a:blipFill>
                <a:blip r:embed="rId7"/>
                <a:stretch>
                  <a:fillRect b="-28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Rectangle 9">
            <a:extLst>
              <a:ext uri="{FF2B5EF4-FFF2-40B4-BE49-F238E27FC236}">
                <a16:creationId xmlns:a16="http://schemas.microsoft.com/office/drawing/2014/main" id="{4843639E-1AD7-39BA-CD34-051211D02888}"/>
              </a:ext>
            </a:extLst>
          </p:cNvPr>
          <p:cNvSpPr/>
          <p:nvPr/>
        </p:nvSpPr>
        <p:spPr>
          <a:xfrm>
            <a:off x="2765371" y="1538418"/>
            <a:ext cx="2352813" cy="543516"/>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
        <p:nvSpPr>
          <p:cNvPr id="14" name="Rectangle: Rounded Corners 21">
            <a:extLst>
              <a:ext uri="{FF2B5EF4-FFF2-40B4-BE49-F238E27FC236}">
                <a16:creationId xmlns:a16="http://schemas.microsoft.com/office/drawing/2014/main" id="{A323500F-1E96-CA8F-8C08-B25D516C8C25}"/>
              </a:ext>
            </a:extLst>
          </p:cNvPr>
          <p:cNvSpPr/>
          <p:nvPr/>
        </p:nvSpPr>
        <p:spPr>
          <a:xfrm>
            <a:off x="1725158" y="413417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77D507F-9087-9D1E-875E-605DEC268B5F}"/>
                  </a:ext>
                </a:extLst>
              </p:cNvPr>
              <p:cNvSpPr txBox="1"/>
              <p:nvPr/>
            </p:nvSpPr>
            <p:spPr>
              <a:xfrm>
                <a:off x="2250078" y="4167682"/>
                <a:ext cx="3554457"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What is the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6</m:t>
                    </m:r>
                  </m:oMath>
                </a14:m>
                <a:r>
                  <a:rPr lang="en-GB" sz="2000" baseline="30000" dirty="0">
                    <a:solidFill>
                      <a:srgbClr val="000000"/>
                    </a:solidFill>
                    <a:latin typeface="Trebuchet MS" panose="020B0603020202020204"/>
                    <a:cs typeface="Calibri" panose="020F0502020204030204" pitchFamily="34" charset="0"/>
                  </a:rPr>
                  <a:t>th</a:t>
                </a:r>
                <a:r>
                  <a:rPr lang="en-GB" sz="2000" dirty="0">
                    <a:solidFill>
                      <a:srgbClr val="000000"/>
                    </a:solidFill>
                    <a:latin typeface="Trebuchet MS" panose="020B0603020202020204"/>
                    <a:cs typeface="Calibri" panose="020F0502020204030204" pitchFamily="34" charset="0"/>
                  </a:rPr>
                  <a:t> common multiple of of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3</m:t>
                    </m:r>
                  </m:oMath>
                </a14:m>
                <a:r>
                  <a:rPr lang="en-GB" sz="2000" dirty="0">
                    <a:solidFill>
                      <a:srgbClr val="000000"/>
                    </a:solidFill>
                    <a:latin typeface="Trebuchet MS" panose="020B0603020202020204"/>
                    <a:cs typeface="Calibri" panose="020F0502020204030204" pitchFamily="34" charset="0"/>
                  </a:rPr>
                  <a:t> and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2</m:t>
                    </m:r>
                  </m:oMath>
                </a14:m>
                <a:r>
                  <a:rPr lang="en-GB" sz="2000" dirty="0">
                    <a:solidFill>
                      <a:srgbClr val="000000"/>
                    </a:solidFill>
                    <a:latin typeface="Trebuchet MS" panose="020B0603020202020204"/>
                    <a:cs typeface="Calibri" panose="020F0502020204030204" pitchFamily="34" charset="0"/>
                  </a:rPr>
                  <a:t>?</a:t>
                </a:r>
                <a:endParaRPr lang="en-US" sz="2000" dirty="0">
                  <a:solidFill>
                    <a:srgbClr val="000000"/>
                  </a:solidFill>
                  <a:latin typeface="Trebuchet MS" panose="020B0603020202020204"/>
                  <a:cs typeface="Calibri" panose="020F0502020204030204" pitchFamily="34" charset="0"/>
                </a:endParaRPr>
              </a:p>
            </p:txBody>
          </p:sp>
        </mc:Choice>
        <mc:Fallback>
          <p:sp>
            <p:nvSpPr>
              <p:cNvPr id="19" name="TextBox 18">
                <a:extLst>
                  <a:ext uri="{FF2B5EF4-FFF2-40B4-BE49-F238E27FC236}">
                    <a16:creationId xmlns:a16="http://schemas.microsoft.com/office/drawing/2014/main" id="{177D507F-9087-9D1E-875E-605DEC268B5F}"/>
                  </a:ext>
                </a:extLst>
              </p:cNvPr>
              <p:cNvSpPr txBox="1">
                <a:spLocks noRot="1" noChangeAspect="1" noMove="1" noResize="1" noEditPoints="1" noAdjustHandles="1" noChangeArrowheads="1" noChangeShapeType="1" noTextEdit="1"/>
              </p:cNvSpPr>
              <p:nvPr/>
            </p:nvSpPr>
            <p:spPr>
              <a:xfrm>
                <a:off x="2250078" y="4167682"/>
                <a:ext cx="3554457" cy="707886"/>
              </a:xfrm>
              <a:prstGeom prst="rect">
                <a:avLst/>
              </a:prstGeom>
              <a:blipFill>
                <a:blip r:embed="rId8"/>
                <a:stretch>
                  <a:fillRect b="-28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1" name="Straight Connector 20">
            <a:extLst>
              <a:ext uri="{FF2B5EF4-FFF2-40B4-BE49-F238E27FC236}">
                <a16:creationId xmlns:a16="http://schemas.microsoft.com/office/drawing/2014/main" id="{ABAEF882-C165-29D3-C9AF-BC3BDB103209}"/>
              </a:ext>
            </a:extLst>
          </p:cNvPr>
          <p:cNvCxnSpPr>
            <a:cxnSpLocks/>
          </p:cNvCxnSpPr>
          <p:nvPr/>
        </p:nvCxnSpPr>
        <p:spPr>
          <a:xfrm flipH="1">
            <a:off x="1524000" y="3983628"/>
            <a:ext cx="9144000" cy="0"/>
          </a:xfrm>
          <a:prstGeom prst="line">
            <a:avLst/>
          </a:prstGeom>
          <a:ln w="3175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E9CFC77-5350-F9AD-75AB-0D8464626CEE}"/>
                  </a:ext>
                </a:extLst>
              </p:cNvPr>
              <p:cNvSpPr txBox="1"/>
              <p:nvPr/>
            </p:nvSpPr>
            <p:spPr>
              <a:xfrm>
                <a:off x="8130117" y="3223937"/>
                <a:ext cx="814838"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𝟐𝟕𝟑𝟎</m:t>
                      </m:r>
                    </m:oMath>
                  </m:oMathPara>
                </a14:m>
                <a:endParaRPr lang="en-US" sz="2400" b="1" dirty="0">
                  <a:solidFill>
                    <a:srgbClr val="000000"/>
                  </a:solidFill>
                  <a:latin typeface="Trebuchet MS" panose="020B0603020202020204"/>
                </a:endParaRPr>
              </a:p>
            </p:txBody>
          </p:sp>
        </mc:Choice>
        <mc:Fallback>
          <p:sp>
            <p:nvSpPr>
              <p:cNvPr id="27" name="TextBox 26">
                <a:extLst>
                  <a:ext uri="{FF2B5EF4-FFF2-40B4-BE49-F238E27FC236}">
                    <a16:creationId xmlns:a16="http://schemas.microsoft.com/office/drawing/2014/main" id="{3E9CFC77-5350-F9AD-75AB-0D8464626CEE}"/>
                  </a:ext>
                </a:extLst>
              </p:cNvPr>
              <p:cNvSpPr txBox="1">
                <a:spLocks noRot="1" noChangeAspect="1" noMove="1" noResize="1" noEditPoints="1" noAdjustHandles="1" noChangeArrowheads="1" noChangeShapeType="1" noTextEdit="1"/>
              </p:cNvSpPr>
              <p:nvPr/>
            </p:nvSpPr>
            <p:spPr>
              <a:xfrm>
                <a:off x="8130117" y="3223937"/>
                <a:ext cx="814838" cy="536044"/>
              </a:xfrm>
              <a:prstGeom prst="rect">
                <a:avLst/>
              </a:prstGeom>
              <a:blipFill>
                <a:blip r:embed="rId9"/>
                <a:stretch>
                  <a:fillRect/>
                </a:stretch>
              </a:blipFill>
            </p:spPr>
            <p:txBody>
              <a:bodyPr/>
              <a:lstStyle/>
              <a:p>
                <a:r>
                  <a:rPr lang="en-GB">
                    <a:noFill/>
                  </a:rPr>
                  <a:t> </a:t>
                </a:r>
              </a:p>
            </p:txBody>
          </p:sp>
        </mc:Fallback>
      </mc:AlternateContent>
      <p:sp>
        <p:nvSpPr>
          <p:cNvPr id="29" name="Rectangle: Rounded Corners 27">
            <a:extLst>
              <a:ext uri="{FF2B5EF4-FFF2-40B4-BE49-F238E27FC236}">
                <a16:creationId xmlns:a16="http://schemas.microsoft.com/office/drawing/2014/main" id="{338F22CC-9CFB-2FAB-F950-30ED25D9B631}"/>
              </a:ext>
            </a:extLst>
          </p:cNvPr>
          <p:cNvSpPr/>
          <p:nvPr/>
        </p:nvSpPr>
        <p:spPr>
          <a:xfrm>
            <a:off x="6415485" y="232851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e</a:t>
            </a: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5977C03B-EAE1-381C-4D13-3277641C45C8}"/>
                  </a:ext>
                </a:extLst>
              </p:cNvPr>
              <p:cNvSpPr txBox="1"/>
              <p:nvPr/>
            </p:nvSpPr>
            <p:spPr>
              <a:xfrm>
                <a:off x="6905129" y="2354118"/>
                <a:ext cx="3554449"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What is the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91</m:t>
                    </m:r>
                  </m:oMath>
                </a14:m>
                <a:r>
                  <a:rPr lang="en-GB" sz="2000" baseline="30000" dirty="0">
                    <a:solidFill>
                      <a:srgbClr val="000000"/>
                    </a:solidFill>
                    <a:latin typeface="Trebuchet MS" panose="020B0603020202020204"/>
                    <a:cs typeface="Calibri" panose="020F0502020204030204" pitchFamily="34" charset="0"/>
                  </a:rPr>
                  <a:t>st</a:t>
                </a:r>
                <a:r>
                  <a:rPr lang="en-GB" sz="2000" dirty="0">
                    <a:solidFill>
                      <a:srgbClr val="000000"/>
                    </a:solidFill>
                    <a:latin typeface="Trebuchet MS" panose="020B0603020202020204"/>
                    <a:cs typeface="Calibri" panose="020F0502020204030204" pitchFamily="34" charset="0"/>
                  </a:rPr>
                  <a:t> common multiples of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5</m:t>
                    </m:r>
                  </m:oMath>
                </a14:m>
                <a:r>
                  <a:rPr lang="en-GB" sz="2000" dirty="0">
                    <a:solidFill>
                      <a:srgbClr val="000000"/>
                    </a:solidFill>
                    <a:latin typeface="Trebuchet MS" panose="020B0603020202020204"/>
                    <a:cs typeface="Calibri" panose="020F0502020204030204" pitchFamily="34" charset="0"/>
                  </a:rPr>
                  <a:t> and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6</m:t>
                    </m:r>
                  </m:oMath>
                </a14:m>
                <a:r>
                  <a:rPr lang="en-GB" sz="2000" dirty="0">
                    <a:solidFill>
                      <a:srgbClr val="000000"/>
                    </a:solidFill>
                    <a:latin typeface="Trebuchet MS" panose="020B0603020202020204"/>
                    <a:cs typeface="Calibri" panose="020F0502020204030204" pitchFamily="34" charset="0"/>
                  </a:rPr>
                  <a:t>?</a:t>
                </a:r>
                <a:endParaRPr lang="en-US" sz="2000" dirty="0">
                  <a:solidFill>
                    <a:srgbClr val="000000"/>
                  </a:solidFill>
                  <a:latin typeface="Trebuchet MS" panose="020B0603020202020204"/>
                  <a:cs typeface="Calibri" panose="020F0502020204030204" pitchFamily="34" charset="0"/>
                </a:endParaRPr>
              </a:p>
            </p:txBody>
          </p:sp>
        </mc:Choice>
        <mc:Fallback>
          <p:sp>
            <p:nvSpPr>
              <p:cNvPr id="34" name="TextBox 33">
                <a:extLst>
                  <a:ext uri="{FF2B5EF4-FFF2-40B4-BE49-F238E27FC236}">
                    <a16:creationId xmlns:a16="http://schemas.microsoft.com/office/drawing/2014/main" id="{5977C03B-EAE1-381C-4D13-3277641C45C8}"/>
                  </a:ext>
                </a:extLst>
              </p:cNvPr>
              <p:cNvSpPr txBox="1">
                <a:spLocks noRot="1" noChangeAspect="1" noMove="1" noResize="1" noEditPoints="1" noAdjustHandles="1" noChangeArrowheads="1" noChangeShapeType="1" noTextEdit="1"/>
              </p:cNvSpPr>
              <p:nvPr/>
            </p:nvSpPr>
            <p:spPr>
              <a:xfrm>
                <a:off x="6905129" y="2354118"/>
                <a:ext cx="3554449" cy="707886"/>
              </a:xfrm>
              <a:prstGeom prst="rect">
                <a:avLst/>
              </a:prstGeom>
              <a:blipFill>
                <a:blip r:embed="rId10"/>
                <a:stretch>
                  <a:fillRect b="-28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7" name="Rectangle: Rounded Corners 27">
            <a:extLst>
              <a:ext uri="{FF2B5EF4-FFF2-40B4-BE49-F238E27FC236}">
                <a16:creationId xmlns:a16="http://schemas.microsoft.com/office/drawing/2014/main" id="{6407BC40-A859-6C5E-F63D-F4749AEADE80}"/>
              </a:ext>
            </a:extLst>
          </p:cNvPr>
          <p:cNvSpPr/>
          <p:nvPr/>
        </p:nvSpPr>
        <p:spPr>
          <a:xfrm>
            <a:off x="6391252" y="411878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f</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9704308A-1CB6-7D98-4F39-0D3A1A9648F8}"/>
                  </a:ext>
                </a:extLst>
              </p:cNvPr>
              <p:cNvSpPr txBox="1"/>
              <p:nvPr/>
            </p:nvSpPr>
            <p:spPr>
              <a:xfrm>
                <a:off x="6930433" y="4167682"/>
                <a:ext cx="3554449"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What is </a:t>
                </a:r>
                <a14:m>
                  <m:oMath xmlns:m="http://schemas.openxmlformats.org/officeDocument/2006/math">
                    <m:r>
                      <a:rPr lang="en-GB" sz="2000" i="1" dirty="0">
                        <a:solidFill>
                          <a:srgbClr val="000000"/>
                        </a:solidFill>
                        <a:latin typeface="Cambria Math" panose="02040503050406030204" pitchFamily="18" charset="0"/>
                        <a:cs typeface="Calibri" panose="020F0502020204030204" pitchFamily="34" charset="0"/>
                      </a:rPr>
                      <m:t>17</m:t>
                    </m:r>
                  </m:oMath>
                </a14:m>
                <a:r>
                  <a:rPr lang="en-GB" sz="2000" baseline="30000" dirty="0">
                    <a:solidFill>
                      <a:srgbClr val="000000"/>
                    </a:solidFill>
                    <a:latin typeface="Trebuchet MS" panose="020B0603020202020204"/>
                    <a:cs typeface="Calibri" panose="020F0502020204030204" pitchFamily="34" charset="0"/>
                  </a:rPr>
                  <a:t>th</a:t>
                </a:r>
                <a:r>
                  <a:rPr lang="en-GB" sz="2000" dirty="0">
                    <a:solidFill>
                      <a:srgbClr val="000000"/>
                    </a:solidFill>
                    <a:latin typeface="Trebuchet MS" panose="020B0603020202020204"/>
                    <a:cs typeface="Calibri" panose="020F0502020204030204" pitchFamily="34" charset="0"/>
                  </a:rPr>
                  <a:t> common multiple of </a:t>
                </a:r>
                <a14:m>
                  <m:oMath xmlns:m="http://schemas.openxmlformats.org/officeDocument/2006/math">
                    <m:r>
                      <a:rPr lang="en-GB" sz="2000">
                        <a:solidFill>
                          <a:srgbClr val="000000"/>
                        </a:solidFill>
                        <a:latin typeface="Cambria Math" panose="02040503050406030204" pitchFamily="18" charset="0"/>
                        <a:cs typeface="Calibri" panose="020F0502020204030204" pitchFamily="34" charset="0"/>
                      </a:rPr>
                      <m:t>1</m:t>
                    </m:r>
                    <m:r>
                      <a:rPr lang="en-GB" sz="2000" i="1">
                        <a:solidFill>
                          <a:srgbClr val="000000"/>
                        </a:solidFill>
                        <a:latin typeface="Cambria Math" panose="02040503050406030204" pitchFamily="18" charset="0"/>
                        <a:cs typeface="Calibri" panose="020F0502020204030204" pitchFamily="34" charset="0"/>
                      </a:rPr>
                      <m:t>8</m:t>
                    </m:r>
                  </m:oMath>
                </a14:m>
                <a:r>
                  <a:rPr lang="en-GB" sz="2000" dirty="0">
                    <a:solidFill>
                      <a:srgbClr val="000000"/>
                    </a:solidFill>
                    <a:latin typeface="Trebuchet MS" panose="020B0603020202020204"/>
                    <a:cs typeface="Calibri" panose="020F0502020204030204" pitchFamily="34" charset="0"/>
                  </a:rPr>
                  <a:t> and </a:t>
                </a:r>
                <a14:m>
                  <m:oMath xmlns:m="http://schemas.openxmlformats.org/officeDocument/2006/math">
                    <m:r>
                      <a:rPr lang="en-GB" sz="2000" i="1">
                        <a:solidFill>
                          <a:srgbClr val="000000"/>
                        </a:solidFill>
                        <a:latin typeface="Cambria Math" panose="02040503050406030204" pitchFamily="18" charset="0"/>
                        <a:cs typeface="Calibri" panose="020F0502020204030204" pitchFamily="34" charset="0"/>
                      </a:rPr>
                      <m:t>4</m:t>
                    </m:r>
                  </m:oMath>
                </a14:m>
                <a:r>
                  <a:rPr lang="en-GB" sz="2000" dirty="0">
                    <a:solidFill>
                      <a:srgbClr val="000000"/>
                    </a:solidFill>
                    <a:latin typeface="Trebuchet MS" panose="020B0603020202020204"/>
                    <a:cs typeface="Calibri" panose="020F0502020204030204" pitchFamily="34" charset="0"/>
                  </a:rPr>
                  <a:t>?</a:t>
                </a:r>
                <a:endParaRPr lang="en-US" sz="2000" dirty="0">
                  <a:solidFill>
                    <a:srgbClr val="000000"/>
                  </a:solidFill>
                  <a:latin typeface="Trebuchet MS" panose="020B0603020202020204"/>
                  <a:cs typeface="Calibri" panose="020F0502020204030204" pitchFamily="34" charset="0"/>
                </a:endParaRPr>
              </a:p>
            </p:txBody>
          </p:sp>
        </mc:Choice>
        <mc:Fallback>
          <p:sp>
            <p:nvSpPr>
              <p:cNvPr id="41" name="TextBox 40">
                <a:extLst>
                  <a:ext uri="{FF2B5EF4-FFF2-40B4-BE49-F238E27FC236}">
                    <a16:creationId xmlns:a16="http://schemas.microsoft.com/office/drawing/2014/main" id="{9704308A-1CB6-7D98-4F39-0D3A1A9648F8}"/>
                  </a:ext>
                </a:extLst>
              </p:cNvPr>
              <p:cNvSpPr txBox="1">
                <a:spLocks noRot="1" noChangeAspect="1" noMove="1" noResize="1" noEditPoints="1" noAdjustHandles="1" noChangeArrowheads="1" noChangeShapeType="1" noTextEdit="1"/>
              </p:cNvSpPr>
              <p:nvPr/>
            </p:nvSpPr>
            <p:spPr>
              <a:xfrm>
                <a:off x="6930433" y="4167682"/>
                <a:ext cx="3554449" cy="707886"/>
              </a:xfrm>
              <a:prstGeom prst="rect">
                <a:avLst/>
              </a:prstGeom>
              <a:blipFill>
                <a:blip r:embed="rId11"/>
                <a:stretch>
                  <a:fillRect b="-28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34DD737-55D4-C0FD-2602-418AE8692B6B}"/>
                  </a:ext>
                </a:extLst>
              </p:cNvPr>
              <p:cNvSpPr txBox="1"/>
              <p:nvPr/>
            </p:nvSpPr>
            <p:spPr>
              <a:xfrm>
                <a:off x="2878483" y="3312198"/>
                <a:ext cx="2247039"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𝟕𝟐</m:t>
                      </m:r>
                    </m:oMath>
                  </m:oMathPara>
                </a14:m>
                <a:endParaRPr lang="en-US" sz="2400" b="1" dirty="0">
                  <a:solidFill>
                    <a:srgbClr val="000000"/>
                  </a:solidFill>
                  <a:latin typeface="Trebuchet MS" panose="020B0603020202020204"/>
                </a:endParaRPr>
              </a:p>
            </p:txBody>
          </p:sp>
        </mc:Choice>
        <mc:Fallback>
          <p:sp>
            <p:nvSpPr>
              <p:cNvPr id="11" name="TextBox 10">
                <a:extLst>
                  <a:ext uri="{FF2B5EF4-FFF2-40B4-BE49-F238E27FC236}">
                    <a16:creationId xmlns:a16="http://schemas.microsoft.com/office/drawing/2014/main" id="{634DD737-55D4-C0FD-2602-418AE8692B6B}"/>
                  </a:ext>
                </a:extLst>
              </p:cNvPr>
              <p:cNvSpPr txBox="1">
                <a:spLocks noRot="1" noChangeAspect="1" noMove="1" noResize="1" noEditPoints="1" noAdjustHandles="1" noChangeArrowheads="1" noChangeShapeType="1" noTextEdit="1"/>
              </p:cNvSpPr>
              <p:nvPr/>
            </p:nvSpPr>
            <p:spPr>
              <a:xfrm>
                <a:off x="2878483" y="3312198"/>
                <a:ext cx="2247039" cy="53604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F994D4D-6AE5-DAC2-34ED-2F74455F6CA9}"/>
                  </a:ext>
                </a:extLst>
              </p:cNvPr>
              <p:cNvSpPr txBox="1"/>
              <p:nvPr/>
            </p:nvSpPr>
            <p:spPr>
              <a:xfrm>
                <a:off x="2903787" y="5082557"/>
                <a:ext cx="2247039"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𝟑𝟔</m:t>
                      </m:r>
                    </m:oMath>
                  </m:oMathPara>
                </a14:m>
                <a:endParaRPr lang="en-US" sz="2400" b="1" dirty="0">
                  <a:solidFill>
                    <a:srgbClr val="000000"/>
                  </a:solidFill>
                  <a:latin typeface="Trebuchet MS" panose="020B0603020202020204"/>
                </a:endParaRPr>
              </a:p>
            </p:txBody>
          </p:sp>
        </mc:Choice>
        <mc:Fallback>
          <p:sp>
            <p:nvSpPr>
              <p:cNvPr id="13" name="TextBox 12">
                <a:extLst>
                  <a:ext uri="{FF2B5EF4-FFF2-40B4-BE49-F238E27FC236}">
                    <a16:creationId xmlns:a16="http://schemas.microsoft.com/office/drawing/2014/main" id="{1F994D4D-6AE5-DAC2-34ED-2F74455F6CA9}"/>
                  </a:ext>
                </a:extLst>
              </p:cNvPr>
              <p:cNvSpPr txBox="1">
                <a:spLocks noRot="1" noChangeAspect="1" noMove="1" noResize="1" noEditPoints="1" noAdjustHandles="1" noChangeArrowheads="1" noChangeShapeType="1" noTextEdit="1"/>
              </p:cNvSpPr>
              <p:nvPr/>
            </p:nvSpPr>
            <p:spPr>
              <a:xfrm>
                <a:off x="2903787" y="5082557"/>
                <a:ext cx="2247039" cy="536044"/>
              </a:xfrm>
              <a:prstGeom prst="rect">
                <a:avLst/>
              </a:prstGeom>
              <a:blipFill>
                <a:blip r:embed="rId13"/>
                <a:stretch>
                  <a:fillRect/>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E28DA76D-95B9-3D5F-4A6C-5D0924FAA266}"/>
              </a:ext>
            </a:extLst>
          </p:cNvPr>
          <p:cNvSpPr/>
          <p:nvPr/>
        </p:nvSpPr>
        <p:spPr>
          <a:xfrm>
            <a:off x="2734733" y="5035014"/>
            <a:ext cx="2352813" cy="500738"/>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9E29895-DAD3-DBEC-9B49-E879FFBD9841}"/>
                  </a:ext>
                </a:extLst>
              </p:cNvPr>
              <p:cNvSpPr txBox="1"/>
              <p:nvPr/>
            </p:nvSpPr>
            <p:spPr>
              <a:xfrm>
                <a:off x="8200463" y="1538418"/>
                <a:ext cx="688976"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dirty="0">
                          <a:solidFill>
                            <a:srgbClr val="000000"/>
                          </a:solidFill>
                          <a:latin typeface="Cambria Math" panose="02040503050406030204" pitchFamily="18" charset="0"/>
                        </a:rPr>
                        <m:t>𝟏𝟒𝟒</m:t>
                      </m:r>
                    </m:oMath>
                  </m:oMathPara>
                </a14:m>
                <a:endParaRPr lang="en-US" sz="2400" b="1" dirty="0">
                  <a:solidFill>
                    <a:srgbClr val="000000"/>
                  </a:solidFill>
                  <a:latin typeface="Trebuchet MS" panose="020B0603020202020204"/>
                </a:endParaRPr>
              </a:p>
            </p:txBody>
          </p:sp>
        </mc:Choice>
        <mc:Fallback>
          <p:sp>
            <p:nvSpPr>
              <p:cNvPr id="17" name="TextBox 16">
                <a:extLst>
                  <a:ext uri="{FF2B5EF4-FFF2-40B4-BE49-F238E27FC236}">
                    <a16:creationId xmlns:a16="http://schemas.microsoft.com/office/drawing/2014/main" id="{19E29895-DAD3-DBEC-9B49-E879FFBD9841}"/>
                  </a:ext>
                </a:extLst>
              </p:cNvPr>
              <p:cNvSpPr txBox="1">
                <a:spLocks noRot="1" noChangeAspect="1" noMove="1" noResize="1" noEditPoints="1" noAdjustHandles="1" noChangeArrowheads="1" noChangeShapeType="1" noTextEdit="1"/>
              </p:cNvSpPr>
              <p:nvPr/>
            </p:nvSpPr>
            <p:spPr>
              <a:xfrm>
                <a:off x="8200463" y="1538418"/>
                <a:ext cx="688976" cy="536044"/>
              </a:xfrm>
              <a:prstGeom prst="rect">
                <a:avLst/>
              </a:prstGeom>
              <a:blipFill>
                <a:blip r:embed="rId14"/>
                <a:stretch>
                  <a:fillRect/>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EAE5BBB5-B877-2A07-C5E5-9E2BBAAEB547}"/>
              </a:ext>
            </a:extLst>
          </p:cNvPr>
          <p:cNvSpPr/>
          <p:nvPr/>
        </p:nvSpPr>
        <p:spPr>
          <a:xfrm>
            <a:off x="7321382" y="1554419"/>
            <a:ext cx="2372001" cy="543516"/>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
        <p:nvSpPr>
          <p:cNvPr id="23" name="Rectangle 22">
            <a:extLst>
              <a:ext uri="{FF2B5EF4-FFF2-40B4-BE49-F238E27FC236}">
                <a16:creationId xmlns:a16="http://schemas.microsoft.com/office/drawing/2014/main" id="{F6094E2B-B1D1-CEBD-8A9D-9F19878425A9}"/>
              </a:ext>
            </a:extLst>
          </p:cNvPr>
          <p:cNvSpPr/>
          <p:nvPr/>
        </p:nvSpPr>
        <p:spPr>
          <a:xfrm>
            <a:off x="7296079" y="3193433"/>
            <a:ext cx="2372001" cy="543516"/>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
        <p:nvSpPr>
          <p:cNvPr id="24" name="Rectangle 23">
            <a:extLst>
              <a:ext uri="{FF2B5EF4-FFF2-40B4-BE49-F238E27FC236}">
                <a16:creationId xmlns:a16="http://schemas.microsoft.com/office/drawing/2014/main" id="{F74BA2C5-2A2F-7707-8FCF-FD9EE6E4EB7E}"/>
              </a:ext>
            </a:extLst>
          </p:cNvPr>
          <p:cNvSpPr/>
          <p:nvPr/>
        </p:nvSpPr>
        <p:spPr>
          <a:xfrm>
            <a:off x="7296079" y="5012619"/>
            <a:ext cx="2372001" cy="54325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
        <p:nvSpPr>
          <p:cNvPr id="12" name="Rectangle 11">
            <a:extLst>
              <a:ext uri="{FF2B5EF4-FFF2-40B4-BE49-F238E27FC236}">
                <a16:creationId xmlns:a16="http://schemas.microsoft.com/office/drawing/2014/main" id="{B24AAFC0-9ADF-EED3-3E99-126DC298304D}"/>
              </a:ext>
            </a:extLst>
          </p:cNvPr>
          <p:cNvSpPr/>
          <p:nvPr/>
        </p:nvSpPr>
        <p:spPr>
          <a:xfrm>
            <a:off x="2717616" y="3288734"/>
            <a:ext cx="2352813" cy="543516"/>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Tree>
    <p:extLst>
      <p:ext uri="{BB962C8B-B14F-4D97-AF65-F5344CB8AC3E}">
        <p14:creationId xmlns:p14="http://schemas.microsoft.com/office/powerpoint/2010/main" val="1575283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5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5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par>
                                <p:cTn id="16" presetID="1"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1" nodeType="with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1" nodeType="withEffect">
                                  <p:stCondLst>
                                    <p:cond delay="50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ntr" presetSubtype="0"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1" nodeType="withEffect">
                                  <p:stCondLst>
                                    <p:cond delay="50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5" grpId="0"/>
      <p:bldP spid="10" grpId="0" animBg="1"/>
      <p:bldP spid="27" grpId="0"/>
      <p:bldP spid="11" grpId="0"/>
      <p:bldP spid="13" grpId="0"/>
      <p:bldP spid="16" grpId="0" animBg="1"/>
      <p:bldP spid="16" grpId="1" animBg="1"/>
      <p:bldP spid="17" grpId="0"/>
      <p:bldP spid="18" grpId="0" animBg="1"/>
      <p:bldP spid="18" grpId="1" animBg="1"/>
      <p:bldP spid="23" grpId="0" animBg="1"/>
      <p:bldP spid="23" grpId="1" animBg="1"/>
      <p:bldP spid="24" grpId="0" animBg="1"/>
      <p:bldP spid="24"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346E-3C94-5A02-9F05-7A7C8170FDD6}"/>
              </a:ext>
            </a:extLst>
          </p:cNvPr>
          <p:cNvSpPr>
            <a:spLocks noGrp="1"/>
          </p:cNvSpPr>
          <p:nvPr>
            <p:ph type="title" idx="4294967295"/>
          </p:nvPr>
        </p:nvSpPr>
        <p:spPr>
          <a:xfrm>
            <a:off x="0" y="28575"/>
            <a:ext cx="11906250" cy="447675"/>
          </a:xfrm>
          <a:prstGeom prst="rect">
            <a:avLst/>
          </a:prstGeom>
        </p:spPr>
        <p:txBody>
          <a:bodyPr/>
          <a:lstStyle/>
          <a:p>
            <a:r>
              <a:rPr lang="en-US" dirty="0"/>
              <a:t>In your books</a:t>
            </a:r>
          </a:p>
        </p:txBody>
      </p:sp>
      <p:sp>
        <p:nvSpPr>
          <p:cNvPr id="3" name="Rectangle: Rounded Corners 50">
            <a:extLst>
              <a:ext uri="{FF2B5EF4-FFF2-40B4-BE49-F238E27FC236}">
                <a16:creationId xmlns:a16="http://schemas.microsoft.com/office/drawing/2014/main" id="{28E03A26-D154-873E-A5A0-4808E4BA1135}"/>
              </a:ext>
            </a:extLst>
          </p:cNvPr>
          <p:cNvSpPr/>
          <p:nvPr/>
        </p:nvSpPr>
        <p:spPr>
          <a:xfrm>
            <a:off x="1706147" y="732388"/>
            <a:ext cx="298624" cy="33860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1</a:t>
            </a:r>
          </a:p>
        </p:txBody>
      </p:sp>
      <p:sp>
        <p:nvSpPr>
          <p:cNvPr id="4" name="Rectangle: Rounded Corners 33">
            <a:extLst>
              <a:ext uri="{FF2B5EF4-FFF2-40B4-BE49-F238E27FC236}">
                <a16:creationId xmlns:a16="http://schemas.microsoft.com/office/drawing/2014/main" id="{CA5C733E-2FC2-EFCD-0802-B19074F0B371}"/>
              </a:ext>
            </a:extLst>
          </p:cNvPr>
          <p:cNvSpPr/>
          <p:nvPr/>
        </p:nvSpPr>
        <p:spPr>
          <a:xfrm>
            <a:off x="1711444" y="139636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CAF0835-EE33-A5A0-F872-C5EE5B4F6AA3}"/>
                  </a:ext>
                </a:extLst>
              </p:cNvPr>
              <p:cNvSpPr txBox="1"/>
              <p:nvPr/>
            </p:nvSpPr>
            <p:spPr>
              <a:xfrm>
                <a:off x="1979398" y="1362909"/>
                <a:ext cx="3869410" cy="369332"/>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3</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4</m:t>
                    </m:r>
                  </m:oMath>
                </a14:m>
                <a:r>
                  <a:rPr lang="en-US"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𝟏𝟐</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𝟐𝟒</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𝟑𝟔</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𝟒𝟖</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𝟔𝟎</m:t>
                    </m:r>
                  </m:oMath>
                </a14:m>
                <a:endParaRPr lang="en-US" b="1" dirty="0">
                  <a:solidFill>
                    <a:srgbClr val="000000"/>
                  </a:solidFill>
                  <a:latin typeface="Trebuchet MS" panose="020B0603020202020204"/>
                </a:endParaRPr>
              </a:p>
            </p:txBody>
          </p:sp>
        </mc:Choice>
        <mc:Fallback>
          <p:sp>
            <p:nvSpPr>
              <p:cNvPr id="5" name="TextBox 4">
                <a:extLst>
                  <a:ext uri="{FF2B5EF4-FFF2-40B4-BE49-F238E27FC236}">
                    <a16:creationId xmlns:a16="http://schemas.microsoft.com/office/drawing/2014/main" id="{FCAF0835-EE33-A5A0-F872-C5EE5B4F6AA3}"/>
                  </a:ext>
                </a:extLst>
              </p:cNvPr>
              <p:cNvSpPr txBox="1">
                <a:spLocks noRot="1" noChangeAspect="1" noMove="1" noResize="1" noEditPoints="1" noAdjustHandles="1" noChangeArrowheads="1" noChangeShapeType="1" noTextEdit="1"/>
              </p:cNvSpPr>
              <p:nvPr/>
            </p:nvSpPr>
            <p:spPr>
              <a:xfrm>
                <a:off x="1979398" y="1362909"/>
                <a:ext cx="3869410" cy="369332"/>
              </a:xfrm>
              <a:prstGeom prst="rect">
                <a:avLst/>
              </a:prstGeom>
              <a:blipFill>
                <a:blip r:embed="rId3"/>
                <a:stretch>
                  <a:fillRect t="-11667" b="-25000"/>
                </a:stretch>
              </a:blipFill>
            </p:spPr>
            <p:txBody>
              <a:bodyPr/>
              <a:lstStyle/>
              <a:p>
                <a:r>
                  <a:rPr lang="en-GB">
                    <a:noFill/>
                  </a:rPr>
                  <a:t> </a:t>
                </a:r>
              </a:p>
            </p:txBody>
          </p:sp>
        </mc:Fallback>
      </mc:AlternateContent>
      <p:sp>
        <p:nvSpPr>
          <p:cNvPr id="6" name="Rectangle: Rounded Corners 33">
            <a:extLst>
              <a:ext uri="{FF2B5EF4-FFF2-40B4-BE49-F238E27FC236}">
                <a16:creationId xmlns:a16="http://schemas.microsoft.com/office/drawing/2014/main" id="{AF4247DF-5FBB-4B90-526C-D56A9BE7BFA1}"/>
              </a:ext>
            </a:extLst>
          </p:cNvPr>
          <p:cNvSpPr/>
          <p:nvPr/>
        </p:nvSpPr>
        <p:spPr>
          <a:xfrm>
            <a:off x="1711444" y="180609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C33F22E-C026-15BC-0B73-BF60E8F06A96}"/>
                  </a:ext>
                </a:extLst>
              </p:cNvPr>
              <p:cNvSpPr txBox="1"/>
              <p:nvPr/>
            </p:nvSpPr>
            <p:spPr>
              <a:xfrm>
                <a:off x="1979397" y="1772635"/>
                <a:ext cx="4042046" cy="403124"/>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10</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3	</m:t>
                    </m:r>
                  </m:oMath>
                </a14:m>
                <a:r>
                  <a:rPr lang="en-US"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𝟑𝟎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𝟔𝟎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𝟗𝟎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𝟏𝟐𝟎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𝟏𝟓𝟎</m:t>
                    </m:r>
                  </m:oMath>
                </a14:m>
                <a:endParaRPr lang="en-US" b="1" dirty="0">
                  <a:solidFill>
                    <a:srgbClr val="000000"/>
                  </a:solidFill>
                  <a:latin typeface="Trebuchet MS" panose="020B0603020202020204"/>
                </a:endParaRPr>
              </a:p>
            </p:txBody>
          </p:sp>
        </mc:Choice>
        <mc:Fallback>
          <p:sp>
            <p:nvSpPr>
              <p:cNvPr id="7" name="TextBox 6">
                <a:extLst>
                  <a:ext uri="{FF2B5EF4-FFF2-40B4-BE49-F238E27FC236}">
                    <a16:creationId xmlns:a16="http://schemas.microsoft.com/office/drawing/2014/main" id="{3C33F22E-C026-15BC-0B73-BF60E8F06A96}"/>
                  </a:ext>
                </a:extLst>
              </p:cNvPr>
              <p:cNvSpPr txBox="1">
                <a:spLocks noRot="1" noChangeAspect="1" noMove="1" noResize="1" noEditPoints="1" noAdjustHandles="1" noChangeArrowheads="1" noChangeShapeType="1" noTextEdit="1"/>
              </p:cNvSpPr>
              <p:nvPr/>
            </p:nvSpPr>
            <p:spPr>
              <a:xfrm>
                <a:off x="1979397" y="1772635"/>
                <a:ext cx="4042046" cy="403124"/>
              </a:xfrm>
              <a:prstGeom prst="rect">
                <a:avLst/>
              </a:prstGeom>
              <a:blipFill>
                <a:blip r:embed="rId4"/>
                <a:stretch>
                  <a:fillRect t="-1515" b="-22727"/>
                </a:stretch>
              </a:blipFill>
            </p:spPr>
            <p:txBody>
              <a:bodyPr/>
              <a:lstStyle/>
              <a:p>
                <a:r>
                  <a:rPr lang="en-GB">
                    <a:noFill/>
                  </a:rPr>
                  <a:t> </a:t>
                </a:r>
              </a:p>
            </p:txBody>
          </p:sp>
        </mc:Fallback>
      </mc:AlternateContent>
      <p:sp>
        <p:nvSpPr>
          <p:cNvPr id="8" name="Rectangle: Rounded Corners 33">
            <a:extLst>
              <a:ext uri="{FF2B5EF4-FFF2-40B4-BE49-F238E27FC236}">
                <a16:creationId xmlns:a16="http://schemas.microsoft.com/office/drawing/2014/main" id="{6681D8B9-E153-D7C0-3942-6D3C6D3CC8A5}"/>
              </a:ext>
            </a:extLst>
          </p:cNvPr>
          <p:cNvSpPr/>
          <p:nvPr/>
        </p:nvSpPr>
        <p:spPr>
          <a:xfrm>
            <a:off x="1711444" y="2215820"/>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6F27644-D9F0-7EAB-E846-F35DEA3AE490}"/>
                  </a:ext>
                </a:extLst>
              </p:cNvPr>
              <p:cNvSpPr txBox="1"/>
              <p:nvPr/>
            </p:nvSpPr>
            <p:spPr>
              <a:xfrm>
                <a:off x="1979397" y="2182361"/>
                <a:ext cx="4272822" cy="403124"/>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5</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15	</m:t>
                    </m:r>
                  </m:oMath>
                </a14:m>
                <a:r>
                  <a:rPr lang="en-US"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𝟏𝟓</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𝟑𝟎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𝟒𝟓</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𝟔𝟎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𝟕𝟓</m:t>
                    </m:r>
                  </m:oMath>
                </a14:m>
                <a:endParaRPr lang="en-US" b="1" dirty="0">
                  <a:solidFill>
                    <a:srgbClr val="000000"/>
                  </a:solidFill>
                  <a:latin typeface="Trebuchet MS" panose="020B0603020202020204"/>
                </a:endParaRPr>
              </a:p>
            </p:txBody>
          </p:sp>
        </mc:Choice>
        <mc:Fallback>
          <p:sp>
            <p:nvSpPr>
              <p:cNvPr id="9" name="TextBox 8">
                <a:extLst>
                  <a:ext uri="{FF2B5EF4-FFF2-40B4-BE49-F238E27FC236}">
                    <a16:creationId xmlns:a16="http://schemas.microsoft.com/office/drawing/2014/main" id="{D6F27644-D9F0-7EAB-E846-F35DEA3AE490}"/>
                  </a:ext>
                </a:extLst>
              </p:cNvPr>
              <p:cNvSpPr txBox="1">
                <a:spLocks noRot="1" noChangeAspect="1" noMove="1" noResize="1" noEditPoints="1" noAdjustHandles="1" noChangeArrowheads="1" noChangeShapeType="1" noTextEdit="1"/>
              </p:cNvSpPr>
              <p:nvPr/>
            </p:nvSpPr>
            <p:spPr>
              <a:xfrm>
                <a:off x="1979397" y="2182361"/>
                <a:ext cx="4272822" cy="403124"/>
              </a:xfrm>
              <a:prstGeom prst="rect">
                <a:avLst/>
              </a:prstGeom>
              <a:blipFill>
                <a:blip r:embed="rId5"/>
                <a:stretch>
                  <a:fillRect t="-1515" b="-22727"/>
                </a:stretch>
              </a:blipFill>
            </p:spPr>
            <p:txBody>
              <a:bodyPr/>
              <a:lstStyle/>
              <a:p>
                <a:r>
                  <a:rPr lang="en-GB">
                    <a:noFill/>
                  </a:rPr>
                  <a:t> </a:t>
                </a:r>
              </a:p>
            </p:txBody>
          </p:sp>
        </mc:Fallback>
      </mc:AlternateContent>
      <p:sp>
        <p:nvSpPr>
          <p:cNvPr id="10" name="Rectangle: Rounded Corners 33">
            <a:extLst>
              <a:ext uri="{FF2B5EF4-FFF2-40B4-BE49-F238E27FC236}">
                <a16:creationId xmlns:a16="http://schemas.microsoft.com/office/drawing/2014/main" id="{2FF55EB9-2DCC-C8C0-4432-8C0B8A6BB790}"/>
              </a:ext>
            </a:extLst>
          </p:cNvPr>
          <p:cNvSpPr/>
          <p:nvPr/>
        </p:nvSpPr>
        <p:spPr>
          <a:xfrm>
            <a:off x="1711444" y="2625546"/>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d</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43F13FB-7FE5-1BA4-0AD2-DAE09C5009BA}"/>
                  </a:ext>
                </a:extLst>
              </p:cNvPr>
              <p:cNvSpPr txBox="1"/>
              <p:nvPr/>
            </p:nvSpPr>
            <p:spPr>
              <a:xfrm>
                <a:off x="1979397" y="2592087"/>
                <a:ext cx="4474528" cy="369332"/>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7</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1</m:t>
                    </m:r>
                  </m:oMath>
                </a14:m>
                <a:r>
                  <a:rPr lang="en-US"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𝟕</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𝟏𝟒</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𝟐𝟏</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𝟐𝟖</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𝟑𝟓</m:t>
                    </m:r>
                  </m:oMath>
                </a14:m>
                <a:endParaRPr lang="en-US" b="1" dirty="0">
                  <a:solidFill>
                    <a:srgbClr val="000000"/>
                  </a:solidFill>
                  <a:latin typeface="Trebuchet MS" panose="020B0603020202020204"/>
                </a:endParaRPr>
              </a:p>
            </p:txBody>
          </p:sp>
        </mc:Choice>
        <mc:Fallback>
          <p:sp>
            <p:nvSpPr>
              <p:cNvPr id="11" name="TextBox 10">
                <a:extLst>
                  <a:ext uri="{FF2B5EF4-FFF2-40B4-BE49-F238E27FC236}">
                    <a16:creationId xmlns:a16="http://schemas.microsoft.com/office/drawing/2014/main" id="{A43F13FB-7FE5-1BA4-0AD2-DAE09C5009BA}"/>
                  </a:ext>
                </a:extLst>
              </p:cNvPr>
              <p:cNvSpPr txBox="1">
                <a:spLocks noRot="1" noChangeAspect="1" noMove="1" noResize="1" noEditPoints="1" noAdjustHandles="1" noChangeArrowheads="1" noChangeShapeType="1" noTextEdit="1"/>
              </p:cNvSpPr>
              <p:nvPr/>
            </p:nvSpPr>
            <p:spPr>
              <a:xfrm>
                <a:off x="1979397" y="2592087"/>
                <a:ext cx="4474528" cy="369332"/>
              </a:xfrm>
              <a:prstGeom prst="rect">
                <a:avLst/>
              </a:prstGeom>
              <a:blipFill>
                <a:blip r:embed="rId6"/>
                <a:stretch>
                  <a:fillRect t="-9836" b="-22951"/>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2B0C5E13-C6C1-0D9C-EB35-78362250A687}"/>
              </a:ext>
            </a:extLst>
          </p:cNvPr>
          <p:cNvSpPr/>
          <p:nvPr/>
        </p:nvSpPr>
        <p:spPr>
          <a:xfrm>
            <a:off x="3742040" y="1384126"/>
            <a:ext cx="2285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3" name="Rectangle 12">
            <a:extLst>
              <a:ext uri="{FF2B5EF4-FFF2-40B4-BE49-F238E27FC236}">
                <a16:creationId xmlns:a16="http://schemas.microsoft.com/office/drawing/2014/main" id="{5A2F1F5E-D4FD-6CE9-0C63-030F86288AEA}"/>
              </a:ext>
            </a:extLst>
          </p:cNvPr>
          <p:cNvSpPr/>
          <p:nvPr/>
        </p:nvSpPr>
        <p:spPr>
          <a:xfrm>
            <a:off x="3736020" y="1780379"/>
            <a:ext cx="2285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4" name="Rectangle 13">
            <a:extLst>
              <a:ext uri="{FF2B5EF4-FFF2-40B4-BE49-F238E27FC236}">
                <a16:creationId xmlns:a16="http://schemas.microsoft.com/office/drawing/2014/main" id="{90452BE1-6D82-7DB4-9A41-61430772015F}"/>
              </a:ext>
            </a:extLst>
          </p:cNvPr>
          <p:cNvSpPr/>
          <p:nvPr/>
        </p:nvSpPr>
        <p:spPr>
          <a:xfrm>
            <a:off x="3742040" y="2182481"/>
            <a:ext cx="2285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5" name="Rectangle 14">
            <a:extLst>
              <a:ext uri="{FF2B5EF4-FFF2-40B4-BE49-F238E27FC236}">
                <a16:creationId xmlns:a16="http://schemas.microsoft.com/office/drawing/2014/main" id="{48B0A2BF-9301-C80F-2B1C-7B19F4412137}"/>
              </a:ext>
            </a:extLst>
          </p:cNvPr>
          <p:cNvSpPr/>
          <p:nvPr/>
        </p:nvSpPr>
        <p:spPr>
          <a:xfrm>
            <a:off x="3742040" y="2584464"/>
            <a:ext cx="2285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454F248-1FEC-7BE1-7E66-BCD705EE7881}"/>
                  </a:ext>
                </a:extLst>
              </p:cNvPr>
              <p:cNvSpPr txBox="1"/>
              <p:nvPr/>
            </p:nvSpPr>
            <p:spPr>
              <a:xfrm>
                <a:off x="1998437" y="669134"/>
                <a:ext cx="4042046" cy="646331"/>
              </a:xfrm>
              <a:prstGeom prst="rect">
                <a:avLst/>
              </a:prstGeom>
              <a:noFill/>
            </p:spPr>
            <p:txBody>
              <a:bodyPr wrap="square">
                <a:spAutoFit/>
              </a:bodyPr>
              <a:lstStyle/>
              <a:p>
                <a:r>
                  <a:rPr lang="en-US" dirty="0">
                    <a:solidFill>
                      <a:srgbClr val="000000"/>
                    </a:solidFill>
                    <a:latin typeface="Trebuchet MS" panose="020B0603020202020204"/>
                  </a:rPr>
                  <a:t>Find the first </a:t>
                </a:r>
                <a14:m>
                  <m:oMath xmlns:m="http://schemas.openxmlformats.org/officeDocument/2006/math">
                    <m:r>
                      <a:rPr lang="en-US" i="1" dirty="0">
                        <a:solidFill>
                          <a:srgbClr val="000000"/>
                        </a:solidFill>
                        <a:latin typeface="Cambria Math" panose="02040503050406030204" pitchFamily="18" charset="0"/>
                      </a:rPr>
                      <m:t>5</m:t>
                    </m:r>
                  </m:oMath>
                </a14:m>
                <a:r>
                  <a:rPr lang="en-US" dirty="0">
                    <a:solidFill>
                      <a:srgbClr val="000000"/>
                    </a:solidFill>
                    <a:latin typeface="Trebuchet MS" panose="020B0603020202020204"/>
                  </a:rPr>
                  <a:t> common multiples of the following numbers</a:t>
                </a:r>
              </a:p>
            </p:txBody>
          </p:sp>
        </mc:Choice>
        <mc:Fallback>
          <p:sp>
            <p:nvSpPr>
              <p:cNvPr id="16" name="TextBox 15">
                <a:extLst>
                  <a:ext uri="{FF2B5EF4-FFF2-40B4-BE49-F238E27FC236}">
                    <a16:creationId xmlns:a16="http://schemas.microsoft.com/office/drawing/2014/main" id="{F454F248-1FEC-7BE1-7E66-BCD705EE7881}"/>
                  </a:ext>
                </a:extLst>
              </p:cNvPr>
              <p:cNvSpPr txBox="1">
                <a:spLocks noRot="1" noChangeAspect="1" noMove="1" noResize="1" noEditPoints="1" noAdjustHandles="1" noChangeArrowheads="1" noChangeShapeType="1" noTextEdit="1"/>
              </p:cNvSpPr>
              <p:nvPr/>
            </p:nvSpPr>
            <p:spPr>
              <a:xfrm>
                <a:off x="1998437" y="669134"/>
                <a:ext cx="4042046" cy="646331"/>
              </a:xfrm>
              <a:prstGeom prst="rect">
                <a:avLst/>
              </a:prstGeom>
              <a:blipFill>
                <a:blip r:embed="rId7"/>
                <a:stretch>
                  <a:fillRect l="-1357" t="-6604" r="-452" b="-13208"/>
                </a:stretch>
              </a:blipFill>
            </p:spPr>
            <p:txBody>
              <a:bodyPr/>
              <a:lstStyle/>
              <a:p>
                <a:r>
                  <a:rPr lang="en-GB">
                    <a:noFill/>
                  </a:rPr>
                  <a:t> </a:t>
                </a:r>
              </a:p>
            </p:txBody>
          </p:sp>
        </mc:Fallback>
      </mc:AlternateContent>
      <p:sp>
        <p:nvSpPr>
          <p:cNvPr id="17" name="Rectangle: Rounded Corners 33">
            <a:extLst>
              <a:ext uri="{FF2B5EF4-FFF2-40B4-BE49-F238E27FC236}">
                <a16:creationId xmlns:a16="http://schemas.microsoft.com/office/drawing/2014/main" id="{CD4A55C9-8F2B-9F1A-5750-518C38A3CB19}"/>
              </a:ext>
            </a:extLst>
          </p:cNvPr>
          <p:cNvSpPr/>
          <p:nvPr/>
        </p:nvSpPr>
        <p:spPr>
          <a:xfrm>
            <a:off x="1711444" y="302997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e</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4A437E2-2C9F-D765-8BDD-DB4767CFC26F}"/>
                  </a:ext>
                </a:extLst>
              </p:cNvPr>
              <p:cNvSpPr txBox="1"/>
              <p:nvPr/>
            </p:nvSpPr>
            <p:spPr>
              <a:xfrm>
                <a:off x="1979398" y="2996519"/>
                <a:ext cx="4142661" cy="369332"/>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1, 5</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15</m:t>
                    </m:r>
                  </m:oMath>
                </a14:m>
                <a:r>
                  <a:rPr lang="en-US"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𝟏𝟓</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𝟑𝟎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𝟒𝟓</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𝟔𝟎</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𝟕𝟓</m:t>
                    </m:r>
                  </m:oMath>
                </a14:m>
                <a:endParaRPr lang="en-US" b="1" dirty="0">
                  <a:solidFill>
                    <a:srgbClr val="000000"/>
                  </a:solidFill>
                  <a:latin typeface="Trebuchet MS" panose="020B0603020202020204"/>
                </a:endParaRPr>
              </a:p>
            </p:txBody>
          </p:sp>
        </mc:Choice>
        <mc:Fallback>
          <p:sp>
            <p:nvSpPr>
              <p:cNvPr id="18" name="TextBox 17">
                <a:extLst>
                  <a:ext uri="{FF2B5EF4-FFF2-40B4-BE49-F238E27FC236}">
                    <a16:creationId xmlns:a16="http://schemas.microsoft.com/office/drawing/2014/main" id="{14A437E2-2C9F-D765-8BDD-DB4767CFC26F}"/>
                  </a:ext>
                </a:extLst>
              </p:cNvPr>
              <p:cNvSpPr txBox="1">
                <a:spLocks noRot="1" noChangeAspect="1" noMove="1" noResize="1" noEditPoints="1" noAdjustHandles="1" noChangeArrowheads="1" noChangeShapeType="1" noTextEdit="1"/>
              </p:cNvSpPr>
              <p:nvPr/>
            </p:nvSpPr>
            <p:spPr>
              <a:xfrm>
                <a:off x="1979398" y="2996519"/>
                <a:ext cx="4142661" cy="369332"/>
              </a:xfrm>
              <a:prstGeom prst="rect">
                <a:avLst/>
              </a:prstGeom>
              <a:blipFill>
                <a:blip r:embed="rId8"/>
                <a:stretch>
                  <a:fillRect t="-11667" b="-25000"/>
                </a:stretch>
              </a:blipFill>
            </p:spPr>
            <p:txBody>
              <a:bodyPr/>
              <a:lstStyle/>
              <a:p>
                <a:r>
                  <a:rPr lang="en-GB">
                    <a:noFill/>
                  </a:rPr>
                  <a:t> </a:t>
                </a:r>
              </a:p>
            </p:txBody>
          </p:sp>
        </mc:Fallback>
      </mc:AlternateContent>
      <p:sp>
        <p:nvSpPr>
          <p:cNvPr id="19" name="Rectangle: Rounded Corners 33">
            <a:extLst>
              <a:ext uri="{FF2B5EF4-FFF2-40B4-BE49-F238E27FC236}">
                <a16:creationId xmlns:a16="http://schemas.microsoft.com/office/drawing/2014/main" id="{FA5B3C94-5D53-77A7-AD5B-74F04AFAA502}"/>
              </a:ext>
            </a:extLst>
          </p:cNvPr>
          <p:cNvSpPr/>
          <p:nvPr/>
        </p:nvSpPr>
        <p:spPr>
          <a:xfrm>
            <a:off x="1711444" y="343970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f</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74F8EB3-B5F9-B3D8-898C-C54D4588AF0A}"/>
                  </a:ext>
                </a:extLst>
              </p:cNvPr>
              <p:cNvSpPr txBox="1"/>
              <p:nvPr/>
            </p:nvSpPr>
            <p:spPr>
              <a:xfrm>
                <a:off x="1979397" y="3406245"/>
                <a:ext cx="4474528" cy="369332"/>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3, 4</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6</m:t>
                    </m:r>
                  </m:oMath>
                </a14:m>
                <a:r>
                  <a:rPr lang="en-US"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𝟏𝟐</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𝟐𝟒</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𝟑𝟔</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𝟒𝟖</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𝟔𝟎</m:t>
                    </m:r>
                  </m:oMath>
                </a14:m>
                <a:endParaRPr lang="en-US" b="1" dirty="0">
                  <a:solidFill>
                    <a:srgbClr val="000000"/>
                  </a:solidFill>
                  <a:latin typeface="Trebuchet MS" panose="020B0603020202020204"/>
                </a:endParaRPr>
              </a:p>
            </p:txBody>
          </p:sp>
        </mc:Choice>
        <mc:Fallback>
          <p:sp>
            <p:nvSpPr>
              <p:cNvPr id="20" name="TextBox 19">
                <a:extLst>
                  <a:ext uri="{FF2B5EF4-FFF2-40B4-BE49-F238E27FC236}">
                    <a16:creationId xmlns:a16="http://schemas.microsoft.com/office/drawing/2014/main" id="{774F8EB3-B5F9-B3D8-898C-C54D4588AF0A}"/>
                  </a:ext>
                </a:extLst>
              </p:cNvPr>
              <p:cNvSpPr txBox="1">
                <a:spLocks noRot="1" noChangeAspect="1" noMove="1" noResize="1" noEditPoints="1" noAdjustHandles="1" noChangeArrowheads="1" noChangeShapeType="1" noTextEdit="1"/>
              </p:cNvSpPr>
              <p:nvPr/>
            </p:nvSpPr>
            <p:spPr>
              <a:xfrm>
                <a:off x="1979397" y="3406245"/>
                <a:ext cx="4474528" cy="369332"/>
              </a:xfrm>
              <a:prstGeom prst="rect">
                <a:avLst/>
              </a:prstGeom>
              <a:blipFill>
                <a:blip r:embed="rId9"/>
                <a:stretch>
                  <a:fillRect t="-11667" b="-25000"/>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58D85F12-F178-62E0-FE2D-05998C493037}"/>
              </a:ext>
            </a:extLst>
          </p:cNvPr>
          <p:cNvSpPr/>
          <p:nvPr/>
        </p:nvSpPr>
        <p:spPr>
          <a:xfrm>
            <a:off x="3742040" y="2996639"/>
            <a:ext cx="2285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2" name="Rectangle 21">
            <a:extLst>
              <a:ext uri="{FF2B5EF4-FFF2-40B4-BE49-F238E27FC236}">
                <a16:creationId xmlns:a16="http://schemas.microsoft.com/office/drawing/2014/main" id="{3820BF25-33B5-6E77-2E80-EEA7FAD517B7}"/>
              </a:ext>
            </a:extLst>
          </p:cNvPr>
          <p:cNvSpPr/>
          <p:nvPr/>
        </p:nvSpPr>
        <p:spPr>
          <a:xfrm>
            <a:off x="3742040" y="3398622"/>
            <a:ext cx="2285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D61BFBE-67D1-7C3A-BE09-0B279B6E270E}"/>
                  </a:ext>
                </a:extLst>
              </p:cNvPr>
              <p:cNvSpPr txBox="1"/>
              <p:nvPr/>
            </p:nvSpPr>
            <p:spPr>
              <a:xfrm>
                <a:off x="6579161" y="653095"/>
                <a:ext cx="4042046" cy="2308324"/>
              </a:xfrm>
              <a:prstGeom prst="rect">
                <a:avLst/>
              </a:prstGeom>
              <a:noFill/>
            </p:spPr>
            <p:txBody>
              <a:bodyPr wrap="square">
                <a:spAutoFit/>
              </a:bodyPr>
              <a:lstStyle/>
              <a:p>
                <a:r>
                  <a:rPr lang="en-GB" i="1" dirty="0">
                    <a:solidFill>
                      <a:srgbClr val="000000"/>
                    </a:solidFill>
                    <a:latin typeface="Trebuchet MS" panose="020B0703020202090204" pitchFamily="34" charset="0"/>
                  </a:rPr>
                  <a:t>[KS2 SATs 2007 Paper 1 Q15a]</a:t>
                </a:r>
                <a:endParaRPr lang="en-GB" dirty="0">
                  <a:solidFill>
                    <a:srgbClr val="000000"/>
                  </a:solidFill>
                  <a:latin typeface="Trebuchet MS" panose="020B0703020202090204" pitchFamily="34" charset="0"/>
                </a:endParaRPr>
              </a:p>
              <a:p>
                <a:r>
                  <a:rPr lang="en-GB" dirty="0">
                    <a:solidFill>
                      <a:srgbClr val="000000"/>
                    </a:solidFill>
                    <a:latin typeface="Trebuchet MS" panose="020B0703020202090204" pitchFamily="34" charset="0"/>
                  </a:rPr>
                  <a:t>Write </a:t>
                </a:r>
                <a:r>
                  <a:rPr lang="en-GB" b="1" dirty="0">
                    <a:solidFill>
                      <a:srgbClr val="000000"/>
                    </a:solidFill>
                    <a:latin typeface="Trebuchet MS" panose="020B0703020202090204" pitchFamily="34" charset="0"/>
                  </a:rPr>
                  <a:t>one</a:t>
                </a:r>
                <a:r>
                  <a:rPr lang="en-GB" dirty="0">
                    <a:solidFill>
                      <a:srgbClr val="000000"/>
                    </a:solidFill>
                    <a:latin typeface="Trebuchet MS" panose="020B0703020202090204" pitchFamily="34" charset="0"/>
                  </a:rPr>
                  <a:t> number which fits </a:t>
                </a:r>
                <a:r>
                  <a:rPr lang="en-GB" b="1" dirty="0">
                    <a:solidFill>
                      <a:srgbClr val="000000"/>
                    </a:solidFill>
                    <a:latin typeface="Trebuchet MS" panose="020B0703020202090204" pitchFamily="34" charset="0"/>
                  </a:rPr>
                  <a:t>all four</a:t>
                </a:r>
                <a:r>
                  <a:rPr lang="en-GB" dirty="0">
                    <a:solidFill>
                      <a:srgbClr val="000000"/>
                    </a:solidFill>
                    <a:latin typeface="Trebuchet MS" panose="020B0703020202090204" pitchFamily="34" charset="0"/>
                  </a:rPr>
                  <a:t> of these statements.</a:t>
                </a:r>
              </a:p>
              <a:p>
                <a:r>
                  <a:rPr lang="en-GB" dirty="0">
                    <a:solidFill>
                      <a:srgbClr val="000000"/>
                    </a:solidFill>
                    <a:latin typeface="Trebuchet MS" panose="020B0703020202090204" pitchFamily="34" charset="0"/>
                  </a:rPr>
                  <a:t>It is a multiple of </a:t>
                </a:r>
                <a14:m>
                  <m:oMath xmlns:m="http://schemas.openxmlformats.org/officeDocument/2006/math">
                    <m:r>
                      <a:rPr lang="en-GB" i="1" dirty="0">
                        <a:solidFill>
                          <a:srgbClr val="000000"/>
                        </a:solidFill>
                        <a:latin typeface="Cambria Math" panose="02040503050406030204" pitchFamily="18" charset="0"/>
                      </a:rPr>
                      <m:t>4</m:t>
                    </m:r>
                  </m:oMath>
                </a14:m>
                <a:r>
                  <a:rPr lang="en-GB" dirty="0">
                    <a:solidFill>
                      <a:srgbClr val="000000"/>
                    </a:solidFill>
                    <a:latin typeface="Trebuchet MS" panose="020B0703020202090204" pitchFamily="34" charset="0"/>
                  </a:rPr>
                  <a:t>.</a:t>
                </a:r>
                <a:br>
                  <a:rPr lang="en-GB" dirty="0">
                    <a:solidFill>
                      <a:srgbClr val="000000"/>
                    </a:solidFill>
                    <a:latin typeface="Trebuchet MS" panose="020B0703020202090204" pitchFamily="34" charset="0"/>
                  </a:rPr>
                </a:br>
                <a:r>
                  <a:rPr lang="en-GB" dirty="0">
                    <a:solidFill>
                      <a:srgbClr val="000000"/>
                    </a:solidFill>
                    <a:latin typeface="Trebuchet MS" panose="020B0703020202090204" pitchFamily="34" charset="0"/>
                  </a:rPr>
                  <a:t>It is a multiple of </a:t>
                </a:r>
                <a14:m>
                  <m:oMath xmlns:m="http://schemas.openxmlformats.org/officeDocument/2006/math">
                    <m:r>
                      <a:rPr lang="en-GB" i="1" dirty="0">
                        <a:solidFill>
                          <a:srgbClr val="000000"/>
                        </a:solidFill>
                        <a:latin typeface="Cambria Math" panose="02040503050406030204" pitchFamily="18" charset="0"/>
                      </a:rPr>
                      <m:t>6</m:t>
                    </m:r>
                  </m:oMath>
                </a14:m>
                <a:r>
                  <a:rPr lang="en-GB" dirty="0">
                    <a:solidFill>
                      <a:srgbClr val="000000"/>
                    </a:solidFill>
                    <a:latin typeface="Trebuchet MS" panose="020B0703020202090204" pitchFamily="34" charset="0"/>
                  </a:rPr>
                  <a:t>.</a:t>
                </a:r>
                <a:br>
                  <a:rPr lang="en-GB" dirty="0">
                    <a:solidFill>
                      <a:srgbClr val="000000"/>
                    </a:solidFill>
                    <a:latin typeface="Trebuchet MS" panose="020B0703020202090204" pitchFamily="34" charset="0"/>
                  </a:rPr>
                </a:br>
                <a:r>
                  <a:rPr lang="en-GB" dirty="0">
                    <a:solidFill>
                      <a:srgbClr val="000000"/>
                    </a:solidFill>
                    <a:latin typeface="Trebuchet MS" panose="020B0703020202090204" pitchFamily="34" charset="0"/>
                  </a:rPr>
                  <a:t>It ends in ‘</a:t>
                </a:r>
                <a14:m>
                  <m:oMath xmlns:m="http://schemas.openxmlformats.org/officeDocument/2006/math">
                    <m:r>
                      <a:rPr lang="en-GB" i="1" dirty="0">
                        <a:solidFill>
                          <a:srgbClr val="000000"/>
                        </a:solidFill>
                        <a:latin typeface="Cambria Math" panose="02040503050406030204" pitchFamily="18" charset="0"/>
                      </a:rPr>
                      <m:t>8</m:t>
                    </m:r>
                  </m:oMath>
                </a14:m>
                <a:r>
                  <a:rPr lang="en-GB" dirty="0">
                    <a:solidFill>
                      <a:srgbClr val="000000"/>
                    </a:solidFill>
                    <a:latin typeface="Trebuchet MS" panose="020B0703020202090204" pitchFamily="34" charset="0"/>
                  </a:rPr>
                  <a:t>’.</a:t>
                </a:r>
                <a:br>
                  <a:rPr lang="en-GB" dirty="0">
                    <a:solidFill>
                      <a:srgbClr val="000000"/>
                    </a:solidFill>
                    <a:latin typeface="Trebuchet MS" panose="020B0703020202090204" pitchFamily="34" charset="0"/>
                  </a:rPr>
                </a:br>
                <a:r>
                  <a:rPr lang="en-GB" dirty="0">
                    <a:solidFill>
                      <a:srgbClr val="000000"/>
                    </a:solidFill>
                    <a:latin typeface="Trebuchet MS" panose="020B0703020202090204" pitchFamily="34" charset="0"/>
                  </a:rPr>
                  <a:t>It is less than </a:t>
                </a:r>
                <a14:m>
                  <m:oMath xmlns:m="http://schemas.openxmlformats.org/officeDocument/2006/math">
                    <m:r>
                      <a:rPr lang="en-GB" i="1" dirty="0">
                        <a:solidFill>
                          <a:srgbClr val="000000"/>
                        </a:solidFill>
                        <a:latin typeface="Cambria Math" panose="02040503050406030204" pitchFamily="18" charset="0"/>
                      </a:rPr>
                      <m:t>100</m:t>
                    </m:r>
                  </m:oMath>
                </a14:m>
                <a:r>
                  <a:rPr lang="en-GB" dirty="0">
                    <a:solidFill>
                      <a:srgbClr val="000000"/>
                    </a:solidFill>
                    <a:latin typeface="Trebuchet MS" panose="020B0703020202090204" pitchFamily="34" charset="0"/>
                  </a:rPr>
                  <a:t>.</a:t>
                </a:r>
                <a:r>
                  <a:rPr lang="en-GB" i="1" dirty="0">
                    <a:solidFill>
                      <a:srgbClr val="000000"/>
                    </a:solidFill>
                    <a:latin typeface="Trebuchet MS" panose="020B0703020202090204" pitchFamily="34" charset="0"/>
                  </a:rPr>
                  <a:t> </a:t>
                </a:r>
              </a:p>
              <a:p>
                <a:endParaRPr lang="en-GB" dirty="0">
                  <a:solidFill>
                    <a:srgbClr val="000000"/>
                  </a:solidFill>
                  <a:latin typeface="Trebuchet MS" panose="020B0703020202090204" pitchFamily="34" charset="0"/>
                </a:endParaRPr>
              </a:p>
            </p:txBody>
          </p:sp>
        </mc:Choice>
        <mc:Fallback>
          <p:sp>
            <p:nvSpPr>
              <p:cNvPr id="24" name="TextBox 23">
                <a:extLst>
                  <a:ext uri="{FF2B5EF4-FFF2-40B4-BE49-F238E27FC236}">
                    <a16:creationId xmlns:a16="http://schemas.microsoft.com/office/drawing/2014/main" id="{ED61BFBE-67D1-7C3A-BE09-0B279B6E270E}"/>
                  </a:ext>
                </a:extLst>
              </p:cNvPr>
              <p:cNvSpPr txBox="1">
                <a:spLocks noRot="1" noChangeAspect="1" noMove="1" noResize="1" noEditPoints="1" noAdjustHandles="1" noChangeArrowheads="1" noChangeShapeType="1" noTextEdit="1"/>
              </p:cNvSpPr>
              <p:nvPr/>
            </p:nvSpPr>
            <p:spPr>
              <a:xfrm>
                <a:off x="6579161" y="653095"/>
                <a:ext cx="4042046" cy="2308324"/>
              </a:xfrm>
              <a:prstGeom prst="rect">
                <a:avLst/>
              </a:prstGeom>
              <a:blipFill>
                <a:blip r:embed="rId10"/>
                <a:stretch>
                  <a:fillRect l="-1207" t="-1583"/>
                </a:stretch>
              </a:blipFill>
            </p:spPr>
            <p:txBody>
              <a:bodyPr/>
              <a:lstStyle/>
              <a:p>
                <a:r>
                  <a:rPr lang="en-GB">
                    <a:noFill/>
                  </a:rPr>
                  <a:t> </a:t>
                </a:r>
              </a:p>
            </p:txBody>
          </p:sp>
        </mc:Fallback>
      </mc:AlternateContent>
      <p:sp>
        <p:nvSpPr>
          <p:cNvPr id="25" name="Rectangle: Rounded Corners 50">
            <a:extLst>
              <a:ext uri="{FF2B5EF4-FFF2-40B4-BE49-F238E27FC236}">
                <a16:creationId xmlns:a16="http://schemas.microsoft.com/office/drawing/2014/main" id="{13459E4F-6E28-963A-58EC-02C094CB2FAB}"/>
              </a:ext>
            </a:extLst>
          </p:cNvPr>
          <p:cNvSpPr/>
          <p:nvPr/>
        </p:nvSpPr>
        <p:spPr>
          <a:xfrm>
            <a:off x="6203193" y="735040"/>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3</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2A93BFE9-73AB-639C-A316-DD7448041ABE}"/>
                  </a:ext>
                </a:extLst>
              </p:cNvPr>
              <p:cNvSpPr txBox="1"/>
              <p:nvPr/>
            </p:nvSpPr>
            <p:spPr>
              <a:xfrm>
                <a:off x="9350994" y="2223331"/>
                <a:ext cx="502916"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b="1" i="1" dirty="0">
                          <a:solidFill>
                            <a:srgbClr val="000000"/>
                          </a:solidFill>
                          <a:latin typeface="Cambria Math" panose="02040503050406030204" pitchFamily="18" charset="0"/>
                        </a:rPr>
                        <m:t>𝟒𝟖</m:t>
                      </m:r>
                    </m:oMath>
                  </m:oMathPara>
                </a14:m>
                <a:endParaRPr lang="en-US" b="1" dirty="0">
                  <a:solidFill>
                    <a:srgbClr val="000000"/>
                  </a:solidFill>
                  <a:latin typeface="Trebuchet MS" panose="020B0603020202020204"/>
                </a:endParaRPr>
              </a:p>
            </p:txBody>
          </p:sp>
        </mc:Choice>
        <mc:Fallback>
          <p:sp>
            <p:nvSpPr>
              <p:cNvPr id="27" name="TextBox 26">
                <a:extLst>
                  <a:ext uri="{FF2B5EF4-FFF2-40B4-BE49-F238E27FC236}">
                    <a16:creationId xmlns:a16="http://schemas.microsoft.com/office/drawing/2014/main" id="{2A93BFE9-73AB-639C-A316-DD7448041ABE}"/>
                  </a:ext>
                </a:extLst>
              </p:cNvPr>
              <p:cNvSpPr txBox="1">
                <a:spLocks noRot="1" noChangeAspect="1" noMove="1" noResize="1" noEditPoints="1" noAdjustHandles="1" noChangeArrowheads="1" noChangeShapeType="1" noTextEdit="1"/>
              </p:cNvSpPr>
              <p:nvPr/>
            </p:nvSpPr>
            <p:spPr>
              <a:xfrm>
                <a:off x="9350994" y="2223331"/>
                <a:ext cx="502916" cy="369332"/>
              </a:xfrm>
              <a:prstGeom prst="rect">
                <a:avLst/>
              </a:prstGeom>
              <a:blipFill>
                <a:blip r:embed="rId11"/>
                <a:stretch>
                  <a:fillRect/>
                </a:stretch>
              </a:blipFill>
            </p:spPr>
            <p:txBody>
              <a:bodyPr/>
              <a:lstStyle/>
              <a:p>
                <a:r>
                  <a:rPr lang="en-GB">
                    <a:noFill/>
                  </a:rPr>
                  <a:t> </a:t>
                </a:r>
              </a:p>
            </p:txBody>
          </p:sp>
        </mc:Fallback>
      </mc:AlternateContent>
      <p:sp>
        <p:nvSpPr>
          <p:cNvPr id="28" name="Rectangle 27">
            <a:extLst>
              <a:ext uri="{FF2B5EF4-FFF2-40B4-BE49-F238E27FC236}">
                <a16:creationId xmlns:a16="http://schemas.microsoft.com/office/drawing/2014/main" id="{BCF8674D-C341-F5DD-8DC3-BA349E7E819E}"/>
              </a:ext>
            </a:extLst>
          </p:cNvPr>
          <p:cNvSpPr/>
          <p:nvPr/>
        </p:nvSpPr>
        <p:spPr>
          <a:xfrm>
            <a:off x="9205069" y="2249622"/>
            <a:ext cx="55242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9" name="Rectangle: Rounded Corners 50">
            <a:extLst>
              <a:ext uri="{FF2B5EF4-FFF2-40B4-BE49-F238E27FC236}">
                <a16:creationId xmlns:a16="http://schemas.microsoft.com/office/drawing/2014/main" id="{119E2E22-54D0-58DA-B041-4DF937ECB0F7}"/>
              </a:ext>
            </a:extLst>
          </p:cNvPr>
          <p:cNvSpPr/>
          <p:nvPr/>
        </p:nvSpPr>
        <p:spPr>
          <a:xfrm>
            <a:off x="1691226" y="3970697"/>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2</a:t>
            </a: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84AEB962-7852-2300-FA43-D32D000C8366}"/>
                  </a:ext>
                </a:extLst>
              </p:cNvPr>
              <p:cNvSpPr txBox="1"/>
              <p:nvPr/>
            </p:nvSpPr>
            <p:spPr>
              <a:xfrm>
                <a:off x="1979397" y="3950939"/>
                <a:ext cx="4042046" cy="923330"/>
              </a:xfrm>
              <a:prstGeom prst="rect">
                <a:avLst/>
              </a:prstGeom>
              <a:noFill/>
            </p:spPr>
            <p:txBody>
              <a:bodyPr wrap="square">
                <a:spAutoFit/>
              </a:bodyPr>
              <a:lstStyle/>
              <a:p>
                <a:r>
                  <a:rPr lang="en-US" dirty="0">
                    <a:solidFill>
                      <a:srgbClr val="000000"/>
                    </a:solidFill>
                    <a:latin typeface="Trebuchet MS" panose="020B0603020202020204"/>
                  </a:rPr>
                  <a:t>Write all the common multiples of:</a:t>
                </a:r>
              </a:p>
              <a:p>
                <a:endParaRPr lang="en-US" dirty="0">
                  <a:solidFill>
                    <a:srgbClr val="000000"/>
                  </a:solidFill>
                  <a:latin typeface="Trebuchet MS" panose="020B0603020202020204"/>
                </a:endParaRPr>
              </a:p>
              <a:p>
                <a:r>
                  <a:rPr lang="en-US" dirty="0">
                    <a:solidFill>
                      <a:srgbClr val="000000"/>
                    </a:solidFill>
                    <a:latin typeface="Trebuchet MS" panose="020B0603020202020204"/>
                  </a:rPr>
                  <a:t> </a:t>
                </a:r>
                <a14:m>
                  <m:oMath xmlns:m="http://schemas.openxmlformats.org/officeDocument/2006/math">
                    <m:r>
                      <a:rPr lang="en-US" i="1" dirty="0">
                        <a:solidFill>
                          <a:srgbClr val="000000"/>
                        </a:solidFill>
                        <a:latin typeface="Cambria Math" panose="02040503050406030204" pitchFamily="18" charset="0"/>
                      </a:rPr>
                      <m:t>6</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9</m:t>
                    </m:r>
                  </m:oMath>
                </a14:m>
                <a:r>
                  <a:rPr lang="en-US" dirty="0">
                    <a:solidFill>
                      <a:srgbClr val="000000"/>
                    </a:solidFill>
                    <a:latin typeface="Trebuchet MS" panose="020B0603020202020204"/>
                  </a:rPr>
                  <a:t> that are less than </a:t>
                </a:r>
                <a14:m>
                  <m:oMath xmlns:m="http://schemas.openxmlformats.org/officeDocument/2006/math">
                    <m:r>
                      <a:rPr lang="en-US" i="1" dirty="0">
                        <a:solidFill>
                          <a:srgbClr val="000000"/>
                        </a:solidFill>
                        <a:latin typeface="Cambria Math" panose="02040503050406030204" pitchFamily="18" charset="0"/>
                      </a:rPr>
                      <m:t>80</m:t>
                    </m:r>
                  </m:oMath>
                </a14:m>
                <a:endParaRPr lang="en-US" dirty="0">
                  <a:solidFill>
                    <a:srgbClr val="000000"/>
                  </a:solidFill>
                  <a:latin typeface="Trebuchet MS" panose="020B0603020202020204"/>
                </a:endParaRPr>
              </a:p>
            </p:txBody>
          </p:sp>
        </mc:Choice>
        <mc:Fallback>
          <p:sp>
            <p:nvSpPr>
              <p:cNvPr id="31" name="TextBox 30">
                <a:extLst>
                  <a:ext uri="{FF2B5EF4-FFF2-40B4-BE49-F238E27FC236}">
                    <a16:creationId xmlns:a16="http://schemas.microsoft.com/office/drawing/2014/main" id="{84AEB962-7852-2300-FA43-D32D000C8366}"/>
                  </a:ext>
                </a:extLst>
              </p:cNvPr>
              <p:cNvSpPr txBox="1">
                <a:spLocks noRot="1" noChangeAspect="1" noMove="1" noResize="1" noEditPoints="1" noAdjustHandles="1" noChangeArrowheads="1" noChangeShapeType="1" noTextEdit="1"/>
              </p:cNvSpPr>
              <p:nvPr/>
            </p:nvSpPr>
            <p:spPr>
              <a:xfrm>
                <a:off x="1979397" y="3950939"/>
                <a:ext cx="4042046" cy="923330"/>
              </a:xfrm>
              <a:prstGeom prst="rect">
                <a:avLst/>
              </a:prstGeom>
              <a:blipFill>
                <a:blip r:embed="rId12"/>
                <a:stretch>
                  <a:fillRect l="-1357" t="-3947" b="-85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1BCCC884-23D9-1BAC-A719-BBD3B25CE240}"/>
                  </a:ext>
                </a:extLst>
              </p:cNvPr>
              <p:cNvSpPr txBox="1"/>
              <p:nvPr/>
            </p:nvSpPr>
            <p:spPr>
              <a:xfrm>
                <a:off x="2080012" y="5219717"/>
                <a:ext cx="4042046" cy="369332"/>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7 </m:t>
                    </m:r>
                  </m:oMath>
                </a14:m>
                <a:r>
                  <a:rPr lang="en-US" dirty="0">
                    <a:solidFill>
                      <a:srgbClr val="000000"/>
                    </a:solidFill>
                    <a:latin typeface="Trebuchet MS" panose="020B0603020202020204"/>
                  </a:rPr>
                  <a:t>and </a:t>
                </a:r>
                <a14:m>
                  <m:oMath xmlns:m="http://schemas.openxmlformats.org/officeDocument/2006/math">
                    <m:r>
                      <a:rPr lang="en-US" i="1" dirty="0">
                        <a:solidFill>
                          <a:srgbClr val="000000"/>
                        </a:solidFill>
                        <a:latin typeface="Cambria Math" panose="02040503050406030204" pitchFamily="18" charset="0"/>
                      </a:rPr>
                      <m:t>13</m:t>
                    </m:r>
                  </m:oMath>
                </a14:m>
                <a:r>
                  <a:rPr lang="en-US" dirty="0">
                    <a:solidFill>
                      <a:srgbClr val="000000"/>
                    </a:solidFill>
                    <a:latin typeface="Trebuchet MS" panose="020B0603020202020204"/>
                  </a:rPr>
                  <a:t> under </a:t>
                </a:r>
                <a14:m>
                  <m:oMath xmlns:m="http://schemas.openxmlformats.org/officeDocument/2006/math">
                    <m:r>
                      <a:rPr lang="en-US" i="1" dirty="0">
                        <a:solidFill>
                          <a:srgbClr val="000000"/>
                        </a:solidFill>
                        <a:latin typeface="Cambria Math" panose="02040503050406030204" pitchFamily="18" charset="0"/>
                      </a:rPr>
                      <m:t>100</m:t>
                    </m:r>
                  </m:oMath>
                </a14:m>
                <a:endParaRPr lang="en-US" dirty="0">
                  <a:solidFill>
                    <a:srgbClr val="000000"/>
                  </a:solidFill>
                  <a:latin typeface="Trebuchet MS" panose="020B0603020202020204"/>
                </a:endParaRPr>
              </a:p>
            </p:txBody>
          </p:sp>
        </mc:Choice>
        <mc:Fallback>
          <p:sp>
            <p:nvSpPr>
              <p:cNvPr id="33" name="TextBox 32">
                <a:extLst>
                  <a:ext uri="{FF2B5EF4-FFF2-40B4-BE49-F238E27FC236}">
                    <a16:creationId xmlns:a16="http://schemas.microsoft.com/office/drawing/2014/main" id="{1BCCC884-23D9-1BAC-A719-BBD3B25CE240}"/>
                  </a:ext>
                </a:extLst>
              </p:cNvPr>
              <p:cNvSpPr txBox="1">
                <a:spLocks noRot="1" noChangeAspect="1" noMove="1" noResize="1" noEditPoints="1" noAdjustHandles="1" noChangeArrowheads="1" noChangeShapeType="1" noTextEdit="1"/>
              </p:cNvSpPr>
              <p:nvPr/>
            </p:nvSpPr>
            <p:spPr>
              <a:xfrm>
                <a:off x="2080012" y="5219717"/>
                <a:ext cx="4042046" cy="369332"/>
              </a:xfrm>
              <a:prstGeom prst="rect">
                <a:avLst/>
              </a:prstGeom>
              <a:blipFill>
                <a:blip r:embed="rId13"/>
                <a:stretch>
                  <a:fillRect t="-9836" b="-229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45265538-933A-BF99-381A-0291E2D83809}"/>
                  </a:ext>
                </a:extLst>
              </p:cNvPr>
              <p:cNvSpPr txBox="1"/>
              <p:nvPr/>
            </p:nvSpPr>
            <p:spPr>
              <a:xfrm>
                <a:off x="2094785" y="5936910"/>
                <a:ext cx="3428326" cy="369332"/>
              </a:xfrm>
              <a:prstGeom prst="rect">
                <a:avLst/>
              </a:prstGeom>
              <a:noFill/>
            </p:spPr>
            <p:txBody>
              <a:bodyPr wrap="square">
                <a:spAutoFit/>
              </a:bodyPr>
              <a:lstStyle/>
              <a:p>
                <a14:m>
                  <m:oMath xmlns:m="http://schemas.openxmlformats.org/officeDocument/2006/math">
                    <m:r>
                      <a:rPr lang="en-US" i="1" dirty="0">
                        <a:solidFill>
                          <a:srgbClr val="000000"/>
                        </a:solidFill>
                        <a:latin typeface="Cambria Math" panose="02040503050406030204" pitchFamily="18" charset="0"/>
                      </a:rPr>
                      <m:t>3</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8</m:t>
                    </m:r>
                  </m:oMath>
                </a14:m>
                <a:r>
                  <a:rPr lang="en-US" dirty="0">
                    <a:solidFill>
                      <a:srgbClr val="000000"/>
                    </a:solidFill>
                    <a:latin typeface="Trebuchet MS" panose="020B0603020202020204"/>
                  </a:rPr>
                  <a:t> between </a:t>
                </a:r>
                <a14:m>
                  <m:oMath xmlns:m="http://schemas.openxmlformats.org/officeDocument/2006/math">
                    <m:r>
                      <a:rPr lang="en-US" i="1" dirty="0">
                        <a:solidFill>
                          <a:srgbClr val="000000"/>
                        </a:solidFill>
                        <a:latin typeface="Cambria Math" panose="02040503050406030204" pitchFamily="18" charset="0"/>
                      </a:rPr>
                      <m:t>3</m:t>
                    </m:r>
                    <m:r>
                      <a:rPr lang="en-GB" i="1" dirty="0">
                        <a:solidFill>
                          <a:srgbClr val="000000"/>
                        </a:solidFill>
                        <a:latin typeface="Cambria Math" panose="02040503050406030204" pitchFamily="18" charset="0"/>
                      </a:rPr>
                      <m:t>0</m:t>
                    </m:r>
                  </m:oMath>
                </a14:m>
                <a:r>
                  <a:rPr lang="en-US" dirty="0">
                    <a:solidFill>
                      <a:srgbClr val="000000"/>
                    </a:solidFill>
                    <a:latin typeface="Trebuchet MS" panose="020B0603020202020204"/>
                  </a:rPr>
                  <a:t> and </a:t>
                </a:r>
                <a14:m>
                  <m:oMath xmlns:m="http://schemas.openxmlformats.org/officeDocument/2006/math">
                    <m:r>
                      <a:rPr lang="en-GB" i="1">
                        <a:solidFill>
                          <a:srgbClr val="000000"/>
                        </a:solidFill>
                        <a:latin typeface="Cambria Math" panose="02040503050406030204" pitchFamily="18" charset="0"/>
                      </a:rPr>
                      <m:t>70</m:t>
                    </m:r>
                  </m:oMath>
                </a14:m>
                <a:endParaRPr lang="en-US" dirty="0">
                  <a:solidFill>
                    <a:srgbClr val="000000"/>
                  </a:solidFill>
                  <a:latin typeface="Trebuchet MS" panose="020B0603020202020204"/>
                </a:endParaRPr>
              </a:p>
            </p:txBody>
          </p:sp>
        </mc:Choice>
        <mc:Fallback>
          <p:sp>
            <p:nvSpPr>
              <p:cNvPr id="35" name="TextBox 34">
                <a:extLst>
                  <a:ext uri="{FF2B5EF4-FFF2-40B4-BE49-F238E27FC236}">
                    <a16:creationId xmlns:a16="http://schemas.microsoft.com/office/drawing/2014/main" id="{45265538-933A-BF99-381A-0291E2D83809}"/>
                  </a:ext>
                </a:extLst>
              </p:cNvPr>
              <p:cNvSpPr txBox="1">
                <a:spLocks noRot="1" noChangeAspect="1" noMove="1" noResize="1" noEditPoints="1" noAdjustHandles="1" noChangeArrowheads="1" noChangeShapeType="1" noTextEdit="1"/>
              </p:cNvSpPr>
              <p:nvPr/>
            </p:nvSpPr>
            <p:spPr>
              <a:xfrm>
                <a:off x="2094785" y="5936910"/>
                <a:ext cx="3428326" cy="369332"/>
              </a:xfrm>
              <a:prstGeom prst="rect">
                <a:avLst/>
              </a:prstGeom>
              <a:blipFill>
                <a:blip r:embed="rId14"/>
                <a:stretch>
                  <a:fillRect t="-11667" b="-2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38DECFB2-5579-C2FD-1F01-1FFFB6D3F8E5}"/>
                  </a:ext>
                </a:extLst>
              </p:cNvPr>
              <p:cNvSpPr txBox="1"/>
              <p:nvPr/>
            </p:nvSpPr>
            <p:spPr>
              <a:xfrm>
                <a:off x="4288370" y="4871150"/>
                <a:ext cx="1727479"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b="1" i="1" dirty="0">
                          <a:solidFill>
                            <a:srgbClr val="000000"/>
                          </a:solidFill>
                          <a:latin typeface="Cambria Math" panose="02040503050406030204" pitchFamily="18" charset="0"/>
                        </a:rPr>
                        <m:t>𝟏𝟖</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𝟑𝟔</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𝟓𝟒</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𝟕𝟐</m:t>
                      </m:r>
                    </m:oMath>
                  </m:oMathPara>
                </a14:m>
                <a:endParaRPr lang="en-US" b="1" dirty="0">
                  <a:solidFill>
                    <a:srgbClr val="000000"/>
                  </a:solidFill>
                  <a:latin typeface="Trebuchet MS" panose="020B0603020202020204"/>
                </a:endParaRPr>
              </a:p>
            </p:txBody>
          </p:sp>
        </mc:Choice>
        <mc:Fallback>
          <p:sp>
            <p:nvSpPr>
              <p:cNvPr id="36" name="TextBox 35">
                <a:extLst>
                  <a:ext uri="{FF2B5EF4-FFF2-40B4-BE49-F238E27FC236}">
                    <a16:creationId xmlns:a16="http://schemas.microsoft.com/office/drawing/2014/main" id="{38DECFB2-5579-C2FD-1F01-1FFFB6D3F8E5}"/>
                  </a:ext>
                </a:extLst>
              </p:cNvPr>
              <p:cNvSpPr txBox="1">
                <a:spLocks noRot="1" noChangeAspect="1" noMove="1" noResize="1" noEditPoints="1" noAdjustHandles="1" noChangeArrowheads="1" noChangeShapeType="1" noTextEdit="1"/>
              </p:cNvSpPr>
              <p:nvPr/>
            </p:nvSpPr>
            <p:spPr>
              <a:xfrm>
                <a:off x="4288370" y="4871150"/>
                <a:ext cx="1727479"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151085CE-4DE7-1D17-FB43-77E798D850A9}"/>
                  </a:ext>
                </a:extLst>
              </p:cNvPr>
              <p:cNvSpPr txBox="1"/>
              <p:nvPr/>
            </p:nvSpPr>
            <p:spPr>
              <a:xfrm>
                <a:off x="1979398" y="5557577"/>
                <a:ext cx="3966079"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b="1" i="1" dirty="0">
                          <a:solidFill>
                            <a:srgbClr val="000000"/>
                          </a:solidFill>
                          <a:latin typeface="Cambria Math" panose="02040503050406030204" pitchFamily="18" charset="0"/>
                        </a:rPr>
                        <m:t>𝟗𝟏</m:t>
                      </m:r>
                    </m:oMath>
                  </m:oMathPara>
                </a14:m>
                <a:endParaRPr lang="en-US" b="1" dirty="0">
                  <a:solidFill>
                    <a:srgbClr val="000000"/>
                  </a:solidFill>
                  <a:latin typeface="Trebuchet MS" panose="020B0603020202020204"/>
                </a:endParaRPr>
              </a:p>
            </p:txBody>
          </p:sp>
        </mc:Choice>
        <mc:Fallback>
          <p:sp>
            <p:nvSpPr>
              <p:cNvPr id="37" name="TextBox 36">
                <a:extLst>
                  <a:ext uri="{FF2B5EF4-FFF2-40B4-BE49-F238E27FC236}">
                    <a16:creationId xmlns:a16="http://schemas.microsoft.com/office/drawing/2014/main" id="{151085CE-4DE7-1D17-FB43-77E798D850A9}"/>
                  </a:ext>
                </a:extLst>
              </p:cNvPr>
              <p:cNvSpPr txBox="1">
                <a:spLocks noRot="1" noChangeAspect="1" noMove="1" noResize="1" noEditPoints="1" noAdjustHandles="1" noChangeArrowheads="1" noChangeShapeType="1" noTextEdit="1"/>
              </p:cNvSpPr>
              <p:nvPr/>
            </p:nvSpPr>
            <p:spPr>
              <a:xfrm>
                <a:off x="1979398" y="5557577"/>
                <a:ext cx="3966079"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316C6D35-9B88-386D-7DD0-2599B92512A5}"/>
                  </a:ext>
                </a:extLst>
              </p:cNvPr>
              <p:cNvSpPr txBox="1"/>
              <p:nvPr/>
            </p:nvSpPr>
            <p:spPr>
              <a:xfrm>
                <a:off x="1979397" y="6340273"/>
                <a:ext cx="4042046"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b="1" i="1" dirty="0">
                          <a:solidFill>
                            <a:srgbClr val="000000"/>
                          </a:solidFill>
                          <a:latin typeface="Cambria Math" panose="02040503050406030204" pitchFamily="18" charset="0"/>
                        </a:rPr>
                        <m:t>𝟒𝟖</m:t>
                      </m:r>
                    </m:oMath>
                  </m:oMathPara>
                </a14:m>
                <a:endParaRPr lang="en-US" b="1" dirty="0">
                  <a:solidFill>
                    <a:srgbClr val="000000"/>
                  </a:solidFill>
                  <a:latin typeface="Trebuchet MS" panose="020B0603020202020204"/>
                </a:endParaRPr>
              </a:p>
            </p:txBody>
          </p:sp>
        </mc:Choice>
        <mc:Fallback>
          <p:sp>
            <p:nvSpPr>
              <p:cNvPr id="38" name="TextBox 37">
                <a:extLst>
                  <a:ext uri="{FF2B5EF4-FFF2-40B4-BE49-F238E27FC236}">
                    <a16:creationId xmlns:a16="http://schemas.microsoft.com/office/drawing/2014/main" id="{316C6D35-9B88-386D-7DD0-2599B92512A5}"/>
                  </a:ext>
                </a:extLst>
              </p:cNvPr>
              <p:cNvSpPr txBox="1">
                <a:spLocks noRot="1" noChangeAspect="1" noMove="1" noResize="1" noEditPoints="1" noAdjustHandles="1" noChangeArrowheads="1" noChangeShapeType="1" noTextEdit="1"/>
              </p:cNvSpPr>
              <p:nvPr/>
            </p:nvSpPr>
            <p:spPr>
              <a:xfrm>
                <a:off x="1979397" y="6340273"/>
                <a:ext cx="4042046" cy="369332"/>
              </a:xfrm>
              <a:prstGeom prst="rect">
                <a:avLst/>
              </a:prstGeom>
              <a:blipFill>
                <a:blip r:embed="rId17"/>
                <a:stretch>
                  <a:fillRect/>
                </a:stretch>
              </a:blipFill>
            </p:spPr>
            <p:txBody>
              <a:bodyPr/>
              <a:lstStyle/>
              <a:p>
                <a:r>
                  <a:rPr lang="en-GB">
                    <a:noFill/>
                  </a:rPr>
                  <a:t> </a:t>
                </a:r>
              </a:p>
            </p:txBody>
          </p:sp>
        </mc:Fallback>
      </mc:AlternateContent>
      <p:sp>
        <p:nvSpPr>
          <p:cNvPr id="39" name="Rectangle 38">
            <a:extLst>
              <a:ext uri="{FF2B5EF4-FFF2-40B4-BE49-F238E27FC236}">
                <a16:creationId xmlns:a16="http://schemas.microsoft.com/office/drawing/2014/main" id="{A91F0D38-4E64-CFAB-0317-1AD96835D2AD}"/>
              </a:ext>
            </a:extLst>
          </p:cNvPr>
          <p:cNvSpPr/>
          <p:nvPr/>
        </p:nvSpPr>
        <p:spPr>
          <a:xfrm>
            <a:off x="4483576" y="4914158"/>
            <a:ext cx="153227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0" name="Rectangle 39">
            <a:extLst>
              <a:ext uri="{FF2B5EF4-FFF2-40B4-BE49-F238E27FC236}">
                <a16:creationId xmlns:a16="http://schemas.microsoft.com/office/drawing/2014/main" id="{57DF92BE-45A2-78C3-D59D-F5F31AC07715}"/>
              </a:ext>
            </a:extLst>
          </p:cNvPr>
          <p:cNvSpPr/>
          <p:nvPr/>
        </p:nvSpPr>
        <p:spPr>
          <a:xfrm>
            <a:off x="4483575" y="5563346"/>
            <a:ext cx="153227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1" name="Rectangle 40">
            <a:extLst>
              <a:ext uri="{FF2B5EF4-FFF2-40B4-BE49-F238E27FC236}">
                <a16:creationId xmlns:a16="http://schemas.microsoft.com/office/drawing/2014/main" id="{DDBEF8B0-1A8D-EC3D-AC96-E290C2C800E2}"/>
              </a:ext>
            </a:extLst>
          </p:cNvPr>
          <p:cNvSpPr/>
          <p:nvPr/>
        </p:nvSpPr>
        <p:spPr>
          <a:xfrm>
            <a:off x="4483574" y="6378937"/>
            <a:ext cx="1532273"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2" name="Rectangle: Rounded Corners 50">
            <a:extLst>
              <a:ext uri="{FF2B5EF4-FFF2-40B4-BE49-F238E27FC236}">
                <a16:creationId xmlns:a16="http://schemas.microsoft.com/office/drawing/2014/main" id="{A004FFAF-B7EB-74E2-C8B7-1DF9F4178002}"/>
              </a:ext>
            </a:extLst>
          </p:cNvPr>
          <p:cNvSpPr/>
          <p:nvPr/>
        </p:nvSpPr>
        <p:spPr>
          <a:xfrm>
            <a:off x="6203193" y="2743190"/>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4</a:t>
            </a:r>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386067E2-80E1-51A5-EE83-CAEFE6F221A9}"/>
                  </a:ext>
                </a:extLst>
              </p:cNvPr>
              <p:cNvSpPr txBox="1"/>
              <p:nvPr/>
            </p:nvSpPr>
            <p:spPr>
              <a:xfrm>
                <a:off x="6491363" y="2686858"/>
                <a:ext cx="4042046" cy="1200329"/>
              </a:xfrm>
              <a:prstGeom prst="rect">
                <a:avLst/>
              </a:prstGeom>
              <a:noFill/>
            </p:spPr>
            <p:txBody>
              <a:bodyPr wrap="square">
                <a:spAutoFit/>
              </a:bodyPr>
              <a:lstStyle/>
              <a:p>
                <a:r>
                  <a:rPr lang="en-US" dirty="0">
                    <a:solidFill>
                      <a:srgbClr val="000000"/>
                    </a:solidFill>
                    <a:latin typeface="Trebuchet MS" panose="020B0603020202020204"/>
                  </a:rPr>
                  <a:t>Which of the following are not multiples of </a:t>
                </a:r>
                <a14:m>
                  <m:oMath xmlns:m="http://schemas.openxmlformats.org/officeDocument/2006/math">
                    <m:r>
                      <a:rPr lang="en-US" i="1" dirty="0">
                        <a:solidFill>
                          <a:srgbClr val="000000"/>
                        </a:solidFill>
                        <a:latin typeface="Cambria Math" panose="02040503050406030204" pitchFamily="18" charset="0"/>
                      </a:rPr>
                      <m:t>5</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2</m:t>
                    </m:r>
                  </m:oMath>
                </a14:m>
                <a:r>
                  <a:rPr lang="en-US" dirty="0">
                    <a:solidFill>
                      <a:srgbClr val="000000"/>
                    </a:solidFill>
                    <a:latin typeface="Trebuchet MS" panose="020B0603020202020204"/>
                  </a:rPr>
                  <a:t>:</a:t>
                </a:r>
              </a:p>
              <a:p>
                <a:pPr/>
                <a14:m>
                  <m:oMathPara xmlns:m="http://schemas.openxmlformats.org/officeDocument/2006/math">
                    <m:oMathParaPr>
                      <m:jc m:val="left"/>
                    </m:oMathParaPr>
                    <m:oMath xmlns:m="http://schemas.openxmlformats.org/officeDocument/2006/math">
                      <m:r>
                        <a:rPr lang="en-US" i="1" dirty="0">
                          <a:solidFill>
                            <a:srgbClr val="000000"/>
                          </a:solidFill>
                          <a:latin typeface="Cambria Math" panose="02040503050406030204" pitchFamily="18" charset="0"/>
                        </a:rPr>
                        <m:t>77, 90, 85, 102, 200, 50</m:t>
                      </m:r>
                    </m:oMath>
                  </m:oMathPara>
                </a14:m>
                <a:endParaRPr lang="en-US" dirty="0">
                  <a:solidFill>
                    <a:srgbClr val="000000"/>
                  </a:solidFill>
                  <a:latin typeface="Trebuchet MS" panose="020B0603020202020204"/>
                </a:endParaRPr>
              </a:p>
              <a:p>
                <a:pPr algn="r"/>
                <a:r>
                  <a:rPr lang="en-US" b="1" dirty="0">
                    <a:solidFill>
                      <a:srgbClr val="000000"/>
                    </a:solidFill>
                    <a:latin typeface="Trebuchet MS" panose="020B0603020202020204"/>
                  </a:rPr>
                  <a:t>	</a:t>
                </a:r>
                <a14:m>
                  <m:oMath xmlns:m="http://schemas.openxmlformats.org/officeDocument/2006/math">
                    <m:r>
                      <a:rPr lang="en-US" b="1" i="1" dirty="0">
                        <a:solidFill>
                          <a:srgbClr val="000000"/>
                        </a:solidFill>
                        <a:latin typeface="Cambria Math" panose="02040503050406030204" pitchFamily="18" charset="0"/>
                      </a:rPr>
                      <m:t>𝟕𝟕</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𝟖𝟓</m:t>
                    </m:r>
                    <m:r>
                      <a:rPr lang="en-US" b="1" i="1" dirty="0">
                        <a:solidFill>
                          <a:srgbClr val="000000"/>
                        </a:solidFill>
                        <a:latin typeface="Cambria Math" panose="02040503050406030204" pitchFamily="18" charset="0"/>
                      </a:rPr>
                      <m:t>, </m:t>
                    </m:r>
                    <m:r>
                      <a:rPr lang="en-US" b="1" i="1" dirty="0">
                        <a:solidFill>
                          <a:srgbClr val="000000"/>
                        </a:solidFill>
                        <a:latin typeface="Cambria Math" panose="02040503050406030204" pitchFamily="18" charset="0"/>
                      </a:rPr>
                      <m:t>𝟏𝟎𝟐</m:t>
                    </m:r>
                  </m:oMath>
                </a14:m>
                <a:r>
                  <a:rPr lang="en-US" b="1" dirty="0">
                    <a:solidFill>
                      <a:srgbClr val="000000"/>
                    </a:solidFill>
                    <a:latin typeface="Trebuchet MS" panose="020B0603020202020204"/>
                  </a:rPr>
                  <a:t>	</a:t>
                </a:r>
              </a:p>
            </p:txBody>
          </p:sp>
        </mc:Choice>
        <mc:Fallback>
          <p:sp>
            <p:nvSpPr>
              <p:cNvPr id="43" name="TextBox 42">
                <a:extLst>
                  <a:ext uri="{FF2B5EF4-FFF2-40B4-BE49-F238E27FC236}">
                    <a16:creationId xmlns:a16="http://schemas.microsoft.com/office/drawing/2014/main" id="{386067E2-80E1-51A5-EE83-CAEFE6F221A9}"/>
                  </a:ext>
                </a:extLst>
              </p:cNvPr>
              <p:cNvSpPr txBox="1">
                <a:spLocks noRot="1" noChangeAspect="1" noMove="1" noResize="1" noEditPoints="1" noAdjustHandles="1" noChangeArrowheads="1" noChangeShapeType="1" noTextEdit="1"/>
              </p:cNvSpPr>
              <p:nvPr/>
            </p:nvSpPr>
            <p:spPr>
              <a:xfrm>
                <a:off x="6491363" y="2686858"/>
                <a:ext cx="4042046" cy="1200329"/>
              </a:xfrm>
              <a:prstGeom prst="rect">
                <a:avLst/>
              </a:prstGeom>
              <a:blipFill>
                <a:blip r:embed="rId18"/>
                <a:stretch>
                  <a:fillRect l="-1357" t="-3553"/>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59C68B68-F1D0-44C1-A0AB-326BE07FF69F}"/>
              </a:ext>
            </a:extLst>
          </p:cNvPr>
          <p:cNvSpPr/>
          <p:nvPr/>
        </p:nvSpPr>
        <p:spPr>
          <a:xfrm>
            <a:off x="8600185" y="3574211"/>
            <a:ext cx="1138881" cy="3237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6" name="Rectangle: Rounded Corners 50">
            <a:extLst>
              <a:ext uri="{FF2B5EF4-FFF2-40B4-BE49-F238E27FC236}">
                <a16:creationId xmlns:a16="http://schemas.microsoft.com/office/drawing/2014/main" id="{17EE77FA-5FD5-213B-F434-4C795CD98A66}"/>
              </a:ext>
            </a:extLst>
          </p:cNvPr>
          <p:cNvSpPr/>
          <p:nvPr/>
        </p:nvSpPr>
        <p:spPr>
          <a:xfrm>
            <a:off x="6203193" y="4143673"/>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5</a:t>
            </a:r>
          </a:p>
        </p:txBody>
      </p:sp>
      <mc:AlternateContent xmlns:mc="http://schemas.openxmlformats.org/markup-compatibility/2006">
        <mc:Choice xmlns:a14="http://schemas.microsoft.com/office/drawing/2010/main" Requires="a14">
          <p:sp>
            <p:nvSpPr>
              <p:cNvPr id="48" name="Content Placeholder 1">
                <a:extLst>
                  <a:ext uri="{FF2B5EF4-FFF2-40B4-BE49-F238E27FC236}">
                    <a16:creationId xmlns:a16="http://schemas.microsoft.com/office/drawing/2014/main" id="{73FD4F1A-8157-D473-66FC-8C5551658F04}"/>
                  </a:ext>
                </a:extLst>
              </p:cNvPr>
              <p:cNvSpPr txBox="1">
                <a:spLocks/>
              </p:cNvSpPr>
              <p:nvPr/>
            </p:nvSpPr>
            <p:spPr>
              <a:xfrm>
                <a:off x="6519774" y="4092299"/>
                <a:ext cx="3868276" cy="9699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solidFill>
                      <a:srgbClr val="000000"/>
                    </a:solidFill>
                    <a:latin typeface="Trebuchet MS" panose="020B0603020202020204"/>
                  </a:rPr>
                  <a:t>Maria’s dad’s age is a multiple of </a:t>
                </a:r>
                <a14:m>
                  <m:oMath xmlns:m="http://schemas.openxmlformats.org/officeDocument/2006/math">
                    <m:r>
                      <a:rPr lang="en-GB" sz="1800" i="1" dirty="0">
                        <a:solidFill>
                          <a:srgbClr val="000000"/>
                        </a:solidFill>
                        <a:latin typeface="Cambria Math" panose="02040503050406030204" pitchFamily="18" charset="0"/>
                      </a:rPr>
                      <m:t>3, 4 </m:t>
                    </m:r>
                  </m:oMath>
                </a14:m>
                <a:r>
                  <a:rPr lang="en-GB" sz="1800" dirty="0">
                    <a:solidFill>
                      <a:srgbClr val="000000"/>
                    </a:solidFill>
                    <a:latin typeface="Trebuchet MS" panose="020B0603020202020204"/>
                  </a:rPr>
                  <a:t>and </a:t>
                </a:r>
                <a14:m>
                  <m:oMath xmlns:m="http://schemas.openxmlformats.org/officeDocument/2006/math">
                    <m:r>
                      <a:rPr lang="en-GB" sz="1800" i="1" dirty="0">
                        <a:solidFill>
                          <a:srgbClr val="000000"/>
                        </a:solidFill>
                        <a:latin typeface="Cambria Math" panose="02040503050406030204" pitchFamily="18" charset="0"/>
                      </a:rPr>
                      <m:t>9</m:t>
                    </m:r>
                  </m:oMath>
                </a14:m>
                <a:r>
                  <a:rPr lang="en-GB" sz="1800" dirty="0">
                    <a:solidFill>
                      <a:srgbClr val="000000"/>
                    </a:solidFill>
                    <a:latin typeface="Trebuchet MS" panose="020B0603020202020204"/>
                  </a:rPr>
                  <a:t>. He is under </a:t>
                </a:r>
                <a14:m>
                  <m:oMath xmlns:m="http://schemas.openxmlformats.org/officeDocument/2006/math">
                    <m:r>
                      <a:rPr lang="en-GB" sz="1800" i="1" dirty="0">
                        <a:solidFill>
                          <a:srgbClr val="000000"/>
                        </a:solidFill>
                        <a:latin typeface="Cambria Math" panose="02040503050406030204" pitchFamily="18" charset="0"/>
                      </a:rPr>
                      <m:t>40</m:t>
                    </m:r>
                  </m:oMath>
                </a14:m>
                <a:r>
                  <a:rPr lang="en-GB" sz="1800" dirty="0">
                    <a:solidFill>
                      <a:srgbClr val="000000"/>
                    </a:solidFill>
                    <a:latin typeface="Trebuchet MS" panose="020B0603020202020204"/>
                  </a:rPr>
                  <a:t>. </a:t>
                </a:r>
                <a:br>
                  <a:rPr lang="en-GB" sz="1800" dirty="0">
                    <a:solidFill>
                      <a:srgbClr val="000000"/>
                    </a:solidFill>
                    <a:latin typeface="Trebuchet MS" panose="020B0603020202020204"/>
                  </a:rPr>
                </a:br>
                <a:r>
                  <a:rPr lang="en-GB" sz="1800" dirty="0">
                    <a:solidFill>
                      <a:srgbClr val="000000"/>
                    </a:solidFill>
                    <a:latin typeface="Trebuchet MS" panose="020B0603020202020204"/>
                  </a:rPr>
                  <a:t>What is his age?</a:t>
                </a:r>
              </a:p>
            </p:txBody>
          </p:sp>
        </mc:Choice>
        <mc:Fallback>
          <p:sp>
            <p:nvSpPr>
              <p:cNvPr id="48" name="Content Placeholder 1">
                <a:extLst>
                  <a:ext uri="{FF2B5EF4-FFF2-40B4-BE49-F238E27FC236}">
                    <a16:creationId xmlns:a16="http://schemas.microsoft.com/office/drawing/2014/main" id="{73FD4F1A-8157-D473-66FC-8C5551658F04}"/>
                  </a:ext>
                </a:extLst>
              </p:cNvPr>
              <p:cNvSpPr txBox="1">
                <a:spLocks noRot="1" noChangeAspect="1" noMove="1" noResize="1" noEditPoints="1" noAdjustHandles="1" noChangeArrowheads="1" noChangeShapeType="1" noTextEdit="1"/>
              </p:cNvSpPr>
              <p:nvPr/>
            </p:nvSpPr>
            <p:spPr>
              <a:xfrm>
                <a:off x="6519774" y="4092299"/>
                <a:ext cx="3868276" cy="969968"/>
              </a:xfrm>
              <a:prstGeom prst="rect">
                <a:avLst/>
              </a:prstGeom>
              <a:blipFill>
                <a:blip r:embed="rId19"/>
                <a:stretch>
                  <a:fillRect l="-1420" t="-3774" b="-377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9AAF4AEB-220C-06C1-6C6C-CBB646014E43}"/>
                  </a:ext>
                </a:extLst>
              </p:cNvPr>
              <p:cNvSpPr txBox="1"/>
              <p:nvPr/>
            </p:nvSpPr>
            <p:spPr>
              <a:xfrm>
                <a:off x="9259014" y="4642085"/>
                <a:ext cx="502916"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b="1" i="1" dirty="0">
                          <a:solidFill>
                            <a:srgbClr val="000000"/>
                          </a:solidFill>
                          <a:latin typeface="Cambria Math" panose="02040503050406030204" pitchFamily="18" charset="0"/>
                        </a:rPr>
                        <m:t>𝟑𝟔</m:t>
                      </m:r>
                    </m:oMath>
                  </m:oMathPara>
                </a14:m>
                <a:endParaRPr lang="en-US" b="1" dirty="0">
                  <a:solidFill>
                    <a:srgbClr val="000000"/>
                  </a:solidFill>
                  <a:latin typeface="Trebuchet MS" panose="020B0603020202020204"/>
                </a:endParaRPr>
              </a:p>
            </p:txBody>
          </p:sp>
        </mc:Choice>
        <mc:Fallback>
          <p:sp>
            <p:nvSpPr>
              <p:cNvPr id="49" name="TextBox 48">
                <a:extLst>
                  <a:ext uri="{FF2B5EF4-FFF2-40B4-BE49-F238E27FC236}">
                    <a16:creationId xmlns:a16="http://schemas.microsoft.com/office/drawing/2014/main" id="{9AAF4AEB-220C-06C1-6C6C-CBB646014E43}"/>
                  </a:ext>
                </a:extLst>
              </p:cNvPr>
              <p:cNvSpPr txBox="1">
                <a:spLocks noRot="1" noChangeAspect="1" noMove="1" noResize="1" noEditPoints="1" noAdjustHandles="1" noChangeArrowheads="1" noChangeShapeType="1" noTextEdit="1"/>
              </p:cNvSpPr>
              <p:nvPr/>
            </p:nvSpPr>
            <p:spPr>
              <a:xfrm>
                <a:off x="9259014" y="4642085"/>
                <a:ext cx="502916" cy="369332"/>
              </a:xfrm>
              <a:prstGeom prst="rect">
                <a:avLst/>
              </a:prstGeom>
              <a:blipFill>
                <a:blip r:embed="rId20"/>
                <a:stretch>
                  <a:fillRect/>
                </a:stretch>
              </a:blipFill>
            </p:spPr>
            <p:txBody>
              <a:bodyPr/>
              <a:lstStyle/>
              <a:p>
                <a:r>
                  <a:rPr lang="en-GB">
                    <a:noFill/>
                  </a:rPr>
                  <a:t> </a:t>
                </a:r>
              </a:p>
            </p:txBody>
          </p:sp>
        </mc:Fallback>
      </mc:AlternateContent>
      <p:sp>
        <p:nvSpPr>
          <p:cNvPr id="50" name="Rectangle 49">
            <a:extLst>
              <a:ext uri="{FF2B5EF4-FFF2-40B4-BE49-F238E27FC236}">
                <a16:creationId xmlns:a16="http://schemas.microsoft.com/office/drawing/2014/main" id="{696E93E5-1548-34C4-862E-0159A318E298}"/>
              </a:ext>
            </a:extLst>
          </p:cNvPr>
          <p:cNvSpPr/>
          <p:nvPr/>
        </p:nvSpPr>
        <p:spPr>
          <a:xfrm>
            <a:off x="9310007" y="4686267"/>
            <a:ext cx="415994" cy="32538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51" name="Rectangle: Rounded Corners 50">
            <a:extLst>
              <a:ext uri="{FF2B5EF4-FFF2-40B4-BE49-F238E27FC236}">
                <a16:creationId xmlns:a16="http://schemas.microsoft.com/office/drawing/2014/main" id="{A807F306-9E05-A0DE-FF2E-638901822AB9}"/>
              </a:ext>
            </a:extLst>
          </p:cNvPr>
          <p:cNvSpPr/>
          <p:nvPr/>
        </p:nvSpPr>
        <p:spPr>
          <a:xfrm>
            <a:off x="6203193" y="5202038"/>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6</a:t>
            </a:r>
          </a:p>
        </p:txBody>
      </p:sp>
      <mc:AlternateContent xmlns:mc="http://schemas.openxmlformats.org/markup-compatibility/2006">
        <mc:Choice xmlns:a14="http://schemas.microsoft.com/office/drawing/2010/main" Requires="a14">
          <p:sp>
            <p:nvSpPr>
              <p:cNvPr id="52" name="Content Placeholder 1">
                <a:extLst>
                  <a:ext uri="{FF2B5EF4-FFF2-40B4-BE49-F238E27FC236}">
                    <a16:creationId xmlns:a16="http://schemas.microsoft.com/office/drawing/2014/main" id="{38BB88C3-8E09-9A00-816D-557030CAD2C3}"/>
                  </a:ext>
                </a:extLst>
              </p:cNvPr>
              <p:cNvSpPr txBox="1">
                <a:spLocks/>
              </p:cNvSpPr>
              <p:nvPr/>
            </p:nvSpPr>
            <p:spPr>
              <a:xfrm>
                <a:off x="6519775" y="5150664"/>
                <a:ext cx="3966079" cy="969968"/>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solidFill>
                      <a:srgbClr val="000000"/>
                    </a:solidFill>
                    <a:latin typeface="Trebuchet MS" panose="020B0603020202020204"/>
                  </a:rPr>
                  <a:t>Viktor’s aunt’s age is a multiple of </a:t>
                </a:r>
                <a14:m>
                  <m:oMath xmlns:m="http://schemas.openxmlformats.org/officeDocument/2006/math">
                    <m:r>
                      <a:rPr lang="en-GB" sz="1800" i="1" dirty="0">
                        <a:solidFill>
                          <a:srgbClr val="000000"/>
                        </a:solidFill>
                        <a:latin typeface="Cambria Math" panose="02040503050406030204" pitchFamily="18" charset="0"/>
                      </a:rPr>
                      <m:t>7</m:t>
                    </m:r>
                  </m:oMath>
                </a14:m>
                <a:r>
                  <a:rPr lang="en-GB" sz="1800" dirty="0">
                    <a:solidFill>
                      <a:srgbClr val="000000"/>
                    </a:solidFill>
                    <a:latin typeface="Trebuchet MS" panose="020B0603020202020204"/>
                  </a:rPr>
                  <a:t> and </a:t>
                </a:r>
                <a14:m>
                  <m:oMath xmlns:m="http://schemas.openxmlformats.org/officeDocument/2006/math">
                    <m:r>
                      <a:rPr lang="en-GB" sz="1800" i="1" dirty="0">
                        <a:solidFill>
                          <a:srgbClr val="000000"/>
                        </a:solidFill>
                        <a:latin typeface="Cambria Math" panose="02040503050406030204" pitchFamily="18" charset="0"/>
                      </a:rPr>
                      <m:t>3</m:t>
                    </m:r>
                  </m:oMath>
                </a14:m>
                <a:r>
                  <a:rPr lang="en-GB" sz="1800" dirty="0">
                    <a:solidFill>
                      <a:srgbClr val="000000"/>
                    </a:solidFill>
                    <a:latin typeface="Trebuchet MS" panose="020B0603020202020204"/>
                  </a:rPr>
                  <a:t> and is </a:t>
                </a:r>
                <a14:m>
                  <m:oMath xmlns:m="http://schemas.openxmlformats.org/officeDocument/2006/math">
                    <m:r>
                      <a:rPr lang="en-GB" sz="1800" i="1" dirty="0">
                        <a:solidFill>
                          <a:srgbClr val="000000"/>
                        </a:solidFill>
                        <a:latin typeface="Cambria Math" panose="02040503050406030204" pitchFamily="18" charset="0"/>
                      </a:rPr>
                      <m:t>2</m:t>
                    </m:r>
                  </m:oMath>
                </a14:m>
                <a:r>
                  <a:rPr lang="en-GB" sz="1800" dirty="0">
                    <a:solidFill>
                      <a:srgbClr val="000000"/>
                    </a:solidFill>
                    <a:latin typeface="Trebuchet MS" panose="020B0603020202020204"/>
                  </a:rPr>
                  <a:t> away from a multiple of </a:t>
                </a:r>
                <a14:m>
                  <m:oMath xmlns:m="http://schemas.openxmlformats.org/officeDocument/2006/math">
                    <m:r>
                      <a:rPr lang="en-GB" sz="1800" i="1" dirty="0">
                        <a:solidFill>
                          <a:srgbClr val="000000"/>
                        </a:solidFill>
                        <a:latin typeface="Cambria Math" panose="02040503050406030204" pitchFamily="18" charset="0"/>
                      </a:rPr>
                      <m:t>4</m:t>
                    </m:r>
                  </m:oMath>
                </a14:m>
                <a:r>
                  <a:rPr lang="en-GB" sz="1800" dirty="0">
                    <a:solidFill>
                      <a:srgbClr val="000000"/>
                    </a:solidFill>
                    <a:latin typeface="Trebuchet MS" panose="020B0603020202020204"/>
                  </a:rPr>
                  <a:t>. She is under </a:t>
                </a:r>
                <a14:m>
                  <m:oMath xmlns:m="http://schemas.openxmlformats.org/officeDocument/2006/math">
                    <m:r>
                      <a:rPr lang="en-GB" sz="1800" i="1" dirty="0">
                        <a:solidFill>
                          <a:srgbClr val="000000"/>
                        </a:solidFill>
                        <a:latin typeface="Cambria Math" panose="02040503050406030204" pitchFamily="18" charset="0"/>
                      </a:rPr>
                      <m:t>60</m:t>
                    </m:r>
                  </m:oMath>
                </a14:m>
                <a:r>
                  <a:rPr lang="en-GB" sz="1800" dirty="0">
                    <a:solidFill>
                      <a:srgbClr val="000000"/>
                    </a:solidFill>
                    <a:latin typeface="Trebuchet MS" panose="020B0603020202020204"/>
                  </a:rPr>
                  <a:t>. What is her age?</a:t>
                </a:r>
              </a:p>
            </p:txBody>
          </p:sp>
        </mc:Choice>
        <mc:Fallback>
          <p:sp>
            <p:nvSpPr>
              <p:cNvPr id="52" name="Content Placeholder 1">
                <a:extLst>
                  <a:ext uri="{FF2B5EF4-FFF2-40B4-BE49-F238E27FC236}">
                    <a16:creationId xmlns:a16="http://schemas.microsoft.com/office/drawing/2014/main" id="{38BB88C3-8E09-9A00-816D-557030CAD2C3}"/>
                  </a:ext>
                </a:extLst>
              </p:cNvPr>
              <p:cNvSpPr txBox="1">
                <a:spLocks noRot="1" noChangeAspect="1" noMove="1" noResize="1" noEditPoints="1" noAdjustHandles="1" noChangeArrowheads="1" noChangeShapeType="1" noTextEdit="1"/>
              </p:cNvSpPr>
              <p:nvPr/>
            </p:nvSpPr>
            <p:spPr>
              <a:xfrm>
                <a:off x="6519775" y="5150664"/>
                <a:ext cx="3966079" cy="969968"/>
              </a:xfrm>
              <a:prstGeom prst="rect">
                <a:avLst/>
              </a:prstGeom>
              <a:blipFill>
                <a:blip r:embed="rId21"/>
                <a:stretch>
                  <a:fillRect l="-1077" t="-2516" r="-184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6C3D20C-1CAF-1096-CB71-C9FB1AA5609F}"/>
                  </a:ext>
                </a:extLst>
              </p:cNvPr>
              <p:cNvSpPr txBox="1"/>
              <p:nvPr/>
            </p:nvSpPr>
            <p:spPr>
              <a:xfrm>
                <a:off x="8838581" y="5968846"/>
                <a:ext cx="502916"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b="1" i="1" dirty="0">
                          <a:solidFill>
                            <a:srgbClr val="000000"/>
                          </a:solidFill>
                          <a:latin typeface="Cambria Math" panose="02040503050406030204" pitchFamily="18" charset="0"/>
                        </a:rPr>
                        <m:t>𝟒𝟐</m:t>
                      </m:r>
                    </m:oMath>
                  </m:oMathPara>
                </a14:m>
                <a:endParaRPr lang="en-US" b="1" dirty="0">
                  <a:solidFill>
                    <a:srgbClr val="000000"/>
                  </a:solidFill>
                  <a:latin typeface="Trebuchet MS" panose="020B0603020202020204"/>
                </a:endParaRPr>
              </a:p>
            </p:txBody>
          </p:sp>
        </mc:Choice>
        <mc:Fallback>
          <p:sp>
            <p:nvSpPr>
              <p:cNvPr id="53" name="TextBox 52">
                <a:extLst>
                  <a:ext uri="{FF2B5EF4-FFF2-40B4-BE49-F238E27FC236}">
                    <a16:creationId xmlns:a16="http://schemas.microsoft.com/office/drawing/2014/main" id="{06C3D20C-1CAF-1096-CB71-C9FB1AA5609F}"/>
                  </a:ext>
                </a:extLst>
              </p:cNvPr>
              <p:cNvSpPr txBox="1">
                <a:spLocks noRot="1" noChangeAspect="1" noMove="1" noResize="1" noEditPoints="1" noAdjustHandles="1" noChangeArrowheads="1" noChangeShapeType="1" noTextEdit="1"/>
              </p:cNvSpPr>
              <p:nvPr/>
            </p:nvSpPr>
            <p:spPr>
              <a:xfrm>
                <a:off x="8838581" y="5968846"/>
                <a:ext cx="502916" cy="369332"/>
              </a:xfrm>
              <a:prstGeom prst="rect">
                <a:avLst/>
              </a:prstGeom>
              <a:blipFill>
                <a:blip r:embed="rId22"/>
                <a:stretch>
                  <a:fillRect/>
                </a:stretch>
              </a:blipFill>
            </p:spPr>
            <p:txBody>
              <a:bodyPr/>
              <a:lstStyle/>
              <a:p>
                <a:r>
                  <a:rPr lang="en-GB">
                    <a:noFill/>
                  </a:rPr>
                  <a:t> </a:t>
                </a:r>
              </a:p>
            </p:txBody>
          </p:sp>
        </mc:Fallback>
      </mc:AlternateContent>
      <p:sp>
        <p:nvSpPr>
          <p:cNvPr id="54" name="Rectangle 53">
            <a:extLst>
              <a:ext uri="{FF2B5EF4-FFF2-40B4-BE49-F238E27FC236}">
                <a16:creationId xmlns:a16="http://schemas.microsoft.com/office/drawing/2014/main" id="{B4976963-88C7-CF7D-CE32-4492E33E9A4A}"/>
              </a:ext>
            </a:extLst>
          </p:cNvPr>
          <p:cNvSpPr/>
          <p:nvPr/>
        </p:nvSpPr>
        <p:spPr>
          <a:xfrm>
            <a:off x="8945281" y="6032043"/>
            <a:ext cx="396217" cy="32538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6" name="Rectangle 25">
            <a:extLst>
              <a:ext uri="{FF2B5EF4-FFF2-40B4-BE49-F238E27FC236}">
                <a16:creationId xmlns:a16="http://schemas.microsoft.com/office/drawing/2014/main" id="{6ACA51AB-D1A3-CECB-4435-4F91712F4E69}"/>
              </a:ext>
            </a:extLst>
          </p:cNvPr>
          <p:cNvSpPr/>
          <p:nvPr/>
        </p:nvSpPr>
        <p:spPr>
          <a:xfrm>
            <a:off x="9757492" y="47413"/>
            <a:ext cx="817169" cy="407462"/>
          </a:xfrm>
          <a:prstGeom prst="rect">
            <a:avLst/>
          </a:prstGeom>
          <a:solidFill>
            <a:schemeClr val="accent5">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b="1" kern="0" dirty="0">
                <a:solidFill>
                  <a:sysClr val="windowText" lastClr="000000"/>
                </a:solidFill>
                <a:latin typeface="Trebuchet MS" panose="020B0603020202020204"/>
              </a:rPr>
              <a:t>Show all solutions</a:t>
            </a:r>
          </a:p>
        </p:txBody>
      </p:sp>
      <p:sp>
        <p:nvSpPr>
          <p:cNvPr id="23" name="Rectangle: Rounded Corners 33">
            <a:extLst>
              <a:ext uri="{FF2B5EF4-FFF2-40B4-BE49-F238E27FC236}">
                <a16:creationId xmlns:a16="http://schemas.microsoft.com/office/drawing/2014/main" id="{A74F8ED8-EB03-E8E7-1401-283D8292D951}"/>
              </a:ext>
            </a:extLst>
          </p:cNvPr>
          <p:cNvSpPr/>
          <p:nvPr/>
        </p:nvSpPr>
        <p:spPr>
          <a:xfrm>
            <a:off x="1766414" y="453917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30" name="Rectangle: Rounded Corners 33">
            <a:extLst>
              <a:ext uri="{FF2B5EF4-FFF2-40B4-BE49-F238E27FC236}">
                <a16:creationId xmlns:a16="http://schemas.microsoft.com/office/drawing/2014/main" id="{F82967F6-C98A-9123-F5CC-C10E46368FD7}"/>
              </a:ext>
            </a:extLst>
          </p:cNvPr>
          <p:cNvSpPr/>
          <p:nvPr/>
        </p:nvSpPr>
        <p:spPr>
          <a:xfrm>
            <a:off x="1766414" y="5248782"/>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p:sp>
        <p:nvSpPr>
          <p:cNvPr id="44" name="Rectangle: Rounded Corners 33">
            <a:extLst>
              <a:ext uri="{FF2B5EF4-FFF2-40B4-BE49-F238E27FC236}">
                <a16:creationId xmlns:a16="http://schemas.microsoft.com/office/drawing/2014/main" id="{26805DAC-6361-7645-1724-C32A89198E2C}"/>
              </a:ext>
            </a:extLst>
          </p:cNvPr>
          <p:cNvSpPr/>
          <p:nvPr/>
        </p:nvSpPr>
        <p:spPr>
          <a:xfrm>
            <a:off x="1782033" y="596338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p:spTree>
    <p:extLst>
      <p:ext uri="{BB962C8B-B14F-4D97-AF65-F5344CB8AC3E}">
        <p14:creationId xmlns:p14="http://schemas.microsoft.com/office/powerpoint/2010/main" val="145222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3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4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7" restart="whenNotActive" fill="hold" evtFilter="cancelBubble" nodeType="interactiveSeq">
                <p:stCondLst>
                  <p:cond evt="onClick" delay="0">
                    <p:tgtEl>
                      <p:spTgt spid="50"/>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45"/>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5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50"/>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9"/>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4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21" grpId="0" animBg="1"/>
      <p:bldP spid="21" grpId="1" animBg="1"/>
      <p:bldP spid="22" grpId="0" animBg="1"/>
      <p:bldP spid="22" grpId="1" animBg="1"/>
      <p:bldP spid="28" grpId="0" animBg="1"/>
      <p:bldP spid="28" grpId="1" animBg="1"/>
      <p:bldP spid="39" grpId="0" animBg="1"/>
      <p:bldP spid="39" grpId="1" animBg="1"/>
      <p:bldP spid="40" grpId="0" animBg="1"/>
      <p:bldP spid="40" grpId="1" animBg="1"/>
      <p:bldP spid="41" grpId="0" animBg="1"/>
      <p:bldP spid="41" grpId="1" animBg="1"/>
      <p:bldP spid="45" grpId="0" animBg="1"/>
      <p:bldP spid="45" grpId="1" animBg="1"/>
      <p:bldP spid="50" grpId="0" animBg="1"/>
      <p:bldP spid="50" grpId="1" animBg="1"/>
      <p:bldP spid="54" grpId="0" animBg="1"/>
      <p:bldP spid="5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011D7B-7554-E6F2-74F0-9ED6927E006C}"/>
              </a:ext>
            </a:extLst>
          </p:cNvPr>
          <p:cNvSpPr txBox="1"/>
          <p:nvPr/>
        </p:nvSpPr>
        <p:spPr>
          <a:xfrm>
            <a:off x="1506823" y="1004372"/>
            <a:ext cx="4262315"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a:solidFill>
                  <a:srgbClr val="000000"/>
                </a:solidFill>
                <a:latin typeface="Trebuchet MS" panose="020B0603020202020204"/>
              </a:rPr>
              <a:t>Find the lowest common multiple of 4 and 5</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49E403B-76A7-DEBF-75EB-0AB970B3C4F0}"/>
                  </a:ext>
                </a:extLst>
              </p:cNvPr>
              <p:cNvSpPr txBox="1"/>
              <p:nvPr/>
            </p:nvSpPr>
            <p:spPr>
              <a:xfrm>
                <a:off x="1847208" y="1320316"/>
                <a:ext cx="320632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4:	</m:t>
                      </m:r>
                      <m:r>
                        <a:rPr lang="en-GB" i="1" dirty="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4, 8, 12, 16, 20, 24, 28</m:t>
                      </m:r>
                    </m:oMath>
                  </m:oMathPara>
                </a14:m>
                <a:endParaRPr lang="en-US" dirty="0">
                  <a:solidFill>
                    <a:srgbClr val="000000"/>
                  </a:solidFill>
                  <a:latin typeface="Trebuchet MS" panose="020B0603020202020204"/>
                </a:endParaRPr>
              </a:p>
            </p:txBody>
          </p:sp>
        </mc:Choice>
        <mc:Fallback>
          <p:sp>
            <p:nvSpPr>
              <p:cNvPr id="12" name="TextBox 11">
                <a:extLst>
                  <a:ext uri="{FF2B5EF4-FFF2-40B4-BE49-F238E27FC236}">
                    <a16:creationId xmlns:a16="http://schemas.microsoft.com/office/drawing/2014/main" id="{E49E403B-76A7-DEBF-75EB-0AB970B3C4F0}"/>
                  </a:ext>
                </a:extLst>
              </p:cNvPr>
              <p:cNvSpPr txBox="1">
                <a:spLocks noRot="1" noChangeAspect="1" noMove="1" noResize="1" noEditPoints="1" noAdjustHandles="1" noChangeArrowheads="1" noChangeShapeType="1" noTextEdit="1"/>
              </p:cNvSpPr>
              <p:nvPr/>
            </p:nvSpPr>
            <p:spPr>
              <a:xfrm>
                <a:off x="1847208" y="1320316"/>
                <a:ext cx="320632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4D4EB04-6448-A785-110D-F77728CC80EF}"/>
                  </a:ext>
                </a:extLst>
              </p:cNvPr>
              <p:cNvSpPr txBox="1"/>
              <p:nvPr/>
            </p:nvSpPr>
            <p:spPr>
              <a:xfrm>
                <a:off x="1847209" y="1639824"/>
                <a:ext cx="235673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5:	</m:t>
                      </m:r>
                      <m:r>
                        <a:rPr lang="en-GB" i="1" dirty="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5, 10, 15, 20</m:t>
                      </m:r>
                    </m:oMath>
                  </m:oMathPara>
                </a14:m>
                <a:endParaRPr lang="en-US" dirty="0">
                  <a:solidFill>
                    <a:srgbClr val="000000"/>
                  </a:solidFill>
                  <a:latin typeface="Trebuchet MS" panose="020B0603020202020204"/>
                </a:endParaRPr>
              </a:p>
            </p:txBody>
          </p:sp>
        </mc:Choice>
        <mc:Fallback>
          <p:sp>
            <p:nvSpPr>
              <p:cNvPr id="13" name="TextBox 12">
                <a:extLst>
                  <a:ext uri="{FF2B5EF4-FFF2-40B4-BE49-F238E27FC236}">
                    <a16:creationId xmlns:a16="http://schemas.microsoft.com/office/drawing/2014/main" id="{D4D4EB04-6448-A785-110D-F77728CC80EF}"/>
                  </a:ext>
                </a:extLst>
              </p:cNvPr>
              <p:cNvSpPr txBox="1">
                <a:spLocks noRot="1" noChangeAspect="1" noMove="1" noResize="1" noEditPoints="1" noAdjustHandles="1" noChangeArrowheads="1" noChangeShapeType="1" noTextEdit="1"/>
              </p:cNvSpPr>
              <p:nvPr/>
            </p:nvSpPr>
            <p:spPr>
              <a:xfrm>
                <a:off x="1847209" y="1639824"/>
                <a:ext cx="2356735" cy="369332"/>
              </a:xfrm>
              <a:prstGeom prst="rect">
                <a:avLst/>
              </a:prstGeom>
              <a:blipFill>
                <a:blip r:embed="rId4"/>
                <a:stretch>
                  <a:fillRect/>
                </a:stretch>
              </a:blipFill>
            </p:spPr>
            <p:txBody>
              <a:bodyPr/>
              <a:lstStyle/>
              <a:p>
                <a:r>
                  <a:rPr lang="en-GB">
                    <a:noFill/>
                  </a:rPr>
                  <a:t> </a:t>
                </a:r>
              </a:p>
            </p:txBody>
          </p:sp>
        </mc:Fallback>
      </mc:AlternateContent>
      <p:sp>
        <p:nvSpPr>
          <p:cNvPr id="14" name="Oval 13">
            <a:extLst>
              <a:ext uri="{FF2B5EF4-FFF2-40B4-BE49-F238E27FC236}">
                <a16:creationId xmlns:a16="http://schemas.microsoft.com/office/drawing/2014/main" id="{1DC05102-BE36-F9FA-D76A-CEDB0EE986D1}"/>
              </a:ext>
            </a:extLst>
          </p:cNvPr>
          <p:cNvSpPr/>
          <p:nvPr/>
        </p:nvSpPr>
        <p:spPr>
          <a:xfrm>
            <a:off x="3900904" y="1319771"/>
            <a:ext cx="360866" cy="3647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15" name="Oval 14">
            <a:extLst>
              <a:ext uri="{FF2B5EF4-FFF2-40B4-BE49-F238E27FC236}">
                <a16:creationId xmlns:a16="http://schemas.microsoft.com/office/drawing/2014/main" id="{A4C31881-0B8A-9E4A-23DF-8E3138D8D9AA}"/>
              </a:ext>
            </a:extLst>
          </p:cNvPr>
          <p:cNvSpPr/>
          <p:nvPr/>
        </p:nvSpPr>
        <p:spPr>
          <a:xfrm>
            <a:off x="3738325" y="1648221"/>
            <a:ext cx="360866" cy="3647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16" name="TextBox 15">
            <a:extLst>
              <a:ext uri="{FF2B5EF4-FFF2-40B4-BE49-F238E27FC236}">
                <a16:creationId xmlns:a16="http://schemas.microsoft.com/office/drawing/2014/main" id="{7EF258DA-D5F0-01B1-AC0B-1B957977298C}"/>
              </a:ext>
            </a:extLst>
          </p:cNvPr>
          <p:cNvSpPr txBox="1"/>
          <p:nvPr/>
        </p:nvSpPr>
        <p:spPr>
          <a:xfrm>
            <a:off x="1506823" y="2028358"/>
            <a:ext cx="4262315"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a:solidFill>
                  <a:srgbClr val="000000"/>
                </a:solidFill>
                <a:latin typeface="Trebuchet MS" panose="020B0603020202020204"/>
              </a:rPr>
              <a:t>Write the multiples of this number until we find one in the range</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26E5DA8-9E2C-5EA3-ACD9-B9450898A2E9}"/>
                  </a:ext>
                </a:extLst>
              </p:cNvPr>
              <p:cNvSpPr txBox="1"/>
              <p:nvPr/>
            </p:nvSpPr>
            <p:spPr>
              <a:xfrm>
                <a:off x="1847209" y="2639886"/>
                <a:ext cx="55816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20,</m:t>
                      </m:r>
                    </m:oMath>
                  </m:oMathPara>
                </a14:m>
                <a:endParaRPr lang="en-US" dirty="0">
                  <a:solidFill>
                    <a:srgbClr val="000000"/>
                  </a:solidFill>
                  <a:latin typeface="Trebuchet MS" panose="020B0603020202020204"/>
                </a:endParaRPr>
              </a:p>
            </p:txBody>
          </p:sp>
        </mc:Choice>
        <mc:Fallback>
          <p:sp>
            <p:nvSpPr>
              <p:cNvPr id="18" name="TextBox 17">
                <a:extLst>
                  <a:ext uri="{FF2B5EF4-FFF2-40B4-BE49-F238E27FC236}">
                    <a16:creationId xmlns:a16="http://schemas.microsoft.com/office/drawing/2014/main" id="{E26E5DA8-9E2C-5EA3-ACD9-B9450898A2E9}"/>
                  </a:ext>
                </a:extLst>
              </p:cNvPr>
              <p:cNvSpPr txBox="1">
                <a:spLocks noRot="1" noChangeAspect="1" noMove="1" noResize="1" noEditPoints="1" noAdjustHandles="1" noChangeArrowheads="1" noChangeShapeType="1" noTextEdit="1"/>
              </p:cNvSpPr>
              <p:nvPr/>
            </p:nvSpPr>
            <p:spPr>
              <a:xfrm>
                <a:off x="1847209" y="2639886"/>
                <a:ext cx="558165"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9AD4A9C-4569-48E1-F4E0-FA6EC5AD2375}"/>
                  </a:ext>
                </a:extLst>
              </p:cNvPr>
              <p:cNvSpPr txBox="1"/>
              <p:nvPr/>
            </p:nvSpPr>
            <p:spPr>
              <a:xfrm>
                <a:off x="2328273" y="2626439"/>
                <a:ext cx="2866297" cy="369332"/>
              </a:xfrm>
              <a:prstGeom prst="rect">
                <a:avLst/>
              </a:prstGeom>
              <a:noFill/>
            </p:spPr>
            <p:txBody>
              <a:bodyPr wrap="none" rtlCol="0">
                <a:spAutoFit/>
              </a:bodyPr>
              <a:lstStyle/>
              <a:p>
                <a14:m>
                  <m:oMath xmlns:m="http://schemas.openxmlformats.org/officeDocument/2006/math">
                    <m:r>
                      <a:rPr lang="en-US" i="1" dirty="0">
                        <a:solidFill>
                          <a:srgbClr val="000000"/>
                        </a:solidFill>
                        <a:latin typeface="Cambria Math" panose="02040503050406030204" pitchFamily="18" charset="0"/>
                      </a:rPr>
                      <m:t>40</m:t>
                    </m:r>
                  </m:oMath>
                </a14:m>
                <a:r>
                  <a:rPr lang="en-US" dirty="0">
                    <a:solidFill>
                      <a:srgbClr val="000000"/>
                    </a:solidFill>
                    <a:latin typeface="Trebuchet MS" panose="020B0603020202020204"/>
                  </a:rPr>
                  <a:t>, so </a:t>
                </a:r>
                <a:r>
                  <a:rPr lang="en-US" b="1" dirty="0">
                    <a:solidFill>
                      <a:srgbClr val="000000"/>
                    </a:solidFill>
                    <a:latin typeface="Trebuchet MS" panose="020B0603020202020204"/>
                  </a:rPr>
                  <a:t>Logan’s mum is </a:t>
                </a:r>
                <a14:m>
                  <m:oMath xmlns:m="http://schemas.openxmlformats.org/officeDocument/2006/math">
                    <m:r>
                      <a:rPr lang="en-US" b="1" i="1" dirty="0">
                        <a:solidFill>
                          <a:srgbClr val="000000"/>
                        </a:solidFill>
                        <a:latin typeface="Cambria Math" panose="02040503050406030204" pitchFamily="18" charset="0"/>
                      </a:rPr>
                      <m:t>𝟒𝟎</m:t>
                    </m:r>
                  </m:oMath>
                </a14:m>
                <a:endParaRPr lang="en-US" b="1" dirty="0">
                  <a:solidFill>
                    <a:srgbClr val="000000"/>
                  </a:solidFill>
                  <a:latin typeface="Trebuchet MS" panose="020B0603020202020204"/>
                </a:endParaRPr>
              </a:p>
            </p:txBody>
          </p:sp>
        </mc:Choice>
        <mc:Fallback>
          <p:sp>
            <p:nvSpPr>
              <p:cNvPr id="19" name="TextBox 18">
                <a:extLst>
                  <a:ext uri="{FF2B5EF4-FFF2-40B4-BE49-F238E27FC236}">
                    <a16:creationId xmlns:a16="http://schemas.microsoft.com/office/drawing/2014/main" id="{A9AD4A9C-4569-48E1-F4E0-FA6EC5AD2375}"/>
                  </a:ext>
                </a:extLst>
              </p:cNvPr>
              <p:cNvSpPr txBox="1">
                <a:spLocks noRot="1" noChangeAspect="1" noMove="1" noResize="1" noEditPoints="1" noAdjustHandles="1" noChangeArrowheads="1" noChangeShapeType="1" noTextEdit="1"/>
              </p:cNvSpPr>
              <p:nvPr/>
            </p:nvSpPr>
            <p:spPr>
              <a:xfrm>
                <a:off x="2328273" y="2626439"/>
                <a:ext cx="2866297" cy="369332"/>
              </a:xfrm>
              <a:prstGeom prst="rect">
                <a:avLst/>
              </a:prstGeom>
              <a:blipFill>
                <a:blip r:embed="rId6"/>
                <a:stretch>
                  <a:fillRect t="-11667" b="-25000"/>
                </a:stretch>
              </a:blipFill>
            </p:spPr>
            <p:txBody>
              <a:bodyPr/>
              <a:lstStyle/>
              <a:p>
                <a:r>
                  <a:rPr lang="en-GB">
                    <a:noFill/>
                  </a:rPr>
                  <a:t> </a:t>
                </a:r>
              </a:p>
            </p:txBody>
          </p:sp>
        </mc:Fallback>
      </mc:AlternateContent>
      <p:sp>
        <p:nvSpPr>
          <p:cNvPr id="23" name="Content Placeholder 1">
            <a:extLst>
              <a:ext uri="{FF2B5EF4-FFF2-40B4-BE49-F238E27FC236}">
                <a16:creationId xmlns:a16="http://schemas.microsoft.com/office/drawing/2014/main" id="{3F0A5690-FBAB-7B08-9ED4-A3A839ABD715}"/>
              </a:ext>
            </a:extLst>
          </p:cNvPr>
          <p:cNvSpPr txBox="1">
            <a:spLocks/>
          </p:cNvSpPr>
          <p:nvPr/>
        </p:nvSpPr>
        <p:spPr>
          <a:xfrm>
            <a:off x="1812519" y="3155274"/>
            <a:ext cx="3985224" cy="1173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a:solidFill>
                <a:srgbClr val="000000"/>
              </a:solidFill>
              <a:latin typeface="Trebuchet MS" panose="020B0603020202020204"/>
            </a:endParaRP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134A8DF0-D344-E5CF-EAF4-3B8F42363331}"/>
                  </a:ext>
                </a:extLst>
              </p:cNvPr>
              <p:cNvSpPr txBox="1"/>
              <p:nvPr/>
            </p:nvSpPr>
            <p:spPr>
              <a:xfrm>
                <a:off x="1359495" y="4572688"/>
                <a:ext cx="4556968"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a:solidFill>
                      <a:srgbClr val="000000"/>
                    </a:solidFill>
                    <a:latin typeface="Trebuchet MS" panose="020B0603020202020204"/>
                  </a:rPr>
                  <a:t>Find the common multiples of </a:t>
                </a:r>
                <a14:m>
                  <m:oMath xmlns:m="http://schemas.openxmlformats.org/officeDocument/2006/math">
                    <m:r>
                      <a:rPr lang="en-GB" sz="1600" i="1" dirty="0">
                        <a:solidFill>
                          <a:srgbClr val="000000"/>
                        </a:solidFill>
                        <a:latin typeface="Cambria Math" panose="02040503050406030204" pitchFamily="18" charset="0"/>
                      </a:rPr>
                      <m:t>5</m:t>
                    </m:r>
                  </m:oMath>
                </a14:m>
                <a:r>
                  <a:rPr lang="en-GB" sz="1600" dirty="0">
                    <a:solidFill>
                      <a:srgbClr val="000000"/>
                    </a:solidFill>
                    <a:latin typeface="Trebuchet MS" panose="020B0603020202020204"/>
                  </a:rPr>
                  <a:t> and </a:t>
                </a:r>
                <a14:m>
                  <m:oMath xmlns:m="http://schemas.openxmlformats.org/officeDocument/2006/math">
                    <m:r>
                      <a:rPr lang="en-GB" sz="1600" i="1" dirty="0">
                        <a:solidFill>
                          <a:srgbClr val="000000"/>
                        </a:solidFill>
                        <a:latin typeface="Cambria Math" panose="02040503050406030204" pitchFamily="18" charset="0"/>
                      </a:rPr>
                      <m:t>7</m:t>
                    </m:r>
                  </m:oMath>
                </a14:m>
                <a:r>
                  <a:rPr lang="en-GB" sz="1600" dirty="0">
                    <a:solidFill>
                      <a:srgbClr val="000000"/>
                    </a:solidFill>
                    <a:latin typeface="Trebuchet MS" panose="020B0603020202020204"/>
                  </a:rPr>
                  <a:t> under </a:t>
                </a:r>
                <a14:m>
                  <m:oMath xmlns:m="http://schemas.openxmlformats.org/officeDocument/2006/math">
                    <m:r>
                      <a:rPr lang="en-GB" sz="1600" i="1" dirty="0">
                        <a:solidFill>
                          <a:srgbClr val="000000"/>
                        </a:solidFill>
                        <a:latin typeface="Cambria Math" panose="02040503050406030204" pitchFamily="18" charset="0"/>
                      </a:rPr>
                      <m:t>90</m:t>
                    </m:r>
                  </m:oMath>
                </a14:m>
                <a:endParaRPr lang="en-GB" sz="1600" dirty="0">
                  <a:solidFill>
                    <a:srgbClr val="000000"/>
                  </a:solidFill>
                  <a:latin typeface="Trebuchet MS" panose="020B0603020202020204"/>
                </a:endParaRPr>
              </a:p>
            </p:txBody>
          </p:sp>
        </mc:Choice>
        <mc:Fallback>
          <p:sp>
            <p:nvSpPr>
              <p:cNvPr id="24" name="TextBox 23">
                <a:extLst>
                  <a:ext uri="{FF2B5EF4-FFF2-40B4-BE49-F238E27FC236}">
                    <a16:creationId xmlns:a16="http://schemas.microsoft.com/office/drawing/2014/main" id="{134A8DF0-D344-E5CF-EAF4-3B8F42363331}"/>
                  </a:ext>
                </a:extLst>
              </p:cNvPr>
              <p:cNvSpPr txBox="1">
                <a:spLocks noRot="1" noChangeAspect="1" noMove="1" noResize="1" noEditPoints="1" noAdjustHandles="1" noChangeArrowheads="1" noChangeShapeType="1" noTextEdit="1"/>
              </p:cNvSpPr>
              <p:nvPr/>
            </p:nvSpPr>
            <p:spPr>
              <a:xfrm>
                <a:off x="1359495" y="4572688"/>
                <a:ext cx="4556968" cy="338554"/>
              </a:xfrm>
              <a:prstGeom prst="rect">
                <a:avLst/>
              </a:prstGeom>
              <a:blipFill>
                <a:blip r:embed="rId7"/>
                <a:stretch>
                  <a:fillRect l="-401" t="-7143" b="-19643"/>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B22F2E6-DA70-4D96-6B9E-99A6C9178935}"/>
                  </a:ext>
                </a:extLst>
              </p:cNvPr>
              <p:cNvSpPr txBox="1"/>
              <p:nvPr/>
            </p:nvSpPr>
            <p:spPr>
              <a:xfrm>
                <a:off x="1767412" y="4911267"/>
                <a:ext cx="55816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35,</m:t>
                      </m:r>
                    </m:oMath>
                  </m:oMathPara>
                </a14:m>
                <a:endParaRPr lang="en-US" dirty="0">
                  <a:solidFill>
                    <a:srgbClr val="000000"/>
                  </a:solidFill>
                  <a:latin typeface="Trebuchet MS" panose="020B0603020202020204"/>
                </a:endParaRPr>
              </a:p>
            </p:txBody>
          </p:sp>
        </mc:Choice>
        <mc:Fallback>
          <p:sp>
            <p:nvSpPr>
              <p:cNvPr id="25" name="TextBox 24">
                <a:extLst>
                  <a:ext uri="{FF2B5EF4-FFF2-40B4-BE49-F238E27FC236}">
                    <a16:creationId xmlns:a16="http://schemas.microsoft.com/office/drawing/2014/main" id="{9B22F2E6-DA70-4D96-6B9E-99A6C9178935}"/>
                  </a:ext>
                </a:extLst>
              </p:cNvPr>
              <p:cNvSpPr txBox="1">
                <a:spLocks noRot="1" noChangeAspect="1" noMove="1" noResize="1" noEditPoints="1" noAdjustHandles="1" noChangeArrowheads="1" noChangeShapeType="1" noTextEdit="1"/>
              </p:cNvSpPr>
              <p:nvPr/>
            </p:nvSpPr>
            <p:spPr>
              <a:xfrm>
                <a:off x="1767412" y="4911267"/>
                <a:ext cx="558165"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74E47F3A-A8E9-9F9F-5111-1D36FC9BF8B2}"/>
                  </a:ext>
                </a:extLst>
              </p:cNvPr>
              <p:cNvSpPr txBox="1"/>
              <p:nvPr/>
            </p:nvSpPr>
            <p:spPr>
              <a:xfrm>
                <a:off x="2180898" y="4905869"/>
                <a:ext cx="51007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70</m:t>
                      </m:r>
                    </m:oMath>
                  </m:oMathPara>
                </a14:m>
                <a:endParaRPr lang="en-US" dirty="0">
                  <a:solidFill>
                    <a:srgbClr val="000000"/>
                  </a:solidFill>
                  <a:latin typeface="Trebuchet MS" panose="020B0603020202020204"/>
                </a:endParaRPr>
              </a:p>
            </p:txBody>
          </p:sp>
        </mc:Choice>
        <mc:Fallback>
          <p:sp>
            <p:nvSpPr>
              <p:cNvPr id="26" name="TextBox 25">
                <a:extLst>
                  <a:ext uri="{FF2B5EF4-FFF2-40B4-BE49-F238E27FC236}">
                    <a16:creationId xmlns:a16="http://schemas.microsoft.com/office/drawing/2014/main" id="{74E47F3A-A8E9-9F9F-5111-1D36FC9BF8B2}"/>
                  </a:ext>
                </a:extLst>
              </p:cNvPr>
              <p:cNvSpPr txBox="1">
                <a:spLocks noRot="1" noChangeAspect="1" noMove="1" noResize="1" noEditPoints="1" noAdjustHandles="1" noChangeArrowheads="1" noChangeShapeType="1" noTextEdit="1"/>
              </p:cNvSpPr>
              <p:nvPr/>
            </p:nvSpPr>
            <p:spPr>
              <a:xfrm>
                <a:off x="2180898" y="4905869"/>
                <a:ext cx="510076" cy="369332"/>
              </a:xfrm>
              <a:prstGeom prst="rect">
                <a:avLst/>
              </a:prstGeom>
              <a:blipFill>
                <a:blip r:embed="rId9"/>
                <a:stretch>
                  <a:fillRect/>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FAC0A89B-B647-7D2D-9C73-EF4E1634D22F}"/>
              </a:ext>
            </a:extLst>
          </p:cNvPr>
          <p:cNvSpPr txBox="1"/>
          <p:nvPr/>
        </p:nvSpPr>
        <p:spPr>
          <a:xfrm>
            <a:off x="1466127" y="5249286"/>
            <a:ext cx="4262315"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a:solidFill>
                  <a:srgbClr val="000000"/>
                </a:solidFill>
                <a:latin typeface="Trebuchet MS" panose="020B0603020202020204"/>
              </a:rPr>
              <a:t>Compare these to the multiples of</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849D87B-722A-1E09-0F66-38CCE99E8270}"/>
                  </a:ext>
                </a:extLst>
              </p:cNvPr>
              <p:cNvSpPr txBox="1"/>
              <p:nvPr/>
            </p:nvSpPr>
            <p:spPr>
              <a:xfrm>
                <a:off x="1780178" y="5551009"/>
                <a:ext cx="4827494"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9: 9, 18, 27, 36, 45, 54, 63, 72</m:t>
                      </m:r>
                    </m:oMath>
                  </m:oMathPara>
                </a14:m>
                <a:endParaRPr lang="en-US" dirty="0">
                  <a:solidFill>
                    <a:srgbClr val="000000"/>
                  </a:solidFill>
                  <a:latin typeface="Trebuchet MS" panose="020B0603020202020204"/>
                </a:endParaRPr>
              </a:p>
            </p:txBody>
          </p:sp>
        </mc:Choice>
        <mc:Fallback>
          <p:sp>
            <p:nvSpPr>
              <p:cNvPr id="30" name="TextBox 29">
                <a:extLst>
                  <a:ext uri="{FF2B5EF4-FFF2-40B4-BE49-F238E27FC236}">
                    <a16:creationId xmlns:a16="http://schemas.microsoft.com/office/drawing/2014/main" id="{6849D87B-722A-1E09-0F66-38CCE99E8270}"/>
                  </a:ext>
                </a:extLst>
              </p:cNvPr>
              <p:cNvSpPr txBox="1">
                <a:spLocks noRot="1" noChangeAspect="1" noMove="1" noResize="1" noEditPoints="1" noAdjustHandles="1" noChangeArrowheads="1" noChangeShapeType="1" noTextEdit="1"/>
              </p:cNvSpPr>
              <p:nvPr/>
            </p:nvSpPr>
            <p:spPr>
              <a:xfrm>
                <a:off x="1780178" y="5551009"/>
                <a:ext cx="482749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4E5BECD8-6B0C-3548-0747-D551A647F773}"/>
                  </a:ext>
                </a:extLst>
              </p:cNvPr>
              <p:cNvSpPr txBox="1"/>
              <p:nvPr/>
            </p:nvSpPr>
            <p:spPr>
              <a:xfrm>
                <a:off x="1767411" y="5841209"/>
                <a:ext cx="4827494" cy="369332"/>
              </a:xfrm>
              <a:prstGeom prst="rect">
                <a:avLst/>
              </a:prstGeom>
              <a:noFill/>
            </p:spPr>
            <p:txBody>
              <a:bodyPr wrap="square">
                <a:spAutoFit/>
              </a:bodyPr>
              <a:lstStyle/>
              <a:p>
                <a:r>
                  <a:rPr lang="en-GB" b="1" dirty="0">
                    <a:solidFill>
                      <a:srgbClr val="000000"/>
                    </a:solidFill>
                    <a:latin typeface="Trebuchet MS" panose="020B0603020202020204"/>
                  </a:rPr>
                  <a:t>Hannah has </a:t>
                </a:r>
                <a14:m>
                  <m:oMath xmlns:m="http://schemas.openxmlformats.org/officeDocument/2006/math">
                    <m:r>
                      <a:rPr lang="en-GB" b="1" i="1" dirty="0">
                        <a:solidFill>
                          <a:srgbClr val="000000"/>
                        </a:solidFill>
                        <a:latin typeface="Cambria Math" panose="02040503050406030204" pitchFamily="18" charset="0"/>
                      </a:rPr>
                      <m:t>𝟕𝟐</m:t>
                    </m:r>
                  </m:oMath>
                </a14:m>
                <a:r>
                  <a:rPr lang="en-US" b="1" dirty="0">
                    <a:solidFill>
                      <a:srgbClr val="000000"/>
                    </a:solidFill>
                    <a:latin typeface="Trebuchet MS" panose="020B0603020202020204"/>
                  </a:rPr>
                  <a:t> sweets</a:t>
                </a:r>
              </a:p>
            </p:txBody>
          </p:sp>
        </mc:Choice>
        <mc:Fallback>
          <p:sp>
            <p:nvSpPr>
              <p:cNvPr id="31" name="TextBox 30">
                <a:extLst>
                  <a:ext uri="{FF2B5EF4-FFF2-40B4-BE49-F238E27FC236}">
                    <a16:creationId xmlns:a16="http://schemas.microsoft.com/office/drawing/2014/main" id="{4E5BECD8-6B0C-3548-0747-D551A647F773}"/>
                  </a:ext>
                </a:extLst>
              </p:cNvPr>
              <p:cNvSpPr txBox="1">
                <a:spLocks noRot="1" noChangeAspect="1" noMove="1" noResize="1" noEditPoints="1" noAdjustHandles="1" noChangeArrowheads="1" noChangeShapeType="1" noTextEdit="1"/>
              </p:cNvSpPr>
              <p:nvPr/>
            </p:nvSpPr>
            <p:spPr>
              <a:xfrm>
                <a:off x="1767411" y="5841209"/>
                <a:ext cx="4827494" cy="369332"/>
              </a:xfrm>
              <a:prstGeom prst="rect">
                <a:avLst/>
              </a:prstGeom>
              <a:blipFill>
                <a:blip r:embed="rId11"/>
                <a:stretch>
                  <a:fillRect l="-1136" t="-9836" b="-22951"/>
                </a:stretch>
              </a:blipFill>
            </p:spPr>
            <p:txBody>
              <a:bodyPr/>
              <a:lstStyle/>
              <a:p>
                <a:r>
                  <a:rPr lang="en-GB">
                    <a:noFill/>
                  </a:rPr>
                  <a:t> </a:t>
                </a:r>
              </a:p>
            </p:txBody>
          </p:sp>
        </mc:Fallback>
      </mc:AlternateContent>
      <p:sp>
        <p:nvSpPr>
          <p:cNvPr id="32" name="Rectangle: Rounded Corners 50">
            <a:extLst>
              <a:ext uri="{FF2B5EF4-FFF2-40B4-BE49-F238E27FC236}">
                <a16:creationId xmlns:a16="http://schemas.microsoft.com/office/drawing/2014/main" id="{69B514EE-C053-A522-1EF0-B4000E7F4F5B}"/>
              </a:ext>
            </a:extLst>
          </p:cNvPr>
          <p:cNvSpPr/>
          <p:nvPr/>
        </p:nvSpPr>
        <p:spPr>
          <a:xfrm>
            <a:off x="1479133" y="90663"/>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1</a:t>
            </a:r>
          </a:p>
        </p:txBody>
      </p:sp>
      <p:sp>
        <p:nvSpPr>
          <p:cNvPr id="33" name="Rectangle: Rounded Corners 50">
            <a:extLst>
              <a:ext uri="{FF2B5EF4-FFF2-40B4-BE49-F238E27FC236}">
                <a16:creationId xmlns:a16="http://schemas.microsoft.com/office/drawing/2014/main" id="{BC917919-9C5C-AE60-950E-22F686066952}"/>
              </a:ext>
            </a:extLst>
          </p:cNvPr>
          <p:cNvSpPr/>
          <p:nvPr/>
        </p:nvSpPr>
        <p:spPr>
          <a:xfrm>
            <a:off x="1486746" y="3011872"/>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2</a:t>
            </a:r>
          </a:p>
        </p:txBody>
      </p:sp>
      <p:sp>
        <p:nvSpPr>
          <p:cNvPr id="34" name="Content Placeholder 1">
            <a:extLst>
              <a:ext uri="{FF2B5EF4-FFF2-40B4-BE49-F238E27FC236}">
                <a16:creationId xmlns:a16="http://schemas.microsoft.com/office/drawing/2014/main" id="{6E1A9A57-B670-A516-0A10-622658FF05CB}"/>
              </a:ext>
            </a:extLst>
          </p:cNvPr>
          <p:cNvSpPr txBox="1">
            <a:spLocks/>
          </p:cNvSpPr>
          <p:nvPr/>
        </p:nvSpPr>
        <p:spPr>
          <a:xfrm>
            <a:off x="6386891" y="0"/>
            <a:ext cx="3985224" cy="969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a:solidFill>
                <a:srgbClr val="000000"/>
              </a:solidFill>
              <a:latin typeface="Trebuchet MS" panose="020B0603020202020204"/>
            </a:endParaRPr>
          </a:p>
        </p:txBody>
      </p:sp>
      <p:sp>
        <p:nvSpPr>
          <p:cNvPr id="36" name="Rectangle: Rounded Corners 50">
            <a:extLst>
              <a:ext uri="{FF2B5EF4-FFF2-40B4-BE49-F238E27FC236}">
                <a16:creationId xmlns:a16="http://schemas.microsoft.com/office/drawing/2014/main" id="{0792B217-327E-9E75-77E6-EB6120C51588}"/>
              </a:ext>
            </a:extLst>
          </p:cNvPr>
          <p:cNvSpPr/>
          <p:nvPr/>
        </p:nvSpPr>
        <p:spPr>
          <a:xfrm>
            <a:off x="6057918" y="90580"/>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3</a:t>
            </a: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2D5F4688-AB17-A60D-3620-EC9B92ECEAFF}"/>
                  </a:ext>
                </a:extLst>
              </p:cNvPr>
              <p:cNvSpPr txBox="1"/>
              <p:nvPr/>
            </p:nvSpPr>
            <p:spPr>
              <a:xfrm>
                <a:off x="6552414" y="1673827"/>
                <a:ext cx="2079224" cy="369332"/>
              </a:xfrm>
              <a:prstGeom prst="rect">
                <a:avLst/>
              </a:prstGeom>
              <a:noFill/>
            </p:spPr>
            <p:txBody>
              <a:bodyPr wrap="none" rtlCol="0">
                <a:spAutoFit/>
              </a:bodyPr>
              <a:lstStyle/>
              <a:p>
                <a:r>
                  <a:rPr lang="en-US" b="1" dirty="0">
                    <a:solidFill>
                      <a:srgbClr val="000000"/>
                    </a:solidFill>
                    <a:latin typeface="Trebuchet MS" panose="020B0603020202020204"/>
                  </a:rPr>
                  <a:t>Abdi’s uncle is </a:t>
                </a:r>
                <a14:m>
                  <m:oMath xmlns:m="http://schemas.openxmlformats.org/officeDocument/2006/math">
                    <m:r>
                      <a:rPr lang="en-US" b="1" i="1" dirty="0">
                        <a:solidFill>
                          <a:srgbClr val="000000"/>
                        </a:solidFill>
                        <a:latin typeface="Cambria Math" panose="02040503050406030204" pitchFamily="18" charset="0"/>
                      </a:rPr>
                      <m:t>𝟔𝟎</m:t>
                    </m:r>
                  </m:oMath>
                </a14:m>
                <a:endParaRPr lang="en-US" b="1" dirty="0">
                  <a:solidFill>
                    <a:srgbClr val="000000"/>
                  </a:solidFill>
                  <a:latin typeface="Trebuchet MS" panose="020B0603020202020204"/>
                </a:endParaRPr>
              </a:p>
            </p:txBody>
          </p:sp>
        </mc:Choice>
        <mc:Fallback>
          <p:sp>
            <p:nvSpPr>
              <p:cNvPr id="39" name="TextBox 38">
                <a:extLst>
                  <a:ext uri="{FF2B5EF4-FFF2-40B4-BE49-F238E27FC236}">
                    <a16:creationId xmlns:a16="http://schemas.microsoft.com/office/drawing/2014/main" id="{2D5F4688-AB17-A60D-3620-EC9B92ECEAFF}"/>
                  </a:ext>
                </a:extLst>
              </p:cNvPr>
              <p:cNvSpPr txBox="1">
                <a:spLocks noRot="1" noChangeAspect="1" noMove="1" noResize="1" noEditPoints="1" noAdjustHandles="1" noChangeArrowheads="1" noChangeShapeType="1" noTextEdit="1"/>
              </p:cNvSpPr>
              <p:nvPr/>
            </p:nvSpPr>
            <p:spPr>
              <a:xfrm>
                <a:off x="6552414" y="1673827"/>
                <a:ext cx="2079224" cy="369332"/>
              </a:xfrm>
              <a:prstGeom prst="rect">
                <a:avLst/>
              </a:prstGeom>
              <a:blipFill>
                <a:blip r:embed="rId12"/>
                <a:stretch>
                  <a:fillRect l="-2639" t="-11667" b="-2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74D4526A-867C-A483-19E8-BEAFDFB3B01E}"/>
                  </a:ext>
                </a:extLst>
              </p:cNvPr>
              <p:cNvSpPr txBox="1"/>
              <p:nvPr/>
            </p:nvSpPr>
            <p:spPr>
              <a:xfrm>
                <a:off x="6552415" y="1073631"/>
                <a:ext cx="3366627" cy="646331"/>
              </a:xfrm>
              <a:prstGeom prst="rect">
                <a:avLst/>
              </a:prstGeom>
              <a:noFill/>
            </p:spPr>
            <p:txBody>
              <a:bodyPr wrap="none" rtlCol="0">
                <a:spAutoFit/>
              </a:bodyPr>
              <a:lstStyle/>
              <a:p>
                <a:r>
                  <a:rPr lang="en-US" dirty="0">
                    <a:solidFill>
                      <a:srgbClr val="000000"/>
                    </a:solidFill>
                    <a:latin typeface="Trebuchet MS" panose="020B0603020202020204"/>
                  </a:rPr>
                  <a:t>Common multiples of </a:t>
                </a:r>
                <a14:m>
                  <m:oMath xmlns:m="http://schemas.openxmlformats.org/officeDocument/2006/math">
                    <m:r>
                      <a:rPr lang="en-US" i="1" dirty="0">
                        <a:solidFill>
                          <a:srgbClr val="000000"/>
                        </a:solidFill>
                        <a:latin typeface="Cambria Math" panose="02040503050406030204" pitchFamily="18" charset="0"/>
                      </a:rPr>
                      <m:t>6</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5</m:t>
                    </m:r>
                  </m:oMath>
                </a14:m>
                <a:r>
                  <a:rPr lang="en-US" dirty="0">
                    <a:solidFill>
                      <a:srgbClr val="000000"/>
                    </a:solidFill>
                    <a:latin typeface="Trebuchet MS" panose="020B0603020202020204"/>
                  </a:rPr>
                  <a:t>: </a:t>
                </a:r>
              </a:p>
              <a:p>
                <a:pPr/>
                <a14:m>
                  <m:oMathPara xmlns:m="http://schemas.openxmlformats.org/officeDocument/2006/math">
                    <m:oMathParaPr>
                      <m:jc m:val="left"/>
                    </m:oMathParaPr>
                    <m:oMath xmlns:m="http://schemas.openxmlformats.org/officeDocument/2006/math">
                      <m:r>
                        <a:rPr lang="en-US" i="1" dirty="0">
                          <a:solidFill>
                            <a:srgbClr val="000000"/>
                          </a:solidFill>
                          <a:latin typeface="Cambria Math" panose="02040503050406030204" pitchFamily="18" charset="0"/>
                        </a:rPr>
                        <m:t>30, 60</m:t>
                      </m:r>
                    </m:oMath>
                  </m:oMathPara>
                </a14:m>
                <a:endParaRPr lang="en-US" dirty="0">
                  <a:solidFill>
                    <a:srgbClr val="000000"/>
                  </a:solidFill>
                  <a:latin typeface="Trebuchet MS" panose="020B0603020202020204"/>
                </a:endParaRPr>
              </a:p>
            </p:txBody>
          </p:sp>
        </mc:Choice>
        <mc:Fallback>
          <p:sp>
            <p:nvSpPr>
              <p:cNvPr id="40" name="TextBox 39">
                <a:extLst>
                  <a:ext uri="{FF2B5EF4-FFF2-40B4-BE49-F238E27FC236}">
                    <a16:creationId xmlns:a16="http://schemas.microsoft.com/office/drawing/2014/main" id="{74D4526A-867C-A483-19E8-BEAFDFB3B01E}"/>
                  </a:ext>
                </a:extLst>
              </p:cNvPr>
              <p:cNvSpPr txBox="1">
                <a:spLocks noRot="1" noChangeAspect="1" noMove="1" noResize="1" noEditPoints="1" noAdjustHandles="1" noChangeArrowheads="1" noChangeShapeType="1" noTextEdit="1"/>
              </p:cNvSpPr>
              <p:nvPr/>
            </p:nvSpPr>
            <p:spPr>
              <a:xfrm>
                <a:off x="6552415" y="1073631"/>
                <a:ext cx="3366627" cy="646331"/>
              </a:xfrm>
              <a:prstGeom prst="rect">
                <a:avLst/>
              </a:prstGeom>
              <a:blipFill>
                <a:blip r:embed="rId13"/>
                <a:stretch>
                  <a:fillRect l="-1630" t="-5660" r="-906"/>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C93D6EEC-545C-F29D-D0DC-0CF961A80CC6}"/>
              </a:ext>
            </a:extLst>
          </p:cNvPr>
          <p:cNvSpPr/>
          <p:nvPr/>
        </p:nvSpPr>
        <p:spPr>
          <a:xfrm>
            <a:off x="6527488" y="1052339"/>
            <a:ext cx="3561625" cy="600197"/>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0" name="Rectangle 9">
            <a:extLst>
              <a:ext uri="{FF2B5EF4-FFF2-40B4-BE49-F238E27FC236}">
                <a16:creationId xmlns:a16="http://schemas.microsoft.com/office/drawing/2014/main" id="{FD5F2D0B-3D4F-0C85-98B7-EB3AEB6EDBFE}"/>
              </a:ext>
            </a:extLst>
          </p:cNvPr>
          <p:cNvSpPr/>
          <p:nvPr/>
        </p:nvSpPr>
        <p:spPr>
          <a:xfrm>
            <a:off x="6527488" y="1706277"/>
            <a:ext cx="3561625" cy="310910"/>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8BAFE1-1C65-7D3A-583C-380C274BEAEE}"/>
                  </a:ext>
                </a:extLst>
              </p:cNvPr>
              <p:cNvSpPr txBox="1"/>
              <p:nvPr/>
            </p:nvSpPr>
            <p:spPr>
              <a:xfrm>
                <a:off x="1869515" y="71390"/>
                <a:ext cx="391505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solidFill>
                      <a:srgbClr val="000000"/>
                    </a:solidFill>
                    <a:latin typeface="Trebuchet MS" panose="020B0603020202020204"/>
                  </a:rPr>
                  <a:t>Logan’s mum’s age is a multiple of </a:t>
                </a:r>
                <a14:m>
                  <m:oMath xmlns:m="http://schemas.openxmlformats.org/officeDocument/2006/math">
                    <m:r>
                      <a:rPr lang="en-GB" i="1" dirty="0">
                        <a:solidFill>
                          <a:srgbClr val="000000"/>
                        </a:solidFill>
                        <a:latin typeface="Cambria Math" panose="02040503050406030204" pitchFamily="18" charset="0"/>
                      </a:rPr>
                      <m:t>4</m:t>
                    </m:r>
                  </m:oMath>
                </a14:m>
                <a:r>
                  <a:rPr lang="en-GB" dirty="0">
                    <a:solidFill>
                      <a:srgbClr val="000000"/>
                    </a:solidFill>
                    <a:latin typeface="Trebuchet MS" panose="020B0603020202020204"/>
                  </a:rPr>
                  <a:t> and </a:t>
                </a:r>
                <a14:m>
                  <m:oMath xmlns:m="http://schemas.openxmlformats.org/officeDocument/2006/math">
                    <m:r>
                      <a:rPr lang="en-GB" i="1" dirty="0">
                        <a:solidFill>
                          <a:srgbClr val="000000"/>
                        </a:solidFill>
                        <a:latin typeface="Cambria Math" panose="02040503050406030204" pitchFamily="18" charset="0"/>
                      </a:rPr>
                      <m:t>5</m:t>
                    </m:r>
                  </m:oMath>
                </a14:m>
                <a:r>
                  <a:rPr lang="en-GB" dirty="0">
                    <a:solidFill>
                      <a:srgbClr val="000000"/>
                    </a:solidFill>
                    <a:latin typeface="Trebuchet MS" panose="020B0603020202020204"/>
                  </a:rPr>
                  <a:t>. She is older than </a:t>
                </a:r>
                <a14:m>
                  <m:oMath xmlns:m="http://schemas.openxmlformats.org/officeDocument/2006/math">
                    <m:r>
                      <a:rPr lang="en-GB" i="1" dirty="0">
                        <a:solidFill>
                          <a:srgbClr val="000000"/>
                        </a:solidFill>
                        <a:latin typeface="Cambria Math" panose="02040503050406030204" pitchFamily="18" charset="0"/>
                      </a:rPr>
                      <m:t>35</m:t>
                    </m:r>
                  </m:oMath>
                </a14:m>
                <a:r>
                  <a:rPr lang="en-GB" dirty="0">
                    <a:solidFill>
                      <a:srgbClr val="000000"/>
                    </a:solidFill>
                    <a:latin typeface="Trebuchet MS" panose="020B0603020202020204"/>
                  </a:rPr>
                  <a:t> but younger than </a:t>
                </a:r>
                <a14:m>
                  <m:oMath xmlns:m="http://schemas.openxmlformats.org/officeDocument/2006/math">
                    <m:r>
                      <a:rPr lang="en-GB" i="1" dirty="0">
                        <a:solidFill>
                          <a:srgbClr val="000000"/>
                        </a:solidFill>
                        <a:latin typeface="Cambria Math" panose="02040503050406030204" pitchFamily="18" charset="0"/>
                      </a:rPr>
                      <m:t>50</m:t>
                    </m:r>
                  </m:oMath>
                </a14:m>
                <a:r>
                  <a:rPr lang="en-GB" dirty="0">
                    <a:solidFill>
                      <a:srgbClr val="000000"/>
                    </a:solidFill>
                    <a:latin typeface="Trebuchet MS" panose="020B0603020202020204"/>
                  </a:rPr>
                  <a:t>. How old is she?</a:t>
                </a:r>
              </a:p>
            </p:txBody>
          </p:sp>
        </mc:Choice>
        <mc:Fallback>
          <p:sp>
            <p:nvSpPr>
              <p:cNvPr id="5" name="TextBox 4">
                <a:extLst>
                  <a:ext uri="{FF2B5EF4-FFF2-40B4-BE49-F238E27FC236}">
                    <a16:creationId xmlns:a16="http://schemas.microsoft.com/office/drawing/2014/main" id="{F48BAFE1-1C65-7D3A-583C-380C274BEAEE}"/>
                  </a:ext>
                </a:extLst>
              </p:cNvPr>
              <p:cNvSpPr txBox="1">
                <a:spLocks noRot="1" noChangeAspect="1" noMove="1" noResize="1" noEditPoints="1" noAdjustHandles="1" noChangeArrowheads="1" noChangeShapeType="1" noTextEdit="1"/>
              </p:cNvSpPr>
              <p:nvPr/>
            </p:nvSpPr>
            <p:spPr>
              <a:xfrm>
                <a:off x="1869515" y="71390"/>
                <a:ext cx="3915050" cy="923330"/>
              </a:xfrm>
              <a:prstGeom prst="rect">
                <a:avLst/>
              </a:prstGeom>
              <a:blipFill>
                <a:blip r:embed="rId14"/>
                <a:stretch>
                  <a:fillRect b="-114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816B11F-1F1A-AA8D-A8FD-E05C7C78AE98}"/>
                  </a:ext>
                </a:extLst>
              </p:cNvPr>
              <p:cNvSpPr txBox="1"/>
              <p:nvPr/>
            </p:nvSpPr>
            <p:spPr>
              <a:xfrm>
                <a:off x="1861160" y="3031686"/>
                <a:ext cx="3971272"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solidFill>
                      <a:srgbClr val="000000"/>
                    </a:solidFill>
                    <a:latin typeface="Trebuchet MS" panose="020B0603020202020204"/>
                  </a:rPr>
                  <a:t>Hannah has some sweets. The amount is a multiple of </a:t>
                </a:r>
                <a14:m>
                  <m:oMath xmlns:m="http://schemas.openxmlformats.org/officeDocument/2006/math">
                    <m:r>
                      <a:rPr lang="en-GB" i="1" dirty="0">
                        <a:solidFill>
                          <a:srgbClr val="000000"/>
                        </a:solidFill>
                        <a:latin typeface="Cambria Math" panose="02040503050406030204" pitchFamily="18" charset="0"/>
                      </a:rPr>
                      <m:t>5</m:t>
                    </m:r>
                  </m:oMath>
                </a14:m>
                <a:r>
                  <a:rPr lang="en-GB" dirty="0">
                    <a:solidFill>
                      <a:srgbClr val="000000"/>
                    </a:solidFill>
                    <a:latin typeface="Trebuchet MS" panose="020B0603020202020204"/>
                  </a:rPr>
                  <a:t> &amp; </a:t>
                </a:r>
                <a14:m>
                  <m:oMath xmlns:m="http://schemas.openxmlformats.org/officeDocument/2006/math">
                    <m:r>
                      <a:rPr lang="en-GB" i="1">
                        <a:solidFill>
                          <a:srgbClr val="000000"/>
                        </a:solidFill>
                        <a:latin typeface="Cambria Math" panose="02040503050406030204" pitchFamily="18" charset="0"/>
                      </a:rPr>
                      <m:t>7</m:t>
                    </m:r>
                  </m:oMath>
                </a14:m>
                <a:r>
                  <a:rPr lang="en-GB" dirty="0">
                    <a:solidFill>
                      <a:srgbClr val="000000"/>
                    </a:solidFill>
                    <a:latin typeface="Trebuchet MS" panose="020B0603020202020204"/>
                  </a:rPr>
                  <a:t> and is two away from a multiple of </a:t>
                </a:r>
                <a14:m>
                  <m:oMath xmlns:m="http://schemas.openxmlformats.org/officeDocument/2006/math">
                    <m:r>
                      <a:rPr lang="en-GB" i="1" dirty="0">
                        <a:solidFill>
                          <a:srgbClr val="000000"/>
                        </a:solidFill>
                        <a:latin typeface="Cambria Math" panose="02040503050406030204" pitchFamily="18" charset="0"/>
                      </a:rPr>
                      <m:t>9</m:t>
                    </m:r>
                  </m:oMath>
                </a14:m>
                <a:r>
                  <a:rPr lang="en-GB" dirty="0">
                    <a:solidFill>
                      <a:srgbClr val="000000"/>
                    </a:solidFill>
                    <a:latin typeface="Trebuchet MS" panose="020B0603020202020204"/>
                  </a:rPr>
                  <a:t>. </a:t>
                </a:r>
                <a:br>
                  <a:rPr lang="en-GB" dirty="0">
                    <a:solidFill>
                      <a:srgbClr val="000000"/>
                    </a:solidFill>
                    <a:latin typeface="Trebuchet MS" panose="020B0603020202020204"/>
                  </a:rPr>
                </a:br>
                <a:r>
                  <a:rPr lang="en-GB" dirty="0">
                    <a:solidFill>
                      <a:srgbClr val="000000"/>
                    </a:solidFill>
                    <a:latin typeface="Trebuchet MS" panose="020B0603020202020204"/>
                  </a:rPr>
                  <a:t>She has less than </a:t>
                </a:r>
                <a14:m>
                  <m:oMath xmlns:m="http://schemas.openxmlformats.org/officeDocument/2006/math">
                    <m:r>
                      <a:rPr lang="en-GB" i="1" dirty="0">
                        <a:solidFill>
                          <a:srgbClr val="000000"/>
                        </a:solidFill>
                        <a:latin typeface="Cambria Math" panose="02040503050406030204" pitchFamily="18" charset="0"/>
                      </a:rPr>
                      <m:t>100</m:t>
                    </m:r>
                  </m:oMath>
                </a14:m>
                <a:r>
                  <a:rPr lang="en-GB" dirty="0">
                    <a:solidFill>
                      <a:srgbClr val="000000"/>
                    </a:solidFill>
                    <a:latin typeface="Trebuchet MS" panose="020B0603020202020204"/>
                  </a:rPr>
                  <a:t>. </a:t>
                </a:r>
                <a:br>
                  <a:rPr lang="en-GB" dirty="0">
                    <a:solidFill>
                      <a:srgbClr val="000000"/>
                    </a:solidFill>
                    <a:latin typeface="Trebuchet MS" panose="020B0603020202020204"/>
                  </a:rPr>
                </a:br>
                <a:r>
                  <a:rPr lang="en-GB" dirty="0">
                    <a:solidFill>
                      <a:srgbClr val="000000"/>
                    </a:solidFill>
                    <a:latin typeface="Trebuchet MS" panose="020B0603020202020204"/>
                  </a:rPr>
                  <a:t>How many sweets does she have?</a:t>
                </a:r>
              </a:p>
            </p:txBody>
          </p:sp>
        </mc:Choice>
        <mc:Fallback>
          <p:sp>
            <p:nvSpPr>
              <p:cNvPr id="6" name="TextBox 5">
                <a:extLst>
                  <a:ext uri="{FF2B5EF4-FFF2-40B4-BE49-F238E27FC236}">
                    <a16:creationId xmlns:a16="http://schemas.microsoft.com/office/drawing/2014/main" id="{A816B11F-1F1A-AA8D-A8FD-E05C7C78AE98}"/>
                  </a:ext>
                </a:extLst>
              </p:cNvPr>
              <p:cNvSpPr txBox="1">
                <a:spLocks noRot="1" noChangeAspect="1" noMove="1" noResize="1" noEditPoints="1" noAdjustHandles="1" noChangeArrowheads="1" noChangeShapeType="1" noTextEdit="1"/>
              </p:cNvSpPr>
              <p:nvPr/>
            </p:nvSpPr>
            <p:spPr>
              <a:xfrm>
                <a:off x="1861160" y="3031686"/>
                <a:ext cx="3971272" cy="1477328"/>
              </a:xfrm>
              <a:prstGeom prst="rect">
                <a:avLst/>
              </a:prstGeom>
              <a:blipFill>
                <a:blip r:embed="rId1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1BCD458-E23A-4C74-ED7B-FE787EFB96B4}"/>
                  </a:ext>
                </a:extLst>
              </p:cNvPr>
              <p:cNvSpPr txBox="1"/>
              <p:nvPr/>
            </p:nvSpPr>
            <p:spPr>
              <a:xfrm>
                <a:off x="6450186" y="38017"/>
                <a:ext cx="391505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solidFill>
                      <a:srgbClr val="000000"/>
                    </a:solidFill>
                    <a:latin typeface="Trebuchet MS" panose="020B0603020202020204"/>
                  </a:rPr>
                  <a:t>Abdi’s uncle’s age is a multiple of </a:t>
                </a:r>
                <a14:m>
                  <m:oMath xmlns:m="http://schemas.openxmlformats.org/officeDocument/2006/math">
                    <m:r>
                      <a:rPr lang="en-GB" i="1" dirty="0">
                        <a:solidFill>
                          <a:srgbClr val="000000"/>
                        </a:solidFill>
                        <a:latin typeface="Cambria Math" panose="02040503050406030204" pitchFamily="18" charset="0"/>
                      </a:rPr>
                      <m:t>6</m:t>
                    </m:r>
                  </m:oMath>
                </a14:m>
                <a:r>
                  <a:rPr lang="en-GB" dirty="0">
                    <a:solidFill>
                      <a:srgbClr val="000000"/>
                    </a:solidFill>
                    <a:latin typeface="Trebuchet MS" panose="020B0603020202020204"/>
                  </a:rPr>
                  <a:t> and </a:t>
                </a:r>
                <a14:m>
                  <m:oMath xmlns:m="http://schemas.openxmlformats.org/officeDocument/2006/math">
                    <m:r>
                      <a:rPr lang="en-GB" i="1" dirty="0">
                        <a:solidFill>
                          <a:srgbClr val="000000"/>
                        </a:solidFill>
                        <a:latin typeface="Cambria Math" panose="02040503050406030204" pitchFamily="18" charset="0"/>
                      </a:rPr>
                      <m:t>5</m:t>
                    </m:r>
                  </m:oMath>
                </a14:m>
                <a:r>
                  <a:rPr lang="en-GB" dirty="0">
                    <a:solidFill>
                      <a:srgbClr val="000000"/>
                    </a:solidFill>
                    <a:latin typeface="Trebuchet MS" panose="020B0603020202020204"/>
                  </a:rPr>
                  <a:t>. He is younger than </a:t>
                </a:r>
                <a14:m>
                  <m:oMath xmlns:m="http://schemas.openxmlformats.org/officeDocument/2006/math">
                    <m:r>
                      <a:rPr lang="en-GB" i="1" dirty="0">
                        <a:solidFill>
                          <a:srgbClr val="000000"/>
                        </a:solidFill>
                        <a:latin typeface="Cambria Math" panose="02040503050406030204" pitchFamily="18" charset="0"/>
                      </a:rPr>
                      <m:t>80</m:t>
                    </m:r>
                  </m:oMath>
                </a14:m>
                <a:r>
                  <a:rPr lang="en-GB" dirty="0">
                    <a:solidFill>
                      <a:srgbClr val="000000"/>
                    </a:solidFill>
                    <a:latin typeface="Trebuchet MS" panose="020B0603020202020204"/>
                  </a:rPr>
                  <a:t> but older than </a:t>
                </a:r>
                <a14:m>
                  <m:oMath xmlns:m="http://schemas.openxmlformats.org/officeDocument/2006/math">
                    <m:r>
                      <a:rPr lang="en-GB" i="1" dirty="0">
                        <a:solidFill>
                          <a:srgbClr val="000000"/>
                        </a:solidFill>
                        <a:latin typeface="Cambria Math" panose="02040503050406030204" pitchFamily="18" charset="0"/>
                      </a:rPr>
                      <m:t>40</m:t>
                    </m:r>
                  </m:oMath>
                </a14:m>
                <a:r>
                  <a:rPr lang="en-GB" dirty="0">
                    <a:solidFill>
                      <a:srgbClr val="000000"/>
                    </a:solidFill>
                    <a:latin typeface="Trebuchet MS" panose="020B0603020202020204"/>
                  </a:rPr>
                  <a:t>. How old is his uncle?</a:t>
                </a:r>
              </a:p>
            </p:txBody>
          </p:sp>
        </mc:Choice>
        <mc:Fallback>
          <p:sp>
            <p:nvSpPr>
              <p:cNvPr id="20" name="TextBox 19">
                <a:extLst>
                  <a:ext uri="{FF2B5EF4-FFF2-40B4-BE49-F238E27FC236}">
                    <a16:creationId xmlns:a16="http://schemas.microsoft.com/office/drawing/2014/main" id="{41BCD458-E23A-4C74-ED7B-FE787EFB96B4}"/>
                  </a:ext>
                </a:extLst>
              </p:cNvPr>
              <p:cNvSpPr txBox="1">
                <a:spLocks noRot="1" noChangeAspect="1" noMove="1" noResize="1" noEditPoints="1" noAdjustHandles="1" noChangeArrowheads="1" noChangeShapeType="1" noTextEdit="1"/>
              </p:cNvSpPr>
              <p:nvPr/>
            </p:nvSpPr>
            <p:spPr>
              <a:xfrm>
                <a:off x="6450186" y="38017"/>
                <a:ext cx="3915050" cy="923330"/>
              </a:xfrm>
              <a:prstGeom prst="rect">
                <a:avLst/>
              </a:prstGeom>
              <a:blipFill>
                <a:blip r:embed="rId16"/>
                <a:stretch>
                  <a:fillRect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Content Placeholder 1">
            <a:extLst>
              <a:ext uri="{FF2B5EF4-FFF2-40B4-BE49-F238E27FC236}">
                <a16:creationId xmlns:a16="http://schemas.microsoft.com/office/drawing/2014/main" id="{96B9737A-D761-D4BD-737A-86B6B87A96F9}"/>
              </a:ext>
            </a:extLst>
          </p:cNvPr>
          <p:cNvSpPr txBox="1">
            <a:spLocks/>
          </p:cNvSpPr>
          <p:nvPr/>
        </p:nvSpPr>
        <p:spPr>
          <a:xfrm>
            <a:off x="6386891" y="2622353"/>
            <a:ext cx="3985224" cy="1173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a:solidFill>
                <a:srgbClr val="000000"/>
              </a:solidFill>
              <a:latin typeface="Trebuchet MS" panose="020B0603020202020204"/>
            </a:endParaRPr>
          </a:p>
        </p:txBody>
      </p:sp>
      <p:sp>
        <p:nvSpPr>
          <p:cNvPr id="17" name="Rectangle: Rounded Corners 50">
            <a:extLst>
              <a:ext uri="{FF2B5EF4-FFF2-40B4-BE49-F238E27FC236}">
                <a16:creationId xmlns:a16="http://schemas.microsoft.com/office/drawing/2014/main" id="{5812D209-1806-A3E2-6EBA-940ACD299F65}"/>
              </a:ext>
            </a:extLst>
          </p:cNvPr>
          <p:cNvSpPr/>
          <p:nvPr/>
        </p:nvSpPr>
        <p:spPr>
          <a:xfrm>
            <a:off x="6057918" y="2215933"/>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4</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E84849B-D40D-04C8-B6AD-5B432FCAF899}"/>
                  </a:ext>
                </a:extLst>
              </p:cNvPr>
              <p:cNvSpPr txBox="1"/>
              <p:nvPr/>
            </p:nvSpPr>
            <p:spPr>
              <a:xfrm>
                <a:off x="6488995" y="3720075"/>
                <a:ext cx="3419526" cy="369332"/>
              </a:xfrm>
              <a:prstGeom prst="rect">
                <a:avLst/>
              </a:prstGeom>
              <a:noFill/>
            </p:spPr>
            <p:txBody>
              <a:bodyPr wrap="none" rtlCol="0">
                <a:spAutoFit/>
              </a:bodyPr>
              <a:lstStyle/>
              <a:p>
                <a:r>
                  <a:rPr lang="en-US" dirty="0">
                    <a:solidFill>
                      <a:srgbClr val="000000"/>
                    </a:solidFill>
                    <a:latin typeface="Trebuchet MS" panose="020B0603020202020204"/>
                  </a:rPr>
                  <a:t>Common multiples of </a:t>
                </a:r>
                <a14:m>
                  <m:oMath xmlns:m="http://schemas.openxmlformats.org/officeDocument/2006/math">
                    <m:r>
                      <a:rPr lang="en-US" i="1" dirty="0">
                        <a:solidFill>
                          <a:srgbClr val="000000"/>
                        </a:solidFill>
                        <a:latin typeface="Cambria Math" panose="02040503050406030204" pitchFamily="18" charset="0"/>
                      </a:rPr>
                      <m:t>11</m:t>
                    </m:r>
                  </m:oMath>
                </a14:m>
                <a:r>
                  <a:rPr lang="en-US" dirty="0">
                    <a:solidFill>
                      <a:srgbClr val="000000"/>
                    </a:solidFill>
                    <a:latin typeface="Trebuchet MS" panose="020B0603020202020204"/>
                  </a:rPr>
                  <a:t> and </a:t>
                </a:r>
                <a14:m>
                  <m:oMath xmlns:m="http://schemas.openxmlformats.org/officeDocument/2006/math">
                    <m:r>
                      <a:rPr lang="en-US" i="1" dirty="0">
                        <a:solidFill>
                          <a:srgbClr val="000000"/>
                        </a:solidFill>
                        <a:latin typeface="Cambria Math" panose="02040503050406030204" pitchFamily="18" charset="0"/>
                      </a:rPr>
                      <m:t>2</m:t>
                    </m:r>
                  </m:oMath>
                </a14:m>
                <a:r>
                  <a:rPr lang="en-US" dirty="0">
                    <a:solidFill>
                      <a:srgbClr val="000000"/>
                    </a:solidFill>
                    <a:latin typeface="Trebuchet MS" panose="020B0603020202020204"/>
                  </a:rPr>
                  <a:t>:</a:t>
                </a:r>
              </a:p>
            </p:txBody>
          </p:sp>
        </mc:Choice>
        <mc:Fallback>
          <p:sp>
            <p:nvSpPr>
              <p:cNvPr id="22" name="TextBox 21">
                <a:extLst>
                  <a:ext uri="{FF2B5EF4-FFF2-40B4-BE49-F238E27FC236}">
                    <a16:creationId xmlns:a16="http://schemas.microsoft.com/office/drawing/2014/main" id="{9E84849B-D40D-04C8-B6AD-5B432FCAF899}"/>
                  </a:ext>
                </a:extLst>
              </p:cNvPr>
              <p:cNvSpPr txBox="1">
                <a:spLocks noRot="1" noChangeAspect="1" noMove="1" noResize="1" noEditPoints="1" noAdjustHandles="1" noChangeArrowheads="1" noChangeShapeType="1" noTextEdit="1"/>
              </p:cNvSpPr>
              <p:nvPr/>
            </p:nvSpPr>
            <p:spPr>
              <a:xfrm>
                <a:off x="6488995" y="3720075"/>
                <a:ext cx="3419526" cy="369332"/>
              </a:xfrm>
              <a:prstGeom prst="rect">
                <a:avLst/>
              </a:prstGeom>
              <a:blipFill>
                <a:blip r:embed="rId17"/>
                <a:stretch>
                  <a:fillRect l="-1426" t="-9836" r="-1248" b="-229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022DB2EB-C924-4694-B53E-BA3203A57633}"/>
                  </a:ext>
                </a:extLst>
              </p:cNvPr>
              <p:cNvSpPr txBox="1"/>
              <p:nvPr/>
            </p:nvSpPr>
            <p:spPr>
              <a:xfrm>
                <a:off x="6488995" y="4101243"/>
                <a:ext cx="122341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22, 44, 66</m:t>
                      </m:r>
                    </m:oMath>
                  </m:oMathPara>
                </a14:m>
                <a:endParaRPr lang="en-US" dirty="0">
                  <a:solidFill>
                    <a:srgbClr val="000000"/>
                  </a:solidFill>
                  <a:latin typeface="Trebuchet MS" panose="020B0603020202020204"/>
                </a:endParaRPr>
              </a:p>
            </p:txBody>
          </p:sp>
        </mc:Choice>
        <mc:Fallback>
          <p:sp>
            <p:nvSpPr>
              <p:cNvPr id="27" name="TextBox 26">
                <a:extLst>
                  <a:ext uri="{FF2B5EF4-FFF2-40B4-BE49-F238E27FC236}">
                    <a16:creationId xmlns:a16="http://schemas.microsoft.com/office/drawing/2014/main" id="{022DB2EB-C924-4694-B53E-BA3203A57633}"/>
                  </a:ext>
                </a:extLst>
              </p:cNvPr>
              <p:cNvSpPr txBox="1">
                <a:spLocks noRot="1" noChangeAspect="1" noMove="1" noResize="1" noEditPoints="1" noAdjustHandles="1" noChangeArrowheads="1" noChangeShapeType="1" noTextEdit="1"/>
              </p:cNvSpPr>
              <p:nvPr/>
            </p:nvSpPr>
            <p:spPr>
              <a:xfrm>
                <a:off x="6488995" y="4101243"/>
                <a:ext cx="1223412"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35ED5987-7F44-B162-A54B-DB8789EE0C68}"/>
                  </a:ext>
                </a:extLst>
              </p:cNvPr>
              <p:cNvSpPr txBox="1"/>
              <p:nvPr/>
            </p:nvSpPr>
            <p:spPr>
              <a:xfrm>
                <a:off x="6488996" y="4468423"/>
                <a:ext cx="3211557"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5: 5, 10, 15, 20, 25, 30, 35, 40, </m:t>
                      </m:r>
                    </m:oMath>
                  </m:oMathPara>
                </a14:m>
                <a:endParaRPr lang="en-GB" i="1" dirty="0">
                  <a:solidFill>
                    <a:srgbClr val="000000"/>
                  </a:solidFill>
                  <a:latin typeface="Cambria Math" panose="02040503050406030204" pitchFamily="18" charset="0"/>
                </a:endParaRPr>
              </a:p>
              <a:p>
                <a:r>
                  <a:rPr lang="en-US" dirty="0">
                    <a:solidFill>
                      <a:srgbClr val="000000"/>
                    </a:solidFill>
                    <a:latin typeface="Trebuchet MS" panose="020B0603020202020204"/>
                  </a:rPr>
                  <a:t>     </a:t>
                </a:r>
                <a14:m>
                  <m:oMath xmlns:m="http://schemas.openxmlformats.org/officeDocument/2006/math">
                    <m:r>
                      <a:rPr lang="en-US" i="1" dirty="0">
                        <a:solidFill>
                          <a:srgbClr val="000000"/>
                        </a:solidFill>
                        <a:latin typeface="Cambria Math" panose="02040503050406030204" pitchFamily="18" charset="0"/>
                      </a:rPr>
                      <m:t>45, 50, 55, 60, 65, 70</m:t>
                    </m:r>
                  </m:oMath>
                </a14:m>
                <a:endParaRPr lang="en-US" dirty="0">
                  <a:solidFill>
                    <a:srgbClr val="000000"/>
                  </a:solidFill>
                  <a:latin typeface="Trebuchet MS" panose="020B0603020202020204"/>
                </a:endParaRPr>
              </a:p>
            </p:txBody>
          </p:sp>
        </mc:Choice>
        <mc:Fallback>
          <p:sp>
            <p:nvSpPr>
              <p:cNvPr id="29" name="TextBox 28">
                <a:extLst>
                  <a:ext uri="{FF2B5EF4-FFF2-40B4-BE49-F238E27FC236}">
                    <a16:creationId xmlns:a16="http://schemas.microsoft.com/office/drawing/2014/main" id="{35ED5987-7F44-B162-A54B-DB8789EE0C68}"/>
                  </a:ext>
                </a:extLst>
              </p:cNvPr>
              <p:cNvSpPr txBox="1">
                <a:spLocks noRot="1" noChangeAspect="1" noMove="1" noResize="1" noEditPoints="1" noAdjustHandles="1" noChangeArrowheads="1" noChangeShapeType="1" noTextEdit="1"/>
              </p:cNvSpPr>
              <p:nvPr/>
            </p:nvSpPr>
            <p:spPr>
              <a:xfrm>
                <a:off x="6488996" y="4468423"/>
                <a:ext cx="3211557" cy="64633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2167F2A-7C47-435B-C5D1-F46E589716F6}"/>
                  </a:ext>
                </a:extLst>
              </p:cNvPr>
              <p:cNvSpPr txBox="1"/>
              <p:nvPr/>
            </p:nvSpPr>
            <p:spPr>
              <a:xfrm>
                <a:off x="6488995" y="5089010"/>
                <a:ext cx="3666296" cy="369332"/>
              </a:xfrm>
              <a:prstGeom prst="rect">
                <a:avLst/>
              </a:prstGeom>
              <a:noFill/>
            </p:spPr>
            <p:txBody>
              <a:bodyPr wrap="square" rtlCol="0">
                <a:spAutoFit/>
              </a:bodyPr>
              <a:lstStyle/>
              <a:p>
                <a:r>
                  <a:rPr lang="en-US" b="1" dirty="0">
                    <a:solidFill>
                      <a:srgbClr val="000000"/>
                    </a:solidFill>
                    <a:latin typeface="Trebuchet MS" panose="020B0603020202020204"/>
                  </a:rPr>
                  <a:t>Basma has </a:t>
                </a:r>
                <a14:m>
                  <m:oMath xmlns:m="http://schemas.openxmlformats.org/officeDocument/2006/math">
                    <m:r>
                      <a:rPr lang="en-US" b="1" i="1" dirty="0">
                        <a:solidFill>
                          <a:srgbClr val="000000"/>
                        </a:solidFill>
                        <a:latin typeface="Cambria Math" panose="02040503050406030204" pitchFamily="18" charset="0"/>
                      </a:rPr>
                      <m:t>𝟐𝟐</m:t>
                    </m:r>
                  </m:oMath>
                </a14:m>
                <a:r>
                  <a:rPr lang="en-US" b="1" dirty="0">
                    <a:solidFill>
                      <a:srgbClr val="000000"/>
                    </a:solidFill>
                    <a:latin typeface="Trebuchet MS" panose="020B0603020202020204"/>
                  </a:rPr>
                  <a:t> strawberries </a:t>
                </a:r>
              </a:p>
            </p:txBody>
          </p:sp>
        </mc:Choice>
        <mc:Fallback>
          <p:sp>
            <p:nvSpPr>
              <p:cNvPr id="43" name="TextBox 42">
                <a:extLst>
                  <a:ext uri="{FF2B5EF4-FFF2-40B4-BE49-F238E27FC236}">
                    <a16:creationId xmlns:a16="http://schemas.microsoft.com/office/drawing/2014/main" id="{42167F2A-7C47-435B-C5D1-F46E589716F6}"/>
                  </a:ext>
                </a:extLst>
              </p:cNvPr>
              <p:cNvSpPr txBox="1">
                <a:spLocks noRot="1" noChangeAspect="1" noMove="1" noResize="1" noEditPoints="1" noAdjustHandles="1" noChangeArrowheads="1" noChangeShapeType="1" noTextEdit="1"/>
              </p:cNvSpPr>
              <p:nvPr/>
            </p:nvSpPr>
            <p:spPr>
              <a:xfrm>
                <a:off x="6488995" y="5089010"/>
                <a:ext cx="3666296" cy="369332"/>
              </a:xfrm>
              <a:prstGeom prst="rect">
                <a:avLst/>
              </a:prstGeom>
              <a:blipFill>
                <a:blip r:embed="rId20"/>
                <a:stretch>
                  <a:fillRect l="-1329" t="-11667" b="-25000"/>
                </a:stretch>
              </a:blipFill>
            </p:spPr>
            <p:txBody>
              <a:bodyPr/>
              <a:lstStyle/>
              <a:p>
                <a:r>
                  <a:rPr lang="en-GB">
                    <a:noFill/>
                  </a:rPr>
                  <a:t> </a:t>
                </a:r>
              </a:p>
            </p:txBody>
          </p:sp>
        </mc:Fallback>
      </mc:AlternateContent>
      <p:sp>
        <p:nvSpPr>
          <p:cNvPr id="44" name="Rectangle 43">
            <a:extLst>
              <a:ext uri="{FF2B5EF4-FFF2-40B4-BE49-F238E27FC236}">
                <a16:creationId xmlns:a16="http://schemas.microsoft.com/office/drawing/2014/main" id="{BBCE1B76-EB5B-F6FE-2E2E-8602532B5F69}"/>
              </a:ext>
            </a:extLst>
          </p:cNvPr>
          <p:cNvSpPr/>
          <p:nvPr/>
        </p:nvSpPr>
        <p:spPr>
          <a:xfrm>
            <a:off x="6470923" y="3737724"/>
            <a:ext cx="3561625" cy="135962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5" name="Rectangle 44">
            <a:extLst>
              <a:ext uri="{FF2B5EF4-FFF2-40B4-BE49-F238E27FC236}">
                <a16:creationId xmlns:a16="http://schemas.microsoft.com/office/drawing/2014/main" id="{F170F46D-8C63-6E54-1BAB-E6BA09F5D4BB}"/>
              </a:ext>
            </a:extLst>
          </p:cNvPr>
          <p:cNvSpPr/>
          <p:nvPr/>
        </p:nvSpPr>
        <p:spPr>
          <a:xfrm>
            <a:off x="6470923" y="5167191"/>
            <a:ext cx="3561625" cy="319567"/>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BB37143E-DB02-BF2E-C01C-DC48C413207E}"/>
                  </a:ext>
                </a:extLst>
              </p:cNvPr>
              <p:cNvSpPr txBox="1"/>
              <p:nvPr/>
            </p:nvSpPr>
            <p:spPr>
              <a:xfrm>
                <a:off x="6450185" y="2213280"/>
                <a:ext cx="3921930"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solidFill>
                      <a:srgbClr val="000000"/>
                    </a:solidFill>
                    <a:latin typeface="Trebuchet MS" panose="020B0603020202020204"/>
                  </a:rPr>
                  <a:t>Basma’s has some strawberries. </a:t>
                </a:r>
                <a:br>
                  <a:rPr lang="en-GB" dirty="0">
                    <a:solidFill>
                      <a:srgbClr val="000000"/>
                    </a:solidFill>
                    <a:latin typeface="Trebuchet MS" panose="020B0603020202020204"/>
                  </a:rPr>
                </a:br>
                <a:r>
                  <a:rPr lang="en-GB" dirty="0">
                    <a:solidFill>
                      <a:srgbClr val="000000"/>
                    </a:solidFill>
                    <a:latin typeface="Trebuchet MS" panose="020B0603020202020204"/>
                  </a:rPr>
                  <a:t>The amount is a multiple of </a:t>
                </a:r>
                <a14:m>
                  <m:oMath xmlns:m="http://schemas.openxmlformats.org/officeDocument/2006/math">
                    <m:r>
                      <a:rPr lang="en-GB" i="1" dirty="0">
                        <a:solidFill>
                          <a:srgbClr val="000000"/>
                        </a:solidFill>
                        <a:latin typeface="Cambria Math" panose="02040503050406030204" pitchFamily="18" charset="0"/>
                      </a:rPr>
                      <m:t>11</m:t>
                    </m:r>
                  </m:oMath>
                </a14:m>
                <a:r>
                  <a:rPr lang="en-GB" dirty="0">
                    <a:solidFill>
                      <a:srgbClr val="000000"/>
                    </a:solidFill>
                    <a:latin typeface="Trebuchet MS" panose="020B0603020202020204"/>
                  </a:rPr>
                  <a:t> and </a:t>
                </a:r>
                <a14:m>
                  <m:oMath xmlns:m="http://schemas.openxmlformats.org/officeDocument/2006/math">
                    <m:r>
                      <a:rPr lang="en-GB" i="1" dirty="0">
                        <a:solidFill>
                          <a:srgbClr val="000000"/>
                        </a:solidFill>
                        <a:latin typeface="Cambria Math" panose="02040503050406030204" pitchFamily="18" charset="0"/>
                      </a:rPr>
                      <m:t>2</m:t>
                    </m:r>
                  </m:oMath>
                </a14:m>
                <a:r>
                  <a:rPr lang="en-GB" dirty="0">
                    <a:solidFill>
                      <a:srgbClr val="000000"/>
                    </a:solidFill>
                    <a:latin typeface="Trebuchet MS" panose="020B0603020202020204"/>
                  </a:rPr>
                  <a:t> and is three away from a multiple of </a:t>
                </a:r>
                <a14:m>
                  <m:oMath xmlns:m="http://schemas.openxmlformats.org/officeDocument/2006/math">
                    <m:r>
                      <a:rPr lang="en-GB" i="1" dirty="0">
                        <a:solidFill>
                          <a:srgbClr val="000000"/>
                        </a:solidFill>
                        <a:latin typeface="Cambria Math" panose="02040503050406030204" pitchFamily="18" charset="0"/>
                      </a:rPr>
                      <m:t>5</m:t>
                    </m:r>
                  </m:oMath>
                </a14:m>
                <a:r>
                  <a:rPr lang="en-GB" dirty="0">
                    <a:solidFill>
                      <a:srgbClr val="000000"/>
                    </a:solidFill>
                    <a:latin typeface="Trebuchet MS" panose="020B0603020202020204"/>
                  </a:rPr>
                  <a:t>. She has less than </a:t>
                </a:r>
                <a14:m>
                  <m:oMath xmlns:m="http://schemas.openxmlformats.org/officeDocument/2006/math">
                    <m:r>
                      <a:rPr lang="en-GB" i="1" dirty="0">
                        <a:solidFill>
                          <a:srgbClr val="000000"/>
                        </a:solidFill>
                        <a:latin typeface="Cambria Math" panose="02040503050406030204" pitchFamily="18" charset="0"/>
                      </a:rPr>
                      <m:t>70</m:t>
                    </m:r>
                  </m:oMath>
                </a14:m>
                <a:r>
                  <a:rPr lang="en-GB" dirty="0">
                    <a:solidFill>
                      <a:srgbClr val="000000"/>
                    </a:solidFill>
                    <a:latin typeface="Trebuchet MS" panose="020B0603020202020204"/>
                  </a:rPr>
                  <a:t>. </a:t>
                </a:r>
                <a:br>
                  <a:rPr lang="en-GB" dirty="0">
                    <a:solidFill>
                      <a:srgbClr val="000000"/>
                    </a:solidFill>
                    <a:latin typeface="Trebuchet MS" panose="020B0603020202020204"/>
                  </a:rPr>
                </a:br>
                <a:r>
                  <a:rPr lang="en-GB" dirty="0">
                    <a:solidFill>
                      <a:srgbClr val="000000"/>
                    </a:solidFill>
                    <a:latin typeface="Trebuchet MS" panose="020B0603020202020204"/>
                  </a:rPr>
                  <a:t>How many does she have?</a:t>
                </a:r>
              </a:p>
            </p:txBody>
          </p:sp>
        </mc:Choice>
        <mc:Fallback>
          <p:sp>
            <p:nvSpPr>
              <p:cNvPr id="46" name="TextBox 45">
                <a:extLst>
                  <a:ext uri="{FF2B5EF4-FFF2-40B4-BE49-F238E27FC236}">
                    <a16:creationId xmlns:a16="http://schemas.microsoft.com/office/drawing/2014/main" id="{BB37143E-DB02-BF2E-C01C-DC48C413207E}"/>
                  </a:ext>
                </a:extLst>
              </p:cNvPr>
              <p:cNvSpPr txBox="1">
                <a:spLocks noRot="1" noChangeAspect="1" noMove="1" noResize="1" noEditPoints="1" noAdjustHandles="1" noChangeArrowheads="1" noChangeShapeType="1" noTextEdit="1"/>
              </p:cNvSpPr>
              <p:nvPr/>
            </p:nvSpPr>
            <p:spPr>
              <a:xfrm>
                <a:off x="6450185" y="2213280"/>
                <a:ext cx="3921930" cy="1477328"/>
              </a:xfrm>
              <a:prstGeom prst="rect">
                <a:avLst/>
              </a:prstGeom>
              <a:blipFill>
                <a:blip r:embed="rId2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7227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49"/>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72" restart="whenNotActive" fill="hold" evtFilter="cancelBubble" nodeType="interactiveSeq">
                <p:stCondLst>
                  <p:cond evt="onClick" delay="0">
                    <p:tgtEl>
                      <p:spTgt spid="10"/>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49"/>
                                        </p:tgtEl>
                                        <p:attrNameLst>
                                          <p:attrName>style.visibility</p:attrName>
                                        </p:attrNameLst>
                                      </p:cBhvr>
                                      <p:to>
                                        <p:strVal val="hidden"/>
                                      </p:to>
                                    </p:set>
                                  </p:childTnLst>
                                </p:cTn>
                              </p:par>
                              <p:par>
                                <p:cTn id="79" presetID="1" presetClass="entr" presetSubtype="0" fill="hold" grpId="0" nodeType="withEffect">
                                  <p:stCondLst>
                                    <p:cond delay="50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50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0" nodeType="withEffect">
                                  <p:stCondLst>
                                    <p:cond delay="50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1" nodeType="withEffect">
                                  <p:stCondLst>
                                    <p:cond delay="50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1" nodeType="withEffect">
                                  <p:stCondLst>
                                    <p:cond delay="50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91" restart="whenNotActive" fill="hold" evtFilter="cancelBubble" nodeType="interactiveSeq">
                <p:stCondLst>
                  <p:cond evt="onClick" delay="0">
                    <p:tgtEl>
                      <p:spTgt spid="44"/>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96" restart="whenNotActive" fill="hold" evtFilter="cancelBubble" nodeType="interactiveSeq">
                <p:stCondLst>
                  <p:cond evt="onClick" delay="0">
                    <p:tgtEl>
                      <p:spTgt spid="45"/>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9" grpId="0" animBg="1"/>
      <p:bldP spid="12" grpId="0"/>
      <p:bldP spid="13" grpId="0"/>
      <p:bldP spid="14" grpId="0" animBg="1"/>
      <p:bldP spid="15" grpId="0" animBg="1"/>
      <p:bldP spid="16" grpId="0" animBg="1"/>
      <p:bldP spid="18" grpId="0"/>
      <p:bldP spid="19" grpId="0"/>
      <p:bldP spid="24" grpId="0" animBg="1"/>
      <p:bldP spid="25" grpId="0"/>
      <p:bldP spid="26" grpId="0"/>
      <p:bldP spid="28" grpId="0" animBg="1"/>
      <p:bldP spid="30" grpId="0"/>
      <p:bldP spid="31" grpId="0"/>
      <p:bldP spid="39" grpId="0"/>
      <p:bldP spid="40" grpId="0"/>
      <p:bldP spid="49" grpId="0" animBg="1"/>
      <p:bldP spid="49" grpId="1" animBg="1"/>
      <p:bldP spid="49" grpId="2" animBg="1"/>
      <p:bldP spid="10" grpId="0" animBg="1"/>
      <p:bldP spid="10" grpId="1" animBg="1"/>
      <p:bldP spid="22" grpId="0"/>
      <p:bldP spid="27" grpId="0"/>
      <p:bldP spid="29" grpId="0"/>
      <p:bldP spid="43" grpId="0"/>
      <p:bldP spid="44" grpId="0" animBg="1"/>
      <p:bldP spid="44" grpId="1" animBg="1"/>
      <p:bldP spid="44" grpId="2" animBg="1"/>
      <p:bldP spid="45" grpId="0" animBg="1"/>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2C36E-0DF2-91BE-596F-C29D9EEA0F4D}"/>
              </a:ext>
            </a:extLst>
          </p:cNvPr>
          <p:cNvSpPr txBox="1">
            <a:spLocks/>
          </p:cNvSpPr>
          <p:nvPr/>
        </p:nvSpPr>
        <p:spPr>
          <a:xfrm>
            <a:off x="1" y="200144"/>
            <a:ext cx="11473132" cy="750661"/>
          </a:xfrm>
          <a:prstGeom prst="rect">
            <a:avLst/>
          </a:prstGeom>
          <a:solidFill>
            <a:srgbClr val="FFF8E7"/>
          </a:solidFill>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None/>
            </a:pPr>
            <a:r>
              <a:rPr lang="en-GB" dirty="0">
                <a:latin typeface="Century Gothic" panose="020B0502020202020204" pitchFamily="34" charset="0"/>
              </a:rPr>
              <a:t>What is the Lowest Common Multiple (LCM) of 9 and 12?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AC01364-2D81-9B0D-5F9F-D006146F26E4}"/>
                  </a:ext>
                </a:extLst>
              </p:cNvPr>
              <p:cNvSpPr txBox="1"/>
              <p:nvPr/>
            </p:nvSpPr>
            <p:spPr>
              <a:xfrm>
                <a:off x="343809" y="2265884"/>
                <a:ext cx="334681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0" i="1" dirty="0" smtClean="0">
                          <a:solidFill>
                            <a:srgbClr val="000000"/>
                          </a:solidFill>
                          <a:effectLst/>
                          <a:latin typeface="Cambria Math" panose="02040503050406030204" pitchFamily="18" charset="0"/>
                        </a:rPr>
                        <m:t>9: 9, 18, 27, 36, 45</m:t>
                      </m:r>
                    </m:oMath>
                  </m:oMathPara>
                </a14:m>
                <a:endParaRPr lang="en-GB" b="0" i="0" dirty="0">
                  <a:solidFill>
                    <a:srgbClr val="000000"/>
                  </a:solidFill>
                  <a:effectLst/>
                  <a:latin typeface="Trebuchet MS" panose="020B0603020202020204" pitchFamily="34" charset="0"/>
                </a:endParaRPr>
              </a:p>
            </p:txBody>
          </p:sp>
        </mc:Choice>
        <mc:Fallback>
          <p:sp>
            <p:nvSpPr>
              <p:cNvPr id="3" name="TextBox 2">
                <a:extLst>
                  <a:ext uri="{FF2B5EF4-FFF2-40B4-BE49-F238E27FC236}">
                    <a16:creationId xmlns:a16="http://schemas.microsoft.com/office/drawing/2014/main" id="{BAC01364-2D81-9B0D-5F9F-D006146F26E4}"/>
                  </a:ext>
                </a:extLst>
              </p:cNvPr>
              <p:cNvSpPr txBox="1">
                <a:spLocks noRot="1" noChangeAspect="1" noMove="1" noResize="1" noEditPoints="1" noAdjustHandles="1" noChangeArrowheads="1" noChangeShapeType="1" noTextEdit="1"/>
              </p:cNvSpPr>
              <p:nvPr/>
            </p:nvSpPr>
            <p:spPr>
              <a:xfrm>
                <a:off x="343809" y="2265884"/>
                <a:ext cx="3346819"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3FB0902-3414-1BA2-55C2-A6950549C5F6}"/>
                  </a:ext>
                </a:extLst>
              </p:cNvPr>
              <p:cNvSpPr txBox="1"/>
              <p:nvPr/>
            </p:nvSpPr>
            <p:spPr>
              <a:xfrm>
                <a:off x="343808" y="2724805"/>
                <a:ext cx="334681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0" i="1" dirty="0" smtClean="0">
                          <a:solidFill>
                            <a:srgbClr val="000000"/>
                          </a:solidFill>
                          <a:effectLst/>
                          <a:latin typeface="Cambria Math" panose="02040503050406030204" pitchFamily="18" charset="0"/>
                        </a:rPr>
                        <m:t>12: 12, 24, 36</m:t>
                      </m:r>
                    </m:oMath>
                  </m:oMathPara>
                </a14:m>
                <a:endParaRPr lang="en-GB" b="0" i="0" dirty="0">
                  <a:solidFill>
                    <a:srgbClr val="000000"/>
                  </a:solidFill>
                  <a:effectLst/>
                  <a:latin typeface="Trebuchet MS" panose="020B0603020202020204" pitchFamily="34" charset="0"/>
                </a:endParaRPr>
              </a:p>
            </p:txBody>
          </p:sp>
        </mc:Choice>
        <mc:Fallback>
          <p:sp>
            <p:nvSpPr>
              <p:cNvPr id="4" name="TextBox 3">
                <a:extLst>
                  <a:ext uri="{FF2B5EF4-FFF2-40B4-BE49-F238E27FC236}">
                    <a16:creationId xmlns:a16="http://schemas.microsoft.com/office/drawing/2014/main" id="{33FB0902-3414-1BA2-55C2-A6950549C5F6}"/>
                  </a:ext>
                </a:extLst>
              </p:cNvPr>
              <p:cNvSpPr txBox="1">
                <a:spLocks noRot="1" noChangeAspect="1" noMove="1" noResize="1" noEditPoints="1" noAdjustHandles="1" noChangeArrowheads="1" noChangeShapeType="1" noTextEdit="1"/>
              </p:cNvSpPr>
              <p:nvPr/>
            </p:nvSpPr>
            <p:spPr>
              <a:xfrm>
                <a:off x="343808" y="2724805"/>
                <a:ext cx="3346819" cy="369332"/>
              </a:xfrm>
              <a:prstGeom prst="rect">
                <a:avLst/>
              </a:prstGeom>
              <a:blipFill>
                <a:blip r:embed="rId3"/>
                <a:stretch>
                  <a:fillRect/>
                </a:stretch>
              </a:blipFill>
            </p:spPr>
            <p:txBody>
              <a:bodyPr/>
              <a:lstStyle/>
              <a:p>
                <a:r>
                  <a:rPr lang="en-GB">
                    <a:noFill/>
                  </a:rPr>
                  <a:t> </a:t>
                </a:r>
              </a:p>
            </p:txBody>
          </p:sp>
        </mc:Fallback>
      </mc:AlternateContent>
      <p:sp>
        <p:nvSpPr>
          <p:cNvPr id="5" name="Oval 4">
            <a:extLst>
              <a:ext uri="{FF2B5EF4-FFF2-40B4-BE49-F238E27FC236}">
                <a16:creationId xmlns:a16="http://schemas.microsoft.com/office/drawing/2014/main" id="{0C02CD81-9BF1-61C9-E057-BB8DE92D7C43}"/>
              </a:ext>
            </a:extLst>
          </p:cNvPr>
          <p:cNvSpPr/>
          <p:nvPr/>
        </p:nvSpPr>
        <p:spPr>
          <a:xfrm>
            <a:off x="1470063" y="2691855"/>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66F680C-6D45-505D-A7A7-EF9D09F9D272}"/>
                  </a:ext>
                </a:extLst>
              </p:cNvPr>
              <p:cNvSpPr txBox="1"/>
              <p:nvPr/>
            </p:nvSpPr>
            <p:spPr>
              <a:xfrm>
                <a:off x="1037858" y="5109549"/>
                <a:ext cx="2452909" cy="369332"/>
              </a:xfrm>
              <a:prstGeom prst="rect">
                <a:avLst/>
              </a:prstGeom>
              <a:noFill/>
            </p:spPr>
            <p:txBody>
              <a:bodyPr wrap="square">
                <a:spAutoFit/>
              </a:bodyPr>
              <a:lstStyle/>
              <a:p>
                <a:r>
                  <a:rPr lang="en-GB" dirty="0">
                    <a:solidFill>
                      <a:srgbClr val="000000"/>
                    </a:solidFill>
                    <a:latin typeface="Trebuchet MS" panose="020B0603020202020204" pitchFamily="34" charset="0"/>
                  </a:rPr>
                  <a:t>LCM of </a:t>
                </a:r>
                <a14:m>
                  <m:oMath xmlns:m="http://schemas.openxmlformats.org/officeDocument/2006/math">
                    <m:r>
                      <a:rPr lang="en-GB" i="1" dirty="0" smtClean="0">
                        <a:solidFill>
                          <a:srgbClr val="000000"/>
                        </a:solidFill>
                        <a:latin typeface="Cambria Math" panose="02040503050406030204" pitchFamily="18" charset="0"/>
                      </a:rPr>
                      <m:t>9</m:t>
                    </m:r>
                  </m:oMath>
                </a14:m>
                <a:r>
                  <a:rPr lang="en-GB" dirty="0">
                    <a:solidFill>
                      <a:srgbClr val="000000"/>
                    </a:solidFill>
                    <a:latin typeface="Trebuchet MS" panose="020B0603020202020204" pitchFamily="34" charset="0"/>
                  </a:rPr>
                  <a:t> and </a:t>
                </a:r>
                <a14:m>
                  <m:oMath xmlns:m="http://schemas.openxmlformats.org/officeDocument/2006/math">
                    <m:r>
                      <a:rPr lang="en-GB" i="1" dirty="0" smtClean="0">
                        <a:solidFill>
                          <a:srgbClr val="000000"/>
                        </a:solidFill>
                        <a:latin typeface="Cambria Math" panose="02040503050406030204" pitchFamily="18" charset="0"/>
                      </a:rPr>
                      <m:t>12</m:t>
                    </m:r>
                  </m:oMath>
                </a14:m>
                <a:r>
                  <a:rPr lang="en-GB" dirty="0">
                    <a:solidFill>
                      <a:srgbClr val="000000"/>
                    </a:solidFill>
                    <a:latin typeface="Trebuchet MS" panose="020B0603020202020204" pitchFamily="34" charset="0"/>
                  </a:rPr>
                  <a:t>:</a:t>
                </a:r>
                <a:endParaRPr lang="en-GB" b="0" i="0" dirty="0">
                  <a:solidFill>
                    <a:srgbClr val="000000"/>
                  </a:solidFill>
                  <a:effectLst/>
                  <a:latin typeface="Trebuchet MS" panose="020B0603020202020204" pitchFamily="34" charset="0"/>
                </a:endParaRPr>
              </a:p>
            </p:txBody>
          </p:sp>
        </mc:Choice>
        <mc:Fallback>
          <p:sp>
            <p:nvSpPr>
              <p:cNvPr id="6" name="TextBox 5">
                <a:extLst>
                  <a:ext uri="{FF2B5EF4-FFF2-40B4-BE49-F238E27FC236}">
                    <a16:creationId xmlns:a16="http://schemas.microsoft.com/office/drawing/2014/main" id="{666F680C-6D45-505D-A7A7-EF9D09F9D272}"/>
                  </a:ext>
                </a:extLst>
              </p:cNvPr>
              <p:cNvSpPr txBox="1">
                <a:spLocks noRot="1" noChangeAspect="1" noMove="1" noResize="1" noEditPoints="1" noAdjustHandles="1" noChangeArrowheads="1" noChangeShapeType="1" noTextEdit="1"/>
              </p:cNvSpPr>
              <p:nvPr/>
            </p:nvSpPr>
            <p:spPr>
              <a:xfrm>
                <a:off x="1037858" y="5109549"/>
                <a:ext cx="2452909" cy="369332"/>
              </a:xfrm>
              <a:prstGeom prst="rect">
                <a:avLst/>
              </a:prstGeom>
              <a:blipFill>
                <a:blip r:embed="rId4"/>
                <a:stretch>
                  <a:fillRect l="-1985" t="-9836" b="-229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5B394CF-8AB3-B4E8-EB18-F5F60B70F125}"/>
                  </a:ext>
                </a:extLst>
              </p:cNvPr>
              <p:cNvSpPr txBox="1"/>
              <p:nvPr/>
            </p:nvSpPr>
            <p:spPr>
              <a:xfrm>
                <a:off x="1643395" y="5478881"/>
                <a:ext cx="74764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000000"/>
                          </a:solidFill>
                          <a:latin typeface="Cambria Math" panose="02040503050406030204" pitchFamily="18" charset="0"/>
                        </a:rPr>
                        <m:t>𝟑𝟔</m:t>
                      </m:r>
                    </m:oMath>
                  </m:oMathPara>
                </a14:m>
                <a:endParaRPr lang="en-GB" b="1" i="0" dirty="0">
                  <a:solidFill>
                    <a:srgbClr val="000000"/>
                  </a:solidFill>
                  <a:effectLst/>
                  <a:latin typeface="Trebuchet MS" panose="020B0603020202020204" pitchFamily="34" charset="0"/>
                </a:endParaRPr>
              </a:p>
            </p:txBody>
          </p:sp>
        </mc:Choice>
        <mc:Fallback>
          <p:sp>
            <p:nvSpPr>
              <p:cNvPr id="7" name="TextBox 6">
                <a:extLst>
                  <a:ext uri="{FF2B5EF4-FFF2-40B4-BE49-F238E27FC236}">
                    <a16:creationId xmlns:a16="http://schemas.microsoft.com/office/drawing/2014/main" id="{25B394CF-8AB3-B4E8-EB18-F5F60B70F125}"/>
                  </a:ext>
                </a:extLst>
              </p:cNvPr>
              <p:cNvSpPr txBox="1">
                <a:spLocks noRot="1" noChangeAspect="1" noMove="1" noResize="1" noEditPoints="1" noAdjustHandles="1" noChangeArrowheads="1" noChangeShapeType="1" noTextEdit="1"/>
              </p:cNvSpPr>
              <p:nvPr/>
            </p:nvSpPr>
            <p:spPr>
              <a:xfrm>
                <a:off x="1643395" y="5478881"/>
                <a:ext cx="747643"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CAF3C76-2772-1A4D-47E7-45A00BDC5EC5}"/>
                  </a:ext>
                </a:extLst>
              </p:cNvPr>
              <p:cNvSpPr txBox="1"/>
              <p:nvPr/>
            </p:nvSpPr>
            <p:spPr>
              <a:xfrm>
                <a:off x="183308" y="1705443"/>
                <a:ext cx="3027403"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1</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16 </m:t>
                      </m:r>
                      <m:r>
                        <a:rPr lang="en-GB" b="0" i="0" smtClean="0">
                          <a:latin typeface="Cambria Math" panose="02040503050406030204" pitchFamily="18" charset="0"/>
                        </a:rPr>
                        <m:t>=16</m:t>
                      </m:r>
                    </m:oMath>
                  </m:oMathPara>
                </a14:m>
                <a:endParaRPr lang="en-GB" b="0" i="0" dirty="0">
                  <a:solidFill>
                    <a:srgbClr val="000000"/>
                  </a:solidFill>
                  <a:effectLst/>
                  <a:latin typeface="Trebuchet MS" panose="020B0603020202020204" pitchFamily="34" charset="0"/>
                </a:endParaRPr>
              </a:p>
            </p:txBody>
          </p:sp>
        </mc:Choice>
        <mc:Fallback>
          <p:sp>
            <p:nvSpPr>
              <p:cNvPr id="8" name="TextBox 7">
                <a:extLst>
                  <a:ext uri="{FF2B5EF4-FFF2-40B4-BE49-F238E27FC236}">
                    <a16:creationId xmlns:a16="http://schemas.microsoft.com/office/drawing/2014/main" id="{2CAF3C76-2772-1A4D-47E7-45A00BDC5EC5}"/>
                  </a:ext>
                </a:extLst>
              </p:cNvPr>
              <p:cNvSpPr txBox="1">
                <a:spLocks noRot="1" noChangeAspect="1" noMove="1" noResize="1" noEditPoints="1" noAdjustHandles="1" noChangeArrowheads="1" noChangeShapeType="1" noTextEdit="1"/>
              </p:cNvSpPr>
              <p:nvPr/>
            </p:nvSpPr>
            <p:spPr>
              <a:xfrm>
                <a:off x="183308" y="1705443"/>
                <a:ext cx="3027403" cy="369332"/>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EC15A46-DBF2-AA7A-4BC6-ED184BEA01D6}"/>
              </a:ext>
            </a:extLst>
          </p:cNvPr>
          <p:cNvSpPr/>
          <p:nvPr/>
        </p:nvSpPr>
        <p:spPr>
          <a:xfrm>
            <a:off x="320531" y="1585426"/>
            <a:ext cx="3557062" cy="468000"/>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rPr>
              <a:t>      List the first few multiples of each number</a:t>
            </a:r>
          </a:p>
        </p:txBody>
      </p:sp>
      <p:sp>
        <p:nvSpPr>
          <p:cNvPr id="10" name="Rectangle: Rounded Corners 23">
            <a:extLst>
              <a:ext uri="{FF2B5EF4-FFF2-40B4-BE49-F238E27FC236}">
                <a16:creationId xmlns:a16="http://schemas.microsoft.com/office/drawing/2014/main" id="{27A11C34-E117-4D95-9798-8B2203C49C03}"/>
              </a:ext>
            </a:extLst>
          </p:cNvPr>
          <p:cNvSpPr/>
          <p:nvPr/>
        </p:nvSpPr>
        <p:spPr>
          <a:xfrm>
            <a:off x="395954" y="1661840"/>
            <a:ext cx="293078" cy="324000"/>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kern="0" dirty="0">
                <a:solidFill>
                  <a:schemeClr val="tx1"/>
                </a:solidFill>
                <a:latin typeface="Calibri"/>
              </a:rPr>
              <a:t>1</a:t>
            </a:r>
          </a:p>
        </p:txBody>
      </p:sp>
      <p:sp>
        <p:nvSpPr>
          <p:cNvPr id="11" name="Rectangle 10">
            <a:extLst>
              <a:ext uri="{FF2B5EF4-FFF2-40B4-BE49-F238E27FC236}">
                <a16:creationId xmlns:a16="http://schemas.microsoft.com/office/drawing/2014/main" id="{FF96C5DC-A01E-AC3F-033D-D8E263F04089}"/>
              </a:ext>
            </a:extLst>
          </p:cNvPr>
          <p:cNvSpPr/>
          <p:nvPr/>
        </p:nvSpPr>
        <p:spPr>
          <a:xfrm>
            <a:off x="320531" y="4465332"/>
            <a:ext cx="3570428" cy="549626"/>
          </a:xfrm>
          <a:prstGeom prst="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800" dirty="0">
                <a:solidFill>
                  <a:schemeClr val="tx1"/>
                </a:solidFill>
              </a:rPr>
              <a:t>     </a:t>
            </a:r>
            <a:r>
              <a:rPr lang="en-GB" sz="1600" dirty="0">
                <a:solidFill>
                  <a:schemeClr val="tx1"/>
                </a:solidFill>
              </a:rPr>
              <a:t>Find the lowest number that appears in both/all lists</a:t>
            </a:r>
            <a:endParaRPr lang="en-GB" sz="1800" dirty="0">
              <a:solidFill>
                <a:schemeClr val="tx1"/>
              </a:solidFill>
            </a:endParaRPr>
          </a:p>
        </p:txBody>
      </p:sp>
      <p:sp>
        <p:nvSpPr>
          <p:cNvPr id="12" name="Rectangle: Rounded Corners 27">
            <a:extLst>
              <a:ext uri="{FF2B5EF4-FFF2-40B4-BE49-F238E27FC236}">
                <a16:creationId xmlns:a16="http://schemas.microsoft.com/office/drawing/2014/main" id="{51A47D7D-9ACB-0F8F-6C56-414AF9984D9E}"/>
              </a:ext>
            </a:extLst>
          </p:cNvPr>
          <p:cNvSpPr/>
          <p:nvPr/>
        </p:nvSpPr>
        <p:spPr>
          <a:xfrm>
            <a:off x="421232" y="4542572"/>
            <a:ext cx="293526" cy="32400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chemeClr val="tx1"/>
                </a:solidFill>
                <a:effectLst/>
                <a:uLnTx/>
                <a:uFillTx/>
                <a:latin typeface="Calibri"/>
                <a:ea typeface="+mn-ea"/>
                <a:cs typeface="+mn-cs"/>
              </a:rPr>
              <a:t>2</a:t>
            </a:r>
          </a:p>
        </p:txBody>
      </p:sp>
      <p:sp>
        <p:nvSpPr>
          <p:cNvPr id="13" name="TextBox 12">
            <a:extLst>
              <a:ext uri="{FF2B5EF4-FFF2-40B4-BE49-F238E27FC236}">
                <a16:creationId xmlns:a16="http://schemas.microsoft.com/office/drawing/2014/main" id="{978DABD7-A334-54B4-202B-D874881D7D57}"/>
              </a:ext>
            </a:extLst>
          </p:cNvPr>
          <p:cNvSpPr txBox="1"/>
          <p:nvPr/>
        </p:nvSpPr>
        <p:spPr>
          <a:xfrm>
            <a:off x="614003" y="3463469"/>
            <a:ext cx="287676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400" dirty="0"/>
              <a:t>As soon as there is a number in both/all lists, we stop as we just want the </a:t>
            </a:r>
            <a:r>
              <a:rPr lang="en-GB" sz="1400" b="1" dirty="0"/>
              <a:t>lowest.</a:t>
            </a:r>
            <a:endParaRPr lang="en-GB" sz="1100" b="1" dirty="0"/>
          </a:p>
        </p:txBody>
      </p:sp>
      <p:sp>
        <p:nvSpPr>
          <p:cNvPr id="14" name="Oval 13">
            <a:extLst>
              <a:ext uri="{FF2B5EF4-FFF2-40B4-BE49-F238E27FC236}">
                <a16:creationId xmlns:a16="http://schemas.microsoft.com/office/drawing/2014/main" id="{E3D75F5A-B302-92B4-56B2-11A8814BA16F}"/>
              </a:ext>
            </a:extLst>
          </p:cNvPr>
          <p:cNvSpPr/>
          <p:nvPr/>
        </p:nvSpPr>
        <p:spPr>
          <a:xfrm>
            <a:off x="1548018" y="2248723"/>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2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8" grpId="0"/>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E652B586-AEA7-4FAD-DB44-04CF8B5B2F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326678-C5FC-B4D9-1606-BE6EAD911773}"/>
              </a:ext>
            </a:extLst>
          </p:cNvPr>
          <p:cNvSpPr>
            <a:spLocks noGrp="1"/>
          </p:cNvSpPr>
          <p:nvPr>
            <p:ph type="body" sz="quarter" idx="10"/>
          </p:nvPr>
        </p:nvSpPr>
        <p:spPr>
          <a:xfrm>
            <a:off x="0" y="200144"/>
            <a:ext cx="11626757" cy="750661"/>
          </a:xfrm>
          <a:solidFill>
            <a:schemeClr val="accent2"/>
          </a:solidFill>
        </p:spPr>
        <p:txBody>
          <a:bodyPr>
            <a:normAutofit/>
          </a:bodyPr>
          <a:lstStyle/>
          <a:p>
            <a:pPr algn="ctr"/>
            <a:r>
              <a:rPr lang="en-GB" dirty="0">
                <a:latin typeface="Century Gothic" panose="020B0502020202020204" pitchFamily="34" charset="0"/>
              </a:rPr>
              <a:t>What is the LCM of 4 &amp; 10? </a:t>
            </a:r>
          </a:p>
        </p:txBody>
      </p:sp>
      <p:pic>
        <p:nvPicPr>
          <p:cNvPr id="3" name="Picture 2">
            <a:extLst>
              <a:ext uri="{FF2B5EF4-FFF2-40B4-BE49-F238E27FC236}">
                <a16:creationId xmlns:a16="http://schemas.microsoft.com/office/drawing/2014/main" id="{06F36B27-36DB-44D2-428A-80A93BBCA87E}"/>
              </a:ext>
            </a:extLst>
          </p:cNvPr>
          <p:cNvPicPr>
            <a:picLocks noChangeAspect="1"/>
          </p:cNvPicPr>
          <p:nvPr/>
        </p:nvPicPr>
        <p:blipFill rotWithShape="1">
          <a:blip r:embed="rId3"/>
          <a:srcRect b="1495"/>
          <a:stretch/>
        </p:blipFill>
        <p:spPr>
          <a:xfrm>
            <a:off x="10938294" y="4774735"/>
            <a:ext cx="1149712" cy="1533880"/>
          </a:xfrm>
          <a:prstGeom prst="rect">
            <a:avLst/>
          </a:prstGeom>
        </p:spPr>
      </p:pic>
      <p:sp>
        <p:nvSpPr>
          <p:cNvPr id="6" name="Text Placeholder 1">
            <a:extLst>
              <a:ext uri="{FF2B5EF4-FFF2-40B4-BE49-F238E27FC236}">
                <a16:creationId xmlns:a16="http://schemas.microsoft.com/office/drawing/2014/main" id="{4F74EF78-7E6D-E432-24BD-624DE514DBC7}"/>
              </a:ext>
            </a:extLst>
          </p:cNvPr>
          <p:cNvSpPr txBox="1">
            <a:spLocks/>
          </p:cNvSpPr>
          <p:nvPr/>
        </p:nvSpPr>
        <p:spPr>
          <a:xfrm>
            <a:off x="-1" y="3053669"/>
            <a:ext cx="11626757" cy="750661"/>
          </a:xfrm>
          <a:prstGeom prst="rect">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LCM of 4, 10 &amp; 15? </a:t>
            </a:r>
          </a:p>
        </p:txBody>
      </p:sp>
    </p:spTree>
    <p:extLst>
      <p:ext uri="{BB962C8B-B14F-4D97-AF65-F5344CB8AC3E}">
        <p14:creationId xmlns:p14="http://schemas.microsoft.com/office/powerpoint/2010/main" val="411104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5106280-FFBE-C956-6913-52DF7020F3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4CA87E-6EF6-2340-2D42-0FC7459DF1D5}"/>
              </a:ext>
            </a:extLst>
          </p:cNvPr>
          <p:cNvSpPr>
            <a:spLocks noGrp="1"/>
          </p:cNvSpPr>
          <p:nvPr>
            <p:ph type="body" sz="quarter" idx="10"/>
          </p:nvPr>
        </p:nvSpPr>
        <p:spPr>
          <a:xfrm>
            <a:off x="0" y="200144"/>
            <a:ext cx="11626757" cy="750661"/>
          </a:xfrm>
          <a:solidFill>
            <a:schemeClr val="accent2"/>
          </a:solidFill>
        </p:spPr>
        <p:txBody>
          <a:bodyPr>
            <a:normAutofit/>
          </a:bodyPr>
          <a:lstStyle/>
          <a:p>
            <a:pPr algn="ctr"/>
            <a:r>
              <a:rPr lang="en-GB" dirty="0">
                <a:latin typeface="Century Gothic" panose="020B0502020202020204" pitchFamily="34" charset="0"/>
              </a:rPr>
              <a:t>What is the LCM of 8 &amp; 12? </a:t>
            </a:r>
          </a:p>
        </p:txBody>
      </p:sp>
      <p:pic>
        <p:nvPicPr>
          <p:cNvPr id="3" name="Picture 2">
            <a:extLst>
              <a:ext uri="{FF2B5EF4-FFF2-40B4-BE49-F238E27FC236}">
                <a16:creationId xmlns:a16="http://schemas.microsoft.com/office/drawing/2014/main" id="{7B93C450-7AE5-DDE9-68F6-61B842B63428}"/>
              </a:ext>
            </a:extLst>
          </p:cNvPr>
          <p:cNvPicPr>
            <a:picLocks noChangeAspect="1"/>
          </p:cNvPicPr>
          <p:nvPr/>
        </p:nvPicPr>
        <p:blipFill rotWithShape="1">
          <a:blip r:embed="rId3"/>
          <a:srcRect b="1495"/>
          <a:stretch/>
        </p:blipFill>
        <p:spPr>
          <a:xfrm>
            <a:off x="10938294" y="4774735"/>
            <a:ext cx="1149712" cy="1533880"/>
          </a:xfrm>
          <a:prstGeom prst="rect">
            <a:avLst/>
          </a:prstGeom>
        </p:spPr>
      </p:pic>
      <p:sp>
        <p:nvSpPr>
          <p:cNvPr id="6" name="Text Placeholder 1">
            <a:extLst>
              <a:ext uri="{FF2B5EF4-FFF2-40B4-BE49-F238E27FC236}">
                <a16:creationId xmlns:a16="http://schemas.microsoft.com/office/drawing/2014/main" id="{A9EF474D-48D1-F7D9-936C-59017D0A6577}"/>
              </a:ext>
            </a:extLst>
          </p:cNvPr>
          <p:cNvSpPr txBox="1">
            <a:spLocks/>
          </p:cNvSpPr>
          <p:nvPr/>
        </p:nvSpPr>
        <p:spPr>
          <a:xfrm>
            <a:off x="-1" y="3053669"/>
            <a:ext cx="11626757" cy="750661"/>
          </a:xfrm>
          <a:prstGeom prst="rect">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the LCM of 8, 12 &amp; 20? </a:t>
            </a:r>
          </a:p>
        </p:txBody>
      </p:sp>
    </p:spTree>
    <p:extLst>
      <p:ext uri="{BB962C8B-B14F-4D97-AF65-F5344CB8AC3E}">
        <p14:creationId xmlns:p14="http://schemas.microsoft.com/office/powerpoint/2010/main" val="344864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7A999-3DE7-1172-84C8-3C962F627EE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F014C90-F350-1966-9F78-463095E76D66}"/>
                  </a:ext>
                </a:extLst>
              </p:cNvPr>
              <p:cNvSpPr txBox="1"/>
              <p:nvPr/>
            </p:nvSpPr>
            <p:spPr>
              <a:xfrm>
                <a:off x="5296296" y="2678686"/>
                <a:ext cx="208580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dirty="0">
                          <a:solidFill>
                            <a:srgbClr val="000000"/>
                          </a:solidFill>
                          <a:latin typeface="Cambria Math" panose="02040503050406030204" pitchFamily="18" charset="0"/>
                        </a:rPr>
                        <m:t>𝟏𝟐</m:t>
                      </m:r>
                    </m:oMath>
                  </m:oMathPara>
                </a14:m>
                <a:endParaRPr lang="en-US" sz="2400" b="1" dirty="0">
                  <a:solidFill>
                    <a:srgbClr val="000000"/>
                  </a:solidFill>
                  <a:latin typeface="Trebuchet MS" panose="020B0603020202020204"/>
                </a:endParaRPr>
              </a:p>
            </p:txBody>
          </p:sp>
        </mc:Choice>
        <mc:Fallback>
          <p:sp>
            <p:nvSpPr>
              <p:cNvPr id="25" name="TextBox 24">
                <a:extLst>
                  <a:ext uri="{FF2B5EF4-FFF2-40B4-BE49-F238E27FC236}">
                    <a16:creationId xmlns:a16="http://schemas.microsoft.com/office/drawing/2014/main" id="{0F014C90-F350-1966-9F78-463095E76D66}"/>
                  </a:ext>
                </a:extLst>
              </p:cNvPr>
              <p:cNvSpPr txBox="1">
                <a:spLocks noRot="1" noChangeAspect="1" noMove="1" noResize="1" noEditPoints="1" noAdjustHandles="1" noChangeArrowheads="1" noChangeShapeType="1" noTextEdit="1"/>
              </p:cNvSpPr>
              <p:nvPr/>
            </p:nvSpPr>
            <p:spPr>
              <a:xfrm>
                <a:off x="5296296" y="2678686"/>
                <a:ext cx="2085801" cy="536044"/>
              </a:xfrm>
              <a:prstGeom prst="rect">
                <a:avLst/>
              </a:prstGeom>
              <a:blipFill>
                <a:blip r:embed="rId3"/>
                <a:stretch>
                  <a:fillRect/>
                </a:stretch>
              </a:blipFill>
            </p:spPr>
            <p:txBody>
              <a:bodyPr/>
              <a:lstStyle/>
              <a:p>
                <a:r>
                  <a:rPr lang="en-GB">
                    <a:noFill/>
                  </a:rPr>
                  <a:t> </a:t>
                </a:r>
              </a:p>
            </p:txBody>
          </p:sp>
        </mc:Fallback>
      </mc:AlternateContent>
      <p:sp>
        <p:nvSpPr>
          <p:cNvPr id="22" name="Rectangle: Rounded Corners 21">
            <a:extLst>
              <a:ext uri="{FF2B5EF4-FFF2-40B4-BE49-F238E27FC236}">
                <a16:creationId xmlns:a16="http://schemas.microsoft.com/office/drawing/2014/main" id="{3A251011-3431-991D-BCA6-7B2241C0E9CC}"/>
              </a:ext>
            </a:extLst>
          </p:cNvPr>
          <p:cNvSpPr/>
          <p:nvPr/>
        </p:nvSpPr>
        <p:spPr>
          <a:xfrm>
            <a:off x="1794901" y="18774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28" name="Rectangle: Rounded Corners 27">
            <a:extLst>
              <a:ext uri="{FF2B5EF4-FFF2-40B4-BE49-F238E27FC236}">
                <a16:creationId xmlns:a16="http://schemas.microsoft.com/office/drawing/2014/main" id="{3FA09D6E-1A18-C371-40CD-0CC8DB25F468}"/>
              </a:ext>
            </a:extLst>
          </p:cNvPr>
          <p:cNvSpPr/>
          <p:nvPr/>
        </p:nvSpPr>
        <p:spPr>
          <a:xfrm>
            <a:off x="1794901" y="480796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d</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37FD4AD-1901-1EF3-02DF-840FD63E6F83}"/>
                  </a:ext>
                </a:extLst>
              </p:cNvPr>
              <p:cNvSpPr txBox="1"/>
              <p:nvPr/>
            </p:nvSpPr>
            <p:spPr>
              <a:xfrm>
                <a:off x="2293833" y="1132569"/>
                <a:ext cx="208580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𝟔</m:t>
                      </m:r>
                    </m:oMath>
                  </m:oMathPara>
                </a14:m>
                <a:endParaRPr lang="en-US" sz="2400" b="1" dirty="0">
                  <a:solidFill>
                    <a:srgbClr val="000000"/>
                  </a:solidFill>
                  <a:latin typeface="Trebuchet MS" panose="020B0603020202020204"/>
                </a:endParaRPr>
              </a:p>
            </p:txBody>
          </p:sp>
        </mc:Choice>
        <mc:Fallback>
          <p:sp>
            <p:nvSpPr>
              <p:cNvPr id="32" name="TextBox 31">
                <a:extLst>
                  <a:ext uri="{FF2B5EF4-FFF2-40B4-BE49-F238E27FC236}">
                    <a16:creationId xmlns:a16="http://schemas.microsoft.com/office/drawing/2014/main" id="{837FD4AD-1901-1EF3-02DF-840FD63E6F83}"/>
                  </a:ext>
                </a:extLst>
              </p:cNvPr>
              <p:cNvSpPr txBox="1">
                <a:spLocks noRot="1" noChangeAspect="1" noMove="1" noResize="1" noEditPoints="1" noAdjustHandles="1" noChangeArrowheads="1" noChangeShapeType="1" noTextEdit="1"/>
              </p:cNvSpPr>
              <p:nvPr/>
            </p:nvSpPr>
            <p:spPr>
              <a:xfrm>
                <a:off x="2293833" y="1132569"/>
                <a:ext cx="2085801" cy="536044"/>
              </a:xfrm>
              <a:prstGeom prst="rect">
                <a:avLst/>
              </a:prstGeom>
              <a:blipFill>
                <a:blip r:embed="rId4"/>
                <a:stretch>
                  <a:fillRect/>
                </a:stretch>
              </a:blipFill>
            </p:spPr>
            <p:txBody>
              <a:bodyPr/>
              <a:lstStyle/>
              <a:p>
                <a:r>
                  <a:rPr lang="en-GB">
                    <a:noFill/>
                  </a:rPr>
                  <a:t> </a:t>
                </a:r>
              </a:p>
            </p:txBody>
          </p:sp>
        </mc:Fallback>
      </mc:AlternateContent>
      <p:cxnSp>
        <p:nvCxnSpPr>
          <p:cNvPr id="33" name="Straight Connector 32">
            <a:extLst>
              <a:ext uri="{FF2B5EF4-FFF2-40B4-BE49-F238E27FC236}">
                <a16:creationId xmlns:a16="http://schemas.microsoft.com/office/drawing/2014/main" id="{3A12BB56-1B87-6EC7-9131-22603BEE6F3A}"/>
              </a:ext>
            </a:extLst>
          </p:cNvPr>
          <p:cNvCxnSpPr>
            <a:cxnSpLocks/>
          </p:cNvCxnSpPr>
          <p:nvPr/>
        </p:nvCxnSpPr>
        <p:spPr>
          <a:xfrm>
            <a:off x="4640832" y="152436"/>
            <a:ext cx="0" cy="6239738"/>
          </a:xfrm>
          <a:prstGeom prst="line">
            <a:avLst/>
          </a:prstGeom>
          <a:ln w="317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F488FE9-E637-AA06-D11B-9A6D962A6431}"/>
              </a:ext>
            </a:extLst>
          </p:cNvPr>
          <p:cNvCxnSpPr>
            <a:cxnSpLocks/>
          </p:cNvCxnSpPr>
          <p:nvPr/>
        </p:nvCxnSpPr>
        <p:spPr>
          <a:xfrm flipH="1">
            <a:off x="1640545" y="1619701"/>
            <a:ext cx="9144000" cy="0"/>
          </a:xfrm>
          <a:prstGeom prst="line">
            <a:avLst/>
          </a:prstGeom>
          <a:ln w="3175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C16FCA5F-5BDD-278B-00A5-FBBE7A2A7B07}"/>
                  </a:ext>
                </a:extLst>
              </p:cNvPr>
              <p:cNvSpPr txBox="1"/>
              <p:nvPr/>
            </p:nvSpPr>
            <p:spPr>
              <a:xfrm>
                <a:off x="2198491" y="159203"/>
                <a:ext cx="227648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dirty="0">
                        <a:solidFill>
                          <a:srgbClr val="000000"/>
                        </a:solidFill>
                        <a:latin typeface="Cambria Math" panose="02040503050406030204" pitchFamily="18" charset="0"/>
                        <a:cs typeface="Calibri" panose="020F0502020204030204" pitchFamily="34" charset="0"/>
                      </a:rPr>
                      <m:t>2</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dirty="0">
                        <a:solidFill>
                          <a:srgbClr val="000000"/>
                        </a:solidFill>
                        <a:latin typeface="Cambria Math" panose="02040503050406030204" pitchFamily="18" charset="0"/>
                        <a:cs typeface="Calibri" panose="020F0502020204030204" pitchFamily="34" charset="0"/>
                      </a:rPr>
                      <m:t>3</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38" name="TextBox 37">
                <a:extLst>
                  <a:ext uri="{FF2B5EF4-FFF2-40B4-BE49-F238E27FC236}">
                    <a16:creationId xmlns:a16="http://schemas.microsoft.com/office/drawing/2014/main" id="{C16FCA5F-5BDD-278B-00A5-FBBE7A2A7B07}"/>
                  </a:ext>
                </a:extLst>
              </p:cNvPr>
              <p:cNvSpPr txBox="1">
                <a:spLocks noRot="1" noChangeAspect="1" noMove="1" noResize="1" noEditPoints="1" noAdjustHandles="1" noChangeArrowheads="1" noChangeShapeType="1" noTextEdit="1"/>
              </p:cNvSpPr>
              <p:nvPr/>
            </p:nvSpPr>
            <p:spPr>
              <a:xfrm>
                <a:off x="2198491" y="159203"/>
                <a:ext cx="2276482" cy="923330"/>
              </a:xfrm>
              <a:prstGeom prst="rect">
                <a:avLst/>
              </a:prstGeom>
              <a:blipFill>
                <a:blip r:embed="rId5"/>
                <a:stretch>
                  <a:fillRect r="-248"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DD0108E-E075-4BA4-460E-926838628CEE}"/>
                  </a:ext>
                </a:extLst>
              </p:cNvPr>
              <p:cNvSpPr txBox="1"/>
              <p:nvPr/>
            </p:nvSpPr>
            <p:spPr>
              <a:xfrm>
                <a:off x="2213214" y="4779424"/>
                <a:ext cx="2247039"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8</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12</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8" name="TextBox 7">
                <a:extLst>
                  <a:ext uri="{FF2B5EF4-FFF2-40B4-BE49-F238E27FC236}">
                    <a16:creationId xmlns:a16="http://schemas.microsoft.com/office/drawing/2014/main" id="{9DD0108E-E075-4BA4-460E-926838628CEE}"/>
                  </a:ext>
                </a:extLst>
              </p:cNvPr>
              <p:cNvSpPr txBox="1">
                <a:spLocks noRot="1" noChangeAspect="1" noMove="1" noResize="1" noEditPoints="1" noAdjustHandles="1" noChangeArrowheads="1" noChangeShapeType="1" noTextEdit="1"/>
              </p:cNvSpPr>
              <p:nvPr/>
            </p:nvSpPr>
            <p:spPr>
              <a:xfrm>
                <a:off x="2213214" y="4779424"/>
                <a:ext cx="2247039" cy="923330"/>
              </a:xfrm>
              <a:prstGeom prst="rect">
                <a:avLst/>
              </a:prstGeom>
              <a:blipFill>
                <a:blip r:embed="rId6"/>
                <a:stretch>
                  <a:fillRect r="-1003" b="-114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 name="Rectangle: Rounded Corners 21">
            <a:extLst>
              <a:ext uri="{FF2B5EF4-FFF2-40B4-BE49-F238E27FC236}">
                <a16:creationId xmlns:a16="http://schemas.microsoft.com/office/drawing/2014/main" id="{84E0D570-2151-029B-7BE1-1C1BC7C9A4AC}"/>
              </a:ext>
            </a:extLst>
          </p:cNvPr>
          <p:cNvSpPr/>
          <p:nvPr/>
        </p:nvSpPr>
        <p:spPr>
          <a:xfrm>
            <a:off x="1794901" y="169003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54AFA08-89E4-F4A6-87B8-EA7844C35EE4}"/>
                  </a:ext>
                </a:extLst>
              </p:cNvPr>
              <p:cNvSpPr txBox="1"/>
              <p:nvPr/>
            </p:nvSpPr>
            <p:spPr>
              <a:xfrm>
                <a:off x="2213212" y="1709796"/>
                <a:ext cx="224704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7</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dirty="0">
                        <a:solidFill>
                          <a:srgbClr val="000000"/>
                        </a:solidFill>
                        <a:latin typeface="Cambria Math" panose="02040503050406030204" pitchFamily="18" charset="0"/>
                        <a:cs typeface="Calibri" panose="020F0502020204030204" pitchFamily="34" charset="0"/>
                      </a:rPr>
                      <m:t>6</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5" name="TextBox 4">
                <a:extLst>
                  <a:ext uri="{FF2B5EF4-FFF2-40B4-BE49-F238E27FC236}">
                    <a16:creationId xmlns:a16="http://schemas.microsoft.com/office/drawing/2014/main" id="{454AFA08-89E4-F4A6-87B8-EA7844C35EE4}"/>
                  </a:ext>
                </a:extLst>
              </p:cNvPr>
              <p:cNvSpPr txBox="1">
                <a:spLocks noRot="1" noChangeAspect="1" noMove="1" noResize="1" noEditPoints="1" noAdjustHandles="1" noChangeArrowheads="1" noChangeShapeType="1" noTextEdit="1"/>
              </p:cNvSpPr>
              <p:nvPr/>
            </p:nvSpPr>
            <p:spPr>
              <a:xfrm>
                <a:off x="2213212" y="1709796"/>
                <a:ext cx="2247040" cy="923330"/>
              </a:xfrm>
              <a:prstGeom prst="rect">
                <a:avLst/>
              </a:prstGeom>
              <a:blipFill>
                <a:blip r:embed="rId7"/>
                <a:stretch>
                  <a:fillRect r="-1003"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Rectangle 9">
            <a:extLst>
              <a:ext uri="{FF2B5EF4-FFF2-40B4-BE49-F238E27FC236}">
                <a16:creationId xmlns:a16="http://schemas.microsoft.com/office/drawing/2014/main" id="{4843639E-1AD7-39BA-CD34-051211D02888}"/>
              </a:ext>
            </a:extLst>
          </p:cNvPr>
          <p:cNvSpPr/>
          <p:nvPr/>
        </p:nvSpPr>
        <p:spPr>
          <a:xfrm>
            <a:off x="2596183" y="1148823"/>
            <a:ext cx="1481101" cy="39021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4" name="Rectangle: Rounded Corners 21">
            <a:extLst>
              <a:ext uri="{FF2B5EF4-FFF2-40B4-BE49-F238E27FC236}">
                <a16:creationId xmlns:a16="http://schemas.microsoft.com/office/drawing/2014/main" id="{A323500F-1E96-CA8F-8C08-B25D516C8C25}"/>
              </a:ext>
            </a:extLst>
          </p:cNvPr>
          <p:cNvSpPr/>
          <p:nvPr/>
        </p:nvSpPr>
        <p:spPr>
          <a:xfrm>
            <a:off x="1794901" y="3256201"/>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77D507F-9087-9D1E-875E-605DEC268B5F}"/>
                  </a:ext>
                </a:extLst>
              </p:cNvPr>
              <p:cNvSpPr txBox="1"/>
              <p:nvPr/>
            </p:nvSpPr>
            <p:spPr>
              <a:xfrm>
                <a:off x="2213212" y="3256201"/>
                <a:ext cx="224704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4</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6</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19" name="TextBox 18">
                <a:extLst>
                  <a:ext uri="{FF2B5EF4-FFF2-40B4-BE49-F238E27FC236}">
                    <a16:creationId xmlns:a16="http://schemas.microsoft.com/office/drawing/2014/main" id="{177D507F-9087-9D1E-875E-605DEC268B5F}"/>
                  </a:ext>
                </a:extLst>
              </p:cNvPr>
              <p:cNvSpPr txBox="1">
                <a:spLocks noRot="1" noChangeAspect="1" noMove="1" noResize="1" noEditPoints="1" noAdjustHandles="1" noChangeArrowheads="1" noChangeShapeType="1" noTextEdit="1"/>
              </p:cNvSpPr>
              <p:nvPr/>
            </p:nvSpPr>
            <p:spPr>
              <a:xfrm>
                <a:off x="2213212" y="3256201"/>
                <a:ext cx="2247040" cy="923330"/>
              </a:xfrm>
              <a:prstGeom prst="rect">
                <a:avLst/>
              </a:prstGeom>
              <a:blipFill>
                <a:blip r:embed="rId8"/>
                <a:stretch>
                  <a:fillRect r="-1003"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1" name="Straight Connector 20">
            <a:extLst>
              <a:ext uri="{FF2B5EF4-FFF2-40B4-BE49-F238E27FC236}">
                <a16:creationId xmlns:a16="http://schemas.microsoft.com/office/drawing/2014/main" id="{ABAEF882-C165-29D3-C9AF-BC3BDB103209}"/>
              </a:ext>
            </a:extLst>
          </p:cNvPr>
          <p:cNvCxnSpPr>
            <a:cxnSpLocks/>
          </p:cNvCxnSpPr>
          <p:nvPr/>
        </p:nvCxnSpPr>
        <p:spPr>
          <a:xfrm flipH="1">
            <a:off x="1645269" y="3166769"/>
            <a:ext cx="9144000" cy="0"/>
          </a:xfrm>
          <a:prstGeom prst="line">
            <a:avLst/>
          </a:prstGeom>
          <a:ln w="3175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E9CFC77-5350-F9AD-75AB-0D8464626CEE}"/>
                  </a:ext>
                </a:extLst>
              </p:cNvPr>
              <p:cNvSpPr txBox="1"/>
              <p:nvPr/>
            </p:nvSpPr>
            <p:spPr>
              <a:xfrm>
                <a:off x="5931776" y="1127191"/>
                <a:ext cx="814838"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𝟏𝟖</m:t>
                      </m:r>
                    </m:oMath>
                  </m:oMathPara>
                </a14:m>
                <a:endParaRPr lang="en-US" sz="2400" b="1" dirty="0">
                  <a:solidFill>
                    <a:srgbClr val="000000"/>
                  </a:solidFill>
                  <a:latin typeface="Trebuchet MS" panose="020B0603020202020204"/>
                </a:endParaRPr>
              </a:p>
            </p:txBody>
          </p:sp>
        </mc:Choice>
        <mc:Fallback>
          <p:sp>
            <p:nvSpPr>
              <p:cNvPr id="27" name="TextBox 26">
                <a:extLst>
                  <a:ext uri="{FF2B5EF4-FFF2-40B4-BE49-F238E27FC236}">
                    <a16:creationId xmlns:a16="http://schemas.microsoft.com/office/drawing/2014/main" id="{3E9CFC77-5350-F9AD-75AB-0D8464626CEE}"/>
                  </a:ext>
                </a:extLst>
              </p:cNvPr>
              <p:cNvSpPr txBox="1">
                <a:spLocks noRot="1" noChangeAspect="1" noMove="1" noResize="1" noEditPoints="1" noAdjustHandles="1" noChangeArrowheads="1" noChangeShapeType="1" noTextEdit="1"/>
              </p:cNvSpPr>
              <p:nvPr/>
            </p:nvSpPr>
            <p:spPr>
              <a:xfrm>
                <a:off x="5931776" y="1127191"/>
                <a:ext cx="814838" cy="536044"/>
              </a:xfrm>
              <a:prstGeom prst="rect">
                <a:avLst/>
              </a:prstGeom>
              <a:blipFill>
                <a:blip r:embed="rId9"/>
                <a:stretch>
                  <a:fillRect/>
                </a:stretch>
              </a:blipFill>
            </p:spPr>
            <p:txBody>
              <a:bodyPr/>
              <a:lstStyle/>
              <a:p>
                <a:r>
                  <a:rPr lang="en-GB">
                    <a:noFill/>
                  </a:rPr>
                  <a:t> </a:t>
                </a:r>
              </a:p>
            </p:txBody>
          </p:sp>
        </mc:Fallback>
      </mc:AlternateContent>
      <p:sp>
        <p:nvSpPr>
          <p:cNvPr id="29" name="Rectangle: Rounded Corners 27">
            <a:extLst>
              <a:ext uri="{FF2B5EF4-FFF2-40B4-BE49-F238E27FC236}">
                <a16:creationId xmlns:a16="http://schemas.microsoft.com/office/drawing/2014/main" id="{338F22CC-9CFB-2FAB-F950-30ED25D9B631}"/>
              </a:ext>
            </a:extLst>
          </p:cNvPr>
          <p:cNvSpPr/>
          <p:nvPr/>
        </p:nvSpPr>
        <p:spPr>
          <a:xfrm>
            <a:off x="4815370" y="152436"/>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e</a:t>
            </a: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5977C03B-EAE1-381C-4D13-3277641C45C8}"/>
                  </a:ext>
                </a:extLst>
              </p:cNvPr>
              <p:cNvSpPr txBox="1"/>
              <p:nvPr/>
            </p:nvSpPr>
            <p:spPr>
              <a:xfrm>
                <a:off x="5217702" y="152436"/>
                <a:ext cx="22429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9</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dirty="0">
                        <a:solidFill>
                          <a:srgbClr val="000000"/>
                        </a:solidFill>
                        <a:latin typeface="Cambria Math" panose="02040503050406030204" pitchFamily="18" charset="0"/>
                        <a:cs typeface="Calibri" panose="020F0502020204030204" pitchFamily="34" charset="0"/>
                      </a:rPr>
                      <m:t>6</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34" name="TextBox 33">
                <a:extLst>
                  <a:ext uri="{FF2B5EF4-FFF2-40B4-BE49-F238E27FC236}">
                    <a16:creationId xmlns:a16="http://schemas.microsoft.com/office/drawing/2014/main" id="{5977C03B-EAE1-381C-4D13-3277641C45C8}"/>
                  </a:ext>
                </a:extLst>
              </p:cNvPr>
              <p:cNvSpPr txBox="1">
                <a:spLocks noRot="1" noChangeAspect="1" noMove="1" noResize="1" noEditPoints="1" noAdjustHandles="1" noChangeArrowheads="1" noChangeShapeType="1" noTextEdit="1"/>
              </p:cNvSpPr>
              <p:nvPr/>
            </p:nvSpPr>
            <p:spPr>
              <a:xfrm>
                <a:off x="5217702" y="152436"/>
                <a:ext cx="2242986" cy="923330"/>
              </a:xfrm>
              <a:prstGeom prst="rect">
                <a:avLst/>
              </a:prstGeom>
              <a:blipFill>
                <a:blip r:embed="rId10"/>
                <a:stretch>
                  <a:fillRect r="-1256" b="-114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7" name="Rectangle: Rounded Corners 27">
            <a:extLst>
              <a:ext uri="{FF2B5EF4-FFF2-40B4-BE49-F238E27FC236}">
                <a16:creationId xmlns:a16="http://schemas.microsoft.com/office/drawing/2014/main" id="{6407BC40-A859-6C5E-F63D-F4749AEADE80}"/>
              </a:ext>
            </a:extLst>
          </p:cNvPr>
          <p:cNvSpPr/>
          <p:nvPr/>
        </p:nvSpPr>
        <p:spPr>
          <a:xfrm>
            <a:off x="4812648" y="1705909"/>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f</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9704308A-1CB6-7D98-4F39-0D3A1A9648F8}"/>
                  </a:ext>
                </a:extLst>
              </p:cNvPr>
              <p:cNvSpPr txBox="1"/>
              <p:nvPr/>
            </p:nvSpPr>
            <p:spPr>
              <a:xfrm>
                <a:off x="5217702" y="1705909"/>
                <a:ext cx="22429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12</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dirty="0">
                        <a:solidFill>
                          <a:srgbClr val="000000"/>
                        </a:solidFill>
                        <a:latin typeface="Cambria Math" panose="02040503050406030204" pitchFamily="18" charset="0"/>
                        <a:cs typeface="Calibri" panose="020F0502020204030204" pitchFamily="34" charset="0"/>
                      </a:rPr>
                      <m:t>6</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41" name="TextBox 40">
                <a:extLst>
                  <a:ext uri="{FF2B5EF4-FFF2-40B4-BE49-F238E27FC236}">
                    <a16:creationId xmlns:a16="http://schemas.microsoft.com/office/drawing/2014/main" id="{9704308A-1CB6-7D98-4F39-0D3A1A9648F8}"/>
                  </a:ext>
                </a:extLst>
              </p:cNvPr>
              <p:cNvSpPr txBox="1">
                <a:spLocks noRot="1" noChangeAspect="1" noMove="1" noResize="1" noEditPoints="1" noAdjustHandles="1" noChangeArrowheads="1" noChangeShapeType="1" noTextEdit="1"/>
              </p:cNvSpPr>
              <p:nvPr/>
            </p:nvSpPr>
            <p:spPr>
              <a:xfrm>
                <a:off x="5217702" y="1705909"/>
                <a:ext cx="2242986" cy="923330"/>
              </a:xfrm>
              <a:prstGeom prst="rect">
                <a:avLst/>
              </a:prstGeom>
              <a:blipFill>
                <a:blip r:embed="rId11"/>
                <a:stretch>
                  <a:fillRect r="-1256" b="-114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34DD737-55D4-C0FD-2602-418AE8692B6B}"/>
                  </a:ext>
                </a:extLst>
              </p:cNvPr>
              <p:cNvSpPr txBox="1"/>
              <p:nvPr/>
            </p:nvSpPr>
            <p:spPr>
              <a:xfrm>
                <a:off x="2213214" y="2731633"/>
                <a:ext cx="2247039"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𝟒𝟐</m:t>
                      </m:r>
                    </m:oMath>
                  </m:oMathPara>
                </a14:m>
                <a:endParaRPr lang="en-US" sz="2400" b="1" dirty="0">
                  <a:solidFill>
                    <a:srgbClr val="000000"/>
                  </a:solidFill>
                  <a:latin typeface="Trebuchet MS" panose="020B0603020202020204"/>
                </a:endParaRPr>
              </a:p>
            </p:txBody>
          </p:sp>
        </mc:Choice>
        <mc:Fallback>
          <p:sp>
            <p:nvSpPr>
              <p:cNvPr id="11" name="TextBox 10">
                <a:extLst>
                  <a:ext uri="{FF2B5EF4-FFF2-40B4-BE49-F238E27FC236}">
                    <a16:creationId xmlns:a16="http://schemas.microsoft.com/office/drawing/2014/main" id="{634DD737-55D4-C0FD-2602-418AE8692B6B}"/>
                  </a:ext>
                </a:extLst>
              </p:cNvPr>
              <p:cNvSpPr txBox="1">
                <a:spLocks noRot="1" noChangeAspect="1" noMove="1" noResize="1" noEditPoints="1" noAdjustHandles="1" noChangeArrowheads="1" noChangeShapeType="1" noTextEdit="1"/>
              </p:cNvSpPr>
              <p:nvPr/>
            </p:nvSpPr>
            <p:spPr>
              <a:xfrm>
                <a:off x="2213214" y="2731633"/>
                <a:ext cx="2247039" cy="53604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F994D4D-6AE5-DAC2-34ED-2F74455F6CA9}"/>
                  </a:ext>
                </a:extLst>
              </p:cNvPr>
              <p:cNvSpPr txBox="1"/>
              <p:nvPr/>
            </p:nvSpPr>
            <p:spPr>
              <a:xfrm>
                <a:off x="2224208" y="4225753"/>
                <a:ext cx="2247039"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𝟏𝟐</m:t>
                      </m:r>
                    </m:oMath>
                  </m:oMathPara>
                </a14:m>
                <a:endParaRPr lang="en-US" sz="2400" b="1" dirty="0">
                  <a:solidFill>
                    <a:srgbClr val="000000"/>
                  </a:solidFill>
                  <a:latin typeface="Trebuchet MS" panose="020B0603020202020204"/>
                </a:endParaRPr>
              </a:p>
            </p:txBody>
          </p:sp>
        </mc:Choice>
        <mc:Fallback>
          <p:sp>
            <p:nvSpPr>
              <p:cNvPr id="13" name="TextBox 12">
                <a:extLst>
                  <a:ext uri="{FF2B5EF4-FFF2-40B4-BE49-F238E27FC236}">
                    <a16:creationId xmlns:a16="http://schemas.microsoft.com/office/drawing/2014/main" id="{1F994D4D-6AE5-DAC2-34ED-2F74455F6CA9}"/>
                  </a:ext>
                </a:extLst>
              </p:cNvPr>
              <p:cNvSpPr txBox="1">
                <a:spLocks noRot="1" noChangeAspect="1" noMove="1" noResize="1" noEditPoints="1" noAdjustHandles="1" noChangeArrowheads="1" noChangeShapeType="1" noTextEdit="1"/>
              </p:cNvSpPr>
              <p:nvPr/>
            </p:nvSpPr>
            <p:spPr>
              <a:xfrm>
                <a:off x="2224208" y="4225753"/>
                <a:ext cx="2247039" cy="536044"/>
              </a:xfrm>
              <a:prstGeom prst="rect">
                <a:avLst/>
              </a:prstGeom>
              <a:blipFill>
                <a:blip r:embed="rId13"/>
                <a:stretch>
                  <a:fillRect/>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E28DA76D-95B9-3D5F-4A6C-5D0924FAA266}"/>
              </a:ext>
            </a:extLst>
          </p:cNvPr>
          <p:cNvSpPr/>
          <p:nvPr/>
        </p:nvSpPr>
        <p:spPr>
          <a:xfrm>
            <a:off x="2599850" y="4238067"/>
            <a:ext cx="1449474" cy="380148"/>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9E29895-DAD3-DBEC-9B49-E879FFBD9841}"/>
                  </a:ext>
                </a:extLst>
              </p:cNvPr>
              <p:cNvSpPr txBox="1"/>
              <p:nvPr/>
            </p:nvSpPr>
            <p:spPr>
              <a:xfrm>
                <a:off x="2992244" y="5793952"/>
                <a:ext cx="688976"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𝟐𝟒</m:t>
                      </m:r>
                    </m:oMath>
                  </m:oMathPara>
                </a14:m>
                <a:endParaRPr lang="en-US" sz="2400" b="1" dirty="0">
                  <a:solidFill>
                    <a:srgbClr val="000000"/>
                  </a:solidFill>
                  <a:latin typeface="Trebuchet MS" panose="020B0603020202020204"/>
                </a:endParaRPr>
              </a:p>
            </p:txBody>
          </p:sp>
        </mc:Choice>
        <mc:Fallback>
          <p:sp>
            <p:nvSpPr>
              <p:cNvPr id="17" name="TextBox 16">
                <a:extLst>
                  <a:ext uri="{FF2B5EF4-FFF2-40B4-BE49-F238E27FC236}">
                    <a16:creationId xmlns:a16="http://schemas.microsoft.com/office/drawing/2014/main" id="{19E29895-DAD3-DBEC-9B49-E879FFBD9841}"/>
                  </a:ext>
                </a:extLst>
              </p:cNvPr>
              <p:cNvSpPr txBox="1">
                <a:spLocks noRot="1" noChangeAspect="1" noMove="1" noResize="1" noEditPoints="1" noAdjustHandles="1" noChangeArrowheads="1" noChangeShapeType="1" noTextEdit="1"/>
              </p:cNvSpPr>
              <p:nvPr/>
            </p:nvSpPr>
            <p:spPr>
              <a:xfrm>
                <a:off x="2992244" y="5793952"/>
                <a:ext cx="688976" cy="536044"/>
              </a:xfrm>
              <a:prstGeom prst="rect">
                <a:avLst/>
              </a:prstGeom>
              <a:blipFill>
                <a:blip r:embed="rId14"/>
                <a:stretch>
                  <a:fillRect/>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F6094E2B-B1D1-CEBD-8A9D-9F19878425A9}"/>
              </a:ext>
            </a:extLst>
          </p:cNvPr>
          <p:cNvSpPr/>
          <p:nvPr/>
        </p:nvSpPr>
        <p:spPr>
          <a:xfrm>
            <a:off x="5592605" y="1137676"/>
            <a:ext cx="1493180" cy="39021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4" name="Rectangle 23">
            <a:extLst>
              <a:ext uri="{FF2B5EF4-FFF2-40B4-BE49-F238E27FC236}">
                <a16:creationId xmlns:a16="http://schemas.microsoft.com/office/drawing/2014/main" id="{F74BA2C5-2A2F-7707-8FCF-FD9EE6E4EB7E}"/>
              </a:ext>
            </a:extLst>
          </p:cNvPr>
          <p:cNvSpPr/>
          <p:nvPr/>
        </p:nvSpPr>
        <p:spPr>
          <a:xfrm>
            <a:off x="5592605" y="2693408"/>
            <a:ext cx="1493180" cy="380148"/>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2" name="Rectangle 11">
            <a:extLst>
              <a:ext uri="{FF2B5EF4-FFF2-40B4-BE49-F238E27FC236}">
                <a16:creationId xmlns:a16="http://schemas.microsoft.com/office/drawing/2014/main" id="{B24AAFC0-9ADF-EED3-3E99-126DC298304D}"/>
              </a:ext>
            </a:extLst>
          </p:cNvPr>
          <p:cNvSpPr/>
          <p:nvPr/>
        </p:nvSpPr>
        <p:spPr>
          <a:xfrm>
            <a:off x="2611944" y="2691969"/>
            <a:ext cx="1449579" cy="39021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8" name="Rectangle 17">
            <a:extLst>
              <a:ext uri="{FF2B5EF4-FFF2-40B4-BE49-F238E27FC236}">
                <a16:creationId xmlns:a16="http://schemas.microsoft.com/office/drawing/2014/main" id="{EAE5BBB5-B877-2A07-C5E5-9E2BBAAEB547}"/>
              </a:ext>
            </a:extLst>
          </p:cNvPr>
          <p:cNvSpPr/>
          <p:nvPr/>
        </p:nvSpPr>
        <p:spPr>
          <a:xfrm>
            <a:off x="2577997" y="5762933"/>
            <a:ext cx="1493180" cy="39021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cxnSp>
        <p:nvCxnSpPr>
          <p:cNvPr id="4" name="Straight Connector 3">
            <a:extLst>
              <a:ext uri="{FF2B5EF4-FFF2-40B4-BE49-F238E27FC236}">
                <a16:creationId xmlns:a16="http://schemas.microsoft.com/office/drawing/2014/main" id="{F33A1A85-8256-A70B-E646-2DB6EE776F70}"/>
              </a:ext>
            </a:extLst>
          </p:cNvPr>
          <p:cNvCxnSpPr>
            <a:cxnSpLocks/>
          </p:cNvCxnSpPr>
          <p:nvPr/>
        </p:nvCxnSpPr>
        <p:spPr>
          <a:xfrm flipH="1">
            <a:off x="1639160" y="4707118"/>
            <a:ext cx="9144000" cy="0"/>
          </a:xfrm>
          <a:prstGeom prst="line">
            <a:avLst/>
          </a:prstGeom>
          <a:ln w="3175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AD33545-B040-5FB4-3C76-5B736A588154}"/>
                  </a:ext>
                </a:extLst>
              </p:cNvPr>
              <p:cNvSpPr txBox="1"/>
              <p:nvPr/>
            </p:nvSpPr>
            <p:spPr>
              <a:xfrm>
                <a:off x="8444322" y="1151007"/>
                <a:ext cx="208580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𝟔𝟎</m:t>
                      </m:r>
                    </m:oMath>
                  </m:oMathPara>
                </a14:m>
                <a:endParaRPr lang="en-US" sz="2400" b="1" dirty="0">
                  <a:solidFill>
                    <a:srgbClr val="000000"/>
                  </a:solidFill>
                  <a:latin typeface="Trebuchet MS" panose="020B0603020202020204"/>
                </a:endParaRPr>
              </a:p>
            </p:txBody>
          </p:sp>
        </mc:Choice>
        <mc:Fallback>
          <p:sp>
            <p:nvSpPr>
              <p:cNvPr id="7" name="TextBox 6">
                <a:extLst>
                  <a:ext uri="{FF2B5EF4-FFF2-40B4-BE49-F238E27FC236}">
                    <a16:creationId xmlns:a16="http://schemas.microsoft.com/office/drawing/2014/main" id="{8AD33545-B040-5FB4-3C76-5B736A588154}"/>
                  </a:ext>
                </a:extLst>
              </p:cNvPr>
              <p:cNvSpPr txBox="1">
                <a:spLocks noRot="1" noChangeAspect="1" noMove="1" noResize="1" noEditPoints="1" noAdjustHandles="1" noChangeArrowheads="1" noChangeShapeType="1" noTextEdit="1"/>
              </p:cNvSpPr>
              <p:nvPr/>
            </p:nvSpPr>
            <p:spPr>
              <a:xfrm>
                <a:off x="8444322" y="1151007"/>
                <a:ext cx="2085801" cy="53604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7534DE1-0EDC-9DBA-CA25-323E146684A3}"/>
                  </a:ext>
                </a:extLst>
              </p:cNvPr>
              <p:cNvSpPr txBox="1"/>
              <p:nvPr/>
            </p:nvSpPr>
            <p:spPr>
              <a:xfrm>
                <a:off x="5931776" y="4225753"/>
                <a:ext cx="814838"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𝟕</m:t>
                      </m:r>
                    </m:oMath>
                  </m:oMathPara>
                </a14:m>
                <a:endParaRPr lang="en-US" sz="2400" b="1" dirty="0">
                  <a:solidFill>
                    <a:srgbClr val="000000"/>
                  </a:solidFill>
                  <a:latin typeface="Trebuchet MS" panose="020B0603020202020204"/>
                </a:endParaRPr>
              </a:p>
            </p:txBody>
          </p:sp>
        </mc:Choice>
        <mc:Fallback>
          <p:sp>
            <p:nvSpPr>
              <p:cNvPr id="9" name="TextBox 8">
                <a:extLst>
                  <a:ext uri="{FF2B5EF4-FFF2-40B4-BE49-F238E27FC236}">
                    <a16:creationId xmlns:a16="http://schemas.microsoft.com/office/drawing/2014/main" id="{D7534DE1-0EDC-9DBA-CA25-323E146684A3}"/>
                  </a:ext>
                </a:extLst>
              </p:cNvPr>
              <p:cNvSpPr txBox="1">
                <a:spLocks noRot="1" noChangeAspect="1" noMove="1" noResize="1" noEditPoints="1" noAdjustHandles="1" noChangeArrowheads="1" noChangeShapeType="1" noTextEdit="1"/>
              </p:cNvSpPr>
              <p:nvPr/>
            </p:nvSpPr>
            <p:spPr>
              <a:xfrm>
                <a:off x="5931776" y="4225753"/>
                <a:ext cx="814838" cy="536044"/>
              </a:xfrm>
              <a:prstGeom prst="rect">
                <a:avLst/>
              </a:prstGeom>
              <a:blipFill>
                <a:blip r:embed="rId16"/>
                <a:stretch>
                  <a:fillRect/>
                </a:stretch>
              </a:blipFill>
            </p:spPr>
            <p:txBody>
              <a:bodyPr/>
              <a:lstStyle/>
              <a:p>
                <a:r>
                  <a:rPr lang="en-GB">
                    <a:noFill/>
                  </a:rPr>
                  <a:t> </a:t>
                </a:r>
              </a:p>
            </p:txBody>
          </p:sp>
        </mc:Fallback>
      </mc:AlternateContent>
      <p:sp>
        <p:nvSpPr>
          <p:cNvPr id="15" name="Rectangle: Rounded Corners 27">
            <a:extLst>
              <a:ext uri="{FF2B5EF4-FFF2-40B4-BE49-F238E27FC236}">
                <a16:creationId xmlns:a16="http://schemas.microsoft.com/office/drawing/2014/main" id="{D3180A5C-194C-8AA6-9CB9-B7B08C4DF362}"/>
              </a:ext>
            </a:extLst>
          </p:cNvPr>
          <p:cNvSpPr/>
          <p:nvPr/>
        </p:nvSpPr>
        <p:spPr>
          <a:xfrm>
            <a:off x="4815370" y="3244780"/>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g</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70F53DD-F444-869E-7AAC-A88752D6AF22}"/>
                  </a:ext>
                </a:extLst>
              </p:cNvPr>
              <p:cNvSpPr txBox="1"/>
              <p:nvPr/>
            </p:nvSpPr>
            <p:spPr>
              <a:xfrm>
                <a:off x="5217702" y="3244780"/>
                <a:ext cx="22429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7</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14</m:t>
                    </m:r>
                  </m:oMath>
                </a14:m>
                <a:r>
                  <a:rPr lang="en-GB" dirty="0">
                    <a:solidFill>
                      <a:srgbClr val="000000"/>
                    </a:solidFill>
                    <a:latin typeface="Trebuchet MS" panose="020B0603020202020204"/>
                    <a:cs typeface="Calibri" panose="020F0502020204030204" pitchFamily="34" charset="0"/>
                  </a:rPr>
                  <a:t>?</a:t>
                </a:r>
                <a:endParaRPr lang="en-US" dirty="0">
                  <a:solidFill>
                    <a:srgbClr val="000000"/>
                  </a:solidFill>
                  <a:latin typeface="Trebuchet MS" panose="020B0603020202020204"/>
                  <a:cs typeface="Calibri" panose="020F0502020204030204" pitchFamily="34" charset="0"/>
                </a:endParaRPr>
              </a:p>
            </p:txBody>
          </p:sp>
        </mc:Choice>
        <mc:Fallback>
          <p:sp>
            <p:nvSpPr>
              <p:cNvPr id="20" name="TextBox 19">
                <a:extLst>
                  <a:ext uri="{FF2B5EF4-FFF2-40B4-BE49-F238E27FC236}">
                    <a16:creationId xmlns:a16="http://schemas.microsoft.com/office/drawing/2014/main" id="{070F53DD-F444-869E-7AAC-A88752D6AF22}"/>
                  </a:ext>
                </a:extLst>
              </p:cNvPr>
              <p:cNvSpPr txBox="1">
                <a:spLocks noRot="1" noChangeAspect="1" noMove="1" noResize="1" noEditPoints="1" noAdjustHandles="1" noChangeArrowheads="1" noChangeShapeType="1" noTextEdit="1"/>
              </p:cNvSpPr>
              <p:nvPr/>
            </p:nvSpPr>
            <p:spPr>
              <a:xfrm>
                <a:off x="5217702" y="3244780"/>
                <a:ext cx="2242986" cy="923330"/>
              </a:xfrm>
              <a:prstGeom prst="rect">
                <a:avLst/>
              </a:prstGeom>
              <a:blipFill>
                <a:blip r:embed="rId17"/>
                <a:stretch>
                  <a:fillRect r="-1256"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6" name="Rectangle: Rounded Corners 27">
            <a:extLst>
              <a:ext uri="{FF2B5EF4-FFF2-40B4-BE49-F238E27FC236}">
                <a16:creationId xmlns:a16="http://schemas.microsoft.com/office/drawing/2014/main" id="{6D20BCFF-B437-CD54-0658-AE871FBC63DB}"/>
              </a:ext>
            </a:extLst>
          </p:cNvPr>
          <p:cNvSpPr/>
          <p:nvPr/>
        </p:nvSpPr>
        <p:spPr>
          <a:xfrm>
            <a:off x="7963622" y="191882"/>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h</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4492295-02D4-4B1F-E9F6-EB1CCB30E86A}"/>
                  </a:ext>
                </a:extLst>
              </p:cNvPr>
              <p:cNvSpPr txBox="1"/>
              <p:nvPr/>
            </p:nvSpPr>
            <p:spPr>
              <a:xfrm>
                <a:off x="8365728" y="191882"/>
                <a:ext cx="22429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4</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15</m:t>
                    </m:r>
                  </m:oMath>
                </a14:m>
                <a:r>
                  <a:rPr lang="en-GB" dirty="0">
                    <a:solidFill>
                      <a:srgbClr val="000000"/>
                    </a:solidFill>
                    <a:latin typeface="Trebuchet MS" panose="020B0603020202020204"/>
                    <a:cs typeface="Calibri" panose="020F0502020204030204" pitchFamily="34" charset="0"/>
                  </a:rPr>
                  <a:t>? </a:t>
                </a:r>
                <a:endParaRPr lang="en-US" dirty="0">
                  <a:solidFill>
                    <a:srgbClr val="000000"/>
                  </a:solidFill>
                  <a:latin typeface="Trebuchet MS" panose="020B0603020202020204"/>
                  <a:cs typeface="Calibri" panose="020F0502020204030204" pitchFamily="34" charset="0"/>
                </a:endParaRPr>
              </a:p>
            </p:txBody>
          </p:sp>
        </mc:Choice>
        <mc:Fallback>
          <p:sp>
            <p:nvSpPr>
              <p:cNvPr id="30" name="TextBox 29">
                <a:extLst>
                  <a:ext uri="{FF2B5EF4-FFF2-40B4-BE49-F238E27FC236}">
                    <a16:creationId xmlns:a16="http://schemas.microsoft.com/office/drawing/2014/main" id="{B4492295-02D4-4B1F-E9F6-EB1CCB30E86A}"/>
                  </a:ext>
                </a:extLst>
              </p:cNvPr>
              <p:cNvSpPr txBox="1">
                <a:spLocks noRot="1" noChangeAspect="1" noMove="1" noResize="1" noEditPoints="1" noAdjustHandles="1" noChangeArrowheads="1" noChangeShapeType="1" noTextEdit="1"/>
              </p:cNvSpPr>
              <p:nvPr/>
            </p:nvSpPr>
            <p:spPr>
              <a:xfrm>
                <a:off x="8365728" y="191882"/>
                <a:ext cx="2242986" cy="923330"/>
              </a:xfrm>
              <a:prstGeom prst="rect">
                <a:avLst/>
              </a:prstGeom>
              <a:blipFill>
                <a:blip r:embed="rId18"/>
                <a:stretch>
                  <a:fillRect r="-1256"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a:extLst>
              <a:ext uri="{FF2B5EF4-FFF2-40B4-BE49-F238E27FC236}">
                <a16:creationId xmlns:a16="http://schemas.microsoft.com/office/drawing/2014/main" id="{FCE31803-949B-1564-2051-F77F53AA6A9B}"/>
              </a:ext>
            </a:extLst>
          </p:cNvPr>
          <p:cNvSpPr/>
          <p:nvPr/>
        </p:nvSpPr>
        <p:spPr>
          <a:xfrm>
            <a:off x="5592605" y="4227707"/>
            <a:ext cx="1493180" cy="39021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36" name="Rectangle 35">
            <a:extLst>
              <a:ext uri="{FF2B5EF4-FFF2-40B4-BE49-F238E27FC236}">
                <a16:creationId xmlns:a16="http://schemas.microsoft.com/office/drawing/2014/main" id="{CA940AFB-A904-C0FD-F61E-58002A4DDFBC}"/>
              </a:ext>
            </a:extLst>
          </p:cNvPr>
          <p:cNvSpPr/>
          <p:nvPr/>
        </p:nvSpPr>
        <p:spPr>
          <a:xfrm>
            <a:off x="8740631" y="1165729"/>
            <a:ext cx="1493180" cy="380148"/>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39" name="TextBox 38">
            <a:extLst>
              <a:ext uri="{FF2B5EF4-FFF2-40B4-BE49-F238E27FC236}">
                <a16:creationId xmlns:a16="http://schemas.microsoft.com/office/drawing/2014/main" id="{EB77DC0E-8944-8102-D2A5-1226680E849D}"/>
              </a:ext>
            </a:extLst>
          </p:cNvPr>
          <p:cNvSpPr txBox="1"/>
          <p:nvPr/>
        </p:nvSpPr>
        <p:spPr>
          <a:xfrm>
            <a:off x="5296296" y="4835355"/>
            <a:ext cx="4449589" cy="10156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cs typeface="Calibri" panose="020F0502020204030204" pitchFamily="34" charset="0"/>
              </a:rPr>
              <a:t>Do you notice anything about the answers compared to the numbers in the questions?</a:t>
            </a:r>
            <a:endParaRPr lang="en-US" sz="2000" dirty="0">
              <a:solidFill>
                <a:srgbClr val="000000"/>
              </a:solidFill>
              <a:latin typeface="Trebuchet MS" panose="020B0603020202020204"/>
              <a:cs typeface="Calibri" panose="020F0502020204030204" pitchFamily="34" charset="0"/>
            </a:endParaRPr>
          </a:p>
        </p:txBody>
      </p:sp>
      <p:cxnSp>
        <p:nvCxnSpPr>
          <p:cNvPr id="6" name="Straight Connector 5">
            <a:extLst>
              <a:ext uri="{FF2B5EF4-FFF2-40B4-BE49-F238E27FC236}">
                <a16:creationId xmlns:a16="http://schemas.microsoft.com/office/drawing/2014/main" id="{EF9EA7DC-E579-7066-016E-373661163526}"/>
              </a:ext>
            </a:extLst>
          </p:cNvPr>
          <p:cNvCxnSpPr>
            <a:cxnSpLocks/>
          </p:cNvCxnSpPr>
          <p:nvPr/>
        </p:nvCxnSpPr>
        <p:spPr>
          <a:xfrm>
            <a:off x="7850330" y="152436"/>
            <a:ext cx="0" cy="4554682"/>
          </a:xfrm>
          <a:prstGeom prst="line">
            <a:avLst/>
          </a:prstGeom>
          <a:ln w="3175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7860FEAB-DFD3-00F5-ECB8-5FD3EDED6EBD}"/>
                  </a:ext>
                </a:extLst>
              </p:cNvPr>
              <p:cNvSpPr txBox="1"/>
              <p:nvPr/>
            </p:nvSpPr>
            <p:spPr>
              <a:xfrm>
                <a:off x="8578997" y="2654279"/>
                <a:ext cx="181645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𝟔</m:t>
                      </m:r>
                    </m:oMath>
                  </m:oMathPara>
                </a14:m>
                <a:endParaRPr lang="en-US" sz="2400" b="1" dirty="0">
                  <a:solidFill>
                    <a:srgbClr val="000000"/>
                  </a:solidFill>
                  <a:latin typeface="Trebuchet MS" panose="020B0603020202020204"/>
                </a:endParaRPr>
              </a:p>
            </p:txBody>
          </p:sp>
        </mc:Choice>
        <mc:Fallback>
          <p:sp>
            <p:nvSpPr>
              <p:cNvPr id="42" name="TextBox 41">
                <a:extLst>
                  <a:ext uri="{FF2B5EF4-FFF2-40B4-BE49-F238E27FC236}">
                    <a16:creationId xmlns:a16="http://schemas.microsoft.com/office/drawing/2014/main" id="{7860FEAB-DFD3-00F5-ECB8-5FD3EDED6EBD}"/>
                  </a:ext>
                </a:extLst>
              </p:cNvPr>
              <p:cNvSpPr txBox="1">
                <a:spLocks noRot="1" noChangeAspect="1" noMove="1" noResize="1" noEditPoints="1" noAdjustHandles="1" noChangeArrowheads="1" noChangeShapeType="1" noTextEdit="1"/>
              </p:cNvSpPr>
              <p:nvPr/>
            </p:nvSpPr>
            <p:spPr>
              <a:xfrm>
                <a:off x="8578997" y="2654279"/>
                <a:ext cx="1816451" cy="536044"/>
              </a:xfrm>
              <a:prstGeom prst="rect">
                <a:avLst/>
              </a:prstGeom>
              <a:blipFill>
                <a:blip r:embed="rId19"/>
                <a:stretch>
                  <a:fillRect/>
                </a:stretch>
              </a:blipFill>
            </p:spPr>
            <p:txBody>
              <a:bodyPr/>
              <a:lstStyle/>
              <a:p>
                <a:r>
                  <a:rPr lang="en-GB">
                    <a:noFill/>
                  </a:rPr>
                  <a:t> </a:t>
                </a:r>
              </a:p>
            </p:txBody>
          </p:sp>
        </mc:Fallback>
      </mc:AlternateContent>
      <p:sp>
        <p:nvSpPr>
          <p:cNvPr id="43" name="Rectangle: Rounded Corners 27">
            <a:extLst>
              <a:ext uri="{FF2B5EF4-FFF2-40B4-BE49-F238E27FC236}">
                <a16:creationId xmlns:a16="http://schemas.microsoft.com/office/drawing/2014/main" id="{5241AE9E-0708-6B11-4052-673AD5D486D8}"/>
              </a:ext>
            </a:extLst>
          </p:cNvPr>
          <p:cNvSpPr/>
          <p:nvPr/>
        </p:nvSpPr>
        <p:spPr>
          <a:xfrm>
            <a:off x="7963622" y="169515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i</a:t>
            </a:r>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A3D6886E-20C3-709F-99B4-F221768028CA}"/>
                  </a:ext>
                </a:extLst>
              </p:cNvPr>
              <p:cNvSpPr txBox="1"/>
              <p:nvPr/>
            </p:nvSpPr>
            <p:spPr>
              <a:xfrm>
                <a:off x="8365728" y="1695154"/>
                <a:ext cx="22429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2</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6</m:t>
                    </m:r>
                  </m:oMath>
                </a14:m>
                <a:r>
                  <a:rPr lang="en-GB" dirty="0">
                    <a:solidFill>
                      <a:srgbClr val="000000"/>
                    </a:solidFill>
                    <a:latin typeface="Trebuchet MS" panose="020B0603020202020204"/>
                    <a:cs typeface="Calibri" panose="020F0502020204030204" pitchFamily="34" charset="0"/>
                  </a:rPr>
                  <a:t>? </a:t>
                </a:r>
                <a:endParaRPr lang="en-US" dirty="0">
                  <a:solidFill>
                    <a:srgbClr val="000000"/>
                  </a:solidFill>
                  <a:latin typeface="Trebuchet MS" panose="020B0603020202020204"/>
                  <a:cs typeface="Calibri" panose="020F0502020204030204" pitchFamily="34" charset="0"/>
                </a:endParaRPr>
              </a:p>
            </p:txBody>
          </p:sp>
        </mc:Choice>
        <mc:Fallback>
          <p:sp>
            <p:nvSpPr>
              <p:cNvPr id="44" name="TextBox 43">
                <a:extLst>
                  <a:ext uri="{FF2B5EF4-FFF2-40B4-BE49-F238E27FC236}">
                    <a16:creationId xmlns:a16="http://schemas.microsoft.com/office/drawing/2014/main" id="{A3D6886E-20C3-709F-99B4-F221768028CA}"/>
                  </a:ext>
                </a:extLst>
              </p:cNvPr>
              <p:cNvSpPr txBox="1">
                <a:spLocks noRot="1" noChangeAspect="1" noMove="1" noResize="1" noEditPoints="1" noAdjustHandles="1" noChangeArrowheads="1" noChangeShapeType="1" noTextEdit="1"/>
              </p:cNvSpPr>
              <p:nvPr/>
            </p:nvSpPr>
            <p:spPr>
              <a:xfrm>
                <a:off x="8365728" y="1695154"/>
                <a:ext cx="2242986" cy="923330"/>
              </a:xfrm>
              <a:prstGeom prst="rect">
                <a:avLst/>
              </a:prstGeom>
              <a:blipFill>
                <a:blip r:embed="rId20"/>
                <a:stretch>
                  <a:fillRect r="-1256" b="-5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45" name="Rectangle 44">
            <a:extLst>
              <a:ext uri="{FF2B5EF4-FFF2-40B4-BE49-F238E27FC236}">
                <a16:creationId xmlns:a16="http://schemas.microsoft.com/office/drawing/2014/main" id="{D1658D49-DC37-4D7A-15B9-9138B09EDC56}"/>
              </a:ext>
            </a:extLst>
          </p:cNvPr>
          <p:cNvSpPr/>
          <p:nvPr/>
        </p:nvSpPr>
        <p:spPr>
          <a:xfrm>
            <a:off x="8740631" y="2693408"/>
            <a:ext cx="1493180" cy="380148"/>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E6F68987-FB03-0241-C68B-AAAA53AFE4BC}"/>
                  </a:ext>
                </a:extLst>
              </p:cNvPr>
              <p:cNvSpPr txBox="1"/>
              <p:nvPr/>
            </p:nvSpPr>
            <p:spPr>
              <a:xfrm>
                <a:off x="8444322" y="4210408"/>
                <a:ext cx="2085801" cy="536044"/>
              </a:xfrm>
              <a:prstGeom prst="rect">
                <a:avLst/>
              </a:prstGeom>
              <a:noFill/>
            </p:spPr>
            <p:txBody>
              <a:bodyPr wrap="square" lIns="0" tIns="0" rIns="0" bIns="0" rtlCol="0">
                <a:spAutoFit/>
              </a:bodyPr>
              <a:lstStyle/>
              <a:p>
                <a:pPr algn="ctr">
                  <a:spcAft>
                    <a:spcPts val="1300"/>
                  </a:spcAft>
                </a:pPr>
                <a14:m>
                  <m:oMathPara xmlns:m="http://schemas.openxmlformats.org/officeDocument/2006/math">
                    <m:oMathParaPr>
                      <m:jc m:val="centerGroup"/>
                    </m:oMathParaPr>
                    <m:oMath xmlns:m="http://schemas.openxmlformats.org/officeDocument/2006/math">
                      <m:r>
                        <a:rPr lang="en-GB" sz="2400" b="1" i="1">
                          <a:solidFill>
                            <a:srgbClr val="000000"/>
                          </a:solidFill>
                          <a:latin typeface="Cambria Math" panose="02040503050406030204" pitchFamily="18" charset="0"/>
                        </a:rPr>
                        <m:t>𝟐𝟏𝟎</m:t>
                      </m:r>
                    </m:oMath>
                  </m:oMathPara>
                </a14:m>
                <a:endParaRPr lang="en-US" sz="2400" b="1" dirty="0">
                  <a:solidFill>
                    <a:srgbClr val="000000"/>
                  </a:solidFill>
                  <a:latin typeface="Trebuchet MS" panose="020B0603020202020204"/>
                </a:endParaRPr>
              </a:p>
            </p:txBody>
          </p:sp>
        </mc:Choice>
        <mc:Fallback>
          <p:sp>
            <p:nvSpPr>
              <p:cNvPr id="46" name="TextBox 45">
                <a:extLst>
                  <a:ext uri="{FF2B5EF4-FFF2-40B4-BE49-F238E27FC236}">
                    <a16:creationId xmlns:a16="http://schemas.microsoft.com/office/drawing/2014/main" id="{E6F68987-FB03-0241-C68B-AAAA53AFE4BC}"/>
                  </a:ext>
                </a:extLst>
              </p:cNvPr>
              <p:cNvSpPr txBox="1">
                <a:spLocks noRot="1" noChangeAspect="1" noMove="1" noResize="1" noEditPoints="1" noAdjustHandles="1" noChangeArrowheads="1" noChangeShapeType="1" noTextEdit="1"/>
              </p:cNvSpPr>
              <p:nvPr/>
            </p:nvSpPr>
            <p:spPr>
              <a:xfrm>
                <a:off x="8444322" y="4210408"/>
                <a:ext cx="2085801" cy="536044"/>
              </a:xfrm>
              <a:prstGeom prst="rect">
                <a:avLst/>
              </a:prstGeom>
              <a:blipFill>
                <a:blip r:embed="rId21"/>
                <a:stretch>
                  <a:fillRect/>
                </a:stretch>
              </a:blipFill>
            </p:spPr>
            <p:txBody>
              <a:bodyPr/>
              <a:lstStyle/>
              <a:p>
                <a:r>
                  <a:rPr lang="en-GB">
                    <a:noFill/>
                  </a:rPr>
                  <a:t> </a:t>
                </a:r>
              </a:p>
            </p:txBody>
          </p:sp>
        </mc:Fallback>
      </mc:AlternateContent>
      <p:sp>
        <p:nvSpPr>
          <p:cNvPr id="47" name="Rectangle: Rounded Corners 27">
            <a:extLst>
              <a:ext uri="{FF2B5EF4-FFF2-40B4-BE49-F238E27FC236}">
                <a16:creationId xmlns:a16="http://schemas.microsoft.com/office/drawing/2014/main" id="{E956D019-3FAF-870A-D0A8-AF7D674254A4}"/>
              </a:ext>
            </a:extLst>
          </p:cNvPr>
          <p:cNvSpPr/>
          <p:nvPr/>
        </p:nvSpPr>
        <p:spPr>
          <a:xfrm>
            <a:off x="7957727" y="3252690"/>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j</a:t>
            </a:r>
          </a:p>
        </p:txBody>
      </p: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AE19DE91-AAC7-AB73-ED06-2E7D0A72A7AF}"/>
                  </a:ext>
                </a:extLst>
              </p:cNvPr>
              <p:cNvSpPr txBox="1"/>
              <p:nvPr/>
            </p:nvSpPr>
            <p:spPr>
              <a:xfrm>
                <a:off x="8365728" y="3252690"/>
                <a:ext cx="22429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dirty="0">
                    <a:solidFill>
                      <a:srgbClr val="000000"/>
                    </a:solidFill>
                    <a:latin typeface="Trebuchet MS" panose="020B0603020202020204"/>
                    <a:cs typeface="Calibri" panose="020F0502020204030204" pitchFamily="34" charset="0"/>
                  </a:rPr>
                  <a:t>What is the Lowest Common Multiple of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10</m:t>
                    </m:r>
                  </m:oMath>
                </a14:m>
                <a:r>
                  <a:rPr lang="en-GB" dirty="0">
                    <a:solidFill>
                      <a:srgbClr val="000000"/>
                    </a:solidFill>
                    <a:latin typeface="Trebuchet MS" panose="020B0603020202020204"/>
                    <a:cs typeface="Calibri" panose="020F0502020204030204" pitchFamily="34" charset="0"/>
                  </a:rPr>
                  <a:t> and </a:t>
                </a:r>
                <a14:m>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21</m:t>
                    </m:r>
                  </m:oMath>
                </a14:m>
                <a:r>
                  <a:rPr lang="en-GB" dirty="0">
                    <a:solidFill>
                      <a:srgbClr val="000000"/>
                    </a:solidFill>
                    <a:latin typeface="Trebuchet MS" panose="020B0603020202020204"/>
                    <a:cs typeface="Calibri" panose="020F0502020204030204" pitchFamily="34" charset="0"/>
                  </a:rPr>
                  <a:t>? </a:t>
                </a:r>
                <a:endParaRPr lang="en-US" dirty="0">
                  <a:solidFill>
                    <a:srgbClr val="000000"/>
                  </a:solidFill>
                  <a:latin typeface="Trebuchet MS" panose="020B0603020202020204"/>
                  <a:cs typeface="Calibri" panose="020F0502020204030204" pitchFamily="34" charset="0"/>
                </a:endParaRPr>
              </a:p>
            </p:txBody>
          </p:sp>
        </mc:Choice>
        <mc:Fallback>
          <p:sp>
            <p:nvSpPr>
              <p:cNvPr id="48" name="TextBox 47">
                <a:extLst>
                  <a:ext uri="{FF2B5EF4-FFF2-40B4-BE49-F238E27FC236}">
                    <a16:creationId xmlns:a16="http://schemas.microsoft.com/office/drawing/2014/main" id="{AE19DE91-AAC7-AB73-ED06-2E7D0A72A7AF}"/>
                  </a:ext>
                </a:extLst>
              </p:cNvPr>
              <p:cNvSpPr txBox="1">
                <a:spLocks noRot="1" noChangeAspect="1" noMove="1" noResize="1" noEditPoints="1" noAdjustHandles="1" noChangeArrowheads="1" noChangeShapeType="1" noTextEdit="1"/>
              </p:cNvSpPr>
              <p:nvPr/>
            </p:nvSpPr>
            <p:spPr>
              <a:xfrm>
                <a:off x="8365728" y="3252690"/>
                <a:ext cx="2242986" cy="923330"/>
              </a:xfrm>
              <a:prstGeom prst="rect">
                <a:avLst/>
              </a:prstGeom>
              <a:blipFill>
                <a:blip r:embed="rId22"/>
                <a:stretch>
                  <a:fillRect r="-1256" b="-114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49" name="Rectangle 48">
            <a:extLst>
              <a:ext uri="{FF2B5EF4-FFF2-40B4-BE49-F238E27FC236}">
                <a16:creationId xmlns:a16="http://schemas.microsoft.com/office/drawing/2014/main" id="{7D03B216-71D9-A80D-265A-15744D735BD2}"/>
              </a:ext>
            </a:extLst>
          </p:cNvPr>
          <p:cNvSpPr/>
          <p:nvPr/>
        </p:nvSpPr>
        <p:spPr>
          <a:xfrm>
            <a:off x="8740631" y="4231507"/>
            <a:ext cx="1493180" cy="380148"/>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Tree>
    <p:extLst>
      <p:ext uri="{BB962C8B-B14F-4D97-AF65-F5344CB8AC3E}">
        <p14:creationId xmlns:p14="http://schemas.microsoft.com/office/powerpoint/2010/main" val="728460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5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5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par>
                                <p:cTn id="16" presetID="1"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1" nodeType="with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1" nodeType="withEffect">
                                  <p:stCondLst>
                                    <p:cond delay="50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1" nodeType="withEffect">
                                  <p:stCondLst>
                                    <p:cond delay="50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ntr" presetSubtype="0"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1" nodeType="withEffect">
                                  <p:stCondLst>
                                    <p:cond delay="50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par>
                                <p:cTn id="52" presetID="1" presetClass="entr" presetSubtype="0" fill="hold" grpId="0" nodeType="withEffect">
                                  <p:stCondLst>
                                    <p:cond delay="500"/>
                                  </p:stCondLst>
                                  <p:childTnLst>
                                    <p:set>
                                      <p:cBhvr>
                                        <p:cTn id="53" dur="1" fill="hold">
                                          <p:stCondLst>
                                            <p:cond delay="0"/>
                                          </p:stCondLst>
                                        </p:cTn>
                                        <p:tgtEl>
                                          <p:spTgt spid="9"/>
                                        </p:tgtEl>
                                        <p:attrNameLst>
                                          <p:attrName>style.visibility</p:attrName>
                                        </p:attrNameLst>
                                      </p:cBhvr>
                                      <p:to>
                                        <p:strVal val="visible"/>
                                      </p:to>
                                    </p:set>
                                  </p:childTnLst>
                                </p:cTn>
                              </p:par>
                              <p:par>
                                <p:cTn id="54" presetID="1" presetClass="entr" presetSubtype="0" fill="hold" grpId="1" nodeType="withEffect">
                                  <p:stCondLst>
                                    <p:cond delay="50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ntr" presetSubtype="0" fill="hold" grpId="0" nodeType="withEffect">
                                  <p:stCondLst>
                                    <p:cond delay="50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1" nodeType="withEffect">
                                  <p:stCondLst>
                                    <p:cond delay="50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hidden"/>
                                      </p:to>
                                    </p:set>
                                  </p:childTnLst>
                                </p:cTn>
                              </p:par>
                              <p:par>
                                <p:cTn id="70" presetID="1" presetClass="entr" presetSubtype="0" fill="hold" grpId="0" nodeType="withEffect">
                                  <p:stCondLst>
                                    <p:cond delay="500"/>
                                  </p:stCondLst>
                                  <p:childTnLst>
                                    <p:set>
                                      <p:cBhvr>
                                        <p:cTn id="71" dur="1" fill="hold">
                                          <p:stCondLst>
                                            <p:cond delay="0"/>
                                          </p:stCondLst>
                                        </p:cTn>
                                        <p:tgtEl>
                                          <p:spTgt spid="42"/>
                                        </p:tgtEl>
                                        <p:attrNameLst>
                                          <p:attrName>style.visibility</p:attrName>
                                        </p:attrNameLst>
                                      </p:cBhvr>
                                      <p:to>
                                        <p:strVal val="visible"/>
                                      </p:to>
                                    </p:set>
                                  </p:childTnLst>
                                </p:cTn>
                              </p:par>
                              <p:par>
                                <p:cTn id="72" presetID="1" presetClass="entr" presetSubtype="0" fill="hold" grpId="1" nodeType="withEffect">
                                  <p:stCondLst>
                                    <p:cond delay="500"/>
                                  </p:stCondLst>
                                  <p:childTnLst>
                                    <p:set>
                                      <p:cBhvr>
                                        <p:cTn id="73"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74" restart="whenNotActive" fill="hold" evtFilter="cancelBubble" nodeType="interactiveSeq">
                <p:stCondLst>
                  <p:cond evt="onClick" delay="0">
                    <p:tgtEl>
                      <p:spTgt spid="45"/>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hidden"/>
                                      </p:to>
                                    </p:set>
                                  </p:childTnLst>
                                </p:cTn>
                              </p:par>
                              <p:par>
                                <p:cTn id="79" presetID="1" presetClass="entr" presetSubtype="0" fill="hold" grpId="0" nodeType="withEffect">
                                  <p:stCondLst>
                                    <p:cond delay="50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1" nodeType="withEffect">
                                  <p:stCondLst>
                                    <p:cond delay="50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83" restart="whenNotActive" fill="hold" evtFilter="cancelBubble" nodeType="interactiveSeq">
                <p:stCondLst>
                  <p:cond evt="onClick" delay="0">
                    <p:tgtEl>
                      <p:spTgt spid="49"/>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25" grpId="0"/>
      <p:bldP spid="10" grpId="0" animBg="1"/>
      <p:bldP spid="27" grpId="0"/>
      <p:bldP spid="11" grpId="0"/>
      <p:bldP spid="13" grpId="0"/>
      <p:bldP spid="16" grpId="0" animBg="1"/>
      <p:bldP spid="16" grpId="1" animBg="1"/>
      <p:bldP spid="17" grpId="0"/>
      <p:bldP spid="23" grpId="0" animBg="1"/>
      <p:bldP spid="23" grpId="1" animBg="1"/>
      <p:bldP spid="24" grpId="0" animBg="1"/>
      <p:bldP spid="24" grpId="1" animBg="1"/>
      <p:bldP spid="12" grpId="0" animBg="1"/>
      <p:bldP spid="12" grpId="1" animBg="1"/>
      <p:bldP spid="18" grpId="0" animBg="1"/>
      <p:bldP spid="18" grpId="1" animBg="1"/>
      <p:bldP spid="7" grpId="0"/>
      <p:bldP spid="9" grpId="0"/>
      <p:bldP spid="31" grpId="0" animBg="1"/>
      <p:bldP spid="31" grpId="1" animBg="1"/>
      <p:bldP spid="36" grpId="0" animBg="1"/>
      <p:bldP spid="36" grpId="1" animBg="1"/>
      <p:bldP spid="42" grpId="0"/>
      <p:bldP spid="45" grpId="0" animBg="1"/>
      <p:bldP spid="45" grpId="1" animBg="1"/>
      <p:bldP spid="46" grpId="0"/>
      <p:bldP spid="49" grpId="0" animBg="1"/>
      <p:bldP spid="4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C9167589-F350-9BE2-274C-03EFC6AF8A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2C5162-DDD2-8979-1006-2CE3781721E4}"/>
              </a:ext>
            </a:extLst>
          </p:cNvPr>
          <p:cNvSpPr>
            <a:spLocks noGrp="1"/>
          </p:cNvSpPr>
          <p:nvPr>
            <p:ph type="body" sz="quarter" idx="10"/>
          </p:nvPr>
        </p:nvSpPr>
        <p:spPr>
          <a:xfrm>
            <a:off x="282621" y="272715"/>
            <a:ext cx="11626757" cy="2922618"/>
          </a:xfrm>
          <a:solidFill>
            <a:schemeClr val="accent2"/>
          </a:solidFill>
        </p:spPr>
        <p:txBody>
          <a:bodyPr>
            <a:normAutofit lnSpcReduction="10000"/>
          </a:bodyPr>
          <a:lstStyle/>
          <a:p>
            <a:pPr algn="ctr"/>
            <a:r>
              <a:rPr lang="en-GB" dirty="0">
                <a:latin typeface="Century Gothic" panose="020B0502020202020204" pitchFamily="34" charset="0"/>
              </a:rPr>
              <a:t>The LCM of 4 and 6 is not 4 x 6</a:t>
            </a:r>
          </a:p>
          <a:p>
            <a:pPr algn="ctr"/>
            <a:endParaRPr lang="en-GB" dirty="0">
              <a:latin typeface="Century Gothic" panose="020B0502020202020204" pitchFamily="34" charset="0"/>
            </a:endParaRPr>
          </a:p>
          <a:p>
            <a:pPr algn="ctr"/>
            <a:r>
              <a:rPr lang="en-GB" dirty="0">
                <a:latin typeface="Century Gothic" panose="020B0502020202020204" pitchFamily="34" charset="0"/>
              </a:rPr>
              <a:t>The LCM of 5 and 6 is 5 x 6 </a:t>
            </a:r>
          </a:p>
          <a:p>
            <a:pPr algn="ctr"/>
            <a:endParaRPr lang="en-GB" dirty="0">
              <a:latin typeface="Century Gothic" panose="020B0502020202020204" pitchFamily="34" charset="0"/>
            </a:endParaRPr>
          </a:p>
          <a:p>
            <a:pPr algn="ctr"/>
            <a:r>
              <a:rPr lang="en-GB" dirty="0">
                <a:latin typeface="Century Gothic" panose="020B0502020202020204" pitchFamily="34" charset="0"/>
              </a:rPr>
              <a:t>Explain why</a:t>
            </a:r>
          </a:p>
          <a:p>
            <a:pPr algn="ctr"/>
            <a:endParaRPr lang="en-GB" dirty="0">
              <a:latin typeface="Century Gothic" panose="020B0502020202020204" pitchFamily="34" charset="0"/>
            </a:endParaRPr>
          </a:p>
        </p:txBody>
      </p:sp>
      <p:pic>
        <p:nvPicPr>
          <p:cNvPr id="3" name="Picture 2">
            <a:extLst>
              <a:ext uri="{FF2B5EF4-FFF2-40B4-BE49-F238E27FC236}">
                <a16:creationId xmlns:a16="http://schemas.microsoft.com/office/drawing/2014/main" id="{443AC908-94DC-41C2-8AA9-F7FB68316449}"/>
              </a:ext>
            </a:extLst>
          </p:cNvPr>
          <p:cNvPicPr>
            <a:picLocks noChangeAspect="1"/>
          </p:cNvPicPr>
          <p:nvPr/>
        </p:nvPicPr>
        <p:blipFill rotWithShape="1">
          <a:blip r:embed="rId3"/>
          <a:srcRect b="1495"/>
          <a:stretch/>
        </p:blipFill>
        <p:spPr>
          <a:xfrm>
            <a:off x="10938294" y="4774735"/>
            <a:ext cx="1149712" cy="153388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6C78F98-9DEE-6D98-0EE0-5CCB2B67EA37}"/>
                  </a:ext>
                </a:extLst>
              </p:cNvPr>
              <p:cNvSpPr txBox="1"/>
              <p:nvPr/>
            </p:nvSpPr>
            <p:spPr>
              <a:xfrm>
                <a:off x="2757591" y="5187732"/>
                <a:ext cx="6748718"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000" dirty="0"/>
                  <a:t>When numbers have </a:t>
                </a:r>
                <a:r>
                  <a:rPr lang="en-GB" sz="2000" u="sng" dirty="0"/>
                  <a:t>only</a:t>
                </a:r>
                <a:r>
                  <a:rPr lang="en-GB" sz="2000" dirty="0"/>
                  <a:t> a common factor of </a:t>
                </a:r>
                <a14:m>
                  <m:oMath xmlns:m="http://schemas.openxmlformats.org/officeDocument/2006/math">
                    <m:r>
                      <a:rPr lang="en-GB" sz="2000" i="1" dirty="0" smtClean="0">
                        <a:latin typeface="Cambria Math" panose="02040503050406030204" pitchFamily="18" charset="0"/>
                      </a:rPr>
                      <m:t>1</m:t>
                    </m:r>
                  </m:oMath>
                </a14:m>
                <a:r>
                  <a:rPr lang="en-GB" sz="2000" dirty="0"/>
                  <a:t>, their LCM is their product. </a:t>
                </a:r>
              </a:p>
            </p:txBody>
          </p:sp>
        </mc:Choice>
        <mc:Fallback>
          <p:sp>
            <p:nvSpPr>
              <p:cNvPr id="4" name="TextBox 3">
                <a:extLst>
                  <a:ext uri="{FF2B5EF4-FFF2-40B4-BE49-F238E27FC236}">
                    <a16:creationId xmlns:a16="http://schemas.microsoft.com/office/drawing/2014/main" id="{46C78F98-9DEE-6D98-0EE0-5CCB2B67EA37}"/>
                  </a:ext>
                </a:extLst>
              </p:cNvPr>
              <p:cNvSpPr txBox="1">
                <a:spLocks noRot="1" noChangeAspect="1" noMove="1" noResize="1" noEditPoints="1" noAdjustHandles="1" noChangeArrowheads="1" noChangeShapeType="1" noTextEdit="1"/>
              </p:cNvSpPr>
              <p:nvPr/>
            </p:nvSpPr>
            <p:spPr>
              <a:xfrm>
                <a:off x="2757591" y="5187732"/>
                <a:ext cx="6748718" cy="707886"/>
              </a:xfrm>
              <a:prstGeom prst="rect">
                <a:avLst/>
              </a:prstGeom>
              <a:blipFill>
                <a:blip r:embed="rId4"/>
                <a:stretch>
                  <a:fillRect t="-3390" b="-13559"/>
                </a:stretch>
              </a:blipFill>
            </p:spPr>
            <p:txBody>
              <a:bodyPr/>
              <a:lstStyle/>
              <a:p>
                <a:r>
                  <a:rPr lang="en-GB">
                    <a:noFill/>
                  </a:rPr>
                  <a:t> </a:t>
                </a:r>
              </a:p>
            </p:txBody>
          </p:sp>
        </mc:Fallback>
      </mc:AlternateContent>
    </p:spTree>
    <p:extLst>
      <p:ext uri="{BB962C8B-B14F-4D97-AF65-F5344CB8AC3E}">
        <p14:creationId xmlns:p14="http://schemas.microsoft.com/office/powerpoint/2010/main" val="196866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4A8A6225-9BA6-B47D-B03E-0E4735EB28BA}"/>
                  </a:ext>
                </a:extLst>
              </p:cNvPr>
              <p:cNvSpPr txBox="1"/>
              <p:nvPr/>
            </p:nvSpPr>
            <p:spPr>
              <a:xfrm>
                <a:off x="3735914" y="3142608"/>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2, 4</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27</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𝟏𝟎𝟖</m:t>
                    </m:r>
                  </m:oMath>
                </a14:m>
                <a:endParaRPr lang="en-GB" b="1" dirty="0">
                  <a:solidFill>
                    <a:srgbClr val="000000"/>
                  </a:solidFill>
                  <a:latin typeface="Trebuchet MS" panose="020B0603020202020204" pitchFamily="34" charset="0"/>
                </a:endParaRPr>
              </a:p>
            </p:txBody>
          </p:sp>
        </mc:Choice>
        <mc:Fallback>
          <p:sp>
            <p:nvSpPr>
              <p:cNvPr id="56" name="TextBox 55">
                <a:extLst>
                  <a:ext uri="{FF2B5EF4-FFF2-40B4-BE49-F238E27FC236}">
                    <a16:creationId xmlns:a16="http://schemas.microsoft.com/office/drawing/2014/main" id="{4A8A6225-9BA6-B47D-B03E-0E4735EB28BA}"/>
                  </a:ext>
                </a:extLst>
              </p:cNvPr>
              <p:cNvSpPr txBox="1">
                <a:spLocks noRot="1" noChangeAspect="1" noMove="1" noResize="1" noEditPoints="1" noAdjustHandles="1" noChangeArrowheads="1" noChangeShapeType="1" noTextEdit="1"/>
              </p:cNvSpPr>
              <p:nvPr/>
            </p:nvSpPr>
            <p:spPr>
              <a:xfrm>
                <a:off x="3735914" y="3142608"/>
                <a:ext cx="2460422" cy="369332"/>
              </a:xfrm>
              <a:prstGeom prst="rect">
                <a:avLst/>
              </a:prstGeom>
              <a:blipFill>
                <a:blip r:embed="rId3"/>
                <a:stretch>
                  <a:fillRect t="-11667" b="-25000"/>
                </a:stretch>
              </a:blipFill>
            </p:spPr>
            <p:txBody>
              <a:bodyPr/>
              <a:lstStyle/>
              <a:p>
                <a:r>
                  <a:rPr lang="en-GB">
                    <a:noFill/>
                  </a:rPr>
                  <a:t> </a:t>
                </a:r>
              </a:p>
            </p:txBody>
          </p:sp>
        </mc:Fallback>
      </mc:AlternateContent>
      <p:sp>
        <p:nvSpPr>
          <p:cNvPr id="57" name="Rectangle 56">
            <a:extLst>
              <a:ext uri="{FF2B5EF4-FFF2-40B4-BE49-F238E27FC236}">
                <a16:creationId xmlns:a16="http://schemas.microsoft.com/office/drawing/2014/main" id="{7974081D-43A8-AE72-E7F0-7FAD5FCC7BBA}"/>
              </a:ext>
            </a:extLst>
          </p:cNvPr>
          <p:cNvSpPr/>
          <p:nvPr/>
        </p:nvSpPr>
        <p:spPr>
          <a:xfrm>
            <a:off x="5355294" y="3192652"/>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 name="Rectangle: Rounded Corners 50">
            <a:extLst>
              <a:ext uri="{FF2B5EF4-FFF2-40B4-BE49-F238E27FC236}">
                <a16:creationId xmlns:a16="http://schemas.microsoft.com/office/drawing/2014/main" id="{6FC80DF6-DEE6-992A-2430-291137F13EA9}"/>
              </a:ext>
            </a:extLst>
          </p:cNvPr>
          <p:cNvSpPr/>
          <p:nvPr/>
        </p:nvSpPr>
        <p:spPr>
          <a:xfrm>
            <a:off x="269368" y="113612"/>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1</a:t>
            </a:r>
          </a:p>
        </p:txBody>
      </p:sp>
      <p:sp>
        <p:nvSpPr>
          <p:cNvPr id="7" name="Rectangle: Rounded Corners 33">
            <a:extLst>
              <a:ext uri="{FF2B5EF4-FFF2-40B4-BE49-F238E27FC236}">
                <a16:creationId xmlns:a16="http://schemas.microsoft.com/office/drawing/2014/main" id="{CD1D12FF-B2C0-50EA-967D-D22C897E7233}"/>
              </a:ext>
            </a:extLst>
          </p:cNvPr>
          <p:cNvSpPr/>
          <p:nvPr/>
        </p:nvSpPr>
        <p:spPr>
          <a:xfrm>
            <a:off x="274735" y="565936"/>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810B095-F306-9AD4-C2B7-7456CD410992}"/>
                  </a:ext>
                </a:extLst>
              </p:cNvPr>
              <p:cNvSpPr txBox="1"/>
              <p:nvPr/>
            </p:nvSpPr>
            <p:spPr>
              <a:xfrm>
                <a:off x="617785" y="520959"/>
                <a:ext cx="2667857"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6</m:t>
                    </m:r>
                  </m:oMath>
                </a14:m>
                <a:r>
                  <a:rPr lang="en-GB" dirty="0">
                    <a:solidFill>
                      <a:srgbClr val="000000"/>
                    </a:solidFill>
                    <a:latin typeface="Trebuchet MS" panose="020B0603020202020204" pitchFamily="34" charset="0"/>
                  </a:rPr>
                  <a:t> and </a:t>
                </a:r>
                <a14:m>
                  <m:oMath xmlns:m="http://schemas.openxmlformats.org/officeDocument/2006/math">
                    <m:r>
                      <a:rPr lang="en-GB" i="1" dirty="0">
                        <a:solidFill>
                          <a:srgbClr val="000000"/>
                        </a:solidFill>
                        <a:latin typeface="Cambria Math" panose="02040503050406030204" pitchFamily="18" charset="0"/>
                      </a:rPr>
                      <m:t>27</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𝟓𝟒</m:t>
                    </m:r>
                  </m:oMath>
                </a14:m>
                <a:endParaRPr lang="en-GB" b="1" dirty="0">
                  <a:solidFill>
                    <a:srgbClr val="000000"/>
                  </a:solidFill>
                  <a:latin typeface="Trebuchet MS" panose="020B0603020202020204" pitchFamily="34" charset="0"/>
                </a:endParaRPr>
              </a:p>
            </p:txBody>
          </p:sp>
        </mc:Choice>
        <mc:Fallback>
          <p:sp>
            <p:nvSpPr>
              <p:cNvPr id="9" name="TextBox 8">
                <a:extLst>
                  <a:ext uri="{FF2B5EF4-FFF2-40B4-BE49-F238E27FC236}">
                    <a16:creationId xmlns:a16="http://schemas.microsoft.com/office/drawing/2014/main" id="{F810B095-F306-9AD4-C2B7-7456CD410992}"/>
                  </a:ext>
                </a:extLst>
              </p:cNvPr>
              <p:cNvSpPr txBox="1">
                <a:spLocks noRot="1" noChangeAspect="1" noMove="1" noResize="1" noEditPoints="1" noAdjustHandles="1" noChangeArrowheads="1" noChangeShapeType="1" noTextEdit="1"/>
              </p:cNvSpPr>
              <p:nvPr/>
            </p:nvSpPr>
            <p:spPr>
              <a:xfrm>
                <a:off x="617785" y="520959"/>
                <a:ext cx="2667857" cy="369332"/>
              </a:xfrm>
              <a:prstGeom prst="rect">
                <a:avLst/>
              </a:prstGeom>
              <a:blipFill>
                <a:blip r:embed="rId4"/>
                <a:stretch>
                  <a:fillRect t="-9836" b="-2295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43B6933A-F836-D473-9345-1E71B87FB393}"/>
              </a:ext>
            </a:extLst>
          </p:cNvPr>
          <p:cNvSpPr txBox="1"/>
          <p:nvPr/>
        </p:nvSpPr>
        <p:spPr>
          <a:xfrm>
            <a:off x="592906" y="95250"/>
            <a:ext cx="5193770" cy="369332"/>
          </a:xfrm>
          <a:prstGeom prst="rect">
            <a:avLst/>
          </a:prstGeom>
          <a:noFill/>
        </p:spPr>
        <p:txBody>
          <a:bodyPr wrap="square">
            <a:spAutoFit/>
          </a:bodyPr>
          <a:lstStyle/>
          <a:p>
            <a:r>
              <a:rPr lang="en-GB" dirty="0">
                <a:solidFill>
                  <a:srgbClr val="000000"/>
                </a:solidFill>
                <a:latin typeface="Trebuchet MS" panose="020B0603020202020204"/>
              </a:rPr>
              <a:t>Find the LCM of the following numbers:</a:t>
            </a:r>
          </a:p>
        </p:txBody>
      </p:sp>
      <p:sp>
        <p:nvSpPr>
          <p:cNvPr id="8" name="Rectangle 7">
            <a:extLst>
              <a:ext uri="{FF2B5EF4-FFF2-40B4-BE49-F238E27FC236}">
                <a16:creationId xmlns:a16="http://schemas.microsoft.com/office/drawing/2014/main" id="{D20007FE-B1B9-85A1-C42B-2C06BE4A52EC}"/>
              </a:ext>
            </a:extLst>
          </p:cNvPr>
          <p:cNvSpPr/>
          <p:nvPr/>
        </p:nvSpPr>
        <p:spPr>
          <a:xfrm>
            <a:off x="2277548" y="556988"/>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1" name="Rectangle: Rounded Corners 33">
            <a:extLst>
              <a:ext uri="{FF2B5EF4-FFF2-40B4-BE49-F238E27FC236}">
                <a16:creationId xmlns:a16="http://schemas.microsoft.com/office/drawing/2014/main" id="{46F55C44-A06A-885F-26FD-A5088883C472}"/>
              </a:ext>
            </a:extLst>
          </p:cNvPr>
          <p:cNvSpPr/>
          <p:nvPr/>
        </p:nvSpPr>
        <p:spPr>
          <a:xfrm>
            <a:off x="274735" y="98904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5CCAC62-FF94-7215-09CF-4FB997D3809A}"/>
                  </a:ext>
                </a:extLst>
              </p:cNvPr>
              <p:cNvSpPr txBox="1"/>
              <p:nvPr/>
            </p:nvSpPr>
            <p:spPr>
              <a:xfrm>
                <a:off x="617785" y="945460"/>
                <a:ext cx="2469106"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9</m:t>
                    </m:r>
                  </m:oMath>
                </a14:m>
                <a:r>
                  <a:rPr lang="en-GB" dirty="0">
                    <a:solidFill>
                      <a:srgbClr val="000000"/>
                    </a:solidFill>
                    <a:latin typeface="Trebuchet MS" panose="020B0603020202020204" pitchFamily="34" charset="0"/>
                  </a:rPr>
                  <a:t> and </a:t>
                </a:r>
                <a14:m>
                  <m:oMath xmlns:m="http://schemas.openxmlformats.org/officeDocument/2006/math">
                    <m:r>
                      <a:rPr lang="en-GB" i="1" dirty="0">
                        <a:solidFill>
                          <a:srgbClr val="000000"/>
                        </a:solidFill>
                        <a:latin typeface="Cambria Math" panose="02040503050406030204" pitchFamily="18" charset="0"/>
                      </a:rPr>
                      <m:t>27</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𝟐𝟕</m:t>
                    </m:r>
                  </m:oMath>
                </a14:m>
                <a:endParaRPr lang="en-GB" b="1" dirty="0">
                  <a:solidFill>
                    <a:srgbClr val="000000"/>
                  </a:solidFill>
                  <a:latin typeface="Trebuchet MS" panose="020B0603020202020204" pitchFamily="34" charset="0"/>
                </a:endParaRPr>
              </a:p>
            </p:txBody>
          </p:sp>
        </mc:Choice>
        <mc:Fallback>
          <p:sp>
            <p:nvSpPr>
              <p:cNvPr id="12" name="TextBox 11">
                <a:extLst>
                  <a:ext uri="{FF2B5EF4-FFF2-40B4-BE49-F238E27FC236}">
                    <a16:creationId xmlns:a16="http://schemas.microsoft.com/office/drawing/2014/main" id="{55CCAC62-FF94-7215-09CF-4FB997D3809A}"/>
                  </a:ext>
                </a:extLst>
              </p:cNvPr>
              <p:cNvSpPr txBox="1">
                <a:spLocks noRot="1" noChangeAspect="1" noMove="1" noResize="1" noEditPoints="1" noAdjustHandles="1" noChangeArrowheads="1" noChangeShapeType="1" noTextEdit="1"/>
              </p:cNvSpPr>
              <p:nvPr/>
            </p:nvSpPr>
            <p:spPr>
              <a:xfrm>
                <a:off x="617785" y="945460"/>
                <a:ext cx="2469106" cy="369332"/>
              </a:xfrm>
              <a:prstGeom prst="rect">
                <a:avLst/>
              </a:prstGeom>
              <a:blipFill>
                <a:blip r:embed="rId5"/>
                <a:stretch>
                  <a:fillRect t="-9836" b="-22951"/>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39892365-2A61-1860-25A3-1EA8B0E3350D}"/>
              </a:ext>
            </a:extLst>
          </p:cNvPr>
          <p:cNvSpPr/>
          <p:nvPr/>
        </p:nvSpPr>
        <p:spPr>
          <a:xfrm>
            <a:off x="2277547" y="978028"/>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4" name="Rectangle: Rounded Corners 33">
            <a:extLst>
              <a:ext uri="{FF2B5EF4-FFF2-40B4-BE49-F238E27FC236}">
                <a16:creationId xmlns:a16="http://schemas.microsoft.com/office/drawing/2014/main" id="{B8164A51-785F-DFB5-A705-F8F8BF4DDC64}"/>
              </a:ext>
            </a:extLst>
          </p:cNvPr>
          <p:cNvSpPr/>
          <p:nvPr/>
        </p:nvSpPr>
        <p:spPr>
          <a:xfrm>
            <a:off x="274735" y="141215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A30DA51-8F27-BD19-0349-C7489DCCA097}"/>
                  </a:ext>
                </a:extLst>
              </p:cNvPr>
              <p:cNvSpPr txBox="1"/>
              <p:nvPr/>
            </p:nvSpPr>
            <p:spPr>
              <a:xfrm>
                <a:off x="626469" y="1369961"/>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18</m:t>
                    </m:r>
                  </m:oMath>
                </a14:m>
                <a:r>
                  <a:rPr lang="en-GB" dirty="0">
                    <a:solidFill>
                      <a:srgbClr val="000000"/>
                    </a:solidFill>
                    <a:latin typeface="Trebuchet MS" panose="020B0603020202020204" pitchFamily="34" charset="0"/>
                  </a:rPr>
                  <a:t> and </a:t>
                </a:r>
                <a14:m>
                  <m:oMath xmlns:m="http://schemas.openxmlformats.org/officeDocument/2006/math">
                    <m:r>
                      <a:rPr lang="en-GB" i="1" dirty="0">
                        <a:solidFill>
                          <a:srgbClr val="000000"/>
                        </a:solidFill>
                        <a:latin typeface="Cambria Math" panose="02040503050406030204" pitchFamily="18" charset="0"/>
                      </a:rPr>
                      <m:t>27</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𝟓𝟒</m:t>
                    </m:r>
                  </m:oMath>
                </a14:m>
                <a:endParaRPr lang="en-GB" b="1" dirty="0">
                  <a:solidFill>
                    <a:srgbClr val="000000"/>
                  </a:solidFill>
                  <a:latin typeface="Trebuchet MS" panose="020B0603020202020204" pitchFamily="34" charset="0"/>
                </a:endParaRPr>
              </a:p>
            </p:txBody>
          </p:sp>
        </mc:Choice>
        <mc:Fallback>
          <p:sp>
            <p:nvSpPr>
              <p:cNvPr id="15" name="TextBox 14">
                <a:extLst>
                  <a:ext uri="{FF2B5EF4-FFF2-40B4-BE49-F238E27FC236}">
                    <a16:creationId xmlns:a16="http://schemas.microsoft.com/office/drawing/2014/main" id="{3A30DA51-8F27-BD19-0349-C7489DCCA097}"/>
                  </a:ext>
                </a:extLst>
              </p:cNvPr>
              <p:cNvSpPr txBox="1">
                <a:spLocks noRot="1" noChangeAspect="1" noMove="1" noResize="1" noEditPoints="1" noAdjustHandles="1" noChangeArrowheads="1" noChangeShapeType="1" noTextEdit="1"/>
              </p:cNvSpPr>
              <p:nvPr/>
            </p:nvSpPr>
            <p:spPr>
              <a:xfrm>
                <a:off x="626469" y="1369961"/>
                <a:ext cx="2460422" cy="369332"/>
              </a:xfrm>
              <a:prstGeom prst="rect">
                <a:avLst/>
              </a:prstGeom>
              <a:blipFill>
                <a:blip r:embed="rId6"/>
                <a:stretch>
                  <a:fillRect t="-11667" b="-25000"/>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0FE88CE3-BBCC-1803-55F4-D50EA633CCBB}"/>
              </a:ext>
            </a:extLst>
          </p:cNvPr>
          <p:cNvSpPr/>
          <p:nvPr/>
        </p:nvSpPr>
        <p:spPr>
          <a:xfrm>
            <a:off x="2286231" y="1399068"/>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17" name="Rectangle: Rounded Corners 33">
            <a:extLst>
              <a:ext uri="{FF2B5EF4-FFF2-40B4-BE49-F238E27FC236}">
                <a16:creationId xmlns:a16="http://schemas.microsoft.com/office/drawing/2014/main" id="{516323AC-22C1-6513-5854-CC14B0B87881}"/>
              </a:ext>
            </a:extLst>
          </p:cNvPr>
          <p:cNvSpPr/>
          <p:nvPr/>
        </p:nvSpPr>
        <p:spPr>
          <a:xfrm>
            <a:off x="274735" y="1835269"/>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d</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A396FFE-B64D-C175-0F53-5A6089B6E2CA}"/>
                  </a:ext>
                </a:extLst>
              </p:cNvPr>
              <p:cNvSpPr txBox="1"/>
              <p:nvPr/>
            </p:nvSpPr>
            <p:spPr>
              <a:xfrm>
                <a:off x="632552" y="1794462"/>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2</m:t>
                    </m:r>
                  </m:oMath>
                </a14:m>
                <a:r>
                  <a:rPr lang="en-GB" dirty="0">
                    <a:solidFill>
                      <a:srgbClr val="000000"/>
                    </a:solidFill>
                    <a:latin typeface="Trebuchet MS" panose="020B0603020202020204" pitchFamily="34" charset="0"/>
                  </a:rPr>
                  <a:t> and </a:t>
                </a:r>
                <a14:m>
                  <m:oMath xmlns:m="http://schemas.openxmlformats.org/officeDocument/2006/math">
                    <m:r>
                      <a:rPr lang="en-GB" i="1" dirty="0">
                        <a:solidFill>
                          <a:srgbClr val="000000"/>
                        </a:solidFill>
                        <a:latin typeface="Cambria Math" panose="02040503050406030204" pitchFamily="18" charset="0"/>
                      </a:rPr>
                      <m:t>27</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𝟓𝟒</m:t>
                    </m:r>
                  </m:oMath>
                </a14:m>
                <a:endParaRPr lang="en-GB" b="1" dirty="0">
                  <a:solidFill>
                    <a:srgbClr val="000000"/>
                  </a:solidFill>
                  <a:latin typeface="Trebuchet MS" panose="020B0603020202020204" pitchFamily="34" charset="0"/>
                </a:endParaRPr>
              </a:p>
            </p:txBody>
          </p:sp>
        </mc:Choice>
        <mc:Fallback>
          <p:sp>
            <p:nvSpPr>
              <p:cNvPr id="18" name="TextBox 17">
                <a:extLst>
                  <a:ext uri="{FF2B5EF4-FFF2-40B4-BE49-F238E27FC236}">
                    <a16:creationId xmlns:a16="http://schemas.microsoft.com/office/drawing/2014/main" id="{AA396FFE-B64D-C175-0F53-5A6089B6E2CA}"/>
                  </a:ext>
                </a:extLst>
              </p:cNvPr>
              <p:cNvSpPr txBox="1">
                <a:spLocks noRot="1" noChangeAspect="1" noMove="1" noResize="1" noEditPoints="1" noAdjustHandles="1" noChangeArrowheads="1" noChangeShapeType="1" noTextEdit="1"/>
              </p:cNvSpPr>
              <p:nvPr/>
            </p:nvSpPr>
            <p:spPr>
              <a:xfrm>
                <a:off x="632552" y="1794462"/>
                <a:ext cx="2460422" cy="369332"/>
              </a:xfrm>
              <a:prstGeom prst="rect">
                <a:avLst/>
              </a:prstGeom>
              <a:blipFill>
                <a:blip r:embed="rId7"/>
                <a:stretch>
                  <a:fillRect t="-9836" b="-22951"/>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80884508-1931-FC47-AC59-508C1ABAD8FB}"/>
              </a:ext>
            </a:extLst>
          </p:cNvPr>
          <p:cNvSpPr/>
          <p:nvPr/>
        </p:nvSpPr>
        <p:spPr>
          <a:xfrm>
            <a:off x="2292314" y="1820108"/>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0" name="Rectangle: Rounded Corners 33">
            <a:extLst>
              <a:ext uri="{FF2B5EF4-FFF2-40B4-BE49-F238E27FC236}">
                <a16:creationId xmlns:a16="http://schemas.microsoft.com/office/drawing/2014/main" id="{1BAF7482-0F77-65BE-A5C0-5F048F56E2AC}"/>
              </a:ext>
            </a:extLst>
          </p:cNvPr>
          <p:cNvSpPr/>
          <p:nvPr/>
        </p:nvSpPr>
        <p:spPr>
          <a:xfrm>
            <a:off x="275699" y="225588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e</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3BE2618-1F1A-DD11-69F2-D02D062C02A3}"/>
                  </a:ext>
                </a:extLst>
              </p:cNvPr>
              <p:cNvSpPr txBox="1"/>
              <p:nvPr/>
            </p:nvSpPr>
            <p:spPr>
              <a:xfrm>
                <a:off x="627433" y="2216466"/>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2</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54</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𝟓𝟒</m:t>
                    </m:r>
                  </m:oMath>
                </a14:m>
                <a:endParaRPr lang="en-GB" b="1" dirty="0">
                  <a:solidFill>
                    <a:srgbClr val="000000"/>
                  </a:solidFill>
                  <a:latin typeface="Trebuchet MS" panose="020B0603020202020204" pitchFamily="34" charset="0"/>
                </a:endParaRPr>
              </a:p>
            </p:txBody>
          </p:sp>
        </mc:Choice>
        <mc:Fallback>
          <p:sp>
            <p:nvSpPr>
              <p:cNvPr id="21" name="TextBox 20">
                <a:extLst>
                  <a:ext uri="{FF2B5EF4-FFF2-40B4-BE49-F238E27FC236}">
                    <a16:creationId xmlns:a16="http://schemas.microsoft.com/office/drawing/2014/main" id="{63BE2618-1F1A-DD11-69F2-D02D062C02A3}"/>
                  </a:ext>
                </a:extLst>
              </p:cNvPr>
              <p:cNvSpPr txBox="1">
                <a:spLocks noRot="1" noChangeAspect="1" noMove="1" noResize="1" noEditPoints="1" noAdjustHandles="1" noChangeArrowheads="1" noChangeShapeType="1" noTextEdit="1"/>
              </p:cNvSpPr>
              <p:nvPr/>
            </p:nvSpPr>
            <p:spPr>
              <a:xfrm>
                <a:off x="627433" y="2216466"/>
                <a:ext cx="2460422" cy="369332"/>
              </a:xfrm>
              <a:prstGeom prst="rect">
                <a:avLst/>
              </a:prstGeom>
              <a:blipFill>
                <a:blip r:embed="rId8"/>
                <a:stretch>
                  <a:fillRect t="-11667" b="-25000"/>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8B14680C-8164-221C-A20F-5A85434DC4FF}"/>
              </a:ext>
            </a:extLst>
          </p:cNvPr>
          <p:cNvSpPr/>
          <p:nvPr/>
        </p:nvSpPr>
        <p:spPr>
          <a:xfrm>
            <a:off x="2287195" y="2238651"/>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3" name="Rectangle: Rounded Corners 33">
            <a:extLst>
              <a:ext uri="{FF2B5EF4-FFF2-40B4-BE49-F238E27FC236}">
                <a16:creationId xmlns:a16="http://schemas.microsoft.com/office/drawing/2014/main" id="{E9CB8386-C7AB-F101-8407-F6ED4C1D0F3C}"/>
              </a:ext>
            </a:extLst>
          </p:cNvPr>
          <p:cNvSpPr/>
          <p:nvPr/>
        </p:nvSpPr>
        <p:spPr>
          <a:xfrm>
            <a:off x="3370541" y="546912"/>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f</a:t>
            </a: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F6289B3-A50B-BAB5-D252-5DE991C5A144}"/>
                  </a:ext>
                </a:extLst>
              </p:cNvPr>
              <p:cNvSpPr txBox="1"/>
              <p:nvPr/>
            </p:nvSpPr>
            <p:spPr>
              <a:xfrm>
                <a:off x="3722275" y="508885"/>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4</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54</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𝟏𝟎𝟖</m:t>
                    </m:r>
                  </m:oMath>
                </a14:m>
                <a:endParaRPr lang="en-GB" b="1" dirty="0">
                  <a:solidFill>
                    <a:srgbClr val="000000"/>
                  </a:solidFill>
                  <a:latin typeface="Trebuchet MS" panose="020B0603020202020204" pitchFamily="34" charset="0"/>
                </a:endParaRPr>
              </a:p>
            </p:txBody>
          </p:sp>
        </mc:Choice>
        <mc:Fallback>
          <p:sp>
            <p:nvSpPr>
              <p:cNvPr id="24" name="TextBox 23">
                <a:extLst>
                  <a:ext uri="{FF2B5EF4-FFF2-40B4-BE49-F238E27FC236}">
                    <a16:creationId xmlns:a16="http://schemas.microsoft.com/office/drawing/2014/main" id="{EF6289B3-A50B-BAB5-D252-5DE991C5A144}"/>
                  </a:ext>
                </a:extLst>
              </p:cNvPr>
              <p:cNvSpPr txBox="1">
                <a:spLocks noRot="1" noChangeAspect="1" noMove="1" noResize="1" noEditPoints="1" noAdjustHandles="1" noChangeArrowheads="1" noChangeShapeType="1" noTextEdit="1"/>
              </p:cNvSpPr>
              <p:nvPr/>
            </p:nvSpPr>
            <p:spPr>
              <a:xfrm>
                <a:off x="3722275" y="508885"/>
                <a:ext cx="2460422" cy="369332"/>
              </a:xfrm>
              <a:prstGeom prst="rect">
                <a:avLst/>
              </a:prstGeom>
              <a:blipFill>
                <a:blip r:embed="rId9"/>
                <a:stretch>
                  <a:fillRect t="-9836" b="-22951"/>
                </a:stretch>
              </a:blipFill>
            </p:spPr>
            <p:txBody>
              <a:bodyPr/>
              <a:lstStyle/>
              <a:p>
                <a:r>
                  <a:rPr lang="en-GB">
                    <a:noFill/>
                  </a:rPr>
                  <a:t> </a:t>
                </a:r>
              </a:p>
            </p:txBody>
          </p:sp>
        </mc:Fallback>
      </mc:AlternateContent>
      <p:sp>
        <p:nvSpPr>
          <p:cNvPr id="25" name="Rectangle 24">
            <a:extLst>
              <a:ext uri="{FF2B5EF4-FFF2-40B4-BE49-F238E27FC236}">
                <a16:creationId xmlns:a16="http://schemas.microsoft.com/office/drawing/2014/main" id="{4696276E-65D6-D779-AB83-B4A954FDF4F5}"/>
              </a:ext>
            </a:extLst>
          </p:cNvPr>
          <p:cNvSpPr/>
          <p:nvPr/>
        </p:nvSpPr>
        <p:spPr>
          <a:xfrm>
            <a:off x="5382037" y="527609"/>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6" name="Rectangle: Rounded Corners 33">
            <a:extLst>
              <a:ext uri="{FF2B5EF4-FFF2-40B4-BE49-F238E27FC236}">
                <a16:creationId xmlns:a16="http://schemas.microsoft.com/office/drawing/2014/main" id="{DC300084-095D-B432-81FF-AFE2C4EEF3C0}"/>
              </a:ext>
            </a:extLst>
          </p:cNvPr>
          <p:cNvSpPr/>
          <p:nvPr/>
        </p:nvSpPr>
        <p:spPr>
          <a:xfrm>
            <a:off x="3370541" y="97002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g</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9E99F645-5B77-FA66-5AD0-7688225BEF94}"/>
                  </a:ext>
                </a:extLst>
              </p:cNvPr>
              <p:cNvSpPr txBox="1"/>
              <p:nvPr/>
            </p:nvSpPr>
            <p:spPr>
              <a:xfrm>
                <a:off x="3722275" y="933386"/>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12</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54</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𝟏𝟎𝟖</m:t>
                    </m:r>
                  </m:oMath>
                </a14:m>
                <a:endParaRPr lang="en-GB" b="1" dirty="0">
                  <a:solidFill>
                    <a:srgbClr val="000000"/>
                  </a:solidFill>
                  <a:latin typeface="Trebuchet MS" panose="020B0603020202020204" pitchFamily="34" charset="0"/>
                </a:endParaRPr>
              </a:p>
            </p:txBody>
          </p:sp>
        </mc:Choice>
        <mc:Fallback>
          <p:sp>
            <p:nvSpPr>
              <p:cNvPr id="27" name="TextBox 26">
                <a:extLst>
                  <a:ext uri="{FF2B5EF4-FFF2-40B4-BE49-F238E27FC236}">
                    <a16:creationId xmlns:a16="http://schemas.microsoft.com/office/drawing/2014/main" id="{9E99F645-5B77-FA66-5AD0-7688225BEF94}"/>
                  </a:ext>
                </a:extLst>
              </p:cNvPr>
              <p:cNvSpPr txBox="1">
                <a:spLocks noRot="1" noChangeAspect="1" noMove="1" noResize="1" noEditPoints="1" noAdjustHandles="1" noChangeArrowheads="1" noChangeShapeType="1" noTextEdit="1"/>
              </p:cNvSpPr>
              <p:nvPr/>
            </p:nvSpPr>
            <p:spPr>
              <a:xfrm>
                <a:off x="3722275" y="933386"/>
                <a:ext cx="2460422" cy="369332"/>
              </a:xfrm>
              <a:prstGeom prst="rect">
                <a:avLst/>
              </a:prstGeom>
              <a:blipFill>
                <a:blip r:embed="rId10"/>
                <a:stretch>
                  <a:fillRect t="-9836" b="-22951"/>
                </a:stretch>
              </a:blipFill>
            </p:spPr>
            <p:txBody>
              <a:bodyPr/>
              <a:lstStyle/>
              <a:p>
                <a:r>
                  <a:rPr lang="en-GB">
                    <a:noFill/>
                  </a:rPr>
                  <a:t> </a:t>
                </a:r>
              </a:p>
            </p:txBody>
          </p:sp>
        </mc:Fallback>
      </mc:AlternateContent>
      <p:sp>
        <p:nvSpPr>
          <p:cNvPr id="28" name="Rectangle 27">
            <a:extLst>
              <a:ext uri="{FF2B5EF4-FFF2-40B4-BE49-F238E27FC236}">
                <a16:creationId xmlns:a16="http://schemas.microsoft.com/office/drawing/2014/main" id="{AB9A0F18-98BE-071C-2A62-9958AAAD3661}"/>
              </a:ext>
            </a:extLst>
          </p:cNvPr>
          <p:cNvSpPr/>
          <p:nvPr/>
        </p:nvSpPr>
        <p:spPr>
          <a:xfrm>
            <a:off x="5382037" y="948649"/>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29" name="Rectangle: Rounded Corners 33">
            <a:extLst>
              <a:ext uri="{FF2B5EF4-FFF2-40B4-BE49-F238E27FC236}">
                <a16:creationId xmlns:a16="http://schemas.microsoft.com/office/drawing/2014/main" id="{AAC1F272-0D4B-00FB-F002-A2DF4C9CEE53}"/>
              </a:ext>
            </a:extLst>
          </p:cNvPr>
          <p:cNvSpPr/>
          <p:nvPr/>
        </p:nvSpPr>
        <p:spPr>
          <a:xfrm>
            <a:off x="3370541" y="139313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h</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40F0B2BD-6BB9-F8AF-6BDC-22BB5B3A7FB6}"/>
                  </a:ext>
                </a:extLst>
              </p:cNvPr>
              <p:cNvSpPr txBox="1"/>
              <p:nvPr/>
            </p:nvSpPr>
            <p:spPr>
              <a:xfrm>
                <a:off x="3722275" y="1357887"/>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6</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54</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𝟓𝟒</m:t>
                    </m:r>
                  </m:oMath>
                </a14:m>
                <a:endParaRPr lang="en-GB" b="1" dirty="0">
                  <a:solidFill>
                    <a:srgbClr val="000000"/>
                  </a:solidFill>
                  <a:latin typeface="Trebuchet MS" panose="020B0603020202020204" pitchFamily="34" charset="0"/>
                </a:endParaRPr>
              </a:p>
            </p:txBody>
          </p:sp>
        </mc:Choice>
        <mc:Fallback>
          <p:sp>
            <p:nvSpPr>
              <p:cNvPr id="30" name="TextBox 29">
                <a:extLst>
                  <a:ext uri="{FF2B5EF4-FFF2-40B4-BE49-F238E27FC236}">
                    <a16:creationId xmlns:a16="http://schemas.microsoft.com/office/drawing/2014/main" id="{40F0B2BD-6BB9-F8AF-6BDC-22BB5B3A7FB6}"/>
                  </a:ext>
                </a:extLst>
              </p:cNvPr>
              <p:cNvSpPr txBox="1">
                <a:spLocks noRot="1" noChangeAspect="1" noMove="1" noResize="1" noEditPoints="1" noAdjustHandles="1" noChangeArrowheads="1" noChangeShapeType="1" noTextEdit="1"/>
              </p:cNvSpPr>
              <p:nvPr/>
            </p:nvSpPr>
            <p:spPr>
              <a:xfrm>
                <a:off x="3722275" y="1357887"/>
                <a:ext cx="2460422" cy="369332"/>
              </a:xfrm>
              <a:prstGeom prst="rect">
                <a:avLst/>
              </a:prstGeom>
              <a:blipFill>
                <a:blip r:embed="rId11"/>
                <a:stretch>
                  <a:fillRect t="-11667" b="-25000"/>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21B87BD5-2501-111D-CB15-25CA4C1CA145}"/>
              </a:ext>
            </a:extLst>
          </p:cNvPr>
          <p:cNvSpPr/>
          <p:nvPr/>
        </p:nvSpPr>
        <p:spPr>
          <a:xfrm>
            <a:off x="5382037" y="1369689"/>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32" name="Rectangle: Rounded Corners 33">
            <a:extLst>
              <a:ext uri="{FF2B5EF4-FFF2-40B4-BE49-F238E27FC236}">
                <a16:creationId xmlns:a16="http://schemas.microsoft.com/office/drawing/2014/main" id="{34FF6E31-AB3F-53D1-0EF4-F20910E2FD2D}"/>
              </a:ext>
            </a:extLst>
          </p:cNvPr>
          <p:cNvSpPr/>
          <p:nvPr/>
        </p:nvSpPr>
        <p:spPr>
          <a:xfrm>
            <a:off x="3370541" y="1816245"/>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i</a:t>
            </a: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E459D9D7-9729-6591-64E7-D6D8A32B13BE}"/>
                  </a:ext>
                </a:extLst>
              </p:cNvPr>
              <p:cNvSpPr txBox="1"/>
              <p:nvPr/>
            </p:nvSpPr>
            <p:spPr>
              <a:xfrm>
                <a:off x="3722275" y="1782388"/>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6</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60</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𝟔𝟎</m:t>
                    </m:r>
                  </m:oMath>
                </a14:m>
                <a:endParaRPr lang="en-GB" b="1" dirty="0">
                  <a:solidFill>
                    <a:srgbClr val="000000"/>
                  </a:solidFill>
                  <a:latin typeface="Trebuchet MS" panose="020B0603020202020204" pitchFamily="34" charset="0"/>
                </a:endParaRPr>
              </a:p>
            </p:txBody>
          </p:sp>
        </mc:Choice>
        <mc:Fallback>
          <p:sp>
            <p:nvSpPr>
              <p:cNvPr id="33" name="TextBox 32">
                <a:extLst>
                  <a:ext uri="{FF2B5EF4-FFF2-40B4-BE49-F238E27FC236}">
                    <a16:creationId xmlns:a16="http://schemas.microsoft.com/office/drawing/2014/main" id="{E459D9D7-9729-6591-64E7-D6D8A32B13BE}"/>
                  </a:ext>
                </a:extLst>
              </p:cNvPr>
              <p:cNvSpPr txBox="1">
                <a:spLocks noRot="1" noChangeAspect="1" noMove="1" noResize="1" noEditPoints="1" noAdjustHandles="1" noChangeArrowheads="1" noChangeShapeType="1" noTextEdit="1"/>
              </p:cNvSpPr>
              <p:nvPr/>
            </p:nvSpPr>
            <p:spPr>
              <a:xfrm>
                <a:off x="3722275" y="1782388"/>
                <a:ext cx="2460422" cy="369332"/>
              </a:xfrm>
              <a:prstGeom prst="rect">
                <a:avLst/>
              </a:prstGeom>
              <a:blipFill>
                <a:blip r:embed="rId12"/>
                <a:stretch>
                  <a:fillRect t="-9836" b="-22951"/>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F48D034F-64A7-61F9-0BB2-828448116F0A}"/>
              </a:ext>
            </a:extLst>
          </p:cNvPr>
          <p:cNvSpPr/>
          <p:nvPr/>
        </p:nvSpPr>
        <p:spPr>
          <a:xfrm>
            <a:off x="5382037" y="1790729"/>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35" name="Rectangle: Rounded Corners 33">
            <a:extLst>
              <a:ext uri="{FF2B5EF4-FFF2-40B4-BE49-F238E27FC236}">
                <a16:creationId xmlns:a16="http://schemas.microsoft.com/office/drawing/2014/main" id="{DFD89418-9915-3D12-83AF-85176C456AAB}"/>
              </a:ext>
            </a:extLst>
          </p:cNvPr>
          <p:cNvSpPr/>
          <p:nvPr/>
        </p:nvSpPr>
        <p:spPr>
          <a:xfrm>
            <a:off x="3370541" y="2239356"/>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j</a:t>
            </a: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FBB6A8BC-F54D-8E53-908D-3EE2569C3EB2}"/>
                  </a:ext>
                </a:extLst>
              </p:cNvPr>
              <p:cNvSpPr txBox="1"/>
              <p:nvPr/>
            </p:nvSpPr>
            <p:spPr>
              <a:xfrm>
                <a:off x="3704294" y="2206889"/>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6</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600</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𝟔𝟎𝟎</m:t>
                    </m:r>
                  </m:oMath>
                </a14:m>
                <a:endParaRPr lang="en-GB" b="1" dirty="0">
                  <a:solidFill>
                    <a:srgbClr val="000000"/>
                  </a:solidFill>
                  <a:latin typeface="Trebuchet MS" panose="020B0603020202020204" pitchFamily="34" charset="0"/>
                </a:endParaRPr>
              </a:p>
            </p:txBody>
          </p:sp>
        </mc:Choice>
        <mc:Fallback>
          <p:sp>
            <p:nvSpPr>
              <p:cNvPr id="36" name="TextBox 35">
                <a:extLst>
                  <a:ext uri="{FF2B5EF4-FFF2-40B4-BE49-F238E27FC236}">
                    <a16:creationId xmlns:a16="http://schemas.microsoft.com/office/drawing/2014/main" id="{FBB6A8BC-F54D-8E53-908D-3EE2569C3EB2}"/>
                  </a:ext>
                </a:extLst>
              </p:cNvPr>
              <p:cNvSpPr txBox="1">
                <a:spLocks noRot="1" noChangeAspect="1" noMove="1" noResize="1" noEditPoints="1" noAdjustHandles="1" noChangeArrowheads="1" noChangeShapeType="1" noTextEdit="1"/>
              </p:cNvSpPr>
              <p:nvPr/>
            </p:nvSpPr>
            <p:spPr>
              <a:xfrm>
                <a:off x="3704294" y="2206889"/>
                <a:ext cx="2460422" cy="369332"/>
              </a:xfrm>
              <a:prstGeom prst="rect">
                <a:avLst/>
              </a:prstGeom>
              <a:blipFill>
                <a:blip r:embed="rId13"/>
                <a:stretch>
                  <a:fillRect t="-9836" b="-22951"/>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254FEA70-A086-4AEA-47B7-2230009B988F}"/>
              </a:ext>
            </a:extLst>
          </p:cNvPr>
          <p:cNvSpPr/>
          <p:nvPr/>
        </p:nvSpPr>
        <p:spPr>
          <a:xfrm>
            <a:off x="5382037" y="2211769"/>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38" name="Rectangle: Rounded Corners 33">
            <a:extLst>
              <a:ext uri="{FF2B5EF4-FFF2-40B4-BE49-F238E27FC236}">
                <a16:creationId xmlns:a16="http://schemas.microsoft.com/office/drawing/2014/main" id="{1E267132-3854-61FC-2022-D7A882EF4692}"/>
              </a:ext>
            </a:extLst>
          </p:cNvPr>
          <p:cNvSpPr/>
          <p:nvPr/>
        </p:nvSpPr>
        <p:spPr>
          <a:xfrm>
            <a:off x="6412688" y="53526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k</a:t>
            </a: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9F952C31-C54A-15A7-1624-AD661FC01938}"/>
                  </a:ext>
                </a:extLst>
              </p:cNvPr>
              <p:cNvSpPr txBox="1"/>
              <p:nvPr/>
            </p:nvSpPr>
            <p:spPr>
              <a:xfrm>
                <a:off x="6746441" y="504191"/>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60</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600</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𝟔𝟎𝟎</m:t>
                    </m:r>
                  </m:oMath>
                </a14:m>
                <a:endParaRPr lang="en-GB" b="1" dirty="0">
                  <a:solidFill>
                    <a:srgbClr val="000000"/>
                  </a:solidFill>
                  <a:latin typeface="Trebuchet MS" panose="020B0603020202020204" pitchFamily="34" charset="0"/>
                </a:endParaRPr>
              </a:p>
            </p:txBody>
          </p:sp>
        </mc:Choice>
        <mc:Fallback>
          <p:sp>
            <p:nvSpPr>
              <p:cNvPr id="39" name="TextBox 38">
                <a:extLst>
                  <a:ext uri="{FF2B5EF4-FFF2-40B4-BE49-F238E27FC236}">
                    <a16:creationId xmlns:a16="http://schemas.microsoft.com/office/drawing/2014/main" id="{9F952C31-C54A-15A7-1624-AD661FC01938}"/>
                  </a:ext>
                </a:extLst>
              </p:cNvPr>
              <p:cNvSpPr txBox="1">
                <a:spLocks noRot="1" noChangeAspect="1" noMove="1" noResize="1" noEditPoints="1" noAdjustHandles="1" noChangeArrowheads="1" noChangeShapeType="1" noTextEdit="1"/>
              </p:cNvSpPr>
              <p:nvPr/>
            </p:nvSpPr>
            <p:spPr>
              <a:xfrm>
                <a:off x="6746441" y="504191"/>
                <a:ext cx="2460422" cy="369332"/>
              </a:xfrm>
              <a:prstGeom prst="rect">
                <a:avLst/>
              </a:prstGeom>
              <a:blipFill>
                <a:blip r:embed="rId14"/>
                <a:stretch>
                  <a:fillRect t="-11667" b="-25000"/>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62538B73-6B7B-9220-A441-525C97EDF4B3}"/>
              </a:ext>
            </a:extLst>
          </p:cNvPr>
          <p:cNvSpPr/>
          <p:nvPr/>
        </p:nvSpPr>
        <p:spPr>
          <a:xfrm>
            <a:off x="8424184" y="505610"/>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1" name="Rectangle: Rounded Corners 33">
            <a:extLst>
              <a:ext uri="{FF2B5EF4-FFF2-40B4-BE49-F238E27FC236}">
                <a16:creationId xmlns:a16="http://schemas.microsoft.com/office/drawing/2014/main" id="{E27EC672-54EE-3AC6-763C-428587F3705B}"/>
              </a:ext>
            </a:extLst>
          </p:cNvPr>
          <p:cNvSpPr/>
          <p:nvPr/>
        </p:nvSpPr>
        <p:spPr>
          <a:xfrm>
            <a:off x="6412688" y="958379"/>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l</a:t>
            </a: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45A2B0-AB31-62C0-76D4-BC1192D49195}"/>
                  </a:ext>
                </a:extLst>
              </p:cNvPr>
              <p:cNvSpPr txBox="1"/>
              <p:nvPr/>
            </p:nvSpPr>
            <p:spPr>
              <a:xfrm>
                <a:off x="6746441" y="928692"/>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120</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600</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𝟔𝟎𝟎</m:t>
                    </m:r>
                  </m:oMath>
                </a14:m>
                <a:endParaRPr lang="en-GB" b="1" dirty="0">
                  <a:solidFill>
                    <a:srgbClr val="000000"/>
                  </a:solidFill>
                  <a:latin typeface="Trebuchet MS" panose="020B0603020202020204" pitchFamily="34" charset="0"/>
                </a:endParaRPr>
              </a:p>
            </p:txBody>
          </p:sp>
        </mc:Choice>
        <mc:Fallback>
          <p:sp>
            <p:nvSpPr>
              <p:cNvPr id="42" name="TextBox 41">
                <a:extLst>
                  <a:ext uri="{FF2B5EF4-FFF2-40B4-BE49-F238E27FC236}">
                    <a16:creationId xmlns:a16="http://schemas.microsoft.com/office/drawing/2014/main" id="{E145A2B0-AB31-62C0-76D4-BC1192D49195}"/>
                  </a:ext>
                </a:extLst>
              </p:cNvPr>
              <p:cNvSpPr txBox="1">
                <a:spLocks noRot="1" noChangeAspect="1" noMove="1" noResize="1" noEditPoints="1" noAdjustHandles="1" noChangeArrowheads="1" noChangeShapeType="1" noTextEdit="1"/>
              </p:cNvSpPr>
              <p:nvPr/>
            </p:nvSpPr>
            <p:spPr>
              <a:xfrm>
                <a:off x="6746441" y="928692"/>
                <a:ext cx="2460422" cy="369332"/>
              </a:xfrm>
              <a:prstGeom prst="rect">
                <a:avLst/>
              </a:prstGeom>
              <a:blipFill>
                <a:blip r:embed="rId15"/>
                <a:stretch>
                  <a:fillRect t="-9836" b="-22951"/>
                </a:stretch>
              </a:blipFill>
            </p:spPr>
            <p:txBody>
              <a:bodyPr/>
              <a:lstStyle/>
              <a:p>
                <a:r>
                  <a:rPr lang="en-GB">
                    <a:noFill/>
                  </a:rPr>
                  <a:t> </a:t>
                </a:r>
              </a:p>
            </p:txBody>
          </p:sp>
        </mc:Fallback>
      </mc:AlternateContent>
      <p:sp>
        <p:nvSpPr>
          <p:cNvPr id="43" name="Rectangle 42">
            <a:extLst>
              <a:ext uri="{FF2B5EF4-FFF2-40B4-BE49-F238E27FC236}">
                <a16:creationId xmlns:a16="http://schemas.microsoft.com/office/drawing/2014/main" id="{6B01BA10-CB84-08A6-0F8C-110D435EF2A9}"/>
              </a:ext>
            </a:extLst>
          </p:cNvPr>
          <p:cNvSpPr/>
          <p:nvPr/>
        </p:nvSpPr>
        <p:spPr>
          <a:xfrm>
            <a:off x="8424184" y="926650"/>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4" name="Rectangle: Rounded Corners 33">
            <a:extLst>
              <a:ext uri="{FF2B5EF4-FFF2-40B4-BE49-F238E27FC236}">
                <a16:creationId xmlns:a16="http://schemas.microsoft.com/office/drawing/2014/main" id="{F8A77F90-9CBF-52FE-A849-968850E76FF7}"/>
              </a:ext>
            </a:extLst>
          </p:cNvPr>
          <p:cNvSpPr/>
          <p:nvPr/>
        </p:nvSpPr>
        <p:spPr>
          <a:xfrm>
            <a:off x="6409558" y="138149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m</a:t>
            </a:r>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C47C9518-B52A-C751-85E4-1033A80FB03A}"/>
                  </a:ext>
                </a:extLst>
              </p:cNvPr>
              <p:cNvSpPr txBox="1"/>
              <p:nvPr/>
            </p:nvSpPr>
            <p:spPr>
              <a:xfrm>
                <a:off x="6746441" y="1353197"/>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120</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300</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𝟔𝟎𝟎</m:t>
                    </m:r>
                  </m:oMath>
                </a14:m>
                <a:endParaRPr lang="en-GB" b="1" dirty="0">
                  <a:solidFill>
                    <a:srgbClr val="000000"/>
                  </a:solidFill>
                  <a:latin typeface="Trebuchet MS" panose="020B0603020202020204" pitchFamily="34" charset="0"/>
                </a:endParaRPr>
              </a:p>
            </p:txBody>
          </p:sp>
        </mc:Choice>
        <mc:Fallback>
          <p:sp>
            <p:nvSpPr>
              <p:cNvPr id="45" name="TextBox 44">
                <a:extLst>
                  <a:ext uri="{FF2B5EF4-FFF2-40B4-BE49-F238E27FC236}">
                    <a16:creationId xmlns:a16="http://schemas.microsoft.com/office/drawing/2014/main" id="{C47C9518-B52A-C751-85E4-1033A80FB03A}"/>
                  </a:ext>
                </a:extLst>
              </p:cNvPr>
              <p:cNvSpPr txBox="1">
                <a:spLocks noRot="1" noChangeAspect="1" noMove="1" noResize="1" noEditPoints="1" noAdjustHandles="1" noChangeArrowheads="1" noChangeShapeType="1" noTextEdit="1"/>
              </p:cNvSpPr>
              <p:nvPr/>
            </p:nvSpPr>
            <p:spPr>
              <a:xfrm>
                <a:off x="6746441" y="1353197"/>
                <a:ext cx="2460422" cy="369332"/>
              </a:xfrm>
              <a:prstGeom prst="rect">
                <a:avLst/>
              </a:prstGeom>
              <a:blipFill>
                <a:blip r:embed="rId16"/>
                <a:stretch>
                  <a:fillRect t="-11475" b="-22951"/>
                </a:stretch>
              </a:blipFill>
            </p:spPr>
            <p:txBody>
              <a:bodyPr/>
              <a:lstStyle/>
              <a:p>
                <a:r>
                  <a:rPr lang="en-GB">
                    <a:noFill/>
                  </a:rPr>
                  <a:t> </a:t>
                </a:r>
              </a:p>
            </p:txBody>
          </p:sp>
        </mc:Fallback>
      </mc:AlternateContent>
      <p:sp>
        <p:nvSpPr>
          <p:cNvPr id="46" name="Rectangle 45">
            <a:extLst>
              <a:ext uri="{FF2B5EF4-FFF2-40B4-BE49-F238E27FC236}">
                <a16:creationId xmlns:a16="http://schemas.microsoft.com/office/drawing/2014/main" id="{365AD6B3-3BFC-05CD-741C-AC150EB24762}"/>
              </a:ext>
            </a:extLst>
          </p:cNvPr>
          <p:cNvSpPr/>
          <p:nvPr/>
        </p:nvSpPr>
        <p:spPr>
          <a:xfrm>
            <a:off x="8424183" y="1353193"/>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47" name="Rectangle: Rounded Corners 50">
            <a:extLst>
              <a:ext uri="{FF2B5EF4-FFF2-40B4-BE49-F238E27FC236}">
                <a16:creationId xmlns:a16="http://schemas.microsoft.com/office/drawing/2014/main" id="{BAF800F7-FA8D-650E-A817-4729CD009F3B}"/>
              </a:ext>
            </a:extLst>
          </p:cNvPr>
          <p:cNvSpPr/>
          <p:nvPr/>
        </p:nvSpPr>
        <p:spPr>
          <a:xfrm>
            <a:off x="286214" y="2729791"/>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2</a:t>
            </a:r>
          </a:p>
        </p:txBody>
      </p:sp>
      <p:sp>
        <p:nvSpPr>
          <p:cNvPr id="48" name="Rectangle: Rounded Corners 33">
            <a:extLst>
              <a:ext uri="{FF2B5EF4-FFF2-40B4-BE49-F238E27FC236}">
                <a16:creationId xmlns:a16="http://schemas.microsoft.com/office/drawing/2014/main" id="{FBF3A804-6F40-AA9B-07FE-DAF4AC59510A}"/>
              </a:ext>
            </a:extLst>
          </p:cNvPr>
          <p:cNvSpPr/>
          <p:nvPr/>
        </p:nvSpPr>
        <p:spPr>
          <a:xfrm>
            <a:off x="306433" y="317817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44348743-237B-8D77-358E-28D907250703}"/>
                  </a:ext>
                </a:extLst>
              </p:cNvPr>
              <p:cNvSpPr txBox="1"/>
              <p:nvPr/>
            </p:nvSpPr>
            <p:spPr>
              <a:xfrm>
                <a:off x="649484" y="3142608"/>
                <a:ext cx="2514251"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3, 6</m:t>
                    </m:r>
                  </m:oMath>
                </a14:m>
                <a:r>
                  <a:rPr lang="en-GB" dirty="0">
                    <a:solidFill>
                      <a:srgbClr val="000000"/>
                    </a:solidFill>
                    <a:latin typeface="Trebuchet MS" panose="020B0603020202020204" pitchFamily="34" charset="0"/>
                  </a:rPr>
                  <a:t> and </a:t>
                </a:r>
                <a14:m>
                  <m:oMath xmlns:m="http://schemas.openxmlformats.org/officeDocument/2006/math">
                    <m:r>
                      <a:rPr lang="en-GB" i="1" dirty="0">
                        <a:solidFill>
                          <a:srgbClr val="000000"/>
                        </a:solidFill>
                        <a:latin typeface="Cambria Math" panose="02040503050406030204" pitchFamily="18" charset="0"/>
                      </a:rPr>
                      <m:t>27</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𝟓𝟒</m:t>
                    </m:r>
                  </m:oMath>
                </a14:m>
                <a:endParaRPr lang="en-GB" b="1" dirty="0">
                  <a:solidFill>
                    <a:srgbClr val="000000"/>
                  </a:solidFill>
                  <a:latin typeface="Trebuchet MS" panose="020B0603020202020204" pitchFamily="34" charset="0"/>
                </a:endParaRPr>
              </a:p>
            </p:txBody>
          </p:sp>
        </mc:Choice>
        <mc:Fallback>
          <p:sp>
            <p:nvSpPr>
              <p:cNvPr id="49" name="TextBox 48">
                <a:extLst>
                  <a:ext uri="{FF2B5EF4-FFF2-40B4-BE49-F238E27FC236}">
                    <a16:creationId xmlns:a16="http://schemas.microsoft.com/office/drawing/2014/main" id="{44348743-237B-8D77-358E-28D907250703}"/>
                  </a:ext>
                </a:extLst>
              </p:cNvPr>
              <p:cNvSpPr txBox="1">
                <a:spLocks noRot="1" noChangeAspect="1" noMove="1" noResize="1" noEditPoints="1" noAdjustHandles="1" noChangeArrowheads="1" noChangeShapeType="1" noTextEdit="1"/>
              </p:cNvSpPr>
              <p:nvPr/>
            </p:nvSpPr>
            <p:spPr>
              <a:xfrm>
                <a:off x="649484" y="3142608"/>
                <a:ext cx="2514251" cy="369332"/>
              </a:xfrm>
              <a:prstGeom prst="rect">
                <a:avLst/>
              </a:prstGeom>
              <a:blipFill>
                <a:blip r:embed="rId17"/>
                <a:stretch>
                  <a:fillRect t="-11667" b="-25000"/>
                </a:stretch>
              </a:blipFill>
            </p:spPr>
            <p:txBody>
              <a:bodyPr/>
              <a:lstStyle/>
              <a:p>
                <a:r>
                  <a:rPr lang="en-GB">
                    <a:noFill/>
                  </a:rPr>
                  <a:t> </a:t>
                </a:r>
              </a:p>
            </p:txBody>
          </p:sp>
        </mc:Fallback>
      </mc:AlternateContent>
      <p:sp>
        <p:nvSpPr>
          <p:cNvPr id="50" name="TextBox 49">
            <a:extLst>
              <a:ext uri="{FF2B5EF4-FFF2-40B4-BE49-F238E27FC236}">
                <a16:creationId xmlns:a16="http://schemas.microsoft.com/office/drawing/2014/main" id="{E58B9FCF-B4EE-5485-DF3B-5694184BAAA7}"/>
              </a:ext>
            </a:extLst>
          </p:cNvPr>
          <p:cNvSpPr txBox="1"/>
          <p:nvPr/>
        </p:nvSpPr>
        <p:spPr>
          <a:xfrm>
            <a:off x="626470" y="2708562"/>
            <a:ext cx="5026269" cy="369332"/>
          </a:xfrm>
          <a:prstGeom prst="rect">
            <a:avLst/>
          </a:prstGeom>
          <a:noFill/>
        </p:spPr>
        <p:txBody>
          <a:bodyPr wrap="square">
            <a:spAutoFit/>
          </a:bodyPr>
          <a:lstStyle/>
          <a:p>
            <a:r>
              <a:rPr lang="en-GB" dirty="0">
                <a:solidFill>
                  <a:srgbClr val="000000"/>
                </a:solidFill>
                <a:latin typeface="Trebuchet MS" panose="020B0603020202020204"/>
              </a:rPr>
              <a:t>Find the LCM of the following numbers:</a:t>
            </a:r>
          </a:p>
        </p:txBody>
      </p:sp>
      <p:sp>
        <p:nvSpPr>
          <p:cNvPr id="51" name="Rectangle 50">
            <a:extLst>
              <a:ext uri="{FF2B5EF4-FFF2-40B4-BE49-F238E27FC236}">
                <a16:creationId xmlns:a16="http://schemas.microsoft.com/office/drawing/2014/main" id="{03E5E22D-DC04-9B40-79D2-C08485B323BE}"/>
              </a:ext>
            </a:extLst>
          </p:cNvPr>
          <p:cNvSpPr/>
          <p:nvPr/>
        </p:nvSpPr>
        <p:spPr>
          <a:xfrm>
            <a:off x="2268864" y="3192652"/>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52" name="Rectangle: Rounded Corners 33">
            <a:extLst>
              <a:ext uri="{FF2B5EF4-FFF2-40B4-BE49-F238E27FC236}">
                <a16:creationId xmlns:a16="http://schemas.microsoft.com/office/drawing/2014/main" id="{6B5E78B7-7278-9440-03F9-17A9CD8AE0FE}"/>
              </a:ext>
            </a:extLst>
          </p:cNvPr>
          <p:cNvSpPr/>
          <p:nvPr/>
        </p:nvSpPr>
        <p:spPr>
          <a:xfrm>
            <a:off x="306433" y="360267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D3B87129-FD4B-AD70-CAB3-185E46018EB8}"/>
                  </a:ext>
                </a:extLst>
              </p:cNvPr>
              <p:cNvSpPr txBox="1"/>
              <p:nvPr/>
            </p:nvSpPr>
            <p:spPr>
              <a:xfrm>
                <a:off x="649483" y="3567109"/>
                <a:ext cx="2469106"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6, 12</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54</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𝟏𝟎𝟖</m:t>
                    </m:r>
                  </m:oMath>
                </a14:m>
                <a:endParaRPr lang="en-GB" b="1" dirty="0">
                  <a:solidFill>
                    <a:srgbClr val="000000"/>
                  </a:solidFill>
                  <a:latin typeface="Trebuchet MS" panose="020B0603020202020204" pitchFamily="34" charset="0"/>
                </a:endParaRPr>
              </a:p>
            </p:txBody>
          </p:sp>
        </mc:Choice>
        <mc:Fallback>
          <p:sp>
            <p:nvSpPr>
              <p:cNvPr id="53" name="TextBox 52">
                <a:extLst>
                  <a:ext uri="{FF2B5EF4-FFF2-40B4-BE49-F238E27FC236}">
                    <a16:creationId xmlns:a16="http://schemas.microsoft.com/office/drawing/2014/main" id="{D3B87129-FD4B-AD70-CAB3-185E46018EB8}"/>
                  </a:ext>
                </a:extLst>
              </p:cNvPr>
              <p:cNvSpPr txBox="1">
                <a:spLocks noRot="1" noChangeAspect="1" noMove="1" noResize="1" noEditPoints="1" noAdjustHandles="1" noChangeArrowheads="1" noChangeShapeType="1" noTextEdit="1"/>
              </p:cNvSpPr>
              <p:nvPr/>
            </p:nvSpPr>
            <p:spPr>
              <a:xfrm>
                <a:off x="649483" y="3567109"/>
                <a:ext cx="2469106" cy="369332"/>
              </a:xfrm>
              <a:prstGeom prst="rect">
                <a:avLst/>
              </a:prstGeom>
              <a:blipFill>
                <a:blip r:embed="rId18"/>
                <a:stretch>
                  <a:fillRect t="-9836" b="-22951"/>
                </a:stretch>
              </a:blipFill>
            </p:spPr>
            <p:txBody>
              <a:bodyPr/>
              <a:lstStyle/>
              <a:p>
                <a:r>
                  <a:rPr lang="en-GB">
                    <a:noFill/>
                  </a:rPr>
                  <a:t> </a:t>
                </a:r>
              </a:p>
            </p:txBody>
          </p:sp>
        </mc:Fallback>
      </mc:AlternateContent>
      <p:sp>
        <p:nvSpPr>
          <p:cNvPr id="54" name="Rectangle 53">
            <a:extLst>
              <a:ext uri="{FF2B5EF4-FFF2-40B4-BE49-F238E27FC236}">
                <a16:creationId xmlns:a16="http://schemas.microsoft.com/office/drawing/2014/main" id="{73455670-431E-37BC-5606-35288742B470}"/>
              </a:ext>
            </a:extLst>
          </p:cNvPr>
          <p:cNvSpPr/>
          <p:nvPr/>
        </p:nvSpPr>
        <p:spPr>
          <a:xfrm>
            <a:off x="2268863" y="3617153"/>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55" name="Rectangle: Rounded Corners 33">
            <a:extLst>
              <a:ext uri="{FF2B5EF4-FFF2-40B4-BE49-F238E27FC236}">
                <a16:creationId xmlns:a16="http://schemas.microsoft.com/office/drawing/2014/main" id="{21DB0842-3D57-4DA8-A3A0-718E47D6E12C}"/>
              </a:ext>
            </a:extLst>
          </p:cNvPr>
          <p:cNvSpPr/>
          <p:nvPr/>
        </p:nvSpPr>
        <p:spPr>
          <a:xfrm>
            <a:off x="3384180" y="317817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p:sp>
        <p:nvSpPr>
          <p:cNvPr id="58" name="Rectangle: Rounded Corners 33">
            <a:extLst>
              <a:ext uri="{FF2B5EF4-FFF2-40B4-BE49-F238E27FC236}">
                <a16:creationId xmlns:a16="http://schemas.microsoft.com/office/drawing/2014/main" id="{FD7CFE46-A823-2F47-C0AC-CA1898B12CDA}"/>
              </a:ext>
            </a:extLst>
          </p:cNvPr>
          <p:cNvSpPr/>
          <p:nvPr/>
        </p:nvSpPr>
        <p:spPr>
          <a:xfrm>
            <a:off x="3387782" y="360267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d</a:t>
            </a:r>
          </a:p>
        </p:txBody>
      </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AF62CBF5-D67E-87A4-28EB-2297DAB261C2}"/>
                  </a:ext>
                </a:extLst>
              </p:cNvPr>
              <p:cNvSpPr txBox="1"/>
              <p:nvPr/>
            </p:nvSpPr>
            <p:spPr>
              <a:xfrm>
                <a:off x="3745599" y="3567109"/>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20, 40</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3</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𝟏𝟐𝟎</m:t>
                    </m:r>
                  </m:oMath>
                </a14:m>
                <a:endParaRPr lang="en-GB" b="1" dirty="0">
                  <a:solidFill>
                    <a:srgbClr val="000000"/>
                  </a:solidFill>
                  <a:latin typeface="Trebuchet MS" panose="020B0603020202020204" pitchFamily="34" charset="0"/>
                </a:endParaRPr>
              </a:p>
            </p:txBody>
          </p:sp>
        </mc:Choice>
        <mc:Fallback>
          <p:sp>
            <p:nvSpPr>
              <p:cNvPr id="59" name="TextBox 58">
                <a:extLst>
                  <a:ext uri="{FF2B5EF4-FFF2-40B4-BE49-F238E27FC236}">
                    <a16:creationId xmlns:a16="http://schemas.microsoft.com/office/drawing/2014/main" id="{AF62CBF5-D67E-87A4-28EB-2297DAB261C2}"/>
                  </a:ext>
                </a:extLst>
              </p:cNvPr>
              <p:cNvSpPr txBox="1">
                <a:spLocks noRot="1" noChangeAspect="1" noMove="1" noResize="1" noEditPoints="1" noAdjustHandles="1" noChangeArrowheads="1" noChangeShapeType="1" noTextEdit="1"/>
              </p:cNvSpPr>
              <p:nvPr/>
            </p:nvSpPr>
            <p:spPr>
              <a:xfrm>
                <a:off x="3745599" y="3567109"/>
                <a:ext cx="2460422" cy="369332"/>
              </a:xfrm>
              <a:prstGeom prst="rect">
                <a:avLst/>
              </a:prstGeom>
              <a:blipFill>
                <a:blip r:embed="rId19"/>
                <a:stretch>
                  <a:fillRect t="-9836" b="-22951"/>
                </a:stretch>
              </a:blipFill>
            </p:spPr>
            <p:txBody>
              <a:bodyPr/>
              <a:lstStyle/>
              <a:p>
                <a:r>
                  <a:rPr lang="en-GB">
                    <a:noFill/>
                  </a:rPr>
                  <a:t> </a:t>
                </a:r>
              </a:p>
            </p:txBody>
          </p:sp>
        </mc:Fallback>
      </mc:AlternateContent>
      <p:sp>
        <p:nvSpPr>
          <p:cNvPr id="60" name="Rectangle 59">
            <a:extLst>
              <a:ext uri="{FF2B5EF4-FFF2-40B4-BE49-F238E27FC236}">
                <a16:creationId xmlns:a16="http://schemas.microsoft.com/office/drawing/2014/main" id="{EDB6D253-4BCC-CA58-6FF9-4DEFC91B208A}"/>
              </a:ext>
            </a:extLst>
          </p:cNvPr>
          <p:cNvSpPr/>
          <p:nvPr/>
        </p:nvSpPr>
        <p:spPr>
          <a:xfrm>
            <a:off x="5388680" y="3617153"/>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1" name="Rectangle: Rounded Corners 33">
            <a:extLst>
              <a:ext uri="{FF2B5EF4-FFF2-40B4-BE49-F238E27FC236}">
                <a16:creationId xmlns:a16="http://schemas.microsoft.com/office/drawing/2014/main" id="{B5978D2C-D84F-EF91-3A4C-4760999E430D}"/>
              </a:ext>
            </a:extLst>
          </p:cNvPr>
          <p:cNvSpPr/>
          <p:nvPr/>
        </p:nvSpPr>
        <p:spPr>
          <a:xfrm>
            <a:off x="6416783" y="317817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e</a:t>
            </a:r>
          </a:p>
        </p:txBody>
      </p:sp>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BFAD506F-93E5-517B-AC2F-9C43961B5FBD}"/>
                  </a:ext>
                </a:extLst>
              </p:cNvPr>
              <p:cNvSpPr txBox="1"/>
              <p:nvPr/>
            </p:nvSpPr>
            <p:spPr>
              <a:xfrm>
                <a:off x="6768517" y="3142608"/>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20, 40</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30</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𝟏𝟐𝟎</m:t>
                    </m:r>
                  </m:oMath>
                </a14:m>
                <a:endParaRPr lang="en-GB" b="1" dirty="0">
                  <a:solidFill>
                    <a:srgbClr val="000000"/>
                  </a:solidFill>
                  <a:latin typeface="Trebuchet MS" panose="020B0603020202020204" pitchFamily="34" charset="0"/>
                </a:endParaRPr>
              </a:p>
            </p:txBody>
          </p:sp>
        </mc:Choice>
        <mc:Fallback>
          <p:sp>
            <p:nvSpPr>
              <p:cNvPr id="62" name="TextBox 61">
                <a:extLst>
                  <a:ext uri="{FF2B5EF4-FFF2-40B4-BE49-F238E27FC236}">
                    <a16:creationId xmlns:a16="http://schemas.microsoft.com/office/drawing/2014/main" id="{BFAD506F-93E5-517B-AC2F-9C43961B5FBD}"/>
                  </a:ext>
                </a:extLst>
              </p:cNvPr>
              <p:cNvSpPr txBox="1">
                <a:spLocks noRot="1" noChangeAspect="1" noMove="1" noResize="1" noEditPoints="1" noAdjustHandles="1" noChangeArrowheads="1" noChangeShapeType="1" noTextEdit="1"/>
              </p:cNvSpPr>
              <p:nvPr/>
            </p:nvSpPr>
            <p:spPr>
              <a:xfrm>
                <a:off x="6768517" y="3142608"/>
                <a:ext cx="2460422" cy="369332"/>
              </a:xfrm>
              <a:prstGeom prst="rect">
                <a:avLst/>
              </a:prstGeom>
              <a:blipFill>
                <a:blip r:embed="rId20"/>
                <a:stretch>
                  <a:fillRect t="-11667" b="-25000"/>
                </a:stretch>
              </a:blipFill>
            </p:spPr>
            <p:txBody>
              <a:bodyPr/>
              <a:lstStyle/>
              <a:p>
                <a:r>
                  <a:rPr lang="en-GB">
                    <a:noFill/>
                  </a:rPr>
                  <a:t> </a:t>
                </a:r>
              </a:p>
            </p:txBody>
          </p:sp>
        </mc:Fallback>
      </mc:AlternateContent>
      <p:sp>
        <p:nvSpPr>
          <p:cNvPr id="63" name="Rectangle 62">
            <a:extLst>
              <a:ext uri="{FF2B5EF4-FFF2-40B4-BE49-F238E27FC236}">
                <a16:creationId xmlns:a16="http://schemas.microsoft.com/office/drawing/2014/main" id="{1D72B54D-A791-E5E3-3BC8-358A29E6157D}"/>
              </a:ext>
            </a:extLst>
          </p:cNvPr>
          <p:cNvSpPr/>
          <p:nvPr/>
        </p:nvSpPr>
        <p:spPr>
          <a:xfrm>
            <a:off x="8417681" y="3192652"/>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4" name="Rectangle: Rounded Corners 33">
            <a:extLst>
              <a:ext uri="{FF2B5EF4-FFF2-40B4-BE49-F238E27FC236}">
                <a16:creationId xmlns:a16="http://schemas.microsoft.com/office/drawing/2014/main" id="{C962488C-970D-44FE-7D3B-5F30A9F8E308}"/>
              </a:ext>
            </a:extLst>
          </p:cNvPr>
          <p:cNvSpPr/>
          <p:nvPr/>
        </p:nvSpPr>
        <p:spPr>
          <a:xfrm>
            <a:off x="6416783" y="3602678"/>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f</a:t>
            </a:r>
          </a:p>
        </p:txBody>
      </p:sp>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824F9C6A-4C6D-86A2-5860-1F2D9C5EF113}"/>
                  </a:ext>
                </a:extLst>
              </p:cNvPr>
              <p:cNvSpPr txBox="1"/>
              <p:nvPr/>
            </p:nvSpPr>
            <p:spPr>
              <a:xfrm>
                <a:off x="6768517" y="3567109"/>
                <a:ext cx="2460422" cy="369332"/>
              </a:xfrm>
              <a:prstGeom prst="rect">
                <a:avLst/>
              </a:prstGeom>
              <a:noFill/>
            </p:spPr>
            <p:txBody>
              <a:bodyPr wrap="square">
                <a:spAutoFit/>
              </a:bodyPr>
              <a:lstStyle/>
              <a:p>
                <a14:m>
                  <m:oMath xmlns:m="http://schemas.openxmlformats.org/officeDocument/2006/math">
                    <m:r>
                      <a:rPr lang="en-GB" i="1">
                        <a:solidFill>
                          <a:srgbClr val="000000"/>
                        </a:solidFill>
                        <a:latin typeface="Cambria Math" panose="02040503050406030204" pitchFamily="18" charset="0"/>
                      </a:rPr>
                      <m:t>15, 35</m:t>
                    </m:r>
                  </m:oMath>
                </a14:m>
                <a:r>
                  <a:rPr lang="en-GB" dirty="0">
                    <a:solidFill>
                      <a:srgbClr val="000000"/>
                    </a:solidFill>
                    <a:latin typeface="Trebuchet MS" panose="020B0603020202020204" pitchFamily="34" charset="0"/>
                  </a:rPr>
                  <a:t> and </a:t>
                </a:r>
                <a14:m>
                  <m:oMath xmlns:m="http://schemas.openxmlformats.org/officeDocument/2006/math">
                    <m:r>
                      <a:rPr lang="en-GB" i="1">
                        <a:solidFill>
                          <a:srgbClr val="000000"/>
                        </a:solidFill>
                        <a:latin typeface="Cambria Math" panose="02040503050406030204" pitchFamily="18" charset="0"/>
                      </a:rPr>
                      <m:t>25</m:t>
                    </m:r>
                  </m:oMath>
                </a14:m>
                <a:r>
                  <a:rPr lang="en-GB" dirty="0">
                    <a:solidFill>
                      <a:srgbClr val="000000"/>
                    </a:solidFill>
                    <a:latin typeface="Trebuchet MS" panose="020B0603020202020204" pitchFamily="34" charset="0"/>
                  </a:rPr>
                  <a:t> 	</a:t>
                </a:r>
                <a14:m>
                  <m:oMath xmlns:m="http://schemas.openxmlformats.org/officeDocument/2006/math">
                    <m:r>
                      <a:rPr lang="en-GB" b="1" i="1" dirty="0">
                        <a:solidFill>
                          <a:srgbClr val="000000"/>
                        </a:solidFill>
                        <a:latin typeface="Cambria Math" panose="02040503050406030204" pitchFamily="18" charset="0"/>
                      </a:rPr>
                      <m:t>𝟓𝟐𝟓</m:t>
                    </m:r>
                  </m:oMath>
                </a14:m>
                <a:endParaRPr lang="en-GB" b="1" dirty="0">
                  <a:solidFill>
                    <a:srgbClr val="000000"/>
                  </a:solidFill>
                  <a:latin typeface="Trebuchet MS" panose="020B0603020202020204" pitchFamily="34" charset="0"/>
                </a:endParaRPr>
              </a:p>
            </p:txBody>
          </p:sp>
        </mc:Choice>
        <mc:Fallback>
          <p:sp>
            <p:nvSpPr>
              <p:cNvPr id="65" name="TextBox 64">
                <a:extLst>
                  <a:ext uri="{FF2B5EF4-FFF2-40B4-BE49-F238E27FC236}">
                    <a16:creationId xmlns:a16="http://schemas.microsoft.com/office/drawing/2014/main" id="{824F9C6A-4C6D-86A2-5860-1F2D9C5EF113}"/>
                  </a:ext>
                </a:extLst>
              </p:cNvPr>
              <p:cNvSpPr txBox="1">
                <a:spLocks noRot="1" noChangeAspect="1" noMove="1" noResize="1" noEditPoints="1" noAdjustHandles="1" noChangeArrowheads="1" noChangeShapeType="1" noTextEdit="1"/>
              </p:cNvSpPr>
              <p:nvPr/>
            </p:nvSpPr>
            <p:spPr>
              <a:xfrm>
                <a:off x="6768517" y="3567109"/>
                <a:ext cx="2460422" cy="369332"/>
              </a:xfrm>
              <a:prstGeom prst="rect">
                <a:avLst/>
              </a:prstGeom>
              <a:blipFill>
                <a:blip r:embed="rId21"/>
                <a:stretch>
                  <a:fillRect t="-9836" b="-22951"/>
                </a:stretch>
              </a:blipFill>
            </p:spPr>
            <p:txBody>
              <a:bodyPr/>
              <a:lstStyle/>
              <a:p>
                <a:r>
                  <a:rPr lang="en-GB">
                    <a:noFill/>
                  </a:rPr>
                  <a:t> </a:t>
                </a:r>
              </a:p>
            </p:txBody>
          </p:sp>
        </mc:Fallback>
      </mc:AlternateContent>
      <p:sp>
        <p:nvSpPr>
          <p:cNvPr id="66" name="Rectangle 65">
            <a:extLst>
              <a:ext uri="{FF2B5EF4-FFF2-40B4-BE49-F238E27FC236}">
                <a16:creationId xmlns:a16="http://schemas.microsoft.com/office/drawing/2014/main" id="{A9534DCA-F8A6-49EE-896C-D2807A179C9F}"/>
              </a:ext>
            </a:extLst>
          </p:cNvPr>
          <p:cNvSpPr/>
          <p:nvPr/>
        </p:nvSpPr>
        <p:spPr>
          <a:xfrm>
            <a:off x="8417681" y="3617153"/>
            <a:ext cx="752653" cy="2692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82" name="Rectangle 81">
            <a:extLst>
              <a:ext uri="{FF2B5EF4-FFF2-40B4-BE49-F238E27FC236}">
                <a16:creationId xmlns:a16="http://schemas.microsoft.com/office/drawing/2014/main" id="{6F678523-624A-9D89-BCEC-CFF4CCF0BBEE}"/>
              </a:ext>
            </a:extLst>
          </p:cNvPr>
          <p:cNvSpPr/>
          <p:nvPr/>
        </p:nvSpPr>
        <p:spPr>
          <a:xfrm>
            <a:off x="10413099" y="5659409"/>
            <a:ext cx="817169" cy="407462"/>
          </a:xfrm>
          <a:prstGeom prst="rect">
            <a:avLst/>
          </a:prstGeom>
          <a:solidFill>
            <a:schemeClr val="accent5">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b="1" kern="0" dirty="0">
                <a:solidFill>
                  <a:sysClr val="windowText" lastClr="000000"/>
                </a:solidFill>
                <a:latin typeface="Trebuchet MS" panose="020B0603020202020204"/>
              </a:rPr>
              <a:t>Show all solutions</a:t>
            </a:r>
          </a:p>
        </p:txBody>
      </p:sp>
      <p:sp>
        <p:nvSpPr>
          <p:cNvPr id="3" name="Rectangle: Rounded Corners 50">
            <a:extLst>
              <a:ext uri="{FF2B5EF4-FFF2-40B4-BE49-F238E27FC236}">
                <a16:creationId xmlns:a16="http://schemas.microsoft.com/office/drawing/2014/main" id="{A6DD51B1-DBBA-FD18-AF68-6E9D8DF284A5}"/>
              </a:ext>
            </a:extLst>
          </p:cNvPr>
          <p:cNvSpPr/>
          <p:nvPr/>
        </p:nvSpPr>
        <p:spPr>
          <a:xfrm>
            <a:off x="271192" y="4102057"/>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Wingdings" panose="05000000000000000000" pitchFamily="2" charset="2"/>
              </a:rPr>
              <a:t>N</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9D86B58-CE74-5E02-16EA-B92B77F7C052}"/>
                  </a:ext>
                </a:extLst>
              </p:cNvPr>
              <p:cNvSpPr txBox="1"/>
              <p:nvPr/>
            </p:nvSpPr>
            <p:spPr>
              <a:xfrm>
                <a:off x="693096" y="4077991"/>
                <a:ext cx="5930950" cy="646331"/>
              </a:xfrm>
              <a:prstGeom prst="rect">
                <a:avLst/>
              </a:prstGeom>
              <a:noFill/>
            </p:spPr>
            <p:txBody>
              <a:bodyPr wrap="square">
                <a:spAutoFit/>
              </a:bodyPr>
              <a:lstStyle/>
              <a:p>
                <a:r>
                  <a:rPr lang="en-GB" dirty="0">
                    <a:solidFill>
                      <a:srgbClr val="000000"/>
                    </a:solidFill>
                    <a:latin typeface="Trebuchet MS" panose="020B0603020202020204"/>
                  </a:rPr>
                  <a:t>Logan is thinking of two numbers that are less than </a:t>
                </a:r>
                <a14:m>
                  <m:oMath xmlns:m="http://schemas.openxmlformats.org/officeDocument/2006/math">
                    <m:r>
                      <a:rPr lang="en-GB" i="1">
                        <a:solidFill>
                          <a:srgbClr val="000000"/>
                        </a:solidFill>
                        <a:latin typeface="Cambria Math" panose="02040503050406030204" pitchFamily="18" charset="0"/>
                      </a:rPr>
                      <m:t>30.</m:t>
                    </m:r>
                  </m:oMath>
                </a14:m>
                <a:r>
                  <a:rPr lang="en-GB" dirty="0">
                    <a:solidFill>
                      <a:srgbClr val="000000"/>
                    </a:solidFill>
                    <a:latin typeface="Trebuchet MS" panose="020B0603020202020204"/>
                  </a:rPr>
                  <a:t> He says the LCM of the numbers is </a:t>
                </a:r>
                <a14:m>
                  <m:oMath xmlns:m="http://schemas.openxmlformats.org/officeDocument/2006/math">
                    <m:r>
                      <a:rPr lang="en-GB" i="1">
                        <a:solidFill>
                          <a:srgbClr val="000000"/>
                        </a:solidFill>
                        <a:latin typeface="Cambria Math" panose="02040503050406030204" pitchFamily="18" charset="0"/>
                      </a:rPr>
                      <m:t>54.</m:t>
                    </m:r>
                  </m:oMath>
                </a14:m>
                <a:endParaRPr lang="en-GB" dirty="0">
                  <a:solidFill>
                    <a:srgbClr val="000000"/>
                  </a:solidFill>
                  <a:latin typeface="Trebuchet MS" panose="020B0603020202020204"/>
                </a:endParaRPr>
              </a:p>
            </p:txBody>
          </p:sp>
        </mc:Choice>
        <mc:Fallback>
          <p:sp>
            <p:nvSpPr>
              <p:cNvPr id="4" name="TextBox 3">
                <a:extLst>
                  <a:ext uri="{FF2B5EF4-FFF2-40B4-BE49-F238E27FC236}">
                    <a16:creationId xmlns:a16="http://schemas.microsoft.com/office/drawing/2014/main" id="{09D86B58-CE74-5E02-16EA-B92B77F7C052}"/>
                  </a:ext>
                </a:extLst>
              </p:cNvPr>
              <p:cNvSpPr txBox="1">
                <a:spLocks noRot="1" noChangeAspect="1" noMove="1" noResize="1" noEditPoints="1" noAdjustHandles="1" noChangeArrowheads="1" noChangeShapeType="1" noTextEdit="1"/>
              </p:cNvSpPr>
              <p:nvPr/>
            </p:nvSpPr>
            <p:spPr>
              <a:xfrm>
                <a:off x="693096" y="4077991"/>
                <a:ext cx="5930950" cy="646331"/>
              </a:xfrm>
              <a:prstGeom prst="rect">
                <a:avLst/>
              </a:prstGeom>
              <a:blipFill>
                <a:blip r:embed="rId22"/>
                <a:stretch>
                  <a:fillRect l="-925" t="-6604" b="-13208"/>
                </a:stretch>
              </a:blipFill>
            </p:spPr>
            <p:txBody>
              <a:bodyPr/>
              <a:lstStyle/>
              <a:p>
                <a:r>
                  <a:rPr lang="en-GB">
                    <a:noFill/>
                  </a:rPr>
                  <a:t> </a:t>
                </a:r>
              </a:p>
            </p:txBody>
          </p:sp>
        </mc:Fallback>
      </mc:AlternateContent>
      <p:sp>
        <p:nvSpPr>
          <p:cNvPr id="74" name="Rectangle: Rounded Corners 33">
            <a:extLst>
              <a:ext uri="{FF2B5EF4-FFF2-40B4-BE49-F238E27FC236}">
                <a16:creationId xmlns:a16="http://schemas.microsoft.com/office/drawing/2014/main" id="{9F9989DA-9886-5136-42C3-5A67FF0194DA}"/>
              </a:ext>
            </a:extLst>
          </p:cNvPr>
          <p:cNvSpPr/>
          <p:nvPr/>
        </p:nvSpPr>
        <p:spPr>
          <a:xfrm>
            <a:off x="354617" y="4728411"/>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75" name="Rectangle: Rounded Corners 33">
            <a:extLst>
              <a:ext uri="{FF2B5EF4-FFF2-40B4-BE49-F238E27FC236}">
                <a16:creationId xmlns:a16="http://schemas.microsoft.com/office/drawing/2014/main" id="{CC559903-2C1F-41BA-70FA-E3C9D3ED6CD1}"/>
              </a:ext>
            </a:extLst>
          </p:cNvPr>
          <p:cNvSpPr/>
          <p:nvPr/>
        </p:nvSpPr>
        <p:spPr>
          <a:xfrm>
            <a:off x="367580" y="5361215"/>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45AB5F38-5F8C-5BC9-34FE-BA7709F3C354}"/>
                  </a:ext>
                </a:extLst>
              </p:cNvPr>
              <p:cNvSpPr txBox="1"/>
              <p:nvPr/>
            </p:nvSpPr>
            <p:spPr>
              <a:xfrm>
                <a:off x="693097" y="4727522"/>
                <a:ext cx="4772406" cy="646331"/>
              </a:xfrm>
              <a:prstGeom prst="rect">
                <a:avLst/>
              </a:prstGeom>
              <a:noFill/>
            </p:spPr>
            <p:txBody>
              <a:bodyPr wrap="square">
                <a:spAutoFit/>
              </a:bodyPr>
              <a:lstStyle/>
              <a:p>
                <a:r>
                  <a:rPr lang="en-GB" dirty="0">
                    <a:solidFill>
                      <a:srgbClr val="000000"/>
                    </a:solidFill>
                    <a:latin typeface="Trebuchet MS" panose="020B0603020202020204"/>
                  </a:rPr>
                  <a:t>Hannah thinks Logan’s numbers are </a:t>
                </a:r>
                <a14:m>
                  <m:oMath xmlns:m="http://schemas.openxmlformats.org/officeDocument/2006/math">
                    <m:r>
                      <a:rPr lang="en-GB" i="1">
                        <a:solidFill>
                          <a:srgbClr val="000000"/>
                        </a:solidFill>
                        <a:latin typeface="Cambria Math" panose="02040503050406030204" pitchFamily="18" charset="0"/>
                      </a:rPr>
                      <m:t>6</m:t>
                    </m:r>
                  </m:oMath>
                </a14:m>
                <a:r>
                  <a:rPr lang="en-GB" dirty="0">
                    <a:solidFill>
                      <a:srgbClr val="000000"/>
                    </a:solidFill>
                    <a:latin typeface="Trebuchet MS" panose="020B0603020202020204"/>
                  </a:rPr>
                  <a:t> and </a:t>
                </a:r>
                <a14:m>
                  <m:oMath xmlns:m="http://schemas.openxmlformats.org/officeDocument/2006/math">
                    <m:r>
                      <a:rPr lang="en-GB" i="1">
                        <a:solidFill>
                          <a:srgbClr val="000000"/>
                        </a:solidFill>
                        <a:latin typeface="Cambria Math" panose="02040503050406030204" pitchFamily="18" charset="0"/>
                      </a:rPr>
                      <m:t>9</m:t>
                    </m:r>
                  </m:oMath>
                </a14:m>
                <a:r>
                  <a:rPr lang="en-GB" dirty="0">
                    <a:solidFill>
                      <a:srgbClr val="000000"/>
                    </a:solidFill>
                    <a:latin typeface="Trebuchet MS" panose="020B0603020202020204"/>
                  </a:rPr>
                  <a:t>. </a:t>
                </a:r>
              </a:p>
              <a:p>
                <a:r>
                  <a:rPr lang="en-GB" dirty="0">
                    <a:solidFill>
                      <a:srgbClr val="000000"/>
                    </a:solidFill>
                    <a:latin typeface="Trebuchet MS" panose="020B0603020202020204"/>
                  </a:rPr>
                  <a:t>Show that Hannah is incorrect.</a:t>
                </a:r>
              </a:p>
            </p:txBody>
          </p:sp>
        </mc:Choice>
        <mc:Fallback>
          <p:sp>
            <p:nvSpPr>
              <p:cNvPr id="76" name="TextBox 75">
                <a:extLst>
                  <a:ext uri="{FF2B5EF4-FFF2-40B4-BE49-F238E27FC236}">
                    <a16:creationId xmlns:a16="http://schemas.microsoft.com/office/drawing/2014/main" id="{45AB5F38-5F8C-5BC9-34FE-BA7709F3C354}"/>
                  </a:ext>
                </a:extLst>
              </p:cNvPr>
              <p:cNvSpPr txBox="1">
                <a:spLocks noRot="1" noChangeAspect="1" noMove="1" noResize="1" noEditPoints="1" noAdjustHandles="1" noChangeArrowheads="1" noChangeShapeType="1" noTextEdit="1"/>
              </p:cNvSpPr>
              <p:nvPr/>
            </p:nvSpPr>
            <p:spPr>
              <a:xfrm>
                <a:off x="693097" y="4727522"/>
                <a:ext cx="4772406" cy="646331"/>
              </a:xfrm>
              <a:prstGeom prst="rect">
                <a:avLst/>
              </a:prstGeom>
              <a:blipFill>
                <a:blip r:embed="rId23"/>
                <a:stretch>
                  <a:fillRect l="-1149" t="-6604" r="-1405" b="-13208"/>
                </a:stretch>
              </a:blipFill>
            </p:spPr>
            <p:txBody>
              <a:bodyPr/>
              <a:lstStyle/>
              <a:p>
                <a:r>
                  <a:rPr lang="en-GB">
                    <a:noFill/>
                  </a:rPr>
                  <a:t> </a:t>
                </a:r>
              </a:p>
            </p:txBody>
          </p:sp>
        </mc:Fallback>
      </mc:AlternateContent>
      <p:sp>
        <p:nvSpPr>
          <p:cNvPr id="77" name="TextBox 76">
            <a:extLst>
              <a:ext uri="{FF2B5EF4-FFF2-40B4-BE49-F238E27FC236}">
                <a16:creationId xmlns:a16="http://schemas.microsoft.com/office/drawing/2014/main" id="{BC04F161-BF54-FB33-6F81-1BD6FD426AF6}"/>
              </a:ext>
            </a:extLst>
          </p:cNvPr>
          <p:cNvSpPr txBox="1"/>
          <p:nvPr/>
        </p:nvSpPr>
        <p:spPr>
          <a:xfrm>
            <a:off x="682189" y="5336335"/>
            <a:ext cx="4439282" cy="646331"/>
          </a:xfrm>
          <a:prstGeom prst="rect">
            <a:avLst/>
          </a:prstGeom>
          <a:noFill/>
        </p:spPr>
        <p:txBody>
          <a:bodyPr wrap="square">
            <a:spAutoFit/>
          </a:bodyPr>
          <a:lstStyle/>
          <a:p>
            <a:r>
              <a:rPr lang="en-GB" dirty="0">
                <a:solidFill>
                  <a:srgbClr val="000000"/>
                </a:solidFill>
                <a:latin typeface="Trebuchet MS" panose="020B0603020202020204"/>
              </a:rPr>
              <a:t>What are the possible pairs of numbers Logan is thinking of?</a:t>
            </a:r>
          </a:p>
        </p:txBody>
      </p:sp>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E1F0C428-01A7-65CA-204B-0FB38B4F84C5}"/>
                  </a:ext>
                </a:extLst>
              </p:cNvPr>
              <p:cNvSpPr txBox="1"/>
              <p:nvPr/>
            </p:nvSpPr>
            <p:spPr>
              <a:xfrm>
                <a:off x="5652738" y="4698795"/>
                <a:ext cx="2486482"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1" i="1">
                          <a:solidFill>
                            <a:srgbClr val="000000"/>
                          </a:solidFill>
                          <a:latin typeface="Cambria Math" panose="02040503050406030204" pitchFamily="18" charset="0"/>
                        </a:rPr>
                        <m:t>𝟔</m:t>
                      </m:r>
                      <m:r>
                        <a:rPr lang="en-GB" b="1" i="1">
                          <a:solidFill>
                            <a:srgbClr val="000000"/>
                          </a:solidFill>
                          <a:latin typeface="Cambria Math" panose="02040503050406030204" pitchFamily="18" charset="0"/>
                        </a:rPr>
                        <m:t>:</m:t>
                      </m:r>
                      <m:r>
                        <a:rPr lang="en-GB" b="1" i="1">
                          <a:solidFill>
                            <a:srgbClr val="000000"/>
                          </a:solidFill>
                          <a:latin typeface="Cambria Math" panose="02040503050406030204" pitchFamily="18" charset="0"/>
                        </a:rPr>
                        <m:t>𝟔</m:t>
                      </m:r>
                      <m:r>
                        <a:rPr lang="en-GB" b="1" i="1">
                          <a:solidFill>
                            <a:srgbClr val="000000"/>
                          </a:solidFill>
                          <a:latin typeface="Cambria Math" panose="02040503050406030204" pitchFamily="18" charset="0"/>
                        </a:rPr>
                        <m:t>,</m:t>
                      </m:r>
                      <m:r>
                        <a:rPr lang="en-GB" b="1" i="1">
                          <a:solidFill>
                            <a:srgbClr val="000000"/>
                          </a:solidFill>
                          <a:latin typeface="Cambria Math" panose="02040503050406030204" pitchFamily="18" charset="0"/>
                        </a:rPr>
                        <m:t>𝟏𝟐</m:t>
                      </m:r>
                      <m:r>
                        <a:rPr lang="en-GB" b="1" i="1">
                          <a:solidFill>
                            <a:srgbClr val="000000"/>
                          </a:solidFill>
                          <a:latin typeface="Cambria Math" panose="02040503050406030204" pitchFamily="18" charset="0"/>
                        </a:rPr>
                        <m:t>,</m:t>
                      </m:r>
                      <m:r>
                        <a:rPr lang="en-GB" b="1" i="1">
                          <a:solidFill>
                            <a:srgbClr val="000000"/>
                          </a:solidFill>
                          <a:latin typeface="Cambria Math" panose="02040503050406030204" pitchFamily="18" charset="0"/>
                        </a:rPr>
                        <m:t>𝟏𝟖</m:t>
                      </m:r>
                      <m:r>
                        <a:rPr lang="en-GB" b="1" i="1">
                          <a:solidFill>
                            <a:srgbClr val="000000"/>
                          </a:solidFill>
                          <a:latin typeface="Cambria Math" panose="02040503050406030204" pitchFamily="18" charset="0"/>
                        </a:rPr>
                        <m:t>     </m:t>
                      </m:r>
                      <m:r>
                        <a:rPr lang="en-GB" b="1" i="1">
                          <a:solidFill>
                            <a:srgbClr val="000000"/>
                          </a:solidFill>
                          <a:latin typeface="Cambria Math" panose="02040503050406030204" pitchFamily="18" charset="0"/>
                        </a:rPr>
                        <m:t>𝟗</m:t>
                      </m:r>
                      <m:r>
                        <a:rPr lang="en-GB" b="1" i="1">
                          <a:solidFill>
                            <a:srgbClr val="000000"/>
                          </a:solidFill>
                          <a:latin typeface="Cambria Math" panose="02040503050406030204" pitchFamily="18" charset="0"/>
                        </a:rPr>
                        <m:t>:</m:t>
                      </m:r>
                      <m:r>
                        <a:rPr lang="en-GB" b="1" i="1">
                          <a:solidFill>
                            <a:srgbClr val="000000"/>
                          </a:solidFill>
                          <a:latin typeface="Cambria Math" panose="02040503050406030204" pitchFamily="18" charset="0"/>
                        </a:rPr>
                        <m:t>𝟗</m:t>
                      </m:r>
                      <m:r>
                        <a:rPr lang="en-GB" b="1" i="1">
                          <a:solidFill>
                            <a:srgbClr val="000000"/>
                          </a:solidFill>
                          <a:latin typeface="Cambria Math" panose="02040503050406030204" pitchFamily="18" charset="0"/>
                        </a:rPr>
                        <m:t>, </m:t>
                      </m:r>
                      <m:r>
                        <a:rPr lang="en-GB" b="1" i="1">
                          <a:solidFill>
                            <a:srgbClr val="000000"/>
                          </a:solidFill>
                          <a:latin typeface="Cambria Math" panose="02040503050406030204" pitchFamily="18" charset="0"/>
                        </a:rPr>
                        <m:t>𝟏𝟖</m:t>
                      </m:r>
                    </m:oMath>
                  </m:oMathPara>
                </a14:m>
                <a:endParaRPr lang="en-GB" b="1" dirty="0">
                  <a:solidFill>
                    <a:srgbClr val="000000"/>
                  </a:solidFill>
                  <a:latin typeface="Trebuchet MS" panose="020B0603020202020204"/>
                </a:endParaRPr>
              </a:p>
            </p:txBody>
          </p:sp>
        </mc:Choice>
        <mc:Fallback>
          <p:sp>
            <p:nvSpPr>
              <p:cNvPr id="78" name="TextBox 77">
                <a:extLst>
                  <a:ext uri="{FF2B5EF4-FFF2-40B4-BE49-F238E27FC236}">
                    <a16:creationId xmlns:a16="http://schemas.microsoft.com/office/drawing/2014/main" id="{E1F0C428-01A7-65CA-204B-0FB38B4F84C5}"/>
                  </a:ext>
                </a:extLst>
              </p:cNvPr>
              <p:cNvSpPr txBox="1">
                <a:spLocks noRot="1" noChangeAspect="1" noMove="1" noResize="1" noEditPoints="1" noAdjustHandles="1" noChangeArrowheads="1" noChangeShapeType="1" noTextEdit="1"/>
              </p:cNvSpPr>
              <p:nvPr/>
            </p:nvSpPr>
            <p:spPr>
              <a:xfrm>
                <a:off x="5652738" y="4698795"/>
                <a:ext cx="2486482" cy="36933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5D36A0A6-A68E-E293-6587-E3660CE77218}"/>
                  </a:ext>
                </a:extLst>
              </p:cNvPr>
              <p:cNvSpPr txBox="1"/>
              <p:nvPr/>
            </p:nvSpPr>
            <p:spPr>
              <a:xfrm>
                <a:off x="5664098" y="5036721"/>
                <a:ext cx="2260644" cy="369332"/>
              </a:xfrm>
              <a:prstGeom prst="rect">
                <a:avLst/>
              </a:prstGeom>
              <a:noFill/>
            </p:spPr>
            <p:txBody>
              <a:bodyPr wrap="square">
                <a:spAutoFit/>
              </a:bodyPr>
              <a:lstStyle/>
              <a:p>
                <a:r>
                  <a:rPr lang="en-GB" b="1" dirty="0">
                    <a:solidFill>
                      <a:srgbClr val="000000"/>
                    </a:solidFill>
                    <a:latin typeface="Trebuchet MS" panose="020B0603020202020204"/>
                  </a:rPr>
                  <a:t>LCM of </a:t>
                </a:r>
                <a14:m>
                  <m:oMath xmlns:m="http://schemas.openxmlformats.org/officeDocument/2006/math">
                    <m:r>
                      <a:rPr lang="en-GB" b="1" i="1">
                        <a:solidFill>
                          <a:srgbClr val="000000"/>
                        </a:solidFill>
                        <a:latin typeface="Cambria Math" panose="02040503050406030204" pitchFamily="18" charset="0"/>
                      </a:rPr>
                      <m:t>𝟔</m:t>
                    </m:r>
                  </m:oMath>
                </a14:m>
                <a:r>
                  <a:rPr lang="en-GB" b="1" dirty="0">
                    <a:solidFill>
                      <a:srgbClr val="000000"/>
                    </a:solidFill>
                    <a:latin typeface="Trebuchet MS" panose="020B0603020202020204"/>
                  </a:rPr>
                  <a:t> and </a:t>
                </a:r>
                <a14:m>
                  <m:oMath xmlns:m="http://schemas.openxmlformats.org/officeDocument/2006/math">
                    <m:r>
                      <a:rPr lang="en-GB" b="1" i="1">
                        <a:solidFill>
                          <a:srgbClr val="000000"/>
                        </a:solidFill>
                        <a:latin typeface="Cambria Math" panose="02040503050406030204" pitchFamily="18" charset="0"/>
                      </a:rPr>
                      <m:t>𝟗</m:t>
                    </m:r>
                  </m:oMath>
                </a14:m>
                <a:r>
                  <a:rPr lang="en-GB" b="1" dirty="0">
                    <a:solidFill>
                      <a:srgbClr val="000000"/>
                    </a:solidFill>
                    <a:latin typeface="Trebuchet MS" panose="020B0603020202020204"/>
                  </a:rPr>
                  <a:t>: </a:t>
                </a:r>
                <a14:m>
                  <m:oMath xmlns:m="http://schemas.openxmlformats.org/officeDocument/2006/math">
                    <m:r>
                      <a:rPr lang="en-GB" b="1" i="1">
                        <a:solidFill>
                          <a:srgbClr val="000000"/>
                        </a:solidFill>
                        <a:latin typeface="Cambria Math" panose="02040503050406030204" pitchFamily="18" charset="0"/>
                      </a:rPr>
                      <m:t>𝟏𝟖</m:t>
                    </m:r>
                  </m:oMath>
                </a14:m>
                <a:endParaRPr lang="en-GB" b="1" dirty="0">
                  <a:solidFill>
                    <a:srgbClr val="000000"/>
                  </a:solidFill>
                  <a:latin typeface="Trebuchet MS" panose="020B0603020202020204"/>
                </a:endParaRPr>
              </a:p>
            </p:txBody>
          </p:sp>
        </mc:Choice>
        <mc:Fallback>
          <p:sp>
            <p:nvSpPr>
              <p:cNvPr id="80" name="TextBox 79">
                <a:extLst>
                  <a:ext uri="{FF2B5EF4-FFF2-40B4-BE49-F238E27FC236}">
                    <a16:creationId xmlns:a16="http://schemas.microsoft.com/office/drawing/2014/main" id="{5D36A0A6-A68E-E293-6587-E3660CE77218}"/>
                  </a:ext>
                </a:extLst>
              </p:cNvPr>
              <p:cNvSpPr txBox="1">
                <a:spLocks noRot="1" noChangeAspect="1" noMove="1" noResize="1" noEditPoints="1" noAdjustHandles="1" noChangeArrowheads="1" noChangeShapeType="1" noTextEdit="1"/>
              </p:cNvSpPr>
              <p:nvPr/>
            </p:nvSpPr>
            <p:spPr>
              <a:xfrm>
                <a:off x="5664098" y="5036721"/>
                <a:ext cx="2260644" cy="369332"/>
              </a:xfrm>
              <a:prstGeom prst="rect">
                <a:avLst/>
              </a:prstGeom>
              <a:blipFill>
                <a:blip r:embed="rId25"/>
                <a:stretch>
                  <a:fillRect l="-2156" t="-9836" b="-22951"/>
                </a:stretch>
              </a:blipFill>
            </p:spPr>
            <p:txBody>
              <a:bodyPr/>
              <a:lstStyle/>
              <a:p>
                <a:r>
                  <a:rPr lang="en-GB">
                    <a:noFill/>
                  </a:rPr>
                  <a:t> </a:t>
                </a:r>
              </a:p>
            </p:txBody>
          </p:sp>
        </mc:Fallback>
      </mc:AlternateContent>
      <p:sp>
        <p:nvSpPr>
          <p:cNvPr id="83" name="Rectangle 82">
            <a:extLst>
              <a:ext uri="{FF2B5EF4-FFF2-40B4-BE49-F238E27FC236}">
                <a16:creationId xmlns:a16="http://schemas.microsoft.com/office/drawing/2014/main" id="{3957C7E9-5D03-738E-41AC-CD0121B67283}"/>
              </a:ext>
            </a:extLst>
          </p:cNvPr>
          <p:cNvSpPr/>
          <p:nvPr/>
        </p:nvSpPr>
        <p:spPr>
          <a:xfrm>
            <a:off x="5388680" y="4667009"/>
            <a:ext cx="2475979" cy="686410"/>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15573FA8-859D-6438-D80E-CF7E581F6064}"/>
                  </a:ext>
                </a:extLst>
              </p:cNvPr>
              <p:cNvSpPr txBox="1"/>
              <p:nvPr/>
            </p:nvSpPr>
            <p:spPr>
              <a:xfrm>
                <a:off x="5411253" y="5587852"/>
                <a:ext cx="2670376" cy="369332"/>
              </a:xfrm>
              <a:prstGeom prst="rect">
                <a:avLst/>
              </a:prstGeom>
              <a:noFill/>
            </p:spPr>
            <p:txBody>
              <a:bodyPr wrap="square">
                <a:spAutoFit/>
              </a:bodyPr>
              <a:lstStyle/>
              <a:p>
                <a14:m>
                  <m:oMath xmlns:m="http://schemas.openxmlformats.org/officeDocument/2006/math">
                    <m:r>
                      <a:rPr lang="en-GB" b="1" i="1" dirty="0">
                        <a:solidFill>
                          <a:srgbClr val="000000"/>
                        </a:solidFill>
                        <a:latin typeface="Cambria Math" panose="02040503050406030204" pitchFamily="18" charset="0"/>
                      </a:rPr>
                      <m:t>𝟏𝟖</m:t>
                    </m:r>
                  </m:oMath>
                </a14:m>
                <a:r>
                  <a:rPr lang="en-GB" b="1" dirty="0">
                    <a:solidFill>
                      <a:srgbClr val="000000"/>
                    </a:solidFill>
                    <a:latin typeface="Trebuchet MS" panose="020B0603020202020204"/>
                  </a:rPr>
                  <a:t> and </a:t>
                </a:r>
                <a14:m>
                  <m:oMath xmlns:m="http://schemas.openxmlformats.org/officeDocument/2006/math">
                    <m:r>
                      <a:rPr lang="en-GB" b="1" i="1">
                        <a:solidFill>
                          <a:srgbClr val="000000"/>
                        </a:solidFill>
                        <a:latin typeface="Cambria Math" panose="02040503050406030204" pitchFamily="18" charset="0"/>
                      </a:rPr>
                      <m:t>𝟐𝟕</m:t>
                    </m:r>
                  </m:oMath>
                </a14:m>
                <a:r>
                  <a:rPr lang="en-GB" b="1" dirty="0">
                    <a:solidFill>
                      <a:srgbClr val="000000"/>
                    </a:solidFill>
                    <a:latin typeface="Trebuchet MS" panose="020B0603020202020204"/>
                  </a:rPr>
                  <a:t> </a:t>
                </a:r>
                <a:r>
                  <a:rPr lang="en-GB" b="1" u="sng" dirty="0">
                    <a:solidFill>
                      <a:srgbClr val="000000"/>
                    </a:solidFill>
                    <a:latin typeface="Trebuchet MS" panose="020B0603020202020204"/>
                  </a:rPr>
                  <a:t>or</a:t>
                </a:r>
                <a:r>
                  <a:rPr lang="en-GB" b="1" dirty="0">
                    <a:solidFill>
                      <a:srgbClr val="000000"/>
                    </a:solidFill>
                    <a:latin typeface="Trebuchet MS" panose="020B0603020202020204"/>
                  </a:rPr>
                  <a:t> </a:t>
                </a:r>
                <a14:m>
                  <m:oMath xmlns:m="http://schemas.openxmlformats.org/officeDocument/2006/math">
                    <m:r>
                      <a:rPr lang="en-GB" b="1" i="1">
                        <a:solidFill>
                          <a:srgbClr val="000000"/>
                        </a:solidFill>
                        <a:latin typeface="Cambria Math" panose="02040503050406030204" pitchFamily="18" charset="0"/>
                      </a:rPr>
                      <m:t>𝟔</m:t>
                    </m:r>
                    <m:r>
                      <a:rPr lang="en-GB" b="1" i="1">
                        <a:solidFill>
                          <a:srgbClr val="000000"/>
                        </a:solidFill>
                        <a:latin typeface="Cambria Math" panose="02040503050406030204" pitchFamily="18" charset="0"/>
                      </a:rPr>
                      <m:t> </m:t>
                    </m:r>
                  </m:oMath>
                </a14:m>
                <a:r>
                  <a:rPr lang="en-GB" b="1" dirty="0">
                    <a:solidFill>
                      <a:srgbClr val="000000"/>
                    </a:solidFill>
                    <a:latin typeface="Trebuchet MS" panose="020B0603020202020204"/>
                  </a:rPr>
                  <a:t>and </a:t>
                </a:r>
                <a14:m>
                  <m:oMath xmlns:m="http://schemas.openxmlformats.org/officeDocument/2006/math">
                    <m:r>
                      <a:rPr lang="en-GB" b="1" i="1">
                        <a:solidFill>
                          <a:srgbClr val="000000"/>
                        </a:solidFill>
                        <a:latin typeface="Cambria Math" panose="02040503050406030204" pitchFamily="18" charset="0"/>
                      </a:rPr>
                      <m:t>𝟐𝟕</m:t>
                    </m:r>
                  </m:oMath>
                </a14:m>
                <a:endParaRPr lang="en-GB" b="1" dirty="0">
                  <a:solidFill>
                    <a:srgbClr val="000000"/>
                  </a:solidFill>
                  <a:latin typeface="Trebuchet MS" panose="020B0603020202020204"/>
                </a:endParaRPr>
              </a:p>
            </p:txBody>
          </p:sp>
        </mc:Choice>
        <mc:Fallback>
          <p:sp>
            <p:nvSpPr>
              <p:cNvPr id="84" name="TextBox 83">
                <a:extLst>
                  <a:ext uri="{FF2B5EF4-FFF2-40B4-BE49-F238E27FC236}">
                    <a16:creationId xmlns:a16="http://schemas.microsoft.com/office/drawing/2014/main" id="{15573FA8-859D-6438-D80E-CF7E581F6064}"/>
                  </a:ext>
                </a:extLst>
              </p:cNvPr>
              <p:cNvSpPr txBox="1">
                <a:spLocks noRot="1" noChangeAspect="1" noMove="1" noResize="1" noEditPoints="1" noAdjustHandles="1" noChangeArrowheads="1" noChangeShapeType="1" noTextEdit="1"/>
              </p:cNvSpPr>
              <p:nvPr/>
            </p:nvSpPr>
            <p:spPr>
              <a:xfrm>
                <a:off x="5411253" y="5587852"/>
                <a:ext cx="2670376" cy="369332"/>
              </a:xfrm>
              <a:prstGeom prst="rect">
                <a:avLst/>
              </a:prstGeom>
              <a:blipFill>
                <a:blip r:embed="rId26"/>
                <a:stretch>
                  <a:fillRect t="-11667" b="-25000"/>
                </a:stretch>
              </a:blipFill>
            </p:spPr>
            <p:txBody>
              <a:bodyPr/>
              <a:lstStyle/>
              <a:p>
                <a:r>
                  <a:rPr lang="en-GB">
                    <a:noFill/>
                  </a:rPr>
                  <a:t> </a:t>
                </a:r>
              </a:p>
            </p:txBody>
          </p:sp>
        </mc:Fallback>
      </mc:AlternateContent>
      <p:sp>
        <p:nvSpPr>
          <p:cNvPr id="85" name="Rectangle 84">
            <a:extLst>
              <a:ext uri="{FF2B5EF4-FFF2-40B4-BE49-F238E27FC236}">
                <a16:creationId xmlns:a16="http://schemas.microsoft.com/office/drawing/2014/main" id="{92FA5B12-491D-CA71-839F-511032258115}"/>
              </a:ext>
            </a:extLst>
          </p:cNvPr>
          <p:cNvSpPr/>
          <p:nvPr/>
        </p:nvSpPr>
        <p:spPr>
          <a:xfrm>
            <a:off x="5388679" y="5528802"/>
            <a:ext cx="2475979" cy="51214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Tree>
    <p:extLst>
      <p:ext uri="{BB962C8B-B14F-4D97-AF65-F5344CB8AC3E}">
        <p14:creationId xmlns:p14="http://schemas.microsoft.com/office/powerpoint/2010/main" val="944434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43"/>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7" restart="whenNotActive" fill="hold" evtFilter="cancelBubble" nodeType="interactiveSeq">
                <p:stCondLst>
                  <p:cond evt="onClick" delay="0">
                    <p:tgtEl>
                      <p:spTgt spid="51"/>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2" restart="whenNotActive" fill="hold" evtFilter="cancelBubble" nodeType="interactiveSeq">
                <p:stCondLst>
                  <p:cond evt="onClick" delay="0">
                    <p:tgtEl>
                      <p:spTgt spid="5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2" restart="whenNotActive" fill="hold" evtFilter="cancelBubble" nodeType="interactiveSeq">
                <p:stCondLst>
                  <p:cond evt="onClick" delay="0">
                    <p:tgtEl>
                      <p:spTgt spid="60"/>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97" restart="whenNotActive" fill="hold" evtFilter="cancelBubble" nodeType="interactiveSeq">
                <p:stCondLst>
                  <p:cond evt="onClick" delay="0">
                    <p:tgtEl>
                      <p:spTgt spid="82"/>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withEffect">
                                  <p:stCondLst>
                                    <p:cond delay="0"/>
                                  </p:stCondLst>
                                  <p:childTnLst>
                                    <p:set>
                                      <p:cBhvr>
                                        <p:cTn id="101" dur="1" fill="hold">
                                          <p:stCondLst>
                                            <p:cond delay="0"/>
                                          </p:stCondLst>
                                        </p:cTn>
                                        <p:tgtEl>
                                          <p:spTgt spid="82"/>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3"/>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83"/>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85"/>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9"/>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2"/>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5"/>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8"/>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4"/>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37"/>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40"/>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43"/>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46"/>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51"/>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54"/>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57"/>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60"/>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63"/>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44" restart="whenNotActive" fill="hold" evtFilter="cancelBubble" nodeType="interactiveSeq">
                <p:stCondLst>
                  <p:cond evt="onClick" delay="0">
                    <p:tgtEl>
                      <p:spTgt spid="83"/>
                    </p:tgtEl>
                  </p:cond>
                </p:stCondLst>
                <p:endSync evt="end" delay="0">
                  <p:rtn val="all"/>
                </p:endSync>
                <p:childTnLst>
                  <p:par>
                    <p:cTn id="145" fill="hold">
                      <p:stCondLst>
                        <p:cond delay="0"/>
                      </p:stCondLst>
                      <p:childTnLst>
                        <p:par>
                          <p:cTn id="146" fill="hold">
                            <p:stCondLst>
                              <p:cond delay="0"/>
                            </p:stCondLst>
                            <p:childTnLst>
                              <p:par>
                                <p:cTn id="147" presetID="1" presetClass="exit" presetSubtype="0" fill="hold" grpId="0" nodeType="clickEffect">
                                  <p:stCondLst>
                                    <p:cond delay="0"/>
                                  </p:stCondLst>
                                  <p:childTnLst>
                                    <p:set>
                                      <p:cBhvr>
                                        <p:cTn id="148"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49" restart="whenNotActive" fill="hold" evtFilter="cancelBubble" nodeType="interactiveSeq">
                <p:stCondLst>
                  <p:cond evt="onClick" delay="0">
                    <p:tgtEl>
                      <p:spTgt spid="85"/>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0" nodeType="clickEffect">
                                  <p:stCondLst>
                                    <p:cond delay="0"/>
                                  </p:stCondLst>
                                  <p:childTnLst>
                                    <p:set>
                                      <p:cBhvr>
                                        <p:cTn id="153"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bldLst>
      <p:bldP spid="57" grpId="0" animBg="1"/>
      <p:bldP spid="57" grpId="1" animBg="1"/>
      <p:bldP spid="8" grpId="0" animBg="1"/>
      <p:bldP spid="8" grpId="1" animBg="1"/>
      <p:bldP spid="13" grpId="0" animBg="1"/>
      <p:bldP spid="13" grpId="1" animBg="1"/>
      <p:bldP spid="16" grpId="0" animBg="1"/>
      <p:bldP spid="16" grpId="1" animBg="1"/>
      <p:bldP spid="19" grpId="0" animBg="1"/>
      <p:bldP spid="19" grpId="1" animBg="1"/>
      <p:bldP spid="22" grpId="0" animBg="1"/>
      <p:bldP spid="22" grpId="1" animBg="1"/>
      <p:bldP spid="25" grpId="0" animBg="1"/>
      <p:bldP spid="25" grpId="1" animBg="1"/>
      <p:bldP spid="28" grpId="0" animBg="1"/>
      <p:bldP spid="28" grpId="1" animBg="1"/>
      <p:bldP spid="31" grpId="0" animBg="1"/>
      <p:bldP spid="31" grpId="1" animBg="1"/>
      <p:bldP spid="34" grpId="0" animBg="1"/>
      <p:bldP spid="34" grpId="1" animBg="1"/>
      <p:bldP spid="37" grpId="0" animBg="1"/>
      <p:bldP spid="37" grpId="1" animBg="1"/>
      <p:bldP spid="40" grpId="0" animBg="1"/>
      <p:bldP spid="40" grpId="1" animBg="1"/>
      <p:bldP spid="43" grpId="0" animBg="1"/>
      <p:bldP spid="43" grpId="1" animBg="1"/>
      <p:bldP spid="46" grpId="0" animBg="1"/>
      <p:bldP spid="46" grpId="1" animBg="1"/>
      <p:bldP spid="51" grpId="0" animBg="1"/>
      <p:bldP spid="51" grpId="1" animBg="1"/>
      <p:bldP spid="54" grpId="0" animBg="1"/>
      <p:bldP spid="54" grpId="1" animBg="1"/>
      <p:bldP spid="60" grpId="0" animBg="1"/>
      <p:bldP spid="60" grpId="1" animBg="1"/>
      <p:bldP spid="63" grpId="0" animBg="1"/>
      <p:bldP spid="63" grpId="1" animBg="1"/>
      <p:bldP spid="66" grpId="0" animBg="1"/>
      <p:bldP spid="66" grpId="1" animBg="1"/>
      <p:bldP spid="82" grpId="0" animBg="1"/>
      <p:bldP spid="83" grpId="0" animBg="1"/>
      <p:bldP spid="83" grpId="1" animBg="1"/>
      <p:bldP spid="85" grpId="0" animBg="1"/>
      <p:bldP spid="85"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91641" y="2841568"/>
            <a:ext cx="11694573" cy="2130585"/>
          </a:xfrm>
          <a:prstGeom prst="rect">
            <a:avLst/>
          </a:prstGeom>
          <a:gradFill flip="none" rotWithShape="1">
            <a:gsLst>
              <a:gs pos="29000">
                <a:srgbClr val="E77F20"/>
              </a:gs>
              <a:gs pos="0">
                <a:srgbClr val="E77F20"/>
              </a:gs>
              <a:gs pos="55000">
                <a:srgbClr val="EFC30C"/>
              </a:gs>
              <a:gs pos="100000">
                <a:srgbClr val="9259A3"/>
              </a:gs>
              <a:gs pos="30000">
                <a:srgbClr val="EFC30C"/>
              </a:gs>
              <a:gs pos="81000">
                <a:srgbClr val="9259A3"/>
              </a:gs>
              <a:gs pos="78000">
                <a:srgbClr val="3986C6"/>
              </a:gs>
              <a:gs pos="58000">
                <a:srgbClr val="3986C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362617018"/>
              </p:ext>
            </p:extLst>
          </p:nvPr>
        </p:nvGraphicFramePr>
        <p:xfrm>
          <a:off x="279245" y="2912239"/>
          <a:ext cx="11530768" cy="1986728"/>
        </p:xfrm>
        <a:graphic>
          <a:graphicData uri="http://schemas.openxmlformats.org/drawingml/2006/table">
            <a:tbl>
              <a:tblPr firstRow="1" bandRow="1">
                <a:tableStyleId>{5C22544A-7EE6-4342-B048-85BDC9FD1C3A}</a:tableStyleId>
              </a:tblPr>
              <a:tblGrid>
                <a:gridCol w="1427512">
                  <a:extLst>
                    <a:ext uri="{9D8B030D-6E8A-4147-A177-3AD203B41FA5}">
                      <a16:colId xmlns:a16="http://schemas.microsoft.com/office/drawing/2014/main" val="2082856851"/>
                    </a:ext>
                  </a:extLst>
                </a:gridCol>
                <a:gridCol w="1262907">
                  <a:extLst>
                    <a:ext uri="{9D8B030D-6E8A-4147-A177-3AD203B41FA5}">
                      <a16:colId xmlns:a16="http://schemas.microsoft.com/office/drawing/2014/main" val="3240211120"/>
                    </a:ext>
                  </a:extLst>
                </a:gridCol>
                <a:gridCol w="1262907">
                  <a:extLst>
                    <a:ext uri="{9D8B030D-6E8A-4147-A177-3AD203B41FA5}">
                      <a16:colId xmlns:a16="http://schemas.microsoft.com/office/drawing/2014/main" val="2795377577"/>
                    </a:ext>
                  </a:extLst>
                </a:gridCol>
                <a:gridCol w="1262907">
                  <a:extLst>
                    <a:ext uri="{9D8B030D-6E8A-4147-A177-3AD203B41FA5}">
                      <a16:colId xmlns:a16="http://schemas.microsoft.com/office/drawing/2014/main" val="256412971"/>
                    </a:ext>
                  </a:extLst>
                </a:gridCol>
                <a:gridCol w="1262907">
                  <a:extLst>
                    <a:ext uri="{9D8B030D-6E8A-4147-A177-3AD203B41FA5}">
                      <a16:colId xmlns:a16="http://schemas.microsoft.com/office/drawing/2014/main" val="220264121"/>
                    </a:ext>
                  </a:extLst>
                </a:gridCol>
                <a:gridCol w="1262907">
                  <a:extLst>
                    <a:ext uri="{9D8B030D-6E8A-4147-A177-3AD203B41FA5}">
                      <a16:colId xmlns:a16="http://schemas.microsoft.com/office/drawing/2014/main" val="2074247620"/>
                    </a:ext>
                  </a:extLst>
                </a:gridCol>
                <a:gridCol w="1262907">
                  <a:extLst>
                    <a:ext uri="{9D8B030D-6E8A-4147-A177-3AD203B41FA5}">
                      <a16:colId xmlns:a16="http://schemas.microsoft.com/office/drawing/2014/main" val="3049753918"/>
                    </a:ext>
                  </a:extLst>
                </a:gridCol>
                <a:gridCol w="1262907">
                  <a:extLst>
                    <a:ext uri="{9D8B030D-6E8A-4147-A177-3AD203B41FA5}">
                      <a16:colId xmlns:a16="http://schemas.microsoft.com/office/drawing/2014/main" val="2131953832"/>
                    </a:ext>
                  </a:extLst>
                </a:gridCol>
                <a:gridCol w="1262907">
                  <a:extLst>
                    <a:ext uri="{9D8B030D-6E8A-4147-A177-3AD203B41FA5}">
                      <a16:colId xmlns:a16="http://schemas.microsoft.com/office/drawing/2014/main" val="2274147253"/>
                    </a:ext>
                  </a:extLst>
                </a:gridCol>
              </a:tblGrid>
              <a:tr h="767528">
                <a:tc rowSpan="3">
                  <a:txBody>
                    <a:bodyPr/>
                    <a:lstStyle/>
                    <a:p>
                      <a:pPr algn="ctr"/>
                      <a:r>
                        <a:rPr lang="en-GB" sz="1100" b="0" i="0" dirty="0">
                          <a:solidFill>
                            <a:schemeClr val="bg1"/>
                          </a:solidFill>
                          <a:latin typeface="Lato" panose="020F0502020204030203" pitchFamily="34" charset="0"/>
                        </a:rPr>
                        <a:t>Every child in an Archway school </a:t>
                      </a:r>
                    </a:p>
                    <a:p>
                      <a:pPr algn="ctr"/>
                      <a:r>
                        <a:rPr lang="en-GB" sz="1100" b="0" i="0" dirty="0">
                          <a:solidFill>
                            <a:schemeClr val="bg1"/>
                          </a:solidFill>
                          <a:latin typeface="Lato" panose="020F0502020204030203" pitchFamily="34" charset="0"/>
                        </a:rPr>
                        <a:t>will become a </a:t>
                      </a:r>
                    </a:p>
                    <a:p>
                      <a:pPr algn="ctr"/>
                      <a:r>
                        <a:rPr lang="en-GB" sz="1100" b="0" i="0" dirty="0">
                          <a:solidFill>
                            <a:schemeClr val="bg1"/>
                          </a:solidFill>
                          <a:latin typeface="Lato" panose="020F0502020204030203" pitchFamily="34" charset="0"/>
                        </a:rPr>
                        <a:t>fluent reader</a:t>
                      </a:r>
                    </a:p>
                    <a:p>
                      <a:pPr algn="ctr"/>
                      <a:endParaRPr lang="en-GB" sz="300" b="0" i="1" dirty="0">
                        <a:solidFill>
                          <a:schemeClr val="bg1"/>
                        </a:solidFill>
                        <a:latin typeface="Lato" panose="020F0502020204030203" pitchFamily="34" charset="0"/>
                      </a:endParaRPr>
                    </a:p>
                  </a:txBody>
                  <a:tcPr anchor="b">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1058704719"/>
                  </a:ext>
                </a:extLst>
              </a:tr>
              <a:tr h="761267">
                <a:tc vMerge="1">
                  <a:txBody>
                    <a:bodyPr/>
                    <a:lstStyle/>
                    <a:p>
                      <a:endParaRPr lang="en-GB"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rgbClr val="FF0000"/>
                          </a:solidFill>
                          <a:latin typeface="Lato" panose="020F0502020204030203" pitchFamily="34" charset="0"/>
                        </a:rPr>
                        <a:t>RETRIEVE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a:t>
                      </a:r>
                      <a:r>
                        <a:rPr lang="en-GB" sz="1050" baseline="0" dirty="0">
                          <a:solidFill>
                            <a:srgbClr val="002060"/>
                          </a:solidFill>
                          <a:latin typeface="Lato" panose="020F0502020204030203" pitchFamily="34" charset="0"/>
                        </a:rPr>
                        <a:t> or</a:t>
                      </a:r>
                      <a:r>
                        <a:rPr lang="en-GB" sz="1050" dirty="0">
                          <a:solidFill>
                            <a:srgbClr val="002060"/>
                          </a:solidFill>
                          <a:latin typeface="Lato" panose="020F0502020204030203" pitchFamily="34" charset="0"/>
                        </a:rPr>
                        <a:t> phrases you</a:t>
                      </a:r>
                      <a:r>
                        <a:rPr lang="en-GB" sz="1050" baseline="0" dirty="0">
                          <a:solidFill>
                            <a:srgbClr val="002060"/>
                          </a:solidFill>
                          <a:latin typeface="Lato" panose="020F0502020204030203" pitchFamily="34" charset="0"/>
                        </a:rPr>
                        <a:t> need</a:t>
                      </a:r>
                      <a:r>
                        <a:rPr lang="en-GB" sz="1050" dirty="0">
                          <a:solidFill>
                            <a:srgbClr val="002060"/>
                          </a:solidFill>
                          <a:latin typeface="Lato" panose="020F0502020204030203" pitchFamily="34" charset="0"/>
                        </a:rPr>
                        <a:t> from the text</a:t>
                      </a:r>
                      <a:endParaRPr lang="en-GB" sz="1050" b="1" dirty="0">
                        <a:solidFill>
                          <a:srgbClr val="002060"/>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DECODE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 or phrase to address a breakdown</a:t>
                      </a:r>
                      <a:endParaRPr lang="en-GB" sz="1050" b="1"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effectLst/>
                          <a:latin typeface="Lato" panose="020F0502020204030203" pitchFamily="34" charset="0"/>
                        </a:rPr>
                        <a:t>CONNECT</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with words or phrases you know from the text</a:t>
                      </a:r>
                      <a:r>
                        <a:rPr lang="en-GB" sz="1050" b="0" baseline="0" dirty="0">
                          <a:solidFill>
                            <a:srgbClr val="002060"/>
                          </a:solidFill>
                          <a:latin typeface="Lato" panose="020F0502020204030203" pitchFamily="34" charset="0"/>
                        </a:rPr>
                        <a:t> </a:t>
                      </a:r>
                      <a:r>
                        <a:rPr lang="en-GB" sz="1050" b="0" dirty="0">
                          <a:solidFill>
                            <a:srgbClr val="002060"/>
                          </a:solidFill>
                          <a:latin typeface="Lato" panose="020F0502020204030203" pitchFamily="34" charset="0"/>
                        </a:rPr>
                        <a:t>or your memory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VISUALISE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the images</a:t>
                      </a:r>
                      <a:r>
                        <a:rPr lang="en-GB" sz="1050" b="0" baseline="0" dirty="0">
                          <a:solidFill>
                            <a:srgbClr val="002060"/>
                          </a:solidFill>
                          <a:latin typeface="Lato" panose="020F0502020204030203" pitchFamily="34" charset="0"/>
                        </a:rPr>
                        <a:t> in as much detail as possible</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SUMMARISE</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the main ideas of the text in a few words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INFER</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meanings that might be within the text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PREDICT</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what might happen next</a:t>
                      </a:r>
                      <a:r>
                        <a:rPr lang="en-GB" sz="1050" b="0" baseline="0" dirty="0">
                          <a:solidFill>
                            <a:srgbClr val="002060"/>
                          </a:solidFill>
                          <a:latin typeface="Lato" panose="020F0502020204030203" pitchFamily="34" charset="0"/>
                        </a:rPr>
                        <a:t> using details from the text</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EXAMINE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how the writer uses words to construct</a:t>
                      </a:r>
                      <a:r>
                        <a:rPr lang="en-GB" sz="1050" b="0" baseline="0" dirty="0">
                          <a:solidFill>
                            <a:srgbClr val="002060"/>
                          </a:solidFill>
                          <a:latin typeface="Lato" panose="020F0502020204030203" pitchFamily="34" charset="0"/>
                        </a:rPr>
                        <a:t> meaning</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4210128860"/>
                  </a:ext>
                </a:extLst>
              </a:tr>
              <a:tr h="270934">
                <a:tc vMerge="1">
                  <a:txBody>
                    <a:bodyPr/>
                    <a:lstStyle/>
                    <a:p>
                      <a:pPr algn="ctr"/>
                      <a:endParaRPr lang="en-GB" sz="1000" b="0" i="1" dirty="0">
                        <a:solidFill>
                          <a:schemeClr val="bg1"/>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8">
                  <a:txBody>
                    <a:bodyPr/>
                    <a:lstStyle/>
                    <a:p>
                      <a:pPr algn="ctr"/>
                      <a:r>
                        <a:rPr lang="en-GB" sz="1400" b="1" i="0" kern="1200" dirty="0">
                          <a:solidFill>
                            <a:schemeClr val="bg1"/>
                          </a:solidFill>
                          <a:effectLst/>
                          <a:latin typeface="Lato" panose="020F0502020204030203" pitchFamily="34" charset="0"/>
                          <a:ea typeface="+mn-ea"/>
                          <a:cs typeface="+mn-cs"/>
                        </a:rPr>
                        <a:t>ASK THOUGHTFUL QUESTIONS TO HELP YOU UNDERSTAND THE TEXT</a:t>
                      </a:r>
                      <a:endParaRPr lang="en-GB" sz="1050" b="1" dirty="0">
                        <a:solidFill>
                          <a:schemeClr val="bg1"/>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GB" sz="1050" b="1"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200" b="1" dirty="0">
                        <a:solidFill>
                          <a:srgbClr val="FF000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879006716"/>
                  </a:ext>
                </a:extLst>
              </a:tr>
            </a:tbl>
          </a:graphicData>
        </a:graphic>
      </p:graphicFrame>
      <p:grpSp>
        <p:nvGrpSpPr>
          <p:cNvPr id="6" name="Group 5"/>
          <p:cNvGrpSpPr/>
          <p:nvPr/>
        </p:nvGrpSpPr>
        <p:grpSpPr>
          <a:xfrm>
            <a:off x="5709719" y="2971518"/>
            <a:ext cx="738462" cy="712334"/>
            <a:chOff x="3206569" y="2423806"/>
            <a:chExt cx="752955" cy="707366"/>
          </a:xfrm>
        </p:grpSpPr>
        <p:pic>
          <p:nvPicPr>
            <p:cNvPr id="7" name="Picture 2" descr="Image result for imagine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icture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70525" y="2902469"/>
            <a:ext cx="701206" cy="823818"/>
          </a:xfrm>
          <a:prstGeom prst="rect">
            <a:avLst/>
          </a:prstGeom>
        </p:spPr>
      </p:pic>
      <p:pic>
        <p:nvPicPr>
          <p:cNvPr id="10" name="Picture 4" descr="Image result for writing list icon"/>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5392" y="2966733"/>
            <a:ext cx="469483" cy="660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1204" y="2936448"/>
            <a:ext cx="744252" cy="712334"/>
          </a:xfrm>
          <a:prstGeom prst="rect">
            <a:avLst/>
          </a:prstGeom>
        </p:spPr>
      </p:pic>
      <p:pic>
        <p:nvPicPr>
          <p:cNvPr id="12" name="Picture 11"/>
          <p:cNvPicPr>
            <a:picLocks noChangeAspect="1"/>
          </p:cNvPicPr>
          <p:nvPr/>
        </p:nvPicPr>
        <p:blipFill rotWithShape="1">
          <a:blip r:embed="rId7">
            <a:duotone>
              <a:schemeClr val="accent5">
                <a:shade val="45000"/>
                <a:satMod val="135000"/>
              </a:schemeClr>
              <a:prstClr val="white"/>
            </a:duotone>
          </a:blip>
          <a:srcRect r="5491" b="17816"/>
          <a:stretch/>
        </p:blipFill>
        <p:spPr>
          <a:xfrm>
            <a:off x="3148801" y="2972480"/>
            <a:ext cx="844990" cy="734798"/>
          </a:xfrm>
          <a:prstGeom prst="rect">
            <a:avLst/>
          </a:prstGeom>
        </p:spPr>
      </p:pic>
      <p:pic>
        <p:nvPicPr>
          <p:cNvPr id="13" name="Picture 12"/>
          <p:cNvPicPr>
            <a:picLocks noChangeAspect="1"/>
          </p:cNvPicPr>
          <p:nvPr/>
        </p:nvPicPr>
        <p:blipFill rotWithShape="1">
          <a:blip r:embed="rId8">
            <a:duotone>
              <a:schemeClr val="accent5">
                <a:shade val="45000"/>
                <a:satMod val="135000"/>
              </a:schemeClr>
              <a:prstClr val="white"/>
            </a:duotone>
          </a:blip>
          <a:srcRect b="19186"/>
          <a:stretch/>
        </p:blipFill>
        <p:spPr>
          <a:xfrm>
            <a:off x="1854234" y="2972475"/>
            <a:ext cx="846149" cy="683807"/>
          </a:xfrm>
          <a:prstGeom prst="rect">
            <a:avLst/>
          </a:prstGeom>
        </p:spPr>
      </p:pic>
      <p:pic>
        <p:nvPicPr>
          <p:cNvPr id="14" name="Picture 13"/>
          <p:cNvPicPr>
            <a:picLocks noChangeAspect="1"/>
          </p:cNvPicPr>
          <p:nvPr/>
        </p:nvPicPr>
        <p:blipFill rotWithShape="1">
          <a:blip r:embed="rId9">
            <a:duotone>
              <a:schemeClr val="accent5">
                <a:shade val="45000"/>
                <a:satMod val="135000"/>
              </a:schemeClr>
              <a:prstClr val="white"/>
            </a:duotone>
          </a:blip>
          <a:srcRect l="9752" t="14781" r="9444" b="31513"/>
          <a:stretch/>
        </p:blipFill>
        <p:spPr>
          <a:xfrm>
            <a:off x="9426380" y="3041194"/>
            <a:ext cx="964491" cy="641034"/>
          </a:xfrm>
          <a:prstGeom prst="rect">
            <a:avLst/>
          </a:prstGeom>
        </p:spPr>
      </p:pic>
      <p:pic>
        <p:nvPicPr>
          <p:cNvPr id="15" name="Picture 14"/>
          <p:cNvPicPr>
            <a:picLocks noChangeAspect="1"/>
          </p:cNvPicPr>
          <p:nvPr/>
        </p:nvPicPr>
        <p:blipFill rotWithShape="1">
          <a:blip r:embed="rId10">
            <a:duotone>
              <a:schemeClr val="accent5">
                <a:shade val="45000"/>
                <a:satMod val="135000"/>
              </a:schemeClr>
              <a:prstClr val="white"/>
            </a:duotone>
          </a:blip>
          <a:srcRect l="19250" r="21985" b="21255"/>
          <a:stretch/>
        </p:blipFill>
        <p:spPr>
          <a:xfrm>
            <a:off x="10845520" y="2936448"/>
            <a:ext cx="524787" cy="703205"/>
          </a:xfrm>
          <a:prstGeom prst="rect">
            <a:avLst/>
          </a:prstGeom>
        </p:spPr>
      </p:pic>
      <p:pic>
        <p:nvPicPr>
          <p:cNvPr id="16" name="Picture 15"/>
          <p:cNvPicPr>
            <a:picLocks noChangeAspect="1"/>
          </p:cNvPicPr>
          <p:nvPr/>
        </p:nvPicPr>
        <p:blipFill rotWithShape="1">
          <a:blip r:embed="rId11"/>
          <a:srcRect t="1" b="-7382"/>
          <a:stretch/>
        </p:blipFill>
        <p:spPr>
          <a:xfrm>
            <a:off x="578631" y="2936448"/>
            <a:ext cx="820954" cy="738145"/>
          </a:xfrm>
          <a:prstGeom prst="rect">
            <a:avLst/>
          </a:prstGeom>
        </p:spPr>
      </p:pic>
      <p:pic>
        <p:nvPicPr>
          <p:cNvPr id="17" name="Picture 16"/>
          <p:cNvPicPr>
            <a:picLocks noChangeAspect="1"/>
          </p:cNvPicPr>
          <p:nvPr/>
        </p:nvPicPr>
        <p:blipFill>
          <a:blip r:embed="rId12"/>
          <a:stretch>
            <a:fillRect/>
          </a:stretch>
        </p:blipFill>
        <p:spPr>
          <a:xfrm>
            <a:off x="464008" y="3530488"/>
            <a:ext cx="1063453" cy="583398"/>
          </a:xfrm>
          <a:prstGeom prst="rect">
            <a:avLst/>
          </a:prstGeom>
        </p:spPr>
      </p:pic>
      <p:sp>
        <p:nvSpPr>
          <p:cNvPr id="18" name="TextBox 17"/>
          <p:cNvSpPr txBox="1"/>
          <p:nvPr/>
        </p:nvSpPr>
        <p:spPr>
          <a:xfrm>
            <a:off x="1626781" y="510363"/>
            <a:ext cx="7953154" cy="369332"/>
          </a:xfrm>
          <a:prstGeom prst="rect">
            <a:avLst/>
          </a:prstGeom>
          <a:noFill/>
        </p:spPr>
        <p:txBody>
          <a:bodyPr wrap="square" rtlCol="0">
            <a:spAutoFit/>
          </a:bodyPr>
          <a:lstStyle/>
          <a:p>
            <a:r>
              <a:rPr lang="en-GB" dirty="0"/>
              <a:t>Editable reading ruler</a:t>
            </a:r>
          </a:p>
        </p:txBody>
      </p:sp>
    </p:spTree>
    <p:extLst>
      <p:ext uri="{BB962C8B-B14F-4D97-AF65-F5344CB8AC3E}">
        <p14:creationId xmlns:p14="http://schemas.microsoft.com/office/powerpoint/2010/main" val="387112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49959-37EA-5098-CAC5-8BA6CEBF20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27AEC2-3A7A-71ED-1DD9-B5FCC9C3BC4D}"/>
              </a:ext>
            </a:extLst>
          </p:cNvPr>
          <p:cNvSpPr txBox="1">
            <a:spLocks/>
          </p:cNvSpPr>
          <p:nvPr/>
        </p:nvSpPr>
        <p:spPr>
          <a:xfrm>
            <a:off x="1" y="200144"/>
            <a:ext cx="11473132" cy="750661"/>
          </a:xfrm>
          <a:prstGeom prst="rect">
            <a:avLst/>
          </a:prstGeom>
          <a:solidFill>
            <a:srgbClr val="FF9999"/>
          </a:solidFill>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37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 QUESTION 1 </a:t>
            </a:r>
          </a:p>
        </p:txBody>
      </p:sp>
      <p:pic>
        <p:nvPicPr>
          <p:cNvPr id="3" name="Picture 2">
            <a:extLst>
              <a:ext uri="{FF2B5EF4-FFF2-40B4-BE49-F238E27FC236}">
                <a16:creationId xmlns:a16="http://schemas.microsoft.com/office/drawing/2014/main" id="{34FD2852-CC0C-DADB-7B25-312771A8A8BE}"/>
              </a:ext>
            </a:extLst>
          </p:cNvPr>
          <p:cNvPicPr>
            <a:picLocks noChangeAspect="1"/>
          </p:cNvPicPr>
          <p:nvPr/>
        </p:nvPicPr>
        <p:blipFill>
          <a:blip r:embed="rId2"/>
          <a:stretch>
            <a:fillRect/>
          </a:stretch>
        </p:blipFill>
        <p:spPr>
          <a:xfrm>
            <a:off x="189241" y="1339161"/>
            <a:ext cx="8373045" cy="2525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17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D87DD3-B991-ED3B-B953-74E3671F122C}"/>
              </a:ext>
            </a:extLst>
          </p:cNvPr>
          <p:cNvSpPr txBox="1">
            <a:spLocks/>
          </p:cNvSpPr>
          <p:nvPr/>
        </p:nvSpPr>
        <p:spPr>
          <a:xfrm>
            <a:off x="1" y="200144"/>
            <a:ext cx="11473132" cy="750661"/>
          </a:xfrm>
          <a:prstGeom prst="rect">
            <a:avLst/>
          </a:prstGeom>
          <a:solidFill>
            <a:srgbClr val="FF9999"/>
          </a:solidFill>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None/>
            </a:pPr>
            <a:r>
              <a:rPr lang="en-GB" sz="4000" dirty="0">
                <a:latin typeface="Century Gothic" panose="020B0502020202020204" pitchFamily="34" charset="0"/>
              </a:rPr>
              <a:t>EXAM QUESTION 2 </a:t>
            </a:r>
          </a:p>
        </p:txBody>
      </p:sp>
      <p:pic>
        <p:nvPicPr>
          <p:cNvPr id="5" name="Picture 4">
            <a:extLst>
              <a:ext uri="{FF2B5EF4-FFF2-40B4-BE49-F238E27FC236}">
                <a16:creationId xmlns:a16="http://schemas.microsoft.com/office/drawing/2014/main" id="{4D3C16B7-7BC5-2383-99FB-9385C2C8CF8C}"/>
              </a:ext>
            </a:extLst>
          </p:cNvPr>
          <p:cNvPicPr>
            <a:picLocks noChangeAspect="1"/>
          </p:cNvPicPr>
          <p:nvPr/>
        </p:nvPicPr>
        <p:blipFill>
          <a:blip r:embed="rId2"/>
          <a:stretch>
            <a:fillRect/>
          </a:stretch>
        </p:blipFill>
        <p:spPr>
          <a:xfrm>
            <a:off x="285749" y="1315887"/>
            <a:ext cx="8855593" cy="2496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569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4D8D-CFC4-C10B-27B9-8EF98658C9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40811A-0476-A4E6-B574-E51E37F4E030}"/>
              </a:ext>
            </a:extLst>
          </p:cNvPr>
          <p:cNvSpPr txBox="1">
            <a:spLocks/>
          </p:cNvSpPr>
          <p:nvPr/>
        </p:nvSpPr>
        <p:spPr>
          <a:xfrm>
            <a:off x="1" y="200144"/>
            <a:ext cx="11473132" cy="750661"/>
          </a:xfrm>
          <a:prstGeom prst="rect">
            <a:avLst/>
          </a:prstGeom>
          <a:solidFill>
            <a:srgbClr val="FF9999"/>
          </a:solidFill>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37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 QUESTION 3 </a:t>
            </a:r>
          </a:p>
        </p:txBody>
      </p:sp>
      <p:pic>
        <p:nvPicPr>
          <p:cNvPr id="3" name="Picture 2">
            <a:extLst>
              <a:ext uri="{FF2B5EF4-FFF2-40B4-BE49-F238E27FC236}">
                <a16:creationId xmlns:a16="http://schemas.microsoft.com/office/drawing/2014/main" id="{30CB66A3-9133-8C9D-F893-75250574C534}"/>
              </a:ext>
            </a:extLst>
          </p:cNvPr>
          <p:cNvPicPr>
            <a:picLocks noChangeAspect="1"/>
          </p:cNvPicPr>
          <p:nvPr/>
        </p:nvPicPr>
        <p:blipFill>
          <a:blip r:embed="rId2"/>
          <a:stretch>
            <a:fillRect/>
          </a:stretch>
        </p:blipFill>
        <p:spPr>
          <a:xfrm>
            <a:off x="298330" y="1309687"/>
            <a:ext cx="8254134" cy="3503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673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FDD53-78AB-937D-B89C-6A3DBC1E23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D4F534-6A95-F3E2-780A-568CEE4CC66E}"/>
              </a:ext>
            </a:extLst>
          </p:cNvPr>
          <p:cNvSpPr txBox="1">
            <a:spLocks/>
          </p:cNvSpPr>
          <p:nvPr/>
        </p:nvSpPr>
        <p:spPr>
          <a:xfrm>
            <a:off x="1" y="200144"/>
            <a:ext cx="11473132" cy="750661"/>
          </a:xfrm>
          <a:prstGeom prst="rect">
            <a:avLst/>
          </a:prstGeom>
          <a:solidFill>
            <a:srgbClr val="FF9999"/>
          </a:solidFill>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37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 QUESTION 4 </a:t>
            </a:r>
          </a:p>
        </p:txBody>
      </p:sp>
      <p:pic>
        <p:nvPicPr>
          <p:cNvPr id="4" name="Picture 3">
            <a:extLst>
              <a:ext uri="{FF2B5EF4-FFF2-40B4-BE49-F238E27FC236}">
                <a16:creationId xmlns:a16="http://schemas.microsoft.com/office/drawing/2014/main" id="{B82D0A80-5D02-2068-B816-58859A34B544}"/>
              </a:ext>
            </a:extLst>
          </p:cNvPr>
          <p:cNvPicPr>
            <a:picLocks noChangeAspect="1"/>
          </p:cNvPicPr>
          <p:nvPr/>
        </p:nvPicPr>
        <p:blipFill>
          <a:blip r:embed="rId2"/>
          <a:stretch>
            <a:fillRect/>
          </a:stretch>
        </p:blipFill>
        <p:spPr>
          <a:xfrm>
            <a:off x="195530" y="1220817"/>
            <a:ext cx="10177885" cy="2367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09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7" name="TextBox 6"/>
          <p:cNvSpPr txBox="1"/>
          <p:nvPr/>
        </p:nvSpPr>
        <p:spPr>
          <a:xfrm>
            <a:off x="9859617" y="3069203"/>
            <a:ext cx="1208599" cy="584775"/>
          </a:xfrm>
          <a:prstGeom prst="rect">
            <a:avLst/>
          </a:prstGeom>
          <a:noFill/>
        </p:spPr>
        <p:txBody>
          <a:bodyPr wrap="square" rtlCol="0">
            <a:spAutoFit/>
          </a:bodyPr>
          <a:lstStyle/>
          <a:p>
            <a:r>
              <a:rPr lang="en-GB" sz="3200" b="1" dirty="0">
                <a:latin typeface="Century Gothic" panose="020B0502020202020204" pitchFamily="34" charset="0"/>
              </a:rPr>
              <a:t>A</a:t>
            </a:r>
            <a:endParaRPr lang="en-GB" sz="1400" dirty="0">
              <a:latin typeface="Century Gothic" panose="020B0502020202020204" pitchFamily="34" charset="0"/>
            </a:endParaRPr>
          </a:p>
        </p:txBody>
      </p:sp>
      <p:sp>
        <p:nvSpPr>
          <p:cNvPr id="8" name="TextBox 7"/>
          <p:cNvSpPr txBox="1"/>
          <p:nvPr/>
        </p:nvSpPr>
        <p:spPr>
          <a:xfrm>
            <a:off x="10973855" y="4847252"/>
            <a:ext cx="1208599" cy="584775"/>
          </a:xfrm>
          <a:prstGeom prst="rect">
            <a:avLst/>
          </a:prstGeom>
          <a:noFill/>
        </p:spPr>
        <p:txBody>
          <a:bodyPr wrap="square" rtlCol="0">
            <a:spAutoFit/>
          </a:bodyPr>
          <a:lstStyle/>
          <a:p>
            <a:r>
              <a:rPr lang="en-GB" sz="3200" b="1" dirty="0">
                <a:latin typeface="Century Gothic" panose="020B0502020202020204" pitchFamily="34" charset="0"/>
              </a:rPr>
              <a:t>B</a:t>
            </a:r>
            <a:endParaRPr lang="en-GB" sz="1400" dirty="0">
              <a:latin typeface="Century Gothic" panose="020B0502020202020204" pitchFamily="34" charset="0"/>
            </a:endParaRPr>
          </a:p>
        </p:txBody>
      </p:sp>
      <p:pic>
        <p:nvPicPr>
          <p:cNvPr id="12" name="Picture 11">
            <a:extLst>
              <a:ext uri="{FF2B5EF4-FFF2-40B4-BE49-F238E27FC236}">
                <a16:creationId xmlns:a16="http://schemas.microsoft.com/office/drawing/2014/main" id="{44B2F1F9-05D4-A571-DEEF-A0F906E9E1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14" name="Picture 13">
            <a:extLst>
              <a:ext uri="{FF2B5EF4-FFF2-40B4-BE49-F238E27FC236}">
                <a16:creationId xmlns:a16="http://schemas.microsoft.com/office/drawing/2014/main" id="{23BAE0BC-3903-2A88-5546-19B47C94796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16" name="Picture 15">
            <a:extLst>
              <a:ext uri="{FF2B5EF4-FFF2-40B4-BE49-F238E27FC236}">
                <a16:creationId xmlns:a16="http://schemas.microsoft.com/office/drawing/2014/main" id="{15BA02B6-351F-ECFE-F860-DF6FB2BFE15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8" name="Picture 17">
            <a:extLst>
              <a:ext uri="{FF2B5EF4-FFF2-40B4-BE49-F238E27FC236}">
                <a16:creationId xmlns:a16="http://schemas.microsoft.com/office/drawing/2014/main" id="{F2A80E8E-64AD-4573-BAA8-84B730A0104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0608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7500" y="1689100"/>
            <a:ext cx="3582147" cy="4128999"/>
          </a:xfrm>
        </p:spPr>
        <p:txBody>
          <a:bodyPr/>
          <a:lstStyle/>
          <a:p>
            <a:endParaRPr lang="en-GB" dirty="0"/>
          </a:p>
        </p:txBody>
      </p:sp>
      <p:sp>
        <p:nvSpPr>
          <p:cNvPr id="3" name="Text Placeholder 2"/>
          <p:cNvSpPr>
            <a:spLocks noGrp="1"/>
          </p:cNvSpPr>
          <p:nvPr>
            <p:ph type="body" sz="quarter" idx="12"/>
          </p:nvPr>
        </p:nvSpPr>
        <p:spPr>
          <a:xfrm>
            <a:off x="4254500" y="1689100"/>
            <a:ext cx="3595045" cy="4148511"/>
          </a:xfrm>
        </p:spPr>
        <p:txBody>
          <a:bodyPr/>
          <a:lstStyle/>
          <a:p>
            <a:endParaRPr lang="en-GB" dirty="0"/>
          </a:p>
        </p:txBody>
      </p:sp>
      <p:sp>
        <p:nvSpPr>
          <p:cNvPr id="4" name="Text Placeholder 3"/>
          <p:cNvSpPr>
            <a:spLocks noGrp="1"/>
          </p:cNvSpPr>
          <p:nvPr>
            <p:ph type="body" sz="quarter" idx="13"/>
          </p:nvPr>
        </p:nvSpPr>
        <p:spPr>
          <a:xfrm>
            <a:off x="8204398" y="1689100"/>
            <a:ext cx="3606761" cy="4156495"/>
          </a:xfrm>
        </p:spPr>
        <p:txBody>
          <a:bodyPr/>
          <a:lstStyle/>
          <a:p>
            <a:endParaRPr lang="en-GB" b="1" dirty="0"/>
          </a:p>
          <a:p>
            <a:endParaRPr lang="en-GB" b="1" dirty="0"/>
          </a:p>
          <a:p>
            <a:endParaRPr lang="en-GB" b="1" dirty="0"/>
          </a:p>
          <a:p>
            <a:endParaRPr lang="en-GB" b="1" dirty="0"/>
          </a:p>
          <a:p>
            <a:endParaRPr lang="en-GB" b="1" dirty="0"/>
          </a:p>
          <a:p>
            <a:endParaRPr lang="en-GB" b="1" dirty="0"/>
          </a:p>
        </p:txBody>
      </p:sp>
      <p:sp>
        <p:nvSpPr>
          <p:cNvPr id="5" name="Text Placeholder 4"/>
          <p:cNvSpPr>
            <a:spLocks noGrp="1"/>
          </p:cNvSpPr>
          <p:nvPr>
            <p:ph type="body" sz="quarter" idx="4294967295"/>
          </p:nvPr>
        </p:nvSpPr>
        <p:spPr>
          <a:xfrm>
            <a:off x="236948" y="80574"/>
            <a:ext cx="11750565" cy="967652"/>
          </a:xfrm>
          <a:solidFill>
            <a:srgbClr val="FF99CC"/>
          </a:solidFill>
        </p:spPr>
        <p:txBody>
          <a:bodyPr>
            <a:normAutofit lnSpcReduction="10000"/>
          </a:bodyPr>
          <a:lstStyle/>
          <a:p>
            <a:endParaRPr lang="en-GB" sz="2800" b="1" dirty="0">
              <a:solidFill>
                <a:schemeClr val="tx1"/>
              </a:solidFill>
              <a:latin typeface="Century Gothic" panose="020B0502020202020204" pitchFamily="34" charset="0"/>
            </a:endParaRPr>
          </a:p>
          <a:p>
            <a:pPr marL="0" indent="0" algn="ctr">
              <a:buNone/>
            </a:pPr>
            <a:r>
              <a:rPr lang="en-GB" sz="2800" b="1" dirty="0">
                <a:solidFill>
                  <a:schemeClr val="tx1"/>
                </a:solidFill>
                <a:latin typeface="Century Gothic" panose="020B0502020202020204" pitchFamily="34" charset="0"/>
              </a:rPr>
              <a:t>LESSON TITLE: Lowest Common Multiple Problems </a:t>
            </a:r>
            <a:endParaRPr lang="en-GB" sz="28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615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0">
            <a:extLst>
              <a:ext uri="{FF2B5EF4-FFF2-40B4-BE49-F238E27FC236}">
                <a16:creationId xmlns:a16="http://schemas.microsoft.com/office/drawing/2014/main" id="{58585B2F-73C2-E5E2-96A9-5D7D7E90351D}"/>
              </a:ext>
            </a:extLst>
          </p:cNvPr>
          <p:cNvSpPr/>
          <p:nvPr/>
        </p:nvSpPr>
        <p:spPr>
          <a:xfrm>
            <a:off x="435577" y="379970"/>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1</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DE35FDD-2290-B001-DF83-096B461CB6A7}"/>
                  </a:ext>
                </a:extLst>
              </p:cNvPr>
              <p:cNvSpPr txBox="1"/>
              <p:nvPr/>
            </p:nvSpPr>
            <p:spPr>
              <a:xfrm>
                <a:off x="1160604" y="283189"/>
                <a:ext cx="2913349" cy="6186309"/>
              </a:xfrm>
              <a:prstGeom prst="rect">
                <a:avLst/>
              </a:prstGeom>
              <a:noFill/>
            </p:spPr>
            <p:txBody>
              <a:bodyPr wrap="square">
                <a:spAutoFit/>
              </a:bodyPr>
              <a:lstStyle/>
              <a:p>
                <a:r>
                  <a:rPr lang="en-GB" dirty="0">
                    <a:solidFill>
                      <a:srgbClr val="000000"/>
                    </a:solidFill>
                    <a:latin typeface="Trebuchet MS" panose="020B0603020202020204"/>
                  </a:rPr>
                  <a:t>From the list below which are square numbers?</a:t>
                </a:r>
              </a:p>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1, 5, 10, 16, 24, 25</m:t>
                      </m:r>
                    </m:oMath>
                  </m:oMathPara>
                </a14:m>
                <a:endParaRPr lang="en-GB" dirty="0">
                  <a:solidFill>
                    <a:srgbClr val="000000"/>
                  </a:solidFill>
                  <a:latin typeface="Trebuchet MS" panose="020B0603020202020204"/>
                </a:endParaRPr>
              </a:p>
              <a:p>
                <a:pPr/>
                <a14:m>
                  <m:oMathPara xmlns:m="http://schemas.openxmlformats.org/officeDocument/2006/math">
                    <m:oMathParaPr>
                      <m:jc m:val="left"/>
                    </m:oMathParaPr>
                    <m:oMath xmlns:m="http://schemas.openxmlformats.org/officeDocument/2006/math">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𝟏𝟔</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𝟐𝟓</m:t>
                      </m:r>
                    </m:oMath>
                  </m:oMathPara>
                </a14:m>
                <a:endParaRPr lang="en-GB" b="1" dirty="0">
                  <a:solidFill>
                    <a:srgbClr val="000000"/>
                  </a:solidFill>
                  <a:latin typeface="Trebuchet MS" panose="020B0603020202020204"/>
                </a:endParaRPr>
              </a:p>
              <a:p>
                <a:r>
                  <a:rPr lang="en-GB" dirty="0">
                    <a:solidFill>
                      <a:srgbClr val="000000"/>
                    </a:solidFill>
                    <a:latin typeface="Trebuchet MS" panose="020B0603020202020204"/>
                  </a:rPr>
                  <a:t>List the first </a:t>
                </a:r>
                <a14:m>
                  <m:oMath xmlns:m="http://schemas.openxmlformats.org/officeDocument/2006/math">
                    <m:r>
                      <a:rPr lang="en-GB" i="1" dirty="0">
                        <a:solidFill>
                          <a:srgbClr val="000000"/>
                        </a:solidFill>
                        <a:latin typeface="Cambria Math" panose="02040503050406030204" pitchFamily="18" charset="0"/>
                      </a:rPr>
                      <m:t>4</m:t>
                    </m:r>
                  </m:oMath>
                </a14:m>
                <a:r>
                  <a:rPr lang="en-GB" dirty="0">
                    <a:solidFill>
                      <a:srgbClr val="000000"/>
                    </a:solidFill>
                    <a:latin typeface="Trebuchet MS" panose="020B0603020202020204"/>
                  </a:rPr>
                  <a:t> cube numbers</a:t>
                </a:r>
              </a:p>
              <a:p>
                <a:pPr/>
                <a14:m>
                  <m:oMathPara xmlns:m="http://schemas.openxmlformats.org/officeDocument/2006/math">
                    <m:oMathParaPr>
                      <m:jc m:val="left"/>
                    </m:oMathParaPr>
                    <m:oMath xmlns:m="http://schemas.openxmlformats.org/officeDocument/2006/math">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𝟖</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𝟐𝟕</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𝟔𝟒</m:t>
                      </m:r>
                    </m:oMath>
                  </m:oMathPara>
                </a14:m>
                <a:endParaRPr lang="en-GB" b="1"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a:p>
                <a:endParaRPr lang="en-GB" dirty="0">
                  <a:solidFill>
                    <a:srgbClr val="000000"/>
                  </a:solidFill>
                  <a:latin typeface="Trebuchet MS" panose="020B0603020202020204"/>
                </a:endParaRPr>
              </a:p>
            </p:txBody>
          </p:sp>
        </mc:Choice>
        <mc:Fallback>
          <p:sp>
            <p:nvSpPr>
              <p:cNvPr id="7" name="TextBox 6">
                <a:extLst>
                  <a:ext uri="{FF2B5EF4-FFF2-40B4-BE49-F238E27FC236}">
                    <a16:creationId xmlns:a16="http://schemas.microsoft.com/office/drawing/2014/main" id="{4DE35FDD-2290-B001-DF83-096B461CB6A7}"/>
                  </a:ext>
                </a:extLst>
              </p:cNvPr>
              <p:cNvSpPr txBox="1">
                <a:spLocks noRot="1" noChangeAspect="1" noMove="1" noResize="1" noEditPoints="1" noAdjustHandles="1" noChangeArrowheads="1" noChangeShapeType="1" noTextEdit="1"/>
              </p:cNvSpPr>
              <p:nvPr/>
            </p:nvSpPr>
            <p:spPr>
              <a:xfrm>
                <a:off x="1160604" y="283189"/>
                <a:ext cx="2913349" cy="6186309"/>
              </a:xfrm>
              <a:prstGeom prst="rect">
                <a:avLst/>
              </a:prstGeom>
              <a:blipFill>
                <a:blip r:embed="rId3"/>
                <a:stretch>
                  <a:fillRect l="-1674" t="-591" r="-1883"/>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FA9D3E6E-3F62-84DA-C7DC-1A8A3059364D}"/>
              </a:ext>
            </a:extLst>
          </p:cNvPr>
          <p:cNvSpPr/>
          <p:nvPr/>
        </p:nvSpPr>
        <p:spPr>
          <a:xfrm>
            <a:off x="2320511" y="1158187"/>
            <a:ext cx="1675165"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33" name="Rectangle: Rounded Corners 50">
            <a:extLst>
              <a:ext uri="{FF2B5EF4-FFF2-40B4-BE49-F238E27FC236}">
                <a16:creationId xmlns:a16="http://schemas.microsoft.com/office/drawing/2014/main" id="{869AF4AC-15C0-4172-50C3-5D0C22242F09}"/>
              </a:ext>
            </a:extLst>
          </p:cNvPr>
          <p:cNvSpPr/>
          <p:nvPr/>
        </p:nvSpPr>
        <p:spPr>
          <a:xfrm>
            <a:off x="5896297" y="310141"/>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4</a:t>
            </a: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3F86C2FF-E8B0-70FA-3854-1EB7316DF3CE}"/>
                  </a:ext>
                </a:extLst>
              </p:cNvPr>
              <p:cNvSpPr txBox="1"/>
              <p:nvPr/>
            </p:nvSpPr>
            <p:spPr>
              <a:xfrm>
                <a:off x="6686283" y="262963"/>
                <a:ext cx="4668649" cy="646331"/>
              </a:xfrm>
              <a:prstGeom prst="rect">
                <a:avLst/>
              </a:prstGeom>
              <a:noFill/>
            </p:spPr>
            <p:txBody>
              <a:bodyPr wrap="square">
                <a:spAutoFit/>
              </a:bodyPr>
              <a:lstStyle/>
              <a:p>
                <a:r>
                  <a:rPr lang="en-GB" dirty="0">
                    <a:solidFill>
                      <a:srgbClr val="000000"/>
                    </a:solidFill>
                    <a:latin typeface="Trebuchet MS" panose="020B0703020202090204" pitchFamily="34" charset="0"/>
                  </a:rPr>
                  <a:t>Place the numbers into the correct section:</a:t>
                </a:r>
              </a:p>
              <a:p>
                <a:pPr/>
                <a14:m>
                  <m:oMathPara xmlns:m="http://schemas.openxmlformats.org/officeDocument/2006/math">
                    <m:oMathParaPr>
                      <m:jc m:val="center"/>
                    </m:oMathParaPr>
                    <m:oMath xmlns:m="http://schemas.openxmlformats.org/officeDocument/2006/math">
                      <m:r>
                        <a:rPr lang="en-GB" i="1" dirty="0">
                          <a:solidFill>
                            <a:srgbClr val="000000"/>
                          </a:solidFill>
                          <a:latin typeface="Cambria Math" panose="02040503050406030204" pitchFamily="18" charset="0"/>
                        </a:rPr>
                        <m:t>1, 2, 4, 5, 6, 10, 11, 15, 16, 30, 45, 60</m:t>
                      </m:r>
                    </m:oMath>
                  </m:oMathPara>
                </a14:m>
                <a:endParaRPr lang="en-GB" dirty="0">
                  <a:solidFill>
                    <a:srgbClr val="000000"/>
                  </a:solidFill>
                  <a:latin typeface="Trebuchet MS" panose="020B0703020202090204" pitchFamily="34" charset="0"/>
                </a:endParaRPr>
              </a:p>
            </p:txBody>
          </p:sp>
        </mc:Choice>
        <mc:Fallback>
          <p:sp>
            <p:nvSpPr>
              <p:cNvPr id="34" name="TextBox 33">
                <a:extLst>
                  <a:ext uri="{FF2B5EF4-FFF2-40B4-BE49-F238E27FC236}">
                    <a16:creationId xmlns:a16="http://schemas.microsoft.com/office/drawing/2014/main" id="{3F86C2FF-E8B0-70FA-3854-1EB7316DF3CE}"/>
                  </a:ext>
                </a:extLst>
              </p:cNvPr>
              <p:cNvSpPr txBox="1">
                <a:spLocks noRot="1" noChangeAspect="1" noMove="1" noResize="1" noEditPoints="1" noAdjustHandles="1" noChangeArrowheads="1" noChangeShapeType="1" noTextEdit="1"/>
              </p:cNvSpPr>
              <p:nvPr/>
            </p:nvSpPr>
            <p:spPr>
              <a:xfrm>
                <a:off x="6686283" y="262963"/>
                <a:ext cx="4668649" cy="646331"/>
              </a:xfrm>
              <a:prstGeom prst="rect">
                <a:avLst/>
              </a:prstGeom>
              <a:blipFill>
                <a:blip r:embed="rId4"/>
                <a:stretch>
                  <a:fillRect l="-1175" t="-5660" r="-104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3643E54A-3A97-7044-DA23-D13219B77FA6}"/>
                  </a:ext>
                </a:extLst>
              </p:cNvPr>
              <p:cNvSpPr txBox="1"/>
              <p:nvPr/>
            </p:nvSpPr>
            <p:spPr>
              <a:xfrm>
                <a:off x="6392730" y="1930072"/>
                <a:ext cx="1327060" cy="536044"/>
              </a:xfrm>
              <a:prstGeom prst="rect">
                <a:avLst/>
              </a:prstGeom>
              <a:noFill/>
            </p:spPr>
            <p:txBody>
              <a:bodyPr wrap="square" lIns="0" tIns="0" rIns="0" bIns="0" rtlCol="0">
                <a:spAutoFit/>
              </a:bodyPr>
              <a:lstStyle/>
              <a:p>
                <a:pPr>
                  <a:spcAft>
                    <a:spcPts val="1300"/>
                  </a:spcAft>
                </a:pPr>
                <a14:m>
                  <m:oMathPara xmlns:m="http://schemas.openxmlformats.org/officeDocument/2006/math">
                    <m:oMathParaPr>
                      <m:jc m:val="center"/>
                    </m:oMathParaPr>
                    <m:oMath xmlns:m="http://schemas.openxmlformats.org/officeDocument/2006/math">
                      <m:r>
                        <a:rPr lang="en-GB" sz="2400" b="1" dirty="0">
                          <a:solidFill>
                            <a:srgbClr val="000000"/>
                          </a:solidFill>
                          <a:latin typeface="Cambria Math" panose="02040503050406030204" pitchFamily="18" charset="0"/>
                        </a:rPr>
                        <m:t>𝐀</m:t>
                      </m:r>
                    </m:oMath>
                  </m:oMathPara>
                </a14:m>
                <a:endParaRPr lang="en-US" sz="2400" b="1" dirty="0">
                  <a:solidFill>
                    <a:srgbClr val="000000"/>
                  </a:solidFill>
                  <a:latin typeface="Cambria Math" panose="02040503050406030204" pitchFamily="18" charset="0"/>
                </a:endParaRPr>
              </a:p>
            </p:txBody>
          </p:sp>
        </mc:Choice>
        <mc:Fallback>
          <p:sp>
            <p:nvSpPr>
              <p:cNvPr id="35" name="TextBox 34">
                <a:extLst>
                  <a:ext uri="{FF2B5EF4-FFF2-40B4-BE49-F238E27FC236}">
                    <a16:creationId xmlns:a16="http://schemas.microsoft.com/office/drawing/2014/main" id="{3643E54A-3A97-7044-DA23-D13219B77FA6}"/>
                  </a:ext>
                </a:extLst>
              </p:cNvPr>
              <p:cNvSpPr txBox="1">
                <a:spLocks noRot="1" noChangeAspect="1" noMove="1" noResize="1" noEditPoints="1" noAdjustHandles="1" noChangeArrowheads="1" noChangeShapeType="1" noTextEdit="1"/>
              </p:cNvSpPr>
              <p:nvPr/>
            </p:nvSpPr>
            <p:spPr>
              <a:xfrm>
                <a:off x="6392730" y="1930072"/>
                <a:ext cx="1327060" cy="536044"/>
              </a:xfrm>
              <a:prstGeom prst="rect">
                <a:avLst/>
              </a:prstGeom>
              <a:blipFill>
                <a:blip r:embed="rId5"/>
                <a:stretch>
                  <a:fillRect/>
                </a:stretch>
              </a:blipFill>
            </p:spPr>
            <p:txBody>
              <a:bodyPr/>
              <a:lstStyle/>
              <a:p>
                <a:r>
                  <a:rPr lang="en-GB">
                    <a:noFill/>
                  </a:rPr>
                  <a:t> </a:t>
                </a:r>
              </a:p>
            </p:txBody>
          </p:sp>
        </mc:Fallback>
      </mc:AlternateContent>
      <p:sp>
        <p:nvSpPr>
          <p:cNvPr id="36" name="Oval 35">
            <a:extLst>
              <a:ext uri="{FF2B5EF4-FFF2-40B4-BE49-F238E27FC236}">
                <a16:creationId xmlns:a16="http://schemas.microsoft.com/office/drawing/2014/main" id="{8745CF91-E674-D231-3F72-6EE8224F48A0}"/>
              </a:ext>
            </a:extLst>
          </p:cNvPr>
          <p:cNvSpPr/>
          <p:nvPr/>
        </p:nvSpPr>
        <p:spPr>
          <a:xfrm>
            <a:off x="6192352" y="1124566"/>
            <a:ext cx="1859797" cy="18597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latin typeface="Trebuchet MS" panose="020B0603020202020204"/>
            </a:endParaRPr>
          </a:p>
        </p:txBody>
      </p:sp>
      <p:sp>
        <p:nvSpPr>
          <p:cNvPr id="37" name="Oval 36">
            <a:extLst>
              <a:ext uri="{FF2B5EF4-FFF2-40B4-BE49-F238E27FC236}">
                <a16:creationId xmlns:a16="http://schemas.microsoft.com/office/drawing/2014/main" id="{5D144F20-DCF7-901D-5221-B0D1C2370E10}"/>
              </a:ext>
            </a:extLst>
          </p:cNvPr>
          <p:cNvSpPr/>
          <p:nvPr/>
        </p:nvSpPr>
        <p:spPr>
          <a:xfrm>
            <a:off x="7529389" y="1115713"/>
            <a:ext cx="1859797" cy="18597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latin typeface="Trebuchet MS" panose="020B0603020202020204"/>
            </a:endParaRPr>
          </a:p>
        </p:txBody>
      </p:sp>
      <p:sp>
        <p:nvSpPr>
          <p:cNvPr id="38" name="Oval 37">
            <a:extLst>
              <a:ext uri="{FF2B5EF4-FFF2-40B4-BE49-F238E27FC236}">
                <a16:creationId xmlns:a16="http://schemas.microsoft.com/office/drawing/2014/main" id="{FFFC18C6-180D-599B-49C9-21E60D95FF59}"/>
              </a:ext>
            </a:extLst>
          </p:cNvPr>
          <p:cNvSpPr/>
          <p:nvPr/>
        </p:nvSpPr>
        <p:spPr>
          <a:xfrm>
            <a:off x="9007879" y="1127583"/>
            <a:ext cx="1859797" cy="18597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latin typeface="Trebuchet MS" panose="020B0603020202020204"/>
            </a:endParaRPr>
          </a:p>
        </p:txBody>
      </p:sp>
      <p:sp>
        <p:nvSpPr>
          <p:cNvPr id="39" name="TextBox 38">
            <a:extLst>
              <a:ext uri="{FF2B5EF4-FFF2-40B4-BE49-F238E27FC236}">
                <a16:creationId xmlns:a16="http://schemas.microsoft.com/office/drawing/2014/main" id="{18818222-DE50-455A-CBC7-6559F2C9BD6C}"/>
              </a:ext>
            </a:extLst>
          </p:cNvPr>
          <p:cNvSpPr txBox="1"/>
          <p:nvPr/>
        </p:nvSpPr>
        <p:spPr>
          <a:xfrm>
            <a:off x="6473906" y="983838"/>
            <a:ext cx="1131376"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solidFill>
                  <a:srgbClr val="000000"/>
                </a:solidFill>
                <a:latin typeface="Trebuchet MS" panose="020B0603020202020204"/>
              </a:rPr>
              <a:t>Odd</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7EAE1C00-B8C8-FAAD-8D26-EFF5347C91FB}"/>
                  </a:ext>
                </a:extLst>
              </p:cNvPr>
              <p:cNvSpPr txBox="1"/>
              <p:nvPr/>
            </p:nvSpPr>
            <p:spPr>
              <a:xfrm>
                <a:off x="7964325" y="983840"/>
                <a:ext cx="1131376"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solidFill>
                      <a:srgbClr val="000000"/>
                    </a:solidFill>
                    <a:latin typeface="Trebuchet MS" panose="020B0603020202020204"/>
                  </a:rPr>
                  <a:t>Factors of </a:t>
                </a:r>
                <a14:m>
                  <m:oMath xmlns:m="http://schemas.openxmlformats.org/officeDocument/2006/math">
                    <m:r>
                      <a:rPr lang="en-US" sz="1600" i="1" dirty="0">
                        <a:solidFill>
                          <a:srgbClr val="000000"/>
                        </a:solidFill>
                        <a:latin typeface="Cambria Math" panose="02040503050406030204" pitchFamily="18" charset="0"/>
                      </a:rPr>
                      <m:t>30</m:t>
                    </m:r>
                  </m:oMath>
                </a14:m>
                <a:endParaRPr lang="en-US" sz="1600" dirty="0">
                  <a:solidFill>
                    <a:srgbClr val="000000"/>
                  </a:solidFill>
                  <a:latin typeface="Trebuchet MS" panose="020B0603020202020204"/>
                </a:endParaRPr>
              </a:p>
            </p:txBody>
          </p:sp>
        </mc:Choice>
        <mc:Fallback>
          <p:sp>
            <p:nvSpPr>
              <p:cNvPr id="40" name="TextBox 39">
                <a:extLst>
                  <a:ext uri="{FF2B5EF4-FFF2-40B4-BE49-F238E27FC236}">
                    <a16:creationId xmlns:a16="http://schemas.microsoft.com/office/drawing/2014/main" id="{7EAE1C00-B8C8-FAAD-8D26-EFF5347C91FB}"/>
                  </a:ext>
                </a:extLst>
              </p:cNvPr>
              <p:cNvSpPr txBox="1">
                <a:spLocks noRot="1" noChangeAspect="1" noMove="1" noResize="1" noEditPoints="1" noAdjustHandles="1" noChangeArrowheads="1" noChangeShapeType="1" noTextEdit="1"/>
              </p:cNvSpPr>
              <p:nvPr/>
            </p:nvSpPr>
            <p:spPr>
              <a:xfrm>
                <a:off x="7964325" y="983840"/>
                <a:ext cx="1131376" cy="584775"/>
              </a:xfrm>
              <a:prstGeom prst="rect">
                <a:avLst/>
              </a:prstGeom>
              <a:blipFill>
                <a:blip r:embed="rId6"/>
                <a:stretch>
                  <a:fillRect l="-532" t="-3061" r="-6383"/>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367AE534-6529-238A-1E7E-0A43491499F2}"/>
              </a:ext>
            </a:extLst>
          </p:cNvPr>
          <p:cNvSpPr txBox="1"/>
          <p:nvPr/>
        </p:nvSpPr>
        <p:spPr>
          <a:xfrm>
            <a:off x="9423442" y="983837"/>
            <a:ext cx="1255978"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solidFill>
                  <a:srgbClr val="000000"/>
                </a:solidFill>
                <a:latin typeface="Trebuchet MS" panose="020B0603020202020204"/>
              </a:rPr>
              <a:t>Even</a:t>
            </a: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12FE6988-9E99-CF45-E305-451AAE5280C7}"/>
                  </a:ext>
                </a:extLst>
              </p:cNvPr>
              <p:cNvSpPr txBox="1"/>
              <p:nvPr/>
            </p:nvSpPr>
            <p:spPr>
              <a:xfrm>
                <a:off x="8526315" y="2743222"/>
                <a:ext cx="1327060" cy="536044"/>
              </a:xfrm>
              <a:prstGeom prst="rect">
                <a:avLst/>
              </a:prstGeom>
              <a:noFill/>
            </p:spPr>
            <p:txBody>
              <a:bodyPr wrap="square" lIns="0" tIns="0" rIns="0" bIns="0" rtlCol="0">
                <a:spAutoFit/>
              </a:bodyPr>
              <a:lstStyle/>
              <a:p>
                <a:pPr>
                  <a:spcAft>
                    <a:spcPts val="1300"/>
                  </a:spcAft>
                </a:pPr>
                <a14:m>
                  <m:oMathPara xmlns:m="http://schemas.openxmlformats.org/officeDocument/2006/math">
                    <m:oMathParaPr>
                      <m:jc m:val="center"/>
                    </m:oMathParaPr>
                    <m:oMath xmlns:m="http://schemas.openxmlformats.org/officeDocument/2006/math">
                      <m:r>
                        <a:rPr lang="en-GB" sz="2400" b="1" i="1" dirty="0">
                          <a:solidFill>
                            <a:srgbClr val="000000"/>
                          </a:solidFill>
                          <a:latin typeface="Cambria Math" panose="02040503050406030204" pitchFamily="18" charset="0"/>
                        </a:rPr>
                        <m:t>𝑭</m:t>
                      </m:r>
                    </m:oMath>
                  </m:oMathPara>
                </a14:m>
                <a:endParaRPr lang="en-US" sz="2400" b="1" i="1" dirty="0">
                  <a:solidFill>
                    <a:srgbClr val="000000"/>
                  </a:solidFill>
                  <a:latin typeface="Cambria Math" panose="02040503050406030204" pitchFamily="18" charset="0"/>
                </a:endParaRPr>
              </a:p>
            </p:txBody>
          </p:sp>
        </mc:Choice>
        <mc:Fallback>
          <p:sp>
            <p:nvSpPr>
              <p:cNvPr id="42" name="TextBox 41">
                <a:extLst>
                  <a:ext uri="{FF2B5EF4-FFF2-40B4-BE49-F238E27FC236}">
                    <a16:creationId xmlns:a16="http://schemas.microsoft.com/office/drawing/2014/main" id="{12FE6988-9E99-CF45-E305-451AAE5280C7}"/>
                  </a:ext>
                </a:extLst>
              </p:cNvPr>
              <p:cNvSpPr txBox="1">
                <a:spLocks noRot="1" noChangeAspect="1" noMove="1" noResize="1" noEditPoints="1" noAdjustHandles="1" noChangeArrowheads="1" noChangeShapeType="1" noTextEdit="1"/>
              </p:cNvSpPr>
              <p:nvPr/>
            </p:nvSpPr>
            <p:spPr>
              <a:xfrm>
                <a:off x="8526315" y="2743222"/>
                <a:ext cx="1327060" cy="53604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3B1D03DA-7D85-8A4B-7741-B3DD97F12FDC}"/>
                  </a:ext>
                </a:extLst>
              </p:cNvPr>
              <p:cNvSpPr txBox="1"/>
              <p:nvPr/>
            </p:nvSpPr>
            <p:spPr>
              <a:xfrm>
                <a:off x="7153077" y="1925204"/>
                <a:ext cx="1327060" cy="536044"/>
              </a:xfrm>
              <a:prstGeom prst="rect">
                <a:avLst/>
              </a:prstGeom>
              <a:noFill/>
            </p:spPr>
            <p:txBody>
              <a:bodyPr wrap="square" lIns="0" tIns="0" rIns="0" bIns="0" rtlCol="0">
                <a:spAutoFit/>
              </a:bodyPr>
              <a:lstStyle/>
              <a:p>
                <a:pPr>
                  <a:spcAft>
                    <a:spcPts val="1300"/>
                  </a:spcAft>
                </a:pPr>
                <a14:m>
                  <m:oMathPara xmlns:m="http://schemas.openxmlformats.org/officeDocument/2006/math">
                    <m:oMathParaPr>
                      <m:jc m:val="center"/>
                    </m:oMathParaPr>
                    <m:oMath xmlns:m="http://schemas.openxmlformats.org/officeDocument/2006/math">
                      <m:r>
                        <a:rPr lang="en-GB" sz="2400" b="1" dirty="0">
                          <a:solidFill>
                            <a:srgbClr val="000000"/>
                          </a:solidFill>
                          <a:latin typeface="Cambria Math" panose="02040503050406030204" pitchFamily="18" charset="0"/>
                        </a:rPr>
                        <m:t>𝐁</m:t>
                      </m:r>
                    </m:oMath>
                  </m:oMathPara>
                </a14:m>
                <a:endParaRPr lang="en-US" sz="2400" b="1" dirty="0">
                  <a:solidFill>
                    <a:srgbClr val="000000"/>
                  </a:solidFill>
                  <a:latin typeface="Cambria Math" panose="02040503050406030204" pitchFamily="18" charset="0"/>
                </a:endParaRPr>
              </a:p>
            </p:txBody>
          </p:sp>
        </mc:Choice>
        <mc:Fallback>
          <p:sp>
            <p:nvSpPr>
              <p:cNvPr id="43" name="TextBox 42">
                <a:extLst>
                  <a:ext uri="{FF2B5EF4-FFF2-40B4-BE49-F238E27FC236}">
                    <a16:creationId xmlns:a16="http://schemas.microsoft.com/office/drawing/2014/main" id="{3B1D03DA-7D85-8A4B-7741-B3DD97F12FDC}"/>
                  </a:ext>
                </a:extLst>
              </p:cNvPr>
              <p:cNvSpPr txBox="1">
                <a:spLocks noRot="1" noChangeAspect="1" noMove="1" noResize="1" noEditPoints="1" noAdjustHandles="1" noChangeArrowheads="1" noChangeShapeType="1" noTextEdit="1"/>
              </p:cNvSpPr>
              <p:nvPr/>
            </p:nvSpPr>
            <p:spPr>
              <a:xfrm>
                <a:off x="7153077" y="1925204"/>
                <a:ext cx="1327060" cy="53604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2CBFD37E-26ED-7FCB-B33F-E316CB8D26E7}"/>
                  </a:ext>
                </a:extLst>
              </p:cNvPr>
              <p:cNvSpPr txBox="1"/>
              <p:nvPr/>
            </p:nvSpPr>
            <p:spPr>
              <a:xfrm>
                <a:off x="7862785" y="1927411"/>
                <a:ext cx="1327060" cy="536044"/>
              </a:xfrm>
              <a:prstGeom prst="rect">
                <a:avLst/>
              </a:prstGeom>
              <a:noFill/>
            </p:spPr>
            <p:txBody>
              <a:bodyPr wrap="square" lIns="0" tIns="0" rIns="0" bIns="0" rtlCol="0">
                <a:spAutoFit/>
              </a:bodyPr>
              <a:lstStyle/>
              <a:p>
                <a:pPr>
                  <a:spcAft>
                    <a:spcPts val="1300"/>
                  </a:spcAft>
                </a:pPr>
                <a14:m>
                  <m:oMathPara xmlns:m="http://schemas.openxmlformats.org/officeDocument/2006/math">
                    <m:oMathParaPr>
                      <m:jc m:val="center"/>
                    </m:oMathParaPr>
                    <m:oMath xmlns:m="http://schemas.openxmlformats.org/officeDocument/2006/math">
                      <m:r>
                        <a:rPr lang="en-GB" sz="2400" b="1" dirty="0">
                          <a:solidFill>
                            <a:srgbClr val="000000"/>
                          </a:solidFill>
                          <a:latin typeface="Cambria Math" panose="02040503050406030204" pitchFamily="18" charset="0"/>
                        </a:rPr>
                        <m:t>𝐂</m:t>
                      </m:r>
                    </m:oMath>
                  </m:oMathPara>
                </a14:m>
                <a:endParaRPr lang="en-US" sz="2400" b="1" dirty="0">
                  <a:solidFill>
                    <a:srgbClr val="000000"/>
                  </a:solidFill>
                  <a:latin typeface="Cambria Math" panose="02040503050406030204" pitchFamily="18" charset="0"/>
                </a:endParaRPr>
              </a:p>
            </p:txBody>
          </p:sp>
        </mc:Choice>
        <mc:Fallback>
          <p:sp>
            <p:nvSpPr>
              <p:cNvPr id="44" name="TextBox 43">
                <a:extLst>
                  <a:ext uri="{FF2B5EF4-FFF2-40B4-BE49-F238E27FC236}">
                    <a16:creationId xmlns:a16="http://schemas.microsoft.com/office/drawing/2014/main" id="{2CBFD37E-26ED-7FCB-B33F-E316CB8D26E7}"/>
                  </a:ext>
                </a:extLst>
              </p:cNvPr>
              <p:cNvSpPr txBox="1">
                <a:spLocks noRot="1" noChangeAspect="1" noMove="1" noResize="1" noEditPoints="1" noAdjustHandles="1" noChangeArrowheads="1" noChangeShapeType="1" noTextEdit="1"/>
              </p:cNvSpPr>
              <p:nvPr/>
            </p:nvSpPr>
            <p:spPr>
              <a:xfrm>
                <a:off x="7862785" y="1927411"/>
                <a:ext cx="1327060" cy="53604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EF581DBE-05C2-6959-2AAC-BF0C7D43EEAB}"/>
                  </a:ext>
                </a:extLst>
              </p:cNvPr>
              <p:cNvSpPr txBox="1"/>
              <p:nvPr/>
            </p:nvSpPr>
            <p:spPr>
              <a:xfrm>
                <a:off x="8526315" y="1925204"/>
                <a:ext cx="1327060" cy="536044"/>
              </a:xfrm>
              <a:prstGeom prst="rect">
                <a:avLst/>
              </a:prstGeom>
              <a:noFill/>
            </p:spPr>
            <p:txBody>
              <a:bodyPr wrap="square" lIns="0" tIns="0" rIns="0" bIns="0" rtlCol="0">
                <a:spAutoFit/>
              </a:bodyPr>
              <a:lstStyle/>
              <a:p>
                <a:pPr>
                  <a:spcAft>
                    <a:spcPts val="1300"/>
                  </a:spcAft>
                </a:pPr>
                <a14:m>
                  <m:oMathPara xmlns:m="http://schemas.openxmlformats.org/officeDocument/2006/math">
                    <m:oMathParaPr>
                      <m:jc m:val="center"/>
                    </m:oMathParaPr>
                    <m:oMath xmlns:m="http://schemas.openxmlformats.org/officeDocument/2006/math">
                      <m:r>
                        <a:rPr lang="en-GB" sz="2400" b="1" dirty="0">
                          <a:solidFill>
                            <a:srgbClr val="000000"/>
                          </a:solidFill>
                          <a:latin typeface="Cambria Math" panose="02040503050406030204" pitchFamily="18" charset="0"/>
                        </a:rPr>
                        <m:t>𝐃</m:t>
                      </m:r>
                    </m:oMath>
                  </m:oMathPara>
                </a14:m>
                <a:endParaRPr lang="en-US" sz="2400" b="1" dirty="0">
                  <a:solidFill>
                    <a:srgbClr val="000000"/>
                  </a:solidFill>
                  <a:latin typeface="Cambria Math" panose="02040503050406030204" pitchFamily="18" charset="0"/>
                </a:endParaRPr>
              </a:p>
            </p:txBody>
          </p:sp>
        </mc:Choice>
        <mc:Fallback>
          <p:sp>
            <p:nvSpPr>
              <p:cNvPr id="45" name="TextBox 44">
                <a:extLst>
                  <a:ext uri="{FF2B5EF4-FFF2-40B4-BE49-F238E27FC236}">
                    <a16:creationId xmlns:a16="http://schemas.microsoft.com/office/drawing/2014/main" id="{EF581DBE-05C2-6959-2AAC-BF0C7D43EEAB}"/>
                  </a:ext>
                </a:extLst>
              </p:cNvPr>
              <p:cNvSpPr txBox="1">
                <a:spLocks noRot="1" noChangeAspect="1" noMove="1" noResize="1" noEditPoints="1" noAdjustHandles="1" noChangeArrowheads="1" noChangeShapeType="1" noTextEdit="1"/>
              </p:cNvSpPr>
              <p:nvPr/>
            </p:nvSpPr>
            <p:spPr>
              <a:xfrm>
                <a:off x="8526315" y="1925204"/>
                <a:ext cx="1327060" cy="53604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CD1475E3-8D90-703B-027E-7EA6FC607C20}"/>
                  </a:ext>
                </a:extLst>
              </p:cNvPr>
              <p:cNvSpPr txBox="1"/>
              <p:nvPr/>
            </p:nvSpPr>
            <p:spPr>
              <a:xfrm>
                <a:off x="9352360" y="1925204"/>
                <a:ext cx="1327060" cy="536044"/>
              </a:xfrm>
              <a:prstGeom prst="rect">
                <a:avLst/>
              </a:prstGeom>
              <a:noFill/>
            </p:spPr>
            <p:txBody>
              <a:bodyPr wrap="square" lIns="0" tIns="0" rIns="0" bIns="0" rtlCol="0">
                <a:spAutoFit/>
              </a:bodyPr>
              <a:lstStyle/>
              <a:p>
                <a:pPr>
                  <a:spcAft>
                    <a:spcPts val="1300"/>
                  </a:spcAft>
                </a:pPr>
                <a14:m>
                  <m:oMathPara xmlns:m="http://schemas.openxmlformats.org/officeDocument/2006/math">
                    <m:oMathParaPr>
                      <m:jc m:val="center"/>
                    </m:oMathParaPr>
                    <m:oMath xmlns:m="http://schemas.openxmlformats.org/officeDocument/2006/math">
                      <m:r>
                        <a:rPr lang="en-GB" sz="2400" b="1" dirty="0">
                          <a:solidFill>
                            <a:srgbClr val="000000"/>
                          </a:solidFill>
                          <a:latin typeface="Cambria Math" panose="02040503050406030204" pitchFamily="18" charset="0"/>
                        </a:rPr>
                        <m:t>𝐄</m:t>
                      </m:r>
                    </m:oMath>
                  </m:oMathPara>
                </a14:m>
                <a:endParaRPr lang="en-US" sz="2400" b="1" dirty="0">
                  <a:solidFill>
                    <a:srgbClr val="000000"/>
                  </a:solidFill>
                  <a:latin typeface="Cambria Math" panose="02040503050406030204" pitchFamily="18" charset="0"/>
                </a:endParaRPr>
              </a:p>
            </p:txBody>
          </p:sp>
        </mc:Choice>
        <mc:Fallback>
          <p:sp>
            <p:nvSpPr>
              <p:cNvPr id="46" name="TextBox 45">
                <a:extLst>
                  <a:ext uri="{FF2B5EF4-FFF2-40B4-BE49-F238E27FC236}">
                    <a16:creationId xmlns:a16="http://schemas.microsoft.com/office/drawing/2014/main" id="{CD1475E3-8D90-703B-027E-7EA6FC607C20}"/>
                  </a:ext>
                </a:extLst>
              </p:cNvPr>
              <p:cNvSpPr txBox="1">
                <a:spLocks noRot="1" noChangeAspect="1" noMove="1" noResize="1" noEditPoints="1" noAdjustHandles="1" noChangeArrowheads="1" noChangeShapeType="1" noTextEdit="1"/>
              </p:cNvSpPr>
              <p:nvPr/>
            </p:nvSpPr>
            <p:spPr>
              <a:xfrm>
                <a:off x="9352360" y="1925204"/>
                <a:ext cx="1327060" cy="536044"/>
              </a:xfrm>
              <a:prstGeom prst="rect">
                <a:avLst/>
              </a:prstGeom>
              <a:blipFill>
                <a:blip r:embed="rId11"/>
                <a:stretch>
                  <a:fillRect/>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9EFF14EA-A07A-E06C-A871-9AD229935681}"/>
              </a:ext>
            </a:extLst>
          </p:cNvPr>
          <p:cNvSpPr/>
          <p:nvPr/>
        </p:nvSpPr>
        <p:spPr>
          <a:xfrm>
            <a:off x="2320511" y="1971986"/>
            <a:ext cx="1675165"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AE0C019-1A01-37A9-3926-9BD96E040144}"/>
                  </a:ext>
                </a:extLst>
              </p:cNvPr>
              <p:cNvSpPr txBox="1"/>
              <p:nvPr/>
            </p:nvSpPr>
            <p:spPr>
              <a:xfrm>
                <a:off x="6344458" y="3203737"/>
                <a:ext cx="1327060" cy="276999"/>
              </a:xfrm>
              <a:prstGeom prst="rect">
                <a:avLst/>
              </a:prstGeom>
              <a:noFill/>
            </p:spPr>
            <p:txBody>
              <a:bodyPr wrap="square" lIns="0" tIns="0" rIns="0" bIns="0" rtlCol="0">
                <a:spAutoFit/>
              </a:bodyPr>
              <a:lstStyle/>
              <a:p>
                <a:pPr>
                  <a:spcAft>
                    <a:spcPts val="1300"/>
                  </a:spcAft>
                </a:pPr>
                <a14:m>
                  <m:oMath xmlns:m="http://schemas.openxmlformats.org/officeDocument/2006/math">
                    <m:r>
                      <a:rPr lang="en-GB" b="1" i="1" dirty="0">
                        <a:solidFill>
                          <a:srgbClr val="000000"/>
                        </a:solidFill>
                        <a:latin typeface="Cambria Math" panose="02040503050406030204" pitchFamily="18" charset="0"/>
                      </a:rPr>
                      <m:t>𝑨</m:t>
                    </m:r>
                  </m:oMath>
                </a14:m>
                <a:r>
                  <a:rPr lang="en-US" b="1" dirty="0">
                    <a:solidFill>
                      <a:srgbClr val="000000"/>
                    </a:solidFill>
                    <a:latin typeface="Cambria Math" panose="02040503050406030204" pitchFamily="18" charset="0"/>
                  </a:rPr>
                  <a:t>: 11, 45</a:t>
                </a:r>
              </a:p>
            </p:txBody>
          </p:sp>
        </mc:Choice>
        <mc:Fallback>
          <p:sp>
            <p:nvSpPr>
              <p:cNvPr id="52" name="TextBox 51">
                <a:extLst>
                  <a:ext uri="{FF2B5EF4-FFF2-40B4-BE49-F238E27FC236}">
                    <a16:creationId xmlns:a16="http://schemas.microsoft.com/office/drawing/2014/main" id="{CAE0C019-1A01-37A9-3926-9BD96E040144}"/>
                  </a:ext>
                </a:extLst>
              </p:cNvPr>
              <p:cNvSpPr txBox="1">
                <a:spLocks noRot="1" noChangeAspect="1" noMove="1" noResize="1" noEditPoints="1" noAdjustHandles="1" noChangeArrowheads="1" noChangeShapeType="1" noTextEdit="1"/>
              </p:cNvSpPr>
              <p:nvPr/>
            </p:nvSpPr>
            <p:spPr>
              <a:xfrm>
                <a:off x="6344458" y="3203737"/>
                <a:ext cx="1327060" cy="276999"/>
              </a:xfrm>
              <a:prstGeom prst="rect">
                <a:avLst/>
              </a:prstGeom>
              <a:blipFill>
                <a:blip r:embed="rId12"/>
                <a:stretch>
                  <a:fillRect l="-6452" t="-31111" b="-4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30EE9A2B-4ADB-0CDF-9FB6-A4C4107BF2CC}"/>
                  </a:ext>
                </a:extLst>
              </p:cNvPr>
              <p:cNvSpPr txBox="1"/>
              <p:nvPr/>
            </p:nvSpPr>
            <p:spPr>
              <a:xfrm>
                <a:off x="7819236" y="3203737"/>
                <a:ext cx="1327060" cy="276999"/>
              </a:xfrm>
              <a:prstGeom prst="rect">
                <a:avLst/>
              </a:prstGeom>
              <a:noFill/>
            </p:spPr>
            <p:txBody>
              <a:bodyPr wrap="square" lIns="0" tIns="0" rIns="0" bIns="0" rtlCol="0">
                <a:spAutoFit/>
              </a:bodyPr>
              <a:lstStyle/>
              <a:p>
                <a:pPr>
                  <a:spcAft>
                    <a:spcPts val="1300"/>
                  </a:spcAft>
                </a:pPr>
                <a14:m>
                  <m:oMath xmlns:m="http://schemas.openxmlformats.org/officeDocument/2006/math">
                    <m:r>
                      <a:rPr lang="en-GB" b="1" i="1">
                        <a:solidFill>
                          <a:srgbClr val="000000"/>
                        </a:solidFill>
                        <a:latin typeface="Cambria Math" panose="02040503050406030204" pitchFamily="18" charset="0"/>
                      </a:rPr>
                      <m:t>𝑩</m:t>
                    </m:r>
                  </m:oMath>
                </a14:m>
                <a:r>
                  <a:rPr lang="en-US" b="1" dirty="0">
                    <a:solidFill>
                      <a:srgbClr val="000000"/>
                    </a:solidFill>
                    <a:latin typeface="Cambria Math" panose="02040503050406030204" pitchFamily="18" charset="0"/>
                  </a:rPr>
                  <a:t>: 1, 5, 15</a:t>
                </a:r>
              </a:p>
            </p:txBody>
          </p:sp>
        </mc:Choice>
        <mc:Fallback>
          <p:sp>
            <p:nvSpPr>
              <p:cNvPr id="53" name="TextBox 52">
                <a:extLst>
                  <a:ext uri="{FF2B5EF4-FFF2-40B4-BE49-F238E27FC236}">
                    <a16:creationId xmlns:a16="http://schemas.microsoft.com/office/drawing/2014/main" id="{30EE9A2B-4ADB-0CDF-9FB6-A4C4107BF2CC}"/>
                  </a:ext>
                </a:extLst>
              </p:cNvPr>
              <p:cNvSpPr txBox="1">
                <a:spLocks noRot="1" noChangeAspect="1" noMove="1" noResize="1" noEditPoints="1" noAdjustHandles="1" noChangeArrowheads="1" noChangeShapeType="1" noTextEdit="1"/>
              </p:cNvSpPr>
              <p:nvPr/>
            </p:nvSpPr>
            <p:spPr>
              <a:xfrm>
                <a:off x="7819236" y="3203737"/>
                <a:ext cx="1327060" cy="276999"/>
              </a:xfrm>
              <a:prstGeom prst="rect">
                <a:avLst/>
              </a:prstGeom>
              <a:blipFill>
                <a:blip r:embed="rId13"/>
                <a:stretch>
                  <a:fillRect l="-6452" t="-31111" b="-4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D099D449-9167-3CBA-1756-45531EBDAD76}"/>
                  </a:ext>
                </a:extLst>
              </p:cNvPr>
              <p:cNvSpPr txBox="1"/>
              <p:nvPr/>
            </p:nvSpPr>
            <p:spPr>
              <a:xfrm>
                <a:off x="9334098" y="3203737"/>
                <a:ext cx="1327060" cy="276999"/>
              </a:xfrm>
              <a:prstGeom prst="rect">
                <a:avLst/>
              </a:prstGeom>
              <a:noFill/>
            </p:spPr>
            <p:txBody>
              <a:bodyPr wrap="square" lIns="0" tIns="0" rIns="0" bIns="0" rtlCol="0">
                <a:spAutoFit/>
              </a:bodyPr>
              <a:lstStyle/>
              <a:p>
                <a:pPr>
                  <a:spcAft>
                    <a:spcPts val="1300"/>
                  </a:spcAft>
                </a:pPr>
                <a14:m>
                  <m:oMath xmlns:m="http://schemas.openxmlformats.org/officeDocument/2006/math">
                    <m:r>
                      <a:rPr lang="en-GB" b="1" i="1">
                        <a:solidFill>
                          <a:srgbClr val="000000"/>
                        </a:solidFill>
                        <a:latin typeface="Cambria Math" panose="02040503050406030204" pitchFamily="18" charset="0"/>
                      </a:rPr>
                      <m:t>𝑪</m:t>
                    </m:r>
                  </m:oMath>
                </a14:m>
                <a:r>
                  <a:rPr lang="en-US" b="1" dirty="0">
                    <a:solidFill>
                      <a:srgbClr val="000000"/>
                    </a:solidFill>
                    <a:latin typeface="Cambria Math" panose="02040503050406030204" pitchFamily="18" charset="0"/>
                  </a:rPr>
                  <a:t>: - </a:t>
                </a:r>
              </a:p>
            </p:txBody>
          </p:sp>
        </mc:Choice>
        <mc:Fallback>
          <p:sp>
            <p:nvSpPr>
              <p:cNvPr id="54" name="TextBox 53">
                <a:extLst>
                  <a:ext uri="{FF2B5EF4-FFF2-40B4-BE49-F238E27FC236}">
                    <a16:creationId xmlns:a16="http://schemas.microsoft.com/office/drawing/2014/main" id="{D099D449-9167-3CBA-1756-45531EBDAD76}"/>
                  </a:ext>
                </a:extLst>
              </p:cNvPr>
              <p:cNvSpPr txBox="1">
                <a:spLocks noRot="1" noChangeAspect="1" noMove="1" noResize="1" noEditPoints="1" noAdjustHandles="1" noChangeArrowheads="1" noChangeShapeType="1" noTextEdit="1"/>
              </p:cNvSpPr>
              <p:nvPr/>
            </p:nvSpPr>
            <p:spPr>
              <a:xfrm>
                <a:off x="9334098" y="3203737"/>
                <a:ext cx="1327060" cy="276999"/>
              </a:xfrm>
              <a:prstGeom prst="rect">
                <a:avLst/>
              </a:prstGeom>
              <a:blipFill>
                <a:blip r:embed="rId14"/>
                <a:stretch>
                  <a:fillRect l="-5963" t="-31111" b="-4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F36A6CEB-67E7-ABC3-AB8F-9FEC9229AAB1}"/>
                  </a:ext>
                </a:extLst>
              </p:cNvPr>
              <p:cNvSpPr txBox="1"/>
              <p:nvPr/>
            </p:nvSpPr>
            <p:spPr>
              <a:xfrm>
                <a:off x="6347400" y="3510844"/>
                <a:ext cx="1515385" cy="276999"/>
              </a:xfrm>
              <a:prstGeom prst="rect">
                <a:avLst/>
              </a:prstGeom>
              <a:noFill/>
            </p:spPr>
            <p:txBody>
              <a:bodyPr wrap="square" lIns="0" tIns="0" rIns="0" bIns="0" rtlCol="0">
                <a:spAutoFit/>
              </a:bodyPr>
              <a:lstStyle/>
              <a:p>
                <a:pPr>
                  <a:spcAft>
                    <a:spcPts val="1300"/>
                  </a:spcAft>
                </a:pPr>
                <a14:m>
                  <m:oMath xmlns:m="http://schemas.openxmlformats.org/officeDocument/2006/math">
                    <m:r>
                      <a:rPr lang="en-GB" b="1" i="1">
                        <a:solidFill>
                          <a:srgbClr val="000000"/>
                        </a:solidFill>
                        <a:latin typeface="Cambria Math" panose="02040503050406030204" pitchFamily="18" charset="0"/>
                      </a:rPr>
                      <m:t>𝑫</m:t>
                    </m:r>
                  </m:oMath>
                </a14:m>
                <a:r>
                  <a:rPr lang="en-US" b="1" dirty="0">
                    <a:solidFill>
                      <a:srgbClr val="000000"/>
                    </a:solidFill>
                    <a:latin typeface="Cambria Math" panose="02040503050406030204" pitchFamily="18" charset="0"/>
                  </a:rPr>
                  <a:t>: 2, 6, 10, 30</a:t>
                </a:r>
              </a:p>
            </p:txBody>
          </p:sp>
        </mc:Choice>
        <mc:Fallback>
          <p:sp>
            <p:nvSpPr>
              <p:cNvPr id="55" name="TextBox 54">
                <a:extLst>
                  <a:ext uri="{FF2B5EF4-FFF2-40B4-BE49-F238E27FC236}">
                    <a16:creationId xmlns:a16="http://schemas.microsoft.com/office/drawing/2014/main" id="{F36A6CEB-67E7-ABC3-AB8F-9FEC9229AAB1}"/>
                  </a:ext>
                </a:extLst>
              </p:cNvPr>
              <p:cNvSpPr txBox="1">
                <a:spLocks noRot="1" noChangeAspect="1" noMove="1" noResize="1" noEditPoints="1" noAdjustHandles="1" noChangeArrowheads="1" noChangeShapeType="1" noTextEdit="1"/>
              </p:cNvSpPr>
              <p:nvPr/>
            </p:nvSpPr>
            <p:spPr>
              <a:xfrm>
                <a:off x="6347400" y="3510844"/>
                <a:ext cx="1515385" cy="276999"/>
              </a:xfrm>
              <a:prstGeom prst="rect">
                <a:avLst/>
              </a:prstGeom>
              <a:blipFill>
                <a:blip r:embed="rId15"/>
                <a:stretch>
                  <a:fillRect l="-5221" t="-31111" b="-4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5DC4B819-5D1B-4050-7A36-F06CABC9E716}"/>
                  </a:ext>
                </a:extLst>
              </p:cNvPr>
              <p:cNvSpPr txBox="1"/>
              <p:nvPr/>
            </p:nvSpPr>
            <p:spPr>
              <a:xfrm>
                <a:off x="7822178" y="3510844"/>
                <a:ext cx="1327060" cy="276999"/>
              </a:xfrm>
              <a:prstGeom prst="rect">
                <a:avLst/>
              </a:prstGeom>
              <a:noFill/>
            </p:spPr>
            <p:txBody>
              <a:bodyPr wrap="square" lIns="0" tIns="0" rIns="0" bIns="0" rtlCol="0">
                <a:spAutoFit/>
              </a:bodyPr>
              <a:lstStyle/>
              <a:p>
                <a:pPr>
                  <a:spcAft>
                    <a:spcPts val="1300"/>
                  </a:spcAft>
                </a:pPr>
                <a14:m>
                  <m:oMath xmlns:m="http://schemas.openxmlformats.org/officeDocument/2006/math">
                    <m:r>
                      <a:rPr lang="en-GB" b="1" i="1">
                        <a:solidFill>
                          <a:srgbClr val="000000"/>
                        </a:solidFill>
                        <a:latin typeface="Cambria Math" panose="02040503050406030204" pitchFamily="18" charset="0"/>
                      </a:rPr>
                      <m:t>𝑬</m:t>
                    </m:r>
                  </m:oMath>
                </a14:m>
                <a:r>
                  <a:rPr lang="en-US" b="1" dirty="0">
                    <a:solidFill>
                      <a:srgbClr val="000000"/>
                    </a:solidFill>
                    <a:latin typeface="Cambria Math" panose="02040503050406030204" pitchFamily="18" charset="0"/>
                  </a:rPr>
                  <a:t>: 4, 16, 60</a:t>
                </a:r>
              </a:p>
            </p:txBody>
          </p:sp>
        </mc:Choice>
        <mc:Fallback>
          <p:sp>
            <p:nvSpPr>
              <p:cNvPr id="56" name="TextBox 55">
                <a:extLst>
                  <a:ext uri="{FF2B5EF4-FFF2-40B4-BE49-F238E27FC236}">
                    <a16:creationId xmlns:a16="http://schemas.microsoft.com/office/drawing/2014/main" id="{5DC4B819-5D1B-4050-7A36-F06CABC9E716}"/>
                  </a:ext>
                </a:extLst>
              </p:cNvPr>
              <p:cNvSpPr txBox="1">
                <a:spLocks noRot="1" noChangeAspect="1" noMove="1" noResize="1" noEditPoints="1" noAdjustHandles="1" noChangeArrowheads="1" noChangeShapeType="1" noTextEdit="1"/>
              </p:cNvSpPr>
              <p:nvPr/>
            </p:nvSpPr>
            <p:spPr>
              <a:xfrm>
                <a:off x="7822178" y="3510844"/>
                <a:ext cx="1327060" cy="276999"/>
              </a:xfrm>
              <a:prstGeom prst="rect">
                <a:avLst/>
              </a:prstGeom>
              <a:blipFill>
                <a:blip r:embed="rId16"/>
                <a:stretch>
                  <a:fillRect l="-5963" t="-31111" b="-4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93810F2B-2C50-3E44-53E9-35F6148C30FD}"/>
                  </a:ext>
                </a:extLst>
              </p:cNvPr>
              <p:cNvSpPr txBox="1"/>
              <p:nvPr/>
            </p:nvSpPr>
            <p:spPr>
              <a:xfrm>
                <a:off x="9337040" y="3510844"/>
                <a:ext cx="1327060" cy="276999"/>
              </a:xfrm>
              <a:prstGeom prst="rect">
                <a:avLst/>
              </a:prstGeom>
              <a:noFill/>
            </p:spPr>
            <p:txBody>
              <a:bodyPr wrap="square" lIns="0" tIns="0" rIns="0" bIns="0" rtlCol="0">
                <a:spAutoFit/>
              </a:bodyPr>
              <a:lstStyle/>
              <a:p>
                <a:pPr>
                  <a:spcAft>
                    <a:spcPts val="1300"/>
                  </a:spcAft>
                </a:pPr>
                <a14:m>
                  <m:oMath xmlns:m="http://schemas.openxmlformats.org/officeDocument/2006/math">
                    <m:r>
                      <a:rPr lang="en-GB" b="1" i="1">
                        <a:solidFill>
                          <a:srgbClr val="000000"/>
                        </a:solidFill>
                        <a:latin typeface="Cambria Math" panose="02040503050406030204" pitchFamily="18" charset="0"/>
                      </a:rPr>
                      <m:t>𝑭</m:t>
                    </m:r>
                  </m:oMath>
                </a14:m>
                <a:r>
                  <a:rPr lang="en-US" b="1" dirty="0">
                    <a:solidFill>
                      <a:srgbClr val="000000"/>
                    </a:solidFill>
                    <a:latin typeface="Cambria Math" panose="02040503050406030204" pitchFamily="18" charset="0"/>
                  </a:rPr>
                  <a:t>: - </a:t>
                </a:r>
              </a:p>
            </p:txBody>
          </p:sp>
        </mc:Choice>
        <mc:Fallback>
          <p:sp>
            <p:nvSpPr>
              <p:cNvPr id="57" name="TextBox 56">
                <a:extLst>
                  <a:ext uri="{FF2B5EF4-FFF2-40B4-BE49-F238E27FC236}">
                    <a16:creationId xmlns:a16="http://schemas.microsoft.com/office/drawing/2014/main" id="{93810F2B-2C50-3E44-53E9-35F6148C30FD}"/>
                  </a:ext>
                </a:extLst>
              </p:cNvPr>
              <p:cNvSpPr txBox="1">
                <a:spLocks noRot="1" noChangeAspect="1" noMove="1" noResize="1" noEditPoints="1" noAdjustHandles="1" noChangeArrowheads="1" noChangeShapeType="1" noTextEdit="1"/>
              </p:cNvSpPr>
              <p:nvPr/>
            </p:nvSpPr>
            <p:spPr>
              <a:xfrm>
                <a:off x="9337040" y="3510844"/>
                <a:ext cx="1327060" cy="276999"/>
              </a:xfrm>
              <a:prstGeom prst="rect">
                <a:avLst/>
              </a:prstGeom>
              <a:blipFill>
                <a:blip r:embed="rId17"/>
                <a:stretch>
                  <a:fillRect l="-6452" t="-31111" b="-48889"/>
                </a:stretch>
              </a:blipFill>
            </p:spPr>
            <p:txBody>
              <a:bodyPr/>
              <a:lstStyle/>
              <a:p>
                <a:r>
                  <a:rPr lang="en-GB">
                    <a:noFill/>
                  </a:rPr>
                  <a:t> </a:t>
                </a:r>
              </a:p>
            </p:txBody>
          </p:sp>
        </mc:Fallback>
      </mc:AlternateContent>
      <p:sp>
        <p:nvSpPr>
          <p:cNvPr id="58" name="Rectangle 57">
            <a:extLst>
              <a:ext uri="{FF2B5EF4-FFF2-40B4-BE49-F238E27FC236}">
                <a16:creationId xmlns:a16="http://schemas.microsoft.com/office/drawing/2014/main" id="{93A78336-DCF3-CAEF-E478-1652600281E7}"/>
              </a:ext>
            </a:extLst>
          </p:cNvPr>
          <p:cNvSpPr/>
          <p:nvPr/>
        </p:nvSpPr>
        <p:spPr>
          <a:xfrm>
            <a:off x="6601724" y="3241160"/>
            <a:ext cx="1081668" cy="25546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59" name="Rectangle 58">
            <a:extLst>
              <a:ext uri="{FF2B5EF4-FFF2-40B4-BE49-F238E27FC236}">
                <a16:creationId xmlns:a16="http://schemas.microsoft.com/office/drawing/2014/main" id="{B278A04E-B9CA-A75E-D3A2-0640E1ABF9CC}"/>
              </a:ext>
            </a:extLst>
          </p:cNvPr>
          <p:cNvSpPr/>
          <p:nvPr/>
        </p:nvSpPr>
        <p:spPr>
          <a:xfrm>
            <a:off x="8068693" y="3227602"/>
            <a:ext cx="1081668" cy="25546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0" name="Rectangle 59">
            <a:extLst>
              <a:ext uri="{FF2B5EF4-FFF2-40B4-BE49-F238E27FC236}">
                <a16:creationId xmlns:a16="http://schemas.microsoft.com/office/drawing/2014/main" id="{44B533FE-11AC-D97E-4DCC-F3B8FE30D7A1}"/>
              </a:ext>
            </a:extLst>
          </p:cNvPr>
          <p:cNvSpPr/>
          <p:nvPr/>
        </p:nvSpPr>
        <p:spPr>
          <a:xfrm>
            <a:off x="9565773" y="3224611"/>
            <a:ext cx="1081668" cy="25546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1" name="Rectangle 60">
            <a:extLst>
              <a:ext uri="{FF2B5EF4-FFF2-40B4-BE49-F238E27FC236}">
                <a16:creationId xmlns:a16="http://schemas.microsoft.com/office/drawing/2014/main" id="{AB698139-1235-3762-2586-72D2AA4ED0F9}"/>
              </a:ext>
            </a:extLst>
          </p:cNvPr>
          <p:cNvSpPr/>
          <p:nvPr/>
        </p:nvSpPr>
        <p:spPr>
          <a:xfrm>
            <a:off x="6601724" y="3532108"/>
            <a:ext cx="1081668" cy="25546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2" name="Rectangle 61">
            <a:extLst>
              <a:ext uri="{FF2B5EF4-FFF2-40B4-BE49-F238E27FC236}">
                <a16:creationId xmlns:a16="http://schemas.microsoft.com/office/drawing/2014/main" id="{2050F350-7706-39EC-E1D0-5440F0042D33}"/>
              </a:ext>
            </a:extLst>
          </p:cNvPr>
          <p:cNvSpPr/>
          <p:nvPr/>
        </p:nvSpPr>
        <p:spPr>
          <a:xfrm>
            <a:off x="8068693" y="3532498"/>
            <a:ext cx="1081668" cy="25546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3" name="Rectangle 62">
            <a:extLst>
              <a:ext uri="{FF2B5EF4-FFF2-40B4-BE49-F238E27FC236}">
                <a16:creationId xmlns:a16="http://schemas.microsoft.com/office/drawing/2014/main" id="{F7A0CE10-59E0-C25B-FBF1-2FF7C27DC911}"/>
              </a:ext>
            </a:extLst>
          </p:cNvPr>
          <p:cNvSpPr/>
          <p:nvPr/>
        </p:nvSpPr>
        <p:spPr>
          <a:xfrm>
            <a:off x="9565773" y="3529507"/>
            <a:ext cx="1081668" cy="25546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49112213-F0AD-DD46-4B26-697BAECE2DFD}"/>
                  </a:ext>
                </a:extLst>
              </p:cNvPr>
              <p:cNvSpPr txBox="1"/>
              <p:nvPr/>
            </p:nvSpPr>
            <p:spPr>
              <a:xfrm>
                <a:off x="6383851" y="3833275"/>
                <a:ext cx="4350740" cy="1200329"/>
              </a:xfrm>
              <a:prstGeom prst="rect">
                <a:avLst/>
              </a:prstGeom>
              <a:noFill/>
            </p:spPr>
            <p:txBody>
              <a:bodyPr wrap="square">
                <a:spAutoFit/>
              </a:bodyPr>
              <a:lstStyle/>
              <a:p>
                <a:r>
                  <a:rPr lang="en-GB" dirty="0">
                    <a:solidFill>
                      <a:srgbClr val="000000"/>
                    </a:solidFill>
                    <a:latin typeface="Trebuchet MS" panose="020B0703020202090204" pitchFamily="34" charset="0"/>
                  </a:rPr>
                  <a:t>Why will </a:t>
                </a:r>
                <a14:m>
                  <m:oMath xmlns:m="http://schemas.openxmlformats.org/officeDocument/2006/math">
                    <m:r>
                      <a:rPr lang="en-GB" i="1">
                        <a:solidFill>
                          <a:srgbClr val="000000"/>
                        </a:solidFill>
                        <a:latin typeface="Cambria Math" panose="02040503050406030204" pitchFamily="18" charset="0"/>
                      </a:rPr>
                      <m:t>2</m:t>
                    </m:r>
                  </m:oMath>
                </a14:m>
                <a:r>
                  <a:rPr lang="en-GB" dirty="0">
                    <a:solidFill>
                      <a:srgbClr val="000000"/>
                    </a:solidFill>
                    <a:latin typeface="Trebuchet MS" panose="020B0703020202090204" pitchFamily="34" charset="0"/>
                  </a:rPr>
                  <a:t> sections above never be filled, no matter the given integers?</a:t>
                </a:r>
              </a:p>
              <a:p>
                <a:r>
                  <a:rPr lang="en-GB" b="1" dirty="0">
                    <a:solidFill>
                      <a:srgbClr val="000000"/>
                    </a:solidFill>
                    <a:latin typeface="Trebuchet MS" panose="020B0703020202090204" pitchFamily="34" charset="0"/>
                  </a:rPr>
                  <a:t>Because all integers must be odd or even, so cannot be in section C or F</a:t>
                </a:r>
              </a:p>
            </p:txBody>
          </p:sp>
        </mc:Choice>
        <mc:Fallback>
          <p:sp>
            <p:nvSpPr>
              <p:cNvPr id="65" name="TextBox 64">
                <a:extLst>
                  <a:ext uri="{FF2B5EF4-FFF2-40B4-BE49-F238E27FC236}">
                    <a16:creationId xmlns:a16="http://schemas.microsoft.com/office/drawing/2014/main" id="{49112213-F0AD-DD46-4B26-697BAECE2DFD}"/>
                  </a:ext>
                </a:extLst>
              </p:cNvPr>
              <p:cNvSpPr txBox="1">
                <a:spLocks noRot="1" noChangeAspect="1" noMove="1" noResize="1" noEditPoints="1" noAdjustHandles="1" noChangeArrowheads="1" noChangeShapeType="1" noTextEdit="1"/>
              </p:cNvSpPr>
              <p:nvPr/>
            </p:nvSpPr>
            <p:spPr>
              <a:xfrm>
                <a:off x="6383851" y="3833275"/>
                <a:ext cx="4350740" cy="1200329"/>
              </a:xfrm>
              <a:prstGeom prst="rect">
                <a:avLst/>
              </a:prstGeom>
              <a:blipFill>
                <a:blip r:embed="rId18"/>
                <a:stretch>
                  <a:fillRect l="-1120" t="-3553" b="-6599"/>
                </a:stretch>
              </a:blipFill>
            </p:spPr>
            <p:txBody>
              <a:bodyPr/>
              <a:lstStyle/>
              <a:p>
                <a:r>
                  <a:rPr lang="en-GB">
                    <a:noFill/>
                  </a:rPr>
                  <a:t> </a:t>
                </a:r>
              </a:p>
            </p:txBody>
          </p:sp>
        </mc:Fallback>
      </mc:AlternateContent>
      <p:sp>
        <p:nvSpPr>
          <p:cNvPr id="66" name="Rectangle 65">
            <a:extLst>
              <a:ext uri="{FF2B5EF4-FFF2-40B4-BE49-F238E27FC236}">
                <a16:creationId xmlns:a16="http://schemas.microsoft.com/office/drawing/2014/main" id="{9C1D66A2-DE0E-0BEF-6FF3-D16DE88D0502}"/>
              </a:ext>
            </a:extLst>
          </p:cNvPr>
          <p:cNvSpPr/>
          <p:nvPr/>
        </p:nvSpPr>
        <p:spPr>
          <a:xfrm>
            <a:off x="6375974" y="4455201"/>
            <a:ext cx="4271467" cy="55343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69" name="Rectangle: Rounded Corners 50">
            <a:extLst>
              <a:ext uri="{FF2B5EF4-FFF2-40B4-BE49-F238E27FC236}">
                <a16:creationId xmlns:a16="http://schemas.microsoft.com/office/drawing/2014/main" id="{6B175255-FA60-534B-2EBE-508A3A223E33}"/>
              </a:ext>
            </a:extLst>
          </p:cNvPr>
          <p:cNvSpPr/>
          <p:nvPr/>
        </p:nvSpPr>
        <p:spPr>
          <a:xfrm>
            <a:off x="425163" y="2374993"/>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2</a:t>
            </a:r>
          </a:p>
        </p:txBody>
      </p:sp>
      <p:sp>
        <p:nvSpPr>
          <p:cNvPr id="70" name="Rectangle: Rounded Corners 50">
            <a:extLst>
              <a:ext uri="{FF2B5EF4-FFF2-40B4-BE49-F238E27FC236}">
                <a16:creationId xmlns:a16="http://schemas.microsoft.com/office/drawing/2014/main" id="{90A07521-75FC-ADCB-4256-14F9D156968F}"/>
              </a:ext>
            </a:extLst>
          </p:cNvPr>
          <p:cNvSpPr/>
          <p:nvPr/>
        </p:nvSpPr>
        <p:spPr>
          <a:xfrm>
            <a:off x="425163" y="3958006"/>
            <a:ext cx="328467" cy="3333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prstClr val="white"/>
                </a:solidFill>
                <a:latin typeface="Calibri"/>
              </a:rPr>
              <a:t>3</a:t>
            </a:r>
          </a:p>
        </p:txBody>
      </p:sp>
      <p:sp>
        <p:nvSpPr>
          <p:cNvPr id="71" name="Rectangle: Rounded Corners 33">
            <a:extLst>
              <a:ext uri="{FF2B5EF4-FFF2-40B4-BE49-F238E27FC236}">
                <a16:creationId xmlns:a16="http://schemas.microsoft.com/office/drawing/2014/main" id="{C3282C29-F53D-690C-F7D1-9AAA6082C913}"/>
              </a:ext>
            </a:extLst>
          </p:cNvPr>
          <p:cNvSpPr/>
          <p:nvPr/>
        </p:nvSpPr>
        <p:spPr>
          <a:xfrm>
            <a:off x="6362124" y="34524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72" name="Rectangle: Rounded Corners 33">
            <a:extLst>
              <a:ext uri="{FF2B5EF4-FFF2-40B4-BE49-F238E27FC236}">
                <a16:creationId xmlns:a16="http://schemas.microsoft.com/office/drawing/2014/main" id="{ADC6DFB4-DCDE-1A35-F3D2-09D565095E6D}"/>
              </a:ext>
            </a:extLst>
          </p:cNvPr>
          <p:cNvSpPr/>
          <p:nvPr/>
        </p:nvSpPr>
        <p:spPr>
          <a:xfrm>
            <a:off x="6020124" y="3939730"/>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p:sp>
        <p:nvSpPr>
          <p:cNvPr id="3" name="Rectangle: Rounded Corners 33">
            <a:extLst>
              <a:ext uri="{FF2B5EF4-FFF2-40B4-BE49-F238E27FC236}">
                <a16:creationId xmlns:a16="http://schemas.microsoft.com/office/drawing/2014/main" id="{DC717137-3541-4257-65AD-D05DBB8871DC}"/>
              </a:ext>
            </a:extLst>
          </p:cNvPr>
          <p:cNvSpPr/>
          <p:nvPr/>
        </p:nvSpPr>
        <p:spPr>
          <a:xfrm>
            <a:off x="822557" y="38807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5" name="Rectangle: Rounded Corners 33">
            <a:extLst>
              <a:ext uri="{FF2B5EF4-FFF2-40B4-BE49-F238E27FC236}">
                <a16:creationId xmlns:a16="http://schemas.microsoft.com/office/drawing/2014/main" id="{A5AD1443-20EB-9A01-01A2-C8CF49C064B1}"/>
              </a:ext>
            </a:extLst>
          </p:cNvPr>
          <p:cNvSpPr/>
          <p:nvPr/>
        </p:nvSpPr>
        <p:spPr>
          <a:xfrm>
            <a:off x="837068" y="1421625"/>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p:sp>
        <p:nvSpPr>
          <p:cNvPr id="10" name="Rectangle: Rounded Corners 33">
            <a:extLst>
              <a:ext uri="{FF2B5EF4-FFF2-40B4-BE49-F238E27FC236}">
                <a16:creationId xmlns:a16="http://schemas.microsoft.com/office/drawing/2014/main" id="{8DF339FB-F910-23A4-158B-0855D0B1FE00}"/>
              </a:ext>
            </a:extLst>
          </p:cNvPr>
          <p:cNvSpPr/>
          <p:nvPr/>
        </p:nvSpPr>
        <p:spPr>
          <a:xfrm>
            <a:off x="445381" y="2758226"/>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11" name="Rectangle: Rounded Corners 33">
            <a:extLst>
              <a:ext uri="{FF2B5EF4-FFF2-40B4-BE49-F238E27FC236}">
                <a16:creationId xmlns:a16="http://schemas.microsoft.com/office/drawing/2014/main" id="{B77D4EF1-A2F4-6323-DB44-ACF7DEBA8817}"/>
              </a:ext>
            </a:extLst>
          </p:cNvPr>
          <p:cNvSpPr/>
          <p:nvPr/>
        </p:nvSpPr>
        <p:spPr>
          <a:xfrm>
            <a:off x="445381" y="312215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p:sp>
        <p:nvSpPr>
          <p:cNvPr id="14" name="Rectangle: Rounded Corners 33">
            <a:extLst>
              <a:ext uri="{FF2B5EF4-FFF2-40B4-BE49-F238E27FC236}">
                <a16:creationId xmlns:a16="http://schemas.microsoft.com/office/drawing/2014/main" id="{1128DE29-E963-14C3-15F0-6E65727F3B92}"/>
              </a:ext>
            </a:extLst>
          </p:cNvPr>
          <p:cNvSpPr/>
          <p:nvPr/>
        </p:nvSpPr>
        <p:spPr>
          <a:xfrm>
            <a:off x="445381" y="3479565"/>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6E4BF51-840F-C63C-78E6-3D39967EB37A}"/>
                  </a:ext>
                </a:extLst>
              </p:cNvPr>
              <p:cNvSpPr txBox="1"/>
              <p:nvPr/>
            </p:nvSpPr>
            <p:spPr>
              <a:xfrm>
                <a:off x="724585" y="3021214"/>
                <a:ext cx="2784541" cy="4031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12	         </m:t>
                      </m:r>
                      <m:r>
                        <a:rPr lang="en-GB" b="1" i="1" dirty="0">
                          <a:solidFill>
                            <a:srgbClr val="000000"/>
                          </a:solidFill>
                          <a:latin typeface="Cambria Math" panose="02040503050406030204" pitchFamily="18" charset="0"/>
                        </a:rPr>
                        <m:t>𝟏𝟐</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𝟐𝟒</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𝟑𝟔</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𝟒𝟖</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𝟔𝟎</m:t>
                      </m:r>
                    </m:oMath>
                  </m:oMathPara>
                </a14:m>
                <a:endParaRPr lang="en-GB" b="1" dirty="0">
                  <a:solidFill>
                    <a:srgbClr val="000000"/>
                  </a:solidFill>
                  <a:latin typeface="Trebuchet MS" panose="020B0603020202020204"/>
                </a:endParaRPr>
              </a:p>
            </p:txBody>
          </p:sp>
        </mc:Choice>
        <mc:Fallback>
          <p:sp>
            <p:nvSpPr>
              <p:cNvPr id="18" name="TextBox 17">
                <a:extLst>
                  <a:ext uri="{FF2B5EF4-FFF2-40B4-BE49-F238E27FC236}">
                    <a16:creationId xmlns:a16="http://schemas.microsoft.com/office/drawing/2014/main" id="{C6E4BF51-840F-C63C-78E6-3D39967EB37A}"/>
                  </a:ext>
                </a:extLst>
              </p:cNvPr>
              <p:cNvSpPr txBox="1">
                <a:spLocks noRot="1" noChangeAspect="1" noMove="1" noResize="1" noEditPoints="1" noAdjustHandles="1" noChangeArrowheads="1" noChangeShapeType="1" noTextEdit="1"/>
              </p:cNvSpPr>
              <p:nvPr/>
            </p:nvSpPr>
            <p:spPr>
              <a:xfrm>
                <a:off x="724585" y="3021214"/>
                <a:ext cx="2784541" cy="403124"/>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65E69AD-5777-6AD3-51E4-16D4BD6ECA02}"/>
                  </a:ext>
                </a:extLst>
              </p:cNvPr>
              <p:cNvSpPr txBox="1"/>
              <p:nvPr/>
            </p:nvSpPr>
            <p:spPr>
              <a:xfrm>
                <a:off x="724585" y="3430954"/>
                <a:ext cx="2784541"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dirty="0">
                          <a:solidFill>
                            <a:srgbClr val="000000"/>
                          </a:solidFill>
                          <a:latin typeface="Cambria Math" panose="02040503050406030204" pitchFamily="18" charset="0"/>
                        </a:rPr>
                        <m:t>25</m:t>
                      </m:r>
                      <m:r>
                        <a:rPr lang="en-GB"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𝟐𝟓</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𝟓𝟎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𝟕𝟓</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𝟏𝟎𝟎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𝟏𝟐𝟓</m:t>
                      </m:r>
                      <m:r>
                        <a:rPr lang="en-GB" b="1" i="1" dirty="0">
                          <a:solidFill>
                            <a:srgbClr val="000000"/>
                          </a:solidFill>
                          <a:latin typeface="Cambria Math" panose="02040503050406030204" pitchFamily="18" charset="0"/>
                        </a:rPr>
                        <m:t> </m:t>
                      </m:r>
                    </m:oMath>
                  </m:oMathPara>
                </a14:m>
                <a:endParaRPr lang="en-GB" b="1" i="1" dirty="0">
                  <a:solidFill>
                    <a:srgbClr val="000000"/>
                  </a:solidFill>
                  <a:latin typeface="Cambria Math" panose="02040503050406030204" pitchFamily="18" charset="0"/>
                </a:endParaRPr>
              </a:p>
            </p:txBody>
          </p:sp>
        </mc:Choice>
        <mc:Fallback>
          <p:sp>
            <p:nvSpPr>
              <p:cNvPr id="20" name="TextBox 19">
                <a:extLst>
                  <a:ext uri="{FF2B5EF4-FFF2-40B4-BE49-F238E27FC236}">
                    <a16:creationId xmlns:a16="http://schemas.microsoft.com/office/drawing/2014/main" id="{265E69AD-5777-6AD3-51E4-16D4BD6ECA02}"/>
                  </a:ext>
                </a:extLst>
              </p:cNvPr>
              <p:cNvSpPr txBox="1">
                <a:spLocks noRot="1" noChangeAspect="1" noMove="1" noResize="1" noEditPoints="1" noAdjustHandles="1" noChangeArrowheads="1" noChangeShapeType="1" noTextEdit="1"/>
              </p:cNvSpPr>
              <p:nvPr/>
            </p:nvSpPr>
            <p:spPr>
              <a:xfrm>
                <a:off x="724585" y="3430954"/>
                <a:ext cx="2784541" cy="369332"/>
              </a:xfrm>
              <a:prstGeom prst="rect">
                <a:avLst/>
              </a:prstGeom>
              <a:blipFill>
                <a:blip r:embed="rId20"/>
                <a:stretch>
                  <a:fillRect r="-3282"/>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76FF60A5-1813-E2B9-9605-15D484F3774D}"/>
              </a:ext>
            </a:extLst>
          </p:cNvPr>
          <p:cNvSpPr/>
          <p:nvPr/>
        </p:nvSpPr>
        <p:spPr>
          <a:xfrm>
            <a:off x="1511557" y="3103494"/>
            <a:ext cx="1977267"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156D2610-6DA0-193C-FEBA-D15F4E250612}"/>
                  </a:ext>
                </a:extLst>
              </p:cNvPr>
              <p:cNvSpPr txBox="1"/>
              <p:nvPr/>
            </p:nvSpPr>
            <p:spPr>
              <a:xfrm>
                <a:off x="746007" y="2316786"/>
                <a:ext cx="3209460" cy="369332"/>
              </a:xfrm>
              <a:prstGeom prst="rect">
                <a:avLst/>
              </a:prstGeom>
              <a:noFill/>
            </p:spPr>
            <p:txBody>
              <a:bodyPr wrap="square">
                <a:spAutoFit/>
              </a:bodyPr>
              <a:lstStyle/>
              <a:p>
                <a:r>
                  <a:rPr lang="en-GB" dirty="0">
                    <a:solidFill>
                      <a:srgbClr val="000000"/>
                    </a:solidFill>
                    <a:latin typeface="Trebuchet MS" panose="020B0603020202020204"/>
                  </a:rPr>
                  <a:t>Find the first </a:t>
                </a:r>
                <a14:m>
                  <m:oMath xmlns:m="http://schemas.openxmlformats.org/officeDocument/2006/math">
                    <m:r>
                      <a:rPr lang="en-GB" i="1" dirty="0">
                        <a:solidFill>
                          <a:srgbClr val="000000"/>
                        </a:solidFill>
                        <a:latin typeface="Cambria Math" panose="02040503050406030204" pitchFamily="18" charset="0"/>
                      </a:rPr>
                      <m:t>5</m:t>
                    </m:r>
                  </m:oMath>
                </a14:m>
                <a:r>
                  <a:rPr lang="en-GB" dirty="0">
                    <a:solidFill>
                      <a:srgbClr val="000000"/>
                    </a:solidFill>
                    <a:latin typeface="Trebuchet MS" panose="020B0603020202020204"/>
                  </a:rPr>
                  <a:t> multiples of:</a:t>
                </a:r>
              </a:p>
            </p:txBody>
          </p:sp>
        </mc:Choice>
        <mc:Fallback>
          <p:sp>
            <p:nvSpPr>
              <p:cNvPr id="24" name="TextBox 23">
                <a:extLst>
                  <a:ext uri="{FF2B5EF4-FFF2-40B4-BE49-F238E27FC236}">
                    <a16:creationId xmlns:a16="http://schemas.microsoft.com/office/drawing/2014/main" id="{156D2610-6DA0-193C-FEBA-D15F4E250612}"/>
                  </a:ext>
                </a:extLst>
              </p:cNvPr>
              <p:cNvSpPr txBox="1">
                <a:spLocks noRot="1" noChangeAspect="1" noMove="1" noResize="1" noEditPoints="1" noAdjustHandles="1" noChangeArrowheads="1" noChangeShapeType="1" noTextEdit="1"/>
              </p:cNvSpPr>
              <p:nvPr/>
            </p:nvSpPr>
            <p:spPr>
              <a:xfrm>
                <a:off x="746007" y="2316786"/>
                <a:ext cx="3209460" cy="369332"/>
              </a:xfrm>
              <a:prstGeom prst="rect">
                <a:avLst/>
              </a:prstGeom>
              <a:blipFill>
                <a:blip r:embed="rId21"/>
                <a:stretch>
                  <a:fillRect l="-1518" t="-9836" b="-229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61E10650-9DA1-80BD-FDA2-406D4FF629F8}"/>
                  </a:ext>
                </a:extLst>
              </p:cNvPr>
              <p:cNvSpPr txBox="1"/>
              <p:nvPr/>
            </p:nvSpPr>
            <p:spPr>
              <a:xfrm>
                <a:off x="727266" y="2664984"/>
                <a:ext cx="2549776" cy="4031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10	        	</m:t>
                      </m:r>
                      <m:r>
                        <a:rPr lang="en-GB" b="1" i="1" dirty="0">
                          <a:solidFill>
                            <a:srgbClr val="000000"/>
                          </a:solidFill>
                          <a:latin typeface="Cambria Math" panose="02040503050406030204" pitchFamily="18" charset="0"/>
                        </a:rPr>
                        <m:t>𝟏𝟎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𝟑𝟎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𝟒𝟎</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𝟓𝟎</m:t>
                      </m:r>
                    </m:oMath>
                  </m:oMathPara>
                </a14:m>
                <a:endParaRPr lang="en-GB" b="1" dirty="0">
                  <a:solidFill>
                    <a:srgbClr val="000000"/>
                  </a:solidFill>
                  <a:latin typeface="Trebuchet MS" panose="020B0603020202020204"/>
                </a:endParaRPr>
              </a:p>
            </p:txBody>
          </p:sp>
        </mc:Choice>
        <mc:Fallback>
          <p:sp>
            <p:nvSpPr>
              <p:cNvPr id="32" name="TextBox 31">
                <a:extLst>
                  <a:ext uri="{FF2B5EF4-FFF2-40B4-BE49-F238E27FC236}">
                    <a16:creationId xmlns:a16="http://schemas.microsoft.com/office/drawing/2014/main" id="{61E10650-9DA1-80BD-FDA2-406D4FF629F8}"/>
                  </a:ext>
                </a:extLst>
              </p:cNvPr>
              <p:cNvSpPr txBox="1">
                <a:spLocks noRot="1" noChangeAspect="1" noMove="1" noResize="1" noEditPoints="1" noAdjustHandles="1" noChangeArrowheads="1" noChangeShapeType="1" noTextEdit="1"/>
              </p:cNvSpPr>
              <p:nvPr/>
            </p:nvSpPr>
            <p:spPr>
              <a:xfrm>
                <a:off x="727266" y="2664984"/>
                <a:ext cx="2549776" cy="403124"/>
              </a:xfrm>
              <a:prstGeom prst="rect">
                <a:avLst/>
              </a:prstGeom>
              <a:blipFill>
                <a:blip r:embed="rId22"/>
                <a:stretch>
                  <a:fillRect r="-477"/>
                </a:stretch>
              </a:blipFill>
            </p:spPr>
            <p:txBody>
              <a:bodyPr/>
              <a:lstStyle/>
              <a:p>
                <a:r>
                  <a:rPr lang="en-GB">
                    <a:noFill/>
                  </a:rPr>
                  <a:t> </a:t>
                </a:r>
              </a:p>
            </p:txBody>
          </p:sp>
        </mc:Fallback>
      </mc:AlternateContent>
      <p:sp>
        <p:nvSpPr>
          <p:cNvPr id="48" name="Rectangle 47">
            <a:extLst>
              <a:ext uri="{FF2B5EF4-FFF2-40B4-BE49-F238E27FC236}">
                <a16:creationId xmlns:a16="http://schemas.microsoft.com/office/drawing/2014/main" id="{0C52600F-A3FB-962E-DC23-644B4059DF44}"/>
              </a:ext>
            </a:extLst>
          </p:cNvPr>
          <p:cNvSpPr/>
          <p:nvPr/>
        </p:nvSpPr>
        <p:spPr>
          <a:xfrm>
            <a:off x="1513863" y="2732672"/>
            <a:ext cx="1977267"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8" name="Rectangle 7">
            <a:extLst>
              <a:ext uri="{FF2B5EF4-FFF2-40B4-BE49-F238E27FC236}">
                <a16:creationId xmlns:a16="http://schemas.microsoft.com/office/drawing/2014/main" id="{5A29AC5E-CF4C-AB1E-9502-ACF49468B562}"/>
              </a:ext>
            </a:extLst>
          </p:cNvPr>
          <p:cNvSpPr/>
          <p:nvPr/>
        </p:nvSpPr>
        <p:spPr>
          <a:xfrm>
            <a:off x="1509995" y="3469280"/>
            <a:ext cx="1977267"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51" name="TextBox 50">
            <a:extLst>
              <a:ext uri="{FF2B5EF4-FFF2-40B4-BE49-F238E27FC236}">
                <a16:creationId xmlns:a16="http://schemas.microsoft.com/office/drawing/2014/main" id="{E12C1C76-0B84-E1A9-032C-486533BDBE4A}"/>
              </a:ext>
            </a:extLst>
          </p:cNvPr>
          <p:cNvSpPr txBox="1"/>
          <p:nvPr/>
        </p:nvSpPr>
        <p:spPr>
          <a:xfrm>
            <a:off x="738707" y="3956498"/>
            <a:ext cx="3209460" cy="369332"/>
          </a:xfrm>
          <a:prstGeom prst="rect">
            <a:avLst/>
          </a:prstGeom>
          <a:noFill/>
        </p:spPr>
        <p:txBody>
          <a:bodyPr wrap="square">
            <a:spAutoFit/>
          </a:bodyPr>
          <a:lstStyle/>
          <a:p>
            <a:r>
              <a:rPr lang="en-GB" dirty="0">
                <a:solidFill>
                  <a:srgbClr val="000000"/>
                </a:solidFill>
                <a:latin typeface="Trebuchet MS" panose="020B0603020202020204"/>
              </a:rPr>
              <a:t>Find the factors of:</a:t>
            </a:r>
          </a:p>
        </p:txBody>
      </p:sp>
      <p:sp>
        <p:nvSpPr>
          <p:cNvPr id="64" name="Rectangle: Rounded Corners 33">
            <a:extLst>
              <a:ext uri="{FF2B5EF4-FFF2-40B4-BE49-F238E27FC236}">
                <a16:creationId xmlns:a16="http://schemas.microsoft.com/office/drawing/2014/main" id="{65CA9D69-49D6-D2C6-0E60-67868F3C9F9C}"/>
              </a:ext>
            </a:extLst>
          </p:cNvPr>
          <p:cNvSpPr/>
          <p:nvPr/>
        </p:nvSpPr>
        <p:spPr>
          <a:xfrm>
            <a:off x="445381" y="4392717"/>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a</a:t>
            </a:r>
          </a:p>
        </p:txBody>
      </p:sp>
      <p:sp>
        <p:nvSpPr>
          <p:cNvPr id="68" name="Rectangle: Rounded Corners 33">
            <a:extLst>
              <a:ext uri="{FF2B5EF4-FFF2-40B4-BE49-F238E27FC236}">
                <a16:creationId xmlns:a16="http://schemas.microsoft.com/office/drawing/2014/main" id="{E916D391-151E-FB14-F071-E6613B8C515F}"/>
              </a:ext>
            </a:extLst>
          </p:cNvPr>
          <p:cNvSpPr/>
          <p:nvPr/>
        </p:nvSpPr>
        <p:spPr>
          <a:xfrm>
            <a:off x="445381" y="4749282"/>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b</a:t>
            </a:r>
          </a:p>
        </p:txBody>
      </p:sp>
      <p:sp>
        <p:nvSpPr>
          <p:cNvPr id="73" name="Rectangle: Rounded Corners 33">
            <a:extLst>
              <a:ext uri="{FF2B5EF4-FFF2-40B4-BE49-F238E27FC236}">
                <a16:creationId xmlns:a16="http://schemas.microsoft.com/office/drawing/2014/main" id="{8FD43E90-36AA-574A-AA35-1223ACF34BB9}"/>
              </a:ext>
            </a:extLst>
          </p:cNvPr>
          <p:cNvSpPr/>
          <p:nvPr/>
        </p:nvSpPr>
        <p:spPr>
          <a:xfrm>
            <a:off x="445381" y="5106694"/>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prstClr val="white"/>
                </a:solidFill>
                <a:latin typeface="Trebuchet MS" panose="020B0603020202020204"/>
              </a:rPr>
              <a:t>c</a:t>
            </a:r>
          </a:p>
        </p:txBody>
      </p: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65F271B8-5ECC-534F-00BC-CFE38C5C49B9}"/>
                  </a:ext>
                </a:extLst>
              </p:cNvPr>
              <p:cNvSpPr txBox="1"/>
              <p:nvPr/>
            </p:nvSpPr>
            <p:spPr>
              <a:xfrm>
                <a:off x="724585" y="4648343"/>
                <a:ext cx="2784541" cy="4031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12	         </m:t>
                      </m:r>
                      <m:r>
                        <a:rPr lang="en-GB" b="1" i="1" dirty="0">
                          <a:solidFill>
                            <a:srgbClr val="000000"/>
                          </a:solidFill>
                          <a:latin typeface="Cambria Math" panose="02040503050406030204" pitchFamily="18" charset="0"/>
                        </a:rPr>
                        <m:t>𝟏</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𝟑</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𝟒</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𝟔</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𝟏𝟐</m:t>
                      </m:r>
                    </m:oMath>
                  </m:oMathPara>
                </a14:m>
                <a:endParaRPr lang="en-GB" b="1" dirty="0">
                  <a:solidFill>
                    <a:srgbClr val="000000"/>
                  </a:solidFill>
                  <a:latin typeface="Trebuchet MS" panose="020B0603020202020204"/>
                </a:endParaRPr>
              </a:p>
            </p:txBody>
          </p:sp>
        </mc:Choice>
        <mc:Fallback>
          <p:sp>
            <p:nvSpPr>
              <p:cNvPr id="77" name="TextBox 76">
                <a:extLst>
                  <a:ext uri="{FF2B5EF4-FFF2-40B4-BE49-F238E27FC236}">
                    <a16:creationId xmlns:a16="http://schemas.microsoft.com/office/drawing/2014/main" id="{65F271B8-5ECC-534F-00BC-CFE38C5C49B9}"/>
                  </a:ext>
                </a:extLst>
              </p:cNvPr>
              <p:cNvSpPr txBox="1">
                <a:spLocks noRot="1" noChangeAspect="1" noMove="1" noResize="1" noEditPoints="1" noAdjustHandles="1" noChangeArrowheads="1" noChangeShapeType="1" noTextEdit="1"/>
              </p:cNvSpPr>
              <p:nvPr/>
            </p:nvSpPr>
            <p:spPr>
              <a:xfrm>
                <a:off x="724585" y="4648343"/>
                <a:ext cx="2784541" cy="403124"/>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1F322372-522E-344C-40A6-66EA9391EAA1}"/>
                  </a:ext>
                </a:extLst>
              </p:cNvPr>
              <p:cNvSpPr txBox="1"/>
              <p:nvPr/>
            </p:nvSpPr>
            <p:spPr>
              <a:xfrm>
                <a:off x="724585" y="5058083"/>
                <a:ext cx="2784541"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dirty="0">
                          <a:solidFill>
                            <a:srgbClr val="000000"/>
                          </a:solidFill>
                          <a:latin typeface="Cambria Math" panose="02040503050406030204" pitchFamily="18" charset="0"/>
                        </a:rPr>
                        <m:t>25</m:t>
                      </m:r>
                      <m:r>
                        <a:rPr lang="en-GB"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𝟓</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𝟐𝟓</m:t>
                      </m:r>
                    </m:oMath>
                  </m:oMathPara>
                </a14:m>
                <a:endParaRPr lang="en-GB" b="1" i="1" dirty="0">
                  <a:solidFill>
                    <a:srgbClr val="000000"/>
                  </a:solidFill>
                  <a:latin typeface="Cambria Math" panose="02040503050406030204" pitchFamily="18" charset="0"/>
                </a:endParaRPr>
              </a:p>
            </p:txBody>
          </p:sp>
        </mc:Choice>
        <mc:Fallback>
          <p:sp>
            <p:nvSpPr>
              <p:cNvPr id="78" name="TextBox 77">
                <a:extLst>
                  <a:ext uri="{FF2B5EF4-FFF2-40B4-BE49-F238E27FC236}">
                    <a16:creationId xmlns:a16="http://schemas.microsoft.com/office/drawing/2014/main" id="{1F322372-522E-344C-40A6-66EA9391EAA1}"/>
                  </a:ext>
                </a:extLst>
              </p:cNvPr>
              <p:cNvSpPr txBox="1">
                <a:spLocks noRot="1" noChangeAspect="1" noMove="1" noResize="1" noEditPoints="1" noAdjustHandles="1" noChangeArrowheads="1" noChangeShapeType="1" noTextEdit="1"/>
              </p:cNvSpPr>
              <p:nvPr/>
            </p:nvSpPr>
            <p:spPr>
              <a:xfrm>
                <a:off x="724585" y="5058083"/>
                <a:ext cx="2784541" cy="369332"/>
              </a:xfrm>
              <a:prstGeom prst="rect">
                <a:avLst/>
              </a:prstGeom>
              <a:blipFill>
                <a:blip r:embed="rId24"/>
                <a:stretch>
                  <a:fillRect/>
                </a:stretch>
              </a:blipFill>
            </p:spPr>
            <p:txBody>
              <a:bodyPr/>
              <a:lstStyle/>
              <a:p>
                <a:r>
                  <a:rPr lang="en-GB">
                    <a:noFill/>
                  </a:rPr>
                  <a:t> </a:t>
                </a:r>
              </a:p>
            </p:txBody>
          </p:sp>
        </mc:Fallback>
      </mc:AlternateContent>
      <p:sp>
        <p:nvSpPr>
          <p:cNvPr id="79" name="Rectangle 78">
            <a:extLst>
              <a:ext uri="{FF2B5EF4-FFF2-40B4-BE49-F238E27FC236}">
                <a16:creationId xmlns:a16="http://schemas.microsoft.com/office/drawing/2014/main" id="{7E73DBBC-37BC-295E-40C3-FFBDD4D59DD4}"/>
              </a:ext>
            </a:extLst>
          </p:cNvPr>
          <p:cNvSpPr/>
          <p:nvPr/>
        </p:nvSpPr>
        <p:spPr>
          <a:xfrm>
            <a:off x="1511557" y="4743432"/>
            <a:ext cx="1977267"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7EDA750E-EBA0-0609-F538-5146F484C197}"/>
                  </a:ext>
                </a:extLst>
              </p:cNvPr>
              <p:cNvSpPr txBox="1"/>
              <p:nvPr/>
            </p:nvSpPr>
            <p:spPr>
              <a:xfrm>
                <a:off x="727266" y="4292113"/>
                <a:ext cx="2549776" cy="4031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10	        	</m:t>
                      </m:r>
                      <m:r>
                        <a:rPr lang="en-GB" b="1" i="1" dirty="0">
                          <a:solidFill>
                            <a:srgbClr val="000000"/>
                          </a:solidFill>
                          <a:latin typeface="Cambria Math" panose="02040503050406030204" pitchFamily="18" charset="0"/>
                        </a:rPr>
                        <m:t>𝟏</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𝟐</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𝟓</m:t>
                      </m:r>
                      <m:r>
                        <a:rPr lang="en-GB" b="1" i="1" dirty="0">
                          <a:solidFill>
                            <a:srgbClr val="000000"/>
                          </a:solidFill>
                          <a:latin typeface="Cambria Math" panose="02040503050406030204" pitchFamily="18" charset="0"/>
                        </a:rPr>
                        <m:t>, </m:t>
                      </m:r>
                      <m:r>
                        <a:rPr lang="en-GB" b="1" i="1" dirty="0">
                          <a:solidFill>
                            <a:srgbClr val="000000"/>
                          </a:solidFill>
                          <a:latin typeface="Cambria Math" panose="02040503050406030204" pitchFamily="18" charset="0"/>
                        </a:rPr>
                        <m:t>𝟏𝟎</m:t>
                      </m:r>
                    </m:oMath>
                  </m:oMathPara>
                </a14:m>
                <a:endParaRPr lang="en-GB" b="1" dirty="0">
                  <a:solidFill>
                    <a:srgbClr val="000000"/>
                  </a:solidFill>
                  <a:latin typeface="Trebuchet MS" panose="020B0603020202020204"/>
                </a:endParaRPr>
              </a:p>
            </p:txBody>
          </p:sp>
        </mc:Choice>
        <mc:Fallback>
          <p:sp>
            <p:nvSpPr>
              <p:cNvPr id="80" name="TextBox 79">
                <a:extLst>
                  <a:ext uri="{FF2B5EF4-FFF2-40B4-BE49-F238E27FC236}">
                    <a16:creationId xmlns:a16="http://schemas.microsoft.com/office/drawing/2014/main" id="{7EDA750E-EBA0-0609-F538-5146F484C197}"/>
                  </a:ext>
                </a:extLst>
              </p:cNvPr>
              <p:cNvSpPr txBox="1">
                <a:spLocks noRot="1" noChangeAspect="1" noMove="1" noResize="1" noEditPoints="1" noAdjustHandles="1" noChangeArrowheads="1" noChangeShapeType="1" noTextEdit="1"/>
              </p:cNvSpPr>
              <p:nvPr/>
            </p:nvSpPr>
            <p:spPr>
              <a:xfrm>
                <a:off x="727266" y="4292113"/>
                <a:ext cx="2549776" cy="403124"/>
              </a:xfrm>
              <a:prstGeom prst="rect">
                <a:avLst/>
              </a:prstGeom>
              <a:blipFill>
                <a:blip r:embed="rId25"/>
                <a:stretch>
                  <a:fillRect/>
                </a:stretch>
              </a:blipFill>
            </p:spPr>
            <p:txBody>
              <a:bodyPr/>
              <a:lstStyle/>
              <a:p>
                <a:r>
                  <a:rPr lang="en-GB">
                    <a:noFill/>
                  </a:rPr>
                  <a:t> </a:t>
                </a:r>
              </a:p>
            </p:txBody>
          </p:sp>
        </mc:Fallback>
      </mc:AlternateContent>
      <p:sp>
        <p:nvSpPr>
          <p:cNvPr id="81" name="Rectangle 80">
            <a:extLst>
              <a:ext uri="{FF2B5EF4-FFF2-40B4-BE49-F238E27FC236}">
                <a16:creationId xmlns:a16="http://schemas.microsoft.com/office/drawing/2014/main" id="{1719B5FF-4DDD-20AE-1CB7-2357471917DF}"/>
              </a:ext>
            </a:extLst>
          </p:cNvPr>
          <p:cNvSpPr/>
          <p:nvPr/>
        </p:nvSpPr>
        <p:spPr>
          <a:xfrm>
            <a:off x="1513863" y="4372610"/>
            <a:ext cx="1977267"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82" name="Rectangle 81">
            <a:extLst>
              <a:ext uri="{FF2B5EF4-FFF2-40B4-BE49-F238E27FC236}">
                <a16:creationId xmlns:a16="http://schemas.microsoft.com/office/drawing/2014/main" id="{DE383A6B-E4B3-4CA6-1AD2-95DEBCE00FC3}"/>
              </a:ext>
            </a:extLst>
          </p:cNvPr>
          <p:cNvSpPr/>
          <p:nvPr/>
        </p:nvSpPr>
        <p:spPr>
          <a:xfrm>
            <a:off x="1509995" y="5109218"/>
            <a:ext cx="1977267" cy="26487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a:t>
            </a:r>
          </a:p>
        </p:txBody>
      </p:sp>
      <p:sp>
        <p:nvSpPr>
          <p:cNvPr id="86" name="Rectangle 85">
            <a:extLst>
              <a:ext uri="{FF2B5EF4-FFF2-40B4-BE49-F238E27FC236}">
                <a16:creationId xmlns:a16="http://schemas.microsoft.com/office/drawing/2014/main" id="{381604D3-0660-FE68-2101-EDEB32E14C3A}"/>
              </a:ext>
            </a:extLst>
          </p:cNvPr>
          <p:cNvSpPr/>
          <p:nvPr/>
        </p:nvSpPr>
        <p:spPr>
          <a:xfrm>
            <a:off x="11154971" y="5740847"/>
            <a:ext cx="817169" cy="407462"/>
          </a:xfrm>
          <a:prstGeom prst="rect">
            <a:avLst/>
          </a:prstGeom>
          <a:solidFill>
            <a:schemeClr val="accent5">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b="1" kern="0" dirty="0">
                <a:solidFill>
                  <a:sysClr val="windowText" lastClr="000000"/>
                </a:solidFill>
                <a:latin typeface="Trebuchet MS" panose="020B0603020202020204"/>
              </a:rPr>
              <a:t>Show all solutions</a:t>
            </a:r>
          </a:p>
        </p:txBody>
      </p:sp>
      <p:sp>
        <p:nvSpPr>
          <p:cNvPr id="9" name="Rectangle 8">
            <a:extLst>
              <a:ext uri="{FF2B5EF4-FFF2-40B4-BE49-F238E27FC236}">
                <a16:creationId xmlns:a16="http://schemas.microsoft.com/office/drawing/2014/main" id="{5F55EB66-32D7-4217-AE48-6688F49C84BE}"/>
              </a:ext>
            </a:extLst>
          </p:cNvPr>
          <p:cNvSpPr/>
          <p:nvPr/>
        </p:nvSpPr>
        <p:spPr>
          <a:xfrm>
            <a:off x="6164140" y="945163"/>
            <a:ext cx="4751141" cy="21380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latin typeface="Trebuchet MS" panose="020B0603020202020204"/>
            </a:endParaRPr>
          </a:p>
        </p:txBody>
      </p:sp>
    </p:spTree>
    <p:extLst>
      <p:ext uri="{BB962C8B-B14F-4D97-AF65-F5344CB8AC3E}">
        <p14:creationId xmlns:p14="http://schemas.microsoft.com/office/powerpoint/2010/main" val="4171460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 restart="whenNotActive" fill="hold" evtFilter="cancelBubble" nodeType="interactiveSeq">
                <p:stCondLst>
                  <p:cond evt="onClick" delay="0">
                    <p:tgtEl>
                      <p:spTgt spid="4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7" restart="whenNotActive" fill="hold" evtFilter="cancelBubble" nodeType="interactiveSeq">
                <p:stCondLst>
                  <p:cond evt="onClick" delay="0">
                    <p:tgtEl>
                      <p:spTgt spid="5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2" restart="whenNotActive" fill="hold" evtFilter="cancelBubble" nodeType="interactiveSeq">
                <p:stCondLst>
                  <p:cond evt="onClick" delay="0">
                    <p:tgtEl>
                      <p:spTgt spid="5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7" restart="whenNotActive" fill="hold" evtFilter="cancelBubble" nodeType="interactiveSeq">
                <p:stCondLst>
                  <p:cond evt="onClick" delay="0">
                    <p:tgtEl>
                      <p:spTgt spid="6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7" restart="whenNotActive" fill="hold" evtFilter="cancelBubble" nodeType="interactiveSeq">
                <p:stCondLst>
                  <p:cond evt="onClick" delay="0">
                    <p:tgtEl>
                      <p:spTgt spid="6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2" restart="whenNotActive" fill="hold" evtFilter="cancelBubble" nodeType="interactiveSeq">
                <p:stCondLst>
                  <p:cond evt="onClick" delay="0">
                    <p:tgtEl>
                      <p:spTgt spid="6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81"/>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67" restart="whenNotActive" fill="hold" evtFilter="cancelBubble" nodeType="interactiveSeq">
                <p:stCondLst>
                  <p:cond evt="onClick" delay="0">
                    <p:tgtEl>
                      <p:spTgt spid="79"/>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72" restart="whenNotActive" fill="hold" evtFilter="cancelBubble" nodeType="interactiveSeq">
                <p:stCondLst>
                  <p:cond evt="onClick" delay="0">
                    <p:tgtEl>
                      <p:spTgt spid="82"/>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77" restart="whenNotActive" fill="hold" evtFilter="cancelBubble" nodeType="interactiveSeq">
                <p:stCondLst>
                  <p:cond evt="onClick" delay="0">
                    <p:tgtEl>
                      <p:spTgt spid="8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1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48"/>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81"/>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7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8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6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8"/>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61"/>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59"/>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62"/>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60"/>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16" grpId="0" animBg="1"/>
      <p:bldP spid="16" grpId="1" animBg="1"/>
      <p:bldP spid="47" grpId="0" animBg="1"/>
      <p:bldP spid="4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6" grpId="0" animBg="1"/>
      <p:bldP spid="66" grpId="1" animBg="1"/>
      <p:bldP spid="6" grpId="0" animBg="1"/>
      <p:bldP spid="6" grpId="1" animBg="1"/>
      <p:bldP spid="48" grpId="0" animBg="1"/>
      <p:bldP spid="48" grpId="1" animBg="1"/>
      <p:bldP spid="8" grpId="0" animBg="1"/>
      <p:bldP spid="8" grpId="1" animBg="1"/>
      <p:bldP spid="79" grpId="0" animBg="1"/>
      <p:bldP spid="79" grpId="1" animBg="1"/>
      <p:bldP spid="81" grpId="0" animBg="1"/>
      <p:bldP spid="81" grpId="1" animBg="1"/>
      <p:bldP spid="82" grpId="0" animBg="1"/>
      <p:bldP spid="8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90AB-53FB-8A8E-6578-2BF07462DF3B}"/>
              </a:ext>
            </a:extLst>
          </p:cNvPr>
          <p:cNvSpPr>
            <a:spLocks noGrp="1"/>
          </p:cNvSpPr>
          <p:nvPr>
            <p:ph type="title" idx="4294967295"/>
          </p:nvPr>
        </p:nvSpPr>
        <p:spPr>
          <a:xfrm>
            <a:off x="0" y="28575"/>
            <a:ext cx="11906250" cy="447675"/>
          </a:xfrm>
          <a:prstGeom prst="rect">
            <a:avLst/>
          </a:prstGeom>
        </p:spPr>
        <p:txBody>
          <a:bodyPr/>
          <a:lstStyle/>
          <a:p>
            <a:r>
              <a:rPr lang="en-US" sz="4000" b="1" dirty="0"/>
              <a:t>Common Multiples</a:t>
            </a:r>
          </a:p>
        </p:txBody>
      </p:sp>
      <p:sp>
        <p:nvSpPr>
          <p:cNvPr id="20" name="Rectangle 19">
            <a:extLst>
              <a:ext uri="{FF2B5EF4-FFF2-40B4-BE49-F238E27FC236}">
                <a16:creationId xmlns:a16="http://schemas.microsoft.com/office/drawing/2014/main" id="{29E7EA80-E3A9-833E-A03D-2998CF98DB7D}"/>
              </a:ext>
            </a:extLst>
          </p:cNvPr>
          <p:cNvSpPr/>
          <p:nvPr/>
        </p:nvSpPr>
        <p:spPr>
          <a:xfrm>
            <a:off x="1799523" y="1547338"/>
            <a:ext cx="4747130" cy="468000"/>
          </a:xfrm>
          <a:prstGeom prst="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rgbClr val="000000"/>
                </a:solidFill>
                <a:latin typeface="Trebuchet MS" panose="020B0603020202020204"/>
              </a:rPr>
              <a:t>      List the first few multiples of each number</a:t>
            </a:r>
          </a:p>
        </p:txBody>
      </p:sp>
      <p:sp>
        <p:nvSpPr>
          <p:cNvPr id="21" name="Rectangle: Rounded Corners 23">
            <a:extLst>
              <a:ext uri="{FF2B5EF4-FFF2-40B4-BE49-F238E27FC236}">
                <a16:creationId xmlns:a16="http://schemas.microsoft.com/office/drawing/2014/main" id="{35207726-19E3-9A23-435B-B3119D9F4FED}"/>
              </a:ext>
            </a:extLst>
          </p:cNvPr>
          <p:cNvSpPr/>
          <p:nvPr/>
        </p:nvSpPr>
        <p:spPr>
          <a:xfrm>
            <a:off x="1874946" y="1623752"/>
            <a:ext cx="293078" cy="324000"/>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kern="0" dirty="0">
                <a:solidFill>
                  <a:srgbClr val="000000"/>
                </a:solidFill>
                <a:latin typeface="Calibri"/>
              </a:rPr>
              <a:t>1</a:t>
            </a:r>
          </a:p>
        </p:txBody>
      </p:sp>
      <p:sp>
        <p:nvSpPr>
          <p:cNvPr id="22" name="Rectangle 21">
            <a:extLst>
              <a:ext uri="{FF2B5EF4-FFF2-40B4-BE49-F238E27FC236}">
                <a16:creationId xmlns:a16="http://schemas.microsoft.com/office/drawing/2014/main" id="{9249F427-5605-37A7-D02A-2633E1DD8059}"/>
              </a:ext>
            </a:extLst>
          </p:cNvPr>
          <p:cNvSpPr/>
          <p:nvPr/>
        </p:nvSpPr>
        <p:spPr>
          <a:xfrm>
            <a:off x="1856068" y="4842662"/>
            <a:ext cx="4807091" cy="468000"/>
          </a:xfrm>
          <a:prstGeom prst="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solidFill>
                  <a:srgbClr val="000000"/>
                </a:solidFill>
                <a:latin typeface="Trebuchet MS" panose="020B0603020202020204"/>
              </a:rPr>
              <a:t>     </a:t>
            </a:r>
            <a:r>
              <a:rPr lang="en-GB" sz="1600" dirty="0">
                <a:solidFill>
                  <a:srgbClr val="000000"/>
                </a:solidFill>
                <a:latin typeface="Trebuchet MS" panose="020B0603020202020204"/>
              </a:rPr>
              <a:t>Find the values that appear in both/all lists</a:t>
            </a:r>
            <a:endParaRPr lang="en-GB" dirty="0">
              <a:solidFill>
                <a:srgbClr val="000000"/>
              </a:solidFill>
              <a:latin typeface="Trebuchet MS" panose="020B0603020202020204"/>
            </a:endParaRPr>
          </a:p>
        </p:txBody>
      </p:sp>
      <p:sp>
        <p:nvSpPr>
          <p:cNvPr id="23" name="Rectangle: Rounded Corners 27">
            <a:extLst>
              <a:ext uri="{FF2B5EF4-FFF2-40B4-BE49-F238E27FC236}">
                <a16:creationId xmlns:a16="http://schemas.microsoft.com/office/drawing/2014/main" id="{ED236C71-1F6C-63CF-B8F6-B4D1F0908CDE}"/>
              </a:ext>
            </a:extLst>
          </p:cNvPr>
          <p:cNvSpPr/>
          <p:nvPr/>
        </p:nvSpPr>
        <p:spPr>
          <a:xfrm>
            <a:off x="1956769" y="4919903"/>
            <a:ext cx="267800" cy="32343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defRPr/>
            </a:pPr>
            <a:r>
              <a:rPr lang="en-GB" kern="0" dirty="0">
                <a:solidFill>
                  <a:srgbClr val="000000"/>
                </a:solidFill>
                <a:latin typeface="Calibri"/>
              </a:rPr>
              <a:t>2</a:t>
            </a: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876D17A-58B2-AB95-2EFF-393F9D5ED1D2}"/>
                  </a:ext>
                </a:extLst>
              </p:cNvPr>
              <p:cNvSpPr txBox="1"/>
              <p:nvPr/>
            </p:nvSpPr>
            <p:spPr>
              <a:xfrm>
                <a:off x="2020699" y="692131"/>
                <a:ext cx="834043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00000"/>
                    </a:solidFill>
                    <a:latin typeface="Trebuchet MS" panose="020B0603020202020204"/>
                  </a:rPr>
                  <a:t>What are the first </a:t>
                </a:r>
                <a14:m>
                  <m:oMath xmlns:m="http://schemas.openxmlformats.org/officeDocument/2006/math">
                    <m:r>
                      <a:rPr lang="en-GB" sz="2000" i="1" dirty="0">
                        <a:solidFill>
                          <a:srgbClr val="000000"/>
                        </a:solidFill>
                        <a:latin typeface="Cambria Math" panose="02040503050406030204" pitchFamily="18" charset="0"/>
                      </a:rPr>
                      <m:t>3</m:t>
                    </m:r>
                  </m:oMath>
                </a14:m>
                <a:r>
                  <a:rPr lang="en-GB" sz="2000" dirty="0">
                    <a:solidFill>
                      <a:srgbClr val="000000"/>
                    </a:solidFill>
                    <a:latin typeface="Trebuchet MS" panose="020B0603020202020204"/>
                  </a:rPr>
                  <a:t> common multiples of </a:t>
                </a:r>
                <a14:m>
                  <m:oMath xmlns:m="http://schemas.openxmlformats.org/officeDocument/2006/math">
                    <m:r>
                      <a:rPr lang="en-GB" sz="2000" i="1" dirty="0">
                        <a:solidFill>
                          <a:srgbClr val="000000"/>
                        </a:solidFill>
                        <a:latin typeface="Cambria Math" panose="02040503050406030204" pitchFamily="18" charset="0"/>
                      </a:rPr>
                      <m:t>10</m:t>
                    </m:r>
                  </m:oMath>
                </a14:m>
                <a:r>
                  <a:rPr lang="en-GB" sz="2000" dirty="0">
                    <a:solidFill>
                      <a:srgbClr val="000000"/>
                    </a:solidFill>
                    <a:latin typeface="Trebuchet MS" panose="020B0603020202020204"/>
                  </a:rPr>
                  <a:t> and </a:t>
                </a:r>
                <a14:m>
                  <m:oMath xmlns:m="http://schemas.openxmlformats.org/officeDocument/2006/math">
                    <m:r>
                      <a:rPr lang="en-GB" sz="2000" i="1" dirty="0">
                        <a:solidFill>
                          <a:srgbClr val="000000"/>
                        </a:solidFill>
                        <a:latin typeface="Cambria Math" panose="02040503050406030204" pitchFamily="18" charset="0"/>
                      </a:rPr>
                      <m:t>15</m:t>
                    </m:r>
                  </m:oMath>
                </a14:m>
                <a:r>
                  <a:rPr lang="en-GB" sz="2000" dirty="0">
                    <a:solidFill>
                      <a:srgbClr val="000000"/>
                    </a:solidFill>
                    <a:latin typeface="Trebuchet MS" panose="020B0603020202020204"/>
                  </a:rPr>
                  <a:t>?</a:t>
                </a:r>
                <a:endParaRPr lang="en-GB" sz="2000" b="1" dirty="0">
                  <a:solidFill>
                    <a:srgbClr val="000000"/>
                  </a:solidFill>
                  <a:latin typeface="Trebuchet MS" panose="020B0603020202020204"/>
                </a:endParaRPr>
              </a:p>
            </p:txBody>
          </p:sp>
        </mc:Choice>
        <mc:Fallback>
          <p:sp>
            <p:nvSpPr>
              <p:cNvPr id="24" name="TextBox 23">
                <a:extLst>
                  <a:ext uri="{FF2B5EF4-FFF2-40B4-BE49-F238E27FC236}">
                    <a16:creationId xmlns:a16="http://schemas.microsoft.com/office/drawing/2014/main" id="{C876D17A-58B2-AB95-2EFF-393F9D5ED1D2}"/>
                  </a:ext>
                </a:extLst>
              </p:cNvPr>
              <p:cNvSpPr txBox="1">
                <a:spLocks noRot="1" noChangeAspect="1" noMove="1" noResize="1" noEditPoints="1" noAdjustHandles="1" noChangeArrowheads="1" noChangeShapeType="1" noTextEdit="1"/>
              </p:cNvSpPr>
              <p:nvPr/>
            </p:nvSpPr>
            <p:spPr>
              <a:xfrm>
                <a:off x="2020699" y="692131"/>
                <a:ext cx="8340436" cy="400110"/>
              </a:xfrm>
              <a:prstGeom prst="rect">
                <a:avLst/>
              </a:prstGeom>
              <a:blipFill>
                <a:blip r:embed="rId3"/>
                <a:stretch>
                  <a:fillRect b="-561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5E82D10B-F4A5-F49A-C547-A431C9A1535D}"/>
                  </a:ext>
                </a:extLst>
              </p:cNvPr>
              <p:cNvSpPr/>
              <p:nvPr/>
            </p:nvSpPr>
            <p:spPr>
              <a:xfrm>
                <a:off x="2683829" y="3872254"/>
                <a:ext cx="825427"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37" name="Rectangle 36">
                <a:extLst>
                  <a:ext uri="{FF2B5EF4-FFF2-40B4-BE49-F238E27FC236}">
                    <a16:creationId xmlns:a16="http://schemas.microsoft.com/office/drawing/2014/main" id="{5E82D10B-F4A5-F49A-C547-A431C9A1535D}"/>
                  </a:ext>
                </a:extLst>
              </p:cNvPr>
              <p:cNvSpPr>
                <a:spLocks noRot="1" noChangeAspect="1" noMove="1" noResize="1" noEditPoints="1" noAdjustHandles="1" noChangeArrowheads="1" noChangeShapeType="1" noTextEdit="1"/>
              </p:cNvSpPr>
              <p:nvPr/>
            </p:nvSpPr>
            <p:spPr>
              <a:xfrm>
                <a:off x="2683829" y="3872254"/>
                <a:ext cx="825427" cy="44903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8" name="Rectangle 37">
                <a:extLst>
                  <a:ext uri="{FF2B5EF4-FFF2-40B4-BE49-F238E27FC236}">
                    <a16:creationId xmlns:a16="http://schemas.microsoft.com/office/drawing/2014/main" id="{4088A5CA-2D88-A12C-F9C0-F91C5F5D32D4}"/>
                  </a:ext>
                </a:extLst>
              </p:cNvPr>
              <p:cNvSpPr/>
              <p:nvPr/>
            </p:nvSpPr>
            <p:spPr>
              <a:xfrm>
                <a:off x="3509103" y="3872254"/>
                <a:ext cx="825427"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38" name="Rectangle 37">
                <a:extLst>
                  <a:ext uri="{FF2B5EF4-FFF2-40B4-BE49-F238E27FC236}">
                    <a16:creationId xmlns:a16="http://schemas.microsoft.com/office/drawing/2014/main" id="{4088A5CA-2D88-A12C-F9C0-F91C5F5D32D4}"/>
                  </a:ext>
                </a:extLst>
              </p:cNvPr>
              <p:cNvSpPr>
                <a:spLocks noRot="1" noChangeAspect="1" noMove="1" noResize="1" noEditPoints="1" noAdjustHandles="1" noChangeArrowheads="1" noChangeShapeType="1" noTextEdit="1"/>
              </p:cNvSpPr>
              <p:nvPr/>
            </p:nvSpPr>
            <p:spPr>
              <a:xfrm>
                <a:off x="3509103" y="3872254"/>
                <a:ext cx="825427" cy="44903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66BE760C-5031-E720-D135-DB28ADF29C62}"/>
                  </a:ext>
                </a:extLst>
              </p:cNvPr>
              <p:cNvSpPr/>
              <p:nvPr/>
            </p:nvSpPr>
            <p:spPr>
              <a:xfrm>
                <a:off x="4334377" y="3872254"/>
                <a:ext cx="825427"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39" name="Rectangle 38">
                <a:extLst>
                  <a:ext uri="{FF2B5EF4-FFF2-40B4-BE49-F238E27FC236}">
                    <a16:creationId xmlns:a16="http://schemas.microsoft.com/office/drawing/2014/main" id="{66BE760C-5031-E720-D135-DB28ADF29C62}"/>
                  </a:ext>
                </a:extLst>
              </p:cNvPr>
              <p:cNvSpPr>
                <a:spLocks noRot="1" noChangeAspect="1" noMove="1" noResize="1" noEditPoints="1" noAdjustHandles="1" noChangeArrowheads="1" noChangeShapeType="1" noTextEdit="1"/>
              </p:cNvSpPr>
              <p:nvPr/>
            </p:nvSpPr>
            <p:spPr>
              <a:xfrm>
                <a:off x="4334377" y="3872254"/>
                <a:ext cx="825427" cy="44903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F7925E55-F6CE-2A90-192F-6D5FEB9EC7F6}"/>
                  </a:ext>
                </a:extLst>
              </p:cNvPr>
              <p:cNvSpPr/>
              <p:nvPr/>
            </p:nvSpPr>
            <p:spPr>
              <a:xfrm>
                <a:off x="5159651" y="3872254"/>
                <a:ext cx="825427"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40" name="Rectangle 39">
                <a:extLst>
                  <a:ext uri="{FF2B5EF4-FFF2-40B4-BE49-F238E27FC236}">
                    <a16:creationId xmlns:a16="http://schemas.microsoft.com/office/drawing/2014/main" id="{F7925E55-F6CE-2A90-192F-6D5FEB9EC7F6}"/>
                  </a:ext>
                </a:extLst>
              </p:cNvPr>
              <p:cNvSpPr>
                <a:spLocks noRot="1" noChangeAspect="1" noMove="1" noResize="1" noEditPoints="1" noAdjustHandles="1" noChangeArrowheads="1" noChangeShapeType="1" noTextEdit="1"/>
              </p:cNvSpPr>
              <p:nvPr/>
            </p:nvSpPr>
            <p:spPr>
              <a:xfrm>
                <a:off x="5159651" y="3872254"/>
                <a:ext cx="825427" cy="4490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18A17DAC-58CD-2373-39BC-180CD321895C}"/>
                  </a:ext>
                </a:extLst>
              </p:cNvPr>
              <p:cNvSpPr/>
              <p:nvPr/>
            </p:nvSpPr>
            <p:spPr>
              <a:xfrm>
                <a:off x="5984926" y="3872254"/>
                <a:ext cx="825427"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41" name="Rectangle 40">
                <a:extLst>
                  <a:ext uri="{FF2B5EF4-FFF2-40B4-BE49-F238E27FC236}">
                    <a16:creationId xmlns:a16="http://schemas.microsoft.com/office/drawing/2014/main" id="{18A17DAC-58CD-2373-39BC-180CD321895C}"/>
                  </a:ext>
                </a:extLst>
              </p:cNvPr>
              <p:cNvSpPr>
                <a:spLocks noRot="1" noChangeAspect="1" noMove="1" noResize="1" noEditPoints="1" noAdjustHandles="1" noChangeArrowheads="1" noChangeShapeType="1" noTextEdit="1"/>
              </p:cNvSpPr>
              <p:nvPr/>
            </p:nvSpPr>
            <p:spPr>
              <a:xfrm>
                <a:off x="5984926" y="3872254"/>
                <a:ext cx="825427" cy="44903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789B53B-096C-7A98-DF44-976895A0AC9E}"/>
                  </a:ext>
                </a:extLst>
              </p:cNvPr>
              <p:cNvSpPr txBox="1"/>
              <p:nvPr/>
            </p:nvSpPr>
            <p:spPr>
              <a:xfrm>
                <a:off x="3351911" y="5609019"/>
                <a:ext cx="708848"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1" i="1" dirty="0">
                          <a:solidFill>
                            <a:srgbClr val="000000"/>
                          </a:solidFill>
                          <a:latin typeface="Cambria Math" panose="02040503050406030204" pitchFamily="18" charset="0"/>
                        </a:rPr>
                        <m:t>𝟑𝟎</m:t>
                      </m:r>
                      <m:r>
                        <a:rPr lang="en-US" sz="2400" b="1" i="1" dirty="0">
                          <a:solidFill>
                            <a:srgbClr val="000000"/>
                          </a:solidFill>
                          <a:latin typeface="Cambria Math" panose="02040503050406030204" pitchFamily="18" charset="0"/>
                        </a:rPr>
                        <m:t>,</m:t>
                      </m:r>
                    </m:oMath>
                  </m:oMathPara>
                </a14:m>
                <a:endParaRPr lang="en-US" sz="2400" b="1" dirty="0">
                  <a:solidFill>
                    <a:srgbClr val="000000"/>
                  </a:solidFill>
                  <a:latin typeface="Trebuchet MS" panose="020B0603020202020204"/>
                </a:endParaRPr>
              </a:p>
            </p:txBody>
          </p:sp>
        </mc:Choice>
        <mc:Fallback>
          <p:sp>
            <p:nvSpPr>
              <p:cNvPr id="3" name="TextBox 2">
                <a:extLst>
                  <a:ext uri="{FF2B5EF4-FFF2-40B4-BE49-F238E27FC236}">
                    <a16:creationId xmlns:a16="http://schemas.microsoft.com/office/drawing/2014/main" id="{E789B53B-096C-7A98-DF44-976895A0AC9E}"/>
                  </a:ext>
                </a:extLst>
              </p:cNvPr>
              <p:cNvSpPr txBox="1">
                <a:spLocks noRot="1" noChangeAspect="1" noMove="1" noResize="1" noEditPoints="1" noAdjustHandles="1" noChangeArrowheads="1" noChangeShapeType="1" noTextEdit="1"/>
              </p:cNvSpPr>
              <p:nvPr/>
            </p:nvSpPr>
            <p:spPr>
              <a:xfrm>
                <a:off x="3351911" y="5609019"/>
                <a:ext cx="708848"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0BDBF38-95E5-801A-9363-6AE4604BD178}"/>
                  </a:ext>
                </a:extLst>
              </p:cNvPr>
              <p:cNvSpPr txBox="1"/>
              <p:nvPr/>
            </p:nvSpPr>
            <p:spPr>
              <a:xfrm>
                <a:off x="3909325" y="5609019"/>
                <a:ext cx="697063"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1" i="1" dirty="0">
                          <a:solidFill>
                            <a:srgbClr val="000000"/>
                          </a:solidFill>
                          <a:latin typeface="Cambria Math" panose="02040503050406030204" pitchFamily="18" charset="0"/>
                        </a:rPr>
                        <m:t>𝟔𝟎</m:t>
                      </m:r>
                      <m:r>
                        <a:rPr lang="en-US" sz="2400" b="1" i="1" dirty="0">
                          <a:solidFill>
                            <a:srgbClr val="000000"/>
                          </a:solidFill>
                          <a:latin typeface="Cambria Math" panose="02040503050406030204" pitchFamily="18" charset="0"/>
                        </a:rPr>
                        <m:t>,</m:t>
                      </m:r>
                    </m:oMath>
                  </m:oMathPara>
                </a14:m>
                <a:endParaRPr lang="en-US" sz="2400" b="1" dirty="0">
                  <a:solidFill>
                    <a:srgbClr val="000000"/>
                  </a:solidFill>
                  <a:latin typeface="Trebuchet MS" panose="020B0603020202020204"/>
                </a:endParaRPr>
              </a:p>
            </p:txBody>
          </p:sp>
        </mc:Choice>
        <mc:Fallback>
          <p:sp>
            <p:nvSpPr>
              <p:cNvPr id="4" name="TextBox 3">
                <a:extLst>
                  <a:ext uri="{FF2B5EF4-FFF2-40B4-BE49-F238E27FC236}">
                    <a16:creationId xmlns:a16="http://schemas.microsoft.com/office/drawing/2014/main" id="{40BDBF38-95E5-801A-9363-6AE4604BD178}"/>
                  </a:ext>
                </a:extLst>
              </p:cNvPr>
              <p:cNvSpPr txBox="1">
                <a:spLocks noRot="1" noChangeAspect="1" noMove="1" noResize="1" noEditPoints="1" noAdjustHandles="1" noChangeArrowheads="1" noChangeShapeType="1" noTextEdit="1"/>
              </p:cNvSpPr>
              <p:nvPr/>
            </p:nvSpPr>
            <p:spPr>
              <a:xfrm>
                <a:off x="3909325" y="5609019"/>
                <a:ext cx="697063" cy="46166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4C736A-4AC4-388D-0277-8A89B29566FE}"/>
                  </a:ext>
                </a:extLst>
              </p:cNvPr>
              <p:cNvSpPr txBox="1"/>
              <p:nvPr/>
            </p:nvSpPr>
            <p:spPr>
              <a:xfrm>
                <a:off x="4440762" y="5609019"/>
                <a:ext cx="622286"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1" i="1" dirty="0">
                          <a:solidFill>
                            <a:srgbClr val="000000"/>
                          </a:solidFill>
                          <a:latin typeface="Cambria Math" panose="02040503050406030204" pitchFamily="18" charset="0"/>
                        </a:rPr>
                        <m:t>𝟗𝟎</m:t>
                      </m:r>
                    </m:oMath>
                  </m:oMathPara>
                </a14:m>
                <a:endParaRPr lang="en-US" sz="2400" b="1" dirty="0">
                  <a:solidFill>
                    <a:srgbClr val="000000"/>
                  </a:solidFill>
                  <a:latin typeface="Trebuchet MS" panose="020B0603020202020204"/>
                </a:endParaRPr>
              </a:p>
            </p:txBody>
          </p:sp>
        </mc:Choice>
        <mc:Fallback>
          <p:sp>
            <p:nvSpPr>
              <p:cNvPr id="5" name="TextBox 4">
                <a:extLst>
                  <a:ext uri="{FF2B5EF4-FFF2-40B4-BE49-F238E27FC236}">
                    <a16:creationId xmlns:a16="http://schemas.microsoft.com/office/drawing/2014/main" id="{934C736A-4AC4-388D-0277-8A89B29566FE}"/>
                  </a:ext>
                </a:extLst>
              </p:cNvPr>
              <p:cNvSpPr txBox="1">
                <a:spLocks noRot="1" noChangeAspect="1" noMove="1" noResize="1" noEditPoints="1" noAdjustHandles="1" noChangeArrowheads="1" noChangeShapeType="1" noTextEdit="1"/>
              </p:cNvSpPr>
              <p:nvPr/>
            </p:nvSpPr>
            <p:spPr>
              <a:xfrm>
                <a:off x="4440762" y="5609019"/>
                <a:ext cx="622286" cy="46166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60BE83D-61EC-0600-8431-A7A941028325}"/>
                  </a:ext>
                </a:extLst>
              </p:cNvPr>
              <p:cNvSpPr txBox="1"/>
              <p:nvPr/>
            </p:nvSpPr>
            <p:spPr>
              <a:xfrm>
                <a:off x="6966006" y="2540209"/>
                <a:ext cx="234070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10: 10, 20 , 30, 40, 50</m:t>
                      </m:r>
                    </m:oMath>
                  </m:oMathPara>
                </a14:m>
                <a:endParaRPr lang="en-US" dirty="0">
                  <a:solidFill>
                    <a:srgbClr val="000000"/>
                  </a:solidFill>
                  <a:latin typeface="Trebuchet MS" panose="020B0603020202020204"/>
                </a:endParaRPr>
              </a:p>
            </p:txBody>
          </p:sp>
        </mc:Choice>
        <mc:Fallback>
          <p:sp>
            <p:nvSpPr>
              <p:cNvPr id="6" name="TextBox 5">
                <a:extLst>
                  <a:ext uri="{FF2B5EF4-FFF2-40B4-BE49-F238E27FC236}">
                    <a16:creationId xmlns:a16="http://schemas.microsoft.com/office/drawing/2014/main" id="{F60BE83D-61EC-0600-8431-A7A941028325}"/>
                  </a:ext>
                </a:extLst>
              </p:cNvPr>
              <p:cNvSpPr txBox="1">
                <a:spLocks noRot="1" noChangeAspect="1" noMove="1" noResize="1" noEditPoints="1" noAdjustHandles="1" noChangeArrowheads="1" noChangeShapeType="1" noTextEdit="1"/>
              </p:cNvSpPr>
              <p:nvPr/>
            </p:nvSpPr>
            <p:spPr>
              <a:xfrm>
                <a:off x="6966006" y="2540209"/>
                <a:ext cx="2340705"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92C2635-F582-73A1-EDB3-AC1C61ADF19C}"/>
                  </a:ext>
                </a:extLst>
              </p:cNvPr>
              <p:cNvSpPr txBox="1"/>
              <p:nvPr/>
            </p:nvSpPr>
            <p:spPr>
              <a:xfrm>
                <a:off x="6966005" y="3679773"/>
                <a:ext cx="4628366"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i="1" dirty="0">
                          <a:solidFill>
                            <a:srgbClr val="000000"/>
                          </a:solidFill>
                          <a:latin typeface="Cambria Math" panose="02040503050406030204" pitchFamily="18" charset="0"/>
                        </a:rPr>
                        <m:t>15: 15, 30, 45, 60, 75, 90</m:t>
                      </m:r>
                    </m:oMath>
                  </m:oMathPara>
                </a14:m>
                <a:endParaRPr lang="en-US" dirty="0">
                  <a:solidFill>
                    <a:srgbClr val="000000"/>
                  </a:solidFill>
                  <a:latin typeface="Trebuchet MS" panose="020B0603020202020204"/>
                </a:endParaRPr>
              </a:p>
            </p:txBody>
          </p:sp>
        </mc:Choice>
        <mc:Fallback>
          <p:sp>
            <p:nvSpPr>
              <p:cNvPr id="8" name="TextBox 7">
                <a:extLst>
                  <a:ext uri="{FF2B5EF4-FFF2-40B4-BE49-F238E27FC236}">
                    <a16:creationId xmlns:a16="http://schemas.microsoft.com/office/drawing/2014/main" id="{692C2635-F582-73A1-EDB3-AC1C61ADF19C}"/>
                  </a:ext>
                </a:extLst>
              </p:cNvPr>
              <p:cNvSpPr txBox="1">
                <a:spLocks noRot="1" noChangeAspect="1" noMove="1" noResize="1" noEditPoints="1" noAdjustHandles="1" noChangeArrowheads="1" noChangeShapeType="1" noTextEdit="1"/>
              </p:cNvSpPr>
              <p:nvPr/>
            </p:nvSpPr>
            <p:spPr>
              <a:xfrm>
                <a:off x="6966005" y="3679773"/>
                <a:ext cx="4628366"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EB873A2-8AAA-67C7-F6F1-8EF3E2CEC066}"/>
                  </a:ext>
                </a:extLst>
              </p:cNvPr>
              <p:cNvSpPr txBox="1"/>
              <p:nvPr/>
            </p:nvSpPr>
            <p:spPr>
              <a:xfrm>
                <a:off x="7382409" y="2872244"/>
                <a:ext cx="5285982"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dirty="0">
                          <a:solidFill>
                            <a:srgbClr val="000000"/>
                          </a:solidFill>
                          <a:latin typeface="Cambria Math" panose="02040503050406030204" pitchFamily="18" charset="0"/>
                        </a:rPr>
                        <m:t>60, 70, 80, 90</m:t>
                      </m:r>
                    </m:oMath>
                  </m:oMathPara>
                </a14:m>
                <a:endParaRPr lang="en-US" dirty="0">
                  <a:solidFill>
                    <a:srgbClr val="000000"/>
                  </a:solidFill>
                  <a:latin typeface="Trebuchet MS" panose="020B0603020202020204"/>
                </a:endParaRPr>
              </a:p>
            </p:txBody>
          </p:sp>
        </mc:Choice>
        <mc:Fallback>
          <p:sp>
            <p:nvSpPr>
              <p:cNvPr id="25" name="TextBox 24">
                <a:extLst>
                  <a:ext uri="{FF2B5EF4-FFF2-40B4-BE49-F238E27FC236}">
                    <a16:creationId xmlns:a16="http://schemas.microsoft.com/office/drawing/2014/main" id="{9EB873A2-8AAA-67C7-F6F1-8EF3E2CEC066}"/>
                  </a:ext>
                </a:extLst>
              </p:cNvPr>
              <p:cNvSpPr txBox="1">
                <a:spLocks noRot="1" noChangeAspect="1" noMove="1" noResize="1" noEditPoints="1" noAdjustHandles="1" noChangeArrowheads="1" noChangeShapeType="1" noTextEdit="1"/>
              </p:cNvSpPr>
              <p:nvPr/>
            </p:nvSpPr>
            <p:spPr>
              <a:xfrm>
                <a:off x="7382409" y="2872244"/>
                <a:ext cx="5285982" cy="369332"/>
              </a:xfrm>
              <a:prstGeom prst="rect">
                <a:avLst/>
              </a:prstGeom>
              <a:blipFill>
                <a:blip r:embed="rId14"/>
                <a:stretch>
                  <a:fillRect/>
                </a:stretch>
              </a:blipFill>
            </p:spPr>
            <p:txBody>
              <a:bodyPr/>
              <a:lstStyle/>
              <a:p>
                <a:r>
                  <a:rPr lang="en-GB">
                    <a:noFill/>
                  </a:rPr>
                  <a:t> </a:t>
                </a:r>
              </a:p>
            </p:txBody>
          </p:sp>
        </mc:Fallback>
      </mc:AlternateContent>
      <p:sp>
        <p:nvSpPr>
          <p:cNvPr id="7" name="Oval 6">
            <a:extLst>
              <a:ext uri="{FF2B5EF4-FFF2-40B4-BE49-F238E27FC236}">
                <a16:creationId xmlns:a16="http://schemas.microsoft.com/office/drawing/2014/main" id="{01D25E61-FF11-DDFD-CF83-A5429414C523}"/>
              </a:ext>
            </a:extLst>
          </p:cNvPr>
          <p:cNvSpPr/>
          <p:nvPr/>
        </p:nvSpPr>
        <p:spPr>
          <a:xfrm>
            <a:off x="8178142" y="2528727"/>
            <a:ext cx="364133" cy="3881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9" name="Oval 8">
            <a:extLst>
              <a:ext uri="{FF2B5EF4-FFF2-40B4-BE49-F238E27FC236}">
                <a16:creationId xmlns:a16="http://schemas.microsoft.com/office/drawing/2014/main" id="{7CB6727C-DBDA-45CD-623A-AE29AA0C05ED}"/>
              </a:ext>
            </a:extLst>
          </p:cNvPr>
          <p:cNvSpPr/>
          <p:nvPr/>
        </p:nvSpPr>
        <p:spPr>
          <a:xfrm>
            <a:off x="7763209" y="3667225"/>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27" name="Oval 26">
            <a:extLst>
              <a:ext uri="{FF2B5EF4-FFF2-40B4-BE49-F238E27FC236}">
                <a16:creationId xmlns:a16="http://schemas.microsoft.com/office/drawing/2014/main" id="{5319FD1C-2EBB-13BB-DD06-3A4DFFBE4FDD}"/>
              </a:ext>
            </a:extLst>
          </p:cNvPr>
          <p:cNvSpPr/>
          <p:nvPr/>
        </p:nvSpPr>
        <p:spPr>
          <a:xfrm>
            <a:off x="7414651" y="2854749"/>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28" name="Oval 27">
            <a:extLst>
              <a:ext uri="{FF2B5EF4-FFF2-40B4-BE49-F238E27FC236}">
                <a16:creationId xmlns:a16="http://schemas.microsoft.com/office/drawing/2014/main" id="{B2B1F944-1CC9-97A9-3D5D-9BCAE806B6EB}"/>
              </a:ext>
            </a:extLst>
          </p:cNvPr>
          <p:cNvSpPr/>
          <p:nvPr/>
        </p:nvSpPr>
        <p:spPr>
          <a:xfrm>
            <a:off x="8425946" y="3667225"/>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29" name="Oval 28">
            <a:extLst>
              <a:ext uri="{FF2B5EF4-FFF2-40B4-BE49-F238E27FC236}">
                <a16:creationId xmlns:a16="http://schemas.microsoft.com/office/drawing/2014/main" id="{2B97F62D-F33C-6CB2-5ABF-773E80497FCC}"/>
              </a:ext>
            </a:extLst>
          </p:cNvPr>
          <p:cNvSpPr/>
          <p:nvPr/>
        </p:nvSpPr>
        <p:spPr>
          <a:xfrm>
            <a:off x="8425946" y="2870795"/>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p:sp>
        <p:nvSpPr>
          <p:cNvPr id="30" name="Oval 29">
            <a:extLst>
              <a:ext uri="{FF2B5EF4-FFF2-40B4-BE49-F238E27FC236}">
                <a16:creationId xmlns:a16="http://schemas.microsoft.com/office/drawing/2014/main" id="{D942FDA5-7035-A930-CDB6-F31DB97D2BC1}"/>
              </a:ext>
            </a:extLst>
          </p:cNvPr>
          <p:cNvSpPr/>
          <p:nvPr/>
        </p:nvSpPr>
        <p:spPr>
          <a:xfrm>
            <a:off x="9088683" y="3654722"/>
            <a:ext cx="364133" cy="404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D7758C41-5B7F-1000-F0AE-E5C96BF962F4}"/>
                  </a:ext>
                </a:extLst>
              </p:cNvPr>
              <p:cNvSpPr/>
              <p:nvPr/>
            </p:nvSpPr>
            <p:spPr>
              <a:xfrm>
                <a:off x="1858555" y="3872254"/>
                <a:ext cx="825427"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31" name="Rectangle 30">
                <a:extLst>
                  <a:ext uri="{FF2B5EF4-FFF2-40B4-BE49-F238E27FC236}">
                    <a16:creationId xmlns:a16="http://schemas.microsoft.com/office/drawing/2014/main" id="{D7758C41-5B7F-1000-F0AE-E5C96BF962F4}"/>
                  </a:ext>
                </a:extLst>
              </p:cNvPr>
              <p:cNvSpPr>
                <a:spLocks noRot="1" noChangeAspect="1" noMove="1" noResize="1" noEditPoints="1" noAdjustHandles="1" noChangeArrowheads="1" noChangeShapeType="1" noTextEdit="1"/>
              </p:cNvSpPr>
              <p:nvPr/>
            </p:nvSpPr>
            <p:spPr>
              <a:xfrm>
                <a:off x="1858555" y="3872254"/>
                <a:ext cx="825427" cy="44903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2B45DE7-4FB7-8D0E-2FA1-EE2FAD520907}"/>
                  </a:ext>
                </a:extLst>
              </p:cNvPr>
              <p:cNvSpPr/>
              <p:nvPr/>
            </p:nvSpPr>
            <p:spPr>
              <a:xfrm>
                <a:off x="4057260" y="2315692"/>
                <a:ext cx="54934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10" name="Rectangle 9">
                <a:extLst>
                  <a:ext uri="{FF2B5EF4-FFF2-40B4-BE49-F238E27FC236}">
                    <a16:creationId xmlns:a16="http://schemas.microsoft.com/office/drawing/2014/main" id="{F2B45DE7-4FB7-8D0E-2FA1-EE2FAD520907}"/>
                  </a:ext>
                </a:extLst>
              </p:cNvPr>
              <p:cNvSpPr>
                <a:spLocks noRot="1" noChangeAspect="1" noMove="1" noResize="1" noEditPoints="1" noAdjustHandles="1" noChangeArrowheads="1" noChangeShapeType="1" noTextEdit="1"/>
              </p:cNvSpPr>
              <p:nvPr/>
            </p:nvSpPr>
            <p:spPr>
              <a:xfrm>
                <a:off x="4057260" y="2315692"/>
                <a:ext cx="549340" cy="44903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45C4B7E4-5D6A-8556-B712-5CF5C41F7456}"/>
                  </a:ext>
                </a:extLst>
              </p:cNvPr>
              <p:cNvSpPr/>
              <p:nvPr/>
            </p:nvSpPr>
            <p:spPr>
              <a:xfrm>
                <a:off x="3507911" y="2315692"/>
                <a:ext cx="54934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11" name="Rectangle 10">
                <a:extLst>
                  <a:ext uri="{FF2B5EF4-FFF2-40B4-BE49-F238E27FC236}">
                    <a16:creationId xmlns:a16="http://schemas.microsoft.com/office/drawing/2014/main" id="{45C4B7E4-5D6A-8556-B712-5CF5C41F7456}"/>
                  </a:ext>
                </a:extLst>
              </p:cNvPr>
              <p:cNvSpPr>
                <a:spLocks noRot="1" noChangeAspect="1" noMove="1" noResize="1" noEditPoints="1" noAdjustHandles="1" noChangeArrowheads="1" noChangeShapeType="1" noTextEdit="1"/>
              </p:cNvSpPr>
              <p:nvPr/>
            </p:nvSpPr>
            <p:spPr>
              <a:xfrm>
                <a:off x="3507911" y="2315692"/>
                <a:ext cx="549340" cy="44903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95667402-E1D5-D021-D204-C697C39DC6A4}"/>
                  </a:ext>
                </a:extLst>
              </p:cNvPr>
              <p:cNvSpPr/>
              <p:nvPr/>
            </p:nvSpPr>
            <p:spPr>
              <a:xfrm>
                <a:off x="2409213" y="2315692"/>
                <a:ext cx="54934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12" name="Rectangle 11">
                <a:extLst>
                  <a:ext uri="{FF2B5EF4-FFF2-40B4-BE49-F238E27FC236}">
                    <a16:creationId xmlns:a16="http://schemas.microsoft.com/office/drawing/2014/main" id="{95667402-E1D5-D021-D204-C697C39DC6A4}"/>
                  </a:ext>
                </a:extLst>
              </p:cNvPr>
              <p:cNvSpPr>
                <a:spLocks noRot="1" noChangeAspect="1" noMove="1" noResize="1" noEditPoints="1" noAdjustHandles="1" noChangeArrowheads="1" noChangeShapeType="1" noTextEdit="1"/>
              </p:cNvSpPr>
              <p:nvPr/>
            </p:nvSpPr>
            <p:spPr>
              <a:xfrm>
                <a:off x="2409213" y="2315692"/>
                <a:ext cx="549340" cy="449034"/>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B8462E4E-08BF-E313-8B0A-58C308CB357A}"/>
                  </a:ext>
                </a:extLst>
              </p:cNvPr>
              <p:cNvSpPr/>
              <p:nvPr/>
            </p:nvSpPr>
            <p:spPr>
              <a:xfrm>
                <a:off x="2958562" y="2315692"/>
                <a:ext cx="549340" cy="447728"/>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13" name="Rectangle 12">
                <a:extLst>
                  <a:ext uri="{FF2B5EF4-FFF2-40B4-BE49-F238E27FC236}">
                    <a16:creationId xmlns:a16="http://schemas.microsoft.com/office/drawing/2014/main" id="{B8462E4E-08BF-E313-8B0A-58C308CB357A}"/>
                  </a:ext>
                </a:extLst>
              </p:cNvPr>
              <p:cNvSpPr>
                <a:spLocks noRot="1" noChangeAspect="1" noMove="1" noResize="1" noEditPoints="1" noAdjustHandles="1" noChangeArrowheads="1" noChangeShapeType="1" noTextEdit="1"/>
              </p:cNvSpPr>
              <p:nvPr/>
            </p:nvSpPr>
            <p:spPr>
              <a:xfrm>
                <a:off x="2958562" y="2315692"/>
                <a:ext cx="549340" cy="447728"/>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5A03274B-0C73-3F8D-3EC9-14E5236F9122}"/>
                  </a:ext>
                </a:extLst>
              </p:cNvPr>
              <p:cNvSpPr/>
              <p:nvPr/>
            </p:nvSpPr>
            <p:spPr>
              <a:xfrm>
                <a:off x="1859484" y="2315692"/>
                <a:ext cx="54972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14" name="Rectangle 13">
                <a:extLst>
                  <a:ext uri="{FF2B5EF4-FFF2-40B4-BE49-F238E27FC236}">
                    <a16:creationId xmlns:a16="http://schemas.microsoft.com/office/drawing/2014/main" id="{5A03274B-0C73-3F8D-3EC9-14E5236F9122}"/>
                  </a:ext>
                </a:extLst>
              </p:cNvPr>
              <p:cNvSpPr>
                <a:spLocks noRot="1" noChangeAspect="1" noMove="1" noResize="1" noEditPoints="1" noAdjustHandles="1" noChangeArrowheads="1" noChangeShapeType="1" noTextEdit="1"/>
              </p:cNvSpPr>
              <p:nvPr/>
            </p:nvSpPr>
            <p:spPr>
              <a:xfrm>
                <a:off x="1859484" y="2315692"/>
                <a:ext cx="549720" cy="449034"/>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6C324F60-550D-1D38-3E15-AEC276FFA01A}"/>
                  </a:ext>
                </a:extLst>
              </p:cNvPr>
              <p:cNvSpPr/>
              <p:nvPr/>
            </p:nvSpPr>
            <p:spPr>
              <a:xfrm>
                <a:off x="6255036" y="2315692"/>
                <a:ext cx="54934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43" name="Rectangle 42">
                <a:extLst>
                  <a:ext uri="{FF2B5EF4-FFF2-40B4-BE49-F238E27FC236}">
                    <a16:creationId xmlns:a16="http://schemas.microsoft.com/office/drawing/2014/main" id="{6C324F60-550D-1D38-3E15-AEC276FFA01A}"/>
                  </a:ext>
                </a:extLst>
              </p:cNvPr>
              <p:cNvSpPr>
                <a:spLocks noRot="1" noChangeAspect="1" noMove="1" noResize="1" noEditPoints="1" noAdjustHandles="1" noChangeArrowheads="1" noChangeShapeType="1" noTextEdit="1"/>
              </p:cNvSpPr>
              <p:nvPr/>
            </p:nvSpPr>
            <p:spPr>
              <a:xfrm>
                <a:off x="6255036" y="2315692"/>
                <a:ext cx="549340" cy="449034"/>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F9D31CB8-E969-B15C-0516-885DC0C6A8E9}"/>
                  </a:ext>
                </a:extLst>
              </p:cNvPr>
              <p:cNvSpPr/>
              <p:nvPr/>
            </p:nvSpPr>
            <p:spPr>
              <a:xfrm>
                <a:off x="5156338" y="2315692"/>
                <a:ext cx="54934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44" name="Rectangle 43">
                <a:extLst>
                  <a:ext uri="{FF2B5EF4-FFF2-40B4-BE49-F238E27FC236}">
                    <a16:creationId xmlns:a16="http://schemas.microsoft.com/office/drawing/2014/main" id="{F9D31CB8-E969-B15C-0516-885DC0C6A8E9}"/>
                  </a:ext>
                </a:extLst>
              </p:cNvPr>
              <p:cNvSpPr>
                <a:spLocks noRot="1" noChangeAspect="1" noMove="1" noResize="1" noEditPoints="1" noAdjustHandles="1" noChangeArrowheads="1" noChangeShapeType="1" noTextEdit="1"/>
              </p:cNvSpPr>
              <p:nvPr/>
            </p:nvSpPr>
            <p:spPr>
              <a:xfrm>
                <a:off x="5156338" y="2315692"/>
                <a:ext cx="549340" cy="449034"/>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Rectangle 44">
                <a:extLst>
                  <a:ext uri="{FF2B5EF4-FFF2-40B4-BE49-F238E27FC236}">
                    <a16:creationId xmlns:a16="http://schemas.microsoft.com/office/drawing/2014/main" id="{ABBBD501-219D-0DFD-FD0B-C364B0CAD274}"/>
                  </a:ext>
                </a:extLst>
              </p:cNvPr>
              <p:cNvSpPr/>
              <p:nvPr/>
            </p:nvSpPr>
            <p:spPr>
              <a:xfrm>
                <a:off x="5705687" y="2315692"/>
                <a:ext cx="549340" cy="447728"/>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45" name="Rectangle 44">
                <a:extLst>
                  <a:ext uri="{FF2B5EF4-FFF2-40B4-BE49-F238E27FC236}">
                    <a16:creationId xmlns:a16="http://schemas.microsoft.com/office/drawing/2014/main" id="{ABBBD501-219D-0DFD-FD0B-C364B0CAD274}"/>
                  </a:ext>
                </a:extLst>
              </p:cNvPr>
              <p:cNvSpPr>
                <a:spLocks noRot="1" noChangeAspect="1" noMove="1" noResize="1" noEditPoints="1" noAdjustHandles="1" noChangeArrowheads="1" noChangeShapeType="1" noTextEdit="1"/>
              </p:cNvSpPr>
              <p:nvPr/>
            </p:nvSpPr>
            <p:spPr>
              <a:xfrm>
                <a:off x="5705687" y="2315692"/>
                <a:ext cx="549340" cy="447728"/>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A33C8DDE-6D7B-CD75-CAEC-238FC2DFA4B9}"/>
                  </a:ext>
                </a:extLst>
              </p:cNvPr>
              <p:cNvSpPr/>
              <p:nvPr/>
            </p:nvSpPr>
            <p:spPr>
              <a:xfrm>
                <a:off x="4606609" y="2315692"/>
                <a:ext cx="549720" cy="449034"/>
              </a:xfrm>
              <a:prstGeom prst="rect">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46" name="Rectangle 45">
                <a:extLst>
                  <a:ext uri="{FF2B5EF4-FFF2-40B4-BE49-F238E27FC236}">
                    <a16:creationId xmlns:a16="http://schemas.microsoft.com/office/drawing/2014/main" id="{A33C8DDE-6D7B-CD75-CAEC-238FC2DFA4B9}"/>
                  </a:ext>
                </a:extLst>
              </p:cNvPr>
              <p:cNvSpPr>
                <a:spLocks noRot="1" noChangeAspect="1" noMove="1" noResize="1" noEditPoints="1" noAdjustHandles="1" noChangeArrowheads="1" noChangeShapeType="1" noTextEdit="1"/>
              </p:cNvSpPr>
              <p:nvPr/>
            </p:nvSpPr>
            <p:spPr>
              <a:xfrm>
                <a:off x="4606609" y="2315692"/>
                <a:ext cx="549720" cy="449034"/>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6B898199-B756-51F1-04F7-BE0CF60E549F}"/>
                  </a:ext>
                </a:extLst>
              </p:cNvPr>
              <p:cNvSpPr/>
              <p:nvPr/>
            </p:nvSpPr>
            <p:spPr>
              <a:xfrm>
                <a:off x="1859484" y="2765935"/>
                <a:ext cx="4947608"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90</m:t>
                      </m:r>
                    </m:oMath>
                  </m:oMathPara>
                </a14:m>
                <a:endParaRPr lang="en-GB" dirty="0">
                  <a:solidFill>
                    <a:srgbClr val="000000"/>
                  </a:solidFill>
                  <a:latin typeface="Trebuchet MS" panose="020B0603020202020204"/>
                </a:endParaRPr>
              </a:p>
            </p:txBody>
          </p:sp>
        </mc:Choice>
        <mc:Fallback>
          <p:sp>
            <p:nvSpPr>
              <p:cNvPr id="50" name="Rectangle 49">
                <a:extLst>
                  <a:ext uri="{FF2B5EF4-FFF2-40B4-BE49-F238E27FC236}">
                    <a16:creationId xmlns:a16="http://schemas.microsoft.com/office/drawing/2014/main" id="{6B898199-B756-51F1-04F7-BE0CF60E549F}"/>
                  </a:ext>
                </a:extLst>
              </p:cNvPr>
              <p:cNvSpPr>
                <a:spLocks noRot="1" noChangeAspect="1" noMove="1" noResize="1" noEditPoints="1" noAdjustHandles="1" noChangeArrowheads="1" noChangeShapeType="1" noTextEdit="1"/>
              </p:cNvSpPr>
              <p:nvPr/>
            </p:nvSpPr>
            <p:spPr>
              <a:xfrm>
                <a:off x="1859484" y="2765935"/>
                <a:ext cx="4947608" cy="449034"/>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Rectangle 48">
                <a:extLst>
                  <a:ext uri="{FF2B5EF4-FFF2-40B4-BE49-F238E27FC236}">
                    <a16:creationId xmlns:a16="http://schemas.microsoft.com/office/drawing/2014/main" id="{45A915BB-F315-7144-FE93-AF18657B76BB}"/>
                  </a:ext>
                </a:extLst>
              </p:cNvPr>
              <p:cNvSpPr/>
              <p:nvPr/>
            </p:nvSpPr>
            <p:spPr>
              <a:xfrm>
                <a:off x="1859484" y="2765935"/>
                <a:ext cx="4392836"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80</m:t>
                      </m:r>
                    </m:oMath>
                  </m:oMathPara>
                </a14:m>
                <a:endParaRPr lang="en-GB" dirty="0">
                  <a:solidFill>
                    <a:srgbClr val="000000"/>
                  </a:solidFill>
                  <a:latin typeface="Trebuchet MS" panose="020B0603020202020204"/>
                </a:endParaRPr>
              </a:p>
            </p:txBody>
          </p:sp>
        </mc:Choice>
        <mc:Fallback>
          <p:sp>
            <p:nvSpPr>
              <p:cNvPr id="49" name="Rectangle 48">
                <a:extLst>
                  <a:ext uri="{FF2B5EF4-FFF2-40B4-BE49-F238E27FC236}">
                    <a16:creationId xmlns:a16="http://schemas.microsoft.com/office/drawing/2014/main" id="{45A915BB-F315-7144-FE93-AF18657B76BB}"/>
                  </a:ext>
                </a:extLst>
              </p:cNvPr>
              <p:cNvSpPr>
                <a:spLocks noRot="1" noChangeAspect="1" noMove="1" noResize="1" noEditPoints="1" noAdjustHandles="1" noChangeArrowheads="1" noChangeShapeType="1" noTextEdit="1"/>
              </p:cNvSpPr>
              <p:nvPr/>
            </p:nvSpPr>
            <p:spPr>
              <a:xfrm>
                <a:off x="1859484" y="2765935"/>
                <a:ext cx="4392836" cy="449034"/>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49726AF3-051E-7B97-1FBB-44DE8A25B5C6}"/>
                  </a:ext>
                </a:extLst>
              </p:cNvPr>
              <p:cNvSpPr/>
              <p:nvPr/>
            </p:nvSpPr>
            <p:spPr>
              <a:xfrm>
                <a:off x="1859485" y="2765935"/>
                <a:ext cx="3843487"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70</m:t>
                      </m:r>
                    </m:oMath>
                  </m:oMathPara>
                </a14:m>
                <a:endParaRPr lang="en-GB" dirty="0">
                  <a:solidFill>
                    <a:srgbClr val="000000"/>
                  </a:solidFill>
                  <a:latin typeface="Trebuchet MS" panose="020B0603020202020204"/>
                </a:endParaRPr>
              </a:p>
            </p:txBody>
          </p:sp>
        </mc:Choice>
        <mc:Fallback>
          <p:sp>
            <p:nvSpPr>
              <p:cNvPr id="48" name="Rectangle 47">
                <a:extLst>
                  <a:ext uri="{FF2B5EF4-FFF2-40B4-BE49-F238E27FC236}">
                    <a16:creationId xmlns:a16="http://schemas.microsoft.com/office/drawing/2014/main" id="{49726AF3-051E-7B97-1FBB-44DE8A25B5C6}"/>
                  </a:ext>
                </a:extLst>
              </p:cNvPr>
              <p:cNvSpPr>
                <a:spLocks noRot="1" noChangeAspect="1" noMove="1" noResize="1" noEditPoints="1" noAdjustHandles="1" noChangeArrowheads="1" noChangeShapeType="1" noTextEdit="1"/>
              </p:cNvSpPr>
              <p:nvPr/>
            </p:nvSpPr>
            <p:spPr>
              <a:xfrm>
                <a:off x="1859485" y="2765935"/>
                <a:ext cx="3843487" cy="449034"/>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33F8D295-15AA-9616-DF20-DA37B98A614D}"/>
                  </a:ext>
                </a:extLst>
              </p:cNvPr>
              <p:cNvSpPr/>
              <p:nvPr/>
            </p:nvSpPr>
            <p:spPr>
              <a:xfrm>
                <a:off x="1859485" y="2765935"/>
                <a:ext cx="3296474"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60</m:t>
                      </m:r>
                    </m:oMath>
                  </m:oMathPara>
                </a14:m>
                <a:endParaRPr lang="en-GB" dirty="0">
                  <a:solidFill>
                    <a:srgbClr val="000000"/>
                  </a:solidFill>
                  <a:latin typeface="Trebuchet MS" panose="020B0603020202020204"/>
                </a:endParaRPr>
              </a:p>
            </p:txBody>
          </p:sp>
        </mc:Choice>
        <mc:Fallback>
          <p:sp>
            <p:nvSpPr>
              <p:cNvPr id="47" name="Rectangle 46">
                <a:extLst>
                  <a:ext uri="{FF2B5EF4-FFF2-40B4-BE49-F238E27FC236}">
                    <a16:creationId xmlns:a16="http://schemas.microsoft.com/office/drawing/2014/main" id="{33F8D295-15AA-9616-DF20-DA37B98A614D}"/>
                  </a:ext>
                </a:extLst>
              </p:cNvPr>
              <p:cNvSpPr>
                <a:spLocks noRot="1" noChangeAspect="1" noMove="1" noResize="1" noEditPoints="1" noAdjustHandles="1" noChangeArrowheads="1" noChangeShapeType="1" noTextEdit="1"/>
              </p:cNvSpPr>
              <p:nvPr/>
            </p:nvSpPr>
            <p:spPr>
              <a:xfrm>
                <a:off x="1859485" y="2765935"/>
                <a:ext cx="3296474" cy="449034"/>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6ED053A9-AE77-E7E1-2E36-95E4C8D13A08}"/>
                  </a:ext>
                </a:extLst>
              </p:cNvPr>
              <p:cNvSpPr/>
              <p:nvPr/>
            </p:nvSpPr>
            <p:spPr>
              <a:xfrm>
                <a:off x="1859484" y="2765935"/>
                <a:ext cx="2747116"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50</m:t>
                      </m:r>
                    </m:oMath>
                  </m:oMathPara>
                </a14:m>
                <a:endParaRPr lang="en-GB" dirty="0">
                  <a:solidFill>
                    <a:srgbClr val="000000"/>
                  </a:solidFill>
                  <a:latin typeface="Trebuchet MS" panose="020B0603020202020204"/>
                </a:endParaRPr>
              </a:p>
            </p:txBody>
          </p:sp>
        </mc:Choice>
        <mc:Fallback>
          <p:sp>
            <p:nvSpPr>
              <p:cNvPr id="15" name="Rectangle 14">
                <a:extLst>
                  <a:ext uri="{FF2B5EF4-FFF2-40B4-BE49-F238E27FC236}">
                    <a16:creationId xmlns:a16="http://schemas.microsoft.com/office/drawing/2014/main" id="{6ED053A9-AE77-E7E1-2E36-95E4C8D13A08}"/>
                  </a:ext>
                </a:extLst>
              </p:cNvPr>
              <p:cNvSpPr>
                <a:spLocks noRot="1" noChangeAspect="1" noMove="1" noResize="1" noEditPoints="1" noAdjustHandles="1" noChangeArrowheads="1" noChangeShapeType="1" noTextEdit="1"/>
              </p:cNvSpPr>
              <p:nvPr/>
            </p:nvSpPr>
            <p:spPr>
              <a:xfrm>
                <a:off x="1859484" y="2765935"/>
                <a:ext cx="2747116" cy="449034"/>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D76083B3-F968-9109-BB70-FF48ABE288F0}"/>
                  </a:ext>
                </a:extLst>
              </p:cNvPr>
              <p:cNvSpPr/>
              <p:nvPr/>
            </p:nvSpPr>
            <p:spPr>
              <a:xfrm>
                <a:off x="1859485" y="2765935"/>
                <a:ext cx="2197213"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40</m:t>
                      </m:r>
                    </m:oMath>
                  </m:oMathPara>
                </a14:m>
                <a:endParaRPr lang="en-GB" dirty="0">
                  <a:solidFill>
                    <a:srgbClr val="000000"/>
                  </a:solidFill>
                  <a:latin typeface="Trebuchet MS" panose="020B0603020202020204"/>
                </a:endParaRPr>
              </a:p>
            </p:txBody>
          </p:sp>
        </mc:Choice>
        <mc:Fallback>
          <p:sp>
            <p:nvSpPr>
              <p:cNvPr id="16" name="Rectangle 15">
                <a:extLst>
                  <a:ext uri="{FF2B5EF4-FFF2-40B4-BE49-F238E27FC236}">
                    <a16:creationId xmlns:a16="http://schemas.microsoft.com/office/drawing/2014/main" id="{D76083B3-F968-9109-BB70-FF48ABE288F0}"/>
                  </a:ext>
                </a:extLst>
              </p:cNvPr>
              <p:cNvSpPr>
                <a:spLocks noRot="1" noChangeAspect="1" noMove="1" noResize="1" noEditPoints="1" noAdjustHandles="1" noChangeArrowheads="1" noChangeShapeType="1" noTextEdit="1"/>
              </p:cNvSpPr>
              <p:nvPr/>
            </p:nvSpPr>
            <p:spPr>
              <a:xfrm>
                <a:off x="1859485" y="2765935"/>
                <a:ext cx="2197213" cy="449034"/>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CD7D739D-AFC6-7D43-EC1F-0A458DA7FAA9}"/>
                  </a:ext>
                </a:extLst>
              </p:cNvPr>
              <p:cNvSpPr/>
              <p:nvPr/>
            </p:nvSpPr>
            <p:spPr>
              <a:xfrm>
                <a:off x="1859485" y="2765935"/>
                <a:ext cx="1648418"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30</m:t>
                      </m:r>
                    </m:oMath>
                  </m:oMathPara>
                </a14:m>
                <a:endParaRPr lang="en-GB" dirty="0">
                  <a:solidFill>
                    <a:srgbClr val="000000"/>
                  </a:solidFill>
                  <a:latin typeface="Trebuchet MS" panose="020B0603020202020204"/>
                </a:endParaRPr>
              </a:p>
            </p:txBody>
          </p:sp>
        </mc:Choice>
        <mc:Fallback>
          <p:sp>
            <p:nvSpPr>
              <p:cNvPr id="17" name="Rectangle 16">
                <a:extLst>
                  <a:ext uri="{FF2B5EF4-FFF2-40B4-BE49-F238E27FC236}">
                    <a16:creationId xmlns:a16="http://schemas.microsoft.com/office/drawing/2014/main" id="{CD7D739D-AFC6-7D43-EC1F-0A458DA7FAA9}"/>
                  </a:ext>
                </a:extLst>
              </p:cNvPr>
              <p:cNvSpPr>
                <a:spLocks noRot="1" noChangeAspect="1" noMove="1" noResize="1" noEditPoints="1" noAdjustHandles="1" noChangeArrowheads="1" noChangeShapeType="1" noTextEdit="1"/>
              </p:cNvSpPr>
              <p:nvPr/>
            </p:nvSpPr>
            <p:spPr>
              <a:xfrm>
                <a:off x="1859485" y="2765935"/>
                <a:ext cx="1648418" cy="449034"/>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59E5E52-2B11-F564-CADB-556531AE3929}"/>
                  </a:ext>
                </a:extLst>
              </p:cNvPr>
              <p:cNvSpPr/>
              <p:nvPr/>
            </p:nvSpPr>
            <p:spPr>
              <a:xfrm>
                <a:off x="1859485" y="2765935"/>
                <a:ext cx="1098709"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20</m:t>
                      </m:r>
                    </m:oMath>
                  </m:oMathPara>
                </a14:m>
                <a:endParaRPr lang="en-GB" dirty="0">
                  <a:solidFill>
                    <a:srgbClr val="000000"/>
                  </a:solidFill>
                  <a:latin typeface="Trebuchet MS" panose="020B0603020202020204"/>
                </a:endParaRPr>
              </a:p>
            </p:txBody>
          </p:sp>
        </mc:Choice>
        <mc:Fallback>
          <p:sp>
            <p:nvSpPr>
              <p:cNvPr id="18" name="Rectangle 17">
                <a:extLst>
                  <a:ext uri="{FF2B5EF4-FFF2-40B4-BE49-F238E27FC236}">
                    <a16:creationId xmlns:a16="http://schemas.microsoft.com/office/drawing/2014/main" id="{759E5E52-2B11-F564-CADB-556531AE3929}"/>
                  </a:ext>
                </a:extLst>
              </p:cNvPr>
              <p:cNvSpPr>
                <a:spLocks noRot="1" noChangeAspect="1" noMove="1" noResize="1" noEditPoints="1" noAdjustHandles="1" noChangeArrowheads="1" noChangeShapeType="1" noTextEdit="1"/>
              </p:cNvSpPr>
              <p:nvPr/>
            </p:nvSpPr>
            <p:spPr>
              <a:xfrm>
                <a:off x="1859485" y="2765935"/>
                <a:ext cx="1098709" cy="449034"/>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8748D560-7BB4-00E7-5D94-E53419D37F8E}"/>
                  </a:ext>
                </a:extLst>
              </p:cNvPr>
              <p:cNvSpPr/>
              <p:nvPr/>
            </p:nvSpPr>
            <p:spPr>
              <a:xfrm>
                <a:off x="1859484" y="2765935"/>
                <a:ext cx="549458"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10</m:t>
                      </m:r>
                    </m:oMath>
                  </m:oMathPara>
                </a14:m>
                <a:endParaRPr lang="en-GB" dirty="0">
                  <a:solidFill>
                    <a:srgbClr val="000000"/>
                  </a:solidFill>
                  <a:latin typeface="Trebuchet MS" panose="020B0603020202020204"/>
                </a:endParaRPr>
              </a:p>
            </p:txBody>
          </p:sp>
        </mc:Choice>
        <mc:Fallback>
          <p:sp>
            <p:nvSpPr>
              <p:cNvPr id="19" name="Rectangle 18">
                <a:extLst>
                  <a:ext uri="{FF2B5EF4-FFF2-40B4-BE49-F238E27FC236}">
                    <a16:creationId xmlns:a16="http://schemas.microsoft.com/office/drawing/2014/main" id="{8748D560-7BB4-00E7-5D94-E53419D37F8E}"/>
                  </a:ext>
                </a:extLst>
              </p:cNvPr>
              <p:cNvSpPr>
                <a:spLocks noRot="1" noChangeAspect="1" noMove="1" noResize="1" noEditPoints="1" noAdjustHandles="1" noChangeArrowheads="1" noChangeShapeType="1" noTextEdit="1"/>
              </p:cNvSpPr>
              <p:nvPr/>
            </p:nvSpPr>
            <p:spPr>
              <a:xfrm>
                <a:off x="1859484" y="2765935"/>
                <a:ext cx="549458" cy="449034"/>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F6443C6E-0FFB-6B0B-A553-3AAF47F4EAD8}"/>
                  </a:ext>
                </a:extLst>
              </p:cNvPr>
              <p:cNvSpPr/>
              <p:nvPr/>
            </p:nvSpPr>
            <p:spPr>
              <a:xfrm>
                <a:off x="1856068" y="3423707"/>
                <a:ext cx="4954285"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90</m:t>
                      </m:r>
                    </m:oMath>
                  </m:oMathPara>
                </a14:m>
                <a:endParaRPr lang="en-GB" dirty="0">
                  <a:solidFill>
                    <a:srgbClr val="000000"/>
                  </a:solidFill>
                  <a:latin typeface="Trebuchet MS" panose="020B0603020202020204"/>
                </a:endParaRPr>
              </a:p>
            </p:txBody>
          </p:sp>
        </mc:Choice>
        <mc:Fallback>
          <p:sp>
            <p:nvSpPr>
              <p:cNvPr id="26" name="Rectangle 25">
                <a:extLst>
                  <a:ext uri="{FF2B5EF4-FFF2-40B4-BE49-F238E27FC236}">
                    <a16:creationId xmlns:a16="http://schemas.microsoft.com/office/drawing/2014/main" id="{F6443C6E-0FFB-6B0B-A553-3AAF47F4EAD8}"/>
                  </a:ext>
                </a:extLst>
              </p:cNvPr>
              <p:cNvSpPr>
                <a:spLocks noRot="1" noChangeAspect="1" noMove="1" noResize="1" noEditPoints="1" noAdjustHandles="1" noChangeArrowheads="1" noChangeShapeType="1" noTextEdit="1"/>
              </p:cNvSpPr>
              <p:nvPr/>
            </p:nvSpPr>
            <p:spPr>
              <a:xfrm>
                <a:off x="1856068" y="3423707"/>
                <a:ext cx="4954285" cy="449034"/>
              </a:xfrm>
              <a:prstGeom prst="rect">
                <a:avLst/>
              </a:prstGeom>
              <a:blipFill>
                <a:blip r:embed="rId3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Rectangle 31">
                <a:extLst>
                  <a:ext uri="{FF2B5EF4-FFF2-40B4-BE49-F238E27FC236}">
                    <a16:creationId xmlns:a16="http://schemas.microsoft.com/office/drawing/2014/main" id="{A562B618-1695-2886-92F3-37D3D5B1D5F1}"/>
                  </a:ext>
                </a:extLst>
              </p:cNvPr>
              <p:cNvSpPr/>
              <p:nvPr/>
            </p:nvSpPr>
            <p:spPr>
              <a:xfrm>
                <a:off x="1856067" y="3420500"/>
                <a:ext cx="4128858"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75</m:t>
                      </m:r>
                    </m:oMath>
                  </m:oMathPara>
                </a14:m>
                <a:endParaRPr lang="en-GB" dirty="0">
                  <a:solidFill>
                    <a:srgbClr val="000000"/>
                  </a:solidFill>
                  <a:latin typeface="Trebuchet MS" panose="020B0603020202020204"/>
                </a:endParaRPr>
              </a:p>
            </p:txBody>
          </p:sp>
        </mc:Choice>
        <mc:Fallback>
          <p:sp>
            <p:nvSpPr>
              <p:cNvPr id="32" name="Rectangle 31">
                <a:extLst>
                  <a:ext uri="{FF2B5EF4-FFF2-40B4-BE49-F238E27FC236}">
                    <a16:creationId xmlns:a16="http://schemas.microsoft.com/office/drawing/2014/main" id="{A562B618-1695-2886-92F3-37D3D5B1D5F1}"/>
                  </a:ext>
                </a:extLst>
              </p:cNvPr>
              <p:cNvSpPr>
                <a:spLocks noRot="1" noChangeAspect="1" noMove="1" noResize="1" noEditPoints="1" noAdjustHandles="1" noChangeArrowheads="1" noChangeShapeType="1" noTextEdit="1"/>
              </p:cNvSpPr>
              <p:nvPr/>
            </p:nvSpPr>
            <p:spPr>
              <a:xfrm>
                <a:off x="1856067" y="3420500"/>
                <a:ext cx="4128858" cy="449034"/>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14D7C375-096C-0E2F-825E-92D36959B5E6}"/>
                  </a:ext>
                </a:extLst>
              </p:cNvPr>
              <p:cNvSpPr/>
              <p:nvPr/>
            </p:nvSpPr>
            <p:spPr>
              <a:xfrm>
                <a:off x="1856068" y="3420500"/>
                <a:ext cx="3300783"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60</m:t>
                      </m:r>
                    </m:oMath>
                  </m:oMathPara>
                </a14:m>
                <a:endParaRPr lang="en-GB" dirty="0">
                  <a:solidFill>
                    <a:srgbClr val="000000"/>
                  </a:solidFill>
                  <a:latin typeface="Trebuchet MS" panose="020B0603020202020204"/>
                </a:endParaRPr>
              </a:p>
            </p:txBody>
          </p:sp>
        </mc:Choice>
        <mc:Fallback>
          <p:sp>
            <p:nvSpPr>
              <p:cNvPr id="33" name="Rectangle 32">
                <a:extLst>
                  <a:ext uri="{FF2B5EF4-FFF2-40B4-BE49-F238E27FC236}">
                    <a16:creationId xmlns:a16="http://schemas.microsoft.com/office/drawing/2014/main" id="{14D7C375-096C-0E2F-825E-92D36959B5E6}"/>
                  </a:ext>
                </a:extLst>
              </p:cNvPr>
              <p:cNvSpPr>
                <a:spLocks noRot="1" noChangeAspect="1" noMove="1" noResize="1" noEditPoints="1" noAdjustHandles="1" noChangeArrowheads="1" noChangeShapeType="1" noTextEdit="1"/>
              </p:cNvSpPr>
              <p:nvPr/>
            </p:nvSpPr>
            <p:spPr>
              <a:xfrm>
                <a:off x="1856068" y="3420500"/>
                <a:ext cx="3300783" cy="449034"/>
              </a:xfrm>
              <a:prstGeom prst="rect">
                <a:avLst/>
              </a:prstGeom>
              <a:blipFill>
                <a:blip r:embed="rId3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9D0D289F-ABEE-0176-D2AF-9D8D36CD7A9D}"/>
                  </a:ext>
                </a:extLst>
              </p:cNvPr>
              <p:cNvSpPr/>
              <p:nvPr/>
            </p:nvSpPr>
            <p:spPr>
              <a:xfrm>
                <a:off x="1863883" y="3420500"/>
                <a:ext cx="2475797"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45</m:t>
                      </m:r>
                    </m:oMath>
                  </m:oMathPara>
                </a14:m>
                <a:endParaRPr lang="en-GB" dirty="0">
                  <a:solidFill>
                    <a:srgbClr val="000000"/>
                  </a:solidFill>
                  <a:latin typeface="Trebuchet MS" panose="020B0603020202020204"/>
                </a:endParaRPr>
              </a:p>
            </p:txBody>
          </p:sp>
        </mc:Choice>
        <mc:Fallback>
          <p:sp>
            <p:nvSpPr>
              <p:cNvPr id="34" name="Rectangle 33">
                <a:extLst>
                  <a:ext uri="{FF2B5EF4-FFF2-40B4-BE49-F238E27FC236}">
                    <a16:creationId xmlns:a16="http://schemas.microsoft.com/office/drawing/2014/main" id="{9D0D289F-ABEE-0176-D2AF-9D8D36CD7A9D}"/>
                  </a:ext>
                </a:extLst>
              </p:cNvPr>
              <p:cNvSpPr>
                <a:spLocks noRot="1" noChangeAspect="1" noMove="1" noResize="1" noEditPoints="1" noAdjustHandles="1" noChangeArrowheads="1" noChangeShapeType="1" noTextEdit="1"/>
              </p:cNvSpPr>
              <p:nvPr/>
            </p:nvSpPr>
            <p:spPr>
              <a:xfrm>
                <a:off x="1863883" y="3420500"/>
                <a:ext cx="2475797" cy="449034"/>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8964BE87-9EC2-5CA0-D279-973FAEE9C760}"/>
                  </a:ext>
                </a:extLst>
              </p:cNvPr>
              <p:cNvSpPr/>
              <p:nvPr/>
            </p:nvSpPr>
            <p:spPr>
              <a:xfrm>
                <a:off x="1856067" y="3420500"/>
                <a:ext cx="1650546"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30</m:t>
                      </m:r>
                    </m:oMath>
                  </m:oMathPara>
                </a14:m>
                <a:endParaRPr lang="en-GB" dirty="0">
                  <a:solidFill>
                    <a:srgbClr val="000000"/>
                  </a:solidFill>
                  <a:latin typeface="Trebuchet MS" panose="020B0603020202020204"/>
                </a:endParaRPr>
              </a:p>
            </p:txBody>
          </p:sp>
        </mc:Choice>
        <mc:Fallback>
          <p:sp>
            <p:nvSpPr>
              <p:cNvPr id="35" name="Rectangle 34">
                <a:extLst>
                  <a:ext uri="{FF2B5EF4-FFF2-40B4-BE49-F238E27FC236}">
                    <a16:creationId xmlns:a16="http://schemas.microsoft.com/office/drawing/2014/main" id="{8964BE87-9EC2-5CA0-D279-973FAEE9C760}"/>
                  </a:ext>
                </a:extLst>
              </p:cNvPr>
              <p:cNvSpPr>
                <a:spLocks noRot="1" noChangeAspect="1" noMove="1" noResize="1" noEditPoints="1" noAdjustHandles="1" noChangeArrowheads="1" noChangeShapeType="1" noTextEdit="1"/>
              </p:cNvSpPr>
              <p:nvPr/>
            </p:nvSpPr>
            <p:spPr>
              <a:xfrm>
                <a:off x="1856067" y="3420500"/>
                <a:ext cx="1650546" cy="449034"/>
              </a:xfrm>
              <a:prstGeom prst="rect">
                <a:avLst/>
              </a:prstGeom>
              <a:blipFill>
                <a:blip r:embed="rId3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7DB7AB94-BC53-F4F7-CBDC-96528662F3C7}"/>
                  </a:ext>
                </a:extLst>
              </p:cNvPr>
              <p:cNvSpPr/>
              <p:nvPr/>
            </p:nvSpPr>
            <p:spPr>
              <a:xfrm>
                <a:off x="1863750" y="3422221"/>
                <a:ext cx="814928" cy="4490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14:m>
                  <m:oMathPara xmlns:m="http://schemas.openxmlformats.org/officeDocument/2006/math">
                    <m:oMathParaPr>
                      <m:jc m:val="centerGroup"/>
                    </m:oMathParaPr>
                    <m:oMath xmlns:m="http://schemas.openxmlformats.org/officeDocument/2006/math">
                      <m:r>
                        <a:rPr lang="en-GB" i="1" dirty="0">
                          <a:solidFill>
                            <a:srgbClr val="000000"/>
                          </a:solidFill>
                          <a:latin typeface="Cambria Math" panose="02040503050406030204" pitchFamily="18" charset="0"/>
                        </a:rPr>
                        <m:t>15</m:t>
                      </m:r>
                    </m:oMath>
                  </m:oMathPara>
                </a14:m>
                <a:endParaRPr lang="en-GB" dirty="0">
                  <a:solidFill>
                    <a:srgbClr val="000000"/>
                  </a:solidFill>
                  <a:latin typeface="Trebuchet MS" panose="020B0603020202020204"/>
                </a:endParaRPr>
              </a:p>
            </p:txBody>
          </p:sp>
        </mc:Choice>
        <mc:Fallback>
          <p:sp>
            <p:nvSpPr>
              <p:cNvPr id="36" name="Rectangle 35">
                <a:extLst>
                  <a:ext uri="{FF2B5EF4-FFF2-40B4-BE49-F238E27FC236}">
                    <a16:creationId xmlns:a16="http://schemas.microsoft.com/office/drawing/2014/main" id="{7DB7AB94-BC53-F4F7-CBDC-96528662F3C7}"/>
                  </a:ext>
                </a:extLst>
              </p:cNvPr>
              <p:cNvSpPr>
                <a:spLocks noRot="1" noChangeAspect="1" noMove="1" noResize="1" noEditPoints="1" noAdjustHandles="1" noChangeArrowheads="1" noChangeShapeType="1" noTextEdit="1"/>
              </p:cNvSpPr>
              <p:nvPr/>
            </p:nvSpPr>
            <p:spPr>
              <a:xfrm>
                <a:off x="1863750" y="3422221"/>
                <a:ext cx="814928" cy="449034"/>
              </a:xfrm>
              <a:prstGeom prst="rect">
                <a:avLst/>
              </a:prstGeom>
              <a:blipFill>
                <a:blip r:embed="rId3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501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9" presetClass="exit" presetSubtype="0" fill="hold" grpId="1" nodeType="withEffect">
                                  <p:stCondLst>
                                    <p:cond delay="0"/>
                                  </p:stCondLst>
                                  <p:childTnLst>
                                    <p:animEffect transition="out" filter="dissolv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9" presetClass="exit" presetSubtype="0" fill="hold" grpId="1" nodeType="withEffect">
                                  <p:stCondLst>
                                    <p:cond delay="0"/>
                                  </p:stCondLst>
                                  <p:childTnLst>
                                    <p:animEffect transition="out" filter="dissolv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9" presetClass="exit" presetSubtype="0" fill="hold" grpId="1" nodeType="withEffect">
                                  <p:stCondLst>
                                    <p:cond delay="0"/>
                                  </p:stCondLst>
                                  <p:childTnLst>
                                    <p:animEffect transition="out" filter="dissolv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par>
                          <p:cTn id="58" fill="hold">
                            <p:stCondLst>
                              <p:cond delay="0"/>
                            </p:stCondLst>
                            <p:childTnLst>
                              <p:par>
                                <p:cTn id="59" presetID="9" presetClass="exit" presetSubtype="0" fill="hold" grpId="1" nodeType="afterEffect">
                                  <p:stCondLst>
                                    <p:cond delay="0"/>
                                  </p:stCondLst>
                                  <p:childTnLst>
                                    <p:animEffect transition="out" filter="dissolv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childTnLst>
                                </p:cTn>
                              </p:par>
                              <p:par>
                                <p:cTn id="82" presetID="9" presetClass="exit" presetSubtype="0" fill="hold" grpId="1" nodeType="withEffect">
                                  <p:stCondLst>
                                    <p:cond delay="0"/>
                                  </p:stCondLst>
                                  <p:childTnLst>
                                    <p:animEffect transition="out" filter="dissolv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9" presetClass="exit" presetSubtype="0" fill="hold" grpId="1" nodeType="withEffect">
                                  <p:stCondLst>
                                    <p:cond delay="0"/>
                                  </p:stCondLst>
                                  <p:childTnLst>
                                    <p:animEffect transition="out" filter="dissolve">
                                      <p:cBhvr>
                                        <p:cTn id="94" dur="500"/>
                                        <p:tgtEl>
                                          <p:spTgt spid="35"/>
                                        </p:tgtEl>
                                      </p:cBhvr>
                                    </p:animEffect>
                                    <p:set>
                                      <p:cBhvr>
                                        <p:cTn id="95" dur="1" fill="hold">
                                          <p:stCondLst>
                                            <p:cond delay="499"/>
                                          </p:stCondLst>
                                        </p:cTn>
                                        <p:tgtEl>
                                          <p:spTgt spid="3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par>
                                <p:cTn id="104" presetID="9" presetClass="exit" presetSubtype="0" fill="hold" grpId="1" nodeType="withEffect">
                                  <p:stCondLst>
                                    <p:cond delay="0"/>
                                  </p:stCondLst>
                                  <p:childTnLst>
                                    <p:animEffect transition="out" filter="dissolve">
                                      <p:cBhvr>
                                        <p:cTn id="105" dur="500"/>
                                        <p:tgtEl>
                                          <p:spTgt spid="34"/>
                                        </p:tgtEl>
                                      </p:cBhvr>
                                    </p:animEffect>
                                    <p:set>
                                      <p:cBhvr>
                                        <p:cTn id="106" dur="1" fill="hold">
                                          <p:stCondLst>
                                            <p:cond delay="499"/>
                                          </p:stCondLst>
                                        </p:cTn>
                                        <p:tgtEl>
                                          <p:spTgt spid="3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9" presetClass="exit" presetSubtype="0" fill="hold" grpId="2" nodeType="withEffect">
                                  <p:stCondLst>
                                    <p:cond delay="0"/>
                                  </p:stCondLst>
                                  <p:childTnLst>
                                    <p:animEffect transition="out" filter="dissolve">
                                      <p:cBhvr>
                                        <p:cTn id="116" dur="500"/>
                                        <p:tgtEl>
                                          <p:spTgt spid="33"/>
                                        </p:tgtEl>
                                      </p:cBhvr>
                                    </p:animEffect>
                                    <p:set>
                                      <p:cBhvr>
                                        <p:cTn id="117" dur="1" fill="hold">
                                          <p:stCondLst>
                                            <p:cond delay="499"/>
                                          </p:stCondLst>
                                        </p:cTn>
                                        <p:tgtEl>
                                          <p:spTgt spid="3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childTnLst>
                                </p:cTn>
                              </p:par>
                              <p:par>
                                <p:cTn id="126" presetID="9" presetClass="exit" presetSubtype="0" fill="hold" grpId="1" nodeType="withEffect">
                                  <p:stCondLst>
                                    <p:cond delay="0"/>
                                  </p:stCondLst>
                                  <p:childTnLst>
                                    <p:animEffect transition="out" filter="dissolve">
                                      <p:cBhvr>
                                        <p:cTn id="127" dur="500"/>
                                        <p:tgtEl>
                                          <p:spTgt spid="32"/>
                                        </p:tgtEl>
                                      </p:cBhvr>
                                    </p:animEffect>
                                    <p:set>
                                      <p:cBhvr>
                                        <p:cTn id="128" dur="1" fill="hold">
                                          <p:stCondLst>
                                            <p:cond delay="499"/>
                                          </p:stCondLst>
                                        </p:cTn>
                                        <p:tgtEl>
                                          <p:spTgt spid="3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9" presetClass="exit" presetSubtype="0" fill="hold" grpId="1" nodeType="clickEffect">
                                  <p:stCondLst>
                                    <p:cond delay="0"/>
                                  </p:stCondLst>
                                  <p:childTnLst>
                                    <p:animEffect transition="out" filter="dissolve">
                                      <p:cBhvr>
                                        <p:cTn id="136" dur="500"/>
                                        <p:tgtEl>
                                          <p:spTgt spid="33"/>
                                        </p:tgtEl>
                                      </p:cBhvr>
                                    </p:animEffect>
                                    <p:set>
                                      <p:cBhvr>
                                        <p:cTn id="137" dur="1" fill="hold">
                                          <p:stCondLst>
                                            <p:cond delay="499"/>
                                          </p:stCondLst>
                                        </p:cTn>
                                        <p:tgtEl>
                                          <p:spTgt spid="33"/>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47"/>
                                        </p:tgtEl>
                                        <p:attrNameLst>
                                          <p:attrName>style.visibility</p:attrName>
                                        </p:attrNameLst>
                                      </p:cBhvr>
                                      <p:to>
                                        <p:strVal val="visible"/>
                                      </p:to>
                                    </p:set>
                                  </p:childTnLst>
                                </p:cTn>
                              </p:par>
                              <p:par>
                                <p:cTn id="146" presetID="9" presetClass="exit" presetSubtype="0" fill="hold" grpId="1" nodeType="withEffect">
                                  <p:stCondLst>
                                    <p:cond delay="0"/>
                                  </p:stCondLst>
                                  <p:childTnLst>
                                    <p:animEffect transition="out" filter="dissolve">
                                      <p:cBhvr>
                                        <p:cTn id="147" dur="500"/>
                                        <p:tgtEl>
                                          <p:spTgt spid="15"/>
                                        </p:tgtEl>
                                      </p:cBhvr>
                                    </p:animEffect>
                                    <p:set>
                                      <p:cBhvr>
                                        <p:cTn id="148" dur="1" fill="hold">
                                          <p:stCondLst>
                                            <p:cond delay="499"/>
                                          </p:stCondLst>
                                        </p:cTn>
                                        <p:tgtEl>
                                          <p:spTgt spid="1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48"/>
                                        </p:tgtEl>
                                        <p:attrNameLst>
                                          <p:attrName>style.visibility</p:attrName>
                                        </p:attrNameLst>
                                      </p:cBhvr>
                                      <p:to>
                                        <p:strVal val="visible"/>
                                      </p:to>
                                    </p:set>
                                  </p:childTnLst>
                                </p:cTn>
                              </p:par>
                              <p:par>
                                <p:cTn id="157" presetID="9" presetClass="exit" presetSubtype="0" fill="hold" grpId="1" nodeType="withEffect">
                                  <p:stCondLst>
                                    <p:cond delay="0"/>
                                  </p:stCondLst>
                                  <p:childTnLst>
                                    <p:animEffect transition="out" filter="dissolve">
                                      <p:cBhvr>
                                        <p:cTn id="158" dur="500"/>
                                        <p:tgtEl>
                                          <p:spTgt spid="47"/>
                                        </p:tgtEl>
                                      </p:cBhvr>
                                    </p:animEffect>
                                    <p:set>
                                      <p:cBhvr>
                                        <p:cTn id="159" dur="1" fill="hold">
                                          <p:stCondLst>
                                            <p:cond delay="499"/>
                                          </p:stCondLst>
                                        </p:cTn>
                                        <p:tgtEl>
                                          <p:spTgt spid="47"/>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45"/>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49"/>
                                        </p:tgtEl>
                                        <p:attrNameLst>
                                          <p:attrName>style.visibility</p:attrName>
                                        </p:attrNameLst>
                                      </p:cBhvr>
                                      <p:to>
                                        <p:strVal val="visible"/>
                                      </p:to>
                                    </p:set>
                                  </p:childTnLst>
                                </p:cTn>
                              </p:par>
                              <p:par>
                                <p:cTn id="168" presetID="9" presetClass="exit" presetSubtype="0" fill="hold" grpId="1" nodeType="withEffect">
                                  <p:stCondLst>
                                    <p:cond delay="0"/>
                                  </p:stCondLst>
                                  <p:childTnLst>
                                    <p:animEffect transition="out" filter="dissolve">
                                      <p:cBhvr>
                                        <p:cTn id="169" dur="500"/>
                                        <p:tgtEl>
                                          <p:spTgt spid="48"/>
                                        </p:tgtEl>
                                      </p:cBhvr>
                                    </p:animEffect>
                                    <p:set>
                                      <p:cBhvr>
                                        <p:cTn id="170" dur="1" fill="hold">
                                          <p:stCondLst>
                                            <p:cond delay="499"/>
                                          </p:stCondLst>
                                        </p:cTn>
                                        <p:tgtEl>
                                          <p:spTgt spid="4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4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0"/>
                                        </p:tgtEl>
                                        <p:attrNameLst>
                                          <p:attrName>style.visibility</p:attrName>
                                        </p:attrNameLst>
                                      </p:cBhvr>
                                      <p:to>
                                        <p:strVal val="visible"/>
                                      </p:to>
                                    </p:set>
                                  </p:childTnLst>
                                </p:cTn>
                              </p:par>
                              <p:par>
                                <p:cTn id="179" presetID="9" presetClass="exit" presetSubtype="0" fill="hold" grpId="1" nodeType="withEffect">
                                  <p:stCondLst>
                                    <p:cond delay="0"/>
                                  </p:stCondLst>
                                  <p:childTnLst>
                                    <p:animEffect transition="out" filter="dissolve">
                                      <p:cBhvr>
                                        <p:cTn id="180" dur="500"/>
                                        <p:tgtEl>
                                          <p:spTgt spid="49"/>
                                        </p:tgtEl>
                                      </p:cBhvr>
                                    </p:animEffect>
                                    <p:set>
                                      <p:cBhvr>
                                        <p:cTn id="181" dur="1" fill="hold">
                                          <p:stCondLst>
                                            <p:cond delay="499"/>
                                          </p:stCondLst>
                                        </p:cTn>
                                        <p:tgtEl>
                                          <p:spTgt spid="4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25"/>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22"/>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23"/>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9" presetClass="exit" presetSubtype="0" fill="hold" grpId="1" nodeType="clickEffect">
                                  <p:stCondLst>
                                    <p:cond delay="0"/>
                                  </p:stCondLst>
                                  <p:childTnLst>
                                    <p:animEffect transition="out" filter="dissolve">
                                      <p:cBhvr>
                                        <p:cTn id="195" dur="500"/>
                                        <p:tgtEl>
                                          <p:spTgt spid="26"/>
                                        </p:tgtEl>
                                      </p:cBhvr>
                                    </p:animEffect>
                                    <p:set>
                                      <p:cBhvr>
                                        <p:cTn id="196" dur="1" fill="hold">
                                          <p:stCondLst>
                                            <p:cond delay="499"/>
                                          </p:stCondLst>
                                        </p:cTn>
                                        <p:tgtEl>
                                          <p:spTgt spid="26"/>
                                        </p:tgtEl>
                                        <p:attrNameLst>
                                          <p:attrName>style.visibility</p:attrName>
                                        </p:attrNameLst>
                                      </p:cBhvr>
                                      <p:to>
                                        <p:strVal val="hidden"/>
                                      </p:to>
                                    </p:set>
                                  </p:childTnLst>
                                </p:cTn>
                              </p:par>
                              <p:par>
                                <p:cTn id="197" presetID="9" presetClass="exit" presetSubtype="0" fill="hold" grpId="1" nodeType="withEffect">
                                  <p:stCondLst>
                                    <p:cond delay="0"/>
                                  </p:stCondLst>
                                  <p:childTnLst>
                                    <p:animEffect transition="out" filter="dissolve">
                                      <p:cBhvr>
                                        <p:cTn id="198" dur="500"/>
                                        <p:tgtEl>
                                          <p:spTgt spid="50"/>
                                        </p:tgtEl>
                                      </p:cBhvr>
                                    </p:animEffect>
                                    <p:set>
                                      <p:cBhvr>
                                        <p:cTn id="199" dur="1" fill="hold">
                                          <p:stCondLst>
                                            <p:cond delay="499"/>
                                          </p:stCondLst>
                                        </p:cTn>
                                        <p:tgtEl>
                                          <p:spTgt spid="50"/>
                                        </p:tgtEl>
                                        <p:attrNameLst>
                                          <p:attrName>style.visibility</p:attrName>
                                        </p:attrNameLst>
                                      </p:cBhvr>
                                      <p:to>
                                        <p:strVal val="hidden"/>
                                      </p:to>
                                    </p:set>
                                  </p:childTnLst>
                                </p:cTn>
                              </p:par>
                            </p:childTnLst>
                          </p:cTn>
                        </p:par>
                        <p:par>
                          <p:cTn id="200" fill="hold">
                            <p:stCondLst>
                              <p:cond delay="500"/>
                            </p:stCondLst>
                            <p:childTnLst>
                              <p:par>
                                <p:cTn id="201" presetID="10" presetClass="entr" presetSubtype="0" fill="hold" grpId="2" nodeType="afterEffect">
                                  <p:stCondLst>
                                    <p:cond delay="0"/>
                                  </p:stCondLst>
                                  <p:childTnLst>
                                    <p:set>
                                      <p:cBhvr>
                                        <p:cTn id="202" dur="1" fill="hold">
                                          <p:stCondLst>
                                            <p:cond delay="0"/>
                                          </p:stCondLst>
                                        </p:cTn>
                                        <p:tgtEl>
                                          <p:spTgt spid="17"/>
                                        </p:tgtEl>
                                        <p:attrNameLst>
                                          <p:attrName>style.visibility</p:attrName>
                                        </p:attrNameLst>
                                      </p:cBhvr>
                                      <p:to>
                                        <p:strVal val="visible"/>
                                      </p:to>
                                    </p:set>
                                    <p:animEffect transition="in" filter="fade">
                                      <p:cBhvr>
                                        <p:cTn id="203" dur="500"/>
                                        <p:tgtEl>
                                          <p:spTgt spid="17"/>
                                        </p:tgtEl>
                                      </p:cBhvr>
                                    </p:animEffect>
                                  </p:childTnLst>
                                </p:cTn>
                              </p:par>
                              <p:par>
                                <p:cTn id="204" presetID="10" presetClass="entr" presetSubtype="0" fill="hold" grpId="2" nodeType="withEffect">
                                  <p:stCondLst>
                                    <p:cond delay="0"/>
                                  </p:stCondLst>
                                  <p:childTnLst>
                                    <p:set>
                                      <p:cBhvr>
                                        <p:cTn id="205" dur="1" fill="hold">
                                          <p:stCondLst>
                                            <p:cond delay="0"/>
                                          </p:stCondLst>
                                        </p:cTn>
                                        <p:tgtEl>
                                          <p:spTgt spid="35"/>
                                        </p:tgtEl>
                                        <p:attrNameLst>
                                          <p:attrName>style.visibility</p:attrName>
                                        </p:attrNameLst>
                                      </p:cBhvr>
                                      <p:to>
                                        <p:strVal val="visible"/>
                                      </p:to>
                                    </p:set>
                                    <p:animEffect transition="in" filter="fade">
                                      <p:cBhvr>
                                        <p:cTn id="206" dur="500"/>
                                        <p:tgtEl>
                                          <p:spTgt spid="35"/>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9" presetClass="exit" presetSubtype="0" fill="hold" grpId="3" nodeType="clickEffect">
                                  <p:stCondLst>
                                    <p:cond delay="0"/>
                                  </p:stCondLst>
                                  <p:childTnLst>
                                    <p:animEffect transition="out" filter="dissolv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9" presetClass="exit" presetSubtype="0" fill="hold" grpId="3" nodeType="withEffect">
                                  <p:stCondLst>
                                    <p:cond delay="0"/>
                                  </p:stCondLst>
                                  <p:childTnLst>
                                    <p:animEffect transition="out" filter="dissolve">
                                      <p:cBhvr>
                                        <p:cTn id="219" dur="500"/>
                                        <p:tgtEl>
                                          <p:spTgt spid="35"/>
                                        </p:tgtEl>
                                      </p:cBhvr>
                                    </p:animEffect>
                                    <p:set>
                                      <p:cBhvr>
                                        <p:cTn id="220" dur="1" fill="hold">
                                          <p:stCondLst>
                                            <p:cond delay="499"/>
                                          </p:stCondLst>
                                        </p:cTn>
                                        <p:tgtEl>
                                          <p:spTgt spid="35"/>
                                        </p:tgtEl>
                                        <p:attrNameLst>
                                          <p:attrName>style.visibility</p:attrName>
                                        </p:attrNameLst>
                                      </p:cBhvr>
                                      <p:to>
                                        <p:strVal val="hidden"/>
                                      </p:to>
                                    </p:set>
                                  </p:childTnLst>
                                </p:cTn>
                              </p:par>
                              <p:par>
                                <p:cTn id="221" presetID="10" presetClass="entr" presetSubtype="0" fill="hold" grpId="2" nodeType="withEffect">
                                  <p:stCondLst>
                                    <p:cond delay="0"/>
                                  </p:stCondLst>
                                  <p:childTnLst>
                                    <p:set>
                                      <p:cBhvr>
                                        <p:cTn id="222" dur="1" fill="hold">
                                          <p:stCondLst>
                                            <p:cond delay="0"/>
                                          </p:stCondLst>
                                        </p:cTn>
                                        <p:tgtEl>
                                          <p:spTgt spid="47"/>
                                        </p:tgtEl>
                                        <p:attrNameLst>
                                          <p:attrName>style.visibility</p:attrName>
                                        </p:attrNameLst>
                                      </p:cBhvr>
                                      <p:to>
                                        <p:strVal val="visible"/>
                                      </p:to>
                                    </p:set>
                                    <p:animEffect transition="in" filter="fade">
                                      <p:cBhvr>
                                        <p:cTn id="223" dur="500"/>
                                        <p:tgtEl>
                                          <p:spTgt spid="47"/>
                                        </p:tgtEl>
                                      </p:cBhvr>
                                    </p:animEffect>
                                  </p:childTnLst>
                                </p:cTn>
                              </p:par>
                              <p:par>
                                <p:cTn id="224" presetID="10" presetClass="entr" presetSubtype="0" fill="hold" grpId="3" nodeType="withEffect">
                                  <p:stCondLst>
                                    <p:cond delay="0"/>
                                  </p:stCondLst>
                                  <p:childTnLst>
                                    <p:set>
                                      <p:cBhvr>
                                        <p:cTn id="225" dur="1" fill="hold">
                                          <p:stCondLst>
                                            <p:cond delay="0"/>
                                          </p:stCondLst>
                                        </p:cTn>
                                        <p:tgtEl>
                                          <p:spTgt spid="33"/>
                                        </p:tgtEl>
                                        <p:attrNameLst>
                                          <p:attrName>style.visibility</p:attrName>
                                        </p:attrNameLst>
                                      </p:cBhvr>
                                      <p:to>
                                        <p:strVal val="visible"/>
                                      </p:to>
                                    </p:set>
                                    <p:animEffect transition="in" filter="fade">
                                      <p:cBhvr>
                                        <p:cTn id="226" dur="500"/>
                                        <p:tgtEl>
                                          <p:spTgt spid="33"/>
                                        </p:tgtEl>
                                      </p:cBhvr>
                                    </p:animEffect>
                                  </p:childTnLst>
                                </p:cTn>
                              </p:par>
                              <p:par>
                                <p:cTn id="227" presetID="1" presetClass="entr" presetSubtype="0" fill="hold" grpId="0" nodeType="withEffect">
                                  <p:stCondLst>
                                    <p:cond delay="0"/>
                                  </p:stCondLst>
                                  <p:childTnLst>
                                    <p:set>
                                      <p:cBhvr>
                                        <p:cTn id="228" dur="1" fill="hold">
                                          <p:stCondLst>
                                            <p:cond delay="0"/>
                                          </p:stCondLst>
                                        </p:cTn>
                                        <p:tgtEl>
                                          <p:spTgt spid="27"/>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8"/>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4"/>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9" presetClass="exit" presetSubtype="0" fill="hold" grpId="3" nodeType="clickEffect">
                                  <p:stCondLst>
                                    <p:cond delay="0"/>
                                  </p:stCondLst>
                                  <p:childTnLst>
                                    <p:animEffect transition="out" filter="dissolve">
                                      <p:cBhvr>
                                        <p:cTn id="236" dur="500"/>
                                        <p:tgtEl>
                                          <p:spTgt spid="47"/>
                                        </p:tgtEl>
                                      </p:cBhvr>
                                    </p:animEffect>
                                    <p:set>
                                      <p:cBhvr>
                                        <p:cTn id="237" dur="1" fill="hold">
                                          <p:stCondLst>
                                            <p:cond delay="499"/>
                                          </p:stCondLst>
                                        </p:cTn>
                                        <p:tgtEl>
                                          <p:spTgt spid="47"/>
                                        </p:tgtEl>
                                        <p:attrNameLst>
                                          <p:attrName>style.visibility</p:attrName>
                                        </p:attrNameLst>
                                      </p:cBhvr>
                                      <p:to>
                                        <p:strVal val="hidden"/>
                                      </p:to>
                                    </p:set>
                                  </p:childTnLst>
                                </p:cTn>
                              </p:par>
                              <p:par>
                                <p:cTn id="238" presetID="9" presetClass="exit" presetSubtype="0" fill="hold" grpId="4" nodeType="withEffect">
                                  <p:stCondLst>
                                    <p:cond delay="0"/>
                                  </p:stCondLst>
                                  <p:childTnLst>
                                    <p:animEffect transition="out" filter="dissolve">
                                      <p:cBhvr>
                                        <p:cTn id="239" dur="500"/>
                                        <p:tgtEl>
                                          <p:spTgt spid="33"/>
                                        </p:tgtEl>
                                      </p:cBhvr>
                                    </p:animEffect>
                                    <p:set>
                                      <p:cBhvr>
                                        <p:cTn id="240" dur="1" fill="hold">
                                          <p:stCondLst>
                                            <p:cond delay="499"/>
                                          </p:stCondLst>
                                        </p:cTn>
                                        <p:tgtEl>
                                          <p:spTgt spid="33"/>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29"/>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30"/>
                                        </p:tgtEl>
                                        <p:attrNameLst>
                                          <p:attrName>style.visibility</p:attrName>
                                        </p:attrNameLst>
                                      </p:cBhvr>
                                      <p:to>
                                        <p:strVal val="visible"/>
                                      </p:to>
                                    </p:set>
                                  </p:childTnLst>
                                </p:cTn>
                              </p:par>
                              <p:par>
                                <p:cTn id="245" presetID="10" presetClass="entr" presetSubtype="0" fill="hold" grpId="2" nodeType="withEffect">
                                  <p:stCondLst>
                                    <p:cond delay="0"/>
                                  </p:stCondLst>
                                  <p:childTnLst>
                                    <p:set>
                                      <p:cBhvr>
                                        <p:cTn id="246" dur="1" fill="hold">
                                          <p:stCondLst>
                                            <p:cond delay="0"/>
                                          </p:stCondLst>
                                        </p:cTn>
                                        <p:tgtEl>
                                          <p:spTgt spid="50"/>
                                        </p:tgtEl>
                                        <p:attrNameLst>
                                          <p:attrName>style.visibility</p:attrName>
                                        </p:attrNameLst>
                                      </p:cBhvr>
                                      <p:to>
                                        <p:strVal val="visible"/>
                                      </p:to>
                                    </p:set>
                                    <p:animEffect transition="in" filter="fade">
                                      <p:cBhvr>
                                        <p:cTn id="247" dur="500"/>
                                        <p:tgtEl>
                                          <p:spTgt spid="50"/>
                                        </p:tgtEl>
                                      </p:cBhvr>
                                    </p:animEffect>
                                  </p:childTnLst>
                                </p:cTn>
                              </p:par>
                              <p:par>
                                <p:cTn id="248" presetID="10" presetClass="entr" presetSubtype="0" fill="hold" grpId="2" nodeType="withEffect">
                                  <p:stCondLst>
                                    <p:cond delay="0"/>
                                  </p:stCondLst>
                                  <p:childTnLst>
                                    <p:set>
                                      <p:cBhvr>
                                        <p:cTn id="249" dur="1" fill="hold">
                                          <p:stCondLst>
                                            <p:cond delay="0"/>
                                          </p:stCondLst>
                                        </p:cTn>
                                        <p:tgtEl>
                                          <p:spTgt spid="26"/>
                                        </p:tgtEl>
                                        <p:attrNameLst>
                                          <p:attrName>style.visibility</p:attrName>
                                        </p:attrNameLst>
                                      </p:cBhvr>
                                      <p:to>
                                        <p:strVal val="visible"/>
                                      </p:to>
                                    </p:set>
                                    <p:animEffect transition="in" filter="fade">
                                      <p:cBhvr>
                                        <p:cTn id="250" dur="500"/>
                                        <p:tgtEl>
                                          <p:spTgt spid="26"/>
                                        </p:tgtEl>
                                      </p:cBhvr>
                                    </p:animEffect>
                                  </p:childTnLst>
                                </p:cTn>
                              </p:par>
                              <p:par>
                                <p:cTn id="251" presetID="1" presetClass="entr" presetSubtype="0" fill="hold" grpId="0" nodeType="withEffect">
                                  <p:stCondLst>
                                    <p:cond delay="0"/>
                                  </p:stCondLst>
                                  <p:childTnLst>
                                    <p:set>
                                      <p:cBhvr>
                                        <p:cTn id="2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7" grpId="0" animBg="1"/>
      <p:bldP spid="38" grpId="0" animBg="1"/>
      <p:bldP spid="39" grpId="0" animBg="1"/>
      <p:bldP spid="40" grpId="0" animBg="1"/>
      <p:bldP spid="41" grpId="0" animBg="1"/>
      <p:bldP spid="3" grpId="0"/>
      <p:bldP spid="4" grpId="0"/>
      <p:bldP spid="5" grpId="0"/>
      <p:bldP spid="6" grpId="0"/>
      <p:bldP spid="8" grpId="0"/>
      <p:bldP spid="25" grpId="0"/>
      <p:bldP spid="7" grpId="0" animBg="1"/>
      <p:bldP spid="9" grpId="0" animBg="1"/>
      <p:bldP spid="27" grpId="0" animBg="1"/>
      <p:bldP spid="28" grpId="0" animBg="1"/>
      <p:bldP spid="29" grpId="0" animBg="1"/>
      <p:bldP spid="30" grpId="0" animBg="1"/>
      <p:bldP spid="31" grpId="0" animBg="1"/>
      <p:bldP spid="10" grpId="0" animBg="1"/>
      <p:bldP spid="11" grpId="0" animBg="1"/>
      <p:bldP spid="12" grpId="0" animBg="1"/>
      <p:bldP spid="13" grpId="0" animBg="1"/>
      <p:bldP spid="14" grpId="0" animBg="1"/>
      <p:bldP spid="43" grpId="0" animBg="1"/>
      <p:bldP spid="44" grpId="0" animBg="1"/>
      <p:bldP spid="45" grpId="0" animBg="1"/>
      <p:bldP spid="46" grpId="0" animBg="1"/>
      <p:bldP spid="50" grpId="0" animBg="1"/>
      <p:bldP spid="50" grpId="1" animBg="1"/>
      <p:bldP spid="50" grpId="2" animBg="1"/>
      <p:bldP spid="49" grpId="0" animBg="1"/>
      <p:bldP spid="49" grpId="1" animBg="1"/>
      <p:bldP spid="48" grpId="0" animBg="1"/>
      <p:bldP spid="48" grpId="1" animBg="1"/>
      <p:bldP spid="47" grpId="0" animBg="1"/>
      <p:bldP spid="47" grpId="1" animBg="1"/>
      <p:bldP spid="47" grpId="2" animBg="1"/>
      <p:bldP spid="47" grpId="3" animBg="1"/>
      <p:bldP spid="15" grpId="0" animBg="1"/>
      <p:bldP spid="15" grpId="1" animBg="1"/>
      <p:bldP spid="16" grpId="0" animBg="1"/>
      <p:bldP spid="16" grpId="1" animBg="1"/>
      <p:bldP spid="17" grpId="0" animBg="1"/>
      <p:bldP spid="17" grpId="1" animBg="1"/>
      <p:bldP spid="17" grpId="2" animBg="1"/>
      <p:bldP spid="17" grpId="3" animBg="1"/>
      <p:bldP spid="18" grpId="0" animBg="1"/>
      <p:bldP spid="18" grpId="1" animBg="1"/>
      <p:bldP spid="19" grpId="0" animBg="1"/>
      <p:bldP spid="19" grpId="1" animBg="1"/>
      <p:bldP spid="26" grpId="0" animBg="1"/>
      <p:bldP spid="26" grpId="1" animBg="1"/>
      <p:bldP spid="26" grpId="2" animBg="1"/>
      <p:bldP spid="32" grpId="0" animBg="1"/>
      <p:bldP spid="32" grpId="1" animBg="1"/>
      <p:bldP spid="33" grpId="0" animBg="1"/>
      <p:bldP spid="33" grpId="1" animBg="1"/>
      <p:bldP spid="33" grpId="2" animBg="1"/>
      <p:bldP spid="33" grpId="3" animBg="1"/>
      <p:bldP spid="33" grpId="4" animBg="1"/>
      <p:bldP spid="34" grpId="0" animBg="1"/>
      <p:bldP spid="34" grpId="1" animBg="1"/>
      <p:bldP spid="35" grpId="0" animBg="1"/>
      <p:bldP spid="35" grpId="1" animBg="1"/>
      <p:bldP spid="35" grpId="2" animBg="1"/>
      <p:bldP spid="35" grpId="3" animBg="1"/>
      <p:bldP spid="36" grpId="0" animBg="1"/>
      <p:bldP spid="3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178C54C0-2C34-B64F-4B58-CF95C0E57C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5D6680-406A-19A1-1F4D-8B0A761E4EEB}"/>
              </a:ext>
            </a:extLst>
          </p:cNvPr>
          <p:cNvSpPr>
            <a:spLocks noGrp="1"/>
          </p:cNvSpPr>
          <p:nvPr>
            <p:ph type="body" sz="quarter" idx="10"/>
          </p:nvPr>
        </p:nvSpPr>
        <p:spPr>
          <a:xfrm>
            <a:off x="0" y="200144"/>
            <a:ext cx="11626757" cy="750661"/>
          </a:xfrm>
          <a:solidFill>
            <a:schemeClr val="accent2"/>
          </a:solidFill>
        </p:spPr>
        <p:txBody>
          <a:bodyPr>
            <a:normAutofit fontScale="92500"/>
          </a:bodyPr>
          <a:lstStyle/>
          <a:p>
            <a:pPr algn="ctr"/>
            <a:r>
              <a:rPr lang="en-GB" dirty="0">
                <a:latin typeface="Century Gothic" panose="020B0502020202020204" pitchFamily="34" charset="0"/>
              </a:rPr>
              <a:t>What are the first three common multiples of 4 &amp; 10? </a:t>
            </a:r>
          </a:p>
        </p:txBody>
      </p:sp>
      <p:pic>
        <p:nvPicPr>
          <p:cNvPr id="3" name="Picture 2">
            <a:extLst>
              <a:ext uri="{FF2B5EF4-FFF2-40B4-BE49-F238E27FC236}">
                <a16:creationId xmlns:a16="http://schemas.microsoft.com/office/drawing/2014/main" id="{A33369EE-2917-E74C-4C0A-D37763165645}"/>
              </a:ext>
            </a:extLst>
          </p:cNvPr>
          <p:cNvPicPr>
            <a:picLocks noChangeAspect="1"/>
          </p:cNvPicPr>
          <p:nvPr/>
        </p:nvPicPr>
        <p:blipFill rotWithShape="1">
          <a:blip r:embed="rId3"/>
          <a:srcRect b="1495"/>
          <a:stretch/>
        </p:blipFill>
        <p:spPr>
          <a:xfrm>
            <a:off x="10938294" y="4774735"/>
            <a:ext cx="1149712" cy="1533880"/>
          </a:xfrm>
          <a:prstGeom prst="rect">
            <a:avLst/>
          </a:prstGeom>
        </p:spPr>
      </p:pic>
      <p:sp>
        <p:nvSpPr>
          <p:cNvPr id="6" name="Text Placeholder 1">
            <a:extLst>
              <a:ext uri="{FF2B5EF4-FFF2-40B4-BE49-F238E27FC236}">
                <a16:creationId xmlns:a16="http://schemas.microsoft.com/office/drawing/2014/main" id="{34A308CB-C2F3-6E81-261A-2D621497E186}"/>
              </a:ext>
            </a:extLst>
          </p:cNvPr>
          <p:cNvSpPr txBox="1">
            <a:spLocks/>
          </p:cNvSpPr>
          <p:nvPr/>
        </p:nvSpPr>
        <p:spPr>
          <a:xfrm>
            <a:off x="-1" y="3053669"/>
            <a:ext cx="11626757" cy="750661"/>
          </a:xfrm>
          <a:prstGeom prst="rect">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Century Gothic" panose="020B0502020202020204" pitchFamily="34" charset="0"/>
              </a:rPr>
              <a:t>What are the first three common multiples of 6 &amp; 8? </a:t>
            </a:r>
          </a:p>
        </p:txBody>
      </p:sp>
      <p:sp>
        <p:nvSpPr>
          <p:cNvPr id="7" name="TextBox 6">
            <a:extLst>
              <a:ext uri="{FF2B5EF4-FFF2-40B4-BE49-F238E27FC236}">
                <a16:creationId xmlns:a16="http://schemas.microsoft.com/office/drawing/2014/main" id="{754450F8-9F95-F059-CC13-4EB1EBBF97AE}"/>
              </a:ext>
            </a:extLst>
          </p:cNvPr>
          <p:cNvSpPr txBox="1"/>
          <p:nvPr/>
        </p:nvSpPr>
        <p:spPr>
          <a:xfrm>
            <a:off x="3398808" y="5693434"/>
            <a:ext cx="5762445" cy="369332"/>
          </a:xfrm>
          <a:prstGeom prst="rect">
            <a:avLst/>
          </a:prstGeom>
          <a:noFill/>
        </p:spPr>
        <p:txBody>
          <a:bodyPr wrap="square" rtlCol="0">
            <a:spAutoFit/>
          </a:bodyPr>
          <a:lstStyle/>
          <a:p>
            <a:r>
              <a:rPr lang="en-GB" dirty="0"/>
              <a:t>What do you notice? Any patterns? </a:t>
            </a:r>
          </a:p>
        </p:txBody>
      </p:sp>
    </p:spTree>
    <p:extLst>
      <p:ext uri="{BB962C8B-B14F-4D97-AF65-F5344CB8AC3E}">
        <p14:creationId xmlns:p14="http://schemas.microsoft.com/office/powerpoint/2010/main" val="142413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FD5CEE9-3EB6-F49F-BE04-A1180BFB52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51DAF1-9068-BCEB-3153-4D42111A8457}"/>
              </a:ext>
            </a:extLst>
          </p:cNvPr>
          <p:cNvSpPr>
            <a:spLocks noGrp="1"/>
          </p:cNvSpPr>
          <p:nvPr>
            <p:ph type="body" sz="quarter" idx="10"/>
          </p:nvPr>
        </p:nvSpPr>
        <p:spPr>
          <a:xfrm>
            <a:off x="0" y="200144"/>
            <a:ext cx="11626757" cy="750661"/>
          </a:xfrm>
          <a:solidFill>
            <a:schemeClr val="accent2"/>
          </a:solidFill>
        </p:spPr>
        <p:txBody>
          <a:bodyPr>
            <a:normAutofit fontScale="92500"/>
          </a:bodyPr>
          <a:lstStyle/>
          <a:p>
            <a:pPr algn="ctr"/>
            <a:r>
              <a:rPr lang="en-GB" dirty="0">
                <a:latin typeface="Century Gothic" panose="020B0502020202020204" pitchFamily="34" charset="0"/>
              </a:rPr>
              <a:t>What are the first three common multiples of 16 &amp; 24? </a:t>
            </a:r>
          </a:p>
        </p:txBody>
      </p:sp>
      <p:pic>
        <p:nvPicPr>
          <p:cNvPr id="3" name="Picture 2">
            <a:extLst>
              <a:ext uri="{FF2B5EF4-FFF2-40B4-BE49-F238E27FC236}">
                <a16:creationId xmlns:a16="http://schemas.microsoft.com/office/drawing/2014/main" id="{6A10A18D-015F-6B87-D698-E6E000F7D09D}"/>
              </a:ext>
            </a:extLst>
          </p:cNvPr>
          <p:cNvPicPr>
            <a:picLocks noChangeAspect="1"/>
          </p:cNvPicPr>
          <p:nvPr/>
        </p:nvPicPr>
        <p:blipFill rotWithShape="1">
          <a:blip r:embed="rId3"/>
          <a:srcRect b="1495"/>
          <a:stretch/>
        </p:blipFill>
        <p:spPr>
          <a:xfrm>
            <a:off x="10938294" y="4774735"/>
            <a:ext cx="1149712" cy="1533880"/>
          </a:xfrm>
          <a:prstGeom prst="rect">
            <a:avLst/>
          </a:prstGeom>
        </p:spPr>
      </p:pic>
      <p:sp>
        <p:nvSpPr>
          <p:cNvPr id="7" name="TextBox 6">
            <a:extLst>
              <a:ext uri="{FF2B5EF4-FFF2-40B4-BE49-F238E27FC236}">
                <a16:creationId xmlns:a16="http://schemas.microsoft.com/office/drawing/2014/main" id="{46E42E47-69D9-1769-82F0-D4BF2DF9EE92}"/>
              </a:ext>
            </a:extLst>
          </p:cNvPr>
          <p:cNvSpPr txBox="1"/>
          <p:nvPr/>
        </p:nvSpPr>
        <p:spPr>
          <a:xfrm>
            <a:off x="3515387" y="4204282"/>
            <a:ext cx="5762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What do you notice? Any patterns?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64E2341-A1AE-AE2B-11C5-61471103E5A9}"/>
                  </a:ext>
                </a:extLst>
              </p:cNvPr>
              <p:cNvSpPr txBox="1"/>
              <p:nvPr/>
            </p:nvSpPr>
            <p:spPr>
              <a:xfrm>
                <a:off x="4746219" y="2141951"/>
                <a:ext cx="1485128"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1" i="1" dirty="0" smtClean="0">
                          <a:solidFill>
                            <a:srgbClr val="000000"/>
                          </a:solidFill>
                          <a:latin typeface="Cambria Math" panose="02040503050406030204" pitchFamily="18" charset="0"/>
                        </a:rPr>
                        <m:t>𝟒𝟖</m:t>
                      </m:r>
                      <m:r>
                        <a:rPr lang="en-GB" b="1" i="1" dirty="0">
                          <a:solidFill>
                            <a:srgbClr val="000000"/>
                          </a:solidFill>
                          <a:effectLst/>
                          <a:latin typeface="Cambria Math" panose="02040503050406030204" pitchFamily="18" charset="0"/>
                        </a:rPr>
                        <m:t>,</m:t>
                      </m:r>
                    </m:oMath>
                  </m:oMathPara>
                </a14:m>
                <a:endParaRPr lang="en-GB" b="1" i="0" dirty="0">
                  <a:solidFill>
                    <a:srgbClr val="000000"/>
                  </a:solidFill>
                  <a:effectLst/>
                  <a:latin typeface="Trebuchet MS" panose="020B0603020202020204" pitchFamily="34" charset="0"/>
                </a:endParaRPr>
              </a:p>
            </p:txBody>
          </p:sp>
        </mc:Choice>
        <mc:Fallback>
          <p:sp>
            <p:nvSpPr>
              <p:cNvPr id="5" name="TextBox 4">
                <a:extLst>
                  <a:ext uri="{FF2B5EF4-FFF2-40B4-BE49-F238E27FC236}">
                    <a16:creationId xmlns:a16="http://schemas.microsoft.com/office/drawing/2014/main" id="{C64E2341-A1AE-AE2B-11C5-61471103E5A9}"/>
                  </a:ext>
                </a:extLst>
              </p:cNvPr>
              <p:cNvSpPr txBox="1">
                <a:spLocks noRot="1" noChangeAspect="1" noMove="1" noResize="1" noEditPoints="1" noAdjustHandles="1" noChangeArrowheads="1" noChangeShapeType="1" noTextEdit="1"/>
              </p:cNvSpPr>
              <p:nvPr/>
            </p:nvSpPr>
            <p:spPr>
              <a:xfrm>
                <a:off x="4746219" y="2141951"/>
                <a:ext cx="148512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47F9748-3046-CD1D-EFAD-BDC3B3E860A0}"/>
                  </a:ext>
                </a:extLst>
              </p:cNvPr>
              <p:cNvSpPr txBox="1"/>
              <p:nvPr/>
            </p:nvSpPr>
            <p:spPr>
              <a:xfrm>
                <a:off x="5210685" y="2141951"/>
                <a:ext cx="28667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1" i="1" dirty="0" smtClean="0">
                          <a:solidFill>
                            <a:srgbClr val="000000"/>
                          </a:solidFill>
                          <a:latin typeface="Cambria Math" panose="02040503050406030204" pitchFamily="18" charset="0"/>
                        </a:rPr>
                        <m:t>𝟗𝟔</m:t>
                      </m:r>
                      <m:r>
                        <a:rPr lang="en-GB" b="1" i="1" dirty="0" smtClean="0">
                          <a:solidFill>
                            <a:srgbClr val="000000"/>
                          </a:solidFill>
                          <a:latin typeface="Cambria Math" panose="02040503050406030204" pitchFamily="18" charset="0"/>
                        </a:rPr>
                        <m:t>,</m:t>
                      </m:r>
                    </m:oMath>
                  </m:oMathPara>
                </a14:m>
                <a:endParaRPr lang="en-GB" b="1" i="0" dirty="0">
                  <a:solidFill>
                    <a:srgbClr val="000000"/>
                  </a:solidFill>
                  <a:effectLst/>
                  <a:latin typeface="Trebuchet MS" panose="020B0603020202020204" pitchFamily="34" charset="0"/>
                </a:endParaRPr>
              </a:p>
            </p:txBody>
          </p:sp>
        </mc:Choice>
        <mc:Fallback>
          <p:sp>
            <p:nvSpPr>
              <p:cNvPr id="8" name="TextBox 7">
                <a:extLst>
                  <a:ext uri="{FF2B5EF4-FFF2-40B4-BE49-F238E27FC236}">
                    <a16:creationId xmlns:a16="http://schemas.microsoft.com/office/drawing/2014/main" id="{D47F9748-3046-CD1D-EFAD-BDC3B3E860A0}"/>
                  </a:ext>
                </a:extLst>
              </p:cNvPr>
              <p:cNvSpPr txBox="1">
                <a:spLocks noRot="1" noChangeAspect="1" noMove="1" noResize="1" noEditPoints="1" noAdjustHandles="1" noChangeArrowheads="1" noChangeShapeType="1" noTextEdit="1"/>
              </p:cNvSpPr>
              <p:nvPr/>
            </p:nvSpPr>
            <p:spPr>
              <a:xfrm>
                <a:off x="5210685" y="2141951"/>
                <a:ext cx="286679" cy="369332"/>
              </a:xfrm>
              <a:prstGeom prst="rect">
                <a:avLst/>
              </a:prstGeom>
              <a:blipFill>
                <a:blip r:embed="rId5"/>
                <a:stretch>
                  <a:fillRect r="-574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F484EA4-12D7-25C2-7E03-CF9AE197CF8E}"/>
                  </a:ext>
                </a:extLst>
              </p:cNvPr>
              <p:cNvSpPr txBox="1"/>
              <p:nvPr/>
            </p:nvSpPr>
            <p:spPr>
              <a:xfrm>
                <a:off x="5683292" y="2141951"/>
                <a:ext cx="548054"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1" i="1" dirty="0" smtClean="0">
                          <a:solidFill>
                            <a:srgbClr val="000000"/>
                          </a:solidFill>
                          <a:latin typeface="Cambria Math" panose="02040503050406030204" pitchFamily="18" charset="0"/>
                        </a:rPr>
                        <m:t>𝟏𝟒𝟒</m:t>
                      </m:r>
                      <m:r>
                        <a:rPr lang="en-GB" b="1" i="1" dirty="0" smtClean="0">
                          <a:solidFill>
                            <a:srgbClr val="000000"/>
                          </a:solidFill>
                          <a:latin typeface="Cambria Math" panose="02040503050406030204" pitchFamily="18" charset="0"/>
                        </a:rPr>
                        <m:t>,</m:t>
                      </m:r>
                    </m:oMath>
                  </m:oMathPara>
                </a14:m>
                <a:endParaRPr lang="en-GB" b="1" i="0" dirty="0">
                  <a:solidFill>
                    <a:srgbClr val="000000"/>
                  </a:solidFill>
                  <a:effectLst/>
                  <a:latin typeface="Trebuchet MS" panose="020B0603020202020204" pitchFamily="34" charset="0"/>
                </a:endParaRPr>
              </a:p>
            </p:txBody>
          </p:sp>
        </mc:Choice>
        <mc:Fallback>
          <p:sp>
            <p:nvSpPr>
              <p:cNvPr id="9" name="TextBox 8">
                <a:extLst>
                  <a:ext uri="{FF2B5EF4-FFF2-40B4-BE49-F238E27FC236}">
                    <a16:creationId xmlns:a16="http://schemas.microsoft.com/office/drawing/2014/main" id="{1F484EA4-12D7-25C2-7E03-CF9AE197CF8E}"/>
                  </a:ext>
                </a:extLst>
              </p:cNvPr>
              <p:cNvSpPr txBox="1">
                <a:spLocks noRot="1" noChangeAspect="1" noMove="1" noResize="1" noEditPoints="1" noAdjustHandles="1" noChangeArrowheads="1" noChangeShapeType="1" noTextEdit="1"/>
              </p:cNvSpPr>
              <p:nvPr/>
            </p:nvSpPr>
            <p:spPr>
              <a:xfrm>
                <a:off x="5683292" y="2141951"/>
                <a:ext cx="548054" cy="369332"/>
              </a:xfrm>
              <a:prstGeom prst="rect">
                <a:avLst/>
              </a:prstGeom>
              <a:blipFill>
                <a:blip r:embed="rId6"/>
                <a:stretch>
                  <a:fillRect r="-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DD04AEC-ABCF-A5F3-2C79-5A6C436E1018}"/>
                  </a:ext>
                </a:extLst>
              </p:cNvPr>
              <p:cNvSpPr txBox="1"/>
              <p:nvPr/>
            </p:nvSpPr>
            <p:spPr>
              <a:xfrm>
                <a:off x="6262884" y="2141951"/>
                <a:ext cx="548054"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1" i="1" smtClean="0">
                          <a:solidFill>
                            <a:srgbClr val="000000"/>
                          </a:solidFill>
                          <a:effectLst/>
                          <a:latin typeface="Cambria Math" panose="02040503050406030204" pitchFamily="18" charset="0"/>
                        </a:rPr>
                        <m:t>𝟏𝟗𝟐</m:t>
                      </m:r>
                    </m:oMath>
                  </m:oMathPara>
                </a14:m>
                <a:endParaRPr lang="en-GB" b="1" i="0" dirty="0">
                  <a:solidFill>
                    <a:srgbClr val="000000"/>
                  </a:solidFill>
                  <a:effectLst/>
                  <a:latin typeface="Trebuchet MS" panose="020B0603020202020204" pitchFamily="34" charset="0"/>
                </a:endParaRPr>
              </a:p>
            </p:txBody>
          </p:sp>
        </mc:Choice>
        <mc:Fallback>
          <p:sp>
            <p:nvSpPr>
              <p:cNvPr id="10" name="TextBox 9">
                <a:extLst>
                  <a:ext uri="{FF2B5EF4-FFF2-40B4-BE49-F238E27FC236}">
                    <a16:creationId xmlns:a16="http://schemas.microsoft.com/office/drawing/2014/main" id="{CDD04AEC-ABCF-A5F3-2C79-5A6C436E1018}"/>
                  </a:ext>
                </a:extLst>
              </p:cNvPr>
              <p:cNvSpPr txBox="1">
                <a:spLocks noRot="1" noChangeAspect="1" noMove="1" noResize="1" noEditPoints="1" noAdjustHandles="1" noChangeArrowheads="1" noChangeShapeType="1" noTextEdit="1"/>
              </p:cNvSpPr>
              <p:nvPr/>
            </p:nvSpPr>
            <p:spPr>
              <a:xfrm>
                <a:off x="6262884" y="2141951"/>
                <a:ext cx="548054" cy="369332"/>
              </a:xfrm>
              <a:prstGeom prst="rect">
                <a:avLst/>
              </a:prstGeom>
              <a:blipFill>
                <a:blip r:embed="rId7"/>
                <a:stretch>
                  <a:fillRect r="-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9CDFA13-273B-6F65-7885-92DFF27E51A8}"/>
                  </a:ext>
                </a:extLst>
              </p:cNvPr>
              <p:cNvSpPr txBox="1"/>
              <p:nvPr/>
            </p:nvSpPr>
            <p:spPr>
              <a:xfrm>
                <a:off x="4905032" y="2530081"/>
                <a:ext cx="5725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lumMod val="50000"/>
                            </a:schemeClr>
                          </a:solidFill>
                          <a:latin typeface="Cambria Math" panose="02040503050406030204" pitchFamily="18" charset="0"/>
                        </a:rPr>
                        <m:t>+48</m:t>
                      </m:r>
                    </m:oMath>
                  </m:oMathPara>
                </a14:m>
                <a:endParaRPr lang="en-GB" sz="1400" dirty="0">
                  <a:solidFill>
                    <a:schemeClr val="accent1">
                      <a:lumMod val="50000"/>
                    </a:schemeClr>
                  </a:solidFill>
                </a:endParaRPr>
              </a:p>
            </p:txBody>
          </p:sp>
        </mc:Choice>
        <mc:Fallback>
          <p:sp>
            <p:nvSpPr>
              <p:cNvPr id="11" name="TextBox 10">
                <a:extLst>
                  <a:ext uri="{FF2B5EF4-FFF2-40B4-BE49-F238E27FC236}">
                    <a16:creationId xmlns:a16="http://schemas.microsoft.com/office/drawing/2014/main" id="{79CDFA13-273B-6F65-7885-92DFF27E51A8}"/>
                  </a:ext>
                </a:extLst>
              </p:cNvPr>
              <p:cNvSpPr txBox="1">
                <a:spLocks noRot="1" noChangeAspect="1" noMove="1" noResize="1" noEditPoints="1" noAdjustHandles="1" noChangeArrowheads="1" noChangeShapeType="1" noTextEdit="1"/>
              </p:cNvSpPr>
              <p:nvPr/>
            </p:nvSpPr>
            <p:spPr>
              <a:xfrm>
                <a:off x="4905032" y="2530081"/>
                <a:ext cx="57259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4D916EB-5723-7BEB-20C4-2AF59DBB0FCC}"/>
                  </a:ext>
                </a:extLst>
              </p:cNvPr>
              <p:cNvSpPr txBox="1"/>
              <p:nvPr/>
            </p:nvSpPr>
            <p:spPr>
              <a:xfrm>
                <a:off x="5382105" y="2537147"/>
                <a:ext cx="5725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lumMod val="50000"/>
                            </a:schemeClr>
                          </a:solidFill>
                          <a:latin typeface="Cambria Math" panose="02040503050406030204" pitchFamily="18" charset="0"/>
                        </a:rPr>
                        <m:t>+48</m:t>
                      </m:r>
                    </m:oMath>
                  </m:oMathPara>
                </a14:m>
                <a:endParaRPr lang="en-GB" sz="1400" dirty="0">
                  <a:solidFill>
                    <a:schemeClr val="accent1">
                      <a:lumMod val="50000"/>
                    </a:schemeClr>
                  </a:solidFill>
                </a:endParaRPr>
              </a:p>
            </p:txBody>
          </p:sp>
        </mc:Choice>
        <mc:Fallback>
          <p:sp>
            <p:nvSpPr>
              <p:cNvPr id="12" name="TextBox 11">
                <a:extLst>
                  <a:ext uri="{FF2B5EF4-FFF2-40B4-BE49-F238E27FC236}">
                    <a16:creationId xmlns:a16="http://schemas.microsoft.com/office/drawing/2014/main" id="{A4D916EB-5723-7BEB-20C4-2AF59DBB0FCC}"/>
                  </a:ext>
                </a:extLst>
              </p:cNvPr>
              <p:cNvSpPr txBox="1">
                <a:spLocks noRot="1" noChangeAspect="1" noMove="1" noResize="1" noEditPoints="1" noAdjustHandles="1" noChangeArrowheads="1" noChangeShapeType="1" noTextEdit="1"/>
              </p:cNvSpPr>
              <p:nvPr/>
            </p:nvSpPr>
            <p:spPr>
              <a:xfrm>
                <a:off x="5382105" y="2537147"/>
                <a:ext cx="57259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843FBFE-BADF-3B54-5AD5-A03411EC248D}"/>
                  </a:ext>
                </a:extLst>
              </p:cNvPr>
              <p:cNvSpPr txBox="1"/>
              <p:nvPr/>
            </p:nvSpPr>
            <p:spPr>
              <a:xfrm>
                <a:off x="5964318" y="2537147"/>
                <a:ext cx="5725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lumMod val="50000"/>
                            </a:schemeClr>
                          </a:solidFill>
                          <a:latin typeface="Cambria Math" panose="02040503050406030204" pitchFamily="18" charset="0"/>
                        </a:rPr>
                        <m:t>+48</m:t>
                      </m:r>
                    </m:oMath>
                  </m:oMathPara>
                </a14:m>
                <a:endParaRPr lang="en-GB" sz="1400" dirty="0">
                  <a:solidFill>
                    <a:schemeClr val="accent1">
                      <a:lumMod val="50000"/>
                    </a:schemeClr>
                  </a:solidFill>
                </a:endParaRPr>
              </a:p>
            </p:txBody>
          </p:sp>
        </mc:Choice>
        <mc:Fallback>
          <p:sp>
            <p:nvSpPr>
              <p:cNvPr id="13" name="TextBox 12">
                <a:extLst>
                  <a:ext uri="{FF2B5EF4-FFF2-40B4-BE49-F238E27FC236}">
                    <a16:creationId xmlns:a16="http://schemas.microsoft.com/office/drawing/2014/main" id="{E843FBFE-BADF-3B54-5AD5-A03411EC248D}"/>
                  </a:ext>
                </a:extLst>
              </p:cNvPr>
              <p:cNvSpPr txBox="1">
                <a:spLocks noRot="1" noChangeAspect="1" noMove="1" noResize="1" noEditPoints="1" noAdjustHandles="1" noChangeArrowheads="1" noChangeShapeType="1" noTextEdit="1"/>
              </p:cNvSpPr>
              <p:nvPr/>
            </p:nvSpPr>
            <p:spPr>
              <a:xfrm>
                <a:off x="5964318" y="2537147"/>
                <a:ext cx="57259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2A5D6DA-F731-73D1-1277-4AF8AFAFC979}"/>
                  </a:ext>
                </a:extLst>
              </p:cNvPr>
              <p:cNvSpPr txBox="1"/>
              <p:nvPr/>
            </p:nvSpPr>
            <p:spPr>
              <a:xfrm>
                <a:off x="5059882" y="2383210"/>
                <a:ext cx="262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1">
                              <a:lumMod val="50000"/>
                            </a:schemeClr>
                          </a:solidFill>
                          <a:latin typeface="Cambria Math" panose="02040503050406030204" pitchFamily="18" charset="0"/>
                          <a:ea typeface="Cambria Math" panose="02040503050406030204" pitchFamily="18" charset="0"/>
                        </a:rPr>
                        <m:t>→</m:t>
                      </m:r>
                    </m:oMath>
                  </m:oMathPara>
                </a14:m>
                <a:endParaRPr lang="en-GB" dirty="0">
                  <a:solidFill>
                    <a:schemeClr val="accent1">
                      <a:lumMod val="50000"/>
                    </a:schemeClr>
                  </a:solidFill>
                </a:endParaRPr>
              </a:p>
            </p:txBody>
          </p:sp>
        </mc:Choice>
        <mc:Fallback>
          <p:sp>
            <p:nvSpPr>
              <p:cNvPr id="14" name="TextBox 13">
                <a:extLst>
                  <a:ext uri="{FF2B5EF4-FFF2-40B4-BE49-F238E27FC236}">
                    <a16:creationId xmlns:a16="http://schemas.microsoft.com/office/drawing/2014/main" id="{F2A5D6DA-F731-73D1-1277-4AF8AFAFC979}"/>
                  </a:ext>
                </a:extLst>
              </p:cNvPr>
              <p:cNvSpPr txBox="1">
                <a:spLocks noRot="1" noChangeAspect="1" noMove="1" noResize="1" noEditPoints="1" noAdjustHandles="1" noChangeArrowheads="1" noChangeShapeType="1" noTextEdit="1"/>
              </p:cNvSpPr>
              <p:nvPr/>
            </p:nvSpPr>
            <p:spPr>
              <a:xfrm>
                <a:off x="5059882" y="2383210"/>
                <a:ext cx="262892" cy="276999"/>
              </a:xfrm>
              <a:prstGeom prst="rect">
                <a:avLst/>
              </a:prstGeom>
              <a:blipFill>
                <a:blip r:embed="rId9"/>
                <a:stretch>
                  <a:fillRect l="-6977" r="-11628" b="-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4483A67-E18A-D446-41F2-0B2AF3C70FCA}"/>
                  </a:ext>
                </a:extLst>
              </p:cNvPr>
              <p:cNvSpPr txBox="1"/>
              <p:nvPr/>
            </p:nvSpPr>
            <p:spPr>
              <a:xfrm>
                <a:off x="5536955" y="2383210"/>
                <a:ext cx="262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1">
                              <a:lumMod val="50000"/>
                            </a:schemeClr>
                          </a:solidFill>
                          <a:latin typeface="Cambria Math" panose="02040503050406030204" pitchFamily="18" charset="0"/>
                          <a:ea typeface="Cambria Math" panose="02040503050406030204" pitchFamily="18" charset="0"/>
                        </a:rPr>
                        <m:t>→</m:t>
                      </m:r>
                    </m:oMath>
                  </m:oMathPara>
                </a14:m>
                <a:endParaRPr lang="en-GB" dirty="0">
                  <a:solidFill>
                    <a:schemeClr val="accent1">
                      <a:lumMod val="50000"/>
                    </a:schemeClr>
                  </a:solidFill>
                </a:endParaRPr>
              </a:p>
            </p:txBody>
          </p:sp>
        </mc:Choice>
        <mc:Fallback>
          <p:sp>
            <p:nvSpPr>
              <p:cNvPr id="15" name="TextBox 14">
                <a:extLst>
                  <a:ext uri="{FF2B5EF4-FFF2-40B4-BE49-F238E27FC236}">
                    <a16:creationId xmlns:a16="http://schemas.microsoft.com/office/drawing/2014/main" id="{94483A67-E18A-D446-41F2-0B2AF3C70FCA}"/>
                  </a:ext>
                </a:extLst>
              </p:cNvPr>
              <p:cNvSpPr txBox="1">
                <a:spLocks noRot="1" noChangeAspect="1" noMove="1" noResize="1" noEditPoints="1" noAdjustHandles="1" noChangeArrowheads="1" noChangeShapeType="1" noTextEdit="1"/>
              </p:cNvSpPr>
              <p:nvPr/>
            </p:nvSpPr>
            <p:spPr>
              <a:xfrm>
                <a:off x="5536955" y="2383210"/>
                <a:ext cx="262892" cy="276999"/>
              </a:xfrm>
              <a:prstGeom prst="rect">
                <a:avLst/>
              </a:prstGeom>
              <a:blipFill>
                <a:blip r:embed="rId10"/>
                <a:stretch>
                  <a:fillRect l="-6977" r="-11628" b="-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9BF1DDE-DBC2-5E4B-E075-61383A1EBA22}"/>
                  </a:ext>
                </a:extLst>
              </p:cNvPr>
              <p:cNvSpPr txBox="1"/>
              <p:nvPr/>
            </p:nvSpPr>
            <p:spPr>
              <a:xfrm>
                <a:off x="6133718" y="2383210"/>
                <a:ext cx="262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1">
                              <a:lumMod val="50000"/>
                            </a:schemeClr>
                          </a:solidFill>
                          <a:latin typeface="Cambria Math" panose="02040503050406030204" pitchFamily="18" charset="0"/>
                          <a:ea typeface="Cambria Math" panose="02040503050406030204" pitchFamily="18" charset="0"/>
                        </a:rPr>
                        <m:t>→</m:t>
                      </m:r>
                    </m:oMath>
                  </m:oMathPara>
                </a14:m>
                <a:endParaRPr lang="en-GB" dirty="0">
                  <a:solidFill>
                    <a:schemeClr val="accent1">
                      <a:lumMod val="50000"/>
                    </a:schemeClr>
                  </a:solidFill>
                </a:endParaRPr>
              </a:p>
            </p:txBody>
          </p:sp>
        </mc:Choice>
        <mc:Fallback>
          <p:sp>
            <p:nvSpPr>
              <p:cNvPr id="16" name="TextBox 15">
                <a:extLst>
                  <a:ext uri="{FF2B5EF4-FFF2-40B4-BE49-F238E27FC236}">
                    <a16:creationId xmlns:a16="http://schemas.microsoft.com/office/drawing/2014/main" id="{09BF1DDE-DBC2-5E4B-E075-61383A1EBA22}"/>
                  </a:ext>
                </a:extLst>
              </p:cNvPr>
              <p:cNvSpPr txBox="1">
                <a:spLocks noRot="1" noChangeAspect="1" noMove="1" noResize="1" noEditPoints="1" noAdjustHandles="1" noChangeArrowheads="1" noChangeShapeType="1" noTextEdit="1"/>
              </p:cNvSpPr>
              <p:nvPr/>
            </p:nvSpPr>
            <p:spPr>
              <a:xfrm>
                <a:off x="6133718" y="2383210"/>
                <a:ext cx="262892" cy="276999"/>
              </a:xfrm>
              <a:prstGeom prst="rect">
                <a:avLst/>
              </a:prstGeom>
              <a:blipFill>
                <a:blip r:embed="rId11"/>
                <a:stretch>
                  <a:fillRect l="-6977" r="-11628" b="-2222"/>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0F3BC7B7-4C48-682C-E2AF-DCD3F4D22E33}"/>
              </a:ext>
            </a:extLst>
          </p:cNvPr>
          <p:cNvSpPr/>
          <p:nvPr/>
        </p:nvSpPr>
        <p:spPr>
          <a:xfrm>
            <a:off x="4187599" y="4900189"/>
            <a:ext cx="2991386" cy="7751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All common multiples will be multiples of the </a:t>
            </a:r>
            <a:r>
              <a:rPr lang="en-GB" sz="1600" b="1" dirty="0"/>
              <a:t>first</a:t>
            </a:r>
            <a:r>
              <a:rPr lang="en-GB" sz="1600" dirty="0"/>
              <a:t> common multiple.</a:t>
            </a:r>
            <a:endParaRPr lang="en-GB" sz="1600" dirty="0">
              <a:solidFill>
                <a:schemeClr val="tx1"/>
              </a:solidFill>
            </a:endParaRPr>
          </a:p>
        </p:txBody>
      </p:sp>
    </p:spTree>
    <p:extLst>
      <p:ext uri="{BB962C8B-B14F-4D97-AF65-F5344CB8AC3E}">
        <p14:creationId xmlns:p14="http://schemas.microsoft.com/office/powerpoint/2010/main" val="21961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992746A-F59D-6CC1-EAB4-DF7F6708F0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C7526C-3737-DEC5-FAFA-68DAA4F7D93A}"/>
              </a:ext>
            </a:extLst>
          </p:cNvPr>
          <p:cNvSpPr>
            <a:spLocks noGrp="1"/>
          </p:cNvSpPr>
          <p:nvPr>
            <p:ph type="body" sz="quarter" idx="10"/>
          </p:nvPr>
        </p:nvSpPr>
        <p:spPr>
          <a:xfrm>
            <a:off x="0" y="200144"/>
            <a:ext cx="11626757" cy="750661"/>
          </a:xfrm>
          <a:solidFill>
            <a:schemeClr val="accent2"/>
          </a:solidFill>
        </p:spPr>
        <p:txBody>
          <a:bodyPr>
            <a:normAutofit/>
          </a:bodyPr>
          <a:lstStyle/>
          <a:p>
            <a:pPr algn="ctr"/>
            <a:r>
              <a:rPr lang="en-GB" dirty="0">
                <a:latin typeface="Century Gothic" panose="020B0502020202020204" pitchFamily="34" charset="0"/>
              </a:rPr>
              <a:t>What is the 11</a:t>
            </a:r>
            <a:r>
              <a:rPr lang="en-GB" baseline="30000" dirty="0">
                <a:latin typeface="Century Gothic" panose="020B0502020202020204" pitchFamily="34" charset="0"/>
              </a:rPr>
              <a:t>th</a:t>
            </a:r>
            <a:r>
              <a:rPr lang="en-GB" dirty="0">
                <a:latin typeface="Century Gothic" panose="020B0502020202020204" pitchFamily="34" charset="0"/>
              </a:rPr>
              <a:t> common multiple of 16 &amp; 24? </a:t>
            </a:r>
          </a:p>
        </p:txBody>
      </p:sp>
      <p:pic>
        <p:nvPicPr>
          <p:cNvPr id="3" name="Picture 2">
            <a:extLst>
              <a:ext uri="{FF2B5EF4-FFF2-40B4-BE49-F238E27FC236}">
                <a16:creationId xmlns:a16="http://schemas.microsoft.com/office/drawing/2014/main" id="{4BEE2662-308E-3453-88E6-D2CE4B89954A}"/>
              </a:ext>
            </a:extLst>
          </p:cNvPr>
          <p:cNvPicPr>
            <a:picLocks noChangeAspect="1"/>
          </p:cNvPicPr>
          <p:nvPr/>
        </p:nvPicPr>
        <p:blipFill rotWithShape="1">
          <a:blip r:embed="rId3"/>
          <a:srcRect b="1495"/>
          <a:stretch/>
        </p:blipFill>
        <p:spPr>
          <a:xfrm>
            <a:off x="10938294" y="4774735"/>
            <a:ext cx="1149712" cy="1533880"/>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BC4C3B7-6DBC-4943-A112-A68D4C85B7F0}"/>
                  </a:ext>
                </a:extLst>
              </p:cNvPr>
              <p:cNvSpPr txBox="1"/>
              <p:nvPr/>
            </p:nvSpPr>
            <p:spPr>
              <a:xfrm>
                <a:off x="4746219" y="2141951"/>
                <a:ext cx="14851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𝟒𝟖</m:t>
                      </m:r>
                      <m:r>
                        <a:rPr kumimoji="0" lang="en-GB"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oMath>
                  </m:oMathPara>
                </a14:m>
                <a:endParaRPr kumimoji="0" lang="en-GB" sz="1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mc:Choice>
        <mc:Fallback>
          <p:sp>
            <p:nvSpPr>
              <p:cNvPr id="5" name="TextBox 4">
                <a:extLst>
                  <a:ext uri="{FF2B5EF4-FFF2-40B4-BE49-F238E27FC236}">
                    <a16:creationId xmlns:a16="http://schemas.microsoft.com/office/drawing/2014/main" id="{6BC4C3B7-6DBC-4943-A112-A68D4C85B7F0}"/>
                  </a:ext>
                </a:extLst>
              </p:cNvPr>
              <p:cNvSpPr txBox="1">
                <a:spLocks noRot="1" noChangeAspect="1" noMove="1" noResize="1" noEditPoints="1" noAdjustHandles="1" noChangeArrowheads="1" noChangeShapeType="1" noTextEdit="1"/>
              </p:cNvSpPr>
              <p:nvPr/>
            </p:nvSpPr>
            <p:spPr>
              <a:xfrm>
                <a:off x="4746219" y="2141951"/>
                <a:ext cx="148512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EF854AA-82B6-E4C6-5316-0A6F087E0A1F}"/>
                  </a:ext>
                </a:extLst>
              </p:cNvPr>
              <p:cNvSpPr txBox="1"/>
              <p:nvPr/>
            </p:nvSpPr>
            <p:spPr>
              <a:xfrm>
                <a:off x="5210685" y="2141951"/>
                <a:ext cx="2866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𝟗𝟔</m:t>
                      </m:r>
                      <m:r>
                        <a:rPr kumimoji="0" lang="en-GB"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oMath>
                  </m:oMathPara>
                </a14:m>
                <a:endParaRPr kumimoji="0" lang="en-GB" sz="1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mc:Choice>
        <mc:Fallback>
          <p:sp>
            <p:nvSpPr>
              <p:cNvPr id="8" name="TextBox 7">
                <a:extLst>
                  <a:ext uri="{FF2B5EF4-FFF2-40B4-BE49-F238E27FC236}">
                    <a16:creationId xmlns:a16="http://schemas.microsoft.com/office/drawing/2014/main" id="{EEF854AA-82B6-E4C6-5316-0A6F087E0A1F}"/>
                  </a:ext>
                </a:extLst>
              </p:cNvPr>
              <p:cNvSpPr txBox="1">
                <a:spLocks noRot="1" noChangeAspect="1" noMove="1" noResize="1" noEditPoints="1" noAdjustHandles="1" noChangeArrowheads="1" noChangeShapeType="1" noTextEdit="1"/>
              </p:cNvSpPr>
              <p:nvPr/>
            </p:nvSpPr>
            <p:spPr>
              <a:xfrm>
                <a:off x="5210685" y="2141951"/>
                <a:ext cx="286679" cy="369332"/>
              </a:xfrm>
              <a:prstGeom prst="rect">
                <a:avLst/>
              </a:prstGeom>
              <a:blipFill>
                <a:blip r:embed="rId5"/>
                <a:stretch>
                  <a:fillRect r="-574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85CFAAB-DB62-194C-ADCE-C92D153DEF38}"/>
                  </a:ext>
                </a:extLst>
              </p:cNvPr>
              <p:cNvSpPr txBox="1"/>
              <p:nvPr/>
            </p:nvSpPr>
            <p:spPr>
              <a:xfrm>
                <a:off x="5683292" y="2141951"/>
                <a:ext cx="5480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𝟏𝟒𝟒</m:t>
                      </m:r>
                      <m:r>
                        <a:rPr kumimoji="0" lang="en-GB"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oMath>
                  </m:oMathPara>
                </a14:m>
                <a:endParaRPr kumimoji="0" lang="en-GB" sz="1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mc:Choice>
        <mc:Fallback>
          <p:sp>
            <p:nvSpPr>
              <p:cNvPr id="9" name="TextBox 8">
                <a:extLst>
                  <a:ext uri="{FF2B5EF4-FFF2-40B4-BE49-F238E27FC236}">
                    <a16:creationId xmlns:a16="http://schemas.microsoft.com/office/drawing/2014/main" id="{785CFAAB-DB62-194C-ADCE-C92D153DEF38}"/>
                  </a:ext>
                </a:extLst>
              </p:cNvPr>
              <p:cNvSpPr txBox="1">
                <a:spLocks noRot="1" noChangeAspect="1" noMove="1" noResize="1" noEditPoints="1" noAdjustHandles="1" noChangeArrowheads="1" noChangeShapeType="1" noTextEdit="1"/>
              </p:cNvSpPr>
              <p:nvPr/>
            </p:nvSpPr>
            <p:spPr>
              <a:xfrm>
                <a:off x="5683292" y="2141951"/>
                <a:ext cx="548054" cy="369332"/>
              </a:xfrm>
              <a:prstGeom prst="rect">
                <a:avLst/>
              </a:prstGeom>
              <a:blipFill>
                <a:blip r:embed="rId6"/>
                <a:stretch>
                  <a:fillRect r="-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3C7EA4D-A7FA-5185-0B8F-6CCD9415DAF3}"/>
                  </a:ext>
                </a:extLst>
              </p:cNvPr>
              <p:cNvSpPr txBox="1"/>
              <p:nvPr/>
            </p:nvSpPr>
            <p:spPr>
              <a:xfrm>
                <a:off x="6262884" y="2141951"/>
                <a:ext cx="5480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𝟏𝟗𝟐</m:t>
                      </m:r>
                    </m:oMath>
                  </m:oMathPara>
                </a14:m>
                <a:endParaRPr kumimoji="0" lang="en-GB" sz="1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mc:Choice>
        <mc:Fallback>
          <p:sp>
            <p:nvSpPr>
              <p:cNvPr id="10" name="TextBox 9">
                <a:extLst>
                  <a:ext uri="{FF2B5EF4-FFF2-40B4-BE49-F238E27FC236}">
                    <a16:creationId xmlns:a16="http://schemas.microsoft.com/office/drawing/2014/main" id="{03C7EA4D-A7FA-5185-0B8F-6CCD9415DAF3}"/>
                  </a:ext>
                </a:extLst>
              </p:cNvPr>
              <p:cNvSpPr txBox="1">
                <a:spLocks noRot="1" noChangeAspect="1" noMove="1" noResize="1" noEditPoints="1" noAdjustHandles="1" noChangeArrowheads="1" noChangeShapeType="1" noTextEdit="1"/>
              </p:cNvSpPr>
              <p:nvPr/>
            </p:nvSpPr>
            <p:spPr>
              <a:xfrm>
                <a:off x="6262884" y="2141951"/>
                <a:ext cx="548054" cy="369332"/>
              </a:xfrm>
              <a:prstGeom prst="rect">
                <a:avLst/>
              </a:prstGeom>
              <a:blipFill>
                <a:blip r:embed="rId7"/>
                <a:stretch>
                  <a:fillRect r="-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4EE4C0B-43F0-1253-96BA-DD04E1B413DD}"/>
                  </a:ext>
                </a:extLst>
              </p:cNvPr>
              <p:cNvSpPr txBox="1"/>
              <p:nvPr/>
            </p:nvSpPr>
            <p:spPr>
              <a:xfrm>
                <a:off x="4905032" y="2530081"/>
                <a:ext cx="5725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400" b="0" i="1" u="none" strike="noStrike" kern="1200" cap="none" spc="0" normalizeH="0" baseline="0" noProof="0" smtClean="0">
                          <a:ln>
                            <a:noFill/>
                          </a:ln>
                          <a:solidFill>
                            <a:srgbClr val="FFCCCC">
                              <a:lumMod val="50000"/>
                            </a:srgbClr>
                          </a:solidFill>
                          <a:effectLst/>
                          <a:uLnTx/>
                          <a:uFillTx/>
                          <a:latin typeface="Cambria Math" panose="02040503050406030204" pitchFamily="18" charset="0"/>
                          <a:ea typeface="+mn-ea"/>
                          <a:cs typeface="+mn-cs"/>
                        </a:rPr>
                        <m:t>+48</m:t>
                      </m:r>
                    </m:oMath>
                  </m:oMathPara>
                </a14:m>
                <a:endParaRPr kumimoji="0" lang="en-GB" sz="1400" b="0" i="0" u="none" strike="noStrike" kern="1200" cap="none" spc="0" normalizeH="0" baseline="0" noProof="0" dirty="0">
                  <a:ln>
                    <a:noFill/>
                  </a:ln>
                  <a:solidFill>
                    <a:srgbClr val="FFCCCC">
                      <a:lumMod val="50000"/>
                    </a:srgbClr>
                  </a:solidFill>
                  <a:effectLst/>
                  <a:uLnTx/>
                  <a:uFillTx/>
                  <a:latin typeface="Century Gothic"/>
                  <a:ea typeface="+mn-ea"/>
                  <a:cs typeface="+mn-cs"/>
                </a:endParaRPr>
              </a:p>
            </p:txBody>
          </p:sp>
        </mc:Choice>
        <mc:Fallback>
          <p:sp>
            <p:nvSpPr>
              <p:cNvPr id="11" name="TextBox 10">
                <a:extLst>
                  <a:ext uri="{FF2B5EF4-FFF2-40B4-BE49-F238E27FC236}">
                    <a16:creationId xmlns:a16="http://schemas.microsoft.com/office/drawing/2014/main" id="{24EE4C0B-43F0-1253-96BA-DD04E1B413DD}"/>
                  </a:ext>
                </a:extLst>
              </p:cNvPr>
              <p:cNvSpPr txBox="1">
                <a:spLocks noRot="1" noChangeAspect="1" noMove="1" noResize="1" noEditPoints="1" noAdjustHandles="1" noChangeArrowheads="1" noChangeShapeType="1" noTextEdit="1"/>
              </p:cNvSpPr>
              <p:nvPr/>
            </p:nvSpPr>
            <p:spPr>
              <a:xfrm>
                <a:off x="4905032" y="2530081"/>
                <a:ext cx="57259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55937F1-2EFA-244E-5339-C4516C53AB0C}"/>
                  </a:ext>
                </a:extLst>
              </p:cNvPr>
              <p:cNvSpPr txBox="1"/>
              <p:nvPr/>
            </p:nvSpPr>
            <p:spPr>
              <a:xfrm>
                <a:off x="5382105" y="2537147"/>
                <a:ext cx="5725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400" b="0" i="1" u="none" strike="noStrike" kern="1200" cap="none" spc="0" normalizeH="0" baseline="0" noProof="0" smtClean="0">
                          <a:ln>
                            <a:noFill/>
                          </a:ln>
                          <a:solidFill>
                            <a:srgbClr val="FFCCCC">
                              <a:lumMod val="50000"/>
                            </a:srgbClr>
                          </a:solidFill>
                          <a:effectLst/>
                          <a:uLnTx/>
                          <a:uFillTx/>
                          <a:latin typeface="Cambria Math" panose="02040503050406030204" pitchFamily="18" charset="0"/>
                          <a:ea typeface="+mn-ea"/>
                          <a:cs typeface="+mn-cs"/>
                        </a:rPr>
                        <m:t>+48</m:t>
                      </m:r>
                    </m:oMath>
                  </m:oMathPara>
                </a14:m>
                <a:endParaRPr kumimoji="0" lang="en-GB" sz="1400" b="0" i="0" u="none" strike="noStrike" kern="1200" cap="none" spc="0" normalizeH="0" baseline="0" noProof="0" dirty="0">
                  <a:ln>
                    <a:noFill/>
                  </a:ln>
                  <a:solidFill>
                    <a:srgbClr val="FFCCCC">
                      <a:lumMod val="50000"/>
                    </a:srgbClr>
                  </a:solidFill>
                  <a:effectLst/>
                  <a:uLnTx/>
                  <a:uFillTx/>
                  <a:latin typeface="Century Gothic"/>
                  <a:ea typeface="+mn-ea"/>
                  <a:cs typeface="+mn-cs"/>
                </a:endParaRPr>
              </a:p>
            </p:txBody>
          </p:sp>
        </mc:Choice>
        <mc:Fallback>
          <p:sp>
            <p:nvSpPr>
              <p:cNvPr id="12" name="TextBox 11">
                <a:extLst>
                  <a:ext uri="{FF2B5EF4-FFF2-40B4-BE49-F238E27FC236}">
                    <a16:creationId xmlns:a16="http://schemas.microsoft.com/office/drawing/2014/main" id="{055937F1-2EFA-244E-5339-C4516C53AB0C}"/>
                  </a:ext>
                </a:extLst>
              </p:cNvPr>
              <p:cNvSpPr txBox="1">
                <a:spLocks noRot="1" noChangeAspect="1" noMove="1" noResize="1" noEditPoints="1" noAdjustHandles="1" noChangeArrowheads="1" noChangeShapeType="1" noTextEdit="1"/>
              </p:cNvSpPr>
              <p:nvPr/>
            </p:nvSpPr>
            <p:spPr>
              <a:xfrm>
                <a:off x="5382105" y="2537147"/>
                <a:ext cx="57259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8B85D04-6307-80B7-66FF-797F16296E2F}"/>
                  </a:ext>
                </a:extLst>
              </p:cNvPr>
              <p:cNvSpPr txBox="1"/>
              <p:nvPr/>
            </p:nvSpPr>
            <p:spPr>
              <a:xfrm>
                <a:off x="5964318" y="2537147"/>
                <a:ext cx="5725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400" b="0" i="1" u="none" strike="noStrike" kern="1200" cap="none" spc="0" normalizeH="0" baseline="0" noProof="0" smtClean="0">
                          <a:ln>
                            <a:noFill/>
                          </a:ln>
                          <a:solidFill>
                            <a:srgbClr val="FFCCCC">
                              <a:lumMod val="50000"/>
                            </a:srgbClr>
                          </a:solidFill>
                          <a:effectLst/>
                          <a:uLnTx/>
                          <a:uFillTx/>
                          <a:latin typeface="Cambria Math" panose="02040503050406030204" pitchFamily="18" charset="0"/>
                          <a:ea typeface="+mn-ea"/>
                          <a:cs typeface="+mn-cs"/>
                        </a:rPr>
                        <m:t>+48</m:t>
                      </m:r>
                    </m:oMath>
                  </m:oMathPara>
                </a14:m>
                <a:endParaRPr kumimoji="0" lang="en-GB" sz="1400" b="0" i="0" u="none" strike="noStrike" kern="1200" cap="none" spc="0" normalizeH="0" baseline="0" noProof="0" dirty="0">
                  <a:ln>
                    <a:noFill/>
                  </a:ln>
                  <a:solidFill>
                    <a:srgbClr val="FFCCCC">
                      <a:lumMod val="50000"/>
                    </a:srgbClr>
                  </a:solidFill>
                  <a:effectLst/>
                  <a:uLnTx/>
                  <a:uFillTx/>
                  <a:latin typeface="Century Gothic"/>
                  <a:ea typeface="+mn-ea"/>
                  <a:cs typeface="+mn-cs"/>
                </a:endParaRPr>
              </a:p>
            </p:txBody>
          </p:sp>
        </mc:Choice>
        <mc:Fallback>
          <p:sp>
            <p:nvSpPr>
              <p:cNvPr id="13" name="TextBox 12">
                <a:extLst>
                  <a:ext uri="{FF2B5EF4-FFF2-40B4-BE49-F238E27FC236}">
                    <a16:creationId xmlns:a16="http://schemas.microsoft.com/office/drawing/2014/main" id="{68B85D04-6307-80B7-66FF-797F16296E2F}"/>
                  </a:ext>
                </a:extLst>
              </p:cNvPr>
              <p:cNvSpPr txBox="1">
                <a:spLocks noRot="1" noChangeAspect="1" noMove="1" noResize="1" noEditPoints="1" noAdjustHandles="1" noChangeArrowheads="1" noChangeShapeType="1" noTextEdit="1"/>
              </p:cNvSpPr>
              <p:nvPr/>
            </p:nvSpPr>
            <p:spPr>
              <a:xfrm>
                <a:off x="5964318" y="2537147"/>
                <a:ext cx="57259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5D2012F-CD47-D4DC-E52E-0C1D05DAEE81}"/>
                  </a:ext>
                </a:extLst>
              </p:cNvPr>
              <p:cNvSpPr txBox="1"/>
              <p:nvPr/>
            </p:nvSpPr>
            <p:spPr>
              <a:xfrm>
                <a:off x="5059882" y="2383210"/>
                <a:ext cx="26289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CCCC">
                              <a:lumMod val="50000"/>
                            </a:srgbClr>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srgbClr val="FFCCCC">
                      <a:lumMod val="50000"/>
                    </a:srgbClr>
                  </a:solidFill>
                  <a:effectLst/>
                  <a:uLnTx/>
                  <a:uFillTx/>
                  <a:latin typeface="Century Gothic"/>
                  <a:ea typeface="+mn-ea"/>
                  <a:cs typeface="+mn-cs"/>
                </a:endParaRPr>
              </a:p>
            </p:txBody>
          </p:sp>
        </mc:Choice>
        <mc:Fallback>
          <p:sp>
            <p:nvSpPr>
              <p:cNvPr id="14" name="TextBox 13">
                <a:extLst>
                  <a:ext uri="{FF2B5EF4-FFF2-40B4-BE49-F238E27FC236}">
                    <a16:creationId xmlns:a16="http://schemas.microsoft.com/office/drawing/2014/main" id="{15D2012F-CD47-D4DC-E52E-0C1D05DAEE81}"/>
                  </a:ext>
                </a:extLst>
              </p:cNvPr>
              <p:cNvSpPr txBox="1">
                <a:spLocks noRot="1" noChangeAspect="1" noMove="1" noResize="1" noEditPoints="1" noAdjustHandles="1" noChangeArrowheads="1" noChangeShapeType="1" noTextEdit="1"/>
              </p:cNvSpPr>
              <p:nvPr/>
            </p:nvSpPr>
            <p:spPr>
              <a:xfrm>
                <a:off x="5059882" y="2383210"/>
                <a:ext cx="262892" cy="276999"/>
              </a:xfrm>
              <a:prstGeom prst="rect">
                <a:avLst/>
              </a:prstGeom>
              <a:blipFill>
                <a:blip r:embed="rId9"/>
                <a:stretch>
                  <a:fillRect l="-6977" r="-11628" b="-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DAC4641-321C-DEE0-4DDA-11F692885FB0}"/>
                  </a:ext>
                </a:extLst>
              </p:cNvPr>
              <p:cNvSpPr txBox="1"/>
              <p:nvPr/>
            </p:nvSpPr>
            <p:spPr>
              <a:xfrm>
                <a:off x="5536955" y="2383210"/>
                <a:ext cx="26289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CCCC">
                              <a:lumMod val="50000"/>
                            </a:srgbClr>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srgbClr val="FFCCCC">
                      <a:lumMod val="50000"/>
                    </a:srgbClr>
                  </a:solidFill>
                  <a:effectLst/>
                  <a:uLnTx/>
                  <a:uFillTx/>
                  <a:latin typeface="Century Gothic"/>
                  <a:ea typeface="+mn-ea"/>
                  <a:cs typeface="+mn-cs"/>
                </a:endParaRPr>
              </a:p>
            </p:txBody>
          </p:sp>
        </mc:Choice>
        <mc:Fallback>
          <p:sp>
            <p:nvSpPr>
              <p:cNvPr id="15" name="TextBox 14">
                <a:extLst>
                  <a:ext uri="{FF2B5EF4-FFF2-40B4-BE49-F238E27FC236}">
                    <a16:creationId xmlns:a16="http://schemas.microsoft.com/office/drawing/2014/main" id="{7DAC4641-321C-DEE0-4DDA-11F692885FB0}"/>
                  </a:ext>
                </a:extLst>
              </p:cNvPr>
              <p:cNvSpPr txBox="1">
                <a:spLocks noRot="1" noChangeAspect="1" noMove="1" noResize="1" noEditPoints="1" noAdjustHandles="1" noChangeArrowheads="1" noChangeShapeType="1" noTextEdit="1"/>
              </p:cNvSpPr>
              <p:nvPr/>
            </p:nvSpPr>
            <p:spPr>
              <a:xfrm>
                <a:off x="5536955" y="2383210"/>
                <a:ext cx="262892" cy="276999"/>
              </a:xfrm>
              <a:prstGeom prst="rect">
                <a:avLst/>
              </a:prstGeom>
              <a:blipFill>
                <a:blip r:embed="rId10"/>
                <a:stretch>
                  <a:fillRect l="-6977" r="-11628" b="-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FB68963-8125-9FD6-19E4-D2B9DCDCE9EF}"/>
                  </a:ext>
                </a:extLst>
              </p:cNvPr>
              <p:cNvSpPr txBox="1"/>
              <p:nvPr/>
            </p:nvSpPr>
            <p:spPr>
              <a:xfrm>
                <a:off x="6133718" y="2383210"/>
                <a:ext cx="26289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CCCC">
                              <a:lumMod val="50000"/>
                            </a:srgbClr>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srgbClr val="FFCCCC">
                      <a:lumMod val="50000"/>
                    </a:srgbClr>
                  </a:solidFill>
                  <a:effectLst/>
                  <a:uLnTx/>
                  <a:uFillTx/>
                  <a:latin typeface="Century Gothic"/>
                  <a:ea typeface="+mn-ea"/>
                  <a:cs typeface="+mn-cs"/>
                </a:endParaRPr>
              </a:p>
            </p:txBody>
          </p:sp>
        </mc:Choice>
        <mc:Fallback>
          <p:sp>
            <p:nvSpPr>
              <p:cNvPr id="16" name="TextBox 15">
                <a:extLst>
                  <a:ext uri="{FF2B5EF4-FFF2-40B4-BE49-F238E27FC236}">
                    <a16:creationId xmlns:a16="http://schemas.microsoft.com/office/drawing/2014/main" id="{7FB68963-8125-9FD6-19E4-D2B9DCDCE9EF}"/>
                  </a:ext>
                </a:extLst>
              </p:cNvPr>
              <p:cNvSpPr txBox="1">
                <a:spLocks noRot="1" noChangeAspect="1" noMove="1" noResize="1" noEditPoints="1" noAdjustHandles="1" noChangeArrowheads="1" noChangeShapeType="1" noTextEdit="1"/>
              </p:cNvSpPr>
              <p:nvPr/>
            </p:nvSpPr>
            <p:spPr>
              <a:xfrm>
                <a:off x="6133718" y="2383210"/>
                <a:ext cx="262892" cy="276999"/>
              </a:xfrm>
              <a:prstGeom prst="rect">
                <a:avLst/>
              </a:prstGeom>
              <a:blipFill>
                <a:blip r:embed="rId11"/>
                <a:stretch>
                  <a:fillRect l="-6977" r="-11628" b="-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5A17210-61B2-C9A9-DF09-E03C9C284003}"/>
                  </a:ext>
                </a:extLst>
              </p:cNvPr>
              <p:cNvSpPr/>
              <p:nvPr/>
            </p:nvSpPr>
            <p:spPr>
              <a:xfrm>
                <a:off x="4304154" y="3956628"/>
                <a:ext cx="2991386" cy="559267"/>
              </a:xfrm>
              <a:prstGeom prst="rect">
                <a:avLst/>
              </a:prstGeom>
              <a:solidFill>
                <a:schemeClr val="accent6">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rPr>
                  <a:t>We could keep adding </a:t>
                </a:r>
                <a14:m>
                  <m:oMath xmlns:m="http://schemas.openxmlformats.org/officeDocument/2006/math">
                    <m:r>
                      <a:rPr lang="en-GB" sz="1600" i="1" dirty="0" smtClean="0">
                        <a:solidFill>
                          <a:schemeClr val="tx1"/>
                        </a:solidFill>
                        <a:latin typeface="Cambria Math" panose="02040503050406030204" pitchFamily="18" charset="0"/>
                      </a:rPr>
                      <m:t>48</m:t>
                    </m:r>
                  </m:oMath>
                </a14:m>
                <a:r>
                  <a:rPr lang="en-GB" sz="1600" dirty="0">
                    <a:solidFill>
                      <a:schemeClr val="tx1"/>
                    </a:solidFill>
                  </a:rPr>
                  <a:t> eleven times.</a:t>
                </a:r>
              </a:p>
            </p:txBody>
          </p:sp>
        </mc:Choice>
        <mc:Fallback>
          <p:sp>
            <p:nvSpPr>
              <p:cNvPr id="4" name="Rectangle 3">
                <a:extLst>
                  <a:ext uri="{FF2B5EF4-FFF2-40B4-BE49-F238E27FC236}">
                    <a16:creationId xmlns:a16="http://schemas.microsoft.com/office/drawing/2014/main" id="{E5A17210-61B2-C9A9-DF09-E03C9C284003}"/>
                  </a:ext>
                </a:extLst>
              </p:cNvPr>
              <p:cNvSpPr>
                <a:spLocks noRot="1" noChangeAspect="1" noMove="1" noResize="1" noEditPoints="1" noAdjustHandles="1" noChangeArrowheads="1" noChangeShapeType="1" noTextEdit="1"/>
              </p:cNvSpPr>
              <p:nvPr/>
            </p:nvSpPr>
            <p:spPr>
              <a:xfrm>
                <a:off x="4304154" y="3956628"/>
                <a:ext cx="2991386" cy="559267"/>
              </a:xfrm>
              <a:prstGeom prst="rect">
                <a:avLst/>
              </a:prstGeom>
              <a:blipFill>
                <a:blip r:embed="rId12"/>
                <a:stretch>
                  <a:fillRect t="-4255" b="-1383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8DC950-911E-8035-E96B-D3CDFF3A4274}"/>
                  </a:ext>
                </a:extLst>
              </p:cNvPr>
              <p:cNvSpPr txBox="1"/>
              <p:nvPr/>
            </p:nvSpPr>
            <p:spPr>
              <a:xfrm>
                <a:off x="4706511" y="5439228"/>
                <a:ext cx="2186671"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GB" b="1" i="1" smtClean="0">
                          <a:latin typeface="Cambria Math" panose="02040503050406030204" pitchFamily="18" charset="0"/>
                        </a:rPr>
                        <m:t>𝟒𝟖</m:t>
                      </m:r>
                      <m:r>
                        <a:rPr lang="en-GB" b="1" i="1" smtClean="0">
                          <a:latin typeface="Cambria Math" panose="02040503050406030204" pitchFamily="18" charset="0"/>
                        </a:rPr>
                        <m:t>  × </m:t>
                      </m:r>
                      <m:r>
                        <a:rPr lang="en-GB" b="1" i="1" smtClean="0">
                          <a:latin typeface="Cambria Math" panose="02040503050406030204" pitchFamily="18" charset="0"/>
                        </a:rPr>
                        <m:t>𝟏𝟏</m:t>
                      </m:r>
                      <m:r>
                        <a:rPr lang="en-GB" b="1" i="1" smtClean="0">
                          <a:latin typeface="Cambria Math" panose="02040503050406030204" pitchFamily="18" charset="0"/>
                        </a:rPr>
                        <m:t>=</m:t>
                      </m:r>
                      <m:r>
                        <a:rPr lang="en-GB" b="1" i="1" smtClean="0">
                          <a:latin typeface="Cambria Math" panose="02040503050406030204" pitchFamily="18" charset="0"/>
                        </a:rPr>
                        <m:t>𝟓𝟐𝟖</m:t>
                      </m:r>
                    </m:oMath>
                  </m:oMathPara>
                </a14:m>
                <a:endParaRPr lang="en-US" b="1" dirty="0"/>
              </a:p>
            </p:txBody>
          </p:sp>
        </mc:Choice>
        <mc:Fallback>
          <p:sp>
            <p:nvSpPr>
              <p:cNvPr id="6" name="TextBox 5">
                <a:extLst>
                  <a:ext uri="{FF2B5EF4-FFF2-40B4-BE49-F238E27FC236}">
                    <a16:creationId xmlns:a16="http://schemas.microsoft.com/office/drawing/2014/main" id="{A68DC950-911E-8035-E96B-D3CDFF3A4274}"/>
                  </a:ext>
                </a:extLst>
              </p:cNvPr>
              <p:cNvSpPr txBox="1">
                <a:spLocks noRot="1" noChangeAspect="1" noMove="1" noResize="1" noEditPoints="1" noAdjustHandles="1" noChangeArrowheads="1" noChangeShapeType="1" noTextEdit="1"/>
              </p:cNvSpPr>
              <p:nvPr/>
            </p:nvSpPr>
            <p:spPr>
              <a:xfrm>
                <a:off x="4706511" y="5439228"/>
                <a:ext cx="2186671"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72391F1-E3B4-6BF8-E2D0-9A64EA05DDFD}"/>
                  </a:ext>
                </a:extLst>
              </p:cNvPr>
              <p:cNvSpPr/>
              <p:nvPr/>
            </p:nvSpPr>
            <p:spPr>
              <a:xfrm>
                <a:off x="4536097" y="4697892"/>
                <a:ext cx="2441225" cy="559735"/>
              </a:xfrm>
              <a:prstGeom prst="rect">
                <a:avLst/>
              </a:prstGeom>
              <a:solidFill>
                <a:schemeClr val="accent6">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rPr>
                  <a:t>But this as the same as </a:t>
                </a:r>
                <a14:m>
                  <m:oMath xmlns:m="http://schemas.openxmlformats.org/officeDocument/2006/math">
                    <m:r>
                      <a:rPr lang="en-GB" sz="1600" i="1" dirty="0" smtClean="0">
                        <a:solidFill>
                          <a:schemeClr val="tx1"/>
                        </a:solidFill>
                        <a:latin typeface="Cambria Math" panose="02040503050406030204" pitchFamily="18" charset="0"/>
                      </a:rPr>
                      <m:t>48 </m:t>
                    </m:r>
                    <m:r>
                      <a:rPr lang="en-GB" sz="1600" i="1" dirty="0" smtClean="0">
                        <a:solidFill>
                          <a:schemeClr val="tx1"/>
                        </a:solidFill>
                        <a:latin typeface="Cambria Math" panose="02040503050406030204" pitchFamily="18" charset="0"/>
                        <a:ea typeface="Cambria Math" panose="02040503050406030204" pitchFamily="18" charset="0"/>
                      </a:rPr>
                      <m:t>×</m:t>
                    </m:r>
                    <m:r>
                      <a:rPr lang="en-GB" sz="1600" i="1" dirty="0" smtClean="0">
                        <a:solidFill>
                          <a:schemeClr val="tx1"/>
                        </a:solidFill>
                        <a:latin typeface="Cambria Math" panose="02040503050406030204" pitchFamily="18" charset="0"/>
                      </a:rPr>
                      <m:t> 11</m:t>
                    </m:r>
                  </m:oMath>
                </a14:m>
                <a:r>
                  <a:rPr lang="en-GB" sz="1600" dirty="0">
                    <a:solidFill>
                      <a:schemeClr val="tx1"/>
                    </a:solidFill>
                  </a:rPr>
                  <a:t>.</a:t>
                </a:r>
              </a:p>
            </p:txBody>
          </p:sp>
        </mc:Choice>
        <mc:Fallback>
          <p:sp>
            <p:nvSpPr>
              <p:cNvPr id="18" name="Rectangle 17">
                <a:extLst>
                  <a:ext uri="{FF2B5EF4-FFF2-40B4-BE49-F238E27FC236}">
                    <a16:creationId xmlns:a16="http://schemas.microsoft.com/office/drawing/2014/main" id="{772391F1-E3B4-6BF8-E2D0-9A64EA05DDFD}"/>
                  </a:ext>
                </a:extLst>
              </p:cNvPr>
              <p:cNvSpPr>
                <a:spLocks noRot="1" noChangeAspect="1" noMove="1" noResize="1" noEditPoints="1" noAdjustHandles="1" noChangeArrowheads="1" noChangeShapeType="1" noTextEdit="1"/>
              </p:cNvSpPr>
              <p:nvPr/>
            </p:nvSpPr>
            <p:spPr>
              <a:xfrm>
                <a:off x="4536097" y="4697892"/>
                <a:ext cx="2441225" cy="559735"/>
              </a:xfrm>
              <a:prstGeom prst="rect">
                <a:avLst/>
              </a:prstGeom>
              <a:blipFill>
                <a:blip r:embed="rId14"/>
                <a:stretch>
                  <a:fillRect t="-4301" r="-1985" b="-15054"/>
                </a:stretch>
              </a:blipFill>
            </p:spPr>
            <p:txBody>
              <a:bodyPr/>
              <a:lstStyle/>
              <a:p>
                <a:r>
                  <a:rPr lang="en-GB">
                    <a:noFill/>
                  </a:rPr>
                  <a:t> </a:t>
                </a:r>
              </a:p>
            </p:txBody>
          </p:sp>
        </mc:Fallback>
      </mc:AlternateContent>
    </p:spTree>
    <p:extLst>
      <p:ext uri="{BB962C8B-B14F-4D97-AF65-F5344CB8AC3E}">
        <p14:creationId xmlns:p14="http://schemas.microsoft.com/office/powerpoint/2010/main" val="31199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16" grpId="0"/>
      <p:bldP spid="4" grpId="0" animBg="1"/>
      <p:bldP spid="6" grpId="0"/>
      <p:bldP spid="18" grpId="0" animBg="1"/>
    </p:bldLst>
  </p:timing>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FFCCCC"/>
      </a:accent1>
      <a:accent2>
        <a:srgbClr val="FF99CC"/>
      </a:accent2>
      <a:accent3>
        <a:srgbClr val="9EDAFF"/>
      </a:accent3>
      <a:accent4>
        <a:srgbClr val="FFCC00"/>
      </a:accent4>
      <a:accent5>
        <a:srgbClr val="70B7FF"/>
      </a:accent5>
      <a:accent6>
        <a:srgbClr val="66FF33"/>
      </a:accent6>
      <a:hlink>
        <a:srgbClr val="CCECFF"/>
      </a:hlink>
      <a:folHlink>
        <a:srgbClr val="99CCFF"/>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3.xml><?xml version="1.0" encoding="utf-8"?>
<a:theme xmlns:a="http://schemas.openxmlformats.org/drawingml/2006/main" name="DFL Slides Theme">
  <a:themeElements>
    <a:clrScheme name="DFM Colours">
      <a:dk1>
        <a:srgbClr val="000000"/>
      </a:dk1>
      <a:lt1>
        <a:sysClr val="window" lastClr="FFFFFF"/>
      </a:lt1>
      <a:dk2>
        <a:srgbClr val="222A35"/>
      </a:dk2>
      <a:lt2>
        <a:srgbClr val="EEECE1"/>
      </a:lt2>
      <a:accent1>
        <a:srgbClr val="BAE947"/>
      </a:accent1>
      <a:accent2>
        <a:srgbClr val="8064A2"/>
      </a:accent2>
      <a:accent3>
        <a:srgbClr val="4BACC6"/>
      </a:accent3>
      <a:accent4>
        <a:srgbClr val="F79646"/>
      </a:accent4>
      <a:accent5>
        <a:srgbClr val="9BBB59"/>
      </a:accent5>
      <a:accent6>
        <a:srgbClr val="FB5D43"/>
      </a:accent6>
      <a:hlink>
        <a:srgbClr val="31859B"/>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L Slides Theme" id="{4AA314C3-C88E-43C6-90EC-B0AD5DD38A2C}" vid="{950F910E-44BB-42FE-B5FA-1CA575BA00E1}"/>
    </a:ext>
  </a:extLst>
</a:theme>
</file>

<file path=ppt/theme/theme4.xml><?xml version="1.0" encoding="utf-8"?>
<a:theme xmlns:a="http://schemas.openxmlformats.org/drawingml/2006/main" name="DFL Slides Theme + RMetS">
  <a:themeElements>
    <a:clrScheme name="DFM Colours">
      <a:dk1>
        <a:srgbClr val="000000"/>
      </a:dk1>
      <a:lt1>
        <a:sysClr val="window" lastClr="FFFFFF"/>
      </a:lt1>
      <a:dk2>
        <a:srgbClr val="222A35"/>
      </a:dk2>
      <a:lt2>
        <a:srgbClr val="EEECE1"/>
      </a:lt2>
      <a:accent1>
        <a:srgbClr val="BAE947"/>
      </a:accent1>
      <a:accent2>
        <a:srgbClr val="8064A2"/>
      </a:accent2>
      <a:accent3>
        <a:srgbClr val="4BACC6"/>
      </a:accent3>
      <a:accent4>
        <a:srgbClr val="F79646"/>
      </a:accent4>
      <a:accent5>
        <a:srgbClr val="9BBB59"/>
      </a:accent5>
      <a:accent6>
        <a:srgbClr val="FB5D43"/>
      </a:accent6>
      <a:hlink>
        <a:srgbClr val="31859B"/>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L Slides Theme + RMetS" id="{5E0E8018-04C0-4DBD-A76D-84DD9F015EED}" vid="{69D9431B-AF90-4771-8921-1355DB9CBAC3}"/>
    </a:ext>
  </a:extLst>
</a:theme>
</file>

<file path=ppt/theme/theme5.xml><?xml version="1.0" encoding="utf-8"?>
<a:theme xmlns:a="http://schemas.openxmlformats.org/drawingml/2006/main" name="1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6.xml><?xml version="1.0" encoding="utf-8"?>
<a:theme xmlns:a="http://schemas.openxmlformats.org/drawingml/2006/main" name="2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7.xml><?xml version="1.0" encoding="utf-8"?>
<a:theme xmlns:a="http://schemas.openxmlformats.org/drawingml/2006/main" name="3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2407</Words>
  <Application>Microsoft Office PowerPoint</Application>
  <PresentationFormat>Widescreen</PresentationFormat>
  <Paragraphs>493</Paragraphs>
  <Slides>23</Slides>
  <Notes>14</Notes>
  <HiddenSlides>3</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23</vt:i4>
      </vt:variant>
    </vt:vector>
  </HeadingPairs>
  <TitlesOfParts>
    <vt:vector size="38" baseType="lpstr">
      <vt:lpstr>Arial</vt:lpstr>
      <vt:lpstr>Calibri</vt:lpstr>
      <vt:lpstr>Cambria Math</vt:lpstr>
      <vt:lpstr>Century Gothic</vt:lpstr>
      <vt:lpstr>Helvetica</vt:lpstr>
      <vt:lpstr>Lato</vt:lpstr>
      <vt:lpstr>Trebuchet MS</vt:lpstr>
      <vt:lpstr>Wingdings</vt:lpstr>
      <vt:lpstr>Office Theme</vt:lpstr>
      <vt:lpstr>ALT</vt:lpstr>
      <vt:lpstr>DFL Slides Theme</vt:lpstr>
      <vt:lpstr>DFL Slides Theme + RMetS</vt:lpstr>
      <vt:lpstr>1_ALT</vt:lpstr>
      <vt:lpstr>2_ALT</vt:lpstr>
      <vt:lpstr>3_ALT</vt:lpstr>
      <vt:lpstr>Dual coding symbols:</vt:lpstr>
      <vt:lpstr>PowerPoint Presentation</vt:lpstr>
      <vt:lpstr>PowerPoint Presentation</vt:lpstr>
      <vt:lpstr>PowerPoint Presentation</vt:lpstr>
      <vt:lpstr>PowerPoint Presentation</vt:lpstr>
      <vt:lpstr>Common Multiples</vt:lpstr>
      <vt:lpstr>PowerPoint Presentation</vt:lpstr>
      <vt:lpstr>PowerPoint Presentation</vt:lpstr>
      <vt:lpstr>PowerPoint Presentation</vt:lpstr>
      <vt:lpstr>PowerPoint Presentation</vt:lpstr>
      <vt:lpstr>PowerPoint Presentation</vt:lpstr>
      <vt:lpstr>In your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coding symbols:</dc:title>
  <dc:creator>Mrs L Elder - MAT Staff</dc:creator>
  <cp:lastModifiedBy>Mrs L Elder - MAT Staff</cp:lastModifiedBy>
  <cp:revision>23</cp:revision>
  <dcterms:created xsi:type="dcterms:W3CDTF">2024-05-01T10:13:14Z</dcterms:created>
  <dcterms:modified xsi:type="dcterms:W3CDTF">2025-05-14T10:27:14Z</dcterms:modified>
</cp:coreProperties>
</file>