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1.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18" r:id="rId1"/>
    <p:sldMasterId id="2147483731" r:id="rId2"/>
    <p:sldMasterId id="2147483736" r:id="rId3"/>
    <p:sldMasterId id="2147483742" r:id="rId4"/>
    <p:sldMasterId id="2147483756" r:id="rId5"/>
    <p:sldMasterId id="2147483772" r:id="rId6"/>
    <p:sldMasterId id="2147483784" r:id="rId7"/>
    <p:sldMasterId id="2147483796" r:id="rId8"/>
    <p:sldMasterId id="2147483808" r:id="rId9"/>
    <p:sldMasterId id="2147483822" r:id="rId10"/>
    <p:sldMasterId id="2147483834" r:id="rId11"/>
    <p:sldMasterId id="2147483854" r:id="rId12"/>
  </p:sldMasterIdLst>
  <p:notesMasterIdLst>
    <p:notesMasterId r:id="rId29"/>
  </p:notesMasterIdLst>
  <p:sldIdLst>
    <p:sldId id="259" r:id="rId13"/>
    <p:sldId id="256" r:id="rId14"/>
    <p:sldId id="257" r:id="rId15"/>
    <p:sldId id="258" r:id="rId16"/>
    <p:sldId id="1179" r:id="rId17"/>
    <p:sldId id="1180" r:id="rId18"/>
    <p:sldId id="1181" r:id="rId19"/>
    <p:sldId id="1182" r:id="rId20"/>
    <p:sldId id="1183" r:id="rId21"/>
    <p:sldId id="1189" r:id="rId22"/>
    <p:sldId id="1178" r:id="rId23"/>
    <p:sldId id="1191" r:id="rId24"/>
    <p:sldId id="1190" r:id="rId25"/>
    <p:sldId id="1192" r:id="rId26"/>
    <p:sldId id="1193" r:id="rId27"/>
    <p:sldId id="1194" r:id="rId28"/>
  </p:sldIdLst>
  <p:sldSz cx="12192000" cy="6858000"/>
  <p:notesSz cx="7104063" cy="10234613"/>
  <p:embeddedFontLst>
    <p:embeddedFont>
      <p:font typeface="Cambria Math" panose="02040503050406030204" pitchFamily="18" charset="0"/>
      <p:regular r:id="rId30"/>
    </p:embeddedFont>
    <p:embeddedFont>
      <p:font typeface="Century Gothic" panose="020B0502020202020204" pitchFamily="34"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ieval" id="{E588C379-5C9C-4141-AE9D-89D5EB15A705}">
          <p14:sldIdLst>
            <p14:sldId id="259"/>
            <p14:sldId id="256"/>
            <p14:sldId id="257"/>
          </p14:sldIdLst>
        </p14:section>
        <p14:section name="Instruction" id="{7934CE8B-BB8D-4D54-A7EF-CE7E569BB4BF}">
          <p14:sldIdLst>
            <p14:sldId id="258"/>
            <p14:sldId id="1179"/>
            <p14:sldId id="1180"/>
          </p14:sldIdLst>
        </p14:section>
        <p14:section name="AfL" id="{44867215-7530-46EC-96A3-DBD71A8B0803}">
          <p14:sldIdLst>
            <p14:sldId id="1181"/>
            <p14:sldId id="1182"/>
            <p14:sldId id="1183"/>
            <p14:sldId id="1189"/>
          </p14:sldIdLst>
        </p14:section>
        <p14:section name="Practice" id="{040456EC-D136-47BD-A33F-6FD281E9CE73}">
          <p14:sldIdLst>
            <p14:sldId id="1178"/>
            <p14:sldId id="1191"/>
          </p14:sldIdLst>
        </p14:section>
        <p14:section name="Problems" id="{170ACB46-15B9-4EF8-AEA4-58ECA64EA2D6}">
          <p14:sldIdLst>
            <p14:sldId id="1190"/>
            <p14:sldId id="1192"/>
            <p14:sldId id="1193"/>
            <p14:sldId id="1194"/>
          </p14:sldIdLst>
        </p14:section>
      </p14:sectionLst>
    </p:ext>
    <p:ext uri="{EFAFB233-063F-42B5-8137-9DF3F51BA10A}">
      <p15:sldGuideLst xmlns:p15="http://schemas.microsoft.com/office/powerpoint/2012/main">
        <p15:guide id="1" orient="horz" pos="2160" userDrawn="1">
          <p15:clr>
            <a:srgbClr val="A4A3A4"/>
          </p15:clr>
        </p15:guide>
        <p15:guide id="2" pos="35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a:srgbClr val="00FF00"/>
    <a:srgbClr val="FF0066"/>
    <a:srgbClr val="333432"/>
    <a:srgbClr val="130804"/>
    <a:srgbClr val="FFD03B"/>
    <a:srgbClr val="FF330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953" autoAdjust="0"/>
  </p:normalViewPr>
  <p:slideViewPr>
    <p:cSldViewPr snapToGrid="0" showGuides="1">
      <p:cViewPr varScale="1">
        <p:scale>
          <a:sx n="62" d="100"/>
          <a:sy n="62" d="100"/>
        </p:scale>
        <p:origin x="1020" y="48"/>
      </p:cViewPr>
      <p:guideLst>
        <p:guide orient="horz" pos="2160"/>
        <p:guide pos="3505"/>
      </p:guideLst>
    </p:cSldViewPr>
  </p:slideViewPr>
  <p:outlineViewPr>
    <p:cViewPr>
      <p:scale>
        <a:sx n="33" d="100"/>
        <a:sy n="33" d="100"/>
      </p:scale>
      <p:origin x="0" y="0"/>
    </p:cViewPr>
  </p:outlineViewPr>
  <p:notesTextViewPr>
    <p:cViewPr>
      <p:scale>
        <a:sx n="1" d="1"/>
        <a:sy n="1" d="1"/>
      </p:scale>
      <p:origin x="0" y="0"/>
    </p:cViewPr>
  </p:notesTextViewPr>
  <p:sorterViewPr>
    <p:cViewPr>
      <p:scale>
        <a:sx n="25" d="100"/>
        <a:sy n="25"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font" Target="fonts/font10.fntdata"/><Relationship Id="rId21" Type="http://schemas.openxmlformats.org/officeDocument/2006/relationships/slide" Target="slides/slide9.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8.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427" cy="513508"/>
          </a:xfrm>
          <a:prstGeom prst="rect">
            <a:avLst/>
          </a:prstGeom>
        </p:spPr>
        <p:txBody>
          <a:bodyPr vert="horz" lIns="94637" tIns="47319" rIns="94637" bIns="47319" rtlCol="0"/>
          <a:lstStyle>
            <a:lvl1pPr algn="l">
              <a:defRPr sz="1300"/>
            </a:lvl1pPr>
          </a:lstStyle>
          <a:p>
            <a:endParaRPr lang="en-GB"/>
          </a:p>
        </p:txBody>
      </p:sp>
      <p:sp>
        <p:nvSpPr>
          <p:cNvPr id="3" name="Date Placeholder 2"/>
          <p:cNvSpPr>
            <a:spLocks noGrp="1"/>
          </p:cNvSpPr>
          <p:nvPr>
            <p:ph type="dt" idx="1"/>
          </p:nvPr>
        </p:nvSpPr>
        <p:spPr>
          <a:xfrm>
            <a:off x="4023993" y="0"/>
            <a:ext cx="3078427" cy="513508"/>
          </a:xfrm>
          <a:prstGeom prst="rect">
            <a:avLst/>
          </a:prstGeom>
        </p:spPr>
        <p:txBody>
          <a:bodyPr vert="horz" lIns="94637" tIns="47319" rIns="94637" bIns="47319" rtlCol="0"/>
          <a:lstStyle>
            <a:lvl1pPr algn="r">
              <a:defRPr sz="1300"/>
            </a:lvl1pPr>
          </a:lstStyle>
          <a:p>
            <a:fld id="{9C6A85EB-AF26-437E-8488-94E19A13AA79}" type="datetimeFigureOut">
              <a:rPr lang="en-GB" smtClean="0"/>
              <a:t>14/02/2025</a:t>
            </a:fld>
            <a:endParaRPr lang="en-GB"/>
          </a:p>
        </p:txBody>
      </p:sp>
      <p:sp>
        <p:nvSpPr>
          <p:cNvPr id="4" name="Slide Image Placeholder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637" tIns="47319" rIns="94637" bIns="47319" rtlCol="0" anchor="ctr"/>
          <a:lstStyle/>
          <a:p>
            <a:endParaRPr lang="en-GB"/>
          </a:p>
        </p:txBody>
      </p:sp>
      <p:sp>
        <p:nvSpPr>
          <p:cNvPr id="5" name="Notes Placeholder 4"/>
          <p:cNvSpPr>
            <a:spLocks noGrp="1"/>
          </p:cNvSpPr>
          <p:nvPr>
            <p:ph type="body" sz="quarter" idx="3"/>
          </p:nvPr>
        </p:nvSpPr>
        <p:spPr>
          <a:xfrm>
            <a:off x="710407" y="4925410"/>
            <a:ext cx="5683250" cy="4029878"/>
          </a:xfrm>
          <a:prstGeom prst="rect">
            <a:avLst/>
          </a:prstGeom>
        </p:spPr>
        <p:txBody>
          <a:bodyPr vert="horz" lIns="94637" tIns="47319" rIns="94637" bIns="473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721110"/>
            <a:ext cx="3078427" cy="513507"/>
          </a:xfrm>
          <a:prstGeom prst="rect">
            <a:avLst/>
          </a:prstGeom>
        </p:spPr>
        <p:txBody>
          <a:bodyPr vert="horz" lIns="94637" tIns="47319" rIns="94637" bIns="47319" rtlCol="0" anchor="b"/>
          <a:lstStyle>
            <a:lvl1pPr algn="l">
              <a:defRPr sz="1300"/>
            </a:lvl1pPr>
          </a:lstStyle>
          <a:p>
            <a:endParaRPr lang="en-GB"/>
          </a:p>
        </p:txBody>
      </p:sp>
      <p:sp>
        <p:nvSpPr>
          <p:cNvPr id="7" name="Slide Number Placeholder 6"/>
          <p:cNvSpPr>
            <a:spLocks noGrp="1"/>
          </p:cNvSpPr>
          <p:nvPr>
            <p:ph type="sldNum" sz="quarter" idx="5"/>
          </p:nvPr>
        </p:nvSpPr>
        <p:spPr>
          <a:xfrm>
            <a:off x="4023993" y="9721110"/>
            <a:ext cx="3078427" cy="513507"/>
          </a:xfrm>
          <a:prstGeom prst="rect">
            <a:avLst/>
          </a:prstGeom>
        </p:spPr>
        <p:txBody>
          <a:bodyPr vert="horz" lIns="94637" tIns="47319" rIns="94637" bIns="47319" rtlCol="0" anchor="b"/>
          <a:lstStyle>
            <a:lvl1pPr algn="r">
              <a:defRPr sz="1300"/>
            </a:lvl1pPr>
          </a:lstStyle>
          <a:p>
            <a:fld id="{DD4EDCD2-601A-461C-9AB5-639C33E3F986}" type="slidenum">
              <a:rPr lang="en-GB" smtClean="0"/>
              <a:t>‹#›</a:t>
            </a:fld>
            <a:endParaRPr lang="en-GB"/>
          </a:p>
        </p:txBody>
      </p:sp>
    </p:spTree>
    <p:extLst>
      <p:ext uri="{BB962C8B-B14F-4D97-AF65-F5344CB8AC3E}">
        <p14:creationId xmlns:p14="http://schemas.microsoft.com/office/powerpoint/2010/main" val="275949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challenge with triangles requires expanding double brackets… </a:t>
            </a:r>
          </a:p>
        </p:txBody>
      </p:sp>
      <p:sp>
        <p:nvSpPr>
          <p:cNvPr id="4" name="Slide Number Placeholder 3"/>
          <p:cNvSpPr>
            <a:spLocks noGrp="1"/>
          </p:cNvSpPr>
          <p:nvPr>
            <p:ph type="sldNum" sz="quarter" idx="5"/>
          </p:nvPr>
        </p:nvSpPr>
        <p:spPr/>
        <p:txBody>
          <a:bodyPr/>
          <a:lstStyle/>
          <a:p>
            <a:fld id="{DD4EDCD2-601A-461C-9AB5-639C33E3F986}" type="slidenum">
              <a:rPr lang="en-GB" smtClean="0"/>
              <a:t>1</a:t>
            </a:fld>
            <a:endParaRPr lang="en-GB"/>
          </a:p>
        </p:txBody>
      </p:sp>
    </p:spTree>
    <p:extLst>
      <p:ext uri="{BB962C8B-B14F-4D97-AF65-F5344CB8AC3E}">
        <p14:creationId xmlns:p14="http://schemas.microsoft.com/office/powerpoint/2010/main" val="397736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D4EDCD2-601A-461C-9AB5-639C33E3F986}" type="slidenum">
              <a:rPr lang="en-GB" smtClean="0"/>
              <a:t>11</a:t>
            </a:fld>
            <a:endParaRPr lang="en-GB"/>
          </a:p>
        </p:txBody>
      </p:sp>
    </p:spTree>
    <p:extLst>
      <p:ext uri="{BB962C8B-B14F-4D97-AF65-F5344CB8AC3E}">
        <p14:creationId xmlns:p14="http://schemas.microsoft.com/office/powerpoint/2010/main" val="1757443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4866F-A145-974E-ECD5-40545E993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ED1985-FE2F-F13F-F225-E53D0CE498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11CB77-BAA6-24AD-AD6E-DAF5B29D542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588B71-EA5D-6B86-E8FE-FD9113B495A0}"/>
              </a:ext>
            </a:extLst>
          </p:cNvPr>
          <p:cNvSpPr>
            <a:spLocks noGrp="1"/>
          </p:cNvSpPr>
          <p:nvPr>
            <p:ph type="sldNum" sz="quarter" idx="5"/>
          </p:nvPr>
        </p:nvSpPr>
        <p:spPr/>
        <p:txBody>
          <a:bodyPr/>
          <a:lstStyle/>
          <a:p>
            <a:fld id="{DD4EDCD2-601A-461C-9AB5-639C33E3F986}" type="slidenum">
              <a:rPr lang="en-GB" smtClean="0"/>
              <a:t>12</a:t>
            </a:fld>
            <a:endParaRPr lang="en-GB"/>
          </a:p>
        </p:txBody>
      </p:sp>
    </p:spTree>
    <p:extLst>
      <p:ext uri="{BB962C8B-B14F-4D97-AF65-F5344CB8AC3E}">
        <p14:creationId xmlns:p14="http://schemas.microsoft.com/office/powerpoint/2010/main" val="3669899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8.png"/><Relationship Id="rId18" Type="http://schemas.microsoft.com/office/2007/relationships/hdphoto" Target="../media/hdphoto9.wdp"/><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6.wdp"/><Relationship Id="rId17" Type="http://schemas.openxmlformats.org/officeDocument/2006/relationships/image" Target="../media/image10.png"/><Relationship Id="rId2" Type="http://schemas.openxmlformats.org/officeDocument/2006/relationships/image" Target="../media/image2.png"/><Relationship Id="rId16" Type="http://schemas.microsoft.com/office/2007/relationships/hdphoto" Target="../media/hdphoto8.wdp"/><Relationship Id="rId1" Type="http://schemas.openxmlformats.org/officeDocument/2006/relationships/slideMaster" Target="../slideMasters/slideMaster1.xml"/><Relationship Id="rId6" Type="http://schemas.microsoft.com/office/2007/relationships/hdphoto" Target="../media/hdphoto3.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hdphoto" Target="../media/hdphoto5.wdp"/><Relationship Id="rId19" Type="http://schemas.openxmlformats.org/officeDocument/2006/relationships/image" Target="../media/image1.png"/><Relationship Id="rId4" Type="http://schemas.microsoft.com/office/2007/relationships/hdphoto" Target="../media/hdphoto2.wdp"/><Relationship Id="rId9" Type="http://schemas.openxmlformats.org/officeDocument/2006/relationships/image" Target="../media/image6.png"/><Relationship Id="rId14" Type="http://schemas.microsoft.com/office/2007/relationships/hdphoto" Target="../media/hdphoto7.wdp"/></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18" Type="http://schemas.openxmlformats.org/officeDocument/2006/relationships/image" Target="../media/image10.png"/><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17" Type="http://schemas.microsoft.com/office/2007/relationships/hdphoto" Target="../media/hdphoto8.wdp"/><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19" Type="http://schemas.microsoft.com/office/2007/relationships/hdphoto" Target="../media/hdphoto9.wdp"/><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5" name="TextBox 24"/>
          <p:cNvSpPr txBox="1"/>
          <p:nvPr/>
        </p:nvSpPr>
        <p:spPr>
          <a:xfrm>
            <a:off x="304799" y="1229341"/>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3" name="TextBox 32"/>
          <p:cNvSpPr txBox="1"/>
          <p:nvPr/>
        </p:nvSpPr>
        <p:spPr>
          <a:xfrm>
            <a:off x="4258233" y="1229340"/>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4" name="TextBox 33"/>
          <p:cNvSpPr txBox="1"/>
          <p:nvPr/>
        </p:nvSpPr>
        <p:spPr>
          <a:xfrm>
            <a:off x="8220631" y="1235973"/>
            <a:ext cx="3708000"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6" name="TextBox 25"/>
          <p:cNvSpPr txBox="1"/>
          <p:nvPr/>
        </p:nvSpPr>
        <p:spPr>
          <a:xfrm>
            <a:off x="304799"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Current Learning from KO</a:t>
            </a:r>
            <a:endParaRPr lang="en-GB" sz="1950" dirty="0">
              <a:solidFill>
                <a:schemeClr val="bg1"/>
              </a:solidFill>
            </a:endParaRPr>
          </a:p>
        </p:txBody>
      </p:sp>
      <p:sp>
        <p:nvSpPr>
          <p:cNvPr id="36" name="TextBox 35"/>
          <p:cNvSpPr txBox="1"/>
          <p:nvPr/>
        </p:nvSpPr>
        <p:spPr>
          <a:xfrm>
            <a:off x="4268894"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Recent Learning</a:t>
            </a:r>
            <a:endParaRPr lang="en-GB" sz="1950" dirty="0">
              <a:solidFill>
                <a:schemeClr val="bg1"/>
              </a:solidFill>
            </a:endParaRPr>
          </a:p>
        </p:txBody>
      </p:sp>
      <p:sp>
        <p:nvSpPr>
          <p:cNvPr id="37" name="TextBox 36"/>
          <p:cNvSpPr txBox="1"/>
          <p:nvPr/>
        </p:nvSpPr>
        <p:spPr>
          <a:xfrm>
            <a:off x="8238560" y="1245666"/>
            <a:ext cx="3708000" cy="348813"/>
          </a:xfrm>
          <a:prstGeom prst="rect">
            <a:avLst/>
          </a:prstGeom>
          <a:solidFill>
            <a:srgbClr val="0B5196"/>
          </a:solidFill>
        </p:spPr>
        <p:txBody>
          <a:bodyPr wrap="square" rtlCol="0">
            <a:spAutoFit/>
          </a:bodyPr>
          <a:lstStyle/>
          <a:p>
            <a:pPr algn="ctr">
              <a:lnSpc>
                <a:spcPts val="2031"/>
              </a:lnSpc>
            </a:pPr>
            <a:r>
              <a:rPr lang="en-GB" sz="1950" baseline="0" dirty="0">
                <a:solidFill>
                  <a:schemeClr val="bg1"/>
                </a:solidFill>
              </a:rPr>
              <a:t>Long-term Learning </a:t>
            </a:r>
          </a:p>
        </p:txBody>
      </p:sp>
      <p:sp>
        <p:nvSpPr>
          <p:cNvPr id="50" name="Text Placeholder 30"/>
          <p:cNvSpPr>
            <a:spLocks noGrp="1"/>
          </p:cNvSpPr>
          <p:nvPr>
            <p:ph type="body" sz="quarter" idx="11"/>
          </p:nvPr>
        </p:nvSpPr>
        <p:spPr>
          <a:xfrm>
            <a:off x="425021" y="1791634"/>
            <a:ext cx="3474626" cy="4026467"/>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1" name="Text Placeholder 30"/>
          <p:cNvSpPr>
            <a:spLocks noGrp="1"/>
          </p:cNvSpPr>
          <p:nvPr>
            <p:ph type="body" sz="quarter" idx="12"/>
          </p:nvPr>
        </p:nvSpPr>
        <p:spPr>
          <a:xfrm>
            <a:off x="4374920" y="1790544"/>
            <a:ext cx="3474626" cy="4047069"/>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2" name="Text Placeholder 30"/>
          <p:cNvSpPr>
            <a:spLocks noGrp="1"/>
          </p:cNvSpPr>
          <p:nvPr>
            <p:ph type="body" sz="quarter" idx="13"/>
          </p:nvPr>
        </p:nvSpPr>
        <p:spPr>
          <a:xfrm>
            <a:off x="8336533" y="1791633"/>
            <a:ext cx="3474626" cy="4053962"/>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32" name="TextBox 31"/>
          <p:cNvSpPr txBox="1"/>
          <p:nvPr/>
        </p:nvSpPr>
        <p:spPr>
          <a:xfrm>
            <a:off x="112111" y="5934643"/>
            <a:ext cx="11945418" cy="392415"/>
          </a:xfrm>
          <a:prstGeom prst="rect">
            <a:avLst/>
          </a:prstGeom>
          <a:noFill/>
        </p:spPr>
        <p:txBody>
          <a:bodyPr wrap="square" rtlCol="0">
            <a:spAutoFit/>
          </a:bodyPr>
          <a:lstStyle/>
          <a:p>
            <a:pPr algn="ctr"/>
            <a:r>
              <a:rPr lang="en-GB" sz="1950" i="1" dirty="0">
                <a:solidFill>
                  <a:srgbClr val="002060"/>
                </a:solidFill>
              </a:rPr>
              <a:t>Retrieve from memory</a:t>
            </a:r>
            <a:r>
              <a:rPr lang="en-GB" sz="1950" i="1" baseline="0" dirty="0">
                <a:solidFill>
                  <a:srgbClr val="002060"/>
                </a:solidFill>
              </a:rPr>
              <a:t> without </a:t>
            </a:r>
            <a:r>
              <a:rPr lang="en-GB" sz="1950" i="1" dirty="0">
                <a:solidFill>
                  <a:srgbClr val="002060"/>
                </a:solidFill>
              </a:rPr>
              <a:t>prompts or discussion.</a:t>
            </a:r>
            <a:r>
              <a:rPr lang="en-GB" sz="1950" i="1" baseline="0" dirty="0">
                <a:solidFill>
                  <a:srgbClr val="002060"/>
                </a:solidFill>
              </a:rPr>
              <a:t> Y</a:t>
            </a:r>
            <a:r>
              <a:rPr lang="en-GB" sz="1950" i="1" dirty="0">
                <a:solidFill>
                  <a:srgbClr val="002060"/>
                </a:solidFill>
              </a:rPr>
              <a:t>ou must write something for</a:t>
            </a:r>
            <a:r>
              <a:rPr lang="en-GB" sz="1950" i="1" baseline="0" dirty="0">
                <a:solidFill>
                  <a:srgbClr val="002060"/>
                </a:solidFill>
              </a:rPr>
              <a:t> each.</a:t>
            </a:r>
            <a:endParaRPr lang="en-GB" sz="1950" i="1" dirty="0">
              <a:solidFill>
                <a:srgbClr val="002060"/>
              </a:solidFill>
            </a:endParaRPr>
          </a:p>
        </p:txBody>
      </p:sp>
      <p:sp>
        <p:nvSpPr>
          <p:cNvPr id="24" name="TextBox 23"/>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27" name="TextBox 26"/>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8"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1961167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4096163034"/>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26" name="Group 25"/>
          <p:cNvGrpSpPr/>
          <p:nvPr/>
        </p:nvGrpSpPr>
        <p:grpSpPr>
          <a:xfrm>
            <a:off x="11629922" y="2865412"/>
            <a:ext cx="386112" cy="318172"/>
            <a:chOff x="3206569" y="2423806"/>
            <a:chExt cx="752955" cy="707366"/>
          </a:xfrm>
        </p:grpSpPr>
        <p:pic>
          <p:nvPicPr>
            <p:cNvPr id="2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9" name="Picture 2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3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4"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1233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14271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711073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85922683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6259192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8822872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83696126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121668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4300796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7668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40262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1304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39881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460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0638523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63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stStyle>
          <a:p>
            <a:pPr lvl="0"/>
            <a:endParaRPr lang="en-US" dirty="0"/>
          </a:p>
        </p:txBody>
      </p:sp>
    </p:spTree>
    <p:extLst>
      <p:ext uri="{BB962C8B-B14F-4D97-AF65-F5344CB8AC3E}">
        <p14:creationId xmlns:p14="http://schemas.microsoft.com/office/powerpoint/2010/main" val="26940591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0510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76114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87650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42441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815095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5B7F998-3A19-4CE8-9E23-8BD5B133D97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68499A9D-1669-4130-B634-06BF944B4AEE}" type="slidenum">
              <a:rPr lang="en-GB" smtClean="0"/>
              <a:t>‹#›</a:t>
            </a:fld>
            <a:endParaRPr lang="en-GB"/>
          </a:p>
        </p:txBody>
      </p:sp>
    </p:spTree>
    <p:extLst>
      <p:ext uri="{BB962C8B-B14F-4D97-AF65-F5344CB8AC3E}">
        <p14:creationId xmlns:p14="http://schemas.microsoft.com/office/powerpoint/2010/main" val="188180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3598630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0376544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43526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54389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1987482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992465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806891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4215445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3658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olling Recall Question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73227575"/>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5898777">
                  <a:extLst>
                    <a:ext uri="{9D8B030D-6E8A-4147-A177-3AD203B41FA5}">
                      <a16:colId xmlns:a16="http://schemas.microsoft.com/office/drawing/2014/main" val="418042168"/>
                    </a:ext>
                  </a:extLst>
                </a:gridCol>
                <a:gridCol w="5898777">
                  <a:extLst>
                    <a:ext uri="{9D8B030D-6E8A-4147-A177-3AD203B41FA5}">
                      <a16:colId xmlns:a16="http://schemas.microsoft.com/office/drawing/2014/main" val="2680029786"/>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6" name="Text Placeholder 5"/>
          <p:cNvSpPr>
            <a:spLocks noGrp="1"/>
          </p:cNvSpPr>
          <p:nvPr>
            <p:ph type="body" sz="quarter" idx="10" hasCustomPrompt="1"/>
          </p:nvPr>
        </p:nvSpPr>
        <p:spPr>
          <a:xfrm>
            <a:off x="475130" y="1165414"/>
            <a:ext cx="5531970" cy="887227"/>
          </a:xfrm>
        </p:spPr>
        <p:txBody>
          <a:bodyPr>
            <a:normAutofit/>
          </a:bodyPr>
          <a:lstStyle>
            <a:lvl1pPr marL="0" indent="0">
              <a:buNone/>
              <a:defRPr sz="1625" baseline="0"/>
            </a:lvl1pPr>
          </a:lstStyle>
          <a:p>
            <a:pPr lvl="0"/>
            <a:r>
              <a:rPr lang="en-US" dirty="0"/>
              <a:t>Type question here</a:t>
            </a:r>
          </a:p>
        </p:txBody>
      </p:sp>
      <p:sp>
        <p:nvSpPr>
          <p:cNvPr id="52" name="Text Placeholder 5"/>
          <p:cNvSpPr>
            <a:spLocks noGrp="1"/>
          </p:cNvSpPr>
          <p:nvPr>
            <p:ph type="body" sz="quarter" idx="11" hasCustomPrompt="1"/>
          </p:nvPr>
        </p:nvSpPr>
        <p:spPr>
          <a:xfrm>
            <a:off x="475130" y="2145056"/>
            <a:ext cx="5531970" cy="887227"/>
          </a:xfrm>
        </p:spPr>
        <p:txBody>
          <a:bodyPr>
            <a:normAutofit/>
          </a:bodyPr>
          <a:lstStyle>
            <a:lvl1pPr marL="0" indent="0">
              <a:buNone/>
              <a:defRPr sz="1625"/>
            </a:lvl1pPr>
          </a:lstStyle>
          <a:p>
            <a:pPr lvl="0"/>
            <a:r>
              <a:rPr lang="en-US" dirty="0"/>
              <a:t>Type question here</a:t>
            </a:r>
          </a:p>
        </p:txBody>
      </p:sp>
      <p:sp>
        <p:nvSpPr>
          <p:cNvPr id="53" name="Text Placeholder 5"/>
          <p:cNvSpPr>
            <a:spLocks noGrp="1"/>
          </p:cNvSpPr>
          <p:nvPr>
            <p:ph type="body" sz="quarter" idx="12" hasCustomPrompt="1"/>
          </p:nvPr>
        </p:nvSpPr>
        <p:spPr>
          <a:xfrm>
            <a:off x="475130" y="3172545"/>
            <a:ext cx="5531970" cy="887227"/>
          </a:xfrm>
        </p:spPr>
        <p:txBody>
          <a:bodyPr>
            <a:normAutofit/>
          </a:bodyPr>
          <a:lstStyle>
            <a:lvl1pPr marL="0" indent="0">
              <a:buNone/>
              <a:defRPr sz="1625"/>
            </a:lvl1pPr>
          </a:lstStyle>
          <a:p>
            <a:pPr lvl="0"/>
            <a:r>
              <a:rPr lang="en-US" dirty="0"/>
              <a:t>Type question here</a:t>
            </a:r>
          </a:p>
        </p:txBody>
      </p:sp>
      <p:sp>
        <p:nvSpPr>
          <p:cNvPr id="54" name="Text Placeholder 5"/>
          <p:cNvSpPr>
            <a:spLocks noGrp="1"/>
          </p:cNvSpPr>
          <p:nvPr>
            <p:ph type="body" sz="quarter" idx="13" hasCustomPrompt="1"/>
          </p:nvPr>
        </p:nvSpPr>
        <p:spPr>
          <a:xfrm>
            <a:off x="475130" y="4152187"/>
            <a:ext cx="5531970" cy="887227"/>
          </a:xfrm>
        </p:spPr>
        <p:txBody>
          <a:bodyPr>
            <a:normAutofit/>
          </a:bodyPr>
          <a:lstStyle>
            <a:lvl1pPr marL="0" indent="0">
              <a:buNone/>
              <a:defRPr sz="1625"/>
            </a:lvl1pPr>
          </a:lstStyle>
          <a:p>
            <a:pPr lvl="0"/>
            <a:r>
              <a:rPr lang="en-US" dirty="0"/>
              <a:t>Type question here</a:t>
            </a:r>
          </a:p>
        </p:txBody>
      </p:sp>
      <p:sp>
        <p:nvSpPr>
          <p:cNvPr id="55" name="Text Placeholder 5"/>
          <p:cNvSpPr>
            <a:spLocks noGrp="1"/>
          </p:cNvSpPr>
          <p:nvPr>
            <p:ph type="body" sz="quarter" idx="14" hasCustomPrompt="1"/>
          </p:nvPr>
        </p:nvSpPr>
        <p:spPr>
          <a:xfrm>
            <a:off x="475129" y="5131829"/>
            <a:ext cx="5531970" cy="887227"/>
          </a:xfrm>
        </p:spPr>
        <p:txBody>
          <a:bodyPr>
            <a:normAutofit/>
          </a:bodyPr>
          <a:lstStyle>
            <a:lvl1pPr marL="0" indent="0">
              <a:buNone/>
              <a:defRPr sz="1625"/>
            </a:lvl1pPr>
          </a:lstStyle>
          <a:p>
            <a:pPr lvl="0"/>
            <a:r>
              <a:rPr lang="en-US" dirty="0"/>
              <a:t>Type question here</a:t>
            </a:r>
          </a:p>
        </p:txBody>
      </p:sp>
      <p:sp>
        <p:nvSpPr>
          <p:cNvPr id="56" name="Text Placeholder 5"/>
          <p:cNvSpPr>
            <a:spLocks noGrp="1"/>
          </p:cNvSpPr>
          <p:nvPr>
            <p:ph type="body" sz="quarter" idx="15" hasCustomPrompt="1"/>
          </p:nvPr>
        </p:nvSpPr>
        <p:spPr>
          <a:xfrm>
            <a:off x="6320864" y="1165414"/>
            <a:ext cx="5531970" cy="887227"/>
          </a:xfrm>
        </p:spPr>
        <p:txBody>
          <a:bodyPr>
            <a:normAutofit/>
          </a:bodyPr>
          <a:lstStyle>
            <a:lvl1pPr marL="0" indent="0">
              <a:buNone/>
              <a:defRPr sz="1625"/>
            </a:lvl1pPr>
          </a:lstStyle>
          <a:p>
            <a:pPr lvl="0"/>
            <a:r>
              <a:rPr lang="en-US" dirty="0"/>
              <a:t>Type question here</a:t>
            </a:r>
          </a:p>
        </p:txBody>
      </p:sp>
      <p:sp>
        <p:nvSpPr>
          <p:cNvPr id="57" name="Text Placeholder 5"/>
          <p:cNvSpPr>
            <a:spLocks noGrp="1"/>
          </p:cNvSpPr>
          <p:nvPr>
            <p:ph type="body" sz="quarter" idx="16" hasCustomPrompt="1"/>
          </p:nvPr>
        </p:nvSpPr>
        <p:spPr>
          <a:xfrm>
            <a:off x="6320864" y="2145056"/>
            <a:ext cx="5531970" cy="887227"/>
          </a:xfrm>
        </p:spPr>
        <p:txBody>
          <a:bodyPr>
            <a:normAutofit/>
          </a:bodyPr>
          <a:lstStyle>
            <a:lvl1pPr marL="0" indent="0">
              <a:buNone/>
              <a:defRPr sz="1625"/>
            </a:lvl1pPr>
          </a:lstStyle>
          <a:p>
            <a:pPr lvl="0"/>
            <a:r>
              <a:rPr lang="en-US" dirty="0"/>
              <a:t>Type question here</a:t>
            </a:r>
          </a:p>
        </p:txBody>
      </p:sp>
      <p:sp>
        <p:nvSpPr>
          <p:cNvPr id="58" name="Text Placeholder 5"/>
          <p:cNvSpPr>
            <a:spLocks noGrp="1"/>
          </p:cNvSpPr>
          <p:nvPr>
            <p:ph type="body" sz="quarter" idx="17" hasCustomPrompt="1"/>
          </p:nvPr>
        </p:nvSpPr>
        <p:spPr>
          <a:xfrm>
            <a:off x="6320864" y="3172545"/>
            <a:ext cx="5531970" cy="887227"/>
          </a:xfrm>
        </p:spPr>
        <p:txBody>
          <a:bodyPr>
            <a:normAutofit/>
          </a:bodyPr>
          <a:lstStyle>
            <a:lvl1pPr marL="0" indent="0">
              <a:buNone/>
              <a:defRPr sz="1625"/>
            </a:lvl1pPr>
          </a:lstStyle>
          <a:p>
            <a:pPr lvl="0"/>
            <a:r>
              <a:rPr lang="en-US" dirty="0"/>
              <a:t>Type question here</a:t>
            </a:r>
          </a:p>
        </p:txBody>
      </p:sp>
      <p:sp>
        <p:nvSpPr>
          <p:cNvPr id="59" name="Text Placeholder 5"/>
          <p:cNvSpPr>
            <a:spLocks noGrp="1"/>
          </p:cNvSpPr>
          <p:nvPr>
            <p:ph type="body" sz="quarter" idx="18" hasCustomPrompt="1"/>
          </p:nvPr>
        </p:nvSpPr>
        <p:spPr>
          <a:xfrm>
            <a:off x="6320864" y="4152187"/>
            <a:ext cx="5531970" cy="887227"/>
          </a:xfrm>
        </p:spPr>
        <p:txBody>
          <a:bodyPr>
            <a:normAutofit/>
          </a:bodyPr>
          <a:lstStyle>
            <a:lvl1pPr marL="0" indent="0">
              <a:buNone/>
              <a:defRPr sz="1625"/>
            </a:lvl1pPr>
          </a:lstStyle>
          <a:p>
            <a:pPr lvl="0"/>
            <a:r>
              <a:rPr lang="en-US" dirty="0"/>
              <a:t>Type question here</a:t>
            </a:r>
          </a:p>
        </p:txBody>
      </p:sp>
      <p:sp>
        <p:nvSpPr>
          <p:cNvPr id="60" name="Text Placeholder 5"/>
          <p:cNvSpPr>
            <a:spLocks noGrp="1"/>
          </p:cNvSpPr>
          <p:nvPr>
            <p:ph type="body" sz="quarter" idx="19" hasCustomPrompt="1"/>
          </p:nvPr>
        </p:nvSpPr>
        <p:spPr>
          <a:xfrm>
            <a:off x="6418728" y="5131829"/>
            <a:ext cx="5434105" cy="887227"/>
          </a:xfrm>
        </p:spPr>
        <p:txBody>
          <a:bodyPr>
            <a:normAutofit/>
          </a:bodyPr>
          <a:lstStyle>
            <a:lvl1pPr marL="0" indent="0">
              <a:buNone/>
              <a:defRPr sz="1625"/>
            </a:lvl1pPr>
          </a:lstStyle>
          <a:p>
            <a:pPr lvl="0"/>
            <a:r>
              <a:rPr lang="en-US" dirty="0"/>
              <a:t>Type question here</a:t>
            </a:r>
          </a:p>
        </p:txBody>
      </p:sp>
    </p:spTree>
    <p:extLst>
      <p:ext uri="{BB962C8B-B14F-4D97-AF65-F5344CB8AC3E}">
        <p14:creationId xmlns:p14="http://schemas.microsoft.com/office/powerpoint/2010/main" val="313600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Rolling Recall Answers">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ROLLING</a:t>
            </a:r>
            <a:r>
              <a:rPr lang="en-GB" sz="2275" b="0" baseline="0" dirty="0">
                <a:solidFill>
                  <a:schemeClr val="bg1"/>
                </a:solidFill>
              </a:rPr>
              <a:t> RECALL</a:t>
            </a:r>
            <a:endParaRPr lang="en-GB" sz="1300" b="0" dirty="0">
              <a:solidFill>
                <a:schemeClr val="bg1"/>
              </a:solidFill>
            </a:endParaRPr>
          </a:p>
        </p:txBody>
      </p:sp>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765309336"/>
              </p:ext>
            </p:extLst>
          </p:nvPr>
        </p:nvGraphicFramePr>
        <p:xfrm>
          <a:off x="161365" y="719668"/>
          <a:ext cx="11797554" cy="5376335"/>
        </p:xfrm>
        <a:graphic>
          <a:graphicData uri="http://schemas.openxmlformats.org/drawingml/2006/table">
            <a:tbl>
              <a:tblPr firstRow="1" bandRow="1">
                <a:tableStyleId>{5C22544A-7EE6-4342-B048-85BDC9FD1C3A}</a:tableStyleId>
              </a:tblPr>
              <a:tblGrid>
                <a:gridCol w="1900518">
                  <a:extLst>
                    <a:ext uri="{9D8B030D-6E8A-4147-A177-3AD203B41FA5}">
                      <a16:colId xmlns:a16="http://schemas.microsoft.com/office/drawing/2014/main" val="418042168"/>
                    </a:ext>
                  </a:extLst>
                </a:gridCol>
                <a:gridCol w="3989294">
                  <a:extLst>
                    <a:ext uri="{9D8B030D-6E8A-4147-A177-3AD203B41FA5}">
                      <a16:colId xmlns:a16="http://schemas.microsoft.com/office/drawing/2014/main" val="2454823211"/>
                    </a:ext>
                  </a:extLst>
                </a:gridCol>
                <a:gridCol w="1927412">
                  <a:extLst>
                    <a:ext uri="{9D8B030D-6E8A-4147-A177-3AD203B41FA5}">
                      <a16:colId xmlns:a16="http://schemas.microsoft.com/office/drawing/2014/main" val="2680029786"/>
                    </a:ext>
                  </a:extLst>
                </a:gridCol>
                <a:gridCol w="3980330">
                  <a:extLst>
                    <a:ext uri="{9D8B030D-6E8A-4147-A177-3AD203B41FA5}">
                      <a16:colId xmlns:a16="http://schemas.microsoft.com/office/drawing/2014/main" val="3766910894"/>
                    </a:ext>
                  </a:extLst>
                </a:gridCol>
              </a:tblGrid>
              <a:tr h="370840">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QUESTION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tc>
                  <a:txBody>
                    <a:bodyPr/>
                    <a:lstStyle/>
                    <a:p>
                      <a:r>
                        <a:rPr lang="en-GB" b="0" dirty="0"/>
                        <a:t>ANSWER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B5196"/>
                    </a:solidFill>
                  </a:tcPr>
                </a:tc>
                <a:extLst>
                  <a:ext uri="{0D108BD9-81ED-4DB2-BD59-A6C34878D82A}">
                    <a16:rowId xmlns:a16="http://schemas.microsoft.com/office/drawing/2014/main" val="2257525519"/>
                  </a:ext>
                </a:extLst>
              </a:tr>
              <a:tr h="1001099">
                <a:tc>
                  <a:txBody>
                    <a:bodyPr/>
                    <a:lstStyle/>
                    <a:p>
                      <a:pPr algn="l"/>
                      <a:r>
                        <a:rPr lang="en-GB" b="1" dirty="0">
                          <a:solidFill>
                            <a:srgbClr val="002060"/>
                          </a:solidFill>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26023326"/>
                  </a:ext>
                </a:extLst>
              </a:tr>
              <a:tr h="1001099">
                <a:tc>
                  <a:txBody>
                    <a:bodyPr/>
                    <a:lstStyle/>
                    <a:p>
                      <a:pPr algn="l"/>
                      <a:r>
                        <a:rPr lang="en-GB" b="1" dirty="0">
                          <a:solidFill>
                            <a:srgbClr val="002060"/>
                          </a:solidFill>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448073315"/>
                  </a:ext>
                </a:extLst>
              </a:tr>
              <a:tr h="1001099">
                <a:tc>
                  <a:txBody>
                    <a:bodyPr/>
                    <a:lstStyle/>
                    <a:p>
                      <a:pPr algn="l"/>
                      <a:r>
                        <a:rPr lang="en-GB" b="1" dirty="0">
                          <a:solidFill>
                            <a:srgbClr val="002060"/>
                          </a:solidFill>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55255883"/>
                  </a:ext>
                </a:extLst>
              </a:tr>
              <a:tr h="1001099">
                <a:tc>
                  <a:txBody>
                    <a:bodyPr/>
                    <a:lstStyle/>
                    <a:p>
                      <a:pPr algn="l"/>
                      <a:r>
                        <a:rPr lang="en-GB" b="1" dirty="0">
                          <a:solidFill>
                            <a:srgbClr val="002060"/>
                          </a:solidFill>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9</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3946852366"/>
                  </a:ext>
                </a:extLst>
              </a:tr>
              <a:tr h="1001099">
                <a:tc>
                  <a:txBody>
                    <a:bodyPr/>
                    <a:lstStyle/>
                    <a:p>
                      <a:pPr algn="l"/>
                      <a:r>
                        <a:rPr lang="en-GB" b="1" dirty="0">
                          <a:solidFill>
                            <a:srgbClr val="002060"/>
                          </a:solidFill>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b="1" dirty="0">
                        <a:solidFill>
                          <a:srgbClr val="002060"/>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r>
                        <a:rPr lang="en-GB" b="1" dirty="0">
                          <a:solidFill>
                            <a:srgbClr val="002060"/>
                          </a:solidFill>
                        </a:rPr>
                        <a:t>10</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l"/>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1408234736"/>
                  </a:ext>
                </a:extLst>
              </a:tr>
            </a:tbl>
          </a:graphicData>
        </a:graphic>
      </p:graphicFrame>
      <p:sp>
        <p:nvSpPr>
          <p:cNvPr id="4" name="TextBox 3"/>
          <p:cNvSpPr txBox="1"/>
          <p:nvPr/>
        </p:nvSpPr>
        <p:spPr>
          <a:xfrm>
            <a:off x="224119" y="179296"/>
            <a:ext cx="11734800" cy="342401"/>
          </a:xfrm>
          <a:prstGeom prst="rect">
            <a:avLst/>
          </a:prstGeom>
          <a:noFill/>
        </p:spPr>
        <p:txBody>
          <a:bodyPr wrap="square" rtlCol="0">
            <a:spAutoFit/>
          </a:bodyPr>
          <a:lstStyle/>
          <a:p>
            <a:r>
              <a:rPr lang="en-GB" sz="1625" b="1" i="1" dirty="0">
                <a:solidFill>
                  <a:srgbClr val="002060"/>
                </a:solidFill>
              </a:rPr>
              <a:t>How much have you</a:t>
            </a:r>
            <a:r>
              <a:rPr lang="en-GB" sz="1625" b="1" i="1" baseline="0" dirty="0">
                <a:solidFill>
                  <a:srgbClr val="002060"/>
                </a:solidFill>
              </a:rPr>
              <a:t> remembered from recent lessons? Answer all these questions from memory, in silence.</a:t>
            </a:r>
            <a:endParaRPr lang="en-GB" sz="1625" b="1" i="1" dirty="0">
              <a:solidFill>
                <a:srgbClr val="002060"/>
              </a:solidFill>
            </a:endParaRPr>
          </a:p>
        </p:txBody>
      </p:sp>
      <p:sp>
        <p:nvSpPr>
          <p:cNvPr id="7" name="Text Placeholder 5"/>
          <p:cNvSpPr>
            <a:spLocks noGrp="1"/>
          </p:cNvSpPr>
          <p:nvPr>
            <p:ph type="body" sz="quarter" idx="10" hasCustomPrompt="1"/>
          </p:nvPr>
        </p:nvSpPr>
        <p:spPr>
          <a:xfrm>
            <a:off x="2142566" y="1165414"/>
            <a:ext cx="3864535" cy="887227"/>
          </a:xfrm>
        </p:spPr>
        <p:txBody>
          <a:bodyPr>
            <a:normAutofit/>
          </a:bodyPr>
          <a:lstStyle>
            <a:lvl1pPr marL="0" indent="0">
              <a:buNone/>
              <a:defRPr sz="1625"/>
            </a:lvl1pPr>
          </a:lstStyle>
          <a:p>
            <a:pPr lvl="0"/>
            <a:r>
              <a:rPr lang="en-US" dirty="0"/>
              <a:t>Type answer here</a:t>
            </a:r>
          </a:p>
        </p:txBody>
      </p:sp>
      <p:sp>
        <p:nvSpPr>
          <p:cNvPr id="8" name="Text Placeholder 5"/>
          <p:cNvSpPr>
            <a:spLocks noGrp="1"/>
          </p:cNvSpPr>
          <p:nvPr>
            <p:ph type="body" sz="quarter" idx="11" hasCustomPrompt="1"/>
          </p:nvPr>
        </p:nvSpPr>
        <p:spPr>
          <a:xfrm>
            <a:off x="2142566" y="2157473"/>
            <a:ext cx="3864535" cy="887227"/>
          </a:xfrm>
        </p:spPr>
        <p:txBody>
          <a:bodyPr>
            <a:normAutofit/>
          </a:bodyPr>
          <a:lstStyle>
            <a:lvl1pPr marL="0" indent="0">
              <a:buNone/>
              <a:defRPr sz="1625"/>
            </a:lvl1pPr>
          </a:lstStyle>
          <a:p>
            <a:pPr lvl="0"/>
            <a:r>
              <a:rPr lang="en-US" dirty="0"/>
              <a:t>Type answer here</a:t>
            </a:r>
          </a:p>
        </p:txBody>
      </p:sp>
      <p:sp>
        <p:nvSpPr>
          <p:cNvPr id="9" name="Text Placeholder 5"/>
          <p:cNvSpPr>
            <a:spLocks noGrp="1"/>
          </p:cNvSpPr>
          <p:nvPr>
            <p:ph type="body" sz="quarter" idx="12" hasCustomPrompt="1"/>
          </p:nvPr>
        </p:nvSpPr>
        <p:spPr>
          <a:xfrm>
            <a:off x="2142566" y="3134679"/>
            <a:ext cx="3864535" cy="887227"/>
          </a:xfrm>
        </p:spPr>
        <p:txBody>
          <a:bodyPr>
            <a:normAutofit/>
          </a:bodyPr>
          <a:lstStyle>
            <a:lvl1pPr marL="0" indent="0">
              <a:buNone/>
              <a:defRPr sz="1625"/>
            </a:lvl1pPr>
          </a:lstStyle>
          <a:p>
            <a:pPr lvl="0"/>
            <a:r>
              <a:rPr lang="en-US" dirty="0"/>
              <a:t>Type answer here</a:t>
            </a:r>
          </a:p>
        </p:txBody>
      </p:sp>
      <p:sp>
        <p:nvSpPr>
          <p:cNvPr id="10" name="Text Placeholder 5"/>
          <p:cNvSpPr>
            <a:spLocks noGrp="1"/>
          </p:cNvSpPr>
          <p:nvPr>
            <p:ph type="body" sz="quarter" idx="13" hasCustomPrompt="1"/>
          </p:nvPr>
        </p:nvSpPr>
        <p:spPr>
          <a:xfrm>
            <a:off x="2142565" y="4171727"/>
            <a:ext cx="3864535" cy="887227"/>
          </a:xfrm>
        </p:spPr>
        <p:txBody>
          <a:bodyPr>
            <a:normAutofit/>
          </a:bodyPr>
          <a:lstStyle>
            <a:lvl1pPr marL="0" indent="0">
              <a:buNone/>
              <a:defRPr sz="1625"/>
            </a:lvl1pPr>
          </a:lstStyle>
          <a:p>
            <a:pPr lvl="0"/>
            <a:r>
              <a:rPr lang="en-US" dirty="0"/>
              <a:t>Type answer here</a:t>
            </a:r>
          </a:p>
        </p:txBody>
      </p:sp>
      <p:sp>
        <p:nvSpPr>
          <p:cNvPr id="11" name="Text Placeholder 5"/>
          <p:cNvSpPr>
            <a:spLocks noGrp="1"/>
          </p:cNvSpPr>
          <p:nvPr>
            <p:ph type="body" sz="quarter" idx="14" hasCustomPrompt="1"/>
          </p:nvPr>
        </p:nvSpPr>
        <p:spPr>
          <a:xfrm>
            <a:off x="2142565" y="5163786"/>
            <a:ext cx="3864535" cy="887227"/>
          </a:xfrm>
        </p:spPr>
        <p:txBody>
          <a:bodyPr>
            <a:normAutofit/>
          </a:bodyPr>
          <a:lstStyle>
            <a:lvl1pPr marL="0" indent="0">
              <a:buNone/>
              <a:defRPr sz="1625"/>
            </a:lvl1pPr>
          </a:lstStyle>
          <a:p>
            <a:pPr lvl="0"/>
            <a:r>
              <a:rPr lang="en-US" dirty="0"/>
              <a:t>Type answer here</a:t>
            </a:r>
          </a:p>
        </p:txBody>
      </p:sp>
      <p:sp>
        <p:nvSpPr>
          <p:cNvPr id="12" name="Text Placeholder 5"/>
          <p:cNvSpPr>
            <a:spLocks noGrp="1"/>
          </p:cNvSpPr>
          <p:nvPr>
            <p:ph type="body" sz="quarter" idx="15" hasCustomPrompt="1"/>
          </p:nvPr>
        </p:nvSpPr>
        <p:spPr>
          <a:xfrm>
            <a:off x="8040594" y="1165414"/>
            <a:ext cx="3864535" cy="887227"/>
          </a:xfrm>
        </p:spPr>
        <p:txBody>
          <a:bodyPr>
            <a:normAutofit/>
          </a:bodyPr>
          <a:lstStyle>
            <a:lvl1pPr marL="0" indent="0">
              <a:buNone/>
              <a:defRPr sz="1625"/>
            </a:lvl1pPr>
          </a:lstStyle>
          <a:p>
            <a:pPr lvl="0"/>
            <a:r>
              <a:rPr lang="en-US" dirty="0"/>
              <a:t>Type answer here</a:t>
            </a:r>
          </a:p>
        </p:txBody>
      </p:sp>
      <p:sp>
        <p:nvSpPr>
          <p:cNvPr id="13" name="Text Placeholder 5"/>
          <p:cNvSpPr>
            <a:spLocks noGrp="1"/>
          </p:cNvSpPr>
          <p:nvPr>
            <p:ph type="body" sz="quarter" idx="16" hasCustomPrompt="1"/>
          </p:nvPr>
        </p:nvSpPr>
        <p:spPr>
          <a:xfrm>
            <a:off x="8040594" y="2157473"/>
            <a:ext cx="3864535" cy="887227"/>
          </a:xfrm>
        </p:spPr>
        <p:txBody>
          <a:bodyPr>
            <a:normAutofit/>
          </a:bodyPr>
          <a:lstStyle>
            <a:lvl1pPr marL="0" indent="0">
              <a:buNone/>
              <a:defRPr sz="1625"/>
            </a:lvl1pPr>
          </a:lstStyle>
          <a:p>
            <a:pPr lvl="0"/>
            <a:r>
              <a:rPr lang="en-US" dirty="0"/>
              <a:t>Type answer here</a:t>
            </a:r>
          </a:p>
        </p:txBody>
      </p:sp>
      <p:sp>
        <p:nvSpPr>
          <p:cNvPr id="14" name="Text Placeholder 5"/>
          <p:cNvSpPr>
            <a:spLocks noGrp="1"/>
          </p:cNvSpPr>
          <p:nvPr>
            <p:ph type="body" sz="quarter" idx="17" hasCustomPrompt="1"/>
          </p:nvPr>
        </p:nvSpPr>
        <p:spPr>
          <a:xfrm>
            <a:off x="8040593" y="3134679"/>
            <a:ext cx="3864535" cy="887227"/>
          </a:xfrm>
        </p:spPr>
        <p:txBody>
          <a:bodyPr>
            <a:normAutofit/>
          </a:bodyPr>
          <a:lstStyle>
            <a:lvl1pPr marL="0" indent="0">
              <a:buNone/>
              <a:defRPr sz="1625"/>
            </a:lvl1pPr>
          </a:lstStyle>
          <a:p>
            <a:pPr lvl="0"/>
            <a:r>
              <a:rPr lang="en-US" dirty="0"/>
              <a:t>Type answer here</a:t>
            </a:r>
          </a:p>
        </p:txBody>
      </p:sp>
      <p:sp>
        <p:nvSpPr>
          <p:cNvPr id="15" name="Text Placeholder 5"/>
          <p:cNvSpPr>
            <a:spLocks noGrp="1"/>
          </p:cNvSpPr>
          <p:nvPr>
            <p:ph type="body" sz="quarter" idx="18" hasCustomPrompt="1"/>
          </p:nvPr>
        </p:nvSpPr>
        <p:spPr>
          <a:xfrm>
            <a:off x="8040592" y="4171727"/>
            <a:ext cx="3864535" cy="887227"/>
          </a:xfrm>
        </p:spPr>
        <p:txBody>
          <a:bodyPr>
            <a:normAutofit/>
          </a:bodyPr>
          <a:lstStyle>
            <a:lvl1pPr marL="0" indent="0">
              <a:buNone/>
              <a:defRPr sz="1625"/>
            </a:lvl1pPr>
          </a:lstStyle>
          <a:p>
            <a:pPr lvl="0"/>
            <a:r>
              <a:rPr lang="en-US" dirty="0"/>
              <a:t>Type answer here</a:t>
            </a:r>
          </a:p>
        </p:txBody>
      </p:sp>
      <p:sp>
        <p:nvSpPr>
          <p:cNvPr id="16" name="Text Placeholder 5"/>
          <p:cNvSpPr>
            <a:spLocks noGrp="1"/>
          </p:cNvSpPr>
          <p:nvPr>
            <p:ph type="body" sz="quarter" idx="19" hasCustomPrompt="1"/>
          </p:nvPr>
        </p:nvSpPr>
        <p:spPr>
          <a:xfrm>
            <a:off x="8040592" y="5163786"/>
            <a:ext cx="3864535" cy="887227"/>
          </a:xfrm>
        </p:spPr>
        <p:txBody>
          <a:bodyPr>
            <a:normAutofit/>
          </a:bodyPr>
          <a:lstStyle>
            <a:lvl1pPr marL="0" indent="0">
              <a:buNone/>
              <a:defRPr sz="1625"/>
            </a:lvl1pPr>
          </a:lstStyle>
          <a:p>
            <a:pPr lvl="0"/>
            <a:r>
              <a:rPr lang="en-US" dirty="0"/>
              <a:t>Type answer here</a:t>
            </a:r>
          </a:p>
        </p:txBody>
      </p:sp>
      <p:sp>
        <p:nvSpPr>
          <p:cNvPr id="17" name="Text Placeholder 5"/>
          <p:cNvSpPr>
            <a:spLocks noGrp="1"/>
          </p:cNvSpPr>
          <p:nvPr>
            <p:ph type="body" sz="quarter" idx="20" hasCustomPrompt="1"/>
          </p:nvPr>
        </p:nvSpPr>
        <p:spPr>
          <a:xfrm>
            <a:off x="457202" y="1165414"/>
            <a:ext cx="1523999" cy="887227"/>
          </a:xfrm>
        </p:spPr>
        <p:txBody>
          <a:bodyPr>
            <a:normAutofit/>
          </a:bodyPr>
          <a:lstStyle>
            <a:lvl1pPr marL="0" indent="0">
              <a:buNone/>
              <a:defRPr sz="1300"/>
            </a:lvl1pPr>
          </a:lstStyle>
          <a:p>
            <a:pPr lvl="0"/>
            <a:r>
              <a:rPr lang="en-US" dirty="0"/>
              <a:t>Type question keyword here</a:t>
            </a:r>
          </a:p>
        </p:txBody>
      </p:sp>
      <p:sp>
        <p:nvSpPr>
          <p:cNvPr id="18" name="Text Placeholder 5"/>
          <p:cNvSpPr>
            <a:spLocks noGrp="1"/>
          </p:cNvSpPr>
          <p:nvPr>
            <p:ph type="body" sz="quarter" idx="21" hasCustomPrompt="1"/>
          </p:nvPr>
        </p:nvSpPr>
        <p:spPr>
          <a:xfrm>
            <a:off x="457202" y="2157473"/>
            <a:ext cx="1523999" cy="887227"/>
          </a:xfrm>
        </p:spPr>
        <p:txBody>
          <a:bodyPr>
            <a:normAutofit/>
          </a:bodyPr>
          <a:lstStyle>
            <a:lvl1pPr marL="0" indent="0">
              <a:buNone/>
              <a:defRPr sz="1300"/>
            </a:lvl1pPr>
          </a:lstStyle>
          <a:p>
            <a:pPr lvl="0"/>
            <a:r>
              <a:rPr lang="en-US" dirty="0"/>
              <a:t>Type question Keyword here</a:t>
            </a:r>
          </a:p>
        </p:txBody>
      </p:sp>
      <p:sp>
        <p:nvSpPr>
          <p:cNvPr id="19" name="Text Placeholder 5"/>
          <p:cNvSpPr>
            <a:spLocks noGrp="1"/>
          </p:cNvSpPr>
          <p:nvPr>
            <p:ph type="body" sz="quarter" idx="22" hasCustomPrompt="1"/>
          </p:nvPr>
        </p:nvSpPr>
        <p:spPr>
          <a:xfrm>
            <a:off x="457202" y="3134679"/>
            <a:ext cx="1523999" cy="887227"/>
          </a:xfrm>
        </p:spPr>
        <p:txBody>
          <a:bodyPr>
            <a:normAutofit/>
          </a:bodyPr>
          <a:lstStyle>
            <a:lvl1pPr marL="0" indent="0">
              <a:buNone/>
              <a:defRPr sz="1300"/>
            </a:lvl1pPr>
          </a:lstStyle>
          <a:p>
            <a:pPr lvl="0"/>
            <a:r>
              <a:rPr lang="en-US" dirty="0"/>
              <a:t>Type question Keyword here</a:t>
            </a:r>
          </a:p>
        </p:txBody>
      </p:sp>
      <p:sp>
        <p:nvSpPr>
          <p:cNvPr id="20" name="Text Placeholder 5"/>
          <p:cNvSpPr>
            <a:spLocks noGrp="1"/>
          </p:cNvSpPr>
          <p:nvPr>
            <p:ph type="body" sz="quarter" idx="23" hasCustomPrompt="1"/>
          </p:nvPr>
        </p:nvSpPr>
        <p:spPr>
          <a:xfrm>
            <a:off x="457201" y="4171727"/>
            <a:ext cx="1523999" cy="887227"/>
          </a:xfrm>
        </p:spPr>
        <p:txBody>
          <a:bodyPr>
            <a:normAutofit/>
          </a:bodyPr>
          <a:lstStyle>
            <a:lvl1pPr marL="0" indent="0">
              <a:buNone/>
              <a:defRPr sz="1300"/>
            </a:lvl1pPr>
          </a:lstStyle>
          <a:p>
            <a:pPr lvl="0"/>
            <a:r>
              <a:rPr lang="en-US" dirty="0"/>
              <a:t>Type question Keyword here</a:t>
            </a:r>
          </a:p>
        </p:txBody>
      </p:sp>
      <p:sp>
        <p:nvSpPr>
          <p:cNvPr id="21" name="Text Placeholder 5"/>
          <p:cNvSpPr>
            <a:spLocks noGrp="1"/>
          </p:cNvSpPr>
          <p:nvPr>
            <p:ph type="body" sz="quarter" idx="24" hasCustomPrompt="1"/>
          </p:nvPr>
        </p:nvSpPr>
        <p:spPr>
          <a:xfrm>
            <a:off x="457201" y="5163786"/>
            <a:ext cx="1523999" cy="887227"/>
          </a:xfrm>
        </p:spPr>
        <p:txBody>
          <a:bodyPr>
            <a:normAutofit/>
          </a:bodyPr>
          <a:lstStyle>
            <a:lvl1pPr marL="0" indent="0">
              <a:buNone/>
              <a:defRPr sz="1300"/>
            </a:lvl1pPr>
          </a:lstStyle>
          <a:p>
            <a:pPr lvl="0"/>
            <a:r>
              <a:rPr lang="en-US" dirty="0"/>
              <a:t>Type question Keyword here</a:t>
            </a:r>
          </a:p>
        </p:txBody>
      </p:sp>
      <p:sp>
        <p:nvSpPr>
          <p:cNvPr id="22" name="Text Placeholder 5"/>
          <p:cNvSpPr>
            <a:spLocks noGrp="1"/>
          </p:cNvSpPr>
          <p:nvPr>
            <p:ph type="body" sz="quarter" idx="25" hasCustomPrompt="1"/>
          </p:nvPr>
        </p:nvSpPr>
        <p:spPr>
          <a:xfrm>
            <a:off x="6338050" y="1165414"/>
            <a:ext cx="1523999" cy="887227"/>
          </a:xfrm>
        </p:spPr>
        <p:txBody>
          <a:bodyPr>
            <a:normAutofit/>
          </a:bodyPr>
          <a:lstStyle>
            <a:lvl1pPr marL="0" indent="0">
              <a:buNone/>
              <a:defRPr sz="1300"/>
            </a:lvl1pPr>
          </a:lstStyle>
          <a:p>
            <a:pPr lvl="0"/>
            <a:r>
              <a:rPr lang="en-US" dirty="0"/>
              <a:t>Type question Keyword here</a:t>
            </a:r>
          </a:p>
        </p:txBody>
      </p:sp>
      <p:sp>
        <p:nvSpPr>
          <p:cNvPr id="23" name="Text Placeholder 5"/>
          <p:cNvSpPr>
            <a:spLocks noGrp="1"/>
          </p:cNvSpPr>
          <p:nvPr>
            <p:ph type="body" sz="quarter" idx="26" hasCustomPrompt="1"/>
          </p:nvPr>
        </p:nvSpPr>
        <p:spPr>
          <a:xfrm>
            <a:off x="6338050" y="2157473"/>
            <a:ext cx="1523999" cy="887227"/>
          </a:xfrm>
        </p:spPr>
        <p:txBody>
          <a:bodyPr>
            <a:normAutofit/>
          </a:bodyPr>
          <a:lstStyle>
            <a:lvl1pPr marL="0" indent="0">
              <a:buNone/>
              <a:defRPr sz="1300"/>
            </a:lvl1pPr>
          </a:lstStyle>
          <a:p>
            <a:pPr lvl="0"/>
            <a:r>
              <a:rPr lang="en-US" dirty="0"/>
              <a:t>Type question Keyword here</a:t>
            </a:r>
          </a:p>
        </p:txBody>
      </p:sp>
      <p:sp>
        <p:nvSpPr>
          <p:cNvPr id="24" name="Text Placeholder 5"/>
          <p:cNvSpPr>
            <a:spLocks noGrp="1"/>
          </p:cNvSpPr>
          <p:nvPr>
            <p:ph type="body" sz="quarter" idx="27" hasCustomPrompt="1"/>
          </p:nvPr>
        </p:nvSpPr>
        <p:spPr>
          <a:xfrm>
            <a:off x="6338048" y="3134679"/>
            <a:ext cx="1523999" cy="887227"/>
          </a:xfrm>
        </p:spPr>
        <p:txBody>
          <a:bodyPr>
            <a:normAutofit/>
          </a:bodyPr>
          <a:lstStyle>
            <a:lvl1pPr marL="0" indent="0">
              <a:buNone/>
              <a:defRPr sz="1300"/>
            </a:lvl1pPr>
          </a:lstStyle>
          <a:p>
            <a:pPr lvl="0"/>
            <a:r>
              <a:rPr lang="en-US" dirty="0"/>
              <a:t>Type question Keyword here</a:t>
            </a:r>
          </a:p>
        </p:txBody>
      </p:sp>
      <p:sp>
        <p:nvSpPr>
          <p:cNvPr id="25" name="Text Placeholder 5"/>
          <p:cNvSpPr>
            <a:spLocks noGrp="1"/>
          </p:cNvSpPr>
          <p:nvPr>
            <p:ph type="body" sz="quarter" idx="28" hasCustomPrompt="1"/>
          </p:nvPr>
        </p:nvSpPr>
        <p:spPr>
          <a:xfrm>
            <a:off x="6338047" y="4171727"/>
            <a:ext cx="1523999" cy="887227"/>
          </a:xfrm>
        </p:spPr>
        <p:txBody>
          <a:bodyPr>
            <a:normAutofit/>
          </a:bodyPr>
          <a:lstStyle>
            <a:lvl1pPr marL="0" indent="0">
              <a:buNone/>
              <a:defRPr sz="1300"/>
            </a:lvl1pPr>
          </a:lstStyle>
          <a:p>
            <a:pPr lvl="0"/>
            <a:r>
              <a:rPr lang="en-US" dirty="0"/>
              <a:t>Type question Keyword here</a:t>
            </a:r>
          </a:p>
        </p:txBody>
      </p:sp>
      <p:sp>
        <p:nvSpPr>
          <p:cNvPr id="26" name="Text Placeholder 5"/>
          <p:cNvSpPr>
            <a:spLocks noGrp="1"/>
          </p:cNvSpPr>
          <p:nvPr>
            <p:ph type="body" sz="quarter" idx="29" hasCustomPrompt="1"/>
          </p:nvPr>
        </p:nvSpPr>
        <p:spPr>
          <a:xfrm>
            <a:off x="6338047" y="5163786"/>
            <a:ext cx="1523999" cy="887227"/>
          </a:xfrm>
        </p:spPr>
        <p:txBody>
          <a:bodyPr>
            <a:normAutofit/>
          </a:bodyPr>
          <a:lstStyle>
            <a:lvl1pPr marL="0" indent="0">
              <a:buNone/>
              <a:defRPr sz="1300"/>
            </a:lvl1pPr>
          </a:lstStyle>
          <a:p>
            <a:pPr lvl="0"/>
            <a:r>
              <a:rPr lang="en-US" dirty="0"/>
              <a:t>Type question Keyword here</a:t>
            </a:r>
          </a:p>
        </p:txBody>
      </p:sp>
    </p:spTree>
    <p:extLst>
      <p:ext uri="{BB962C8B-B14F-4D97-AF65-F5344CB8AC3E}">
        <p14:creationId xmlns:p14="http://schemas.microsoft.com/office/powerpoint/2010/main" val="344660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Revision Lesson">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REVISE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PRACTICE</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CHECK</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081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690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ALT Lesson Structure">
    <p:spTree>
      <p:nvGrpSpPr>
        <p:cNvPr id="1" name=""/>
        <p:cNvGrpSpPr/>
        <p:nvPr/>
      </p:nvGrpSpPr>
      <p:grpSpPr>
        <a:xfrm>
          <a:off x="0" y="0"/>
          <a:ext cx="0" cy="0"/>
          <a:chOff x="0" y="0"/>
          <a:chExt cx="0" cy="0"/>
        </a:xfrm>
      </p:grpSpPr>
      <p:sp>
        <p:nvSpPr>
          <p:cNvPr id="20" name="TextBox 19"/>
          <p:cNvSpPr txBox="1"/>
          <p:nvPr/>
        </p:nvSpPr>
        <p:spPr>
          <a:xfrm>
            <a:off x="3371396" y="496540"/>
            <a:ext cx="2446670" cy="593752"/>
          </a:xfrm>
          <a:prstGeom prst="rect">
            <a:avLst/>
          </a:prstGeom>
          <a:solidFill>
            <a:srgbClr val="DAE3F3"/>
          </a:solid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Clear instruction and modelling</a:t>
            </a:r>
          </a:p>
          <a:p>
            <a:pPr marL="0" indent="0" algn="ctr">
              <a:spcAft>
                <a:spcPts val="244"/>
              </a:spcAft>
              <a:buFont typeface="Arial" panose="020B0604020202020204" pitchFamily="34" charset="0"/>
              <a:buNone/>
            </a:pPr>
            <a:r>
              <a:rPr lang="en-GB" sz="975" dirty="0">
                <a:solidFill>
                  <a:srgbClr val="0B5196"/>
                </a:solidFill>
                <a:latin typeface="+mn-lt"/>
              </a:rPr>
              <a:t>Model Reading Strategies </a:t>
            </a:r>
          </a:p>
          <a:p>
            <a:pPr marL="0" indent="0" algn="ctr">
              <a:spcAft>
                <a:spcPts val="244"/>
              </a:spcAft>
              <a:buFont typeface="Arial" panose="020B0604020202020204" pitchFamily="34" charset="0"/>
              <a:buNone/>
            </a:pPr>
            <a:r>
              <a:rPr lang="en-GB" sz="975" dirty="0">
                <a:solidFill>
                  <a:srgbClr val="0B5196"/>
                </a:solidFill>
                <a:latin typeface="+mn-lt"/>
              </a:rPr>
              <a:t>Use Knowledge Organiser</a:t>
            </a:r>
          </a:p>
        </p:txBody>
      </p:sp>
      <p:sp>
        <p:nvSpPr>
          <p:cNvPr id="19" name="TextBox 18"/>
          <p:cNvSpPr txBox="1"/>
          <p:nvPr/>
        </p:nvSpPr>
        <p:spPr>
          <a:xfrm>
            <a:off x="9052208" y="488379"/>
            <a:ext cx="2688823" cy="593752"/>
          </a:xfrm>
          <a:prstGeom prst="rect">
            <a:avLst/>
          </a:prstGeom>
          <a:solidFill>
            <a:srgbClr val="DAE3F3"/>
          </a:solid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Remove scaffolding when</a:t>
            </a:r>
            <a:r>
              <a:rPr lang="en-GB" sz="975" baseline="0" dirty="0">
                <a:solidFill>
                  <a:srgbClr val="0B5196"/>
                </a:solidFill>
                <a:latin typeface="+mn-lt"/>
              </a:rPr>
              <a:t> appropriate</a:t>
            </a:r>
            <a:endParaRPr lang="en-GB" sz="975" dirty="0">
              <a:solidFill>
                <a:srgbClr val="0B5196"/>
              </a:solidFill>
              <a:latin typeface="+mn-lt"/>
            </a:endParaRPr>
          </a:p>
          <a:p>
            <a:pPr marL="0" indent="0" algn="ctr">
              <a:spcAft>
                <a:spcPts val="244"/>
              </a:spcAft>
              <a:buFont typeface="Arial" panose="020B0604020202020204" pitchFamily="34" charset="0"/>
              <a:buNone/>
            </a:pPr>
            <a:r>
              <a:rPr lang="en-GB" sz="975" dirty="0">
                <a:solidFill>
                  <a:srgbClr val="0B5196"/>
                </a:solidFill>
                <a:latin typeface="+mn-lt"/>
              </a:rPr>
              <a:t>Connect with existing knowledge</a:t>
            </a:r>
          </a:p>
          <a:p>
            <a:pPr marL="0" indent="0" algn="ctr">
              <a:spcAft>
                <a:spcPts val="244"/>
              </a:spcAft>
              <a:buFont typeface="Arial" panose="020B0604020202020204" pitchFamily="34" charset="0"/>
              <a:buNone/>
            </a:pPr>
            <a:r>
              <a:rPr lang="en-GB" sz="975" dirty="0">
                <a:solidFill>
                  <a:srgbClr val="0B5196"/>
                </a:solidFill>
                <a:latin typeface="+mn-lt"/>
              </a:rPr>
              <a:t>Capture in writing or performance</a:t>
            </a:r>
          </a:p>
        </p:txBody>
      </p:sp>
      <p:sp>
        <p:nvSpPr>
          <p:cNvPr id="11" name="Pentagon 10"/>
          <p:cNvSpPr/>
          <p:nvPr/>
        </p:nvSpPr>
        <p:spPr>
          <a:xfrm>
            <a:off x="169863" y="130892"/>
            <a:ext cx="2988000" cy="358139"/>
          </a:xfrm>
          <a:prstGeom prst="homePlate">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3061553"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963055"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860464" y="130892"/>
            <a:ext cx="2988000" cy="358139"/>
          </a:xfrm>
          <a:prstGeom prst="chevron">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7" name="TextBox 16"/>
          <p:cNvSpPr txBox="1"/>
          <p:nvPr/>
        </p:nvSpPr>
        <p:spPr>
          <a:xfrm>
            <a:off x="258329" y="475131"/>
            <a:ext cx="2666487" cy="593752"/>
          </a:xfrm>
          <a:prstGeom prst="rect">
            <a:avLst/>
          </a:prstGeom>
          <a:noFill/>
        </p:spPr>
        <p:txBody>
          <a:bodyPr wrap="square" rtlCol="0">
            <a:spAutoFit/>
          </a:bodyPr>
          <a:lstStyle/>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Space recent and long term knowledge </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Misconceptions from Track &amp; Transfer</a:t>
            </a:r>
          </a:p>
          <a:p>
            <a:pPr marL="0" marR="0" lvl="0" indent="0" algn="ctr"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975" dirty="0">
                <a:solidFill>
                  <a:srgbClr val="0B5196"/>
                </a:solidFill>
                <a:latin typeface="+mn-lt"/>
              </a:rPr>
              <a:t>Connect to KO &amp; home learning</a:t>
            </a:r>
          </a:p>
        </p:txBody>
      </p:sp>
      <p:sp>
        <p:nvSpPr>
          <p:cNvPr id="21" name="TextBox 20"/>
          <p:cNvSpPr txBox="1"/>
          <p:nvPr/>
        </p:nvSpPr>
        <p:spPr>
          <a:xfrm>
            <a:off x="6291539" y="496542"/>
            <a:ext cx="2494946" cy="593752"/>
          </a:xfrm>
          <a:prstGeom prst="rect">
            <a:avLst/>
          </a:prstGeom>
          <a:noFill/>
        </p:spPr>
        <p:txBody>
          <a:bodyPr wrap="square" rtlCol="0">
            <a:spAutoFit/>
          </a:bodyPr>
          <a:lstStyle/>
          <a:p>
            <a:pPr marL="0" indent="0" algn="ctr">
              <a:spcAft>
                <a:spcPts val="244"/>
              </a:spcAft>
              <a:buFont typeface="Arial" panose="020B0604020202020204" pitchFamily="34" charset="0"/>
              <a:buNone/>
            </a:pPr>
            <a:r>
              <a:rPr lang="en-GB" sz="975" dirty="0">
                <a:solidFill>
                  <a:srgbClr val="0B5196"/>
                </a:solidFill>
                <a:latin typeface="+mn-lt"/>
              </a:rPr>
              <a:t>Add scaffolding where required</a:t>
            </a:r>
          </a:p>
          <a:p>
            <a:pPr marL="0" indent="0" algn="ctr">
              <a:spcAft>
                <a:spcPts val="244"/>
              </a:spcAft>
              <a:buFont typeface="Arial" panose="020B0604020202020204" pitchFamily="34" charset="0"/>
              <a:buNone/>
            </a:pPr>
            <a:r>
              <a:rPr lang="en-GB" sz="975" dirty="0">
                <a:solidFill>
                  <a:srgbClr val="0B5196"/>
                </a:solidFill>
                <a:latin typeface="+mn-lt"/>
              </a:rPr>
              <a:t>Use whiteboards &amp; visualisers</a:t>
            </a:r>
          </a:p>
          <a:p>
            <a:pPr marL="0" indent="0" algn="ctr">
              <a:spcAft>
                <a:spcPts val="244"/>
              </a:spcAft>
              <a:buFont typeface="Arial" panose="020B0604020202020204" pitchFamily="34" charset="0"/>
              <a:buNone/>
            </a:pPr>
            <a:r>
              <a:rPr lang="en-GB" sz="975" dirty="0">
                <a:solidFill>
                  <a:srgbClr val="0B5196"/>
                </a:solidFill>
                <a:latin typeface="+mn-lt"/>
              </a:rPr>
              <a:t>Make thinking visible </a:t>
            </a:r>
          </a:p>
        </p:txBody>
      </p:sp>
      <p:sp>
        <p:nvSpPr>
          <p:cNvPr id="25" name="Donut 24"/>
          <p:cNvSpPr/>
          <p:nvPr/>
        </p:nvSpPr>
        <p:spPr>
          <a:xfrm>
            <a:off x="2412025" y="2254578"/>
            <a:ext cx="3132000" cy="3132000"/>
          </a:xfrm>
          <a:prstGeom prst="donut">
            <a:avLst>
              <a:gd name="adj" fmla="val 1922"/>
            </a:avLst>
          </a:prstGeom>
          <a:no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26" name="Chevron 25"/>
          <p:cNvSpPr/>
          <p:nvPr/>
        </p:nvSpPr>
        <p:spPr>
          <a:xfrm>
            <a:off x="3161380" y="5086282"/>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PRACTISE</a:t>
            </a:r>
          </a:p>
        </p:txBody>
      </p:sp>
      <p:sp>
        <p:nvSpPr>
          <p:cNvPr id="27" name="Chevron 26"/>
          <p:cNvSpPr/>
          <p:nvPr/>
        </p:nvSpPr>
        <p:spPr>
          <a:xfrm>
            <a:off x="3171006" y="2199660"/>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RETRIEVE</a:t>
            </a:r>
          </a:p>
        </p:txBody>
      </p:sp>
      <p:sp>
        <p:nvSpPr>
          <p:cNvPr id="28" name="Chevron 27"/>
          <p:cNvSpPr/>
          <p:nvPr/>
        </p:nvSpPr>
        <p:spPr>
          <a:xfrm>
            <a:off x="5344231"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INSTRUCT</a:t>
            </a:r>
          </a:p>
        </p:txBody>
      </p:sp>
      <p:sp>
        <p:nvSpPr>
          <p:cNvPr id="29" name="Chevron 28"/>
          <p:cNvSpPr/>
          <p:nvPr/>
        </p:nvSpPr>
        <p:spPr>
          <a:xfrm>
            <a:off x="950178" y="3633423"/>
            <a:ext cx="1656000" cy="360000"/>
          </a:xfrm>
          <a:prstGeom prst="chevron">
            <a:avLst>
              <a:gd name="adj" fmla="val 0"/>
            </a:avLst>
          </a:prstGeom>
          <a:solidFill>
            <a:srgbClr val="0B5196"/>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0" dirty="0">
                <a:solidFill>
                  <a:schemeClr val="bg1"/>
                </a:solidFill>
              </a:rPr>
              <a:t>SECURE</a:t>
            </a:r>
          </a:p>
        </p:txBody>
      </p:sp>
      <p:cxnSp>
        <p:nvCxnSpPr>
          <p:cNvPr id="30" name="Straight Connector 29"/>
          <p:cNvCxnSpPr/>
          <p:nvPr/>
        </p:nvCxnSpPr>
        <p:spPr>
          <a:xfrm flipV="1">
            <a:off x="5736091" y="505292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a:endCxn id="8" idx="4"/>
          </p:cNvCxnSpPr>
          <p:nvPr/>
        </p:nvCxnSpPr>
        <p:spPr>
          <a:xfrm flipH="1" flipV="1">
            <a:off x="3969255" y="4648580"/>
            <a:ext cx="0" cy="4377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p:cNvSpPr txBox="1"/>
          <p:nvPr/>
        </p:nvSpPr>
        <p:spPr>
          <a:xfrm>
            <a:off x="5774044" y="4215442"/>
            <a:ext cx="2255108"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Hinge Point Questions</a:t>
            </a:r>
          </a:p>
          <a:p>
            <a:pPr marL="0" indent="0" algn="l">
              <a:spcAft>
                <a:spcPts val="244"/>
              </a:spcAft>
              <a:buFont typeface="Arial" panose="020B0604020202020204" pitchFamily="34" charset="0"/>
              <a:buNone/>
            </a:pPr>
            <a:r>
              <a:rPr lang="en-GB" sz="894" baseline="0" dirty="0">
                <a:solidFill>
                  <a:srgbClr val="0B5196"/>
                </a:solidFill>
                <a:latin typeface="+mn-lt"/>
              </a:rPr>
              <a:t>Know whether to move forward into practice, or give more instruction</a:t>
            </a:r>
            <a:endParaRPr lang="en-GB" sz="894" dirty="0">
              <a:solidFill>
                <a:srgbClr val="0B5196"/>
              </a:solidFill>
              <a:latin typeface="+mn-lt"/>
            </a:endParaRPr>
          </a:p>
        </p:txBody>
      </p:sp>
      <p:cxnSp>
        <p:nvCxnSpPr>
          <p:cNvPr id="33" name="Straight Connector 32"/>
          <p:cNvCxnSpPr/>
          <p:nvPr/>
        </p:nvCxnSpPr>
        <p:spPr>
          <a:xfrm>
            <a:off x="5704292" y="2747693"/>
            <a:ext cx="1419882"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H="1">
            <a:off x="5371477" y="2747693"/>
            <a:ext cx="332814" cy="28961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TextBox 34"/>
          <p:cNvSpPr txBox="1"/>
          <p:nvPr/>
        </p:nvSpPr>
        <p:spPr>
          <a:xfrm>
            <a:off x="5725072" y="2073045"/>
            <a:ext cx="1743890" cy="568297"/>
          </a:xfrm>
          <a:prstGeom prst="rect">
            <a:avLst/>
          </a:prstGeom>
          <a:noFill/>
        </p:spPr>
        <p:txBody>
          <a:bodyPr wrap="square" rtlCol="0">
            <a:spAutoFit/>
          </a:bodyPr>
          <a:lstStyle/>
          <a:p>
            <a:pPr marL="0" indent="0" algn="l">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Show Me</a:t>
            </a:r>
          </a:p>
          <a:p>
            <a:pPr marL="0" indent="0" algn="l">
              <a:spcAft>
                <a:spcPts val="244"/>
              </a:spcAft>
              <a:buFont typeface="Arial" panose="020B0604020202020204" pitchFamily="34" charset="0"/>
              <a:buNone/>
            </a:pPr>
            <a:r>
              <a:rPr lang="en-GB" sz="894" baseline="0" dirty="0">
                <a:solidFill>
                  <a:srgbClr val="0B5196"/>
                </a:solidFill>
                <a:latin typeface="+mn-lt"/>
              </a:rPr>
              <a:t>All the pupils must show their retrieval work </a:t>
            </a:r>
            <a:endParaRPr lang="en-GB" sz="894" dirty="0">
              <a:solidFill>
                <a:srgbClr val="0B5196"/>
              </a:solidFill>
              <a:latin typeface="+mn-lt"/>
            </a:endParaRPr>
          </a:p>
        </p:txBody>
      </p:sp>
      <p:cxnSp>
        <p:nvCxnSpPr>
          <p:cNvPr id="36" name="Straight Connector 35"/>
          <p:cNvCxnSpPr/>
          <p:nvPr/>
        </p:nvCxnSpPr>
        <p:spPr>
          <a:xfrm flipV="1">
            <a:off x="409512" y="5147348"/>
            <a:ext cx="18561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V="1">
            <a:off x="2263528" y="4687227"/>
            <a:ext cx="426679" cy="43741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a:off x="576603" y="2766313"/>
            <a:ext cx="1590529" cy="17606"/>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flipV="1">
            <a:off x="2141885" y="2778893"/>
            <a:ext cx="420715" cy="309582"/>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0" name="TextBox 39"/>
          <p:cNvSpPr txBox="1"/>
          <p:nvPr/>
        </p:nvSpPr>
        <p:spPr>
          <a:xfrm>
            <a:off x="173262" y="4440592"/>
            <a:ext cx="1996998"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Live Marking</a:t>
            </a:r>
          </a:p>
          <a:p>
            <a:pPr marL="0" indent="0" algn="r">
              <a:spcAft>
                <a:spcPts val="244"/>
              </a:spcAft>
              <a:buFont typeface="Arial" panose="020B0604020202020204" pitchFamily="34" charset="0"/>
              <a:buNone/>
            </a:pPr>
            <a:r>
              <a:rPr lang="en-GB" sz="894" baseline="0" dirty="0">
                <a:solidFill>
                  <a:srgbClr val="0B5196"/>
                </a:solidFill>
                <a:latin typeface="+mn-lt"/>
              </a:rPr>
              <a:t>Circulate the room to find and solve problems as they happen</a:t>
            </a:r>
            <a:endParaRPr lang="en-GB" sz="894" dirty="0">
              <a:solidFill>
                <a:srgbClr val="0B5196"/>
              </a:solidFill>
              <a:latin typeface="+mn-lt"/>
            </a:endParaRPr>
          </a:p>
        </p:txBody>
      </p:sp>
      <p:sp>
        <p:nvSpPr>
          <p:cNvPr id="41" name="TextBox 40"/>
          <p:cNvSpPr txBox="1"/>
          <p:nvPr/>
        </p:nvSpPr>
        <p:spPr>
          <a:xfrm>
            <a:off x="173262" y="2110043"/>
            <a:ext cx="2057719" cy="568297"/>
          </a:xfrm>
          <a:prstGeom prst="rect">
            <a:avLst/>
          </a:prstGeom>
          <a:noFill/>
        </p:spPr>
        <p:txBody>
          <a:bodyPr wrap="square" rtlCol="0">
            <a:spAutoFit/>
          </a:bodyPr>
          <a:lstStyle/>
          <a:p>
            <a:pPr marL="0" indent="0" algn="r">
              <a:spcAft>
                <a:spcPts val="244"/>
              </a:spcAft>
              <a:buFont typeface="Arial" panose="020B0604020202020204" pitchFamily="34" charset="0"/>
              <a:buNone/>
            </a:pPr>
            <a:r>
              <a:rPr lang="en-GB" sz="1138" b="1" baseline="0" dirty="0" err="1">
                <a:solidFill>
                  <a:srgbClr val="0B5196"/>
                </a:solidFill>
                <a:latin typeface="+mn-lt"/>
              </a:rPr>
              <a:t>AfL</a:t>
            </a:r>
            <a:r>
              <a:rPr lang="en-GB" sz="1138" b="1" baseline="0" dirty="0">
                <a:solidFill>
                  <a:srgbClr val="0B5196"/>
                </a:solidFill>
                <a:latin typeface="+mn-lt"/>
              </a:rPr>
              <a:t> - Track &amp; Transfer</a:t>
            </a:r>
          </a:p>
          <a:p>
            <a:pPr marL="0" indent="0" algn="r">
              <a:spcAft>
                <a:spcPts val="244"/>
              </a:spcAft>
              <a:buFont typeface="Arial" panose="020B0604020202020204" pitchFamily="34" charset="0"/>
              <a:buNone/>
            </a:pPr>
            <a:r>
              <a:rPr lang="en-GB" sz="894" baseline="0" dirty="0">
                <a:solidFill>
                  <a:srgbClr val="0B5196"/>
                </a:solidFill>
                <a:latin typeface="+mn-lt"/>
              </a:rPr>
              <a:t>Monitor learning to inform panning and retrieval</a:t>
            </a:r>
            <a:endParaRPr lang="en-GB" sz="894" dirty="0">
              <a:solidFill>
                <a:srgbClr val="0B5196"/>
              </a:solidFill>
              <a:latin typeface="+mn-lt"/>
            </a:endParaRPr>
          </a:p>
        </p:txBody>
      </p:sp>
      <p:sp>
        <p:nvSpPr>
          <p:cNvPr id="81" name="Rectangle 80"/>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82" name="Chevron 81"/>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LESSON CYCLE</a:t>
            </a:r>
            <a:endParaRPr lang="en-GB" sz="1300" b="0" dirty="0">
              <a:solidFill>
                <a:schemeClr val="bg1"/>
              </a:solidFill>
            </a:endParaRPr>
          </a:p>
        </p:txBody>
      </p:sp>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91" name="Rectangle 90"/>
          <p:cNvSpPr/>
          <p:nvPr/>
        </p:nvSpPr>
        <p:spPr>
          <a:xfrm>
            <a:off x="169863" y="1316917"/>
            <a:ext cx="11678601" cy="45719"/>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cxnSp>
        <p:nvCxnSpPr>
          <p:cNvPr id="43" name="Straight Connector 42"/>
          <p:cNvCxnSpPr/>
          <p:nvPr/>
        </p:nvCxnSpPr>
        <p:spPr>
          <a:xfrm flipH="1" flipV="1">
            <a:off x="5353548" y="4624553"/>
            <a:ext cx="402566" cy="41044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p:cNvCxnSpPr>
            <a:stCxn id="8" idx="0"/>
          </p:cNvCxnSpPr>
          <p:nvPr/>
        </p:nvCxnSpPr>
        <p:spPr>
          <a:xfrm flipV="1">
            <a:off x="3969255" y="2559660"/>
            <a:ext cx="0" cy="432918"/>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 name="Straight Connector 44"/>
          <p:cNvCxnSpPr>
            <a:stCxn id="8" idx="6"/>
            <a:endCxn id="28" idx="1"/>
          </p:cNvCxnSpPr>
          <p:nvPr/>
        </p:nvCxnSpPr>
        <p:spPr>
          <a:xfrm flipV="1">
            <a:off x="4797255" y="3813423"/>
            <a:ext cx="54697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6" name="Straight Connector 45"/>
          <p:cNvCxnSpPr>
            <a:stCxn id="29" idx="3"/>
            <a:endCxn id="8" idx="2"/>
          </p:cNvCxnSpPr>
          <p:nvPr/>
        </p:nvCxnSpPr>
        <p:spPr>
          <a:xfrm>
            <a:off x="2606178" y="3813423"/>
            <a:ext cx="5350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9" name="Chevron 48"/>
          <p:cNvSpPr/>
          <p:nvPr/>
        </p:nvSpPr>
        <p:spPr>
          <a:xfrm>
            <a:off x="9770461" y="2044275"/>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950" b="0" dirty="0">
              <a:solidFill>
                <a:schemeClr val="bg1"/>
              </a:solidFill>
            </a:endParaRPr>
          </a:p>
        </p:txBody>
      </p:sp>
      <p:sp>
        <p:nvSpPr>
          <p:cNvPr id="50" name="TextBox 49"/>
          <p:cNvSpPr txBox="1"/>
          <p:nvPr/>
        </p:nvSpPr>
        <p:spPr>
          <a:xfrm>
            <a:off x="8713695" y="2098878"/>
            <a:ext cx="3263153" cy="1622239"/>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244"/>
              </a:spcAft>
              <a:buClrTx/>
              <a:buSzTx/>
              <a:buFont typeface="Arial" panose="020B0604020202020204" pitchFamily="34" charset="0"/>
              <a:buNone/>
              <a:tabLst/>
              <a:defRPr/>
            </a:pPr>
            <a:r>
              <a:rPr lang="en-GB" sz="1950" b="1" dirty="0">
                <a:solidFill>
                  <a:srgbClr val="0B5196"/>
                </a:solidFill>
                <a:latin typeface="+mn-lt"/>
              </a:rPr>
              <a:t>CONNECT</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Core Knowledge and Concepts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dirty="0">
                <a:solidFill>
                  <a:srgbClr val="0B5196"/>
                </a:solidFill>
                <a:latin typeface="+mn-lt"/>
              </a:rPr>
              <a:t>With Knowledge</a:t>
            </a:r>
            <a:r>
              <a:rPr lang="en-GB" sz="975" baseline="0" dirty="0">
                <a:solidFill>
                  <a:srgbClr val="0B5196"/>
                </a:solidFill>
                <a:latin typeface="+mn-lt"/>
              </a:rPr>
              <a:t> Organiser</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Home Learning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the Curriculum Journey</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other Curriculum Subjects</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Personal Development and safeguarding</a:t>
            </a:r>
          </a:p>
          <a:p>
            <a:pPr marL="139303" marR="0" lvl="0" indent="-139303" algn="l" defTabSz="742950" rtl="0" eaLnBrk="1" fontAlgn="auto" latinLnBrk="0" hangingPunct="1">
              <a:lnSpc>
                <a:spcPct val="100000"/>
              </a:lnSpc>
              <a:spcBef>
                <a:spcPts val="0"/>
              </a:spcBef>
              <a:spcAft>
                <a:spcPts val="244"/>
              </a:spcAft>
              <a:buClrTx/>
              <a:buSzTx/>
              <a:buFont typeface="Arial" panose="020B0604020202020204" pitchFamily="34" charset="0"/>
              <a:buChar char="•"/>
              <a:tabLst/>
              <a:defRPr/>
            </a:pPr>
            <a:r>
              <a:rPr lang="en-GB" sz="975" baseline="0" dirty="0">
                <a:solidFill>
                  <a:srgbClr val="0B5196"/>
                </a:solidFill>
                <a:latin typeface="+mn-lt"/>
              </a:rPr>
              <a:t>With Gatsby Benchmarks (Careers)</a:t>
            </a:r>
            <a:endParaRPr lang="en-GB" sz="975" dirty="0">
              <a:solidFill>
                <a:srgbClr val="0B5196"/>
              </a:solidFill>
              <a:latin typeface="+mn-lt"/>
            </a:endParaRPr>
          </a:p>
        </p:txBody>
      </p:sp>
      <p:sp>
        <p:nvSpPr>
          <p:cNvPr id="51" name="Chevron 50"/>
          <p:cNvSpPr/>
          <p:nvPr/>
        </p:nvSpPr>
        <p:spPr>
          <a:xfrm rot="3350193">
            <a:off x="5034549" y="2659120"/>
            <a:ext cx="268941" cy="380094"/>
          </a:xfrm>
          <a:prstGeom prst="chevron">
            <a:avLst>
              <a:gd name="adj" fmla="val 73333"/>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8" name="Donut 7"/>
          <p:cNvSpPr/>
          <p:nvPr/>
        </p:nvSpPr>
        <p:spPr>
          <a:xfrm>
            <a:off x="3141255" y="2992578"/>
            <a:ext cx="1656000" cy="1656000"/>
          </a:xfrm>
          <a:prstGeom prst="donut">
            <a:avLst>
              <a:gd name="adj" fmla="val 4035"/>
            </a:avLst>
          </a:prstGeom>
          <a:solidFill>
            <a:srgbClr val="DAE3F3"/>
          </a:solidFill>
          <a:ln w="19050">
            <a:solidFill>
              <a:srgbClr val="0B51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solidFill>
                <a:schemeClr val="tx1"/>
              </a:solidFill>
            </a:endParaRPr>
          </a:p>
        </p:txBody>
      </p:sp>
      <p:sp>
        <p:nvSpPr>
          <p:cNvPr id="42" name="Chevron 41"/>
          <p:cNvSpPr/>
          <p:nvPr/>
        </p:nvSpPr>
        <p:spPr>
          <a:xfrm>
            <a:off x="3242660" y="3634849"/>
            <a:ext cx="1462204" cy="360000"/>
          </a:xfrm>
          <a:prstGeom prst="chevron">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50" b="1" dirty="0">
                <a:solidFill>
                  <a:srgbClr val="0B5196"/>
                </a:solidFill>
              </a:rPr>
              <a:t>CONNECT</a:t>
            </a:r>
          </a:p>
        </p:txBody>
      </p:sp>
      <p:cxnSp>
        <p:nvCxnSpPr>
          <p:cNvPr id="47" name="Straight Connector 46"/>
          <p:cNvCxnSpPr/>
          <p:nvPr/>
        </p:nvCxnSpPr>
        <p:spPr>
          <a:xfrm>
            <a:off x="5401784" y="3173506"/>
            <a:ext cx="331191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Straight Connector 47"/>
          <p:cNvCxnSpPr/>
          <p:nvPr/>
        </p:nvCxnSpPr>
        <p:spPr>
          <a:xfrm flipH="1">
            <a:off x="4797256" y="3173508"/>
            <a:ext cx="604530" cy="425813"/>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9670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Assessment Pyramid">
    <p:spTree>
      <p:nvGrpSpPr>
        <p:cNvPr id="1" name=""/>
        <p:cNvGrpSpPr/>
        <p:nvPr/>
      </p:nvGrpSpPr>
      <p:grpSpPr>
        <a:xfrm>
          <a:off x="0" y="0"/>
          <a:ext cx="0" cy="0"/>
          <a:chOff x="0" y="0"/>
          <a:chExt cx="0" cy="0"/>
        </a:xfrm>
      </p:grpSpPr>
      <p:sp>
        <p:nvSpPr>
          <p:cNvPr id="2" name="Rectangle 1"/>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pic>
        <p:nvPicPr>
          <p:cNvPr id="14" name="Picture 13"/>
          <p:cNvPicPr>
            <a:picLocks noChangeAspect="1"/>
          </p:cNvPicPr>
          <p:nvPr/>
        </p:nvPicPr>
        <p:blipFill>
          <a:blip r:embed="rId2">
            <a:duotone>
              <a:prstClr val="black"/>
              <a:schemeClr val="accent1">
                <a:tint val="45000"/>
                <a:satMod val="400000"/>
              </a:schemeClr>
            </a:duotone>
            <a:lum bright="-40000"/>
          </a:blip>
          <a:stretch>
            <a:fillRect/>
          </a:stretch>
        </p:blipFill>
        <p:spPr>
          <a:xfrm>
            <a:off x="3651494" y="1467132"/>
            <a:ext cx="4352672" cy="4609876"/>
          </a:xfrm>
          <a:prstGeom prst="rect">
            <a:avLst/>
          </a:prstGeom>
        </p:spPr>
      </p:pic>
      <p:sp>
        <p:nvSpPr>
          <p:cNvPr id="17" name="TextBox 16"/>
          <p:cNvSpPr txBox="1"/>
          <p:nvPr/>
        </p:nvSpPr>
        <p:spPr>
          <a:xfrm rot="19391665">
            <a:off x="6631545" y="4889520"/>
            <a:ext cx="1188292" cy="592470"/>
          </a:xfrm>
          <a:prstGeom prst="rect">
            <a:avLst/>
          </a:prstGeom>
          <a:noFill/>
        </p:spPr>
        <p:txBody>
          <a:bodyPr wrap="square" rtlCol="0">
            <a:spAutoFit/>
          </a:bodyPr>
          <a:lstStyle/>
          <a:p>
            <a:pPr algn="ctr"/>
            <a:r>
              <a:rPr lang="en-GB" sz="1625" b="0" dirty="0">
                <a:solidFill>
                  <a:srgbClr val="0B5196"/>
                </a:solidFill>
                <a:effectLst/>
                <a:latin typeface="Century Gothic" panose="020B0502020202020204" pitchFamily="34" charset="0"/>
              </a:rPr>
              <a:t>Every lesson</a:t>
            </a:r>
          </a:p>
        </p:txBody>
      </p:sp>
      <p:sp>
        <p:nvSpPr>
          <p:cNvPr id="18" name="TextBox 17"/>
          <p:cNvSpPr txBox="1"/>
          <p:nvPr/>
        </p:nvSpPr>
        <p:spPr>
          <a:xfrm rot="19817353">
            <a:off x="6409188" y="3940250"/>
            <a:ext cx="957786" cy="492443"/>
          </a:xfrm>
          <a:prstGeom prst="rect">
            <a:avLst/>
          </a:prstGeom>
          <a:noFill/>
        </p:spPr>
        <p:txBody>
          <a:bodyPr wrap="square" rtlCol="0">
            <a:spAutoFit/>
          </a:bodyPr>
          <a:lstStyle/>
          <a:p>
            <a:pPr algn="ctr"/>
            <a:r>
              <a:rPr lang="en-GB" sz="1300" b="0" dirty="0">
                <a:solidFill>
                  <a:srgbClr val="0B5196"/>
                </a:solidFill>
                <a:effectLst/>
                <a:latin typeface="Century Gothic" panose="020B0502020202020204" pitchFamily="34" charset="0"/>
              </a:rPr>
              <a:t>Every few weeks</a:t>
            </a:r>
          </a:p>
        </p:txBody>
      </p:sp>
      <p:sp>
        <p:nvSpPr>
          <p:cNvPr id="19" name="TextBox 18"/>
          <p:cNvSpPr txBox="1"/>
          <p:nvPr/>
        </p:nvSpPr>
        <p:spPr>
          <a:xfrm rot="19932370">
            <a:off x="6180859" y="2931389"/>
            <a:ext cx="698718" cy="617670"/>
          </a:xfrm>
          <a:prstGeom prst="rect">
            <a:avLst/>
          </a:prstGeom>
          <a:noFill/>
        </p:spPr>
        <p:txBody>
          <a:bodyPr wrap="square" rtlCol="0">
            <a:spAutoFit/>
          </a:bodyPr>
          <a:lstStyle/>
          <a:p>
            <a:pPr algn="ctr"/>
            <a:r>
              <a:rPr lang="en-GB" sz="1138" b="0" dirty="0">
                <a:solidFill>
                  <a:srgbClr val="0B5196"/>
                </a:solidFill>
                <a:effectLst/>
                <a:latin typeface="Century Gothic" panose="020B0502020202020204" pitchFamily="34" charset="0"/>
              </a:rPr>
              <a:t>One per unit</a:t>
            </a:r>
          </a:p>
        </p:txBody>
      </p:sp>
      <p:sp>
        <p:nvSpPr>
          <p:cNvPr id="20" name="TextBox 19"/>
          <p:cNvSpPr txBox="1"/>
          <p:nvPr/>
        </p:nvSpPr>
        <p:spPr>
          <a:xfrm>
            <a:off x="669891" y="4396422"/>
            <a:ext cx="3031654"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Recent and long term selected for interleaving</a:t>
            </a:r>
          </a:p>
        </p:txBody>
      </p:sp>
      <p:sp>
        <p:nvSpPr>
          <p:cNvPr id="21" name="TextBox 20"/>
          <p:cNvSpPr txBox="1"/>
          <p:nvPr/>
        </p:nvSpPr>
        <p:spPr>
          <a:xfrm>
            <a:off x="853941" y="3386516"/>
            <a:ext cx="3409627"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From the Knowledge Organiser – self studied homework</a:t>
            </a:r>
          </a:p>
        </p:txBody>
      </p:sp>
      <p:sp>
        <p:nvSpPr>
          <p:cNvPr id="22" name="TextBox 21"/>
          <p:cNvSpPr txBox="1"/>
          <p:nvPr/>
        </p:nvSpPr>
        <p:spPr>
          <a:xfrm>
            <a:off x="1376418" y="2369785"/>
            <a:ext cx="3552159"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learning from the current unit</a:t>
            </a:r>
          </a:p>
          <a:p>
            <a:pPr algn="ctr"/>
            <a:r>
              <a:rPr lang="en-GB" sz="1300" dirty="0">
                <a:solidFill>
                  <a:srgbClr val="0B5196"/>
                </a:solidFill>
                <a:latin typeface="Century Gothic" panose="020B0502020202020204" pitchFamily="34" charset="0"/>
              </a:rPr>
              <a:t> - specific revision homework</a:t>
            </a:r>
          </a:p>
        </p:txBody>
      </p:sp>
      <p:sp>
        <p:nvSpPr>
          <p:cNvPr id="23" name="TextBox 22"/>
          <p:cNvSpPr txBox="1"/>
          <p:nvPr/>
        </p:nvSpPr>
        <p:spPr>
          <a:xfrm>
            <a:off x="1119264" y="1474674"/>
            <a:ext cx="4474846"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Key Assessment Point - Interleaved knowledge from the full course of study</a:t>
            </a:r>
          </a:p>
        </p:txBody>
      </p:sp>
      <p:sp>
        <p:nvSpPr>
          <p:cNvPr id="24" name="TextBox 23"/>
          <p:cNvSpPr txBox="1"/>
          <p:nvPr/>
        </p:nvSpPr>
        <p:spPr>
          <a:xfrm>
            <a:off x="8127737" y="3942810"/>
            <a:ext cx="2490922"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Self marked – no stakes</a:t>
            </a:r>
          </a:p>
          <a:p>
            <a:pPr algn="ctr"/>
            <a:r>
              <a:rPr lang="en-GB" sz="1300" dirty="0">
                <a:solidFill>
                  <a:srgbClr val="0B5196"/>
                </a:solidFill>
                <a:latin typeface="Century Gothic" panose="020B0502020202020204" pitchFamily="34" charset="0"/>
              </a:rPr>
              <a:t>silent &amp; individual</a:t>
            </a:r>
          </a:p>
        </p:txBody>
      </p:sp>
      <p:sp>
        <p:nvSpPr>
          <p:cNvPr id="25" name="TextBox 24"/>
          <p:cNvSpPr txBox="1"/>
          <p:nvPr/>
        </p:nvSpPr>
        <p:spPr>
          <a:xfrm>
            <a:off x="7707160" y="3146482"/>
            <a:ext cx="2695681"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Peer marked – low stakes</a:t>
            </a:r>
            <a:br>
              <a:rPr lang="en-GB" sz="1300" dirty="0">
                <a:solidFill>
                  <a:srgbClr val="0B5196"/>
                </a:solidFill>
                <a:latin typeface="Century Gothic" panose="020B0502020202020204" pitchFamily="34" charset="0"/>
              </a:rPr>
            </a:br>
            <a:r>
              <a:rPr lang="en-GB" sz="1300" dirty="0">
                <a:solidFill>
                  <a:srgbClr val="0B5196"/>
                </a:solidFill>
                <a:latin typeface="Century Gothic" panose="020B0502020202020204" pitchFamily="34" charset="0"/>
              </a:rPr>
              <a:t> – whole class feedback</a:t>
            </a:r>
          </a:p>
        </p:txBody>
      </p:sp>
      <p:sp>
        <p:nvSpPr>
          <p:cNvPr id="26" name="TextBox 25"/>
          <p:cNvSpPr txBox="1"/>
          <p:nvPr/>
        </p:nvSpPr>
        <p:spPr>
          <a:xfrm>
            <a:off x="6773843" y="2320709"/>
            <a:ext cx="4134950"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 medium stakes personalised formative feedback</a:t>
            </a:r>
          </a:p>
        </p:txBody>
      </p:sp>
      <p:sp>
        <p:nvSpPr>
          <p:cNvPr id="27" name="TextBox 26"/>
          <p:cNvSpPr txBox="1"/>
          <p:nvPr/>
        </p:nvSpPr>
        <p:spPr>
          <a:xfrm>
            <a:off x="6487365" y="1413766"/>
            <a:ext cx="4688905" cy="492443"/>
          </a:xfrm>
          <a:prstGeom prst="rect">
            <a:avLst/>
          </a:prstGeom>
          <a:noFill/>
        </p:spPr>
        <p:txBody>
          <a:bodyPr wrap="square" rtlCol="0">
            <a:spAutoFit/>
          </a:bodyPr>
          <a:lstStyle/>
          <a:p>
            <a:pPr algn="ctr"/>
            <a:r>
              <a:rPr lang="en-GB" sz="1300" dirty="0">
                <a:solidFill>
                  <a:srgbClr val="0B5196"/>
                </a:solidFill>
                <a:latin typeface="Century Gothic" panose="020B0502020202020204" pitchFamily="34" charset="0"/>
              </a:rPr>
              <a:t>Teacher marked &amp; moderated – high stakes summative mark informs reports</a:t>
            </a:r>
          </a:p>
        </p:txBody>
      </p:sp>
      <p:cxnSp>
        <p:nvCxnSpPr>
          <p:cNvPr id="28" name="Straight Connector 27"/>
          <p:cNvCxnSpPr/>
          <p:nvPr/>
        </p:nvCxnSpPr>
        <p:spPr>
          <a:xfrm flipV="1">
            <a:off x="1581911" y="2060433"/>
            <a:ext cx="3433977"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p:nvPr/>
        </p:nvCxnSpPr>
        <p:spPr>
          <a:xfrm>
            <a:off x="5023219" y="207703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 name="Straight Connector 29"/>
          <p:cNvCxnSpPr/>
          <p:nvPr/>
        </p:nvCxnSpPr>
        <p:spPr>
          <a:xfrm flipV="1">
            <a:off x="1856233" y="2948097"/>
            <a:ext cx="2577706"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1" name="Straight Connector 30"/>
          <p:cNvCxnSpPr/>
          <p:nvPr/>
        </p:nvCxnSpPr>
        <p:spPr>
          <a:xfrm>
            <a:off x="4494974" y="2964698"/>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p:cNvCxnSpPr/>
          <p:nvPr/>
        </p:nvCxnSpPr>
        <p:spPr>
          <a:xfrm>
            <a:off x="1376417" y="3971289"/>
            <a:ext cx="2613371"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p:cNvCxnSpPr/>
          <p:nvPr/>
        </p:nvCxnSpPr>
        <p:spPr>
          <a:xfrm>
            <a:off x="4026043" y="3989875"/>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p:cNvCxnSpPr/>
          <p:nvPr/>
        </p:nvCxnSpPr>
        <p:spPr>
          <a:xfrm flipV="1">
            <a:off x="1102221" y="4972491"/>
            <a:ext cx="2355433"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Straight Connector 34"/>
          <p:cNvCxnSpPr/>
          <p:nvPr/>
        </p:nvCxnSpPr>
        <p:spPr>
          <a:xfrm>
            <a:off x="3503938" y="4989092"/>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p:cNvCxnSpPr/>
          <p:nvPr/>
        </p:nvCxnSpPr>
        <p:spPr>
          <a:xfrm flipH="1">
            <a:off x="8191118" y="4559789"/>
            <a:ext cx="2484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traight Connector 36"/>
          <p:cNvCxnSpPr/>
          <p:nvPr/>
        </p:nvCxnSpPr>
        <p:spPr>
          <a:xfrm flipH="1">
            <a:off x="7864762" y="457639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Straight Connector 37"/>
          <p:cNvCxnSpPr/>
          <p:nvPr/>
        </p:nvCxnSpPr>
        <p:spPr>
          <a:xfrm flipH="1">
            <a:off x="7692895" y="3740513"/>
            <a:ext cx="2700000"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p:cNvCxnSpPr/>
          <p:nvPr/>
        </p:nvCxnSpPr>
        <p:spPr>
          <a:xfrm flipH="1">
            <a:off x="7366539" y="3757114"/>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p:cNvCxnSpPr/>
          <p:nvPr/>
        </p:nvCxnSpPr>
        <p:spPr>
          <a:xfrm flipH="1">
            <a:off x="7205574" y="2905484"/>
            <a:ext cx="3187321" cy="1187"/>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Straight Connector 40"/>
          <p:cNvCxnSpPr/>
          <p:nvPr/>
        </p:nvCxnSpPr>
        <p:spPr>
          <a:xfrm flipH="1">
            <a:off x="6879220" y="2923270"/>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2" name="Straight Connector 41"/>
          <p:cNvCxnSpPr/>
          <p:nvPr/>
        </p:nvCxnSpPr>
        <p:spPr>
          <a:xfrm flipH="1">
            <a:off x="6691141" y="2006776"/>
            <a:ext cx="3863904" cy="0"/>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Straight Connector 42"/>
          <p:cNvCxnSpPr/>
          <p:nvPr/>
        </p:nvCxnSpPr>
        <p:spPr>
          <a:xfrm flipH="1">
            <a:off x="6364786" y="2023377"/>
            <a:ext cx="320942" cy="274505"/>
          </a:xfrm>
          <a:prstGeom prst="line">
            <a:avLst/>
          </a:prstGeom>
          <a:ln w="19050" cap="flat" cmpd="sng" algn="ctr">
            <a:solidFill>
              <a:srgbClr val="0B519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4" name="TextBox 43"/>
          <p:cNvSpPr txBox="1"/>
          <p:nvPr/>
        </p:nvSpPr>
        <p:spPr>
          <a:xfrm>
            <a:off x="2281075" y="794102"/>
            <a:ext cx="2804094"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KNOWLEDGE</a:t>
            </a:r>
          </a:p>
        </p:txBody>
      </p:sp>
      <p:sp>
        <p:nvSpPr>
          <p:cNvPr id="45" name="TextBox 44"/>
          <p:cNvSpPr txBox="1"/>
          <p:nvPr/>
        </p:nvSpPr>
        <p:spPr>
          <a:xfrm>
            <a:off x="7257870" y="800302"/>
            <a:ext cx="2233602"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THE PROCESS</a:t>
            </a:r>
          </a:p>
        </p:txBody>
      </p:sp>
      <p:sp>
        <p:nvSpPr>
          <p:cNvPr id="46" name="TextBox 45"/>
          <p:cNvSpPr txBox="1"/>
          <p:nvPr/>
        </p:nvSpPr>
        <p:spPr>
          <a:xfrm rot="484968">
            <a:off x="3842204" y="5273128"/>
            <a:ext cx="3206549" cy="392415"/>
          </a:xfrm>
          <a:prstGeom prst="rect">
            <a:avLst/>
          </a:prstGeom>
          <a:noFill/>
        </p:spPr>
        <p:txBody>
          <a:bodyPr wrap="square" rtlCol="0">
            <a:spAutoFit/>
          </a:bodyPr>
          <a:lstStyle/>
          <a:p>
            <a:r>
              <a:rPr lang="en-GB" sz="1950" b="1" dirty="0">
                <a:solidFill>
                  <a:srgbClr val="0B5196"/>
                </a:solidFill>
                <a:latin typeface="Century Gothic" panose="020B0502020202020204" pitchFamily="34" charset="0"/>
              </a:rPr>
              <a:t>SPACED RETRIEVAL</a:t>
            </a:r>
          </a:p>
        </p:txBody>
      </p:sp>
      <p:sp>
        <p:nvSpPr>
          <p:cNvPr id="47" name="TextBox 46"/>
          <p:cNvSpPr txBox="1"/>
          <p:nvPr/>
        </p:nvSpPr>
        <p:spPr>
          <a:xfrm rot="406049">
            <a:off x="4331251" y="4224981"/>
            <a:ext cx="2274462" cy="342401"/>
          </a:xfrm>
          <a:prstGeom prst="rect">
            <a:avLst/>
          </a:prstGeom>
          <a:noFill/>
        </p:spPr>
        <p:txBody>
          <a:bodyPr wrap="square" rtlCol="0">
            <a:spAutoFit/>
          </a:bodyPr>
          <a:lstStyle/>
          <a:p>
            <a:r>
              <a:rPr lang="en-GB" sz="1625" b="1" dirty="0">
                <a:solidFill>
                  <a:srgbClr val="0B5196"/>
                </a:solidFill>
                <a:latin typeface="Century Gothic" panose="020B0502020202020204" pitchFamily="34" charset="0"/>
              </a:rPr>
              <a:t>ROLLING RECALL</a:t>
            </a:r>
          </a:p>
        </p:txBody>
      </p:sp>
      <p:sp>
        <p:nvSpPr>
          <p:cNvPr id="48" name="TextBox 47"/>
          <p:cNvSpPr txBox="1"/>
          <p:nvPr/>
        </p:nvSpPr>
        <p:spPr>
          <a:xfrm rot="416738">
            <a:off x="4878610" y="3048592"/>
            <a:ext cx="1300614" cy="542584"/>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CHECK POINT</a:t>
            </a:r>
          </a:p>
        </p:txBody>
      </p:sp>
      <p:sp>
        <p:nvSpPr>
          <p:cNvPr id="49" name="TextBox 48"/>
          <p:cNvSpPr txBox="1"/>
          <p:nvPr/>
        </p:nvSpPr>
        <p:spPr>
          <a:xfrm rot="416738">
            <a:off x="5338623" y="2260497"/>
            <a:ext cx="702505" cy="317459"/>
          </a:xfrm>
          <a:prstGeom prst="rect">
            <a:avLst/>
          </a:prstGeom>
          <a:noFill/>
        </p:spPr>
        <p:txBody>
          <a:bodyPr wrap="square" rtlCol="0">
            <a:spAutoFit/>
          </a:bodyPr>
          <a:lstStyle/>
          <a:p>
            <a:pPr algn="ctr"/>
            <a:r>
              <a:rPr lang="en-GB" sz="1463" b="1" dirty="0">
                <a:solidFill>
                  <a:srgbClr val="0B5196"/>
                </a:solidFill>
                <a:latin typeface="Century Gothic" panose="020B0502020202020204" pitchFamily="34" charset="0"/>
              </a:rPr>
              <a:t>KAP</a:t>
            </a:r>
          </a:p>
        </p:txBody>
      </p:sp>
      <p:sp>
        <p:nvSpPr>
          <p:cNvPr id="51" name="Chevron 50"/>
          <p:cNvSpPr/>
          <p:nvPr/>
        </p:nvSpPr>
        <p:spPr>
          <a:xfrm>
            <a:off x="3021107" y="6281396"/>
            <a:ext cx="5387387"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ASSESSMENT PYRAMID</a:t>
            </a:r>
            <a:endParaRPr lang="en-GB" sz="1300" b="0" dirty="0">
              <a:solidFill>
                <a:schemeClr val="bg1"/>
              </a:solidFill>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344713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6"/>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3" name="TextBox 22"/>
          <p:cNvSpPr txBox="1"/>
          <p:nvPr/>
        </p:nvSpPr>
        <p:spPr>
          <a:xfrm>
            <a:off x="9350188" y="465001"/>
            <a:ext cx="2583724" cy="392415"/>
          </a:xfrm>
          <a:prstGeom prst="rect">
            <a:avLst/>
          </a:prstGeom>
          <a:noFill/>
        </p:spPr>
        <p:txBody>
          <a:bodyPr wrap="square" rtlCol="0">
            <a:spAutoFit/>
          </a:bodyPr>
          <a:lstStyle/>
          <a:p>
            <a:pPr algn="ctr"/>
            <a:r>
              <a:rPr lang="en-GB" sz="1950" dirty="0">
                <a:solidFill>
                  <a:srgbClr val="002060"/>
                </a:solidFill>
              </a:rPr>
              <a:t>7 February, 2023</a:t>
            </a:r>
          </a:p>
        </p:txBody>
      </p:sp>
      <p:sp>
        <p:nvSpPr>
          <p:cNvPr id="25" name="TextBox 24"/>
          <p:cNvSpPr txBox="1"/>
          <p:nvPr/>
        </p:nvSpPr>
        <p:spPr>
          <a:xfrm>
            <a:off x="304799" y="1372770"/>
            <a:ext cx="11623833" cy="317459"/>
          </a:xfrm>
          <a:prstGeom prst="rect">
            <a:avLst/>
          </a:prstGeom>
          <a:solidFill>
            <a:schemeClr val="bg1"/>
          </a:solidFill>
          <a:ln w="28575">
            <a:solidFill>
              <a:srgbClr val="0B5196"/>
            </a:solidFill>
          </a:ln>
        </p:spPr>
        <p:txBody>
          <a:bodyPr wrap="square" rtlCol="0">
            <a:spAutoFit/>
          </a:bodyPr>
          <a:lstStyle/>
          <a:p>
            <a:endParaRPr lang="en-GB" sz="1463" dirty="0"/>
          </a:p>
        </p:txBody>
      </p:sp>
      <p:sp>
        <p:nvSpPr>
          <p:cNvPr id="31" name="Text Placeholder 30"/>
          <p:cNvSpPr>
            <a:spLocks noGrp="1"/>
          </p:cNvSpPr>
          <p:nvPr>
            <p:ph type="body" sz="quarter" idx="10"/>
          </p:nvPr>
        </p:nvSpPr>
        <p:spPr>
          <a:xfrm>
            <a:off x="425020" y="434386"/>
            <a:ext cx="9099550" cy="488983"/>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
        <p:nvSpPr>
          <p:cNvPr id="50" name="Text Placeholder 30"/>
          <p:cNvSpPr>
            <a:spLocks noGrp="1"/>
          </p:cNvSpPr>
          <p:nvPr>
            <p:ph type="body" sz="quarter" idx="11"/>
          </p:nvPr>
        </p:nvSpPr>
        <p:spPr>
          <a:xfrm>
            <a:off x="425021" y="1501023"/>
            <a:ext cx="11363568" cy="4460506"/>
          </a:xfrm>
          <a:prstGeom prst="rect">
            <a:avLst/>
          </a:prstGeom>
        </p:spPr>
        <p:txBody>
          <a:bodyPr/>
          <a:lstStyle>
            <a:lvl1pPr marL="0" indent="0">
              <a:buNone/>
              <a:defRPr sz="1950">
                <a:solidFill>
                  <a:srgbClr val="002060"/>
                </a:solidFill>
              </a:defRPr>
            </a:lvl1pPr>
            <a:lvl5pPr marL="1485856" indent="0">
              <a:buNone/>
              <a:defRPr/>
            </a:lvl5pPr>
          </a:lstStyle>
          <a:p>
            <a:pPr lvl="0"/>
            <a:r>
              <a:rPr lang="en-US"/>
              <a:t>Edit Master text styles</a:t>
            </a:r>
          </a:p>
        </p:txBody>
      </p:sp>
    </p:spTree>
    <p:extLst>
      <p:ext uri="{BB962C8B-B14F-4D97-AF65-F5344CB8AC3E}">
        <p14:creationId xmlns:p14="http://schemas.microsoft.com/office/powerpoint/2010/main" val="2431594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T&amp;L Framework">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40763" t="33990" b="15169"/>
          <a:stretch/>
        </p:blipFill>
        <p:spPr>
          <a:xfrm>
            <a:off x="13016" y="-1"/>
            <a:ext cx="7568884" cy="6451601"/>
          </a:xfrm>
          <a:prstGeom prst="rect">
            <a:avLst/>
          </a:prstGeom>
        </p:spPr>
      </p:pic>
      <p:sp>
        <p:nvSpPr>
          <p:cNvPr id="112" name="Rounded Rectangle 111"/>
          <p:cNvSpPr/>
          <p:nvPr/>
        </p:nvSpPr>
        <p:spPr>
          <a:xfrm>
            <a:off x="6346628" y="193871"/>
            <a:ext cx="3984940" cy="510285"/>
          </a:xfrm>
          <a:prstGeom prst="roundRect">
            <a:avLst>
              <a:gd name="adj" fmla="val 34537"/>
            </a:avLst>
          </a:prstGeom>
          <a:solidFill>
            <a:srgbClr val="233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ARCHWAY KNOWLEDGE CURRICULUM</a:t>
            </a:r>
          </a:p>
        </p:txBody>
      </p:sp>
      <p:sp>
        <p:nvSpPr>
          <p:cNvPr id="113" name="Rounded Rectangle 112"/>
          <p:cNvSpPr/>
          <p:nvPr/>
        </p:nvSpPr>
        <p:spPr>
          <a:xfrm>
            <a:off x="6346627" y="2094389"/>
            <a:ext cx="3986718" cy="493776"/>
          </a:xfrm>
          <a:prstGeom prst="roundRect">
            <a:avLst>
              <a:gd name="adj" fmla="val 34537"/>
            </a:avLst>
          </a:prstGeom>
          <a:solidFill>
            <a:srgbClr val="9259A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CORE EXPECTATIONS</a:t>
            </a:r>
          </a:p>
        </p:txBody>
      </p:sp>
      <p:sp>
        <p:nvSpPr>
          <p:cNvPr id="114" name="Rounded Rectangle 113"/>
          <p:cNvSpPr/>
          <p:nvPr/>
        </p:nvSpPr>
        <p:spPr>
          <a:xfrm>
            <a:off x="6342388" y="3389291"/>
            <a:ext cx="3984940" cy="482475"/>
          </a:xfrm>
          <a:prstGeom prst="roundRect">
            <a:avLst>
              <a:gd name="adj" fmla="val 34537"/>
            </a:avLst>
          </a:prstGeom>
          <a:solidFill>
            <a:srgbClr val="3985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t>HIGH-IMPACT PEDAGOGY</a:t>
            </a:r>
          </a:p>
        </p:txBody>
      </p:sp>
      <p:sp>
        <p:nvSpPr>
          <p:cNvPr id="115" name="TextBox 114"/>
          <p:cNvSpPr txBox="1"/>
          <p:nvPr/>
        </p:nvSpPr>
        <p:spPr>
          <a:xfrm>
            <a:off x="6346628" y="692697"/>
            <a:ext cx="5516025" cy="917367"/>
          </a:xfrm>
          <a:prstGeom prst="rect">
            <a:avLst/>
          </a:prstGeom>
          <a:noFill/>
        </p:spPr>
        <p:txBody>
          <a:bodyPr wrap="square" rtlCol="0">
            <a:spAutoFit/>
          </a:bodyPr>
          <a:lstStyle/>
          <a:p>
            <a:r>
              <a:rPr lang="en-GB" sz="1056" dirty="0"/>
              <a:t>The acquisition, retention and application of knowledge is the driving, underpinning philosophy of teaching and learning at Archway Learning Trust. Our knowledge curriculum is detailed, sequenced and mapped deliberately and coherently. Retention and retrieval is embedded and integral to the curriculum. Teachers deliver the knowledge curriculum and adapt the lessons to meet the specific needs of their classes</a:t>
            </a:r>
            <a:r>
              <a:rPr lang="en-GB" sz="1138" dirty="0"/>
              <a:t>.</a:t>
            </a:r>
          </a:p>
        </p:txBody>
      </p:sp>
      <p:sp>
        <p:nvSpPr>
          <p:cNvPr id="116" name="TextBox 115"/>
          <p:cNvSpPr txBox="1"/>
          <p:nvPr/>
        </p:nvSpPr>
        <p:spPr>
          <a:xfrm>
            <a:off x="6342390" y="2589288"/>
            <a:ext cx="5482945" cy="579774"/>
          </a:xfrm>
          <a:prstGeom prst="rect">
            <a:avLst/>
          </a:prstGeom>
          <a:noFill/>
        </p:spPr>
        <p:txBody>
          <a:bodyPr wrap="square" rtlCol="0">
            <a:spAutoFit/>
          </a:bodyPr>
          <a:lstStyle/>
          <a:p>
            <a:pPr>
              <a:spcAft>
                <a:spcPts val="488"/>
              </a:spcAft>
            </a:pPr>
            <a:r>
              <a:rPr lang="en-GB" sz="1056" dirty="0"/>
              <a:t>Our core expectations can be seen in every lesson, every day, everywhere within the Trust. They ensure the conditions for learning are optimised and allow teachers to focus on providing high-impact pedagogy. </a:t>
            </a:r>
          </a:p>
        </p:txBody>
      </p:sp>
      <p:sp>
        <p:nvSpPr>
          <p:cNvPr id="117" name="TextBox 116"/>
          <p:cNvSpPr txBox="1"/>
          <p:nvPr/>
        </p:nvSpPr>
        <p:spPr>
          <a:xfrm>
            <a:off x="6374386" y="3921306"/>
            <a:ext cx="5488128" cy="417294"/>
          </a:xfrm>
          <a:prstGeom prst="rect">
            <a:avLst/>
          </a:prstGeom>
          <a:noFill/>
        </p:spPr>
        <p:txBody>
          <a:bodyPr wrap="square" rtlCol="0">
            <a:spAutoFit/>
          </a:bodyPr>
          <a:lstStyle/>
          <a:p>
            <a:pPr>
              <a:spcAft>
                <a:spcPts val="488"/>
              </a:spcAft>
            </a:pPr>
            <a:r>
              <a:rPr lang="en-GB" sz="1056" dirty="0"/>
              <a:t>These evidence-informed, practical strategies build and secure powerful knowledge for our students. Our teachers plan their lessons with a clear focus on these high-impact strategies. </a:t>
            </a:r>
          </a:p>
        </p:txBody>
      </p:sp>
      <p:sp>
        <p:nvSpPr>
          <p:cNvPr id="118" name="Rounded Rectangle 117"/>
          <p:cNvSpPr/>
          <p:nvPr/>
        </p:nvSpPr>
        <p:spPr>
          <a:xfrm>
            <a:off x="6354652" y="4744145"/>
            <a:ext cx="3984940" cy="482475"/>
          </a:xfrm>
          <a:prstGeom prst="roundRect">
            <a:avLst>
              <a:gd name="adj" fmla="val 34537"/>
            </a:avLst>
          </a:prstGeom>
          <a:solidFill>
            <a:srgbClr val="FFEC9B"/>
          </a:solidFill>
          <a:ln w="3175">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63" b="1" dirty="0">
                <a:solidFill>
                  <a:schemeClr val="tx1"/>
                </a:solidFill>
              </a:rPr>
              <a:t>RESEARCH-INFORMED INNOVATION</a:t>
            </a:r>
          </a:p>
        </p:txBody>
      </p:sp>
      <p:sp>
        <p:nvSpPr>
          <p:cNvPr id="119" name="TextBox 118"/>
          <p:cNvSpPr txBox="1"/>
          <p:nvPr/>
        </p:nvSpPr>
        <p:spPr>
          <a:xfrm>
            <a:off x="6348097" y="5272751"/>
            <a:ext cx="5500193" cy="742254"/>
          </a:xfrm>
          <a:prstGeom prst="rect">
            <a:avLst/>
          </a:prstGeom>
          <a:noFill/>
        </p:spPr>
        <p:txBody>
          <a:bodyPr wrap="square" rtlCol="0">
            <a:spAutoFit/>
          </a:bodyPr>
          <a:lstStyle/>
          <a:p>
            <a:pPr>
              <a:spcAft>
                <a:spcPts val="488"/>
              </a:spcAft>
            </a:pPr>
            <a:r>
              <a:rPr lang="en-GB" sz="1056" dirty="0"/>
              <a:t>We are passionate about enriching our teaching and learning with research-informed innovation into effective teaching and learning. Our teachers read, watch, listen to and engage in vibrant learning opportunities within and beyond the Trust, trialling, developing and sharing innovative practice.</a:t>
            </a:r>
          </a:p>
        </p:txBody>
      </p:sp>
      <p:sp>
        <p:nvSpPr>
          <p:cNvPr id="120" name="Rectangle 119"/>
          <p:cNvSpPr/>
          <p:nvPr/>
        </p:nvSpPr>
        <p:spPr>
          <a:xfrm>
            <a:off x="0" y="6273800"/>
            <a:ext cx="12192000" cy="584200"/>
          </a:xfrm>
          <a:prstGeom prst="rect">
            <a:avLst/>
          </a:prstGeom>
          <a:solidFill>
            <a:srgbClr val="0B51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21" name="Chevron 120"/>
          <p:cNvSpPr/>
          <p:nvPr/>
        </p:nvSpPr>
        <p:spPr>
          <a:xfrm>
            <a:off x="1892300" y="6281396"/>
            <a:ext cx="8435028" cy="521686"/>
          </a:xfrm>
          <a:prstGeom prst="chevron">
            <a:avLst/>
          </a:prstGeom>
          <a:solidFill>
            <a:srgbClr val="0B519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ALT TEACHING AND LEARNING FRAMEWORK</a:t>
            </a:r>
            <a:endParaRPr lang="en-GB" sz="1300" b="0" dirty="0">
              <a:solidFill>
                <a:schemeClr val="bg1"/>
              </a:solidFill>
            </a:endParaRPr>
          </a:p>
        </p:txBody>
      </p:sp>
      <p:pic>
        <p:nvPicPr>
          <p:cNvPr id="122" name="Picture 121"/>
          <p:cNvPicPr>
            <a:picLocks noChangeAspect="1"/>
          </p:cNvPicPr>
          <p:nvPr/>
        </p:nvPicPr>
        <p:blipFill rotWithShape="1">
          <a:blip r:embed="rId3"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Tree>
    <p:extLst>
      <p:ext uri="{BB962C8B-B14F-4D97-AF65-F5344CB8AC3E}">
        <p14:creationId xmlns:p14="http://schemas.microsoft.com/office/powerpoint/2010/main" val="2276508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455517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714646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031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208233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30630160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118057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9699635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9"/>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924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81700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LT Retrieve">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56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2312599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8A87A34-81AB-432B-8DAE-1953F412C126}" type="datetimeFigureOut">
              <a:rPr lang="en-US" smtClean="0"/>
              <a:t>2/14/2025</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03716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1666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71475" indent="0" algn="ctr">
              <a:buNone/>
              <a:defRPr/>
            </a:lvl2pPr>
            <a:lvl3pPr marL="742950" indent="0" algn="ctr">
              <a:buNone/>
              <a:defRPr/>
            </a:lvl3pPr>
            <a:lvl4pPr marL="1114425" indent="0" algn="ctr">
              <a:buNone/>
              <a:defRPr/>
            </a:lvl4pPr>
            <a:lvl5pPr marL="1485900" indent="0" algn="ctr">
              <a:buNone/>
              <a:defRPr/>
            </a:lvl5pPr>
            <a:lvl6pPr marL="1857375" indent="0" algn="ctr">
              <a:buNone/>
              <a:defRPr/>
            </a:lvl6pPr>
            <a:lvl7pPr marL="2228850" indent="0" algn="ctr">
              <a:buNone/>
              <a:defRPr/>
            </a:lvl7pPr>
            <a:lvl8pPr marL="2600325" indent="0" algn="ctr">
              <a:buNone/>
              <a:defRPr/>
            </a:lvl8pPr>
            <a:lvl9pPr marL="29718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77029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274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625"/>
            </a:lvl1pPr>
            <a:lvl2pPr marL="371475" indent="0">
              <a:buNone/>
              <a:defRPr sz="1463"/>
            </a:lvl2pPr>
            <a:lvl3pPr marL="742950" indent="0">
              <a:buNone/>
              <a:defRPr sz="1300"/>
            </a:lvl3pPr>
            <a:lvl4pPr marL="1114425" indent="0">
              <a:buNone/>
              <a:defRPr sz="1138"/>
            </a:lvl4pPr>
            <a:lvl5pPr marL="1485900" indent="0">
              <a:buNone/>
              <a:defRPr sz="1138"/>
            </a:lvl5pPr>
            <a:lvl6pPr marL="1857375" indent="0">
              <a:buNone/>
              <a:defRPr sz="1138"/>
            </a:lvl6pPr>
            <a:lvl7pPr marL="2228850" indent="0">
              <a:buNone/>
              <a:defRPr sz="1138"/>
            </a:lvl7pPr>
            <a:lvl8pPr marL="2600325" indent="0">
              <a:buNone/>
              <a:defRPr sz="1138"/>
            </a:lvl8pPr>
            <a:lvl9pPr marL="2971800" indent="0">
              <a:buNone/>
              <a:defRPr sz="1138"/>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4039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77218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35395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268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513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RETRIEVE</a:t>
            </a:r>
            <a:endParaRPr lang="en-GB" sz="1300" b="1" dirty="0">
              <a:solidFill>
                <a:srgbClr val="0B5196"/>
              </a:solidFill>
            </a:endParaRPr>
          </a:p>
        </p:txBody>
      </p:sp>
      <p:sp>
        <p:nvSpPr>
          <p:cNvPr id="42" name="Chevron 4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45" name="Rectangle 4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46" name="Table 45"/>
          <p:cNvGraphicFramePr>
            <a:graphicFrameLocks noGrp="1"/>
          </p:cNvGraphicFramePr>
          <p:nvPr>
            <p:extLst>
              <p:ext uri="{D42A27DB-BD31-4B8C-83A1-F6EECF244321}">
                <p14:modId xmlns:p14="http://schemas.microsoft.com/office/powerpoint/2010/main" val="2508850908"/>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1" name="Group 10"/>
          <p:cNvGrpSpPr/>
          <p:nvPr/>
        </p:nvGrpSpPr>
        <p:grpSpPr>
          <a:xfrm>
            <a:off x="11629922" y="2865412"/>
            <a:ext cx="386112" cy="318172"/>
            <a:chOff x="3206569" y="2423806"/>
            <a:chExt cx="752955" cy="707366"/>
          </a:xfrm>
        </p:grpSpPr>
        <p:pic>
          <p:nvPicPr>
            <p:cNvPr id="12"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15"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17" name="Picture 16"/>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18" name="Picture 17"/>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19" name="Picture 18"/>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20" name="Picture 19"/>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4" name="Pentagon 3"/>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 name="Rectangle 2"/>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2" name="Picture 21"/>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5"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7"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33213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625" b="1"/>
            </a:lvl1pPr>
          </a:lstStyle>
          <a:p>
            <a:r>
              <a:rPr lang="en-US"/>
              <a:t>Click to edit Master title style</a:t>
            </a:r>
            <a:endParaRPr lang="en-GB"/>
          </a:p>
        </p:txBody>
      </p:sp>
      <p:sp>
        <p:nvSpPr>
          <p:cNvPr id="3" name="Content Placeholder 2"/>
          <p:cNvSpPr>
            <a:spLocks noGrp="1"/>
          </p:cNvSpPr>
          <p:nvPr>
            <p:ph idx="1"/>
          </p:nvPr>
        </p:nvSpPr>
        <p:spPr>
          <a:xfrm>
            <a:off x="4766734" y="273057"/>
            <a:ext cx="6815666"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757547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6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90303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07545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2B4FC5-7E09-45AC-8D86-525C9EA597E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143427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175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255652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47318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317943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13714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88640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T Instruct">
    <p:spTree>
      <p:nvGrpSpPr>
        <p:cNvPr id="1" name=""/>
        <p:cNvGrpSpPr/>
        <p:nvPr/>
      </p:nvGrpSpPr>
      <p:grpSpPr>
        <a:xfrm>
          <a:off x="0" y="0"/>
          <a:ext cx="0" cy="0"/>
          <a:chOff x="0" y="0"/>
          <a:chExt cx="0" cy="0"/>
        </a:xfrm>
      </p:grpSpPr>
      <p:sp>
        <p:nvSpPr>
          <p:cNvPr id="40" name="Rectangle 3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41" name="Pentagon 4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42" name="Chevron 4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43" name="Chevron 4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44" name="Chevron 4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11"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12"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203948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457882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685649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942271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1354669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6235048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t>‹#›</a:t>
            </a:fld>
            <a:endParaRPr lang="en-GB"/>
          </a:p>
        </p:txBody>
      </p:sp>
    </p:spTree>
    <p:extLst>
      <p:ext uri="{BB962C8B-B14F-4D97-AF65-F5344CB8AC3E}">
        <p14:creationId xmlns:p14="http://schemas.microsoft.com/office/powerpoint/2010/main" val="25099078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92613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484731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185926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65101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3407832321"/>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19"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05083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13459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91955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608475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16811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219218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9973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71AE56-F932-4D29-A820-C54B9C61EA40}"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816536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9CE7564-8325-03EA-5930-90807D086D5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FA2EB8B-A7D3-6F85-6906-0CE0E574A2A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42A5E0A-7309-FB8F-0A55-3DC737816951}"/>
              </a:ext>
            </a:extLst>
          </p:cNvPr>
          <p:cNvSpPr>
            <a:spLocks noGrp="1" noChangeArrowheads="1"/>
          </p:cNvSpPr>
          <p:nvPr>
            <p:ph type="sldNum" sz="quarter" idx="12"/>
          </p:nvPr>
        </p:nvSpPr>
        <p:spPr>
          <a:ln/>
        </p:spPr>
        <p:txBody>
          <a:bodyPr/>
          <a:lstStyle>
            <a:lvl1pPr>
              <a:defRPr/>
            </a:lvl1pPr>
          </a:lstStyle>
          <a:p>
            <a:fld id="{DE47EF50-7465-4DE8-97EA-F6C1AF75DFA8}" type="slidenum">
              <a:rPr lang="en-GB" altLang="en-US"/>
              <a:pPr/>
              <a:t>‹#›</a:t>
            </a:fld>
            <a:endParaRPr lang="en-GB" altLang="en-US"/>
          </a:p>
        </p:txBody>
      </p:sp>
    </p:spTree>
    <p:extLst>
      <p:ext uri="{BB962C8B-B14F-4D97-AF65-F5344CB8AC3E}">
        <p14:creationId xmlns:p14="http://schemas.microsoft.com/office/powerpoint/2010/main" val="2458350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0FD7BA4-C900-3BCF-5DB0-768E797783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EC8B25D-6F3F-090D-1AE3-DBB275C81E8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EFF3FA6-A141-88BD-3F34-20A99FEE9CC2}"/>
              </a:ext>
            </a:extLst>
          </p:cNvPr>
          <p:cNvSpPr>
            <a:spLocks noGrp="1" noChangeArrowheads="1"/>
          </p:cNvSpPr>
          <p:nvPr>
            <p:ph type="sldNum" sz="quarter" idx="12"/>
          </p:nvPr>
        </p:nvSpPr>
        <p:spPr>
          <a:ln/>
        </p:spPr>
        <p:txBody>
          <a:bodyPr/>
          <a:lstStyle>
            <a:lvl1pPr>
              <a:defRPr/>
            </a:lvl1pPr>
          </a:lstStyle>
          <a:p>
            <a:fld id="{E8CDC602-E813-40FD-ACA4-3AE2C43D790A}" type="slidenum">
              <a:rPr lang="en-GB" altLang="en-US"/>
              <a:pPr/>
              <a:t>‹#›</a:t>
            </a:fld>
            <a:endParaRPr lang="en-GB" altLang="en-US"/>
          </a:p>
        </p:txBody>
      </p:sp>
    </p:spTree>
    <p:extLst>
      <p:ext uri="{BB962C8B-B14F-4D97-AF65-F5344CB8AC3E}">
        <p14:creationId xmlns:p14="http://schemas.microsoft.com/office/powerpoint/2010/main" val="12682905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59695D9-AA12-A0DE-5B7F-1BC36A28C33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BA4A23C-9B00-DA06-B902-0FC04E334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8738E2D-6EF6-DBDB-2295-8E22D77B021D}"/>
              </a:ext>
            </a:extLst>
          </p:cNvPr>
          <p:cNvSpPr>
            <a:spLocks noGrp="1" noChangeArrowheads="1"/>
          </p:cNvSpPr>
          <p:nvPr>
            <p:ph type="sldNum" sz="quarter" idx="12"/>
          </p:nvPr>
        </p:nvSpPr>
        <p:spPr>
          <a:ln/>
        </p:spPr>
        <p:txBody>
          <a:bodyPr/>
          <a:lstStyle>
            <a:lvl1pPr>
              <a:defRPr/>
            </a:lvl1pPr>
          </a:lstStyle>
          <a:p>
            <a:fld id="{4C998AC5-00D6-4D85-837D-0AA5CB50A5B0}" type="slidenum">
              <a:rPr lang="en-GB" altLang="en-US"/>
              <a:pPr/>
              <a:t>‹#›</a:t>
            </a:fld>
            <a:endParaRPr lang="en-GB" altLang="en-US"/>
          </a:p>
        </p:txBody>
      </p:sp>
    </p:spTree>
    <p:extLst>
      <p:ext uri="{BB962C8B-B14F-4D97-AF65-F5344CB8AC3E}">
        <p14:creationId xmlns:p14="http://schemas.microsoft.com/office/powerpoint/2010/main" val="2539763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7064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E958F728-218B-8414-7393-52A83704407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CDC5CC05-76CF-F45C-B0F0-9F89FBB8654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A3E5A30-990F-EC4E-BE56-92F69F9889BB}"/>
              </a:ext>
            </a:extLst>
          </p:cNvPr>
          <p:cNvSpPr>
            <a:spLocks noGrp="1" noChangeArrowheads="1"/>
          </p:cNvSpPr>
          <p:nvPr>
            <p:ph type="sldNum" sz="quarter" idx="12"/>
          </p:nvPr>
        </p:nvSpPr>
        <p:spPr>
          <a:ln/>
        </p:spPr>
        <p:txBody>
          <a:bodyPr/>
          <a:lstStyle>
            <a:lvl1pPr>
              <a:defRPr/>
            </a:lvl1pPr>
          </a:lstStyle>
          <a:p>
            <a:fld id="{C01F55FE-1D32-47B1-8873-6D33A902CDC8}" type="slidenum">
              <a:rPr lang="en-GB" altLang="en-US"/>
              <a:pPr/>
              <a:t>‹#›</a:t>
            </a:fld>
            <a:endParaRPr lang="en-GB" altLang="en-US"/>
          </a:p>
        </p:txBody>
      </p:sp>
    </p:spTree>
    <p:extLst>
      <p:ext uri="{BB962C8B-B14F-4D97-AF65-F5344CB8AC3E}">
        <p14:creationId xmlns:p14="http://schemas.microsoft.com/office/powerpoint/2010/main" val="133113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AC38515-39D2-253A-A86A-B5ABED114D8C}"/>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B89CAEE7-99D6-8445-85DE-0A465495190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0B3CF38B-F18D-BECF-F6FF-630FE2A2543F}"/>
              </a:ext>
            </a:extLst>
          </p:cNvPr>
          <p:cNvSpPr>
            <a:spLocks noGrp="1" noChangeArrowheads="1"/>
          </p:cNvSpPr>
          <p:nvPr>
            <p:ph type="sldNum" sz="quarter" idx="12"/>
          </p:nvPr>
        </p:nvSpPr>
        <p:spPr>
          <a:ln/>
        </p:spPr>
        <p:txBody>
          <a:bodyPr/>
          <a:lstStyle>
            <a:lvl1pPr>
              <a:defRPr/>
            </a:lvl1pPr>
          </a:lstStyle>
          <a:p>
            <a:fld id="{587FFA2B-F0A9-4D5D-BC88-FD61DDB44E97}" type="slidenum">
              <a:rPr lang="en-GB" altLang="en-US"/>
              <a:pPr/>
              <a:t>‹#›</a:t>
            </a:fld>
            <a:endParaRPr lang="en-GB" altLang="en-US"/>
          </a:p>
        </p:txBody>
      </p:sp>
    </p:spTree>
    <p:extLst>
      <p:ext uri="{BB962C8B-B14F-4D97-AF65-F5344CB8AC3E}">
        <p14:creationId xmlns:p14="http://schemas.microsoft.com/office/powerpoint/2010/main" val="10041249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389DDA6-BD78-291F-4F18-28A23B9C1A77}"/>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B4390B2-A0D9-1CD4-BD1B-2D4E8855DCC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39A6D35C-A702-1138-96FA-8E043347E958}"/>
              </a:ext>
            </a:extLst>
          </p:cNvPr>
          <p:cNvSpPr>
            <a:spLocks noGrp="1" noChangeArrowheads="1"/>
          </p:cNvSpPr>
          <p:nvPr>
            <p:ph type="sldNum" sz="quarter" idx="12"/>
          </p:nvPr>
        </p:nvSpPr>
        <p:spPr>
          <a:ln/>
        </p:spPr>
        <p:txBody>
          <a:bodyPr/>
          <a:lstStyle>
            <a:lvl1pPr>
              <a:defRPr/>
            </a:lvl1pPr>
          </a:lstStyle>
          <a:p>
            <a:fld id="{2C8F538D-6C6D-47C3-BA66-65EA1F1807E0}" type="slidenum">
              <a:rPr lang="en-GB" altLang="en-US"/>
              <a:pPr/>
              <a:t>‹#›</a:t>
            </a:fld>
            <a:endParaRPr lang="en-GB" altLang="en-US"/>
          </a:p>
        </p:txBody>
      </p:sp>
    </p:spTree>
    <p:extLst>
      <p:ext uri="{BB962C8B-B14F-4D97-AF65-F5344CB8AC3E}">
        <p14:creationId xmlns:p14="http://schemas.microsoft.com/office/powerpoint/2010/main" val="273154246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79F6A36-7A64-432C-2A9E-39A8AAAFE5E4}"/>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112DC98-925F-CDE3-C017-4E00BA810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30888BF-ECAA-A785-8387-BF4700A68BC1}"/>
              </a:ext>
            </a:extLst>
          </p:cNvPr>
          <p:cNvSpPr>
            <a:spLocks noGrp="1" noChangeArrowheads="1"/>
          </p:cNvSpPr>
          <p:nvPr>
            <p:ph type="sldNum" sz="quarter" idx="12"/>
          </p:nvPr>
        </p:nvSpPr>
        <p:spPr>
          <a:ln/>
        </p:spPr>
        <p:txBody>
          <a:bodyPr/>
          <a:lstStyle>
            <a:lvl1pPr>
              <a:defRPr/>
            </a:lvl1pPr>
          </a:lstStyle>
          <a:p>
            <a:fld id="{819A5B68-9D27-489A-89C1-F50EFA334293}" type="slidenum">
              <a:rPr lang="en-GB" altLang="en-US"/>
              <a:pPr/>
              <a:t>‹#›</a:t>
            </a:fld>
            <a:endParaRPr lang="en-GB" altLang="en-US"/>
          </a:p>
        </p:txBody>
      </p:sp>
    </p:spTree>
    <p:extLst>
      <p:ext uri="{BB962C8B-B14F-4D97-AF65-F5344CB8AC3E}">
        <p14:creationId xmlns:p14="http://schemas.microsoft.com/office/powerpoint/2010/main" val="24746417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2A4EBD-AF4E-5EA0-FBCC-7F88E31320B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640E372-CC92-6AF0-D7CE-61A49A6985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DF117AD-6725-ECCC-CA28-50C4525BF6A8}"/>
              </a:ext>
            </a:extLst>
          </p:cNvPr>
          <p:cNvSpPr>
            <a:spLocks noGrp="1" noChangeArrowheads="1"/>
          </p:cNvSpPr>
          <p:nvPr>
            <p:ph type="sldNum" sz="quarter" idx="12"/>
          </p:nvPr>
        </p:nvSpPr>
        <p:spPr>
          <a:ln/>
        </p:spPr>
        <p:txBody>
          <a:bodyPr/>
          <a:lstStyle>
            <a:lvl1pPr>
              <a:defRPr/>
            </a:lvl1pPr>
          </a:lstStyle>
          <a:p>
            <a:fld id="{787DBE9C-817D-4B8F-8FF7-E00AD3191218}" type="slidenum">
              <a:rPr lang="en-GB" altLang="en-US"/>
              <a:pPr/>
              <a:t>‹#›</a:t>
            </a:fld>
            <a:endParaRPr lang="en-GB" altLang="en-US"/>
          </a:p>
        </p:txBody>
      </p:sp>
    </p:spTree>
    <p:extLst>
      <p:ext uri="{BB962C8B-B14F-4D97-AF65-F5344CB8AC3E}">
        <p14:creationId xmlns:p14="http://schemas.microsoft.com/office/powerpoint/2010/main" val="38563451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D78E72B-1DF1-E4AB-DD5E-865B7B4FA68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6259495D-2A06-599D-288E-10B36960786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821AD72-6E5C-0D9F-D376-E6042A18F94D}"/>
              </a:ext>
            </a:extLst>
          </p:cNvPr>
          <p:cNvSpPr>
            <a:spLocks noGrp="1" noChangeArrowheads="1"/>
          </p:cNvSpPr>
          <p:nvPr>
            <p:ph type="sldNum" sz="quarter" idx="12"/>
          </p:nvPr>
        </p:nvSpPr>
        <p:spPr>
          <a:ln/>
        </p:spPr>
        <p:txBody>
          <a:bodyPr/>
          <a:lstStyle>
            <a:lvl1pPr>
              <a:defRPr/>
            </a:lvl1pPr>
          </a:lstStyle>
          <a:p>
            <a:fld id="{FD496D9C-09CF-46F6-A020-010AA28D660C}" type="slidenum">
              <a:rPr lang="en-GB" altLang="en-US"/>
              <a:pPr/>
              <a:t>‹#›</a:t>
            </a:fld>
            <a:endParaRPr lang="en-GB" altLang="en-US"/>
          </a:p>
        </p:txBody>
      </p:sp>
    </p:spTree>
    <p:extLst>
      <p:ext uri="{BB962C8B-B14F-4D97-AF65-F5344CB8AC3E}">
        <p14:creationId xmlns:p14="http://schemas.microsoft.com/office/powerpoint/2010/main" val="10208187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238DBABE-945B-4BDC-2CAB-7E6A76E8E74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41BEF6EA-9457-4A50-F7DB-AB08CC3B0D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CA555F6-A96E-39AE-C317-EE8F75AFD88D}"/>
              </a:ext>
            </a:extLst>
          </p:cNvPr>
          <p:cNvSpPr>
            <a:spLocks noGrp="1" noChangeArrowheads="1"/>
          </p:cNvSpPr>
          <p:nvPr>
            <p:ph type="sldNum" sz="quarter" idx="12"/>
          </p:nvPr>
        </p:nvSpPr>
        <p:spPr>
          <a:ln/>
        </p:spPr>
        <p:txBody>
          <a:bodyPr/>
          <a:lstStyle>
            <a:lvl1pPr>
              <a:defRPr/>
            </a:lvl1pPr>
          </a:lstStyle>
          <a:p>
            <a:fld id="{57961362-C759-4F41-BA2E-519019F74AAA}" type="slidenum">
              <a:rPr lang="en-GB" altLang="en-US"/>
              <a:pPr/>
              <a:t>‹#›</a:t>
            </a:fld>
            <a:endParaRPr lang="en-GB" altLang="en-US"/>
          </a:p>
        </p:txBody>
      </p:sp>
    </p:spTree>
    <p:extLst>
      <p:ext uri="{BB962C8B-B14F-4D97-AF65-F5344CB8AC3E}">
        <p14:creationId xmlns:p14="http://schemas.microsoft.com/office/powerpoint/2010/main" val="3242817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C4688E-3AD9-964F-D79F-D2F7820F063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5F7CB1EB-A121-39E6-4FA2-04F45C20F9B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AD1F2B9-AA4D-ECD6-BE1B-3958F10CCA97}"/>
              </a:ext>
            </a:extLst>
          </p:cNvPr>
          <p:cNvSpPr>
            <a:spLocks noGrp="1" noChangeArrowheads="1"/>
          </p:cNvSpPr>
          <p:nvPr>
            <p:ph type="sldNum" sz="quarter" idx="12"/>
          </p:nvPr>
        </p:nvSpPr>
        <p:spPr>
          <a:ln/>
        </p:spPr>
        <p:txBody>
          <a:bodyPr/>
          <a:lstStyle>
            <a:lvl1pPr>
              <a:defRPr/>
            </a:lvl1pPr>
          </a:lstStyle>
          <a:p>
            <a:fld id="{05423B8C-ABB6-48CF-9C4F-3C52F7FFD693}" type="slidenum">
              <a:rPr lang="en-GB" altLang="en-US"/>
              <a:pPr/>
              <a:t>‹#›</a:t>
            </a:fld>
            <a:endParaRPr lang="en-GB" altLang="en-US"/>
          </a:p>
        </p:txBody>
      </p:sp>
    </p:spTree>
    <p:extLst>
      <p:ext uri="{BB962C8B-B14F-4D97-AF65-F5344CB8AC3E}">
        <p14:creationId xmlns:p14="http://schemas.microsoft.com/office/powerpoint/2010/main" val="1929147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432896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633350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PRACTISE</a:t>
            </a:r>
            <a:endParaRPr lang="en-GB" sz="1300" b="1" dirty="0">
              <a:solidFill>
                <a:srgbClr val="0B5196"/>
              </a:solidFill>
            </a:endParaRPr>
          </a:p>
        </p:txBody>
      </p:sp>
      <p:sp>
        <p:nvSpPr>
          <p:cNvPr id="14" name="Chevron 13"/>
          <p:cNvSpPr/>
          <p:nvPr/>
        </p:nvSpPr>
        <p:spPr>
          <a:xfrm>
            <a:off x="8336532"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SECURE</a:t>
            </a:r>
            <a:endParaRPr lang="en-GB" sz="1300" b="0" dirty="0">
              <a:solidFill>
                <a:schemeClr val="bg1"/>
              </a:solidFill>
            </a:endParaRPr>
          </a:p>
        </p:txBody>
      </p:sp>
      <p:sp>
        <p:nvSpPr>
          <p:cNvPr id="15" name="Rectangle 14"/>
          <p:cNvSpPr/>
          <p:nvPr/>
        </p:nvSpPr>
        <p:spPr>
          <a:xfrm>
            <a:off x="11489909" y="-12902"/>
            <a:ext cx="696730" cy="6394837"/>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latin typeface="+mn-lt"/>
            </a:endParaRPr>
          </a:p>
        </p:txBody>
      </p:sp>
      <p:graphicFrame>
        <p:nvGraphicFramePr>
          <p:cNvPr id="16" name="Table 15"/>
          <p:cNvGraphicFramePr>
            <a:graphicFrameLocks noGrp="1"/>
          </p:cNvGraphicFramePr>
          <p:nvPr>
            <p:extLst>
              <p:ext uri="{D42A27DB-BD31-4B8C-83A1-F6EECF244321}">
                <p14:modId xmlns:p14="http://schemas.microsoft.com/office/powerpoint/2010/main" val="824284259"/>
              </p:ext>
            </p:extLst>
          </p:nvPr>
        </p:nvGraphicFramePr>
        <p:xfrm>
          <a:off x="11559521" y="529722"/>
          <a:ext cx="612158" cy="5581320"/>
        </p:xfrm>
        <a:graphic>
          <a:graphicData uri="http://schemas.openxmlformats.org/drawingml/2006/table">
            <a:tbl>
              <a:tblPr firstRow="1" bandRow="1">
                <a:tableStyleId>{5C22544A-7EE6-4342-B048-85BDC9FD1C3A}</a:tableStyleId>
              </a:tblPr>
              <a:tblGrid>
                <a:gridCol w="612158">
                  <a:extLst>
                    <a:ext uri="{9D8B030D-6E8A-4147-A177-3AD203B41FA5}">
                      <a16:colId xmlns:a16="http://schemas.microsoft.com/office/drawing/2014/main" val="1173439250"/>
                    </a:ext>
                  </a:extLst>
                </a:gridCol>
              </a:tblGrid>
              <a:tr h="670794">
                <a:tc>
                  <a:txBody>
                    <a:bodyPr/>
                    <a:lstStyle/>
                    <a:p>
                      <a:pPr algn="ctr"/>
                      <a:r>
                        <a:rPr lang="en-GB" sz="800" b="1" dirty="0">
                          <a:solidFill>
                            <a:schemeClr val="bg1"/>
                          </a:solidFill>
                          <a:latin typeface="Lato" panose="020F0502020204030203" pitchFamily="34" charset="0"/>
                        </a:rPr>
                        <a:t>RETRIEVE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dirty="0">
                          <a:solidFill>
                            <a:schemeClr val="bg1"/>
                          </a:solidFill>
                          <a:latin typeface="Lato" panose="020F0502020204030203" pitchFamily="34" charset="0"/>
                        </a:rPr>
                        <a:t>DECODE</a:t>
                      </a:r>
                      <a:r>
                        <a:rPr lang="en-GB" sz="600" b="1"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dirty="0">
                          <a:solidFill>
                            <a:schemeClr val="bg1"/>
                          </a:solidFill>
                          <a:effectLst/>
                          <a:latin typeface="Lato" panose="020F0502020204030203" pitchFamily="34" charset="0"/>
                        </a:rPr>
                        <a:t>CONNECT</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dirty="0">
                          <a:solidFill>
                            <a:schemeClr val="bg1"/>
                          </a:solidFill>
                          <a:latin typeface="Lato" panose="020F0502020204030203" pitchFamily="34" charset="0"/>
                        </a:rPr>
                        <a:t>VISUALISE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dirty="0">
                          <a:solidFill>
                            <a:schemeClr val="bg1"/>
                          </a:solidFill>
                          <a:latin typeface="Lato" panose="020F0502020204030203" pitchFamily="34" charset="0"/>
                        </a:rPr>
                        <a:t>SUMMARISE</a:t>
                      </a:r>
                      <a:r>
                        <a:rPr lang="en-GB" sz="600" b="0" dirty="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dirty="0">
                          <a:solidFill>
                            <a:schemeClr val="bg1"/>
                          </a:solidFill>
                          <a:latin typeface="Lato" panose="020F0502020204030203" pitchFamily="34" charset="0"/>
                        </a:rPr>
                        <a:t>INFER</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dirty="0">
                          <a:solidFill>
                            <a:schemeClr val="bg1"/>
                          </a:solidFill>
                          <a:latin typeface="Lato" panose="020F0502020204030203" pitchFamily="34" charset="0"/>
                        </a:rPr>
                        <a:t>PREDICT</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dirty="0">
                          <a:solidFill>
                            <a:schemeClr val="bg1"/>
                          </a:solidFill>
                          <a:latin typeface="Lato" panose="020F0502020204030203" pitchFamily="34" charset="0"/>
                        </a:rPr>
                        <a:t>EXAMINE</a:t>
                      </a:r>
                      <a:endParaRPr lang="en-GB" sz="600" b="1" dirty="0">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18" name="Group 17"/>
          <p:cNvGrpSpPr/>
          <p:nvPr/>
        </p:nvGrpSpPr>
        <p:grpSpPr>
          <a:xfrm>
            <a:off x="11629922" y="2865412"/>
            <a:ext cx="386112" cy="318172"/>
            <a:chOff x="3206569" y="2423806"/>
            <a:chExt cx="752955" cy="707366"/>
          </a:xfrm>
        </p:grpSpPr>
        <p:pic>
          <p:nvPicPr>
            <p:cNvPr id="19"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pictu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p:cNvPicPr>
            <a:picLocks noChangeAspect="1"/>
          </p:cNvPicPr>
          <p:nvPr/>
        </p:nvPicPr>
        <p:blipFill>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2" cy="314182"/>
          </a:xfrm>
          <a:prstGeom prst="rect">
            <a:avLst/>
          </a:prstGeom>
        </p:spPr>
      </p:pic>
      <p:pic>
        <p:nvPicPr>
          <p:cNvPr id="22" name="Picture 4" descr="Image result for writing list icon"/>
          <p:cNvPicPr>
            <a:picLocks noChangeAspect="1" noChangeArrowheads="1"/>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7"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p:cNvPicPr>
            <a:picLocks noChangeAspect="1"/>
          </p:cNvPicPr>
          <p:nvPr/>
        </p:nvPicPr>
        <p:blipFill>
          <a:blip r:embed="rId10" cstate="print">
            <a:duotone>
              <a:schemeClr val="bg2">
                <a:shade val="45000"/>
                <a:satMod val="135000"/>
              </a:schemeClr>
              <a:prstClr val="white"/>
            </a:duotone>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2" y="2166177"/>
            <a:ext cx="377815" cy="361612"/>
          </a:xfrm>
          <a:prstGeom prst="rect">
            <a:avLst/>
          </a:prstGeom>
        </p:spPr>
      </p:pic>
      <p:pic>
        <p:nvPicPr>
          <p:cNvPr id="32" name="Picture 31"/>
          <p:cNvPicPr>
            <a:picLocks noChangeAspect="1"/>
          </p:cNvPicPr>
          <p:nvPr/>
        </p:nvPicPr>
        <p:blipFill rotWithShape="1">
          <a:blip r:embed="rId12">
            <a:duotone>
              <a:schemeClr val="bg2">
                <a:shade val="45000"/>
                <a:satMod val="135000"/>
              </a:schemeClr>
              <a:prstClr val="white"/>
            </a:duotone>
            <a:extLst>
              <a:ext uri="{BEBA8EAE-BF5A-486C-A8C5-ECC9F3942E4B}">
                <a14:imgProps xmlns:a14="http://schemas.microsoft.com/office/drawing/2010/main">
                  <a14:imgLayer r:embed="rId13">
                    <a14:imgEffect>
                      <a14:brightnessContrast bright="100000"/>
                    </a14:imgEffect>
                  </a14:imgLayer>
                </a14:imgProps>
              </a:ext>
            </a:extLst>
          </a:blip>
          <a:srcRect r="5491" b="17816"/>
          <a:stretch/>
        </p:blipFill>
        <p:spPr>
          <a:xfrm>
            <a:off x="11625042" y="1378199"/>
            <a:ext cx="416217" cy="361939"/>
          </a:xfrm>
          <a:prstGeom prst="rect">
            <a:avLst/>
          </a:prstGeom>
        </p:spPr>
      </p:pic>
      <p:pic>
        <p:nvPicPr>
          <p:cNvPr id="33" name="Picture 32"/>
          <p:cNvPicPr>
            <a:picLocks noChangeAspect="1"/>
          </p:cNvPicPr>
          <p:nvPr/>
        </p:nvPicPr>
        <p:blipFill rotWithShape="1">
          <a:blip r:embed="rId14">
            <a:duotone>
              <a:schemeClr val="bg2">
                <a:shade val="45000"/>
                <a:satMod val="135000"/>
              </a:schemeClr>
              <a:prstClr val="white"/>
            </a:duotone>
            <a:extLst>
              <a:ext uri="{BEBA8EAE-BF5A-486C-A8C5-ECC9F3942E4B}">
                <a14:imgProps xmlns:a14="http://schemas.microsoft.com/office/drawing/2010/main">
                  <a14:imgLayer r:embed="rId15">
                    <a14:imgEffect>
                      <a14:brightnessContrast bright="100000"/>
                    </a14:imgEffect>
                  </a14:imgLayer>
                </a14:imgProps>
              </a:ext>
            </a:extLst>
          </a:blip>
          <a:srcRect b="19186"/>
          <a:stretch/>
        </p:blipFill>
        <p:spPr>
          <a:xfrm>
            <a:off x="11631030" y="733844"/>
            <a:ext cx="397618" cy="321332"/>
          </a:xfrm>
          <a:prstGeom prst="rect">
            <a:avLst/>
          </a:prstGeom>
        </p:spPr>
      </p:pic>
      <p:pic>
        <p:nvPicPr>
          <p:cNvPr id="34" name="Picture 33"/>
          <p:cNvPicPr>
            <a:picLocks noChangeAspect="1"/>
          </p:cNvPicPr>
          <p:nvPr/>
        </p:nvPicPr>
        <p:blipFill rotWithShape="1">
          <a:blip r:embed="rId16">
            <a:duotone>
              <a:schemeClr val="bg2">
                <a:shade val="45000"/>
                <a:satMod val="135000"/>
              </a:schemeClr>
              <a:prstClr val="white"/>
            </a:duotone>
            <a:extLst>
              <a:ext uri="{BEBA8EAE-BF5A-486C-A8C5-ECC9F3942E4B}">
                <a14:imgProps xmlns:a14="http://schemas.microsoft.com/office/drawing/2010/main">
                  <a14:imgLayer r:embed="rId17">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35" name="Picture 34"/>
          <p:cNvPicPr>
            <a:picLocks noChangeAspect="1"/>
          </p:cNvPicPr>
          <p:nvPr/>
        </p:nvPicPr>
        <p:blipFill rotWithShape="1">
          <a:blip r:embed="rId18">
            <a:duotone>
              <a:schemeClr val="bg2">
                <a:shade val="45000"/>
                <a:satMod val="135000"/>
              </a:schemeClr>
              <a:prstClr val="white"/>
            </a:duotone>
            <a:extLst>
              <a:ext uri="{BEBA8EAE-BF5A-486C-A8C5-ECC9F3942E4B}">
                <a14:imgProps xmlns:a14="http://schemas.microsoft.com/office/drawing/2010/main">
                  <a14:imgLayer r:embed="rId19">
                    <a14:imgEffect>
                      <a14:saturation sat="400000"/>
                    </a14:imgEffect>
                    <a14:imgEffect>
                      <a14:brightnessContrast bright="100000"/>
                    </a14:imgEffect>
                  </a14:imgLayer>
                </a14:imgProps>
              </a:ext>
            </a:extLst>
          </a:blip>
          <a:srcRect l="19250" r="21985" b="21255"/>
          <a:stretch/>
        </p:blipFill>
        <p:spPr>
          <a:xfrm>
            <a:off x="11736534" y="5610061"/>
            <a:ext cx="237138" cy="317761"/>
          </a:xfrm>
          <a:prstGeom prst="rect">
            <a:avLst/>
          </a:prstGeom>
        </p:spPr>
      </p:pic>
      <p:sp>
        <p:nvSpPr>
          <p:cNvPr id="36" name="Pentagon 35"/>
          <p:cNvSpPr/>
          <p:nvPr/>
        </p:nvSpPr>
        <p:spPr>
          <a:xfrm rot="5400000">
            <a:off x="11561797" y="3402"/>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37" name="Rectangle 36"/>
          <p:cNvSpPr/>
          <p:nvPr/>
        </p:nvSpPr>
        <p:spPr>
          <a:xfrm>
            <a:off x="11489909" y="-6595"/>
            <a:ext cx="704800" cy="492699"/>
          </a:xfrm>
          <a:prstGeom prst="rect">
            <a:avLst/>
          </a:prstGeom>
        </p:spPr>
        <p:txBody>
          <a:bodyPr wrap="square">
            <a:spAutoFit/>
          </a:bodyPr>
          <a:lstStyle/>
          <a:p>
            <a:pPr algn="ctr"/>
            <a:r>
              <a:rPr lang="en-GB" sz="813" b="1" i="0" dirty="0">
                <a:solidFill>
                  <a:srgbClr val="0B5196"/>
                </a:solidFill>
                <a:latin typeface="+mn-lt"/>
              </a:rPr>
              <a:t>EVERY CHILD A READER</a:t>
            </a:r>
          </a:p>
          <a:p>
            <a:pPr algn="ctr"/>
            <a:endParaRPr lang="en-GB" sz="163" b="0" i="1" dirty="0">
              <a:solidFill>
                <a:srgbClr val="002060"/>
              </a:solidFill>
              <a:latin typeface="+mn-lt"/>
            </a:endParaRPr>
          </a:p>
        </p:txBody>
      </p:sp>
      <p:pic>
        <p:nvPicPr>
          <p:cNvPr id="23" name="Picture 22"/>
          <p:cNvPicPr>
            <a:picLocks noChangeAspect="1"/>
          </p:cNvPicPr>
          <p:nvPr/>
        </p:nvPicPr>
        <p:blipFill rotWithShape="1">
          <a:blip r:embed="rId20"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24" name="Text Placeholder 4"/>
          <p:cNvSpPr>
            <a:spLocks noGrp="1"/>
          </p:cNvSpPr>
          <p:nvPr>
            <p:ph type="body" sz="quarter" idx="10"/>
          </p:nvPr>
        </p:nvSpPr>
        <p:spPr>
          <a:xfrm>
            <a:off x="272049" y="304517"/>
            <a:ext cx="10945813" cy="750661"/>
          </a:xfrm>
          <a:prstGeom prst="rect">
            <a:avLst/>
          </a:prstGeom>
        </p:spPr>
        <p:txBody>
          <a:bodyPr/>
          <a:lstStyle>
            <a:lvl1pPr marL="0" indent="0">
              <a:buNone/>
              <a:defRPr sz="2925"/>
            </a:lvl1pPr>
          </a:lstStyle>
          <a:p>
            <a:pPr lvl="0"/>
            <a:r>
              <a:rPr lang="en-US"/>
              <a:t>Edit Master text styles</a:t>
            </a:r>
          </a:p>
        </p:txBody>
      </p:sp>
      <p:sp>
        <p:nvSpPr>
          <p:cNvPr id="25" name="Content Placeholder 6"/>
          <p:cNvSpPr>
            <a:spLocks noGrp="1"/>
          </p:cNvSpPr>
          <p:nvPr>
            <p:ph sz="quarter" idx="11"/>
          </p:nvPr>
        </p:nvSpPr>
        <p:spPr>
          <a:xfrm>
            <a:off x="287338" y="1377950"/>
            <a:ext cx="10945812"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0265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9207416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8104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5"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5"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66545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12937644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24781497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6" y="273063"/>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8338540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4596681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289905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1"/>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4F7E842F-0858-4D22-8F72-77CBE5993307}" type="datetimeFigureOut">
              <a:rPr lang="en-GB" smtClean="0"/>
              <a:t>14/02/2025</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7F8277AE-2D0F-47C9-8B76-E6E2BEB5D4C2}" type="slidenum">
              <a:rPr lang="en-GB" smtClean="0"/>
              <a:t>‹#›</a:t>
            </a:fld>
            <a:endParaRPr lang="en-GB"/>
          </a:p>
        </p:txBody>
      </p:sp>
    </p:spTree>
    <p:extLst>
      <p:ext uri="{BB962C8B-B14F-4D97-AF65-F5344CB8AC3E}">
        <p14:creationId xmlns:p14="http://schemas.microsoft.com/office/powerpoint/2010/main" val="3116354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2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0" name="Rectangle 9"/>
          <p:cNvSpPr/>
          <p:nvPr/>
        </p:nvSpPr>
        <p:spPr>
          <a:xfrm>
            <a:off x="1" y="6381936"/>
            <a:ext cx="12186639" cy="476064"/>
          </a:xfrm>
          <a:prstGeom prst="rect">
            <a:avLst/>
          </a:prstGeom>
          <a:solidFill>
            <a:srgbClr val="0B51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3"/>
          </a:p>
        </p:txBody>
      </p:sp>
      <p:sp>
        <p:nvSpPr>
          <p:cNvPr id="11" name="Pentagon 10"/>
          <p:cNvSpPr/>
          <p:nvPr/>
        </p:nvSpPr>
        <p:spPr>
          <a:xfrm>
            <a:off x="112111" y="6444944"/>
            <a:ext cx="2808000" cy="358139"/>
          </a:xfrm>
          <a:prstGeom prst="homePlate">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RETRIEVE</a:t>
            </a:r>
            <a:endParaRPr lang="en-GB" sz="1300" b="0" dirty="0">
              <a:solidFill>
                <a:schemeClr val="bg1"/>
              </a:solidFill>
            </a:endParaRPr>
          </a:p>
        </p:txBody>
      </p:sp>
      <p:sp>
        <p:nvSpPr>
          <p:cNvPr id="12" name="Chevron 11"/>
          <p:cNvSpPr/>
          <p:nvPr/>
        </p:nvSpPr>
        <p:spPr>
          <a:xfrm>
            <a:off x="2860361"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INSTRUCT</a:t>
            </a:r>
          </a:p>
        </p:txBody>
      </p:sp>
      <p:sp>
        <p:nvSpPr>
          <p:cNvPr id="13" name="Chevron 12"/>
          <p:cNvSpPr/>
          <p:nvPr/>
        </p:nvSpPr>
        <p:spPr>
          <a:xfrm>
            <a:off x="5600494" y="6444944"/>
            <a:ext cx="2808000" cy="358139"/>
          </a:xfrm>
          <a:prstGeom prst="chevron">
            <a:avLst/>
          </a:prstGeom>
          <a:solidFill>
            <a:srgbClr val="0B519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0" dirty="0">
                <a:solidFill>
                  <a:schemeClr val="bg1"/>
                </a:solidFill>
              </a:rPr>
              <a:t>PRACTISE</a:t>
            </a:r>
            <a:endParaRPr lang="en-GB" sz="1300" b="0" dirty="0">
              <a:solidFill>
                <a:schemeClr val="bg1"/>
              </a:solidFill>
            </a:endParaRPr>
          </a:p>
        </p:txBody>
      </p:sp>
      <p:sp>
        <p:nvSpPr>
          <p:cNvPr id="14" name="Chevron 13"/>
          <p:cNvSpPr/>
          <p:nvPr/>
        </p:nvSpPr>
        <p:spPr>
          <a:xfrm>
            <a:off x="8336532" y="6444944"/>
            <a:ext cx="2808000" cy="358139"/>
          </a:xfrm>
          <a:prstGeom prst="chevron">
            <a:avLst/>
          </a:prstGeom>
          <a:solidFill>
            <a:srgbClr val="FFFFFF"/>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75" b="1" dirty="0">
                <a:solidFill>
                  <a:srgbClr val="0B5196"/>
                </a:solidFill>
              </a:rPr>
              <a:t>SECURE</a:t>
            </a:r>
            <a:endParaRPr lang="en-GB" sz="1300" b="1" dirty="0">
              <a:solidFill>
                <a:srgbClr val="0B5196"/>
              </a:solidFill>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t="1" r="59982" b="-5988"/>
          <a:stretch/>
        </p:blipFill>
        <p:spPr>
          <a:xfrm>
            <a:off x="11645154" y="6420116"/>
            <a:ext cx="487873" cy="429535"/>
          </a:xfrm>
          <a:prstGeom prst="rect">
            <a:avLst/>
          </a:prstGeom>
        </p:spPr>
      </p:pic>
      <p:sp>
        <p:nvSpPr>
          <p:cNvPr id="8" name="Text Placeholder 4"/>
          <p:cNvSpPr>
            <a:spLocks noGrp="1"/>
          </p:cNvSpPr>
          <p:nvPr>
            <p:ph type="body" sz="quarter" idx="10"/>
          </p:nvPr>
        </p:nvSpPr>
        <p:spPr>
          <a:xfrm>
            <a:off x="272048" y="304517"/>
            <a:ext cx="11626757" cy="750661"/>
          </a:xfrm>
          <a:prstGeom prst="rect">
            <a:avLst/>
          </a:prstGeom>
        </p:spPr>
        <p:txBody>
          <a:bodyPr/>
          <a:lstStyle>
            <a:lvl1pPr marL="0" indent="0">
              <a:buNone/>
              <a:defRPr sz="2925"/>
            </a:lvl1pPr>
          </a:lstStyle>
          <a:p>
            <a:pPr lvl="0"/>
            <a:r>
              <a:rPr lang="en-US"/>
              <a:t>Edit Master text styles</a:t>
            </a:r>
          </a:p>
        </p:txBody>
      </p:sp>
      <p:sp>
        <p:nvSpPr>
          <p:cNvPr id="9" name="Content Placeholder 6"/>
          <p:cNvSpPr>
            <a:spLocks noGrp="1"/>
          </p:cNvSpPr>
          <p:nvPr>
            <p:ph sz="quarter" idx="11"/>
          </p:nvPr>
        </p:nvSpPr>
        <p:spPr>
          <a:xfrm>
            <a:off x="287338" y="1377950"/>
            <a:ext cx="11626756" cy="46545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7212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3302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287612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402115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7632860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169406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3"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0419311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6754385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382539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6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76552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1E8BCA0-1DE6-47A9-A4C4-355C50D33D1B}"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4802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3.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image" Target="../media/image13.png"/><Relationship Id="rId2" Type="http://schemas.openxmlformats.org/officeDocument/2006/relationships/slideLayout" Target="../slideLayouts/slideLayout103.xml"/><Relationship Id="rId16" Type="http://schemas.openxmlformats.org/officeDocument/2006/relationships/theme" Target="../theme/theme11.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4.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2.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07846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17" r:id="rId11"/>
    <p:sldLayoutId id="2147483769" r:id="rId12"/>
    <p:sldLayoutId id="2147483866" r:id="rId13"/>
  </p:sldLayoutIdLst>
  <p:txStyles>
    <p:titleStyle>
      <a:lvl1pPr algn="l" defTabSz="742928"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3" indent="-185733" algn="l" defTabSz="742928"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197" indent="-185733" algn="l" defTabSz="742928"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61" indent="-185733" algn="l" defTabSz="742928"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2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590"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052"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18"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5981"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445" indent="-185733" algn="l" defTabSz="742928"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28" rtl="0" eaLnBrk="1" latinLnBrk="0" hangingPunct="1">
        <a:defRPr sz="1463" kern="1200">
          <a:solidFill>
            <a:schemeClr val="tx1"/>
          </a:solidFill>
          <a:latin typeface="+mn-lt"/>
          <a:ea typeface="+mn-ea"/>
          <a:cs typeface="+mn-cs"/>
        </a:defRPr>
      </a:lvl1pPr>
      <a:lvl2pPr marL="371464" algn="l" defTabSz="742928" rtl="0" eaLnBrk="1" latinLnBrk="0" hangingPunct="1">
        <a:defRPr sz="1463" kern="1200">
          <a:solidFill>
            <a:schemeClr val="tx1"/>
          </a:solidFill>
          <a:latin typeface="+mn-lt"/>
          <a:ea typeface="+mn-ea"/>
          <a:cs typeface="+mn-cs"/>
        </a:defRPr>
      </a:lvl2pPr>
      <a:lvl3pPr marL="742928" algn="l" defTabSz="742928" rtl="0" eaLnBrk="1" latinLnBrk="0" hangingPunct="1">
        <a:defRPr sz="1463" kern="1200">
          <a:solidFill>
            <a:schemeClr val="tx1"/>
          </a:solidFill>
          <a:latin typeface="+mn-lt"/>
          <a:ea typeface="+mn-ea"/>
          <a:cs typeface="+mn-cs"/>
        </a:defRPr>
      </a:lvl3pPr>
      <a:lvl4pPr marL="1114393" algn="l" defTabSz="742928" rtl="0" eaLnBrk="1" latinLnBrk="0" hangingPunct="1">
        <a:defRPr sz="1463" kern="1200">
          <a:solidFill>
            <a:schemeClr val="tx1"/>
          </a:solidFill>
          <a:latin typeface="+mn-lt"/>
          <a:ea typeface="+mn-ea"/>
          <a:cs typeface="+mn-cs"/>
        </a:defRPr>
      </a:lvl4pPr>
      <a:lvl5pPr marL="1485856" algn="l" defTabSz="742928" rtl="0" eaLnBrk="1" latinLnBrk="0" hangingPunct="1">
        <a:defRPr sz="1463" kern="1200">
          <a:solidFill>
            <a:schemeClr val="tx1"/>
          </a:solidFill>
          <a:latin typeface="+mn-lt"/>
          <a:ea typeface="+mn-ea"/>
          <a:cs typeface="+mn-cs"/>
        </a:defRPr>
      </a:lvl5pPr>
      <a:lvl6pPr marL="1857321" algn="l" defTabSz="742928" rtl="0" eaLnBrk="1" latinLnBrk="0" hangingPunct="1">
        <a:defRPr sz="1463" kern="1200">
          <a:solidFill>
            <a:schemeClr val="tx1"/>
          </a:solidFill>
          <a:latin typeface="+mn-lt"/>
          <a:ea typeface="+mn-ea"/>
          <a:cs typeface="+mn-cs"/>
        </a:defRPr>
      </a:lvl6pPr>
      <a:lvl7pPr marL="2228784" algn="l" defTabSz="742928" rtl="0" eaLnBrk="1" latinLnBrk="0" hangingPunct="1">
        <a:defRPr sz="1463" kern="1200">
          <a:solidFill>
            <a:schemeClr val="tx1"/>
          </a:solidFill>
          <a:latin typeface="+mn-lt"/>
          <a:ea typeface="+mn-ea"/>
          <a:cs typeface="+mn-cs"/>
        </a:defRPr>
      </a:lvl7pPr>
      <a:lvl8pPr marL="2600249" algn="l" defTabSz="742928" rtl="0" eaLnBrk="1" latinLnBrk="0" hangingPunct="1">
        <a:defRPr sz="1463" kern="1200">
          <a:solidFill>
            <a:schemeClr val="tx1"/>
          </a:solidFill>
          <a:latin typeface="+mn-lt"/>
          <a:ea typeface="+mn-ea"/>
          <a:cs typeface="+mn-cs"/>
        </a:defRPr>
      </a:lvl8pPr>
      <a:lvl9pPr marL="2971713" algn="l" defTabSz="742928" rtl="0" eaLnBrk="1" latinLnBrk="0" hangingPunct="1">
        <a:defRPr sz="1463"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73D2AA38-2AE8-47DB-BBC0-98EC6803F918}"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1E8BCA0-1DE6-47A9-A4C4-355C50D33D1B}"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defTabSz="914400"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1" y="5800491"/>
            <a:ext cx="1084730" cy="933450"/>
          </a:xfrm>
          <a:prstGeom prst="rect">
            <a:avLst/>
          </a:prstGeom>
        </p:spPr>
      </p:pic>
    </p:spTree>
    <p:extLst>
      <p:ext uri="{BB962C8B-B14F-4D97-AF65-F5344CB8AC3E}">
        <p14:creationId xmlns:p14="http://schemas.microsoft.com/office/powerpoint/2010/main" val="21237026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7">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86640750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53"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14/02/2025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9822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30350586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4240125-E44C-4956-8FAB-C26CF314FD88}" type="datetimeFigureOut">
              <a:rPr lang="en-GB" smtClean="0"/>
              <a:t>14/02/2025</a:t>
            </a:fld>
            <a:endParaRPr lang="en-GB"/>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B2FEAA4-950A-4EE0-A8B2-306E83891A1B}" type="slidenum">
              <a:rPr lang="en-GB" smtClean="0"/>
              <a:t>‹#›</a:t>
            </a:fld>
            <a:endParaRPr lang="en-GB"/>
          </a:p>
        </p:txBody>
      </p:sp>
    </p:spTree>
    <p:extLst>
      <p:ext uri="{BB962C8B-B14F-4D97-AF65-F5344CB8AC3E}">
        <p14:creationId xmlns:p14="http://schemas.microsoft.com/office/powerpoint/2010/main" val="216245445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48A87A34-81AB-432B-8DAE-1953F412C126}" type="datetimeFigureOut">
              <a:rPr lang="en-US" smtClean="0"/>
              <a:pPr/>
              <a:t>2/14/2025</a:t>
            </a:fld>
            <a:endParaRPr 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6D22F896-40B5-4ADD-8801-0D06FADFA095}" type="slidenum">
              <a:rPr lang="en-US" smtClean="0"/>
              <a:pPr/>
              <a:t>‹#›</a:t>
            </a:fld>
            <a:endParaRPr lang="en-US" dirty="0"/>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9" y="5800491"/>
            <a:ext cx="1084729" cy="933450"/>
          </a:xfrm>
          <a:prstGeom prst="rect">
            <a:avLst/>
          </a:prstGeom>
        </p:spPr>
      </p:pic>
    </p:spTree>
    <p:extLst>
      <p:ext uri="{BB962C8B-B14F-4D97-AF65-F5344CB8AC3E}">
        <p14:creationId xmlns:p14="http://schemas.microsoft.com/office/powerpoint/2010/main" val="232290367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Rectangle 3"/>
          <p:cNvSpPr>
            <a:spLocks noGrp="1" noChangeArrowheads="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138">
                <a:latin typeface="Arial" charset="0"/>
                <a:cs typeface="Arial" charset="0"/>
              </a:defRPr>
            </a:lvl1pPr>
          </a:lstStyle>
          <a:p>
            <a:fld id="{7F615011-EC72-49BD-BB3E-EDB37CB1585C}"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138">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38"/>
            </a:lvl1pPr>
          </a:lstStyle>
          <a:p>
            <a:fld id="{562B4FC5-7E09-45AC-8D86-525C9EA597E5}"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463">
              <a:solidFill>
                <a:srgbClr val="FFFFFF"/>
              </a:solidFill>
              <a:latin typeface="Comic Sans MS" pitchFamily="66" charset="0"/>
            </a:endParaRPr>
          </a:p>
        </p:txBody>
      </p:sp>
      <p:pic>
        <p:nvPicPr>
          <p:cNvPr id="3" name="Picture 2"/>
          <p:cNvPicPr>
            <a:picLocks noChangeAspect="1"/>
          </p:cNvPicPr>
          <p:nvPr/>
        </p:nvPicPr>
        <p:blipFill rotWithShape="1">
          <a:blip r:embed="rId14">
            <a:extLst>
              <a:ext uri="{28A0092B-C50C-407E-A947-70E740481C1C}">
                <a14:useLocalDpi xmlns:a14="http://schemas.microsoft.com/office/drawing/2010/main" val="0"/>
              </a:ext>
            </a:extLst>
          </a:blip>
          <a:srcRect r="84527"/>
          <a:stretch/>
        </p:blipFill>
        <p:spPr>
          <a:xfrm>
            <a:off x="10896536" y="5800491"/>
            <a:ext cx="1084729" cy="933450"/>
          </a:xfrm>
          <a:prstGeom prst="rect">
            <a:avLst/>
          </a:prstGeom>
        </p:spPr>
      </p:pic>
    </p:spTree>
    <p:extLst>
      <p:ext uri="{BB962C8B-B14F-4D97-AF65-F5344CB8AC3E}">
        <p14:creationId xmlns:p14="http://schemas.microsoft.com/office/powerpoint/2010/main" val="2805096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rtl="0" eaLnBrk="1" fontAlgn="base" hangingPunct="1">
        <a:spcBef>
          <a:spcPct val="0"/>
        </a:spcBef>
        <a:spcAft>
          <a:spcPct val="0"/>
        </a:spcAft>
        <a:defRPr sz="3575">
          <a:solidFill>
            <a:schemeClr val="tx2"/>
          </a:solidFill>
          <a:latin typeface="+mj-lt"/>
          <a:ea typeface="+mj-ea"/>
          <a:cs typeface="+mj-cs"/>
        </a:defRPr>
      </a:lvl1pPr>
      <a:lvl2pPr algn="ctr" rtl="0" eaLnBrk="1" fontAlgn="base" hangingPunct="1">
        <a:spcBef>
          <a:spcPct val="0"/>
        </a:spcBef>
        <a:spcAft>
          <a:spcPct val="0"/>
        </a:spcAft>
        <a:defRPr sz="3575">
          <a:solidFill>
            <a:schemeClr val="tx2"/>
          </a:solidFill>
          <a:latin typeface="Arial" charset="0"/>
          <a:cs typeface="Arial" charset="0"/>
        </a:defRPr>
      </a:lvl2pPr>
      <a:lvl3pPr algn="ctr" rtl="0" eaLnBrk="1" fontAlgn="base" hangingPunct="1">
        <a:spcBef>
          <a:spcPct val="0"/>
        </a:spcBef>
        <a:spcAft>
          <a:spcPct val="0"/>
        </a:spcAft>
        <a:defRPr sz="3575">
          <a:solidFill>
            <a:schemeClr val="tx2"/>
          </a:solidFill>
          <a:latin typeface="Arial" charset="0"/>
          <a:cs typeface="Arial" charset="0"/>
        </a:defRPr>
      </a:lvl3pPr>
      <a:lvl4pPr algn="ctr" rtl="0" eaLnBrk="1" fontAlgn="base" hangingPunct="1">
        <a:spcBef>
          <a:spcPct val="0"/>
        </a:spcBef>
        <a:spcAft>
          <a:spcPct val="0"/>
        </a:spcAft>
        <a:defRPr sz="3575">
          <a:solidFill>
            <a:schemeClr val="tx2"/>
          </a:solidFill>
          <a:latin typeface="Arial" charset="0"/>
          <a:cs typeface="Arial" charset="0"/>
        </a:defRPr>
      </a:lvl4pPr>
      <a:lvl5pPr algn="ctr" rtl="0" eaLnBrk="1" fontAlgn="base" hangingPunct="1">
        <a:spcBef>
          <a:spcPct val="0"/>
        </a:spcBef>
        <a:spcAft>
          <a:spcPct val="0"/>
        </a:spcAft>
        <a:defRPr sz="3575">
          <a:solidFill>
            <a:schemeClr val="tx2"/>
          </a:solidFill>
          <a:latin typeface="Arial" charset="0"/>
          <a:cs typeface="Arial" charset="0"/>
        </a:defRPr>
      </a:lvl5pPr>
      <a:lvl6pPr marL="371475" algn="ctr" rtl="0" eaLnBrk="1" fontAlgn="base" hangingPunct="1">
        <a:spcBef>
          <a:spcPct val="0"/>
        </a:spcBef>
        <a:spcAft>
          <a:spcPct val="0"/>
        </a:spcAft>
        <a:defRPr sz="3575">
          <a:solidFill>
            <a:schemeClr val="tx2"/>
          </a:solidFill>
          <a:latin typeface="Arial" charset="0"/>
          <a:cs typeface="Arial" charset="0"/>
        </a:defRPr>
      </a:lvl6pPr>
      <a:lvl7pPr marL="742950" algn="ctr" rtl="0" eaLnBrk="1" fontAlgn="base" hangingPunct="1">
        <a:spcBef>
          <a:spcPct val="0"/>
        </a:spcBef>
        <a:spcAft>
          <a:spcPct val="0"/>
        </a:spcAft>
        <a:defRPr sz="3575">
          <a:solidFill>
            <a:schemeClr val="tx2"/>
          </a:solidFill>
          <a:latin typeface="Arial" charset="0"/>
          <a:cs typeface="Arial" charset="0"/>
        </a:defRPr>
      </a:lvl7pPr>
      <a:lvl8pPr marL="1114425" algn="ctr" rtl="0" eaLnBrk="1" fontAlgn="base" hangingPunct="1">
        <a:spcBef>
          <a:spcPct val="0"/>
        </a:spcBef>
        <a:spcAft>
          <a:spcPct val="0"/>
        </a:spcAft>
        <a:defRPr sz="3575">
          <a:solidFill>
            <a:schemeClr val="tx2"/>
          </a:solidFill>
          <a:latin typeface="Arial" charset="0"/>
          <a:cs typeface="Arial" charset="0"/>
        </a:defRPr>
      </a:lvl8pPr>
      <a:lvl9pPr marL="1485900" algn="ctr" rtl="0" eaLnBrk="1" fontAlgn="base" hangingPunct="1">
        <a:spcBef>
          <a:spcPct val="0"/>
        </a:spcBef>
        <a:spcAft>
          <a:spcPct val="0"/>
        </a:spcAft>
        <a:defRPr sz="3575">
          <a:solidFill>
            <a:schemeClr val="tx2"/>
          </a:solidFill>
          <a:latin typeface="Arial" charset="0"/>
          <a:cs typeface="Arial" charset="0"/>
        </a:defRPr>
      </a:lvl9pPr>
    </p:titleStyle>
    <p:bodyStyle>
      <a:lvl1pPr marL="278606" indent="-278606" algn="l" rtl="0" eaLnBrk="1" fontAlgn="base" hangingPunct="1">
        <a:spcBef>
          <a:spcPct val="20000"/>
        </a:spcBef>
        <a:spcAft>
          <a:spcPct val="0"/>
        </a:spcAft>
        <a:buChar char="•"/>
        <a:defRPr sz="2600">
          <a:solidFill>
            <a:schemeClr val="tx1"/>
          </a:solidFill>
          <a:latin typeface="+mn-lt"/>
          <a:ea typeface="+mn-ea"/>
          <a:cs typeface="+mn-cs"/>
        </a:defRPr>
      </a:lvl1pPr>
      <a:lvl2pPr marL="603647" indent="-232172" algn="l" rtl="0" eaLnBrk="1" fontAlgn="base" hangingPunct="1">
        <a:spcBef>
          <a:spcPct val="20000"/>
        </a:spcBef>
        <a:spcAft>
          <a:spcPct val="0"/>
        </a:spcAft>
        <a:buChar char="–"/>
        <a:defRPr sz="2275">
          <a:solidFill>
            <a:schemeClr val="tx1"/>
          </a:solidFill>
          <a:latin typeface="+mn-lt"/>
          <a:cs typeface="+mn-cs"/>
        </a:defRPr>
      </a:lvl2pPr>
      <a:lvl3pPr marL="928688" indent="-185738" algn="l" rtl="0" eaLnBrk="1" fontAlgn="base" hangingPunct="1">
        <a:spcBef>
          <a:spcPct val="20000"/>
        </a:spcBef>
        <a:spcAft>
          <a:spcPct val="0"/>
        </a:spcAft>
        <a:buChar char="•"/>
        <a:defRPr sz="1950">
          <a:solidFill>
            <a:schemeClr val="tx1"/>
          </a:solidFill>
          <a:latin typeface="+mn-lt"/>
          <a:cs typeface="+mn-cs"/>
        </a:defRPr>
      </a:lvl3pPr>
      <a:lvl4pPr marL="1300163" indent="-185738" algn="l" rtl="0" eaLnBrk="1" fontAlgn="base" hangingPunct="1">
        <a:spcBef>
          <a:spcPct val="20000"/>
        </a:spcBef>
        <a:spcAft>
          <a:spcPct val="0"/>
        </a:spcAft>
        <a:buChar char="–"/>
        <a:defRPr sz="1625">
          <a:solidFill>
            <a:schemeClr val="tx1"/>
          </a:solidFill>
          <a:latin typeface="+mn-lt"/>
          <a:cs typeface="+mn-cs"/>
        </a:defRPr>
      </a:lvl4pPr>
      <a:lvl5pPr marL="1671638" indent="-185738" algn="l" rtl="0" eaLnBrk="1" fontAlgn="base" hangingPunct="1">
        <a:spcBef>
          <a:spcPct val="20000"/>
        </a:spcBef>
        <a:spcAft>
          <a:spcPct val="0"/>
        </a:spcAft>
        <a:buChar char="»"/>
        <a:defRPr sz="1625">
          <a:solidFill>
            <a:schemeClr val="tx1"/>
          </a:solidFill>
          <a:latin typeface="+mn-lt"/>
          <a:cs typeface="+mn-cs"/>
        </a:defRPr>
      </a:lvl5pPr>
      <a:lvl6pPr marL="2043113" indent="-185738" algn="l" rtl="0" eaLnBrk="1" fontAlgn="base" hangingPunct="1">
        <a:spcBef>
          <a:spcPct val="20000"/>
        </a:spcBef>
        <a:spcAft>
          <a:spcPct val="0"/>
        </a:spcAft>
        <a:buChar char="»"/>
        <a:defRPr sz="1625">
          <a:solidFill>
            <a:schemeClr val="tx1"/>
          </a:solidFill>
          <a:latin typeface="+mn-lt"/>
          <a:cs typeface="+mn-cs"/>
        </a:defRPr>
      </a:lvl6pPr>
      <a:lvl7pPr marL="2414588" indent="-185738" algn="l" rtl="0" eaLnBrk="1" fontAlgn="base" hangingPunct="1">
        <a:spcBef>
          <a:spcPct val="20000"/>
        </a:spcBef>
        <a:spcAft>
          <a:spcPct val="0"/>
        </a:spcAft>
        <a:buChar char="»"/>
        <a:defRPr sz="1625">
          <a:solidFill>
            <a:schemeClr val="tx1"/>
          </a:solidFill>
          <a:latin typeface="+mn-lt"/>
          <a:cs typeface="+mn-cs"/>
        </a:defRPr>
      </a:lvl7pPr>
      <a:lvl8pPr marL="2786063" indent="-185738" algn="l" rtl="0" eaLnBrk="1" fontAlgn="base" hangingPunct="1">
        <a:spcBef>
          <a:spcPct val="20000"/>
        </a:spcBef>
        <a:spcAft>
          <a:spcPct val="0"/>
        </a:spcAft>
        <a:buChar char="»"/>
        <a:defRPr sz="1625">
          <a:solidFill>
            <a:schemeClr val="tx1"/>
          </a:solidFill>
          <a:latin typeface="+mn-lt"/>
          <a:cs typeface="+mn-cs"/>
        </a:defRPr>
      </a:lvl8pPr>
      <a:lvl9pPr marL="3157538" indent="-185738" algn="l" rtl="0" eaLnBrk="1" fontAlgn="base" hangingPunct="1">
        <a:spcBef>
          <a:spcPct val="20000"/>
        </a:spcBef>
        <a:spcAft>
          <a:spcPct val="0"/>
        </a:spcAft>
        <a:buChar char="»"/>
        <a:defRPr sz="1625">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336303894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B0BFF150-74A8-404B-BF0C-B3CE2F5420AD}" type="datetimeFigureOut">
              <a:rPr lang="en-GB" smtClean="0">
                <a:solidFill>
                  <a:srgbClr val="000000"/>
                </a:solidFill>
              </a:rPr>
              <a:pPr/>
              <a:t>14/02/2025</a:t>
            </a:fld>
            <a:endParaRPr lang="en-GB">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4A71AE56-F932-4D29-A820-C54B9C61EA40}" type="slidenum">
              <a:rPr lang="en-GB" smtClean="0">
                <a:solidFill>
                  <a:srgbClr val="000000"/>
                </a:solidFill>
              </a:rPr>
              <a:pPr/>
              <a:t>‹#›</a:t>
            </a:fld>
            <a:endParaRPr lang="en-GB">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3">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99700408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473EACA-85F4-C28A-99FD-E0B19530DB5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1D8CF4E-CAFB-B264-0DCF-53970FE1581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A520ADF-272E-28BD-D838-EFB59FC82A6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0682022F-7429-0F6A-4AC8-9C226A884D4B}"/>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E82649AE-F569-4A95-720D-244207611557}"/>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7EE4FF-998F-484F-8EAC-3ABE790D4748}" type="slidenum">
              <a:rPr lang="en-GB" altLang="en-US"/>
              <a:pPr/>
              <a:t>‹#›</a:t>
            </a:fld>
            <a:endParaRPr lang="en-GB" altLang="en-US"/>
          </a:p>
        </p:txBody>
      </p:sp>
      <p:sp>
        <p:nvSpPr>
          <p:cNvPr id="9" name="Rectangle 7">
            <a:extLst>
              <a:ext uri="{FF2B5EF4-FFF2-40B4-BE49-F238E27FC236}">
                <a16:creationId xmlns:a16="http://schemas.microsoft.com/office/drawing/2014/main" id="{7CDF1ECE-FD1E-1014-6501-A9FC7A10E4B0}"/>
              </a:ext>
            </a:extLst>
          </p:cNvPr>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1032" name="Picture 2">
            <a:extLst>
              <a:ext uri="{FF2B5EF4-FFF2-40B4-BE49-F238E27FC236}">
                <a16:creationId xmlns:a16="http://schemas.microsoft.com/office/drawing/2014/main" id="{633BAA8B-CC01-FC4C-6AFD-EA32CC62F3DC}"/>
              </a:ext>
            </a:extLst>
          </p:cNvPr>
          <p:cNvPicPr>
            <a:picLocks noChangeAspect="1"/>
          </p:cNvPicPr>
          <p:nvPr/>
        </p:nvPicPr>
        <p:blipFill>
          <a:blip r:embed="rId13">
            <a:extLst>
              <a:ext uri="{28A0092B-C50C-407E-A947-70E740481C1C}">
                <a14:useLocalDpi xmlns:a14="http://schemas.microsoft.com/office/drawing/2010/main" val="0"/>
              </a:ext>
            </a:extLst>
          </a:blip>
          <a:srcRect r="84528"/>
          <a:stretch>
            <a:fillRect/>
          </a:stretch>
        </p:blipFill>
        <p:spPr bwMode="auto">
          <a:xfrm>
            <a:off x="10896600" y="5800725"/>
            <a:ext cx="108373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73570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4F7E842F-0858-4D22-8F72-77CBE5993307}" type="datetimeFigureOut">
              <a:rPr lang="en-GB" smtClean="0"/>
              <a:t>14/02/2025</a:t>
            </a:fld>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F8277AE-2D0F-47C9-8B76-E6E2BEB5D4C2}" type="slidenum">
              <a:rPr lang="en-GB" smtClean="0"/>
              <a:t>‹#›</a:t>
            </a:fld>
            <a:endParaRPr lang="en-GB"/>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sz="1800">
              <a:solidFill>
                <a:srgbClr val="FFFFFF"/>
              </a:solidFill>
              <a:latin typeface="Comic Sans MS" pitchFamily="66" charset="0"/>
            </a:endParaRPr>
          </a:p>
        </p:txBody>
      </p:sp>
      <p:pic>
        <p:nvPicPr>
          <p:cNvPr id="3" name="Picture 2"/>
          <p:cNvPicPr>
            <a:picLocks noChangeAspect="1"/>
          </p:cNvPicPr>
          <p:nvPr/>
        </p:nvPicPr>
        <p:blipFill rotWithShape="1">
          <a:blip r:embed="rId15">
            <a:extLst>
              <a:ext uri="{28A0092B-C50C-407E-A947-70E740481C1C}">
                <a14:useLocalDpi xmlns:a14="http://schemas.microsoft.com/office/drawing/2010/main" val="0"/>
              </a:ext>
            </a:extLst>
          </a:blip>
          <a:srcRect r="84527"/>
          <a:stretch/>
        </p:blipFill>
        <p:spPr>
          <a:xfrm>
            <a:off x="10896540" y="5800491"/>
            <a:ext cx="1084729" cy="933450"/>
          </a:xfrm>
          <a:prstGeom prst="rect">
            <a:avLst/>
          </a:prstGeom>
        </p:spPr>
      </p:pic>
    </p:spTree>
    <p:extLst>
      <p:ext uri="{BB962C8B-B14F-4D97-AF65-F5344CB8AC3E}">
        <p14:creationId xmlns:p14="http://schemas.microsoft.com/office/powerpoint/2010/main" val="230585861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3.png"/><Relationship Id="rId3" Type="http://schemas.openxmlformats.org/officeDocument/2006/relationships/image" Target="../media/image70.png"/><Relationship Id="rId21" Type="http://schemas.openxmlformats.org/officeDocument/2006/relationships/image" Target="../media/image88.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5" Type="http://schemas.openxmlformats.org/officeDocument/2006/relationships/image" Target="../media/image92.png"/><Relationship Id="rId2" Type="http://schemas.openxmlformats.org/officeDocument/2006/relationships/image" Target="../media/image69.png"/><Relationship Id="rId16" Type="http://schemas.openxmlformats.org/officeDocument/2006/relationships/image" Target="../media/image83.png"/><Relationship Id="rId20" Type="http://schemas.openxmlformats.org/officeDocument/2006/relationships/image" Target="../media/image87.png"/><Relationship Id="rId29" Type="http://schemas.openxmlformats.org/officeDocument/2006/relationships/image" Target="../media/image96.png"/><Relationship Id="rId1" Type="http://schemas.openxmlformats.org/officeDocument/2006/relationships/slideLayout" Target="../slideLayouts/slideLayout8.xml"/><Relationship Id="rId6" Type="http://schemas.openxmlformats.org/officeDocument/2006/relationships/image" Target="../media/image73.png"/><Relationship Id="rId11" Type="http://schemas.openxmlformats.org/officeDocument/2006/relationships/image" Target="../media/image78.png"/><Relationship Id="rId24" Type="http://schemas.openxmlformats.org/officeDocument/2006/relationships/image" Target="../media/image91.png"/><Relationship Id="rId5" Type="http://schemas.openxmlformats.org/officeDocument/2006/relationships/image" Target="../media/image72.png"/><Relationship Id="rId15" Type="http://schemas.openxmlformats.org/officeDocument/2006/relationships/image" Target="../media/image82.png"/><Relationship Id="rId23" Type="http://schemas.openxmlformats.org/officeDocument/2006/relationships/image" Target="../media/image90.png"/><Relationship Id="rId28" Type="http://schemas.openxmlformats.org/officeDocument/2006/relationships/image" Target="../media/image95.png"/><Relationship Id="rId10" Type="http://schemas.openxmlformats.org/officeDocument/2006/relationships/image" Target="../media/image77.png"/><Relationship Id="rId19" Type="http://schemas.openxmlformats.org/officeDocument/2006/relationships/image" Target="../media/image86.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png"/><Relationship Id="rId27" Type="http://schemas.openxmlformats.org/officeDocument/2006/relationships/image" Target="../media/image94.png"/><Relationship Id="rId30" Type="http://schemas.openxmlformats.org/officeDocument/2006/relationships/image" Target="../media/image97.png"/></Relationships>
</file>

<file path=ppt/slides/_rels/slide1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12.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18" Type="http://schemas.openxmlformats.org/officeDocument/2006/relationships/image" Target="../media/image12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17" Type="http://schemas.openxmlformats.org/officeDocument/2006/relationships/image" Target="../media/image124.png"/><Relationship Id="rId2" Type="http://schemas.openxmlformats.org/officeDocument/2006/relationships/notesSlide" Target="../notesSlides/notesSlide3.xml"/><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10.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5" Type="http://schemas.openxmlformats.org/officeDocument/2006/relationships/image" Target="../media/image122.png"/><Relationship Id="rId10" Type="http://schemas.openxmlformats.org/officeDocument/2006/relationships/image" Target="../media/image117.png"/><Relationship Id="rId19" Type="http://schemas.openxmlformats.org/officeDocument/2006/relationships/image" Target="../media/image126.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image" Target="../media/image1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28.png"/><Relationship Id="rId1" Type="http://schemas.openxmlformats.org/officeDocument/2006/relationships/slideLayout" Target="../slideLayouts/slideLayout10.xml"/><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23.png"/><Relationship Id="rId2" Type="http://schemas.openxmlformats.org/officeDocument/2006/relationships/image" Target="../media/image37.png"/><Relationship Id="rId1" Type="http://schemas.openxmlformats.org/officeDocument/2006/relationships/slideLayout" Target="../slideLayouts/slideLayout6.xml"/><Relationship Id="rId6" Type="http://schemas.openxmlformats.org/officeDocument/2006/relationships/image" Target="../media/image32.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40.png"/><Relationship Id="rId4" Type="http://schemas.openxmlformats.org/officeDocument/2006/relationships/image" Target="../media/image38.png"/><Relationship Id="rId9"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8.xml"/><Relationship Id="rId6" Type="http://schemas.openxmlformats.org/officeDocument/2006/relationships/image" Target="../media/image56.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49.png"/><Relationship Id="rId4" Type="http://schemas.openxmlformats.org/officeDocument/2006/relationships/image" Target="../media/image54.png"/><Relationship Id="rId9" Type="http://schemas.openxmlformats.org/officeDocument/2006/relationships/image" Target="../media/image48.png"/></Relationships>
</file>

<file path=ppt/slides/_rels/slide9.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image" Target="../media/image60.png"/><Relationship Id="rId1" Type="http://schemas.openxmlformats.org/officeDocument/2006/relationships/slideLayout" Target="../slideLayouts/slideLayout8.xml"/><Relationship Id="rId6" Type="http://schemas.openxmlformats.org/officeDocument/2006/relationships/image" Target="../media/image63.png"/><Relationship Id="rId11" Type="http://schemas.openxmlformats.org/officeDocument/2006/relationships/image" Target="../media/image50.png"/><Relationship Id="rId5" Type="http://schemas.openxmlformats.org/officeDocument/2006/relationships/image" Target="../media/image55.pn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AD4857-B18B-2B9A-4DCC-B9105BC2CB1F}"/>
              </a:ext>
            </a:extLst>
          </p:cNvPr>
          <p:cNvSpPr>
            <a:spLocks noGrp="1"/>
          </p:cNvSpPr>
          <p:nvPr>
            <p:ph type="body" sz="quarter" idx="10"/>
          </p:nvPr>
        </p:nvSpPr>
        <p:spPr/>
        <p:txBody>
          <a:bodyPr/>
          <a:lstStyle/>
          <a:p>
            <a:r>
              <a:rPr lang="en-GB" dirty="0"/>
              <a:t>   From Year 8: Expanding double brackets   </a:t>
            </a:r>
          </a:p>
        </p:txBody>
      </p:sp>
      <p:pic>
        <p:nvPicPr>
          <p:cNvPr id="9" name="Content Placeholder 8">
            <a:extLst>
              <a:ext uri="{FF2B5EF4-FFF2-40B4-BE49-F238E27FC236}">
                <a16:creationId xmlns:a16="http://schemas.microsoft.com/office/drawing/2014/main" id="{C5E05B7E-B6FC-6698-DF06-E4554BE305D2}"/>
              </a:ext>
            </a:extLst>
          </p:cNvPr>
          <p:cNvPicPr>
            <a:picLocks noGrp="1" noChangeAspect="1"/>
          </p:cNvPicPr>
          <p:nvPr>
            <p:ph sz="quarter" idx="11"/>
          </p:nvPr>
        </p:nvPicPr>
        <p:blipFill>
          <a:blip r:embed="rId3"/>
          <a:stretch>
            <a:fillRect/>
          </a:stretch>
        </p:blipFill>
        <p:spPr>
          <a:xfrm>
            <a:off x="708234" y="1176337"/>
            <a:ext cx="6029325" cy="4505325"/>
          </a:xfrm>
        </p:spPr>
      </p:pic>
      <p:pic>
        <p:nvPicPr>
          <p:cNvPr id="10" name="Picture 9">
            <a:extLst>
              <a:ext uri="{FF2B5EF4-FFF2-40B4-BE49-F238E27FC236}">
                <a16:creationId xmlns:a16="http://schemas.microsoft.com/office/drawing/2014/main" id="{A4F74B4C-4924-752A-1B8B-CF64A2F4A26A}"/>
              </a:ext>
            </a:extLst>
          </p:cNvPr>
          <p:cNvPicPr>
            <a:picLocks noChangeAspect="1"/>
          </p:cNvPicPr>
          <p:nvPr/>
        </p:nvPicPr>
        <p:blipFill rotWithShape="1">
          <a:blip r:embed="rId4"/>
          <a:srcRect r="66521"/>
          <a:stretch/>
        </p:blipFill>
        <p:spPr>
          <a:xfrm>
            <a:off x="7902912" y="304517"/>
            <a:ext cx="3005719" cy="5679188"/>
          </a:xfrm>
          <a:prstGeom prst="rect">
            <a:avLst/>
          </a:prstGeom>
        </p:spPr>
      </p:pic>
    </p:spTree>
    <p:extLst>
      <p:ext uri="{BB962C8B-B14F-4D97-AF65-F5344CB8AC3E}">
        <p14:creationId xmlns:p14="http://schemas.microsoft.com/office/powerpoint/2010/main" val="4046735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421DC6-4ED6-4120-8188-D6E4D7D6A611}"/>
              </a:ext>
            </a:extLst>
          </p:cNvPr>
          <p:cNvCxnSpPr>
            <a:cxnSpLocks/>
          </p:cNvCxnSpPr>
          <p:nvPr/>
        </p:nvCxnSpPr>
        <p:spPr>
          <a:xfrm flipH="1">
            <a:off x="5724972" y="137634"/>
            <a:ext cx="0" cy="645789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1195698" y="735779"/>
                <a:ext cx="3504229" cy="61728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 </m:t>
                          </m:r>
                        </m:e>
                      </m:d>
                      <m:r>
                        <a:rPr lang="en-GB" sz="2800" i="1" dirty="0">
                          <a:solidFill>
                            <a:prstClr val="black"/>
                          </a:solidFill>
                          <a:latin typeface="Cambria Math" panose="02040503050406030204" pitchFamily="18" charset="0"/>
                        </a:rPr>
                        <m:t>  </m:t>
                      </m:r>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 </m:t>
                          </m:r>
                        </m:e>
                      </m:d>
                    </m:oMath>
                  </m:oMathPara>
                </a14:m>
                <a:endParaRPr lang="en-GB" sz="28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1195698" y="735779"/>
                <a:ext cx="3504229" cy="617285"/>
              </a:xfrm>
              <a:prstGeom prst="rect">
                <a:avLst/>
              </a:prstGeom>
              <a:blipFill>
                <a:blip r:embed="rId2"/>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9BDD92E7-CA40-4E4B-8CF6-0123F797A7DA}"/>
              </a:ext>
            </a:extLst>
          </p:cNvPr>
          <p:cNvCxnSpPr>
            <a:cxnSpLocks/>
          </p:cNvCxnSpPr>
          <p:nvPr/>
        </p:nvCxnSpPr>
        <p:spPr>
          <a:xfrm flipV="1">
            <a:off x="1331732" y="2288362"/>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F27DD2-8F9F-438C-B0D4-D792497432BA}"/>
              </a:ext>
            </a:extLst>
          </p:cNvPr>
          <p:cNvCxnSpPr>
            <a:cxnSpLocks/>
          </p:cNvCxnSpPr>
          <p:nvPr/>
        </p:nvCxnSpPr>
        <p:spPr>
          <a:xfrm>
            <a:off x="3620504" y="1601312"/>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21B3FA-F3FD-4E77-9A92-947D4A272179}"/>
              </a:ext>
            </a:extLst>
          </p:cNvPr>
          <p:cNvCxnSpPr>
            <a:cxnSpLocks/>
          </p:cNvCxnSpPr>
          <p:nvPr/>
        </p:nvCxnSpPr>
        <p:spPr>
          <a:xfrm flipV="1">
            <a:off x="1331732" y="3007413"/>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FFD376-E250-4C64-A972-83BD820C1982}"/>
                  </a:ext>
                </a:extLst>
              </p:cNvPr>
              <p:cNvSpPr txBox="1"/>
              <p:nvPr/>
            </p:nvSpPr>
            <p:spPr>
              <a:xfrm>
                <a:off x="3838816" y="2360917"/>
                <a:ext cx="931858"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𝟒</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𝟓</m:t>
                          </m:r>
                        </m:e>
                      </m:rad>
                    </m:oMath>
                  </m:oMathPara>
                </a14:m>
                <a:endParaRPr lang="en-GB" sz="2800" b="1" dirty="0">
                  <a:solidFill>
                    <a:srgbClr val="0070C0"/>
                  </a:solidFill>
                  <a:latin typeface="Calibri" panose="020F0502020204030204"/>
                </a:endParaRPr>
              </a:p>
            </p:txBody>
          </p:sp>
        </mc:Choice>
        <mc:Fallback xmlns="">
          <p:sp>
            <p:nvSpPr>
              <p:cNvPr id="28" name="TextBox 27">
                <a:extLst>
                  <a:ext uri="{FF2B5EF4-FFF2-40B4-BE49-F238E27FC236}">
                    <a16:creationId xmlns:a16="http://schemas.microsoft.com/office/drawing/2014/main" id="{61FFD376-E250-4C64-A972-83BD820C1982}"/>
                  </a:ext>
                </a:extLst>
              </p:cNvPr>
              <p:cNvSpPr txBox="1">
                <a:spLocks noRot="1" noChangeAspect="1" noMove="1" noResize="1" noEditPoints="1" noAdjustHandles="1" noChangeArrowheads="1" noChangeShapeType="1" noTextEdit="1"/>
              </p:cNvSpPr>
              <p:nvPr/>
            </p:nvSpPr>
            <p:spPr>
              <a:xfrm>
                <a:off x="3838816" y="2360917"/>
                <a:ext cx="931858" cy="58272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9827B9A-E584-4425-84AF-BD67C695EA71}"/>
                  </a:ext>
                </a:extLst>
              </p:cNvPr>
              <p:cNvSpPr txBox="1"/>
              <p:nvPr/>
            </p:nvSpPr>
            <p:spPr>
              <a:xfrm>
                <a:off x="1448117" y="2360917"/>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4</m:t>
                      </m:r>
                    </m:oMath>
                  </m:oMathPara>
                </a14:m>
                <a:endParaRPr lang="en-GB" sz="2800" dirty="0">
                  <a:solidFill>
                    <a:prstClr val="black"/>
                  </a:solidFill>
                  <a:latin typeface="Calibri" panose="020F0502020204030204"/>
                </a:endParaRPr>
              </a:p>
            </p:txBody>
          </p:sp>
        </mc:Choice>
        <mc:Fallback xmlns="">
          <p:sp>
            <p:nvSpPr>
              <p:cNvPr id="39" name="TextBox 38">
                <a:extLst>
                  <a:ext uri="{FF2B5EF4-FFF2-40B4-BE49-F238E27FC236}">
                    <a16:creationId xmlns:a16="http://schemas.microsoft.com/office/drawing/2014/main" id="{E9827B9A-E584-4425-84AF-BD67C695EA71}"/>
                  </a:ext>
                </a:extLst>
              </p:cNvPr>
              <p:cNvSpPr txBox="1">
                <a:spLocks noRot="1" noChangeAspect="1" noMove="1" noResize="1" noEditPoints="1" noAdjustHandles="1" noChangeArrowheads="1" noChangeShapeType="1" noTextEdit="1"/>
              </p:cNvSpPr>
              <p:nvPr/>
            </p:nvSpPr>
            <p:spPr>
              <a:xfrm>
                <a:off x="1448117" y="2360917"/>
                <a:ext cx="465191" cy="52322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A31879A-BB4E-42AA-BEB0-5BE2BA48A763}"/>
                  </a:ext>
                </a:extLst>
              </p:cNvPr>
              <p:cNvSpPr txBox="1"/>
              <p:nvPr/>
            </p:nvSpPr>
            <p:spPr>
              <a:xfrm>
                <a:off x="2510319" y="2360917"/>
                <a:ext cx="696024"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𝟏𝟐</m:t>
                      </m:r>
                    </m:oMath>
                  </m:oMathPara>
                </a14:m>
                <a:endParaRPr lang="en-GB" sz="2800" b="1" dirty="0">
                  <a:solidFill>
                    <a:srgbClr val="0070C0"/>
                  </a:solidFill>
                  <a:latin typeface="Calibri" panose="020F0502020204030204"/>
                </a:endParaRPr>
              </a:p>
            </p:txBody>
          </p:sp>
        </mc:Choice>
        <mc:Fallback xmlns="">
          <p:sp>
            <p:nvSpPr>
              <p:cNvPr id="47" name="TextBox 46">
                <a:extLst>
                  <a:ext uri="{FF2B5EF4-FFF2-40B4-BE49-F238E27FC236}">
                    <a16:creationId xmlns:a16="http://schemas.microsoft.com/office/drawing/2014/main" id="{9A31879A-BB4E-42AA-BEB0-5BE2BA48A763}"/>
                  </a:ext>
                </a:extLst>
              </p:cNvPr>
              <p:cNvSpPr txBox="1">
                <a:spLocks noRot="1" noChangeAspect="1" noMove="1" noResize="1" noEditPoints="1" noAdjustHandles="1" noChangeArrowheads="1" noChangeShapeType="1" noTextEdit="1"/>
              </p:cNvSpPr>
              <p:nvPr/>
            </p:nvSpPr>
            <p:spPr>
              <a:xfrm>
                <a:off x="2510319" y="2360917"/>
                <a:ext cx="696024" cy="523220"/>
              </a:xfrm>
              <a:prstGeom prst="rect">
                <a:avLst/>
              </a:prstGeom>
              <a:blipFill>
                <a:blip r:embed="rId5"/>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414088CE-C2BE-45B7-BE78-6A1206305F7C}"/>
              </a:ext>
            </a:extLst>
          </p:cNvPr>
          <p:cNvCxnSpPr>
            <a:cxnSpLocks/>
          </p:cNvCxnSpPr>
          <p:nvPr/>
        </p:nvCxnSpPr>
        <p:spPr>
          <a:xfrm>
            <a:off x="2174089" y="1601312"/>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CB076F-2A24-4978-8C52-60180793FEA3}"/>
                  </a:ext>
                </a:extLst>
              </p:cNvPr>
              <p:cNvSpPr txBox="1"/>
              <p:nvPr/>
            </p:nvSpPr>
            <p:spPr>
              <a:xfrm>
                <a:off x="3930285" y="3171408"/>
                <a:ext cx="748923"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m:t>
                      </m:r>
                      <m:r>
                        <a:rPr lang="en-GB" sz="2800" b="1" i="1" dirty="0">
                          <a:solidFill>
                            <a:srgbClr val="0070C0"/>
                          </a:solidFill>
                          <a:latin typeface="Cambria Math" panose="02040503050406030204" pitchFamily="18" charset="0"/>
                        </a:rPr>
                        <m:t>𝟓</m:t>
                      </m:r>
                    </m:oMath>
                  </m:oMathPara>
                </a14:m>
                <a:endParaRPr lang="en-GB" sz="2800" b="1" dirty="0">
                  <a:solidFill>
                    <a:srgbClr val="0070C0"/>
                  </a:solidFill>
                  <a:latin typeface="Calibri" panose="020F0502020204030204"/>
                </a:endParaRPr>
              </a:p>
            </p:txBody>
          </p:sp>
        </mc:Choice>
        <mc:Fallback xmlns="">
          <p:sp>
            <p:nvSpPr>
              <p:cNvPr id="54" name="TextBox 53">
                <a:extLst>
                  <a:ext uri="{FF2B5EF4-FFF2-40B4-BE49-F238E27FC236}">
                    <a16:creationId xmlns:a16="http://schemas.microsoft.com/office/drawing/2014/main" id="{59CB076F-2A24-4978-8C52-60180793FEA3}"/>
                  </a:ext>
                </a:extLst>
              </p:cNvPr>
              <p:cNvSpPr txBox="1">
                <a:spLocks noRot="1" noChangeAspect="1" noMove="1" noResize="1" noEditPoints="1" noAdjustHandles="1" noChangeArrowheads="1" noChangeShapeType="1" noTextEdit="1"/>
              </p:cNvSpPr>
              <p:nvPr/>
            </p:nvSpPr>
            <p:spPr>
              <a:xfrm>
                <a:off x="3930285" y="3171408"/>
                <a:ext cx="748923" cy="523220"/>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6C51A7B-4EDD-4846-B834-9F7FBCAF286E}"/>
                  </a:ext>
                </a:extLst>
              </p:cNvPr>
              <p:cNvSpPr txBox="1"/>
              <p:nvPr/>
            </p:nvSpPr>
            <p:spPr>
              <a:xfrm>
                <a:off x="1102120" y="3079968"/>
                <a:ext cx="968727"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oMath>
                  </m:oMathPara>
                </a14:m>
                <a:endParaRPr lang="en-GB" sz="2800" dirty="0">
                  <a:solidFill>
                    <a:prstClr val="black"/>
                  </a:solidFill>
                  <a:latin typeface="Calibri" panose="020F0502020204030204"/>
                </a:endParaRPr>
              </a:p>
            </p:txBody>
          </p:sp>
        </mc:Choice>
        <mc:Fallback xmlns="">
          <p:sp>
            <p:nvSpPr>
              <p:cNvPr id="55" name="TextBox 54">
                <a:extLst>
                  <a:ext uri="{FF2B5EF4-FFF2-40B4-BE49-F238E27FC236}">
                    <a16:creationId xmlns:a16="http://schemas.microsoft.com/office/drawing/2014/main" id="{76C51A7B-4EDD-4846-B834-9F7FBCAF286E}"/>
                  </a:ext>
                </a:extLst>
              </p:cNvPr>
              <p:cNvSpPr txBox="1">
                <a:spLocks noRot="1" noChangeAspect="1" noMove="1" noResize="1" noEditPoints="1" noAdjustHandles="1" noChangeArrowheads="1" noChangeShapeType="1" noTextEdit="1"/>
              </p:cNvSpPr>
              <p:nvPr/>
            </p:nvSpPr>
            <p:spPr>
              <a:xfrm>
                <a:off x="1102120" y="3079968"/>
                <a:ext cx="968727" cy="5827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B234F11-F042-4CB7-A1AF-FDC50F09AD99}"/>
                  </a:ext>
                </a:extLst>
              </p:cNvPr>
              <p:cNvSpPr txBox="1"/>
              <p:nvPr/>
            </p:nvSpPr>
            <p:spPr>
              <a:xfrm>
                <a:off x="2258552" y="3079968"/>
                <a:ext cx="1199559"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m:t>
                      </m:r>
                      <m:r>
                        <a:rPr lang="en-GB" sz="2800" b="1" i="1" dirty="0">
                          <a:solidFill>
                            <a:srgbClr val="0070C0"/>
                          </a:solidFill>
                          <a:latin typeface="Cambria Math" panose="02040503050406030204" pitchFamily="18" charset="0"/>
                        </a:rPr>
                        <m:t>𝟑</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𝟓</m:t>
                          </m:r>
                        </m:e>
                      </m:rad>
                    </m:oMath>
                  </m:oMathPara>
                </a14:m>
                <a:endParaRPr lang="en-GB" sz="2800" b="1" dirty="0">
                  <a:solidFill>
                    <a:srgbClr val="0070C0"/>
                  </a:solidFill>
                  <a:latin typeface="Calibri" panose="020F0502020204030204"/>
                </a:endParaRPr>
              </a:p>
            </p:txBody>
          </p:sp>
        </mc:Choice>
        <mc:Fallback xmlns="">
          <p:sp>
            <p:nvSpPr>
              <p:cNvPr id="56" name="TextBox 55">
                <a:extLst>
                  <a:ext uri="{FF2B5EF4-FFF2-40B4-BE49-F238E27FC236}">
                    <a16:creationId xmlns:a16="http://schemas.microsoft.com/office/drawing/2014/main" id="{3B234F11-F042-4CB7-A1AF-FDC50F09AD99}"/>
                  </a:ext>
                </a:extLst>
              </p:cNvPr>
              <p:cNvSpPr txBox="1">
                <a:spLocks noRot="1" noChangeAspect="1" noMove="1" noResize="1" noEditPoints="1" noAdjustHandles="1" noChangeArrowheads="1" noChangeShapeType="1" noTextEdit="1"/>
              </p:cNvSpPr>
              <p:nvPr/>
            </p:nvSpPr>
            <p:spPr>
              <a:xfrm>
                <a:off x="2258552" y="3079968"/>
                <a:ext cx="1199559" cy="58272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4D0796A-0C89-4FEA-835D-43A355DA8294}"/>
                  </a:ext>
                </a:extLst>
              </p:cNvPr>
              <p:cNvSpPr txBox="1"/>
              <p:nvPr/>
            </p:nvSpPr>
            <p:spPr>
              <a:xfrm>
                <a:off x="3820383" y="1641866"/>
                <a:ext cx="968727"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oMath>
                  </m:oMathPara>
                </a14:m>
                <a:endParaRPr lang="en-GB" sz="2800" dirty="0">
                  <a:solidFill>
                    <a:prstClr val="black"/>
                  </a:solidFill>
                  <a:latin typeface="Calibri" panose="020F0502020204030204"/>
                </a:endParaRPr>
              </a:p>
            </p:txBody>
          </p:sp>
        </mc:Choice>
        <mc:Fallback xmlns="">
          <p:sp>
            <p:nvSpPr>
              <p:cNvPr id="58" name="TextBox 57">
                <a:extLst>
                  <a:ext uri="{FF2B5EF4-FFF2-40B4-BE49-F238E27FC236}">
                    <a16:creationId xmlns:a16="http://schemas.microsoft.com/office/drawing/2014/main" id="{B4D0796A-0C89-4FEA-835D-43A355DA8294}"/>
                  </a:ext>
                </a:extLst>
              </p:cNvPr>
              <p:cNvSpPr txBox="1">
                <a:spLocks noRot="1" noChangeAspect="1" noMove="1" noResize="1" noEditPoints="1" noAdjustHandles="1" noChangeArrowheads="1" noChangeShapeType="1" noTextEdit="1"/>
              </p:cNvSpPr>
              <p:nvPr/>
            </p:nvSpPr>
            <p:spPr>
              <a:xfrm>
                <a:off x="3820383" y="1641866"/>
                <a:ext cx="968727" cy="58272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43E9A23-4DE3-4492-AF00-A23F28227222}"/>
                  </a:ext>
                </a:extLst>
              </p:cNvPr>
              <p:cNvSpPr txBox="1"/>
              <p:nvPr/>
            </p:nvSpPr>
            <p:spPr>
              <a:xfrm>
                <a:off x="2625736" y="1641866"/>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3</m:t>
                      </m:r>
                    </m:oMath>
                  </m:oMathPara>
                </a14:m>
                <a:endParaRPr lang="en-GB" sz="2800" b="1" dirty="0">
                  <a:solidFill>
                    <a:srgbClr val="0070C0"/>
                  </a:solidFill>
                  <a:latin typeface="Calibri" panose="020F0502020204030204"/>
                </a:endParaRPr>
              </a:p>
            </p:txBody>
          </p:sp>
        </mc:Choice>
        <mc:Fallback xmlns="">
          <p:sp>
            <p:nvSpPr>
              <p:cNvPr id="60" name="TextBox 59">
                <a:extLst>
                  <a:ext uri="{FF2B5EF4-FFF2-40B4-BE49-F238E27FC236}">
                    <a16:creationId xmlns:a16="http://schemas.microsoft.com/office/drawing/2014/main" id="{743E9A23-4DE3-4492-AF00-A23F28227222}"/>
                  </a:ext>
                </a:extLst>
              </p:cNvPr>
              <p:cNvSpPr txBox="1">
                <a:spLocks noRot="1" noChangeAspect="1" noMove="1" noResize="1" noEditPoints="1" noAdjustHandles="1" noChangeArrowheads="1" noChangeShapeType="1" noTextEdit="1"/>
              </p:cNvSpPr>
              <p:nvPr/>
            </p:nvSpPr>
            <p:spPr>
              <a:xfrm>
                <a:off x="2625736" y="1641866"/>
                <a:ext cx="465191" cy="523220"/>
              </a:xfrm>
              <a:prstGeom prst="rect">
                <a:avLst/>
              </a:prstGeom>
              <a:blipFill>
                <a:blip r:embed="rId10"/>
                <a:stretch>
                  <a:fillRect/>
                </a:stretch>
              </a:blipFill>
            </p:spPr>
            <p:txBody>
              <a:bodyPr/>
              <a:lstStyle/>
              <a:p>
                <a:r>
                  <a:rPr lang="en-GB">
                    <a:noFill/>
                  </a:rPr>
                  <a:t> </a:t>
                </a:r>
              </a:p>
            </p:txBody>
          </p:sp>
        </mc:Fallback>
      </mc:AlternateContent>
      <p:sp>
        <p:nvSpPr>
          <p:cNvPr id="25" name="TextBox 24">
            <a:extLst>
              <a:ext uri="{FF2B5EF4-FFF2-40B4-BE49-F238E27FC236}">
                <a16:creationId xmlns:a16="http://schemas.microsoft.com/office/drawing/2014/main" id="{5C0354BA-D4D2-404E-AA4E-EB9AD064100A}"/>
              </a:ext>
            </a:extLst>
          </p:cNvPr>
          <p:cNvSpPr txBox="1"/>
          <p:nvPr/>
        </p:nvSpPr>
        <p:spPr>
          <a:xfrm>
            <a:off x="5884949" y="48059"/>
            <a:ext cx="2774529" cy="369332"/>
          </a:xfrm>
          <a:prstGeom prst="rect">
            <a:avLst/>
          </a:prstGeom>
          <a:noFill/>
        </p:spPr>
        <p:txBody>
          <a:bodyPr wrap="square" rtlCol="0">
            <a:spAutoFit/>
          </a:bodyPr>
          <a:lstStyle/>
          <a:p>
            <a:pPr algn="ctr" defTabSz="457200"/>
            <a:r>
              <a:rPr lang="en-GB" dirty="0">
                <a:solidFill>
                  <a:prstClr val="black"/>
                </a:solidFill>
                <a:latin typeface="Calibri" panose="020F0502020204030204"/>
              </a:rPr>
              <a:t>Expand and simplify </a:t>
            </a:r>
          </a:p>
        </p:txBody>
      </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2D71719-5385-42CE-98E7-1635C5B9FCFD}"/>
                  </a:ext>
                </a:extLst>
              </p:cNvPr>
              <p:cNvSpPr txBox="1"/>
              <p:nvPr/>
            </p:nvSpPr>
            <p:spPr>
              <a:xfrm>
                <a:off x="7548582" y="518869"/>
                <a:ext cx="1431738"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4</m:t>
                      </m:r>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2+</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51" name="TextBox 50">
                <a:extLst>
                  <a:ext uri="{FF2B5EF4-FFF2-40B4-BE49-F238E27FC236}">
                    <a16:creationId xmlns:a16="http://schemas.microsoft.com/office/drawing/2014/main" id="{72D71719-5385-42CE-98E7-1635C5B9FCFD}"/>
                  </a:ext>
                </a:extLst>
              </p:cNvPr>
              <p:cNvSpPr txBox="1">
                <a:spLocks noRot="1" noChangeAspect="1" noMove="1" noResize="1" noEditPoints="1" noAdjustHandles="1" noChangeArrowheads="1" noChangeShapeType="1" noTextEdit="1"/>
              </p:cNvSpPr>
              <p:nvPr/>
            </p:nvSpPr>
            <p:spPr>
              <a:xfrm>
                <a:off x="7548582" y="518869"/>
                <a:ext cx="1431738" cy="46102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06103E47-373E-40AF-807F-2D7789C1CCA3}"/>
                  </a:ext>
                </a:extLst>
              </p:cNvPr>
              <p:cNvSpPr txBox="1"/>
              <p:nvPr/>
            </p:nvSpPr>
            <p:spPr>
              <a:xfrm>
                <a:off x="9442252" y="534321"/>
                <a:ext cx="1408784"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=8+4</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oMath>
                  </m:oMathPara>
                </a14:m>
                <a:endParaRPr lang="en-GB" sz="2000" dirty="0">
                  <a:solidFill>
                    <a:prstClr val="black"/>
                  </a:solidFill>
                  <a:latin typeface="Calibri" panose="020F0502020204030204"/>
                </a:endParaRPr>
              </a:p>
            </p:txBody>
          </p:sp>
        </mc:Choice>
        <mc:Fallback xmlns="">
          <p:sp>
            <p:nvSpPr>
              <p:cNvPr id="52" name="TextBox 51">
                <a:extLst>
                  <a:ext uri="{FF2B5EF4-FFF2-40B4-BE49-F238E27FC236}">
                    <a16:creationId xmlns:a16="http://schemas.microsoft.com/office/drawing/2014/main" id="{06103E47-373E-40AF-807F-2D7789C1CCA3}"/>
                  </a:ext>
                </a:extLst>
              </p:cNvPr>
              <p:cNvSpPr txBox="1">
                <a:spLocks noRot="1" noChangeAspect="1" noMove="1" noResize="1" noEditPoints="1" noAdjustHandles="1" noChangeArrowheads="1" noChangeShapeType="1" noTextEdit="1"/>
              </p:cNvSpPr>
              <p:nvPr/>
            </p:nvSpPr>
            <p:spPr>
              <a:xfrm>
                <a:off x="9442252" y="534321"/>
                <a:ext cx="1408784" cy="436402"/>
              </a:xfrm>
              <a:prstGeom prst="rect">
                <a:avLst/>
              </a:prstGeom>
              <a:blipFill>
                <a:blip r:embed="rId12"/>
                <a:stretch>
                  <a:fillRect/>
                </a:stretch>
              </a:blipFill>
              <a:ln w="28575">
                <a:solidFill>
                  <a:srgbClr val="00B0F0"/>
                </a:solidFill>
              </a:ln>
            </p:spPr>
            <p:txBody>
              <a:bodyPr/>
              <a:lstStyle/>
              <a:p>
                <a:r>
                  <a:rPr lang="en-GB">
                    <a:noFill/>
                  </a:rPr>
                  <a:t> </a:t>
                </a:r>
              </a:p>
            </p:txBody>
          </p:sp>
        </mc:Fallback>
      </mc:AlternateContent>
      <p:sp>
        <p:nvSpPr>
          <p:cNvPr id="53" name="TextBox 52">
            <a:extLst>
              <a:ext uri="{FF2B5EF4-FFF2-40B4-BE49-F238E27FC236}">
                <a16:creationId xmlns:a16="http://schemas.microsoft.com/office/drawing/2014/main" id="{CC380E85-6CDC-4AC3-83B4-D803779228AD}"/>
              </a:ext>
            </a:extLst>
          </p:cNvPr>
          <p:cNvSpPr txBox="1"/>
          <p:nvPr/>
        </p:nvSpPr>
        <p:spPr>
          <a:xfrm>
            <a:off x="6286359" y="521691"/>
            <a:ext cx="425116"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a)</a:t>
            </a:r>
          </a:p>
        </p:txBody>
      </p:sp>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1657560C-D6D1-4351-AE35-122350748B12}"/>
                  </a:ext>
                </a:extLst>
              </p:cNvPr>
              <p:cNvSpPr txBox="1"/>
              <p:nvPr/>
            </p:nvSpPr>
            <p:spPr>
              <a:xfrm>
                <a:off x="7464360" y="1182848"/>
                <a:ext cx="1600182"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5+</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59" name="TextBox 58">
                <a:extLst>
                  <a:ext uri="{FF2B5EF4-FFF2-40B4-BE49-F238E27FC236}">
                    <a16:creationId xmlns:a16="http://schemas.microsoft.com/office/drawing/2014/main" id="{1657560C-D6D1-4351-AE35-122350748B12}"/>
                  </a:ext>
                </a:extLst>
              </p:cNvPr>
              <p:cNvSpPr txBox="1">
                <a:spLocks noRot="1" noChangeAspect="1" noMove="1" noResize="1" noEditPoints="1" noAdjustHandles="1" noChangeArrowheads="1" noChangeShapeType="1" noTextEdit="1"/>
              </p:cNvSpPr>
              <p:nvPr/>
            </p:nvSpPr>
            <p:spPr>
              <a:xfrm>
                <a:off x="7464360" y="1182848"/>
                <a:ext cx="1600182" cy="46102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9C71A272-43C3-462F-8A8C-E69C927E23E7}"/>
                  </a:ext>
                </a:extLst>
              </p:cNvPr>
              <p:cNvSpPr txBox="1"/>
              <p:nvPr/>
            </p:nvSpPr>
            <p:spPr>
              <a:xfrm>
                <a:off x="9442253" y="1198300"/>
                <a:ext cx="1408784"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=5</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+3</m:t>
                      </m:r>
                    </m:oMath>
                  </m:oMathPara>
                </a14:m>
                <a:endParaRPr lang="en-GB" sz="2000" dirty="0">
                  <a:solidFill>
                    <a:prstClr val="black"/>
                  </a:solidFill>
                  <a:latin typeface="Calibri" panose="020F0502020204030204"/>
                </a:endParaRPr>
              </a:p>
            </p:txBody>
          </p:sp>
        </mc:Choice>
        <mc:Fallback xmlns="">
          <p:sp>
            <p:nvSpPr>
              <p:cNvPr id="61" name="TextBox 60">
                <a:extLst>
                  <a:ext uri="{FF2B5EF4-FFF2-40B4-BE49-F238E27FC236}">
                    <a16:creationId xmlns:a16="http://schemas.microsoft.com/office/drawing/2014/main" id="{9C71A272-43C3-462F-8A8C-E69C927E23E7}"/>
                  </a:ext>
                </a:extLst>
              </p:cNvPr>
              <p:cNvSpPr txBox="1">
                <a:spLocks noRot="1" noChangeAspect="1" noMove="1" noResize="1" noEditPoints="1" noAdjustHandles="1" noChangeArrowheads="1" noChangeShapeType="1" noTextEdit="1"/>
              </p:cNvSpPr>
              <p:nvPr/>
            </p:nvSpPr>
            <p:spPr>
              <a:xfrm>
                <a:off x="9442253" y="1198300"/>
                <a:ext cx="1408784" cy="436402"/>
              </a:xfrm>
              <a:prstGeom prst="rect">
                <a:avLst/>
              </a:prstGeom>
              <a:blipFill>
                <a:blip r:embed="rId14"/>
                <a:stretch>
                  <a:fillRect/>
                </a:stretch>
              </a:blipFill>
              <a:ln w="28575">
                <a:solidFill>
                  <a:srgbClr val="00B0F0"/>
                </a:solidFill>
              </a:ln>
            </p:spPr>
            <p:txBody>
              <a:bodyPr/>
              <a:lstStyle/>
              <a:p>
                <a:r>
                  <a:rPr lang="en-GB">
                    <a:noFill/>
                  </a:rPr>
                  <a:t> </a:t>
                </a:r>
              </a:p>
            </p:txBody>
          </p:sp>
        </mc:Fallback>
      </mc:AlternateContent>
      <p:sp>
        <p:nvSpPr>
          <p:cNvPr id="62" name="TextBox 61">
            <a:extLst>
              <a:ext uri="{FF2B5EF4-FFF2-40B4-BE49-F238E27FC236}">
                <a16:creationId xmlns:a16="http://schemas.microsoft.com/office/drawing/2014/main" id="{8A375463-28B4-4A59-82A3-F02501A2E065}"/>
              </a:ext>
            </a:extLst>
          </p:cNvPr>
          <p:cNvSpPr txBox="1"/>
          <p:nvPr/>
        </p:nvSpPr>
        <p:spPr>
          <a:xfrm>
            <a:off x="6279145" y="1185670"/>
            <a:ext cx="439544"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b)</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45412BC-4F72-40E4-B531-0E12327CB6C9}"/>
                  </a:ext>
                </a:extLst>
              </p:cNvPr>
              <p:cNvSpPr txBox="1"/>
              <p:nvPr/>
            </p:nvSpPr>
            <p:spPr>
              <a:xfrm>
                <a:off x="7464360" y="1846827"/>
                <a:ext cx="1600182"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1−</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64" name="TextBox 63">
                <a:extLst>
                  <a:ext uri="{FF2B5EF4-FFF2-40B4-BE49-F238E27FC236}">
                    <a16:creationId xmlns:a16="http://schemas.microsoft.com/office/drawing/2014/main" id="{D45412BC-4F72-40E4-B531-0E12327CB6C9}"/>
                  </a:ext>
                </a:extLst>
              </p:cNvPr>
              <p:cNvSpPr txBox="1">
                <a:spLocks noRot="1" noChangeAspect="1" noMove="1" noResize="1" noEditPoints="1" noAdjustHandles="1" noChangeArrowheads="1" noChangeShapeType="1" noTextEdit="1"/>
              </p:cNvSpPr>
              <p:nvPr/>
            </p:nvSpPr>
            <p:spPr>
              <a:xfrm>
                <a:off x="7464360" y="1846827"/>
                <a:ext cx="1600182" cy="46102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AFD9D394-6127-4A37-95C6-C11C200FDCD7}"/>
                  </a:ext>
                </a:extLst>
              </p:cNvPr>
              <p:cNvSpPr txBox="1"/>
              <p:nvPr/>
            </p:nvSpPr>
            <p:spPr>
              <a:xfrm>
                <a:off x="9513587" y="1862279"/>
                <a:ext cx="1266116"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−2</m:t>
                      </m:r>
                    </m:oMath>
                  </m:oMathPara>
                </a14:m>
                <a:endParaRPr lang="en-GB" sz="2000" dirty="0">
                  <a:solidFill>
                    <a:prstClr val="black"/>
                  </a:solidFill>
                  <a:latin typeface="Calibri" panose="020F0502020204030204"/>
                </a:endParaRPr>
              </a:p>
            </p:txBody>
          </p:sp>
        </mc:Choice>
        <mc:Fallback xmlns="">
          <p:sp>
            <p:nvSpPr>
              <p:cNvPr id="65" name="TextBox 64">
                <a:extLst>
                  <a:ext uri="{FF2B5EF4-FFF2-40B4-BE49-F238E27FC236}">
                    <a16:creationId xmlns:a16="http://schemas.microsoft.com/office/drawing/2014/main" id="{AFD9D394-6127-4A37-95C6-C11C200FDCD7}"/>
                  </a:ext>
                </a:extLst>
              </p:cNvPr>
              <p:cNvSpPr txBox="1">
                <a:spLocks noRot="1" noChangeAspect="1" noMove="1" noResize="1" noEditPoints="1" noAdjustHandles="1" noChangeArrowheads="1" noChangeShapeType="1" noTextEdit="1"/>
              </p:cNvSpPr>
              <p:nvPr/>
            </p:nvSpPr>
            <p:spPr>
              <a:xfrm>
                <a:off x="9513587" y="1862279"/>
                <a:ext cx="1266116" cy="436402"/>
              </a:xfrm>
              <a:prstGeom prst="rect">
                <a:avLst/>
              </a:prstGeom>
              <a:blipFill>
                <a:blip r:embed="rId16"/>
                <a:stretch>
                  <a:fillRect/>
                </a:stretch>
              </a:blipFill>
              <a:ln w="28575">
                <a:solidFill>
                  <a:srgbClr val="00B0F0"/>
                </a:solidFill>
              </a:ln>
            </p:spPr>
            <p:txBody>
              <a:bodyPr/>
              <a:lstStyle/>
              <a:p>
                <a:r>
                  <a:rPr lang="en-GB">
                    <a:noFill/>
                  </a:rPr>
                  <a:t> </a:t>
                </a:r>
              </a:p>
            </p:txBody>
          </p:sp>
        </mc:Fallback>
      </mc:AlternateContent>
      <p:sp>
        <p:nvSpPr>
          <p:cNvPr id="66" name="TextBox 65">
            <a:extLst>
              <a:ext uri="{FF2B5EF4-FFF2-40B4-BE49-F238E27FC236}">
                <a16:creationId xmlns:a16="http://schemas.microsoft.com/office/drawing/2014/main" id="{E4E8C70E-8C7C-4678-944D-AA0D7DD28D07}"/>
              </a:ext>
            </a:extLst>
          </p:cNvPr>
          <p:cNvSpPr txBox="1"/>
          <p:nvPr/>
        </p:nvSpPr>
        <p:spPr>
          <a:xfrm>
            <a:off x="6295175" y="1849649"/>
            <a:ext cx="407484"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c)</a:t>
            </a: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5691CC8E-BD85-4A78-9DB0-EE329C76DAC5}"/>
                  </a:ext>
                </a:extLst>
              </p:cNvPr>
              <p:cNvSpPr txBox="1"/>
              <p:nvPr/>
            </p:nvSpPr>
            <p:spPr>
              <a:xfrm>
                <a:off x="7096567" y="2510806"/>
                <a:ext cx="2335768"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2+</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 </m:t>
                          </m:r>
                        </m:e>
                      </m: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3+</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68" name="TextBox 67">
                <a:extLst>
                  <a:ext uri="{FF2B5EF4-FFF2-40B4-BE49-F238E27FC236}">
                    <a16:creationId xmlns:a16="http://schemas.microsoft.com/office/drawing/2014/main" id="{5691CC8E-BD85-4A78-9DB0-EE329C76DAC5}"/>
                  </a:ext>
                </a:extLst>
              </p:cNvPr>
              <p:cNvSpPr txBox="1">
                <a:spLocks noRot="1" noChangeAspect="1" noMove="1" noResize="1" noEditPoints="1" noAdjustHandles="1" noChangeArrowheads="1" noChangeShapeType="1" noTextEdit="1"/>
              </p:cNvSpPr>
              <p:nvPr/>
            </p:nvSpPr>
            <p:spPr>
              <a:xfrm>
                <a:off x="7096567" y="2510806"/>
                <a:ext cx="2335768" cy="461024"/>
              </a:xfrm>
              <a:prstGeom prst="rect">
                <a:avLst/>
              </a:prstGeom>
              <a:blipFill>
                <a:blip r:embed="rId1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B664F142-ABB5-4199-8D63-26E5F3975252}"/>
                  </a:ext>
                </a:extLst>
              </p:cNvPr>
              <p:cNvSpPr txBox="1"/>
              <p:nvPr/>
            </p:nvSpPr>
            <p:spPr>
              <a:xfrm>
                <a:off x="9442254" y="2526258"/>
                <a:ext cx="1408783"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=9+5</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oMath>
                  </m:oMathPara>
                </a14:m>
                <a:endParaRPr lang="en-GB" sz="2000" dirty="0">
                  <a:solidFill>
                    <a:prstClr val="black"/>
                  </a:solidFill>
                  <a:latin typeface="Calibri" panose="020F0502020204030204"/>
                </a:endParaRPr>
              </a:p>
            </p:txBody>
          </p:sp>
        </mc:Choice>
        <mc:Fallback xmlns="">
          <p:sp>
            <p:nvSpPr>
              <p:cNvPr id="69" name="TextBox 68">
                <a:extLst>
                  <a:ext uri="{FF2B5EF4-FFF2-40B4-BE49-F238E27FC236}">
                    <a16:creationId xmlns:a16="http://schemas.microsoft.com/office/drawing/2014/main" id="{B664F142-ABB5-4199-8D63-26E5F3975252}"/>
                  </a:ext>
                </a:extLst>
              </p:cNvPr>
              <p:cNvSpPr txBox="1">
                <a:spLocks noRot="1" noChangeAspect="1" noMove="1" noResize="1" noEditPoints="1" noAdjustHandles="1" noChangeArrowheads="1" noChangeShapeType="1" noTextEdit="1"/>
              </p:cNvSpPr>
              <p:nvPr/>
            </p:nvSpPr>
            <p:spPr>
              <a:xfrm>
                <a:off x="9442254" y="2526258"/>
                <a:ext cx="1408783" cy="436402"/>
              </a:xfrm>
              <a:prstGeom prst="rect">
                <a:avLst/>
              </a:prstGeom>
              <a:blipFill>
                <a:blip r:embed="rId18"/>
                <a:stretch>
                  <a:fillRect/>
                </a:stretch>
              </a:blipFill>
              <a:ln w="28575">
                <a:solidFill>
                  <a:srgbClr val="00B0F0"/>
                </a:solidFill>
              </a:ln>
            </p:spPr>
            <p:txBody>
              <a:bodyPr/>
              <a:lstStyle/>
              <a:p>
                <a:r>
                  <a:rPr lang="en-GB">
                    <a:noFill/>
                  </a:rPr>
                  <a:t> </a:t>
                </a:r>
              </a:p>
            </p:txBody>
          </p:sp>
        </mc:Fallback>
      </mc:AlternateContent>
      <p:sp>
        <p:nvSpPr>
          <p:cNvPr id="70" name="TextBox 69">
            <a:extLst>
              <a:ext uri="{FF2B5EF4-FFF2-40B4-BE49-F238E27FC236}">
                <a16:creationId xmlns:a16="http://schemas.microsoft.com/office/drawing/2014/main" id="{F474EA8A-A035-4357-83EC-051B2B8CF4AE}"/>
              </a:ext>
            </a:extLst>
          </p:cNvPr>
          <p:cNvSpPr txBox="1"/>
          <p:nvPr/>
        </p:nvSpPr>
        <p:spPr>
          <a:xfrm>
            <a:off x="6279145" y="2513628"/>
            <a:ext cx="439544"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d)</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273AF2D6-3F27-4F5E-8216-1899B69E466A}"/>
                  </a:ext>
                </a:extLst>
              </p:cNvPr>
              <p:cNvSpPr txBox="1"/>
              <p:nvPr/>
            </p:nvSpPr>
            <p:spPr>
              <a:xfrm>
                <a:off x="7096567" y="3174785"/>
                <a:ext cx="2335768"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1+</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6</m:t>
                              </m:r>
                            </m:e>
                          </m:rad>
                          <m:r>
                            <a:rPr lang="en-GB" sz="2000" i="1" dirty="0">
                              <a:solidFill>
                                <a:prstClr val="black"/>
                              </a:solidFill>
                              <a:latin typeface="Cambria Math" panose="02040503050406030204" pitchFamily="18" charset="0"/>
                            </a:rPr>
                            <m:t> </m:t>
                          </m:r>
                        </m:e>
                      </m: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2+</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6</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72" name="TextBox 71">
                <a:extLst>
                  <a:ext uri="{FF2B5EF4-FFF2-40B4-BE49-F238E27FC236}">
                    <a16:creationId xmlns:a16="http://schemas.microsoft.com/office/drawing/2014/main" id="{273AF2D6-3F27-4F5E-8216-1899B69E466A}"/>
                  </a:ext>
                </a:extLst>
              </p:cNvPr>
              <p:cNvSpPr txBox="1">
                <a:spLocks noRot="1" noChangeAspect="1" noMove="1" noResize="1" noEditPoints="1" noAdjustHandles="1" noChangeArrowheads="1" noChangeShapeType="1" noTextEdit="1"/>
              </p:cNvSpPr>
              <p:nvPr/>
            </p:nvSpPr>
            <p:spPr>
              <a:xfrm>
                <a:off x="7096567" y="3174785"/>
                <a:ext cx="2335768" cy="461024"/>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D745072-C1DE-4C64-91E1-B886DF2E6FB6}"/>
                  </a:ext>
                </a:extLst>
              </p:cNvPr>
              <p:cNvSpPr txBox="1"/>
              <p:nvPr/>
            </p:nvSpPr>
            <p:spPr>
              <a:xfrm>
                <a:off x="9442254" y="3190237"/>
                <a:ext cx="1408783"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=8+3</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6</m:t>
                          </m:r>
                        </m:e>
                      </m:rad>
                    </m:oMath>
                  </m:oMathPara>
                </a14:m>
                <a:endParaRPr lang="en-GB" sz="2000" dirty="0">
                  <a:solidFill>
                    <a:prstClr val="black"/>
                  </a:solidFill>
                  <a:latin typeface="Calibri" panose="020F0502020204030204"/>
                </a:endParaRPr>
              </a:p>
            </p:txBody>
          </p:sp>
        </mc:Choice>
        <mc:Fallback xmlns="">
          <p:sp>
            <p:nvSpPr>
              <p:cNvPr id="73" name="TextBox 72">
                <a:extLst>
                  <a:ext uri="{FF2B5EF4-FFF2-40B4-BE49-F238E27FC236}">
                    <a16:creationId xmlns:a16="http://schemas.microsoft.com/office/drawing/2014/main" id="{0D745072-C1DE-4C64-91E1-B886DF2E6FB6}"/>
                  </a:ext>
                </a:extLst>
              </p:cNvPr>
              <p:cNvSpPr txBox="1">
                <a:spLocks noRot="1" noChangeAspect="1" noMove="1" noResize="1" noEditPoints="1" noAdjustHandles="1" noChangeArrowheads="1" noChangeShapeType="1" noTextEdit="1"/>
              </p:cNvSpPr>
              <p:nvPr/>
            </p:nvSpPr>
            <p:spPr>
              <a:xfrm>
                <a:off x="9442254" y="3190237"/>
                <a:ext cx="1408783" cy="436402"/>
              </a:xfrm>
              <a:prstGeom prst="rect">
                <a:avLst/>
              </a:prstGeom>
              <a:blipFill>
                <a:blip r:embed="rId20"/>
                <a:stretch>
                  <a:fillRect/>
                </a:stretch>
              </a:blipFill>
              <a:ln w="28575">
                <a:solidFill>
                  <a:srgbClr val="00B0F0"/>
                </a:solidFill>
              </a:ln>
            </p:spPr>
            <p:txBody>
              <a:bodyPr/>
              <a:lstStyle/>
              <a:p>
                <a:r>
                  <a:rPr lang="en-GB">
                    <a:noFill/>
                  </a:rPr>
                  <a:t> </a:t>
                </a:r>
              </a:p>
            </p:txBody>
          </p:sp>
        </mc:Fallback>
      </mc:AlternateContent>
      <p:sp>
        <p:nvSpPr>
          <p:cNvPr id="74" name="TextBox 73">
            <a:extLst>
              <a:ext uri="{FF2B5EF4-FFF2-40B4-BE49-F238E27FC236}">
                <a16:creationId xmlns:a16="http://schemas.microsoft.com/office/drawing/2014/main" id="{1ECBAB8D-E31E-4375-9C41-CEC6B2EFFF5D}"/>
              </a:ext>
            </a:extLst>
          </p:cNvPr>
          <p:cNvSpPr txBox="1"/>
          <p:nvPr/>
        </p:nvSpPr>
        <p:spPr>
          <a:xfrm>
            <a:off x="6283153" y="3177607"/>
            <a:ext cx="431528"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e)</a:t>
            </a: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F3A14983-2D5F-45AB-A5E6-2100198CE38B}"/>
                  </a:ext>
                </a:extLst>
              </p:cNvPr>
              <p:cNvSpPr txBox="1"/>
              <p:nvPr/>
            </p:nvSpPr>
            <p:spPr>
              <a:xfrm>
                <a:off x="7096567" y="3838764"/>
                <a:ext cx="2335768"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3+</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 </m:t>
                          </m:r>
                        </m:e>
                      </m: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4−</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76" name="TextBox 75">
                <a:extLst>
                  <a:ext uri="{FF2B5EF4-FFF2-40B4-BE49-F238E27FC236}">
                    <a16:creationId xmlns:a16="http://schemas.microsoft.com/office/drawing/2014/main" id="{F3A14983-2D5F-45AB-A5E6-2100198CE38B}"/>
                  </a:ext>
                </a:extLst>
              </p:cNvPr>
              <p:cNvSpPr txBox="1">
                <a:spLocks noRot="1" noChangeAspect="1" noMove="1" noResize="1" noEditPoints="1" noAdjustHandles="1" noChangeArrowheads="1" noChangeShapeType="1" noTextEdit="1"/>
              </p:cNvSpPr>
              <p:nvPr/>
            </p:nvSpPr>
            <p:spPr>
              <a:xfrm>
                <a:off x="7096567" y="3838764"/>
                <a:ext cx="2335768" cy="461024"/>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31BEB579-E950-41FC-A5DB-BA3D1E332823}"/>
                  </a:ext>
                </a:extLst>
              </p:cNvPr>
              <p:cNvSpPr txBox="1"/>
              <p:nvPr/>
            </p:nvSpPr>
            <p:spPr>
              <a:xfrm>
                <a:off x="9442254" y="3854216"/>
                <a:ext cx="1408783"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=10+</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oMath>
                  </m:oMathPara>
                </a14:m>
                <a:endParaRPr lang="en-GB" sz="2000" dirty="0">
                  <a:solidFill>
                    <a:prstClr val="black"/>
                  </a:solidFill>
                  <a:latin typeface="Calibri" panose="020F0502020204030204"/>
                </a:endParaRPr>
              </a:p>
            </p:txBody>
          </p:sp>
        </mc:Choice>
        <mc:Fallback xmlns="">
          <p:sp>
            <p:nvSpPr>
              <p:cNvPr id="77" name="TextBox 76">
                <a:extLst>
                  <a:ext uri="{FF2B5EF4-FFF2-40B4-BE49-F238E27FC236}">
                    <a16:creationId xmlns:a16="http://schemas.microsoft.com/office/drawing/2014/main" id="{31BEB579-E950-41FC-A5DB-BA3D1E332823}"/>
                  </a:ext>
                </a:extLst>
              </p:cNvPr>
              <p:cNvSpPr txBox="1">
                <a:spLocks noRot="1" noChangeAspect="1" noMove="1" noResize="1" noEditPoints="1" noAdjustHandles="1" noChangeArrowheads="1" noChangeShapeType="1" noTextEdit="1"/>
              </p:cNvSpPr>
              <p:nvPr/>
            </p:nvSpPr>
            <p:spPr>
              <a:xfrm>
                <a:off x="9442254" y="3854216"/>
                <a:ext cx="1408783" cy="436402"/>
              </a:xfrm>
              <a:prstGeom prst="rect">
                <a:avLst/>
              </a:prstGeom>
              <a:blipFill>
                <a:blip r:embed="rId22"/>
                <a:stretch>
                  <a:fillRect/>
                </a:stretch>
              </a:blipFill>
              <a:ln w="28575">
                <a:solidFill>
                  <a:srgbClr val="00B0F0"/>
                </a:solidFill>
              </a:ln>
            </p:spPr>
            <p:txBody>
              <a:bodyPr/>
              <a:lstStyle/>
              <a:p>
                <a:r>
                  <a:rPr lang="en-GB">
                    <a:noFill/>
                  </a:rPr>
                  <a:t> </a:t>
                </a:r>
              </a:p>
            </p:txBody>
          </p:sp>
        </mc:Fallback>
      </mc:AlternateContent>
      <p:sp>
        <p:nvSpPr>
          <p:cNvPr id="78" name="TextBox 77">
            <a:extLst>
              <a:ext uri="{FF2B5EF4-FFF2-40B4-BE49-F238E27FC236}">
                <a16:creationId xmlns:a16="http://schemas.microsoft.com/office/drawing/2014/main" id="{1C94BD40-781D-46C4-ACB9-086B7836C359}"/>
              </a:ext>
            </a:extLst>
          </p:cNvPr>
          <p:cNvSpPr txBox="1"/>
          <p:nvPr/>
        </p:nvSpPr>
        <p:spPr>
          <a:xfrm>
            <a:off x="6310564" y="3841586"/>
            <a:ext cx="376706"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f)</a:t>
            </a:r>
          </a:p>
        </p:txBody>
      </p:sp>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EA2DF3EF-0C49-4A5B-A6A7-E34200A2D5A5}"/>
                  </a:ext>
                </a:extLst>
              </p:cNvPr>
              <p:cNvSpPr txBox="1"/>
              <p:nvPr/>
            </p:nvSpPr>
            <p:spPr>
              <a:xfrm>
                <a:off x="7096567" y="4502744"/>
                <a:ext cx="2335768"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3−</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 </m:t>
                          </m:r>
                        </m:e>
                      </m: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4−</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80" name="TextBox 79">
                <a:extLst>
                  <a:ext uri="{FF2B5EF4-FFF2-40B4-BE49-F238E27FC236}">
                    <a16:creationId xmlns:a16="http://schemas.microsoft.com/office/drawing/2014/main" id="{EA2DF3EF-0C49-4A5B-A6A7-E34200A2D5A5}"/>
                  </a:ext>
                </a:extLst>
              </p:cNvPr>
              <p:cNvSpPr txBox="1">
                <a:spLocks noRot="1" noChangeAspect="1" noMove="1" noResize="1" noEditPoints="1" noAdjustHandles="1" noChangeArrowheads="1" noChangeShapeType="1" noTextEdit="1"/>
              </p:cNvSpPr>
              <p:nvPr/>
            </p:nvSpPr>
            <p:spPr>
              <a:xfrm>
                <a:off x="7096567" y="4502744"/>
                <a:ext cx="2335768" cy="461024"/>
              </a:xfrm>
              <a:prstGeom prst="rect">
                <a:avLst/>
              </a:prstGeom>
              <a:blipFill>
                <a:blip r:embed="rId2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C226759B-C3BD-443A-9B97-27E1798D999E}"/>
                  </a:ext>
                </a:extLst>
              </p:cNvPr>
              <p:cNvSpPr txBox="1"/>
              <p:nvPr/>
            </p:nvSpPr>
            <p:spPr>
              <a:xfrm>
                <a:off x="9370920" y="4518195"/>
                <a:ext cx="1551450"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=14−7</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oMath>
                  </m:oMathPara>
                </a14:m>
                <a:endParaRPr lang="en-GB" sz="2000" dirty="0">
                  <a:solidFill>
                    <a:prstClr val="black"/>
                  </a:solidFill>
                  <a:latin typeface="Calibri" panose="020F0502020204030204"/>
                </a:endParaRPr>
              </a:p>
            </p:txBody>
          </p:sp>
        </mc:Choice>
        <mc:Fallback xmlns="">
          <p:sp>
            <p:nvSpPr>
              <p:cNvPr id="81" name="TextBox 80">
                <a:extLst>
                  <a:ext uri="{FF2B5EF4-FFF2-40B4-BE49-F238E27FC236}">
                    <a16:creationId xmlns:a16="http://schemas.microsoft.com/office/drawing/2014/main" id="{C226759B-C3BD-443A-9B97-27E1798D999E}"/>
                  </a:ext>
                </a:extLst>
              </p:cNvPr>
              <p:cNvSpPr txBox="1">
                <a:spLocks noRot="1" noChangeAspect="1" noMove="1" noResize="1" noEditPoints="1" noAdjustHandles="1" noChangeArrowheads="1" noChangeShapeType="1" noTextEdit="1"/>
              </p:cNvSpPr>
              <p:nvPr/>
            </p:nvSpPr>
            <p:spPr>
              <a:xfrm>
                <a:off x="9370920" y="4518195"/>
                <a:ext cx="1551450" cy="436402"/>
              </a:xfrm>
              <a:prstGeom prst="rect">
                <a:avLst/>
              </a:prstGeom>
              <a:blipFill>
                <a:blip r:embed="rId24"/>
                <a:stretch>
                  <a:fillRect/>
                </a:stretch>
              </a:blipFill>
              <a:ln w="28575">
                <a:solidFill>
                  <a:srgbClr val="00B0F0"/>
                </a:solidFill>
              </a:ln>
            </p:spPr>
            <p:txBody>
              <a:bodyPr/>
              <a:lstStyle/>
              <a:p>
                <a:r>
                  <a:rPr lang="en-GB">
                    <a:noFill/>
                  </a:rPr>
                  <a:t> </a:t>
                </a:r>
              </a:p>
            </p:txBody>
          </p:sp>
        </mc:Fallback>
      </mc:AlternateContent>
      <p:sp>
        <p:nvSpPr>
          <p:cNvPr id="82" name="TextBox 81">
            <a:extLst>
              <a:ext uri="{FF2B5EF4-FFF2-40B4-BE49-F238E27FC236}">
                <a16:creationId xmlns:a16="http://schemas.microsoft.com/office/drawing/2014/main" id="{BE69669A-9034-4C8F-A524-96BBEDB57603}"/>
              </a:ext>
            </a:extLst>
          </p:cNvPr>
          <p:cNvSpPr txBox="1"/>
          <p:nvPr/>
        </p:nvSpPr>
        <p:spPr>
          <a:xfrm>
            <a:off x="6286359" y="4505565"/>
            <a:ext cx="425116"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g)</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83B09F72-3880-47F4-A411-B3F7E246C5DF}"/>
                  </a:ext>
                </a:extLst>
              </p:cNvPr>
              <p:cNvSpPr txBox="1"/>
              <p:nvPr/>
            </p:nvSpPr>
            <p:spPr>
              <a:xfrm>
                <a:off x="7096567" y="5166722"/>
                <a:ext cx="2335768" cy="461024"/>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5−</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 </m:t>
                          </m:r>
                        </m:e>
                      </m:d>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1−</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r>
                            <a:rPr lang="en-GB" sz="2000" i="1" dirty="0">
                              <a:solidFill>
                                <a:prstClr val="black"/>
                              </a:solidFill>
                              <a:latin typeface="Cambria Math" panose="02040503050406030204" pitchFamily="18" charset="0"/>
                            </a:rPr>
                            <m:t> </m:t>
                          </m:r>
                        </m:e>
                      </m:d>
                    </m:oMath>
                  </m:oMathPara>
                </a14:m>
                <a:endParaRPr lang="en-GB" sz="2000" dirty="0">
                  <a:solidFill>
                    <a:prstClr val="black"/>
                  </a:solidFill>
                  <a:latin typeface="Calibri" panose="020F0502020204030204"/>
                </a:endParaRPr>
              </a:p>
            </p:txBody>
          </p:sp>
        </mc:Choice>
        <mc:Fallback xmlns="">
          <p:sp>
            <p:nvSpPr>
              <p:cNvPr id="84" name="TextBox 83">
                <a:extLst>
                  <a:ext uri="{FF2B5EF4-FFF2-40B4-BE49-F238E27FC236}">
                    <a16:creationId xmlns:a16="http://schemas.microsoft.com/office/drawing/2014/main" id="{83B09F72-3880-47F4-A411-B3F7E246C5DF}"/>
                  </a:ext>
                </a:extLst>
              </p:cNvPr>
              <p:cNvSpPr txBox="1">
                <a:spLocks noRot="1" noChangeAspect="1" noMove="1" noResize="1" noEditPoints="1" noAdjustHandles="1" noChangeArrowheads="1" noChangeShapeType="1" noTextEdit="1"/>
              </p:cNvSpPr>
              <p:nvPr/>
            </p:nvSpPr>
            <p:spPr>
              <a:xfrm>
                <a:off x="7096567" y="5166722"/>
                <a:ext cx="2335768" cy="461024"/>
              </a:xfrm>
              <a:prstGeom prst="rect">
                <a:avLst/>
              </a:prstGeom>
              <a:blipFill>
                <a:blip r:embed="rId2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B795CAD5-AA76-4B54-95B0-D1307C796532}"/>
                  </a:ext>
                </a:extLst>
              </p:cNvPr>
              <p:cNvSpPr txBox="1"/>
              <p:nvPr/>
            </p:nvSpPr>
            <p:spPr>
              <a:xfrm>
                <a:off x="9442254" y="5182174"/>
                <a:ext cx="1408783"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=8−6</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3</m:t>
                          </m:r>
                        </m:e>
                      </m:rad>
                    </m:oMath>
                  </m:oMathPara>
                </a14:m>
                <a:endParaRPr lang="en-GB" sz="2000" dirty="0">
                  <a:solidFill>
                    <a:prstClr val="black"/>
                  </a:solidFill>
                  <a:latin typeface="Calibri" panose="020F0502020204030204"/>
                </a:endParaRPr>
              </a:p>
            </p:txBody>
          </p:sp>
        </mc:Choice>
        <mc:Fallback xmlns="">
          <p:sp>
            <p:nvSpPr>
              <p:cNvPr id="85" name="TextBox 84">
                <a:extLst>
                  <a:ext uri="{FF2B5EF4-FFF2-40B4-BE49-F238E27FC236}">
                    <a16:creationId xmlns:a16="http://schemas.microsoft.com/office/drawing/2014/main" id="{B795CAD5-AA76-4B54-95B0-D1307C796532}"/>
                  </a:ext>
                </a:extLst>
              </p:cNvPr>
              <p:cNvSpPr txBox="1">
                <a:spLocks noRot="1" noChangeAspect="1" noMove="1" noResize="1" noEditPoints="1" noAdjustHandles="1" noChangeArrowheads="1" noChangeShapeType="1" noTextEdit="1"/>
              </p:cNvSpPr>
              <p:nvPr/>
            </p:nvSpPr>
            <p:spPr>
              <a:xfrm>
                <a:off x="9442254" y="5182174"/>
                <a:ext cx="1408783" cy="436402"/>
              </a:xfrm>
              <a:prstGeom prst="rect">
                <a:avLst/>
              </a:prstGeom>
              <a:blipFill>
                <a:blip r:embed="rId26"/>
                <a:stretch>
                  <a:fillRect/>
                </a:stretch>
              </a:blipFill>
              <a:ln w="28575">
                <a:solidFill>
                  <a:srgbClr val="00B0F0"/>
                </a:solidFill>
              </a:ln>
            </p:spPr>
            <p:txBody>
              <a:bodyPr/>
              <a:lstStyle/>
              <a:p>
                <a:r>
                  <a:rPr lang="en-GB">
                    <a:noFill/>
                  </a:rPr>
                  <a:t> </a:t>
                </a:r>
              </a:p>
            </p:txBody>
          </p:sp>
        </mc:Fallback>
      </mc:AlternateContent>
      <p:sp>
        <p:nvSpPr>
          <p:cNvPr id="86" name="TextBox 85">
            <a:extLst>
              <a:ext uri="{FF2B5EF4-FFF2-40B4-BE49-F238E27FC236}">
                <a16:creationId xmlns:a16="http://schemas.microsoft.com/office/drawing/2014/main" id="{7C03A3F0-5FDE-4FA6-A374-61A7DBC6E8B5}"/>
              </a:ext>
            </a:extLst>
          </p:cNvPr>
          <p:cNvSpPr txBox="1"/>
          <p:nvPr/>
        </p:nvSpPr>
        <p:spPr>
          <a:xfrm>
            <a:off x="6279145" y="5169544"/>
            <a:ext cx="439544" cy="461665"/>
          </a:xfrm>
          <a:prstGeom prst="rect">
            <a:avLst/>
          </a:prstGeom>
          <a:noFill/>
        </p:spPr>
        <p:txBody>
          <a:bodyPr wrap="square" rtlCol="0">
            <a:spAutoFit/>
          </a:bodyPr>
          <a:lstStyle/>
          <a:p>
            <a:pPr algn="just" defTabSz="457200"/>
            <a:r>
              <a:rPr lang="en-GB" sz="2400" dirty="0">
                <a:solidFill>
                  <a:prstClr val="white">
                    <a:lumMod val="50000"/>
                  </a:prstClr>
                </a:solidFill>
                <a:latin typeface="Calibri" panose="020F0502020204030204"/>
              </a:rPr>
              <a:t>h)</a:t>
            </a: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A872A91F-556F-43BC-9784-28E44BEAB64C}"/>
                  </a:ext>
                </a:extLst>
              </p:cNvPr>
              <p:cNvSpPr txBox="1"/>
              <p:nvPr/>
            </p:nvSpPr>
            <p:spPr>
              <a:xfrm>
                <a:off x="7560093" y="5739262"/>
                <a:ext cx="1408719" cy="521810"/>
              </a:xfrm>
              <a:prstGeom prst="rect">
                <a:avLst/>
              </a:prstGeom>
              <a:noFill/>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sSup>
                        <m:sSupPr>
                          <m:ctrlPr>
                            <a:rPr lang="en-GB" sz="2000" i="1" dirty="0">
                              <a:solidFill>
                                <a:prstClr val="black"/>
                              </a:solidFill>
                              <a:latin typeface="Cambria Math" panose="02040503050406030204" pitchFamily="18" charset="0"/>
                            </a:rPr>
                          </m:ctrlPr>
                        </m:sSupPr>
                        <m:e>
                          <m:d>
                            <m:dPr>
                              <m:ctrlPr>
                                <a:rPr lang="en-GB" sz="2000" i="1" dirty="0">
                                  <a:solidFill>
                                    <a:prstClr val="black"/>
                                  </a:solidFill>
                                  <a:latin typeface="Cambria Math" panose="02040503050406030204" pitchFamily="18" charset="0"/>
                                </a:rPr>
                              </m:ctrlPr>
                            </m:dPr>
                            <m:e>
                              <m:r>
                                <a:rPr lang="en-GB" sz="2000" i="1" dirty="0">
                                  <a:solidFill>
                                    <a:prstClr val="black"/>
                                  </a:solidFill>
                                  <a:latin typeface="Cambria Math" panose="02040503050406030204" pitchFamily="18" charset="0"/>
                                </a:rPr>
                                <m:t>4−</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8</m:t>
                                  </m:r>
                                </m:e>
                              </m:rad>
                              <m:r>
                                <a:rPr lang="en-GB" sz="2000" i="1" dirty="0">
                                  <a:solidFill>
                                    <a:prstClr val="black"/>
                                  </a:solidFill>
                                  <a:latin typeface="Cambria Math" panose="02040503050406030204" pitchFamily="18" charset="0"/>
                                </a:rPr>
                                <m:t> </m:t>
                              </m:r>
                            </m:e>
                          </m:d>
                        </m:e>
                        <m:sup>
                          <m:r>
                            <a:rPr lang="en-GB" sz="2000" i="1" dirty="0">
                              <a:solidFill>
                                <a:prstClr val="black"/>
                              </a:solidFill>
                              <a:latin typeface="Cambria Math" panose="02040503050406030204" pitchFamily="18" charset="0"/>
                            </a:rPr>
                            <m:t>2</m:t>
                          </m:r>
                        </m:sup>
                      </m:sSup>
                    </m:oMath>
                  </m:oMathPara>
                </a14:m>
                <a:endParaRPr lang="en-GB" sz="2000" dirty="0">
                  <a:solidFill>
                    <a:prstClr val="black"/>
                  </a:solidFill>
                  <a:latin typeface="Calibri" panose="020F0502020204030204"/>
                </a:endParaRPr>
              </a:p>
            </p:txBody>
          </p:sp>
        </mc:Choice>
        <mc:Fallback xmlns="">
          <p:sp>
            <p:nvSpPr>
              <p:cNvPr id="88" name="TextBox 87">
                <a:extLst>
                  <a:ext uri="{FF2B5EF4-FFF2-40B4-BE49-F238E27FC236}">
                    <a16:creationId xmlns:a16="http://schemas.microsoft.com/office/drawing/2014/main" id="{A872A91F-556F-43BC-9784-28E44BEAB64C}"/>
                  </a:ext>
                </a:extLst>
              </p:cNvPr>
              <p:cNvSpPr txBox="1">
                <a:spLocks noRot="1" noChangeAspect="1" noMove="1" noResize="1" noEditPoints="1" noAdjustHandles="1" noChangeArrowheads="1" noChangeShapeType="1" noTextEdit="1"/>
              </p:cNvSpPr>
              <p:nvPr/>
            </p:nvSpPr>
            <p:spPr>
              <a:xfrm>
                <a:off x="7560093" y="5739262"/>
                <a:ext cx="1408719" cy="521810"/>
              </a:xfrm>
              <a:prstGeom prst="rect">
                <a:avLst/>
              </a:prstGeom>
              <a:blipFill>
                <a:blip r:embed="rId2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14268921-162A-4071-B16A-9CF63764C9AF}"/>
                  </a:ext>
                </a:extLst>
              </p:cNvPr>
              <p:cNvSpPr txBox="1"/>
              <p:nvPr/>
            </p:nvSpPr>
            <p:spPr>
              <a:xfrm>
                <a:off x="9299586" y="5846154"/>
                <a:ext cx="1694118" cy="436402"/>
              </a:xfrm>
              <a:prstGeom prst="rect">
                <a:avLst/>
              </a:prstGeom>
              <a:solidFill>
                <a:schemeClr val="bg1"/>
              </a:solidFill>
              <a:ln w="28575">
                <a:solidFill>
                  <a:srgbClr val="00B0F0"/>
                </a:solidFill>
              </a:ln>
            </p:spPr>
            <p:txBody>
              <a:bodyPr wrap="square" rtlCol="0">
                <a:spAutoFit/>
              </a:bodyPr>
              <a:lstStyle/>
              <a:p>
                <a:pPr algn="just" defTabSz="457200"/>
                <a14:m>
                  <m:oMathPara xmlns:m="http://schemas.openxmlformats.org/officeDocument/2006/math">
                    <m:oMathParaPr>
                      <m:jc m:val="centerGroup"/>
                    </m:oMathParaPr>
                    <m:oMath xmlns:m="http://schemas.openxmlformats.org/officeDocument/2006/math">
                      <m:r>
                        <a:rPr lang="en-GB" sz="2000" i="1" dirty="0">
                          <a:solidFill>
                            <a:prstClr val="black"/>
                          </a:solidFill>
                          <a:latin typeface="Cambria Math" panose="02040503050406030204" pitchFamily="18" charset="0"/>
                        </a:rPr>
                        <m:t>=24−16</m:t>
                      </m:r>
                      <m:rad>
                        <m:radPr>
                          <m:degHide m:val="on"/>
                          <m:ctrlPr>
                            <a:rPr lang="en-GB" sz="2000" i="1" dirty="0">
                              <a:solidFill>
                                <a:prstClr val="black"/>
                              </a:solidFill>
                              <a:latin typeface="Cambria Math" panose="02040503050406030204" pitchFamily="18" charset="0"/>
                            </a:rPr>
                          </m:ctrlPr>
                        </m:radPr>
                        <m:deg/>
                        <m:e>
                          <m:r>
                            <a:rPr lang="en-GB" sz="2000" i="1" dirty="0">
                              <a:solidFill>
                                <a:prstClr val="black"/>
                              </a:solidFill>
                              <a:latin typeface="Cambria Math" panose="02040503050406030204" pitchFamily="18" charset="0"/>
                            </a:rPr>
                            <m:t>2</m:t>
                          </m:r>
                        </m:e>
                      </m:rad>
                    </m:oMath>
                  </m:oMathPara>
                </a14:m>
                <a:endParaRPr lang="en-GB" sz="2000" dirty="0">
                  <a:solidFill>
                    <a:prstClr val="black"/>
                  </a:solidFill>
                  <a:latin typeface="Calibri" panose="020F0502020204030204"/>
                </a:endParaRPr>
              </a:p>
            </p:txBody>
          </p:sp>
        </mc:Choice>
        <mc:Fallback xmlns="">
          <p:sp>
            <p:nvSpPr>
              <p:cNvPr id="89" name="TextBox 88">
                <a:extLst>
                  <a:ext uri="{FF2B5EF4-FFF2-40B4-BE49-F238E27FC236}">
                    <a16:creationId xmlns:a16="http://schemas.microsoft.com/office/drawing/2014/main" id="{14268921-162A-4071-B16A-9CF63764C9AF}"/>
                  </a:ext>
                </a:extLst>
              </p:cNvPr>
              <p:cNvSpPr txBox="1">
                <a:spLocks noRot="1" noChangeAspect="1" noMove="1" noResize="1" noEditPoints="1" noAdjustHandles="1" noChangeArrowheads="1" noChangeShapeType="1" noTextEdit="1"/>
              </p:cNvSpPr>
              <p:nvPr/>
            </p:nvSpPr>
            <p:spPr>
              <a:xfrm>
                <a:off x="9299586" y="5846154"/>
                <a:ext cx="1694118" cy="436402"/>
              </a:xfrm>
              <a:prstGeom prst="rect">
                <a:avLst/>
              </a:prstGeom>
              <a:blipFill>
                <a:blip r:embed="rId28"/>
                <a:stretch>
                  <a:fillRect/>
                </a:stretch>
              </a:blipFill>
              <a:ln w="28575">
                <a:solidFill>
                  <a:srgbClr val="00B0F0"/>
                </a:solidFill>
              </a:ln>
            </p:spPr>
            <p:txBody>
              <a:bodyPr/>
              <a:lstStyle/>
              <a:p>
                <a:r>
                  <a:rPr lang="en-GB">
                    <a:noFill/>
                  </a:rPr>
                  <a:t> </a:t>
                </a:r>
              </a:p>
            </p:txBody>
          </p:sp>
        </mc:Fallback>
      </mc:AlternateContent>
      <p:sp>
        <p:nvSpPr>
          <p:cNvPr id="90" name="TextBox 89">
            <a:extLst>
              <a:ext uri="{FF2B5EF4-FFF2-40B4-BE49-F238E27FC236}">
                <a16:creationId xmlns:a16="http://schemas.microsoft.com/office/drawing/2014/main" id="{C4058A23-4F08-4E2B-BF70-33ACD63EA19F}"/>
              </a:ext>
            </a:extLst>
          </p:cNvPr>
          <p:cNvSpPr txBox="1"/>
          <p:nvPr/>
        </p:nvSpPr>
        <p:spPr>
          <a:xfrm>
            <a:off x="6324831" y="5833524"/>
            <a:ext cx="348172" cy="461665"/>
          </a:xfrm>
          <a:prstGeom prst="rect">
            <a:avLst/>
          </a:prstGeom>
          <a:noFill/>
        </p:spPr>
        <p:txBody>
          <a:bodyPr wrap="square" rtlCol="0">
            <a:spAutoFit/>
          </a:bodyPr>
          <a:lstStyle/>
          <a:p>
            <a:pPr algn="just" defTabSz="457200"/>
            <a:r>
              <a:rPr lang="en-GB" sz="2400" dirty="0" err="1">
                <a:solidFill>
                  <a:prstClr val="white">
                    <a:lumMod val="50000"/>
                  </a:prstClr>
                </a:solidFill>
                <a:latin typeface="Calibri" panose="020F0502020204030204"/>
              </a:rPr>
              <a:t>i</a:t>
            </a:r>
            <a:r>
              <a:rPr lang="en-GB" sz="2400" dirty="0">
                <a:solidFill>
                  <a:prstClr val="white">
                    <a:lumMod val="50000"/>
                  </a:prstClr>
                </a:solidFill>
                <a:latin typeface="Calibri" panose="020F0502020204030204"/>
              </a:rPr>
              <a:t>)</a:t>
            </a:r>
          </a:p>
        </p:txBody>
      </p:sp>
      <p:cxnSp>
        <p:nvCxnSpPr>
          <p:cNvPr id="91" name="Straight Arrow Connector 90">
            <a:extLst>
              <a:ext uri="{FF2B5EF4-FFF2-40B4-BE49-F238E27FC236}">
                <a16:creationId xmlns:a16="http://schemas.microsoft.com/office/drawing/2014/main" id="{31512100-2146-498D-B53B-DA5BA613D70B}"/>
              </a:ext>
            </a:extLst>
          </p:cNvPr>
          <p:cNvCxnSpPr>
            <a:cxnSpLocks/>
          </p:cNvCxnSpPr>
          <p:nvPr/>
        </p:nvCxnSpPr>
        <p:spPr>
          <a:xfrm flipH="1">
            <a:off x="1827278" y="5913168"/>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534AA0CA-A580-4FE8-9EB2-458B67FFE767}"/>
                  </a:ext>
                </a:extLst>
              </p:cNvPr>
              <p:cNvSpPr txBox="1"/>
              <p:nvPr/>
            </p:nvSpPr>
            <p:spPr>
              <a:xfrm>
                <a:off x="1177676" y="4301938"/>
                <a:ext cx="3411190"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12+4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−5</m:t>
                      </m:r>
                    </m:oMath>
                  </m:oMathPara>
                </a14:m>
                <a:endParaRPr lang="en-GB" sz="2800" dirty="0">
                  <a:solidFill>
                    <a:prstClr val="black"/>
                  </a:solidFill>
                  <a:latin typeface="Calibri" panose="020F0502020204030204"/>
                </a:endParaRPr>
              </a:p>
            </p:txBody>
          </p:sp>
        </mc:Choice>
        <mc:Fallback xmlns="">
          <p:sp>
            <p:nvSpPr>
              <p:cNvPr id="92" name="TextBox 91">
                <a:extLst>
                  <a:ext uri="{FF2B5EF4-FFF2-40B4-BE49-F238E27FC236}">
                    <a16:creationId xmlns:a16="http://schemas.microsoft.com/office/drawing/2014/main" id="{534AA0CA-A580-4FE8-9EB2-458B67FFE767}"/>
                  </a:ext>
                </a:extLst>
              </p:cNvPr>
              <p:cNvSpPr txBox="1">
                <a:spLocks noRot="1" noChangeAspect="1" noMove="1" noResize="1" noEditPoints="1" noAdjustHandles="1" noChangeArrowheads="1" noChangeShapeType="1" noTextEdit="1"/>
              </p:cNvSpPr>
              <p:nvPr/>
            </p:nvSpPr>
            <p:spPr>
              <a:xfrm>
                <a:off x="1177676" y="4301938"/>
                <a:ext cx="3411190" cy="582724"/>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C0837CE0-1CE4-4746-817B-E0C334F48C61}"/>
                  </a:ext>
                </a:extLst>
              </p:cNvPr>
              <p:cNvSpPr txBox="1"/>
              <p:nvPr/>
            </p:nvSpPr>
            <p:spPr>
              <a:xfrm>
                <a:off x="2137811" y="5191401"/>
                <a:ext cx="1490921"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7+</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93" name="TextBox 92">
                <a:extLst>
                  <a:ext uri="{FF2B5EF4-FFF2-40B4-BE49-F238E27FC236}">
                    <a16:creationId xmlns:a16="http://schemas.microsoft.com/office/drawing/2014/main" id="{C0837CE0-1CE4-4746-817B-E0C334F48C61}"/>
                  </a:ext>
                </a:extLst>
              </p:cNvPr>
              <p:cNvSpPr txBox="1">
                <a:spLocks noRot="1" noChangeAspect="1" noMove="1" noResize="1" noEditPoints="1" noAdjustHandles="1" noChangeArrowheads="1" noChangeShapeType="1" noTextEdit="1"/>
              </p:cNvSpPr>
              <p:nvPr/>
            </p:nvSpPr>
            <p:spPr>
              <a:xfrm>
                <a:off x="2137811" y="5191401"/>
                <a:ext cx="1490921" cy="652871"/>
              </a:xfrm>
              <a:prstGeom prst="rect">
                <a:avLst/>
              </a:prstGeom>
              <a:blipFill>
                <a:blip r:embed="rId30"/>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134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fade">
                                      <p:cBhvr>
                                        <p:cTn id="32" dur="500"/>
                                        <p:tgtEl>
                                          <p:spTgt spid="7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500"/>
                                        <p:tgtEl>
                                          <p:spTgt spid="8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1" grpId="0" animBg="1"/>
      <p:bldP spid="65" grpId="0" animBg="1"/>
      <p:bldP spid="69" grpId="0" animBg="1"/>
      <p:bldP spid="73" grpId="0" animBg="1"/>
      <p:bldP spid="77" grpId="0" animBg="1"/>
      <p:bldP spid="81" grpId="0" animBg="1"/>
      <p:bldP spid="85" grpId="0" animBg="1"/>
      <p:bldP spid="8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AB7C3A-02FC-8F18-6BA3-E96FE610B174}"/>
              </a:ext>
            </a:extLst>
          </p:cNvPr>
          <p:cNvSpPr>
            <a:spLocks noGrp="1"/>
          </p:cNvSpPr>
          <p:nvPr>
            <p:ph type="body" sz="quarter" idx="10"/>
          </p:nvPr>
        </p:nvSpPr>
        <p:spPr/>
        <p:txBody>
          <a:bodyPr/>
          <a:lstStyle/>
          <a:p>
            <a:r>
              <a:rPr lang="en-GB" dirty="0"/>
              <a:t>Calculate the area </a:t>
            </a:r>
          </a:p>
          <a:p>
            <a:r>
              <a:rPr lang="en-GB" dirty="0"/>
              <a:t>(all dimensions are in cm) </a:t>
            </a:r>
          </a:p>
          <a:p>
            <a:endParaRPr lang="en-GB" dirty="0"/>
          </a:p>
        </p:txBody>
      </p:sp>
      <p:sp>
        <p:nvSpPr>
          <p:cNvPr id="4" name="Rectangle 3">
            <a:extLst>
              <a:ext uri="{FF2B5EF4-FFF2-40B4-BE49-F238E27FC236}">
                <a16:creationId xmlns:a16="http://schemas.microsoft.com/office/drawing/2014/main" id="{1575FA3E-A2C2-6EA0-4E9F-21F28967706C}"/>
              </a:ext>
            </a:extLst>
          </p:cNvPr>
          <p:cNvSpPr/>
          <p:nvPr/>
        </p:nvSpPr>
        <p:spPr>
          <a:xfrm>
            <a:off x="608147" y="1469033"/>
            <a:ext cx="3055767" cy="1319135"/>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C7665A63-05A6-2070-2311-92B031A8C64E}"/>
              </a:ext>
            </a:extLst>
          </p:cNvPr>
          <p:cNvCxnSpPr>
            <a:cxnSpLocks/>
          </p:cNvCxnSpPr>
          <p:nvPr/>
        </p:nvCxnSpPr>
        <p:spPr>
          <a:xfrm>
            <a:off x="456020"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B430A07D-6DFA-35D9-2F11-4E43939E1441}"/>
              </a:ext>
            </a:extLst>
          </p:cNvPr>
          <p:cNvCxnSpPr>
            <a:cxnSpLocks/>
          </p:cNvCxnSpPr>
          <p:nvPr/>
        </p:nvCxnSpPr>
        <p:spPr>
          <a:xfrm>
            <a:off x="608147" y="2953058"/>
            <a:ext cx="30557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038143A-00D5-1029-ABBC-E3F224F17632}"/>
                  </a:ext>
                </a:extLst>
              </p:cNvPr>
              <p:cNvSpPr txBox="1"/>
              <p:nvPr/>
            </p:nvSpPr>
            <p:spPr>
              <a:xfrm>
                <a:off x="1640100" y="2954478"/>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+7</m:t>
                      </m:r>
                    </m:oMath>
                  </m:oMathPara>
                </a14:m>
                <a:endParaRPr lang="en-GB" dirty="0"/>
              </a:p>
            </p:txBody>
          </p:sp>
        </mc:Choice>
        <mc:Fallback xmlns="">
          <p:sp>
            <p:nvSpPr>
              <p:cNvPr id="10" name="TextBox 9">
                <a:extLst>
                  <a:ext uri="{FF2B5EF4-FFF2-40B4-BE49-F238E27FC236}">
                    <a16:creationId xmlns:a16="http://schemas.microsoft.com/office/drawing/2014/main" id="{D038143A-00D5-1029-ABBC-E3F224F17632}"/>
                  </a:ext>
                </a:extLst>
              </p:cNvPr>
              <p:cNvSpPr txBox="1">
                <a:spLocks noRot="1" noChangeAspect="1" noMove="1" noResize="1" noEditPoints="1" noAdjustHandles="1" noChangeArrowheads="1" noChangeShapeType="1" noTextEdit="1"/>
              </p:cNvSpPr>
              <p:nvPr/>
            </p:nvSpPr>
            <p:spPr>
              <a:xfrm>
                <a:off x="1640100" y="2954478"/>
                <a:ext cx="736677" cy="315214"/>
              </a:xfrm>
              <a:prstGeom prst="rect">
                <a:avLst/>
              </a:prstGeom>
              <a:blipFill>
                <a:blip r:embed="rId3"/>
                <a:stretch>
                  <a:fillRect r="-7438" b="-9804"/>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3E8B67D3-4F78-B485-C1B2-5F07912CF28C}"/>
              </a:ext>
            </a:extLst>
          </p:cNvPr>
          <p:cNvSpPr/>
          <p:nvPr/>
        </p:nvSpPr>
        <p:spPr>
          <a:xfrm>
            <a:off x="4963474" y="1469033"/>
            <a:ext cx="2057139" cy="13191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A7A51E1B-69D1-7B6A-373F-897FF80E56E5}"/>
              </a:ext>
            </a:extLst>
          </p:cNvPr>
          <p:cNvCxnSpPr>
            <a:cxnSpLocks/>
          </p:cNvCxnSpPr>
          <p:nvPr/>
        </p:nvCxnSpPr>
        <p:spPr>
          <a:xfrm>
            <a:off x="4811346"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0E921E1-B10A-4991-EA29-A26AF12731C6}"/>
              </a:ext>
            </a:extLst>
          </p:cNvPr>
          <p:cNvCxnSpPr>
            <a:cxnSpLocks/>
          </p:cNvCxnSpPr>
          <p:nvPr/>
        </p:nvCxnSpPr>
        <p:spPr>
          <a:xfrm>
            <a:off x="4963473" y="295305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9A49019-AAB1-F117-839E-794AC09599E8}"/>
                  </a:ext>
                </a:extLst>
              </p:cNvPr>
              <p:cNvSpPr txBox="1"/>
              <p:nvPr/>
            </p:nvSpPr>
            <p:spPr>
              <a:xfrm rot="16200000">
                <a:off x="4116282" y="2069742"/>
                <a:ext cx="1031699"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oMath>
                  </m:oMathPara>
                </a14:m>
                <a:endParaRPr lang="en-GB" dirty="0"/>
              </a:p>
            </p:txBody>
          </p:sp>
        </mc:Choice>
        <mc:Fallback xmlns="">
          <p:sp>
            <p:nvSpPr>
              <p:cNvPr id="14" name="TextBox 13">
                <a:extLst>
                  <a:ext uri="{FF2B5EF4-FFF2-40B4-BE49-F238E27FC236}">
                    <a16:creationId xmlns:a16="http://schemas.microsoft.com/office/drawing/2014/main" id="{C9A49019-AAB1-F117-839E-794AC09599E8}"/>
                  </a:ext>
                </a:extLst>
              </p:cNvPr>
              <p:cNvSpPr txBox="1">
                <a:spLocks noRot="1" noChangeAspect="1" noMove="1" noResize="1" noEditPoints="1" noAdjustHandles="1" noChangeArrowheads="1" noChangeShapeType="1" noTextEdit="1"/>
              </p:cNvSpPr>
              <p:nvPr/>
            </p:nvSpPr>
            <p:spPr>
              <a:xfrm rot="16200000">
                <a:off x="4116282" y="2069742"/>
                <a:ext cx="1031699" cy="315214"/>
              </a:xfrm>
              <a:prstGeom prst="rect">
                <a:avLst/>
              </a:prstGeom>
              <a:blipFill>
                <a:blip r:embed="rId4"/>
                <a:stretch>
                  <a:fillRect r="-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3770BF9-B45C-8BBD-FAB7-8985164D3487}"/>
                  </a:ext>
                </a:extLst>
              </p:cNvPr>
              <p:cNvSpPr txBox="1"/>
              <p:nvPr/>
            </p:nvSpPr>
            <p:spPr>
              <a:xfrm>
                <a:off x="5560915" y="2954478"/>
                <a:ext cx="930442"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oMath>
                  </m:oMathPara>
                </a14:m>
                <a:endParaRPr lang="en-GB" dirty="0"/>
              </a:p>
            </p:txBody>
          </p:sp>
        </mc:Choice>
        <mc:Fallback xmlns="">
          <p:sp>
            <p:nvSpPr>
              <p:cNvPr id="15" name="TextBox 14">
                <a:extLst>
                  <a:ext uri="{FF2B5EF4-FFF2-40B4-BE49-F238E27FC236}">
                    <a16:creationId xmlns:a16="http://schemas.microsoft.com/office/drawing/2014/main" id="{F3770BF9-B45C-8BBD-FAB7-8985164D3487}"/>
                  </a:ext>
                </a:extLst>
              </p:cNvPr>
              <p:cNvSpPr txBox="1">
                <a:spLocks noRot="1" noChangeAspect="1" noMove="1" noResize="1" noEditPoints="1" noAdjustHandles="1" noChangeArrowheads="1" noChangeShapeType="1" noTextEdit="1"/>
              </p:cNvSpPr>
              <p:nvPr/>
            </p:nvSpPr>
            <p:spPr>
              <a:xfrm>
                <a:off x="5560915" y="2954478"/>
                <a:ext cx="930442" cy="315214"/>
              </a:xfrm>
              <a:prstGeom prst="rect">
                <a:avLst/>
              </a:prstGeom>
              <a:blipFill>
                <a:blip r:embed="rId5"/>
                <a:stretch>
                  <a:fillRect b="-9804"/>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45CC6F31-5CFC-DB73-E368-24CC2FF90EEE}"/>
              </a:ext>
            </a:extLst>
          </p:cNvPr>
          <p:cNvSpPr/>
          <p:nvPr/>
        </p:nvSpPr>
        <p:spPr>
          <a:xfrm>
            <a:off x="8586581" y="1620253"/>
            <a:ext cx="2057139" cy="1122946"/>
          </a:xfrm>
          <a:prstGeom prst="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9FCF4D67-7139-B7BA-9C98-DE75B99FD749}"/>
              </a:ext>
            </a:extLst>
          </p:cNvPr>
          <p:cNvCxnSpPr>
            <a:cxnSpLocks/>
          </p:cNvCxnSpPr>
          <p:nvPr/>
        </p:nvCxnSpPr>
        <p:spPr>
          <a:xfrm>
            <a:off x="8434453" y="1588658"/>
            <a:ext cx="0" cy="11995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0E491334-DDF7-9CF8-005D-F57278F9C991}"/>
              </a:ext>
            </a:extLst>
          </p:cNvPr>
          <p:cNvCxnSpPr>
            <a:cxnSpLocks/>
          </p:cNvCxnSpPr>
          <p:nvPr/>
        </p:nvCxnSpPr>
        <p:spPr>
          <a:xfrm>
            <a:off x="8586580" y="300678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8BDB69A-DB15-734A-0D05-BDCD552F69C1}"/>
                  </a:ext>
                </a:extLst>
              </p:cNvPr>
              <p:cNvSpPr txBox="1"/>
              <p:nvPr/>
            </p:nvSpPr>
            <p:spPr>
              <a:xfrm rot="16200000">
                <a:off x="7870597" y="2036864"/>
                <a:ext cx="693383" cy="303096"/>
              </a:xfrm>
              <a:prstGeom prst="rect">
                <a:avLst/>
              </a:prstGeom>
              <a:noFill/>
            </p:spPr>
            <p:txBody>
              <a:bodyPr wrap="square" lIns="0" tIns="0" rIns="0" bIns="0" rtlCol="0">
                <a:spAutoFit/>
              </a:bodyPr>
              <a:lstStyle/>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oMath>
                </a14:m>
                <a:r>
                  <a:rPr lang="en-GB" dirty="0"/>
                  <a:t>+1</a:t>
                </a:r>
              </a:p>
            </p:txBody>
          </p:sp>
        </mc:Choice>
        <mc:Fallback xmlns="">
          <p:sp>
            <p:nvSpPr>
              <p:cNvPr id="23" name="TextBox 22">
                <a:extLst>
                  <a:ext uri="{FF2B5EF4-FFF2-40B4-BE49-F238E27FC236}">
                    <a16:creationId xmlns:a16="http://schemas.microsoft.com/office/drawing/2014/main" id="{98BDB69A-DB15-734A-0D05-BDCD552F69C1}"/>
                  </a:ext>
                </a:extLst>
              </p:cNvPr>
              <p:cNvSpPr txBox="1">
                <a:spLocks noRot="1" noChangeAspect="1" noMove="1" noResize="1" noEditPoints="1" noAdjustHandles="1" noChangeArrowheads="1" noChangeShapeType="1" noTextEdit="1"/>
              </p:cNvSpPr>
              <p:nvPr/>
            </p:nvSpPr>
            <p:spPr>
              <a:xfrm rot="16200000">
                <a:off x="7870597" y="2036864"/>
                <a:ext cx="693383" cy="303096"/>
              </a:xfrm>
              <a:prstGeom prst="rect">
                <a:avLst/>
              </a:prstGeom>
              <a:blipFill>
                <a:blip r:embed="rId6"/>
                <a:stretch>
                  <a:fillRect l="-16000" r="-4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64FF7B5-982C-0B45-16AD-12DAF3E9E13B}"/>
                  </a:ext>
                </a:extLst>
              </p:cNvPr>
              <p:cNvSpPr txBox="1"/>
              <p:nvPr/>
            </p:nvSpPr>
            <p:spPr>
              <a:xfrm>
                <a:off x="9184022" y="3008208"/>
                <a:ext cx="930442"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oMath>
                  </m:oMathPara>
                </a14:m>
                <a:endParaRPr lang="en-GB" dirty="0"/>
              </a:p>
            </p:txBody>
          </p:sp>
        </mc:Choice>
        <mc:Fallback xmlns="">
          <p:sp>
            <p:nvSpPr>
              <p:cNvPr id="24" name="TextBox 23">
                <a:extLst>
                  <a:ext uri="{FF2B5EF4-FFF2-40B4-BE49-F238E27FC236}">
                    <a16:creationId xmlns:a16="http://schemas.microsoft.com/office/drawing/2014/main" id="{664FF7B5-982C-0B45-16AD-12DAF3E9E13B}"/>
                  </a:ext>
                </a:extLst>
              </p:cNvPr>
              <p:cNvSpPr txBox="1">
                <a:spLocks noRot="1" noChangeAspect="1" noMove="1" noResize="1" noEditPoints="1" noAdjustHandles="1" noChangeArrowheads="1" noChangeShapeType="1" noTextEdit="1"/>
              </p:cNvSpPr>
              <p:nvPr/>
            </p:nvSpPr>
            <p:spPr>
              <a:xfrm>
                <a:off x="9184022" y="3008208"/>
                <a:ext cx="930442" cy="315214"/>
              </a:xfrm>
              <a:prstGeom prst="rect">
                <a:avLst/>
              </a:prstGeom>
              <a:blipFill>
                <a:blip r:embed="rId7"/>
                <a:stretch>
                  <a:fillRect b="-7692"/>
                </a:stretch>
              </a:blipFill>
            </p:spPr>
            <p:txBody>
              <a:bodyPr/>
              <a:lstStyle/>
              <a:p>
                <a:r>
                  <a:rPr lang="en-GB">
                    <a:noFill/>
                  </a:rPr>
                  <a:t> </a:t>
                </a:r>
              </a:p>
            </p:txBody>
          </p:sp>
        </mc:Fallback>
      </mc:AlternateContent>
      <p:sp>
        <p:nvSpPr>
          <p:cNvPr id="27" name="Right Triangle 26">
            <a:extLst>
              <a:ext uri="{FF2B5EF4-FFF2-40B4-BE49-F238E27FC236}">
                <a16:creationId xmlns:a16="http://schemas.microsoft.com/office/drawing/2014/main" id="{5CA54959-05BB-6A95-D151-9FA41E63CECB}"/>
              </a:ext>
            </a:extLst>
          </p:cNvPr>
          <p:cNvSpPr/>
          <p:nvPr/>
        </p:nvSpPr>
        <p:spPr>
          <a:xfrm>
            <a:off x="608147" y="3904942"/>
            <a:ext cx="2359642" cy="1725836"/>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Arrow Connector 29">
            <a:extLst>
              <a:ext uri="{FF2B5EF4-FFF2-40B4-BE49-F238E27FC236}">
                <a16:creationId xmlns:a16="http://schemas.microsoft.com/office/drawing/2014/main" id="{F5C2C67E-AE0C-749E-54E4-4C55C306466D}"/>
              </a:ext>
            </a:extLst>
          </p:cNvPr>
          <p:cNvCxnSpPr>
            <a:cxnSpLocks/>
          </p:cNvCxnSpPr>
          <p:nvPr/>
        </p:nvCxnSpPr>
        <p:spPr>
          <a:xfrm>
            <a:off x="456020" y="3904942"/>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63DAFAB5-9918-6D91-55A7-8F3FADE2C9A3}"/>
              </a:ext>
            </a:extLst>
          </p:cNvPr>
          <p:cNvCxnSpPr>
            <a:cxnSpLocks/>
          </p:cNvCxnSpPr>
          <p:nvPr/>
        </p:nvCxnSpPr>
        <p:spPr>
          <a:xfrm>
            <a:off x="608147" y="5762278"/>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F16B0A5-9A5B-7ADB-3A14-C854A0AC73A2}"/>
                  </a:ext>
                </a:extLst>
              </p:cNvPr>
              <p:cNvSpPr txBox="1"/>
              <p:nvPr/>
            </p:nvSpPr>
            <p:spPr>
              <a:xfrm rot="16200000">
                <a:off x="-134681" y="4723461"/>
                <a:ext cx="73667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+2</m:t>
                      </m:r>
                    </m:oMath>
                  </m:oMathPara>
                </a14:m>
                <a:endParaRPr lang="en-GB" dirty="0"/>
              </a:p>
            </p:txBody>
          </p:sp>
        </mc:Choice>
        <mc:Fallback xmlns="">
          <p:sp>
            <p:nvSpPr>
              <p:cNvPr id="32" name="TextBox 31">
                <a:extLst>
                  <a:ext uri="{FF2B5EF4-FFF2-40B4-BE49-F238E27FC236}">
                    <a16:creationId xmlns:a16="http://schemas.microsoft.com/office/drawing/2014/main" id="{0F16B0A5-9A5B-7ADB-3A14-C854A0AC73A2}"/>
                  </a:ext>
                </a:extLst>
              </p:cNvPr>
              <p:cNvSpPr txBox="1">
                <a:spLocks noRot="1" noChangeAspect="1" noMove="1" noResize="1" noEditPoints="1" noAdjustHandles="1" noChangeArrowheads="1" noChangeShapeType="1" noTextEdit="1"/>
              </p:cNvSpPr>
              <p:nvPr/>
            </p:nvSpPr>
            <p:spPr>
              <a:xfrm rot="16200000">
                <a:off x="-134681" y="4723461"/>
                <a:ext cx="736677" cy="309637"/>
              </a:xfrm>
              <a:prstGeom prst="rect">
                <a:avLst/>
              </a:prstGeom>
              <a:blipFill>
                <a:blip r:embed="rId8"/>
                <a:stretch>
                  <a:fillRect t="-7438" r="-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EFDF49F7-5CE3-2DE0-F1C8-94C06BA11B34}"/>
                  </a:ext>
                </a:extLst>
              </p:cNvPr>
              <p:cNvSpPr txBox="1"/>
              <p:nvPr/>
            </p:nvSpPr>
            <p:spPr>
              <a:xfrm>
                <a:off x="1271761" y="5892599"/>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+6</m:t>
                      </m:r>
                    </m:oMath>
                  </m:oMathPara>
                </a14:m>
                <a:endParaRPr lang="en-GB" dirty="0"/>
              </a:p>
            </p:txBody>
          </p:sp>
        </mc:Choice>
        <mc:Fallback xmlns="">
          <p:sp>
            <p:nvSpPr>
              <p:cNvPr id="33" name="TextBox 32">
                <a:extLst>
                  <a:ext uri="{FF2B5EF4-FFF2-40B4-BE49-F238E27FC236}">
                    <a16:creationId xmlns:a16="http://schemas.microsoft.com/office/drawing/2014/main" id="{EFDF49F7-5CE3-2DE0-F1C8-94C06BA11B34}"/>
                  </a:ext>
                </a:extLst>
              </p:cNvPr>
              <p:cNvSpPr txBox="1">
                <a:spLocks noRot="1" noChangeAspect="1" noMove="1" noResize="1" noEditPoints="1" noAdjustHandles="1" noChangeArrowheads="1" noChangeShapeType="1" noTextEdit="1"/>
              </p:cNvSpPr>
              <p:nvPr/>
            </p:nvSpPr>
            <p:spPr>
              <a:xfrm>
                <a:off x="1271761" y="5892599"/>
                <a:ext cx="736677" cy="315214"/>
              </a:xfrm>
              <a:prstGeom prst="rect">
                <a:avLst/>
              </a:prstGeom>
              <a:blipFill>
                <a:blip r:embed="rId9"/>
                <a:stretch>
                  <a:fillRect r="-7500" b="-5882"/>
                </a:stretch>
              </a:blipFill>
            </p:spPr>
            <p:txBody>
              <a:bodyPr/>
              <a:lstStyle/>
              <a:p>
                <a:r>
                  <a:rPr lang="en-GB">
                    <a:noFill/>
                  </a:rPr>
                  <a:t> </a:t>
                </a:r>
              </a:p>
            </p:txBody>
          </p:sp>
        </mc:Fallback>
      </mc:AlternateContent>
      <p:sp>
        <p:nvSpPr>
          <p:cNvPr id="36" name="Right Triangle 35">
            <a:extLst>
              <a:ext uri="{FF2B5EF4-FFF2-40B4-BE49-F238E27FC236}">
                <a16:creationId xmlns:a16="http://schemas.microsoft.com/office/drawing/2014/main" id="{3A9046D1-D9DF-3803-DD76-502867FB9E67}"/>
              </a:ext>
            </a:extLst>
          </p:cNvPr>
          <p:cNvSpPr/>
          <p:nvPr/>
        </p:nvSpPr>
        <p:spPr>
          <a:xfrm>
            <a:off x="4773264" y="3823130"/>
            <a:ext cx="2359642" cy="1725836"/>
          </a:xfrm>
          <a:prstGeom prst="rtTriangle">
            <a:avLst/>
          </a:prstGeom>
          <a:solidFill>
            <a:srgbClr val="FFD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Arrow Connector 36">
            <a:extLst>
              <a:ext uri="{FF2B5EF4-FFF2-40B4-BE49-F238E27FC236}">
                <a16:creationId xmlns:a16="http://schemas.microsoft.com/office/drawing/2014/main" id="{7E29CF2D-00B5-91BD-D250-84A383C6917B}"/>
              </a:ext>
            </a:extLst>
          </p:cNvPr>
          <p:cNvCxnSpPr>
            <a:cxnSpLocks/>
          </p:cNvCxnSpPr>
          <p:nvPr/>
        </p:nvCxnSpPr>
        <p:spPr>
          <a:xfrm>
            <a:off x="4621137" y="3823130"/>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C7B6C072-F9F3-379F-E278-FE275205C6BC}"/>
              </a:ext>
            </a:extLst>
          </p:cNvPr>
          <p:cNvCxnSpPr>
            <a:cxnSpLocks/>
          </p:cNvCxnSpPr>
          <p:nvPr/>
        </p:nvCxnSpPr>
        <p:spPr>
          <a:xfrm>
            <a:off x="4773264" y="568046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5160AC9-B0BD-91CF-9528-D4D1528F7DA0}"/>
                  </a:ext>
                </a:extLst>
              </p:cNvPr>
              <p:cNvSpPr txBox="1"/>
              <p:nvPr/>
            </p:nvSpPr>
            <p:spPr>
              <a:xfrm rot="16200000">
                <a:off x="4049297" y="4656294"/>
                <a:ext cx="73667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+2</m:t>
                      </m:r>
                    </m:oMath>
                  </m:oMathPara>
                </a14:m>
                <a:endParaRPr lang="en-GB" dirty="0"/>
              </a:p>
            </p:txBody>
          </p:sp>
        </mc:Choice>
        <mc:Fallback xmlns="">
          <p:sp>
            <p:nvSpPr>
              <p:cNvPr id="39" name="TextBox 38">
                <a:extLst>
                  <a:ext uri="{FF2B5EF4-FFF2-40B4-BE49-F238E27FC236}">
                    <a16:creationId xmlns:a16="http://schemas.microsoft.com/office/drawing/2014/main" id="{95160AC9-B0BD-91CF-9528-D4D1528F7DA0}"/>
                  </a:ext>
                </a:extLst>
              </p:cNvPr>
              <p:cNvSpPr txBox="1">
                <a:spLocks noRot="1" noChangeAspect="1" noMove="1" noResize="1" noEditPoints="1" noAdjustHandles="1" noChangeArrowheads="1" noChangeShapeType="1" noTextEdit="1"/>
              </p:cNvSpPr>
              <p:nvPr/>
            </p:nvSpPr>
            <p:spPr>
              <a:xfrm rot="16200000">
                <a:off x="4049297" y="4656294"/>
                <a:ext cx="736677" cy="309637"/>
              </a:xfrm>
              <a:prstGeom prst="rect">
                <a:avLst/>
              </a:prstGeom>
              <a:blipFill>
                <a:blip r:embed="rId10"/>
                <a:stretch>
                  <a:fillRect t="-7438" r="-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4027453-0AC9-76FC-194C-4B585D5F82F1}"/>
                  </a:ext>
                </a:extLst>
              </p:cNvPr>
              <p:cNvSpPr txBox="1"/>
              <p:nvPr/>
            </p:nvSpPr>
            <p:spPr>
              <a:xfrm>
                <a:off x="5436878" y="5810787"/>
                <a:ext cx="86491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−14</m:t>
                      </m:r>
                    </m:oMath>
                  </m:oMathPara>
                </a14:m>
                <a:endParaRPr lang="en-GB" dirty="0"/>
              </a:p>
            </p:txBody>
          </p:sp>
        </mc:Choice>
        <mc:Fallback xmlns="">
          <p:sp>
            <p:nvSpPr>
              <p:cNvPr id="40" name="TextBox 39">
                <a:extLst>
                  <a:ext uri="{FF2B5EF4-FFF2-40B4-BE49-F238E27FC236}">
                    <a16:creationId xmlns:a16="http://schemas.microsoft.com/office/drawing/2014/main" id="{E4027453-0AC9-76FC-194C-4B585D5F82F1}"/>
                  </a:ext>
                </a:extLst>
              </p:cNvPr>
              <p:cNvSpPr txBox="1">
                <a:spLocks noRot="1" noChangeAspect="1" noMove="1" noResize="1" noEditPoints="1" noAdjustHandles="1" noChangeArrowheads="1" noChangeShapeType="1" noTextEdit="1"/>
              </p:cNvSpPr>
              <p:nvPr/>
            </p:nvSpPr>
            <p:spPr>
              <a:xfrm>
                <a:off x="5436878" y="5810787"/>
                <a:ext cx="864917" cy="309637"/>
              </a:xfrm>
              <a:prstGeom prst="rect">
                <a:avLst/>
              </a:prstGeom>
              <a:blipFill>
                <a:blip r:embed="rId11"/>
                <a:stretch>
                  <a:fillRect r="-5634" b="-7843"/>
                </a:stretch>
              </a:blipFill>
            </p:spPr>
            <p:txBody>
              <a:bodyPr/>
              <a:lstStyle/>
              <a:p>
                <a:r>
                  <a:rPr lang="en-GB">
                    <a:noFill/>
                  </a:rPr>
                  <a:t> </a:t>
                </a:r>
              </a:p>
            </p:txBody>
          </p:sp>
        </mc:Fallback>
      </mc:AlternateContent>
      <p:sp>
        <p:nvSpPr>
          <p:cNvPr id="41" name="Right Triangle 40">
            <a:extLst>
              <a:ext uri="{FF2B5EF4-FFF2-40B4-BE49-F238E27FC236}">
                <a16:creationId xmlns:a16="http://schemas.microsoft.com/office/drawing/2014/main" id="{13CA2E8A-3F6B-DDC0-B4C9-205EC5F75B4F}"/>
              </a:ext>
            </a:extLst>
          </p:cNvPr>
          <p:cNvSpPr/>
          <p:nvPr/>
        </p:nvSpPr>
        <p:spPr>
          <a:xfrm>
            <a:off x="8695958" y="3406973"/>
            <a:ext cx="2385351" cy="2195723"/>
          </a:xfrm>
          <a:prstGeom prst="r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B1122DAA-6A86-6C55-DC02-45511DCBF3EE}"/>
              </a:ext>
            </a:extLst>
          </p:cNvPr>
          <p:cNvCxnSpPr>
            <a:cxnSpLocks/>
          </p:cNvCxnSpPr>
          <p:nvPr/>
        </p:nvCxnSpPr>
        <p:spPr>
          <a:xfrm>
            <a:off x="8569540" y="3406973"/>
            <a:ext cx="0" cy="21957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1B42DC3F-4096-3D90-B4A1-CAF9999EF923}"/>
              </a:ext>
            </a:extLst>
          </p:cNvPr>
          <p:cNvCxnSpPr>
            <a:cxnSpLocks/>
          </p:cNvCxnSpPr>
          <p:nvPr/>
        </p:nvCxnSpPr>
        <p:spPr>
          <a:xfrm>
            <a:off x="8721667" y="573419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7F5520E1-D56B-AE1B-5B36-EFE66E4FB456}"/>
                  </a:ext>
                </a:extLst>
              </p:cNvPr>
              <p:cNvSpPr txBox="1"/>
              <p:nvPr/>
            </p:nvSpPr>
            <p:spPr>
              <a:xfrm rot="16200000">
                <a:off x="7973493" y="4350015"/>
                <a:ext cx="86491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0" smtClean="0">
                          <a:latin typeface="Cambria Math" panose="02040503050406030204" pitchFamily="18" charset="0"/>
                        </a:rPr>
                        <m:t>+2</m:t>
                      </m:r>
                    </m:oMath>
                  </m:oMathPara>
                </a14:m>
                <a:endParaRPr lang="en-GB" dirty="0"/>
              </a:p>
            </p:txBody>
          </p:sp>
        </mc:Choice>
        <mc:Fallback xmlns="">
          <p:sp>
            <p:nvSpPr>
              <p:cNvPr id="44" name="TextBox 43">
                <a:extLst>
                  <a:ext uri="{FF2B5EF4-FFF2-40B4-BE49-F238E27FC236}">
                    <a16:creationId xmlns:a16="http://schemas.microsoft.com/office/drawing/2014/main" id="{7F5520E1-D56B-AE1B-5B36-EFE66E4FB456}"/>
                  </a:ext>
                </a:extLst>
              </p:cNvPr>
              <p:cNvSpPr txBox="1">
                <a:spLocks noRot="1" noChangeAspect="1" noMove="1" noResize="1" noEditPoints="1" noAdjustHandles="1" noChangeArrowheads="1" noChangeShapeType="1" noTextEdit="1"/>
              </p:cNvSpPr>
              <p:nvPr/>
            </p:nvSpPr>
            <p:spPr>
              <a:xfrm rot="16200000">
                <a:off x="7973493" y="4350015"/>
                <a:ext cx="864917" cy="309637"/>
              </a:xfrm>
              <a:prstGeom prst="rect">
                <a:avLst/>
              </a:prstGeom>
              <a:blipFill>
                <a:blip r:embed="rId12"/>
                <a:stretch>
                  <a:fillRect t="-6338" r="-8000" b="-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251FBBA3-FFE3-31F9-FF32-D2F6B3E86BEB}"/>
                  </a:ext>
                </a:extLst>
              </p:cNvPr>
              <p:cNvSpPr txBox="1"/>
              <p:nvPr/>
            </p:nvSpPr>
            <p:spPr>
              <a:xfrm>
                <a:off x="9385281" y="5864517"/>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+6</m:t>
                      </m:r>
                    </m:oMath>
                  </m:oMathPara>
                </a14:m>
                <a:endParaRPr lang="en-GB" dirty="0"/>
              </a:p>
            </p:txBody>
          </p:sp>
        </mc:Choice>
        <mc:Fallback xmlns="">
          <p:sp>
            <p:nvSpPr>
              <p:cNvPr id="45" name="TextBox 44">
                <a:extLst>
                  <a:ext uri="{FF2B5EF4-FFF2-40B4-BE49-F238E27FC236}">
                    <a16:creationId xmlns:a16="http://schemas.microsoft.com/office/drawing/2014/main" id="{251FBBA3-FFE3-31F9-FF32-D2F6B3E86BEB}"/>
                  </a:ext>
                </a:extLst>
              </p:cNvPr>
              <p:cNvSpPr txBox="1">
                <a:spLocks noRot="1" noChangeAspect="1" noMove="1" noResize="1" noEditPoints="1" noAdjustHandles="1" noChangeArrowheads="1" noChangeShapeType="1" noTextEdit="1"/>
              </p:cNvSpPr>
              <p:nvPr/>
            </p:nvSpPr>
            <p:spPr>
              <a:xfrm>
                <a:off x="9385281" y="5864517"/>
                <a:ext cx="736677" cy="315214"/>
              </a:xfrm>
              <a:prstGeom prst="rect">
                <a:avLst/>
              </a:prstGeom>
              <a:blipFill>
                <a:blip r:embed="rId13"/>
                <a:stretch>
                  <a:fillRect r="-7500" b="-5769"/>
                </a:stretch>
              </a:blipFill>
            </p:spPr>
            <p:txBody>
              <a:bodyPr/>
              <a:lstStyle/>
              <a:p>
                <a:r>
                  <a:rPr lang="en-GB">
                    <a:noFill/>
                  </a:rPr>
                  <a:t> </a:t>
                </a:r>
              </a:p>
            </p:txBody>
          </p:sp>
        </mc:Fallback>
      </mc:AlternateContent>
      <p:sp>
        <p:nvSpPr>
          <p:cNvPr id="47" name="Rectangle: Rounded Corners 46">
            <a:extLst>
              <a:ext uri="{FF2B5EF4-FFF2-40B4-BE49-F238E27FC236}">
                <a16:creationId xmlns:a16="http://schemas.microsoft.com/office/drawing/2014/main" id="{5AB14C1E-709A-1BA5-0C1C-DF8D085D4595}"/>
              </a:ext>
            </a:extLst>
          </p:cNvPr>
          <p:cNvSpPr/>
          <p:nvPr/>
        </p:nvSpPr>
        <p:spPr>
          <a:xfrm>
            <a:off x="6998789" y="320516"/>
            <a:ext cx="4219073" cy="75066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Challenge: What is the perimeter of each shape?</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93C8D80-A297-B02E-93A2-FF9838EC964D}"/>
                  </a:ext>
                </a:extLst>
              </p:cNvPr>
              <p:cNvSpPr txBox="1"/>
              <p:nvPr/>
            </p:nvSpPr>
            <p:spPr>
              <a:xfrm rot="16200000">
                <a:off x="-239044" y="2030804"/>
                <a:ext cx="1031699"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oMath>
                  </m:oMathPara>
                </a14:m>
                <a:endParaRPr lang="en-GB" dirty="0"/>
              </a:p>
            </p:txBody>
          </p:sp>
        </mc:Choice>
        <mc:Fallback xmlns="">
          <p:sp>
            <p:nvSpPr>
              <p:cNvPr id="49" name="TextBox 48">
                <a:extLst>
                  <a:ext uri="{FF2B5EF4-FFF2-40B4-BE49-F238E27FC236}">
                    <a16:creationId xmlns:a16="http://schemas.microsoft.com/office/drawing/2014/main" id="{E93C8D80-A297-B02E-93A2-FF9838EC964D}"/>
                  </a:ext>
                </a:extLst>
              </p:cNvPr>
              <p:cNvSpPr txBox="1">
                <a:spLocks noRot="1" noChangeAspect="1" noMove="1" noResize="1" noEditPoints="1" noAdjustHandles="1" noChangeArrowheads="1" noChangeShapeType="1" noTextEdit="1"/>
              </p:cNvSpPr>
              <p:nvPr/>
            </p:nvSpPr>
            <p:spPr>
              <a:xfrm rot="16200000">
                <a:off x="-239044" y="2030804"/>
                <a:ext cx="1031699" cy="315214"/>
              </a:xfrm>
              <a:prstGeom prst="rect">
                <a:avLst/>
              </a:prstGeom>
              <a:blipFill>
                <a:blip r:embed="rId14"/>
                <a:stretch>
                  <a:fillRect r="-9804"/>
                </a:stretch>
              </a:blipFill>
            </p:spPr>
            <p:txBody>
              <a:bodyPr/>
              <a:lstStyle/>
              <a:p>
                <a:r>
                  <a:rPr lang="en-GB">
                    <a:noFill/>
                  </a:rPr>
                  <a:t> </a:t>
                </a:r>
              </a:p>
            </p:txBody>
          </p:sp>
        </mc:Fallback>
      </mc:AlternateContent>
    </p:spTree>
    <p:extLst>
      <p:ext uri="{BB962C8B-B14F-4D97-AF65-F5344CB8AC3E}">
        <p14:creationId xmlns:p14="http://schemas.microsoft.com/office/powerpoint/2010/main" val="3845329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E9AD-E601-73BC-D4B7-97FFD914E0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04AE32-69E8-50F6-1969-579FA2366C0E}"/>
              </a:ext>
            </a:extLst>
          </p:cNvPr>
          <p:cNvSpPr>
            <a:spLocks noGrp="1"/>
          </p:cNvSpPr>
          <p:nvPr>
            <p:ph type="body" sz="quarter" idx="10"/>
          </p:nvPr>
        </p:nvSpPr>
        <p:spPr/>
        <p:txBody>
          <a:bodyPr/>
          <a:lstStyle/>
          <a:p>
            <a:r>
              <a:rPr lang="en-GB" dirty="0"/>
              <a:t>Calculate the area </a:t>
            </a:r>
          </a:p>
          <a:p>
            <a:r>
              <a:rPr lang="en-GB" dirty="0"/>
              <a:t>(all dimensions are in cm) </a:t>
            </a:r>
          </a:p>
          <a:p>
            <a:endParaRPr lang="en-GB" dirty="0"/>
          </a:p>
        </p:txBody>
      </p:sp>
      <p:sp>
        <p:nvSpPr>
          <p:cNvPr id="4" name="Rectangle 3">
            <a:extLst>
              <a:ext uri="{FF2B5EF4-FFF2-40B4-BE49-F238E27FC236}">
                <a16:creationId xmlns:a16="http://schemas.microsoft.com/office/drawing/2014/main" id="{C44A499D-2F5A-19D0-D4FB-1023463E70AB}"/>
              </a:ext>
            </a:extLst>
          </p:cNvPr>
          <p:cNvSpPr/>
          <p:nvPr/>
        </p:nvSpPr>
        <p:spPr>
          <a:xfrm>
            <a:off x="608147" y="1469033"/>
            <a:ext cx="3055767" cy="1319135"/>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EA67570E-BF4C-BA6C-6F51-E7026DFF1F03}"/>
              </a:ext>
            </a:extLst>
          </p:cNvPr>
          <p:cNvCxnSpPr>
            <a:cxnSpLocks/>
          </p:cNvCxnSpPr>
          <p:nvPr/>
        </p:nvCxnSpPr>
        <p:spPr>
          <a:xfrm>
            <a:off x="456020"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6AD33C3-5250-D1B5-3D8E-4B7C0F9DF434}"/>
              </a:ext>
            </a:extLst>
          </p:cNvPr>
          <p:cNvCxnSpPr>
            <a:cxnSpLocks/>
          </p:cNvCxnSpPr>
          <p:nvPr/>
        </p:nvCxnSpPr>
        <p:spPr>
          <a:xfrm>
            <a:off x="608147" y="2953058"/>
            <a:ext cx="3055767"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B1C4FD-592C-0F45-DF6E-DDF27FF0CE7C}"/>
                  </a:ext>
                </a:extLst>
              </p:cNvPr>
              <p:cNvSpPr txBox="1"/>
              <p:nvPr/>
            </p:nvSpPr>
            <p:spPr>
              <a:xfrm>
                <a:off x="1640100" y="2954478"/>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+7</m:t>
                      </m:r>
                    </m:oMath>
                  </m:oMathPara>
                </a14:m>
                <a:endParaRPr lang="en-GB" dirty="0"/>
              </a:p>
            </p:txBody>
          </p:sp>
        </mc:Choice>
        <mc:Fallback xmlns="">
          <p:sp>
            <p:nvSpPr>
              <p:cNvPr id="10" name="TextBox 9">
                <a:extLst>
                  <a:ext uri="{FF2B5EF4-FFF2-40B4-BE49-F238E27FC236}">
                    <a16:creationId xmlns:a16="http://schemas.microsoft.com/office/drawing/2014/main" id="{49B1C4FD-592C-0F45-DF6E-DDF27FF0CE7C}"/>
                  </a:ext>
                </a:extLst>
              </p:cNvPr>
              <p:cNvSpPr txBox="1">
                <a:spLocks noRot="1" noChangeAspect="1" noMove="1" noResize="1" noEditPoints="1" noAdjustHandles="1" noChangeArrowheads="1" noChangeShapeType="1" noTextEdit="1"/>
              </p:cNvSpPr>
              <p:nvPr/>
            </p:nvSpPr>
            <p:spPr>
              <a:xfrm>
                <a:off x="1640100" y="2954478"/>
                <a:ext cx="736677" cy="315214"/>
              </a:xfrm>
              <a:prstGeom prst="rect">
                <a:avLst/>
              </a:prstGeom>
              <a:blipFill>
                <a:blip r:embed="rId3"/>
                <a:stretch>
                  <a:fillRect r="-7438" b="-9804"/>
                </a:stretch>
              </a:blipFill>
            </p:spPr>
            <p:txBody>
              <a:bodyPr/>
              <a:lstStyle/>
              <a:p>
                <a:r>
                  <a:rPr lang="en-GB">
                    <a:noFill/>
                  </a:rPr>
                  <a:t> </a:t>
                </a:r>
              </a:p>
            </p:txBody>
          </p:sp>
        </mc:Fallback>
      </mc:AlternateContent>
      <p:sp>
        <p:nvSpPr>
          <p:cNvPr id="11" name="Rectangle 10">
            <a:extLst>
              <a:ext uri="{FF2B5EF4-FFF2-40B4-BE49-F238E27FC236}">
                <a16:creationId xmlns:a16="http://schemas.microsoft.com/office/drawing/2014/main" id="{C401EC2B-74C9-9E72-A012-FEC9E40642B1}"/>
              </a:ext>
            </a:extLst>
          </p:cNvPr>
          <p:cNvSpPr/>
          <p:nvPr/>
        </p:nvSpPr>
        <p:spPr>
          <a:xfrm>
            <a:off x="4963474" y="1469033"/>
            <a:ext cx="2057139" cy="1319135"/>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Arrow Connector 11">
            <a:extLst>
              <a:ext uri="{FF2B5EF4-FFF2-40B4-BE49-F238E27FC236}">
                <a16:creationId xmlns:a16="http://schemas.microsoft.com/office/drawing/2014/main" id="{1019A1CC-99FD-4751-1EA7-C913D422824F}"/>
              </a:ext>
            </a:extLst>
          </p:cNvPr>
          <p:cNvCxnSpPr>
            <a:cxnSpLocks/>
          </p:cNvCxnSpPr>
          <p:nvPr/>
        </p:nvCxnSpPr>
        <p:spPr>
          <a:xfrm>
            <a:off x="4811346" y="1424062"/>
            <a:ext cx="0" cy="140907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8C83ADA-648A-917F-798B-E21368FA94AD}"/>
              </a:ext>
            </a:extLst>
          </p:cNvPr>
          <p:cNvCxnSpPr>
            <a:cxnSpLocks/>
          </p:cNvCxnSpPr>
          <p:nvPr/>
        </p:nvCxnSpPr>
        <p:spPr>
          <a:xfrm>
            <a:off x="4963473" y="295305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6E07728-D81B-98B0-9B32-531522DB000B}"/>
                  </a:ext>
                </a:extLst>
              </p:cNvPr>
              <p:cNvSpPr txBox="1"/>
              <p:nvPr/>
            </p:nvSpPr>
            <p:spPr>
              <a:xfrm rot="16200000">
                <a:off x="4116282" y="2069742"/>
                <a:ext cx="1031699"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oMath>
                  </m:oMathPara>
                </a14:m>
                <a:endParaRPr lang="en-GB" dirty="0"/>
              </a:p>
            </p:txBody>
          </p:sp>
        </mc:Choice>
        <mc:Fallback xmlns="">
          <p:sp>
            <p:nvSpPr>
              <p:cNvPr id="14" name="TextBox 13">
                <a:extLst>
                  <a:ext uri="{FF2B5EF4-FFF2-40B4-BE49-F238E27FC236}">
                    <a16:creationId xmlns:a16="http://schemas.microsoft.com/office/drawing/2014/main" id="{16E07728-D81B-98B0-9B32-531522DB000B}"/>
                  </a:ext>
                </a:extLst>
              </p:cNvPr>
              <p:cNvSpPr txBox="1">
                <a:spLocks noRot="1" noChangeAspect="1" noMove="1" noResize="1" noEditPoints="1" noAdjustHandles="1" noChangeArrowheads="1" noChangeShapeType="1" noTextEdit="1"/>
              </p:cNvSpPr>
              <p:nvPr/>
            </p:nvSpPr>
            <p:spPr>
              <a:xfrm rot="16200000">
                <a:off x="4116282" y="2069742"/>
                <a:ext cx="1031699" cy="315214"/>
              </a:xfrm>
              <a:prstGeom prst="rect">
                <a:avLst/>
              </a:prstGeom>
              <a:blipFill>
                <a:blip r:embed="rId4"/>
                <a:stretch>
                  <a:fillRect r="-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E35BDB8-3F72-C20D-9BBC-FE4D5A851EE8}"/>
                  </a:ext>
                </a:extLst>
              </p:cNvPr>
              <p:cNvSpPr txBox="1"/>
              <p:nvPr/>
            </p:nvSpPr>
            <p:spPr>
              <a:xfrm>
                <a:off x="5560915" y="2954478"/>
                <a:ext cx="930442"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oMath>
                  </m:oMathPara>
                </a14:m>
                <a:endParaRPr lang="en-GB" dirty="0"/>
              </a:p>
            </p:txBody>
          </p:sp>
        </mc:Choice>
        <mc:Fallback xmlns="">
          <p:sp>
            <p:nvSpPr>
              <p:cNvPr id="15" name="TextBox 14">
                <a:extLst>
                  <a:ext uri="{FF2B5EF4-FFF2-40B4-BE49-F238E27FC236}">
                    <a16:creationId xmlns:a16="http://schemas.microsoft.com/office/drawing/2014/main" id="{1E35BDB8-3F72-C20D-9BBC-FE4D5A851EE8}"/>
                  </a:ext>
                </a:extLst>
              </p:cNvPr>
              <p:cNvSpPr txBox="1">
                <a:spLocks noRot="1" noChangeAspect="1" noMove="1" noResize="1" noEditPoints="1" noAdjustHandles="1" noChangeArrowheads="1" noChangeShapeType="1" noTextEdit="1"/>
              </p:cNvSpPr>
              <p:nvPr/>
            </p:nvSpPr>
            <p:spPr>
              <a:xfrm>
                <a:off x="5560915" y="2954478"/>
                <a:ext cx="930442" cy="315214"/>
              </a:xfrm>
              <a:prstGeom prst="rect">
                <a:avLst/>
              </a:prstGeom>
              <a:blipFill>
                <a:blip r:embed="rId5"/>
                <a:stretch>
                  <a:fillRect b="-9804"/>
                </a:stretch>
              </a:blipFill>
            </p:spPr>
            <p:txBody>
              <a:bodyPr/>
              <a:lstStyle/>
              <a:p>
                <a:r>
                  <a:rPr lang="en-GB">
                    <a:noFill/>
                  </a:rPr>
                  <a:t> </a:t>
                </a:r>
              </a:p>
            </p:txBody>
          </p:sp>
        </mc:Fallback>
      </mc:AlternateContent>
      <p:sp>
        <p:nvSpPr>
          <p:cNvPr id="20" name="Rectangle 19">
            <a:extLst>
              <a:ext uri="{FF2B5EF4-FFF2-40B4-BE49-F238E27FC236}">
                <a16:creationId xmlns:a16="http://schemas.microsoft.com/office/drawing/2014/main" id="{17DA02CA-A064-FF6E-33DA-50FE2412CE8A}"/>
              </a:ext>
            </a:extLst>
          </p:cNvPr>
          <p:cNvSpPr/>
          <p:nvPr/>
        </p:nvSpPr>
        <p:spPr>
          <a:xfrm>
            <a:off x="8586581" y="1620253"/>
            <a:ext cx="2057139" cy="1122946"/>
          </a:xfrm>
          <a:prstGeom prst="rect">
            <a:avLst/>
          </a:prstGeom>
          <a:solidFill>
            <a:srgbClr val="00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5DB39401-B87F-F761-C856-712FB755D1FC}"/>
              </a:ext>
            </a:extLst>
          </p:cNvPr>
          <p:cNvCxnSpPr>
            <a:cxnSpLocks/>
          </p:cNvCxnSpPr>
          <p:nvPr/>
        </p:nvCxnSpPr>
        <p:spPr>
          <a:xfrm>
            <a:off x="8434453" y="1588658"/>
            <a:ext cx="0" cy="11995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0A8D3C3-51EA-5EB9-5A57-9EC83A02CC4E}"/>
              </a:ext>
            </a:extLst>
          </p:cNvPr>
          <p:cNvCxnSpPr>
            <a:cxnSpLocks/>
          </p:cNvCxnSpPr>
          <p:nvPr/>
        </p:nvCxnSpPr>
        <p:spPr>
          <a:xfrm>
            <a:off x="8586580" y="3006788"/>
            <a:ext cx="205713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E242F60-47C7-D2E0-F018-C14CE199A672}"/>
                  </a:ext>
                </a:extLst>
              </p:cNvPr>
              <p:cNvSpPr txBox="1"/>
              <p:nvPr/>
            </p:nvSpPr>
            <p:spPr>
              <a:xfrm rot="16200000">
                <a:off x="7870597" y="2036864"/>
                <a:ext cx="693383" cy="303096"/>
              </a:xfrm>
              <a:prstGeom prst="rect">
                <a:avLst/>
              </a:prstGeom>
              <a:noFill/>
            </p:spPr>
            <p:txBody>
              <a:bodyPr wrap="square" lIns="0" tIns="0" rIns="0" bIns="0" rtlCol="0">
                <a:spAutoFit/>
              </a:bodyPr>
              <a:lstStyle/>
              <a:p>
                <a14:m>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3</m:t>
                        </m:r>
                      </m:e>
                    </m:rad>
                  </m:oMath>
                </a14:m>
                <a:r>
                  <a:rPr lang="en-GB" dirty="0"/>
                  <a:t>+1</a:t>
                </a:r>
              </a:p>
            </p:txBody>
          </p:sp>
        </mc:Choice>
        <mc:Fallback xmlns="">
          <p:sp>
            <p:nvSpPr>
              <p:cNvPr id="23" name="TextBox 22">
                <a:extLst>
                  <a:ext uri="{FF2B5EF4-FFF2-40B4-BE49-F238E27FC236}">
                    <a16:creationId xmlns:a16="http://schemas.microsoft.com/office/drawing/2014/main" id="{9E242F60-47C7-D2E0-F018-C14CE199A672}"/>
                  </a:ext>
                </a:extLst>
              </p:cNvPr>
              <p:cNvSpPr txBox="1">
                <a:spLocks noRot="1" noChangeAspect="1" noMove="1" noResize="1" noEditPoints="1" noAdjustHandles="1" noChangeArrowheads="1" noChangeShapeType="1" noTextEdit="1"/>
              </p:cNvSpPr>
              <p:nvPr/>
            </p:nvSpPr>
            <p:spPr>
              <a:xfrm rot="16200000">
                <a:off x="7870597" y="2036864"/>
                <a:ext cx="693383" cy="303096"/>
              </a:xfrm>
              <a:prstGeom prst="rect">
                <a:avLst/>
              </a:prstGeom>
              <a:blipFill>
                <a:blip r:embed="rId6"/>
                <a:stretch>
                  <a:fillRect l="-16000" r="-4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2B895A66-21FA-917C-5218-5946A2931518}"/>
                  </a:ext>
                </a:extLst>
              </p:cNvPr>
              <p:cNvSpPr txBox="1"/>
              <p:nvPr/>
            </p:nvSpPr>
            <p:spPr>
              <a:xfrm>
                <a:off x="9184022" y="3008208"/>
                <a:ext cx="930442"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−1</m:t>
                      </m:r>
                    </m:oMath>
                  </m:oMathPara>
                </a14:m>
                <a:endParaRPr lang="en-GB" dirty="0"/>
              </a:p>
            </p:txBody>
          </p:sp>
        </mc:Choice>
        <mc:Fallback xmlns="">
          <p:sp>
            <p:nvSpPr>
              <p:cNvPr id="24" name="TextBox 23">
                <a:extLst>
                  <a:ext uri="{FF2B5EF4-FFF2-40B4-BE49-F238E27FC236}">
                    <a16:creationId xmlns:a16="http://schemas.microsoft.com/office/drawing/2014/main" id="{2B895A66-21FA-917C-5218-5946A2931518}"/>
                  </a:ext>
                </a:extLst>
              </p:cNvPr>
              <p:cNvSpPr txBox="1">
                <a:spLocks noRot="1" noChangeAspect="1" noMove="1" noResize="1" noEditPoints="1" noAdjustHandles="1" noChangeArrowheads="1" noChangeShapeType="1" noTextEdit="1"/>
              </p:cNvSpPr>
              <p:nvPr/>
            </p:nvSpPr>
            <p:spPr>
              <a:xfrm>
                <a:off x="9184022" y="3008208"/>
                <a:ext cx="930442" cy="315214"/>
              </a:xfrm>
              <a:prstGeom prst="rect">
                <a:avLst/>
              </a:prstGeom>
              <a:blipFill>
                <a:blip r:embed="rId7"/>
                <a:stretch>
                  <a:fillRect b="-7692"/>
                </a:stretch>
              </a:blipFill>
            </p:spPr>
            <p:txBody>
              <a:bodyPr/>
              <a:lstStyle/>
              <a:p>
                <a:r>
                  <a:rPr lang="en-GB">
                    <a:noFill/>
                  </a:rPr>
                  <a:t> </a:t>
                </a:r>
              </a:p>
            </p:txBody>
          </p:sp>
        </mc:Fallback>
      </mc:AlternateContent>
      <p:sp>
        <p:nvSpPr>
          <p:cNvPr id="27" name="Right Triangle 26">
            <a:extLst>
              <a:ext uri="{FF2B5EF4-FFF2-40B4-BE49-F238E27FC236}">
                <a16:creationId xmlns:a16="http://schemas.microsoft.com/office/drawing/2014/main" id="{042B4BF7-0B72-598C-AD83-EEE180C8EC04}"/>
              </a:ext>
            </a:extLst>
          </p:cNvPr>
          <p:cNvSpPr/>
          <p:nvPr/>
        </p:nvSpPr>
        <p:spPr>
          <a:xfrm>
            <a:off x="608147" y="3904942"/>
            <a:ext cx="2359642" cy="1725836"/>
          </a:xfrm>
          <a:prstGeom prst="rtTriangl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 name="Straight Arrow Connector 29">
            <a:extLst>
              <a:ext uri="{FF2B5EF4-FFF2-40B4-BE49-F238E27FC236}">
                <a16:creationId xmlns:a16="http://schemas.microsoft.com/office/drawing/2014/main" id="{AFA50F15-BE0E-5803-2CF6-EFCEC48C3F06}"/>
              </a:ext>
            </a:extLst>
          </p:cNvPr>
          <p:cNvCxnSpPr>
            <a:cxnSpLocks/>
          </p:cNvCxnSpPr>
          <p:nvPr/>
        </p:nvCxnSpPr>
        <p:spPr>
          <a:xfrm>
            <a:off x="456020" y="3904942"/>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72A1E546-8CF7-3388-6E51-A181053FE9B6}"/>
              </a:ext>
            </a:extLst>
          </p:cNvPr>
          <p:cNvCxnSpPr>
            <a:cxnSpLocks/>
          </p:cNvCxnSpPr>
          <p:nvPr/>
        </p:nvCxnSpPr>
        <p:spPr>
          <a:xfrm>
            <a:off x="608147" y="5762278"/>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4832E61-E3AD-1DD3-77E0-7DD68AFB08F2}"/>
                  </a:ext>
                </a:extLst>
              </p:cNvPr>
              <p:cNvSpPr txBox="1"/>
              <p:nvPr/>
            </p:nvSpPr>
            <p:spPr>
              <a:xfrm rot="16200000">
                <a:off x="-134681" y="4723461"/>
                <a:ext cx="73667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+2</m:t>
                      </m:r>
                    </m:oMath>
                  </m:oMathPara>
                </a14:m>
                <a:endParaRPr lang="en-GB" dirty="0"/>
              </a:p>
            </p:txBody>
          </p:sp>
        </mc:Choice>
        <mc:Fallback xmlns="">
          <p:sp>
            <p:nvSpPr>
              <p:cNvPr id="32" name="TextBox 31">
                <a:extLst>
                  <a:ext uri="{FF2B5EF4-FFF2-40B4-BE49-F238E27FC236}">
                    <a16:creationId xmlns:a16="http://schemas.microsoft.com/office/drawing/2014/main" id="{94832E61-E3AD-1DD3-77E0-7DD68AFB08F2}"/>
                  </a:ext>
                </a:extLst>
              </p:cNvPr>
              <p:cNvSpPr txBox="1">
                <a:spLocks noRot="1" noChangeAspect="1" noMove="1" noResize="1" noEditPoints="1" noAdjustHandles="1" noChangeArrowheads="1" noChangeShapeType="1" noTextEdit="1"/>
              </p:cNvSpPr>
              <p:nvPr/>
            </p:nvSpPr>
            <p:spPr>
              <a:xfrm rot="16200000">
                <a:off x="-134681" y="4723461"/>
                <a:ext cx="736677" cy="309637"/>
              </a:xfrm>
              <a:prstGeom prst="rect">
                <a:avLst/>
              </a:prstGeom>
              <a:blipFill>
                <a:blip r:embed="rId8"/>
                <a:stretch>
                  <a:fillRect t="-7438" r="-58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152C91A4-BC7B-90BC-01B0-64C32D5F795A}"/>
                  </a:ext>
                </a:extLst>
              </p:cNvPr>
              <p:cNvSpPr txBox="1"/>
              <p:nvPr/>
            </p:nvSpPr>
            <p:spPr>
              <a:xfrm>
                <a:off x="1271761" y="5892599"/>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+6</m:t>
                      </m:r>
                    </m:oMath>
                  </m:oMathPara>
                </a14:m>
                <a:endParaRPr lang="en-GB" dirty="0"/>
              </a:p>
            </p:txBody>
          </p:sp>
        </mc:Choice>
        <mc:Fallback xmlns="">
          <p:sp>
            <p:nvSpPr>
              <p:cNvPr id="33" name="TextBox 32">
                <a:extLst>
                  <a:ext uri="{FF2B5EF4-FFF2-40B4-BE49-F238E27FC236}">
                    <a16:creationId xmlns:a16="http://schemas.microsoft.com/office/drawing/2014/main" id="{152C91A4-BC7B-90BC-01B0-64C32D5F795A}"/>
                  </a:ext>
                </a:extLst>
              </p:cNvPr>
              <p:cNvSpPr txBox="1">
                <a:spLocks noRot="1" noChangeAspect="1" noMove="1" noResize="1" noEditPoints="1" noAdjustHandles="1" noChangeArrowheads="1" noChangeShapeType="1" noTextEdit="1"/>
              </p:cNvSpPr>
              <p:nvPr/>
            </p:nvSpPr>
            <p:spPr>
              <a:xfrm>
                <a:off x="1271761" y="5892599"/>
                <a:ext cx="736677" cy="315214"/>
              </a:xfrm>
              <a:prstGeom prst="rect">
                <a:avLst/>
              </a:prstGeom>
              <a:blipFill>
                <a:blip r:embed="rId9"/>
                <a:stretch>
                  <a:fillRect r="-7500" b="-5882"/>
                </a:stretch>
              </a:blipFill>
            </p:spPr>
            <p:txBody>
              <a:bodyPr/>
              <a:lstStyle/>
              <a:p>
                <a:r>
                  <a:rPr lang="en-GB">
                    <a:noFill/>
                  </a:rPr>
                  <a:t> </a:t>
                </a:r>
              </a:p>
            </p:txBody>
          </p:sp>
        </mc:Fallback>
      </mc:AlternateContent>
      <p:sp>
        <p:nvSpPr>
          <p:cNvPr id="36" name="Right Triangle 35">
            <a:extLst>
              <a:ext uri="{FF2B5EF4-FFF2-40B4-BE49-F238E27FC236}">
                <a16:creationId xmlns:a16="http://schemas.microsoft.com/office/drawing/2014/main" id="{C69CCF7C-092C-BED5-F164-AC25C2BF4BA9}"/>
              </a:ext>
            </a:extLst>
          </p:cNvPr>
          <p:cNvSpPr/>
          <p:nvPr/>
        </p:nvSpPr>
        <p:spPr>
          <a:xfrm>
            <a:off x="4773264" y="3823130"/>
            <a:ext cx="2359642" cy="1725836"/>
          </a:xfrm>
          <a:prstGeom prst="rtTriangle">
            <a:avLst/>
          </a:prstGeom>
          <a:solidFill>
            <a:srgbClr val="FFD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Arrow Connector 36">
            <a:extLst>
              <a:ext uri="{FF2B5EF4-FFF2-40B4-BE49-F238E27FC236}">
                <a16:creationId xmlns:a16="http://schemas.microsoft.com/office/drawing/2014/main" id="{3F3756B1-0132-F32C-6738-825450B6D30A}"/>
              </a:ext>
            </a:extLst>
          </p:cNvPr>
          <p:cNvCxnSpPr>
            <a:cxnSpLocks/>
          </p:cNvCxnSpPr>
          <p:nvPr/>
        </p:nvCxnSpPr>
        <p:spPr>
          <a:xfrm>
            <a:off x="4621137" y="3823130"/>
            <a:ext cx="0" cy="172583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A88B3652-7D24-5589-AEC5-8D0AA22D4326}"/>
              </a:ext>
            </a:extLst>
          </p:cNvPr>
          <p:cNvCxnSpPr>
            <a:cxnSpLocks/>
          </p:cNvCxnSpPr>
          <p:nvPr/>
        </p:nvCxnSpPr>
        <p:spPr>
          <a:xfrm>
            <a:off x="4773264" y="568046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1FE854D-98B6-63D9-1272-1DDA148B8DB0}"/>
                  </a:ext>
                </a:extLst>
              </p:cNvPr>
              <p:cNvSpPr txBox="1"/>
              <p:nvPr/>
            </p:nvSpPr>
            <p:spPr>
              <a:xfrm rot="16200000">
                <a:off x="4049297" y="4656294"/>
                <a:ext cx="73667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+2</m:t>
                      </m:r>
                    </m:oMath>
                  </m:oMathPara>
                </a14:m>
                <a:endParaRPr lang="en-GB" dirty="0"/>
              </a:p>
            </p:txBody>
          </p:sp>
        </mc:Choice>
        <mc:Fallback xmlns="">
          <p:sp>
            <p:nvSpPr>
              <p:cNvPr id="39" name="TextBox 38">
                <a:extLst>
                  <a:ext uri="{FF2B5EF4-FFF2-40B4-BE49-F238E27FC236}">
                    <a16:creationId xmlns:a16="http://schemas.microsoft.com/office/drawing/2014/main" id="{B1FE854D-98B6-63D9-1272-1DDA148B8DB0}"/>
                  </a:ext>
                </a:extLst>
              </p:cNvPr>
              <p:cNvSpPr txBox="1">
                <a:spLocks noRot="1" noChangeAspect="1" noMove="1" noResize="1" noEditPoints="1" noAdjustHandles="1" noChangeArrowheads="1" noChangeShapeType="1" noTextEdit="1"/>
              </p:cNvSpPr>
              <p:nvPr/>
            </p:nvSpPr>
            <p:spPr>
              <a:xfrm rot="16200000">
                <a:off x="4049297" y="4656294"/>
                <a:ext cx="736677" cy="309637"/>
              </a:xfrm>
              <a:prstGeom prst="rect">
                <a:avLst/>
              </a:prstGeom>
              <a:blipFill>
                <a:blip r:embed="rId10"/>
                <a:stretch>
                  <a:fillRect t="-7438" r="-78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02DB6872-821A-751E-D697-AF1B64250884}"/>
                  </a:ext>
                </a:extLst>
              </p:cNvPr>
              <p:cNvSpPr txBox="1"/>
              <p:nvPr/>
            </p:nvSpPr>
            <p:spPr>
              <a:xfrm>
                <a:off x="5436878" y="5810787"/>
                <a:ext cx="86491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−14</m:t>
                      </m:r>
                    </m:oMath>
                  </m:oMathPara>
                </a14:m>
                <a:endParaRPr lang="en-GB" dirty="0"/>
              </a:p>
            </p:txBody>
          </p:sp>
        </mc:Choice>
        <mc:Fallback xmlns="">
          <p:sp>
            <p:nvSpPr>
              <p:cNvPr id="40" name="TextBox 39">
                <a:extLst>
                  <a:ext uri="{FF2B5EF4-FFF2-40B4-BE49-F238E27FC236}">
                    <a16:creationId xmlns:a16="http://schemas.microsoft.com/office/drawing/2014/main" id="{02DB6872-821A-751E-D697-AF1B64250884}"/>
                  </a:ext>
                </a:extLst>
              </p:cNvPr>
              <p:cNvSpPr txBox="1">
                <a:spLocks noRot="1" noChangeAspect="1" noMove="1" noResize="1" noEditPoints="1" noAdjustHandles="1" noChangeArrowheads="1" noChangeShapeType="1" noTextEdit="1"/>
              </p:cNvSpPr>
              <p:nvPr/>
            </p:nvSpPr>
            <p:spPr>
              <a:xfrm>
                <a:off x="5436878" y="5810787"/>
                <a:ext cx="864917" cy="309637"/>
              </a:xfrm>
              <a:prstGeom prst="rect">
                <a:avLst/>
              </a:prstGeom>
              <a:blipFill>
                <a:blip r:embed="rId11"/>
                <a:stretch>
                  <a:fillRect r="-5634" b="-7843"/>
                </a:stretch>
              </a:blipFill>
            </p:spPr>
            <p:txBody>
              <a:bodyPr/>
              <a:lstStyle/>
              <a:p>
                <a:r>
                  <a:rPr lang="en-GB">
                    <a:noFill/>
                  </a:rPr>
                  <a:t> </a:t>
                </a:r>
              </a:p>
            </p:txBody>
          </p:sp>
        </mc:Fallback>
      </mc:AlternateContent>
      <p:sp>
        <p:nvSpPr>
          <p:cNvPr id="41" name="Right Triangle 40">
            <a:extLst>
              <a:ext uri="{FF2B5EF4-FFF2-40B4-BE49-F238E27FC236}">
                <a16:creationId xmlns:a16="http://schemas.microsoft.com/office/drawing/2014/main" id="{380ED63A-2BE0-1707-FC31-CEDB382ACD3A}"/>
              </a:ext>
            </a:extLst>
          </p:cNvPr>
          <p:cNvSpPr/>
          <p:nvPr/>
        </p:nvSpPr>
        <p:spPr>
          <a:xfrm>
            <a:off x="8695958" y="3406973"/>
            <a:ext cx="2385351" cy="2195723"/>
          </a:xfrm>
          <a:prstGeom prst="r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Arrow Connector 41">
            <a:extLst>
              <a:ext uri="{FF2B5EF4-FFF2-40B4-BE49-F238E27FC236}">
                <a16:creationId xmlns:a16="http://schemas.microsoft.com/office/drawing/2014/main" id="{C655818A-4175-7C51-6CBC-469641BC3407}"/>
              </a:ext>
            </a:extLst>
          </p:cNvPr>
          <p:cNvCxnSpPr>
            <a:cxnSpLocks/>
          </p:cNvCxnSpPr>
          <p:nvPr/>
        </p:nvCxnSpPr>
        <p:spPr>
          <a:xfrm>
            <a:off x="8569540" y="3406973"/>
            <a:ext cx="0" cy="219572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41496A27-4C69-E133-16F9-A67805D60225}"/>
              </a:ext>
            </a:extLst>
          </p:cNvPr>
          <p:cNvCxnSpPr>
            <a:cxnSpLocks/>
          </p:cNvCxnSpPr>
          <p:nvPr/>
        </p:nvCxnSpPr>
        <p:spPr>
          <a:xfrm>
            <a:off x="8721667" y="5734196"/>
            <a:ext cx="2359642"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358A984C-CB9D-4B4D-E1A0-B2F576086489}"/>
                  </a:ext>
                </a:extLst>
              </p:cNvPr>
              <p:cNvSpPr txBox="1"/>
              <p:nvPr/>
            </p:nvSpPr>
            <p:spPr>
              <a:xfrm rot="16200000">
                <a:off x="7973493" y="4350015"/>
                <a:ext cx="864917" cy="3096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0" smtClean="0">
                          <a:latin typeface="Cambria Math" panose="02040503050406030204" pitchFamily="18" charset="0"/>
                        </a:rPr>
                        <m:t>+2</m:t>
                      </m:r>
                    </m:oMath>
                  </m:oMathPara>
                </a14:m>
                <a:endParaRPr lang="en-GB" dirty="0"/>
              </a:p>
            </p:txBody>
          </p:sp>
        </mc:Choice>
        <mc:Fallback xmlns="">
          <p:sp>
            <p:nvSpPr>
              <p:cNvPr id="44" name="TextBox 43">
                <a:extLst>
                  <a:ext uri="{FF2B5EF4-FFF2-40B4-BE49-F238E27FC236}">
                    <a16:creationId xmlns:a16="http://schemas.microsoft.com/office/drawing/2014/main" id="{358A984C-CB9D-4B4D-E1A0-B2F576086489}"/>
                  </a:ext>
                </a:extLst>
              </p:cNvPr>
              <p:cNvSpPr txBox="1">
                <a:spLocks noRot="1" noChangeAspect="1" noMove="1" noResize="1" noEditPoints="1" noAdjustHandles="1" noChangeArrowheads="1" noChangeShapeType="1" noTextEdit="1"/>
              </p:cNvSpPr>
              <p:nvPr/>
            </p:nvSpPr>
            <p:spPr>
              <a:xfrm rot="16200000">
                <a:off x="7973493" y="4350015"/>
                <a:ext cx="864917" cy="309637"/>
              </a:xfrm>
              <a:prstGeom prst="rect">
                <a:avLst/>
              </a:prstGeom>
              <a:blipFill>
                <a:blip r:embed="rId12"/>
                <a:stretch>
                  <a:fillRect t="-6338" r="-8000" b="-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A0724342-929A-0067-4206-F0295DFD61CE}"/>
                  </a:ext>
                </a:extLst>
              </p:cNvPr>
              <p:cNvSpPr txBox="1"/>
              <p:nvPr/>
            </p:nvSpPr>
            <p:spPr>
              <a:xfrm>
                <a:off x="9385281" y="5864517"/>
                <a:ext cx="736677" cy="3152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2</m:t>
                          </m:r>
                        </m:e>
                      </m:rad>
                      <m:r>
                        <a:rPr lang="en-GB" b="0" i="1" smtClean="0">
                          <a:latin typeface="Cambria Math" panose="02040503050406030204" pitchFamily="18" charset="0"/>
                        </a:rPr>
                        <m:t>+6</m:t>
                      </m:r>
                    </m:oMath>
                  </m:oMathPara>
                </a14:m>
                <a:endParaRPr lang="en-GB" dirty="0"/>
              </a:p>
            </p:txBody>
          </p:sp>
        </mc:Choice>
        <mc:Fallback xmlns="">
          <p:sp>
            <p:nvSpPr>
              <p:cNvPr id="45" name="TextBox 44">
                <a:extLst>
                  <a:ext uri="{FF2B5EF4-FFF2-40B4-BE49-F238E27FC236}">
                    <a16:creationId xmlns:a16="http://schemas.microsoft.com/office/drawing/2014/main" id="{A0724342-929A-0067-4206-F0295DFD61CE}"/>
                  </a:ext>
                </a:extLst>
              </p:cNvPr>
              <p:cNvSpPr txBox="1">
                <a:spLocks noRot="1" noChangeAspect="1" noMove="1" noResize="1" noEditPoints="1" noAdjustHandles="1" noChangeArrowheads="1" noChangeShapeType="1" noTextEdit="1"/>
              </p:cNvSpPr>
              <p:nvPr/>
            </p:nvSpPr>
            <p:spPr>
              <a:xfrm>
                <a:off x="9385281" y="5864517"/>
                <a:ext cx="736677" cy="315214"/>
              </a:xfrm>
              <a:prstGeom prst="rect">
                <a:avLst/>
              </a:prstGeom>
              <a:blipFill>
                <a:blip r:embed="rId13"/>
                <a:stretch>
                  <a:fillRect r="-7500" b="-5769"/>
                </a:stretch>
              </a:blipFill>
            </p:spPr>
            <p:txBody>
              <a:bodyPr/>
              <a:lstStyle/>
              <a:p>
                <a:r>
                  <a:rPr lang="en-GB">
                    <a:noFill/>
                  </a:rPr>
                  <a:t> </a:t>
                </a:r>
              </a:p>
            </p:txBody>
          </p:sp>
        </mc:Fallback>
      </mc:AlternateContent>
      <p:sp>
        <p:nvSpPr>
          <p:cNvPr id="47" name="Rectangle: Rounded Corners 46">
            <a:extLst>
              <a:ext uri="{FF2B5EF4-FFF2-40B4-BE49-F238E27FC236}">
                <a16:creationId xmlns:a16="http://schemas.microsoft.com/office/drawing/2014/main" id="{C4E875E1-0E09-E7C0-30DF-C40D369EF5EE}"/>
              </a:ext>
            </a:extLst>
          </p:cNvPr>
          <p:cNvSpPr/>
          <p:nvPr/>
        </p:nvSpPr>
        <p:spPr>
          <a:xfrm>
            <a:off x="6998789" y="320516"/>
            <a:ext cx="4219073" cy="750661"/>
          </a:xfrm>
          <a:prstGeom prst="round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Challenge: What is the perimeter of each shape?</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5C3F06CA-F956-062D-4082-881BD12EB846}"/>
                  </a:ext>
                </a:extLst>
              </p:cNvPr>
              <p:cNvSpPr txBox="1"/>
              <p:nvPr/>
            </p:nvSpPr>
            <p:spPr>
              <a:xfrm rot="16200000">
                <a:off x="-239044" y="2030804"/>
                <a:ext cx="1031699" cy="31521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ad>
                        <m:radPr>
                          <m:degHide m:val="on"/>
                          <m:ctrlPr>
                            <a:rPr lang="en-GB" i="1" smtClean="0">
                              <a:latin typeface="Cambria Math" panose="02040503050406030204" pitchFamily="18" charset="0"/>
                            </a:rPr>
                          </m:ctrlPr>
                        </m:radPr>
                        <m:deg/>
                        <m:e>
                          <m:r>
                            <a:rPr lang="en-GB" b="0" i="1" smtClean="0">
                              <a:latin typeface="Cambria Math" panose="02040503050406030204" pitchFamily="18" charset="0"/>
                            </a:rPr>
                            <m:t>5</m:t>
                          </m:r>
                        </m:e>
                      </m:rad>
                      <m:r>
                        <a:rPr lang="en-GB" b="0" i="1" smtClean="0">
                          <a:latin typeface="Cambria Math" panose="02040503050406030204" pitchFamily="18" charset="0"/>
                        </a:rPr>
                        <m:t>−2</m:t>
                      </m:r>
                    </m:oMath>
                  </m:oMathPara>
                </a14:m>
                <a:endParaRPr lang="en-GB" dirty="0"/>
              </a:p>
            </p:txBody>
          </p:sp>
        </mc:Choice>
        <mc:Fallback xmlns="">
          <p:sp>
            <p:nvSpPr>
              <p:cNvPr id="49" name="TextBox 48">
                <a:extLst>
                  <a:ext uri="{FF2B5EF4-FFF2-40B4-BE49-F238E27FC236}">
                    <a16:creationId xmlns:a16="http://schemas.microsoft.com/office/drawing/2014/main" id="{5C3F06CA-F956-062D-4082-881BD12EB846}"/>
                  </a:ext>
                </a:extLst>
              </p:cNvPr>
              <p:cNvSpPr txBox="1">
                <a:spLocks noRot="1" noChangeAspect="1" noMove="1" noResize="1" noEditPoints="1" noAdjustHandles="1" noChangeArrowheads="1" noChangeShapeType="1" noTextEdit="1"/>
              </p:cNvSpPr>
              <p:nvPr/>
            </p:nvSpPr>
            <p:spPr>
              <a:xfrm rot="16200000">
                <a:off x="-239044" y="2030804"/>
                <a:ext cx="1031699" cy="315214"/>
              </a:xfrm>
              <a:prstGeom prst="rect">
                <a:avLst/>
              </a:prstGeom>
              <a:blipFill>
                <a:blip r:embed="rId14"/>
                <a:stretch>
                  <a:fillRect r="-98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DA7C5EE-410E-2585-5988-BCA0BCA4B08C}"/>
                  </a:ext>
                </a:extLst>
              </p:cNvPr>
              <p:cNvSpPr txBox="1"/>
              <p:nvPr/>
            </p:nvSpPr>
            <p:spPr>
              <a:xfrm>
                <a:off x="1244552" y="1831028"/>
                <a:ext cx="1646220" cy="512704"/>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5</m:t>
                      </m:r>
                      <m:rad>
                        <m:radPr>
                          <m:degHide m:val="on"/>
                          <m:ctrlPr>
                            <a:rPr lang="en-GB" sz="2400" b="0" i="1" dirty="0" smtClean="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5</m:t>
                          </m:r>
                        </m:e>
                      </m:rad>
                      <m:r>
                        <a:rPr lang="en-GB" sz="2400" b="0" i="1" dirty="0" smtClean="0">
                          <a:solidFill>
                            <a:prstClr val="black"/>
                          </a:solidFill>
                          <a:latin typeface="Cambria Math" panose="02040503050406030204" pitchFamily="18" charset="0"/>
                        </a:rPr>
                        <m:t>−9</m:t>
                      </m:r>
                    </m:oMath>
                  </m:oMathPara>
                </a14:m>
                <a:endParaRPr lang="en-GB" sz="2400" dirty="0">
                  <a:solidFill>
                    <a:prstClr val="black"/>
                  </a:solidFill>
                  <a:latin typeface="Calibri" panose="020F0502020204030204"/>
                </a:endParaRPr>
              </a:p>
            </p:txBody>
          </p:sp>
        </mc:Choice>
        <mc:Fallback xmlns="">
          <p:sp>
            <p:nvSpPr>
              <p:cNvPr id="3" name="TextBox 2">
                <a:extLst>
                  <a:ext uri="{FF2B5EF4-FFF2-40B4-BE49-F238E27FC236}">
                    <a16:creationId xmlns:a16="http://schemas.microsoft.com/office/drawing/2014/main" id="{CDA7C5EE-410E-2585-5988-BCA0BCA4B08C}"/>
                  </a:ext>
                </a:extLst>
              </p:cNvPr>
              <p:cNvSpPr txBox="1">
                <a:spLocks noRot="1" noChangeAspect="1" noMove="1" noResize="1" noEditPoints="1" noAdjustHandles="1" noChangeArrowheads="1" noChangeShapeType="1" noTextEdit="1"/>
              </p:cNvSpPr>
              <p:nvPr/>
            </p:nvSpPr>
            <p:spPr>
              <a:xfrm>
                <a:off x="1244552" y="1831028"/>
                <a:ext cx="1646220" cy="512704"/>
              </a:xfrm>
              <a:prstGeom prst="rect">
                <a:avLst/>
              </a:prstGeom>
              <a:blipFill>
                <a:blip r:embed="rId15"/>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3EE86E-2A0D-5113-9CF8-B6F5692FA9BE}"/>
                  </a:ext>
                </a:extLst>
              </p:cNvPr>
              <p:cNvSpPr txBox="1"/>
              <p:nvPr/>
            </p:nvSpPr>
            <p:spPr>
              <a:xfrm>
                <a:off x="5203026" y="1843948"/>
                <a:ext cx="1646220" cy="512704"/>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7−3</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5</m:t>
                          </m:r>
                        </m:e>
                      </m:rad>
                    </m:oMath>
                  </m:oMathPara>
                </a14:m>
                <a:endParaRPr lang="en-GB" sz="2400" dirty="0">
                  <a:solidFill>
                    <a:prstClr val="black"/>
                  </a:solidFill>
                  <a:latin typeface="Calibri" panose="020F0502020204030204"/>
                </a:endParaRPr>
              </a:p>
            </p:txBody>
          </p:sp>
        </mc:Choice>
        <mc:Fallback xmlns="">
          <p:sp>
            <p:nvSpPr>
              <p:cNvPr id="5" name="TextBox 4">
                <a:extLst>
                  <a:ext uri="{FF2B5EF4-FFF2-40B4-BE49-F238E27FC236}">
                    <a16:creationId xmlns:a16="http://schemas.microsoft.com/office/drawing/2014/main" id="{E63EE86E-2A0D-5113-9CF8-B6F5692FA9BE}"/>
                  </a:ext>
                </a:extLst>
              </p:cNvPr>
              <p:cNvSpPr txBox="1">
                <a:spLocks noRot="1" noChangeAspect="1" noMove="1" noResize="1" noEditPoints="1" noAdjustHandles="1" noChangeArrowheads="1" noChangeShapeType="1" noTextEdit="1"/>
              </p:cNvSpPr>
              <p:nvPr/>
            </p:nvSpPr>
            <p:spPr>
              <a:xfrm>
                <a:off x="5203026" y="1843948"/>
                <a:ext cx="1646220" cy="512704"/>
              </a:xfrm>
              <a:prstGeom prst="rect">
                <a:avLst/>
              </a:prstGeom>
              <a:blipFill>
                <a:blip r:embed="rId16"/>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260825E-F305-2590-7C82-BBEA5C3C91DE}"/>
                  </a:ext>
                </a:extLst>
              </p:cNvPr>
              <p:cNvSpPr txBox="1"/>
              <p:nvPr/>
            </p:nvSpPr>
            <p:spPr>
              <a:xfrm>
                <a:off x="8133378" y="1385951"/>
                <a:ext cx="3104248" cy="500202"/>
              </a:xfrm>
              <a:prstGeom prst="rect">
                <a:avLst/>
              </a:prstGeom>
              <a:solidFill>
                <a:schemeClr val="bg1"/>
              </a:solidFill>
              <a:ln w="28575">
                <a:solidFill>
                  <a:srgbClr val="00B0F0"/>
                </a:solidFill>
              </a:ln>
            </p:spPr>
            <p:txBody>
              <a:bodyPr wrap="none" rtlCol="0">
                <a:spAutoFit/>
              </a:bodyPr>
              <a:lstStyle/>
              <a:p>
                <a:pPr algn="just" defTabSz="457200"/>
                <a14:m>
                  <m:oMath xmlns:m="http://schemas.openxmlformats.org/officeDocument/2006/math">
                    <m:r>
                      <a:rPr lang="en-GB" sz="2400" i="1" dirty="0" smtClean="0">
                        <a:solidFill>
                          <a:prstClr val="black"/>
                        </a:solidFill>
                        <a:latin typeface="Cambria Math" panose="02040503050406030204" pitchFamily="18" charset="0"/>
                      </a:rPr>
                      <m:t>=</m:t>
                    </m:r>
                  </m:oMath>
                </a14:m>
                <a:r>
                  <a:rPr lang="en-GB" sz="2400" dirty="0">
                    <a:solidFill>
                      <a:prstClr val="black"/>
                    </a:solidFill>
                    <a:latin typeface="Calibri" panose="020F0502020204030204"/>
                  </a:rPr>
                  <a:t> </a:t>
                </a:r>
                <a14:m>
                  <m:oMath xmlns:m="http://schemas.openxmlformats.org/officeDocument/2006/math">
                    <m:rad>
                      <m:radPr>
                        <m:degHide m:val="on"/>
                        <m:ctrlPr>
                          <a:rPr lang="en-GB" sz="2400" b="0" i="1" dirty="0" smtClean="0">
                            <a:solidFill>
                              <a:prstClr val="black"/>
                            </a:solidFill>
                            <a:latin typeface="Cambria Math" panose="02040503050406030204" pitchFamily="18" charset="0"/>
                            <a:ea typeface="Cambria Math" panose="02040503050406030204" pitchFamily="18" charset="0"/>
                          </a:rPr>
                        </m:ctrlPr>
                      </m:radPr>
                      <m:deg/>
                      <m:e>
                        <m:r>
                          <a:rPr lang="en-GB" sz="2400" b="0" i="1" dirty="0" smtClean="0">
                            <a:solidFill>
                              <a:prstClr val="black"/>
                            </a:solidFill>
                            <a:latin typeface="Cambria Math" panose="02040503050406030204" pitchFamily="18" charset="0"/>
                            <a:ea typeface="Cambria Math" panose="02040503050406030204" pitchFamily="18" charset="0"/>
                          </a:rPr>
                          <m:t>15</m:t>
                        </m:r>
                      </m:e>
                    </m:rad>
                    <m:r>
                      <a:rPr lang="en-GB" sz="2400" b="0" i="0" dirty="0" smtClean="0">
                        <a:solidFill>
                          <a:prstClr val="black"/>
                        </a:solidFill>
                        <a:latin typeface="Cambria Math" panose="02040503050406030204" pitchFamily="18" charset="0"/>
                        <a:ea typeface="Cambria Math" panose="02040503050406030204" pitchFamily="18" charset="0"/>
                      </a:rPr>
                      <m:t>−</m:t>
                    </m:r>
                    <m:rad>
                      <m:radPr>
                        <m:degHide m:val="on"/>
                        <m:ctrlPr>
                          <a:rPr lang="en-GB" sz="2400" b="0" i="1" dirty="0" smtClean="0">
                            <a:solidFill>
                              <a:prstClr val="black"/>
                            </a:solidFill>
                            <a:latin typeface="Cambria Math" panose="02040503050406030204" pitchFamily="18" charset="0"/>
                            <a:ea typeface="Cambria Math" panose="02040503050406030204" pitchFamily="18" charset="0"/>
                          </a:rPr>
                        </m:ctrlPr>
                      </m:radPr>
                      <m:deg/>
                      <m:e>
                        <m:r>
                          <a:rPr lang="en-GB" sz="2400" b="0" i="1" dirty="0" smtClean="0">
                            <a:solidFill>
                              <a:prstClr val="black"/>
                            </a:solidFill>
                            <a:latin typeface="Cambria Math" panose="02040503050406030204" pitchFamily="18" charset="0"/>
                            <a:ea typeface="Cambria Math" panose="02040503050406030204" pitchFamily="18" charset="0"/>
                          </a:rPr>
                          <m:t>3</m:t>
                        </m:r>
                      </m:e>
                    </m:rad>
                    <m:r>
                      <a:rPr lang="en-GB" sz="2400" b="0" i="1" dirty="0" smtClean="0">
                        <a:solidFill>
                          <a:prstClr val="black"/>
                        </a:solidFill>
                        <a:latin typeface="Cambria Math" panose="02040503050406030204" pitchFamily="18" charset="0"/>
                        <a:ea typeface="Cambria Math" panose="02040503050406030204" pitchFamily="18" charset="0"/>
                      </a:rPr>
                      <m:t>+</m:t>
                    </m:r>
                    <m:rad>
                      <m:radPr>
                        <m:degHide m:val="on"/>
                        <m:ctrlPr>
                          <a:rPr lang="en-GB" sz="2400" b="0" i="1" dirty="0" smtClean="0">
                            <a:solidFill>
                              <a:prstClr val="black"/>
                            </a:solidFill>
                            <a:latin typeface="Cambria Math" panose="02040503050406030204" pitchFamily="18" charset="0"/>
                            <a:ea typeface="Cambria Math" panose="02040503050406030204" pitchFamily="18" charset="0"/>
                          </a:rPr>
                        </m:ctrlPr>
                      </m:radPr>
                      <m:deg/>
                      <m:e>
                        <m:r>
                          <a:rPr lang="en-GB" sz="2400" b="0" i="1" dirty="0" smtClean="0">
                            <a:solidFill>
                              <a:prstClr val="black"/>
                            </a:solidFill>
                            <a:latin typeface="Cambria Math" panose="02040503050406030204" pitchFamily="18" charset="0"/>
                            <a:ea typeface="Cambria Math" panose="02040503050406030204" pitchFamily="18" charset="0"/>
                          </a:rPr>
                          <m:t>5</m:t>
                        </m:r>
                      </m:e>
                    </m:rad>
                    <m:r>
                      <a:rPr lang="en-GB" sz="2400" b="0" i="1" dirty="0" smtClean="0">
                        <a:solidFill>
                          <a:prstClr val="black"/>
                        </a:solidFill>
                        <a:latin typeface="Cambria Math" panose="02040503050406030204" pitchFamily="18" charset="0"/>
                        <a:ea typeface="Cambria Math" panose="02040503050406030204" pitchFamily="18" charset="0"/>
                      </a:rPr>
                      <m:t> −1</m:t>
                    </m:r>
                  </m:oMath>
                </a14:m>
                <a:endParaRPr lang="en-GB" sz="2400" dirty="0">
                  <a:solidFill>
                    <a:prstClr val="black"/>
                  </a:solidFill>
                  <a:latin typeface="Calibri" panose="020F0502020204030204"/>
                </a:endParaRPr>
              </a:p>
            </p:txBody>
          </p:sp>
        </mc:Choice>
        <mc:Fallback xmlns="">
          <p:sp>
            <p:nvSpPr>
              <p:cNvPr id="8" name="TextBox 7">
                <a:extLst>
                  <a:ext uri="{FF2B5EF4-FFF2-40B4-BE49-F238E27FC236}">
                    <a16:creationId xmlns:a16="http://schemas.microsoft.com/office/drawing/2014/main" id="{E260825E-F305-2590-7C82-BBEA5C3C91DE}"/>
                  </a:ext>
                </a:extLst>
              </p:cNvPr>
              <p:cNvSpPr txBox="1">
                <a:spLocks noRot="1" noChangeAspect="1" noMove="1" noResize="1" noEditPoints="1" noAdjustHandles="1" noChangeArrowheads="1" noChangeShapeType="1" noTextEdit="1"/>
              </p:cNvSpPr>
              <p:nvPr/>
            </p:nvSpPr>
            <p:spPr>
              <a:xfrm>
                <a:off x="8133378" y="1385951"/>
                <a:ext cx="3104248" cy="500202"/>
              </a:xfrm>
              <a:prstGeom prst="rect">
                <a:avLst/>
              </a:prstGeom>
              <a:blipFill>
                <a:blip r:embed="rId17"/>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E5E2A72-79EA-02A1-F803-4D66F8697587}"/>
                  </a:ext>
                </a:extLst>
              </p:cNvPr>
              <p:cNvSpPr txBox="1"/>
              <p:nvPr/>
            </p:nvSpPr>
            <p:spPr>
              <a:xfrm>
                <a:off x="1229824" y="4518377"/>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7</m:t>
                      </m:r>
                      <m:r>
                        <a:rPr lang="en-GB" sz="2400" i="1" dirty="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4</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xmlns="">
          <p:sp>
            <p:nvSpPr>
              <p:cNvPr id="9" name="TextBox 8">
                <a:extLst>
                  <a:ext uri="{FF2B5EF4-FFF2-40B4-BE49-F238E27FC236}">
                    <a16:creationId xmlns:a16="http://schemas.microsoft.com/office/drawing/2014/main" id="{6E5E2A72-79EA-02A1-F803-4D66F8697587}"/>
                  </a:ext>
                </a:extLst>
              </p:cNvPr>
              <p:cNvSpPr txBox="1">
                <a:spLocks noRot="1" noChangeAspect="1" noMove="1" noResize="1" noEditPoints="1" noAdjustHandles="1" noChangeArrowheads="1" noChangeShapeType="1" noTextEdit="1"/>
              </p:cNvSpPr>
              <p:nvPr/>
            </p:nvSpPr>
            <p:spPr>
              <a:xfrm>
                <a:off x="1229824" y="4518377"/>
                <a:ext cx="1646220" cy="505203"/>
              </a:xfrm>
              <a:prstGeom prst="rect">
                <a:avLst/>
              </a:prstGeom>
              <a:blipFill>
                <a:blip r:embed="rId18"/>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29C8549-4CF7-5566-FB17-E4A9C6A285E3}"/>
                  </a:ext>
                </a:extLst>
              </p:cNvPr>
              <p:cNvSpPr txBox="1"/>
              <p:nvPr/>
            </p:nvSpPr>
            <p:spPr>
              <a:xfrm>
                <a:off x="4988722" y="4531297"/>
                <a:ext cx="2045368"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−13−6</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xmlns="">
          <p:sp>
            <p:nvSpPr>
              <p:cNvPr id="16" name="TextBox 15">
                <a:extLst>
                  <a:ext uri="{FF2B5EF4-FFF2-40B4-BE49-F238E27FC236}">
                    <a16:creationId xmlns:a16="http://schemas.microsoft.com/office/drawing/2014/main" id="{F29C8549-4CF7-5566-FB17-E4A9C6A285E3}"/>
                  </a:ext>
                </a:extLst>
              </p:cNvPr>
              <p:cNvSpPr txBox="1">
                <a:spLocks noRot="1" noChangeAspect="1" noMove="1" noResize="1" noEditPoints="1" noAdjustHandles="1" noChangeArrowheads="1" noChangeShapeType="1" noTextEdit="1"/>
              </p:cNvSpPr>
              <p:nvPr/>
            </p:nvSpPr>
            <p:spPr>
              <a:xfrm>
                <a:off x="4988722" y="4531297"/>
                <a:ext cx="2045368" cy="505203"/>
              </a:xfrm>
              <a:prstGeom prst="rect">
                <a:avLst/>
              </a:prstGeom>
              <a:blipFill>
                <a:blip r:embed="rId19"/>
                <a:stretch>
                  <a:fillRect/>
                </a:stretch>
              </a:blipFill>
              <a:ln w="28575">
                <a:solidFill>
                  <a:srgbClr val="00B0F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F32EBF1-866A-A0DB-6E55-78A19878E921}"/>
                  </a:ext>
                </a:extLst>
              </p:cNvPr>
              <p:cNvSpPr txBox="1"/>
              <p:nvPr/>
            </p:nvSpPr>
            <p:spPr>
              <a:xfrm>
                <a:off x="8811404" y="4487491"/>
                <a:ext cx="1646220" cy="505203"/>
              </a:xfrm>
              <a:prstGeom prst="rect">
                <a:avLst/>
              </a:prstGeom>
              <a:solidFill>
                <a:schemeClr val="bg1"/>
              </a:solidFill>
              <a:ln w="28575">
                <a:solidFill>
                  <a:srgbClr val="00B0F0"/>
                </a:solidFill>
              </a:ln>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400" i="1" dirty="0" smtClean="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8</m:t>
                      </m:r>
                      <m:r>
                        <a:rPr lang="en-GB" sz="2400" i="1" dirty="0">
                          <a:solidFill>
                            <a:prstClr val="black"/>
                          </a:solidFill>
                          <a:latin typeface="Cambria Math" panose="02040503050406030204" pitchFamily="18" charset="0"/>
                        </a:rPr>
                        <m:t>+</m:t>
                      </m:r>
                      <m:r>
                        <a:rPr lang="en-GB" sz="2400" b="0" i="1" dirty="0" smtClean="0">
                          <a:solidFill>
                            <a:prstClr val="black"/>
                          </a:solidFill>
                          <a:latin typeface="Cambria Math" panose="02040503050406030204" pitchFamily="18" charset="0"/>
                        </a:rPr>
                        <m:t>7</m:t>
                      </m:r>
                      <m:rad>
                        <m:radPr>
                          <m:degHide m:val="on"/>
                          <m:ctrlPr>
                            <a:rPr lang="en-GB" sz="2400" i="1" dirty="0">
                              <a:solidFill>
                                <a:prstClr val="black"/>
                              </a:solidFill>
                              <a:latin typeface="Cambria Math" panose="02040503050406030204" pitchFamily="18" charset="0"/>
                            </a:rPr>
                          </m:ctrlPr>
                        </m:radPr>
                        <m:deg/>
                        <m:e>
                          <m:r>
                            <a:rPr lang="en-GB" sz="2400" b="0" i="1" dirty="0" smtClean="0">
                              <a:solidFill>
                                <a:prstClr val="black"/>
                              </a:solidFill>
                              <a:latin typeface="Cambria Math" panose="02040503050406030204" pitchFamily="18" charset="0"/>
                            </a:rPr>
                            <m:t>2</m:t>
                          </m:r>
                        </m:e>
                      </m:rad>
                    </m:oMath>
                  </m:oMathPara>
                </a14:m>
                <a:endParaRPr lang="en-GB" sz="2400" dirty="0">
                  <a:solidFill>
                    <a:prstClr val="black"/>
                  </a:solidFill>
                  <a:latin typeface="Calibri" panose="020F0502020204030204"/>
                </a:endParaRPr>
              </a:p>
            </p:txBody>
          </p:sp>
        </mc:Choice>
        <mc:Fallback xmlns="">
          <p:sp>
            <p:nvSpPr>
              <p:cNvPr id="17" name="TextBox 16">
                <a:extLst>
                  <a:ext uri="{FF2B5EF4-FFF2-40B4-BE49-F238E27FC236}">
                    <a16:creationId xmlns:a16="http://schemas.microsoft.com/office/drawing/2014/main" id="{DF32EBF1-866A-A0DB-6E55-78A19878E921}"/>
                  </a:ext>
                </a:extLst>
              </p:cNvPr>
              <p:cNvSpPr txBox="1">
                <a:spLocks noRot="1" noChangeAspect="1" noMove="1" noResize="1" noEditPoints="1" noAdjustHandles="1" noChangeArrowheads="1" noChangeShapeType="1" noTextEdit="1"/>
              </p:cNvSpPr>
              <p:nvPr/>
            </p:nvSpPr>
            <p:spPr>
              <a:xfrm>
                <a:off x="8811404" y="4487491"/>
                <a:ext cx="1646220" cy="505203"/>
              </a:xfrm>
              <a:prstGeom prst="rect">
                <a:avLst/>
              </a:prstGeom>
              <a:blipFill>
                <a:blip r:embed="rId20"/>
                <a:stretch>
                  <a:fillRect/>
                </a:stretch>
              </a:blipFill>
              <a:ln w="28575">
                <a:solidFill>
                  <a:srgbClr val="00B0F0"/>
                </a:solidFill>
              </a:ln>
            </p:spPr>
            <p:txBody>
              <a:bodyPr/>
              <a:lstStyle/>
              <a:p>
                <a:r>
                  <a:rPr lang="en-GB">
                    <a:noFill/>
                  </a:rPr>
                  <a:t> </a:t>
                </a:r>
              </a:p>
            </p:txBody>
          </p:sp>
        </mc:Fallback>
      </mc:AlternateContent>
    </p:spTree>
    <p:extLst>
      <p:ext uri="{BB962C8B-B14F-4D97-AF65-F5344CB8AC3E}">
        <p14:creationId xmlns:p14="http://schemas.microsoft.com/office/powerpoint/2010/main" val="424060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5262EE-4F25-3351-3283-FF6182587B52}"/>
              </a:ext>
            </a:extLst>
          </p:cNvPr>
          <p:cNvSpPr>
            <a:spLocks noGrp="1"/>
          </p:cNvSpPr>
          <p:nvPr>
            <p:ph type="body" sz="quarter" idx="10"/>
          </p:nvPr>
        </p:nvSpPr>
        <p:spPr/>
        <p:txBody>
          <a:bodyPr/>
          <a:lstStyle/>
          <a:p>
            <a:r>
              <a:rPr lang="en-GB" sz="3600" b="1" dirty="0"/>
              <a:t>Problems</a:t>
            </a:r>
            <a:r>
              <a:rPr lang="en-GB" dirty="0"/>
              <a:t> </a:t>
            </a:r>
          </a:p>
        </p:txBody>
      </p:sp>
      <p:pic>
        <p:nvPicPr>
          <p:cNvPr id="5" name="Content Placeholder 4">
            <a:extLst>
              <a:ext uri="{FF2B5EF4-FFF2-40B4-BE49-F238E27FC236}">
                <a16:creationId xmlns:a16="http://schemas.microsoft.com/office/drawing/2014/main" id="{2874F04D-F866-BC2F-69D6-385597C449D7}"/>
              </a:ext>
            </a:extLst>
          </p:cNvPr>
          <p:cNvPicPr>
            <a:picLocks noGrp="1" noChangeAspect="1"/>
          </p:cNvPicPr>
          <p:nvPr>
            <p:ph sz="quarter" idx="11"/>
          </p:nvPr>
        </p:nvPicPr>
        <p:blipFill>
          <a:blip r:embed="rId2"/>
          <a:stretch>
            <a:fillRect/>
          </a:stretch>
        </p:blipFill>
        <p:spPr>
          <a:xfrm>
            <a:off x="272049" y="1249529"/>
            <a:ext cx="6580652" cy="11888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A566648D-65F1-9B71-73B1-EEC8E1C90862}"/>
              </a:ext>
            </a:extLst>
          </p:cNvPr>
          <p:cNvPicPr>
            <a:picLocks noChangeAspect="1"/>
          </p:cNvPicPr>
          <p:nvPr/>
        </p:nvPicPr>
        <p:blipFill>
          <a:blip r:embed="rId3"/>
          <a:stretch>
            <a:fillRect/>
          </a:stretch>
        </p:blipFill>
        <p:spPr>
          <a:xfrm>
            <a:off x="2145286" y="2373658"/>
            <a:ext cx="5527197" cy="16470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Content Placeholder 4">
            <a:extLst>
              <a:ext uri="{FF2B5EF4-FFF2-40B4-BE49-F238E27FC236}">
                <a16:creationId xmlns:a16="http://schemas.microsoft.com/office/drawing/2014/main" id="{68671E5E-5C53-A36C-9D0D-B18C87A8A806}"/>
              </a:ext>
            </a:extLst>
          </p:cNvPr>
          <p:cNvPicPr>
            <a:picLocks noChangeAspect="1"/>
          </p:cNvPicPr>
          <p:nvPr/>
        </p:nvPicPr>
        <p:blipFill>
          <a:blip r:embed="rId4"/>
          <a:stretch>
            <a:fillRect/>
          </a:stretch>
        </p:blipFill>
        <p:spPr>
          <a:xfrm>
            <a:off x="3149915" y="4020731"/>
            <a:ext cx="8067947" cy="19861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17690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4B638-EA61-3629-DFD2-10DBFEF8818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92676AD-3C41-FE34-51FB-83D8033F0278}"/>
              </a:ext>
            </a:extLst>
          </p:cNvPr>
          <p:cNvSpPr>
            <a:spLocks noGrp="1"/>
          </p:cNvSpPr>
          <p:nvPr>
            <p:ph type="body" sz="quarter" idx="10"/>
          </p:nvPr>
        </p:nvSpPr>
        <p:spPr/>
        <p:txBody>
          <a:bodyPr/>
          <a:lstStyle/>
          <a:p>
            <a:r>
              <a:rPr lang="en-GB" sz="3600" b="1" dirty="0"/>
              <a:t>Problems</a:t>
            </a:r>
            <a:r>
              <a:rPr lang="en-GB" dirty="0"/>
              <a:t> </a:t>
            </a:r>
          </a:p>
        </p:txBody>
      </p:sp>
      <p:pic>
        <p:nvPicPr>
          <p:cNvPr id="4" name="Content Placeholder 4">
            <a:extLst>
              <a:ext uri="{FF2B5EF4-FFF2-40B4-BE49-F238E27FC236}">
                <a16:creationId xmlns:a16="http://schemas.microsoft.com/office/drawing/2014/main" id="{26025481-9D6C-96F6-A145-3D92F64D0423}"/>
              </a:ext>
            </a:extLst>
          </p:cNvPr>
          <p:cNvPicPr>
            <a:picLocks noGrp="1" noChangeAspect="1"/>
          </p:cNvPicPr>
          <p:nvPr>
            <p:ph sz="quarter" idx="11"/>
          </p:nvPr>
        </p:nvPicPr>
        <p:blipFill>
          <a:blip r:embed="rId2"/>
          <a:stretch>
            <a:fillRect/>
          </a:stretch>
        </p:blipFill>
        <p:spPr>
          <a:xfrm>
            <a:off x="272049" y="1249529"/>
            <a:ext cx="6580652" cy="11888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295011D1-5B92-DB36-A402-B41E92AFC0E8}"/>
              </a:ext>
            </a:extLst>
          </p:cNvPr>
          <p:cNvPicPr>
            <a:picLocks noChangeAspect="1"/>
          </p:cNvPicPr>
          <p:nvPr/>
        </p:nvPicPr>
        <p:blipFill>
          <a:blip r:embed="rId3"/>
          <a:stretch>
            <a:fillRect/>
          </a:stretch>
        </p:blipFill>
        <p:spPr>
          <a:xfrm>
            <a:off x="272049" y="3281040"/>
            <a:ext cx="8020904" cy="2277121"/>
          </a:xfrm>
          <a:prstGeom prst="rect">
            <a:avLst/>
          </a:prstGeom>
        </p:spPr>
      </p:pic>
    </p:spTree>
    <p:extLst>
      <p:ext uri="{BB962C8B-B14F-4D97-AF65-F5344CB8AC3E}">
        <p14:creationId xmlns:p14="http://schemas.microsoft.com/office/powerpoint/2010/main" val="3287020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9EC91-33B9-4A8B-5B18-4FA0F1AED84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D84C7DCC-7556-157F-1C95-EEDE7052D6E4}"/>
              </a:ext>
            </a:extLst>
          </p:cNvPr>
          <p:cNvSpPr>
            <a:spLocks noGrp="1"/>
          </p:cNvSpPr>
          <p:nvPr>
            <p:ph type="body" sz="quarter" idx="10"/>
          </p:nvPr>
        </p:nvSpPr>
        <p:spPr/>
        <p:txBody>
          <a:bodyPr/>
          <a:lstStyle/>
          <a:p>
            <a:r>
              <a:rPr lang="en-GB" sz="3600" b="1" dirty="0"/>
              <a:t>Problems</a:t>
            </a:r>
            <a:r>
              <a:rPr lang="en-GB" dirty="0"/>
              <a:t> </a:t>
            </a:r>
          </a:p>
        </p:txBody>
      </p:sp>
      <p:pic>
        <p:nvPicPr>
          <p:cNvPr id="5" name="Picture 4">
            <a:extLst>
              <a:ext uri="{FF2B5EF4-FFF2-40B4-BE49-F238E27FC236}">
                <a16:creationId xmlns:a16="http://schemas.microsoft.com/office/drawing/2014/main" id="{CE4B6CCE-42CA-A319-DEC5-D7E8DA91467A}"/>
              </a:ext>
            </a:extLst>
          </p:cNvPr>
          <p:cNvPicPr>
            <a:picLocks noChangeAspect="1"/>
          </p:cNvPicPr>
          <p:nvPr/>
        </p:nvPicPr>
        <p:blipFill>
          <a:blip r:embed="rId2"/>
          <a:stretch>
            <a:fillRect/>
          </a:stretch>
        </p:blipFill>
        <p:spPr>
          <a:xfrm>
            <a:off x="568803" y="825500"/>
            <a:ext cx="5527197" cy="16470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429453EE-9F9D-FA45-87F5-042791C23F74}"/>
              </a:ext>
            </a:extLst>
          </p:cNvPr>
          <p:cNvPicPr>
            <a:picLocks noChangeAspect="1"/>
          </p:cNvPicPr>
          <p:nvPr/>
        </p:nvPicPr>
        <p:blipFill>
          <a:blip r:embed="rId3"/>
          <a:stretch>
            <a:fillRect/>
          </a:stretch>
        </p:blipFill>
        <p:spPr>
          <a:xfrm>
            <a:off x="789121" y="2746024"/>
            <a:ext cx="7161509" cy="3104283"/>
          </a:xfrm>
          <a:prstGeom prst="rect">
            <a:avLst/>
          </a:prstGeom>
        </p:spPr>
      </p:pic>
    </p:spTree>
    <p:extLst>
      <p:ext uri="{BB962C8B-B14F-4D97-AF65-F5344CB8AC3E}">
        <p14:creationId xmlns:p14="http://schemas.microsoft.com/office/powerpoint/2010/main" val="271145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A3E82-03EA-05FD-69C4-07259A44B4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A3ED80C-652B-AB6D-550C-E4FD280B6D16}"/>
              </a:ext>
            </a:extLst>
          </p:cNvPr>
          <p:cNvSpPr>
            <a:spLocks noGrp="1"/>
          </p:cNvSpPr>
          <p:nvPr>
            <p:ph type="body" sz="quarter" idx="10"/>
          </p:nvPr>
        </p:nvSpPr>
        <p:spPr/>
        <p:txBody>
          <a:bodyPr/>
          <a:lstStyle/>
          <a:p>
            <a:r>
              <a:rPr lang="en-GB" sz="3600" b="1" dirty="0"/>
              <a:t>Problems</a:t>
            </a:r>
            <a:r>
              <a:rPr lang="en-GB" dirty="0"/>
              <a:t> </a:t>
            </a:r>
          </a:p>
        </p:txBody>
      </p:sp>
      <p:pic>
        <p:nvPicPr>
          <p:cNvPr id="5" name="Content Placeholder 4">
            <a:extLst>
              <a:ext uri="{FF2B5EF4-FFF2-40B4-BE49-F238E27FC236}">
                <a16:creationId xmlns:a16="http://schemas.microsoft.com/office/drawing/2014/main" id="{975F464C-62AE-81D7-5D13-BBA73E6A185B}"/>
              </a:ext>
            </a:extLst>
          </p:cNvPr>
          <p:cNvPicPr>
            <a:picLocks noChangeAspect="1"/>
          </p:cNvPicPr>
          <p:nvPr/>
        </p:nvPicPr>
        <p:blipFill>
          <a:blip r:embed="rId2"/>
          <a:stretch>
            <a:fillRect/>
          </a:stretch>
        </p:blipFill>
        <p:spPr>
          <a:xfrm>
            <a:off x="287338" y="1055178"/>
            <a:ext cx="8067947" cy="19861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9AB6AD17-7B96-957C-B68A-AF8EF47D35FE}"/>
              </a:ext>
            </a:extLst>
          </p:cNvPr>
          <p:cNvPicPr>
            <a:picLocks noChangeAspect="1"/>
          </p:cNvPicPr>
          <p:nvPr/>
        </p:nvPicPr>
        <p:blipFill>
          <a:blip r:embed="rId3"/>
          <a:stretch>
            <a:fillRect/>
          </a:stretch>
        </p:blipFill>
        <p:spPr>
          <a:xfrm>
            <a:off x="287338" y="3199188"/>
            <a:ext cx="8856662" cy="3142259"/>
          </a:xfrm>
          <a:prstGeom prst="rect">
            <a:avLst/>
          </a:prstGeom>
        </p:spPr>
      </p:pic>
    </p:spTree>
    <p:extLst>
      <p:ext uri="{BB962C8B-B14F-4D97-AF65-F5344CB8AC3E}">
        <p14:creationId xmlns:p14="http://schemas.microsoft.com/office/powerpoint/2010/main" val="2809427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28AA3F6-CD30-82FB-B2A0-90AEE4DB0F19}"/>
              </a:ext>
            </a:extLst>
          </p:cNvPr>
          <p:cNvSpPr>
            <a:spLocks noGrp="1"/>
          </p:cNvSpPr>
          <p:nvPr>
            <p:ph type="body" sz="quarter" idx="10"/>
          </p:nvPr>
        </p:nvSpPr>
        <p:spPr/>
        <p:txBody>
          <a:bodyPr/>
          <a:lstStyle/>
          <a:p>
            <a:r>
              <a:rPr lang="en-GB" sz="4400" b="1" dirty="0"/>
              <a:t>Expand </a:t>
            </a:r>
          </a:p>
        </p:txBody>
      </p:sp>
      <p:pic>
        <p:nvPicPr>
          <p:cNvPr id="15" name="Picture 14">
            <a:extLst>
              <a:ext uri="{FF2B5EF4-FFF2-40B4-BE49-F238E27FC236}">
                <a16:creationId xmlns:a16="http://schemas.microsoft.com/office/drawing/2014/main" id="{6F6DB1B1-7BC1-1D93-7770-D7E2098FC99A}"/>
              </a:ext>
            </a:extLst>
          </p:cNvPr>
          <p:cNvPicPr>
            <a:picLocks noChangeAspect="1"/>
          </p:cNvPicPr>
          <p:nvPr/>
        </p:nvPicPr>
        <p:blipFill>
          <a:blip r:embed="rId2"/>
          <a:stretch>
            <a:fillRect/>
          </a:stretch>
        </p:blipFill>
        <p:spPr>
          <a:xfrm>
            <a:off x="2240049" y="304517"/>
            <a:ext cx="8977814" cy="5679188"/>
          </a:xfrm>
          <a:prstGeom prst="rect">
            <a:avLst/>
          </a:prstGeom>
        </p:spPr>
      </p:pic>
    </p:spTree>
    <p:extLst>
      <p:ext uri="{BB962C8B-B14F-4D97-AF65-F5344CB8AC3E}">
        <p14:creationId xmlns:p14="http://schemas.microsoft.com/office/powerpoint/2010/main" val="362504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06D193-8F8C-CDE0-A0A7-BBA2BAB49E8B}"/>
              </a:ext>
            </a:extLst>
          </p:cNvPr>
          <p:cNvPicPr>
            <a:picLocks noChangeAspect="1"/>
          </p:cNvPicPr>
          <p:nvPr/>
        </p:nvPicPr>
        <p:blipFill>
          <a:blip r:embed="rId2"/>
          <a:stretch>
            <a:fillRect/>
          </a:stretch>
        </p:blipFill>
        <p:spPr>
          <a:xfrm>
            <a:off x="846675" y="68263"/>
            <a:ext cx="9952549" cy="6245225"/>
          </a:xfrm>
          <a:prstGeom prst="rect">
            <a:avLst/>
          </a:prstGeom>
          <a:noFill/>
        </p:spPr>
      </p:pic>
    </p:spTree>
    <p:extLst>
      <p:ext uri="{BB962C8B-B14F-4D97-AF65-F5344CB8AC3E}">
        <p14:creationId xmlns:p14="http://schemas.microsoft.com/office/powerpoint/2010/main" val="1105400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5A4E5D9-711E-0698-6995-4166ADDBF000}"/>
                  </a:ext>
                </a:extLst>
              </p:cNvPr>
              <p:cNvSpPr>
                <a:spLocks noGrp="1"/>
              </p:cNvSpPr>
              <p:nvPr>
                <p:ph type="body" sz="quarter" idx="10"/>
              </p:nvPr>
            </p:nvSpPr>
            <p:spPr/>
            <p:txBody>
              <a:bodyPr/>
              <a:lstStyle/>
              <a:p>
                <a:r>
                  <a:rPr lang="en-GB" sz="6000" b="1" dirty="0"/>
                  <a:t>Expand</a:t>
                </a:r>
                <a:r>
                  <a:rPr lang="en-GB" sz="4000" dirty="0"/>
                  <a:t> </a:t>
                </a:r>
                <a:endParaRPr lang="en-GB" sz="4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m:t>
                      </m:r>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2</m:t>
                          </m:r>
                        </m:e>
                      </m:rad>
                      <m:r>
                        <a:rPr lang="en-GB" sz="4000" b="0" i="1" smtClean="0">
                          <a:latin typeface="Cambria Math" panose="02040503050406030204" pitchFamily="18" charset="0"/>
                        </a:rPr>
                        <m:t>+1)(4+</m:t>
                      </m:r>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3</m:t>
                          </m:r>
                        </m:e>
                      </m:rad>
                      <m:r>
                        <a:rPr lang="en-GB" sz="4000" b="0" i="1" smtClean="0">
                          <a:latin typeface="Cambria Math" panose="02040503050406030204" pitchFamily="18" charset="0"/>
                        </a:rPr>
                        <m:t>)</m:t>
                      </m:r>
                    </m:oMath>
                  </m:oMathPara>
                </a14:m>
                <a:endParaRPr lang="en-GB" sz="4000" dirty="0"/>
              </a:p>
            </p:txBody>
          </p:sp>
        </mc:Choice>
        <mc:Fallback xmlns="">
          <p:sp>
            <p:nvSpPr>
              <p:cNvPr id="4" name="Text Placeholder 3">
                <a:extLst>
                  <a:ext uri="{FF2B5EF4-FFF2-40B4-BE49-F238E27FC236}">
                    <a16:creationId xmlns:a16="http://schemas.microsoft.com/office/drawing/2014/main" id="{95A4E5D9-711E-0698-6995-4166ADDBF00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3398" t="-37398" b="-95122"/>
                </a:stretch>
              </a:blipFill>
            </p:spPr>
            <p:txBody>
              <a:bodyPr/>
              <a:lstStyle/>
              <a:p>
                <a:r>
                  <a:rPr lang="en-GB">
                    <a:noFill/>
                  </a:rPr>
                  <a:t> </a:t>
                </a:r>
              </a:p>
            </p:txBody>
          </p:sp>
        </mc:Fallback>
      </mc:AlternateContent>
      <p:graphicFrame>
        <p:nvGraphicFramePr>
          <p:cNvPr id="23" name="Table 22">
            <a:extLst>
              <a:ext uri="{FF2B5EF4-FFF2-40B4-BE49-F238E27FC236}">
                <a16:creationId xmlns:a16="http://schemas.microsoft.com/office/drawing/2014/main" id="{92B18B6A-B8CC-1BF6-BCF9-52530A2FE722}"/>
              </a:ext>
            </a:extLst>
          </p:cNvPr>
          <p:cNvGraphicFramePr>
            <a:graphicFrameLocks noGrp="1"/>
          </p:cNvGraphicFramePr>
          <p:nvPr>
            <p:extLst>
              <p:ext uri="{D42A27DB-BD31-4B8C-83A1-F6EECF244321}">
                <p14:modId xmlns:p14="http://schemas.microsoft.com/office/powerpoint/2010/main" val="284582577"/>
              </p:ext>
            </p:extLst>
          </p:nvPr>
        </p:nvGraphicFramePr>
        <p:xfrm>
          <a:off x="1359168" y="2521128"/>
          <a:ext cx="2775662" cy="1492898"/>
        </p:xfrm>
        <a:graphic>
          <a:graphicData uri="http://schemas.openxmlformats.org/drawingml/2006/table">
            <a:tbl>
              <a:tblPr firstRow="1" bandRow="1">
                <a:tableStyleId>{5C22544A-7EE6-4342-B048-85BDC9FD1C3A}</a:tableStyleId>
              </a:tblPr>
              <a:tblGrid>
                <a:gridCol w="1387831">
                  <a:extLst>
                    <a:ext uri="{9D8B030D-6E8A-4147-A177-3AD203B41FA5}">
                      <a16:colId xmlns:a16="http://schemas.microsoft.com/office/drawing/2014/main" val="3544498839"/>
                    </a:ext>
                  </a:extLst>
                </a:gridCol>
                <a:gridCol w="1387831">
                  <a:extLst>
                    <a:ext uri="{9D8B030D-6E8A-4147-A177-3AD203B41FA5}">
                      <a16:colId xmlns:a16="http://schemas.microsoft.com/office/drawing/2014/main" val="2755602198"/>
                    </a:ext>
                  </a:extLst>
                </a:gridCol>
              </a:tblGrid>
              <a:tr h="74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677897371"/>
                  </a:ext>
                </a:extLst>
              </a:tr>
              <a:tr h="74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924134822"/>
                  </a:ext>
                </a:extLst>
              </a:tr>
            </a:tbl>
          </a:graphicData>
        </a:graphic>
      </p:graphicFrame>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5DDAC83-2451-F43A-61B4-A429D472EAE5}"/>
                  </a:ext>
                </a:extLst>
              </p:cNvPr>
              <p:cNvSpPr/>
              <p:nvPr/>
            </p:nvSpPr>
            <p:spPr>
              <a:xfrm>
                <a:off x="1600199" y="2623814"/>
                <a:ext cx="938398" cy="600614"/>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
                        <a:rPr lang="en-GB" sz="2954" b="0" i="1" smtClean="0">
                          <a:solidFill>
                            <a:prstClr val="black"/>
                          </a:solidFill>
                          <a:latin typeface="Cambria Math" panose="02040503050406030204" pitchFamily="18" charset="0"/>
                        </a:rPr>
                        <m:t>4</m:t>
                      </m:r>
                      <m:rad>
                        <m:radPr>
                          <m:degHide m:val="on"/>
                          <m:ctrlPr>
                            <a:rPr lang="en-GB" sz="2954" b="0" i="1" smtClean="0">
                              <a:solidFill>
                                <a:prstClr val="black"/>
                              </a:solidFill>
                              <a:latin typeface="Cambria Math" panose="02040503050406030204" pitchFamily="18" charset="0"/>
                            </a:rPr>
                          </m:ctrlPr>
                        </m:radPr>
                        <m:deg/>
                        <m:e>
                          <m:r>
                            <a:rPr lang="en-GB" sz="2954" b="0" i="1" smtClean="0">
                              <a:solidFill>
                                <a:prstClr val="black"/>
                              </a:solidFill>
                              <a:latin typeface="Cambria Math" panose="02040503050406030204" pitchFamily="18" charset="0"/>
                            </a:rPr>
                            <m:t>2</m:t>
                          </m:r>
                        </m:e>
                      </m:rad>
                    </m:oMath>
                  </m:oMathPara>
                </a14:m>
                <a:endParaRPr lang="en-GB" sz="2954" b="1" dirty="0">
                  <a:solidFill>
                    <a:prstClr val="black"/>
                  </a:solidFill>
                  <a:latin typeface="Calibri" panose="020F0502020204030204"/>
                </a:endParaRPr>
              </a:p>
            </p:txBody>
          </p:sp>
        </mc:Choice>
        <mc:Fallback xmlns="">
          <p:sp>
            <p:nvSpPr>
              <p:cNvPr id="24" name="Rectangle 23">
                <a:extLst>
                  <a:ext uri="{FF2B5EF4-FFF2-40B4-BE49-F238E27FC236}">
                    <a16:creationId xmlns:a16="http://schemas.microsoft.com/office/drawing/2014/main" id="{25DDAC83-2451-F43A-61B4-A429D472EAE5}"/>
                  </a:ext>
                </a:extLst>
              </p:cNvPr>
              <p:cNvSpPr>
                <a:spLocks noRot="1" noChangeAspect="1" noMove="1" noResize="1" noEditPoints="1" noAdjustHandles="1" noChangeArrowheads="1" noChangeShapeType="1" noTextEdit="1"/>
              </p:cNvSpPr>
              <p:nvPr/>
            </p:nvSpPr>
            <p:spPr>
              <a:xfrm>
                <a:off x="1600199" y="2623814"/>
                <a:ext cx="938398" cy="60061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F2CC468-7A5F-322D-0103-7E38A1AEEF43}"/>
                  </a:ext>
                </a:extLst>
              </p:cNvPr>
              <p:cNvSpPr/>
              <p:nvPr/>
            </p:nvSpPr>
            <p:spPr>
              <a:xfrm>
                <a:off x="1563329" y="3402948"/>
                <a:ext cx="1012137" cy="600614"/>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
                        <a:rPr lang="en-GB" sz="2954" i="1" smtClean="0">
                          <a:solidFill>
                            <a:prstClr val="black"/>
                          </a:solidFill>
                          <a:latin typeface="Cambria Math" panose="02040503050406030204" pitchFamily="18" charset="0"/>
                        </a:rPr>
                        <m:t>+</m:t>
                      </m:r>
                      <m:rad>
                        <m:radPr>
                          <m:degHide m:val="on"/>
                          <m:ctrlPr>
                            <a:rPr lang="en-GB" sz="2954" i="1" smtClean="0">
                              <a:solidFill>
                                <a:prstClr val="black"/>
                              </a:solidFill>
                              <a:latin typeface="Cambria Math" panose="02040503050406030204" pitchFamily="18" charset="0"/>
                            </a:rPr>
                          </m:ctrlPr>
                        </m:radPr>
                        <m:deg/>
                        <m:e>
                          <m:r>
                            <a:rPr lang="en-GB" sz="2954" b="0" i="1" smtClean="0">
                              <a:solidFill>
                                <a:prstClr val="black"/>
                              </a:solidFill>
                              <a:latin typeface="Cambria Math" panose="02040503050406030204" pitchFamily="18" charset="0"/>
                            </a:rPr>
                            <m:t>6</m:t>
                          </m:r>
                        </m:e>
                      </m:rad>
                    </m:oMath>
                  </m:oMathPara>
                </a14:m>
                <a:endParaRPr lang="en-GB" sz="2954" b="1" dirty="0">
                  <a:solidFill>
                    <a:prstClr val="black"/>
                  </a:solidFill>
                  <a:latin typeface="Calibri" panose="020F0502020204030204"/>
                </a:endParaRPr>
              </a:p>
            </p:txBody>
          </p:sp>
        </mc:Choice>
        <mc:Fallback xmlns="">
          <p:sp>
            <p:nvSpPr>
              <p:cNvPr id="25" name="Rectangle 24">
                <a:extLst>
                  <a:ext uri="{FF2B5EF4-FFF2-40B4-BE49-F238E27FC236}">
                    <a16:creationId xmlns:a16="http://schemas.microsoft.com/office/drawing/2014/main" id="{5F2CC468-7A5F-322D-0103-7E38A1AEEF43}"/>
                  </a:ext>
                </a:extLst>
              </p:cNvPr>
              <p:cNvSpPr>
                <a:spLocks noRot="1" noChangeAspect="1" noMove="1" noResize="1" noEditPoints="1" noAdjustHandles="1" noChangeArrowheads="1" noChangeShapeType="1" noTextEdit="1"/>
              </p:cNvSpPr>
              <p:nvPr/>
            </p:nvSpPr>
            <p:spPr>
              <a:xfrm>
                <a:off x="1563329" y="3402948"/>
                <a:ext cx="1012137" cy="60061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0156A38-D29C-B9DF-4F3F-A8AE307F3E48}"/>
                  </a:ext>
                </a:extLst>
              </p:cNvPr>
              <p:cNvSpPr/>
              <p:nvPr/>
            </p:nvSpPr>
            <p:spPr>
              <a:xfrm>
                <a:off x="2988158" y="2623814"/>
                <a:ext cx="850169" cy="546945"/>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
                        <a:rPr lang="en-GB" sz="2954" i="1" smtClean="0">
                          <a:solidFill>
                            <a:prstClr val="black"/>
                          </a:solidFill>
                          <a:latin typeface="Cambria Math" panose="02040503050406030204" pitchFamily="18" charset="0"/>
                        </a:rPr>
                        <m:t>+ </m:t>
                      </m:r>
                      <m:r>
                        <a:rPr lang="en-GB" sz="2954" b="0" i="1" smtClean="0">
                          <a:solidFill>
                            <a:prstClr val="black"/>
                          </a:solidFill>
                          <a:latin typeface="Cambria Math" panose="02040503050406030204" pitchFamily="18" charset="0"/>
                        </a:rPr>
                        <m:t>4</m:t>
                      </m:r>
                    </m:oMath>
                  </m:oMathPara>
                </a14:m>
                <a:endParaRPr lang="en-GB" sz="2954" b="1" dirty="0">
                  <a:solidFill>
                    <a:prstClr val="black"/>
                  </a:solidFill>
                  <a:latin typeface="Calibri" panose="020F0502020204030204"/>
                </a:endParaRPr>
              </a:p>
            </p:txBody>
          </p:sp>
        </mc:Choice>
        <mc:Fallback xmlns="">
          <p:sp>
            <p:nvSpPr>
              <p:cNvPr id="26" name="Rectangle 25">
                <a:extLst>
                  <a:ext uri="{FF2B5EF4-FFF2-40B4-BE49-F238E27FC236}">
                    <a16:creationId xmlns:a16="http://schemas.microsoft.com/office/drawing/2014/main" id="{B0156A38-D29C-B9DF-4F3F-A8AE307F3E48}"/>
                  </a:ext>
                </a:extLst>
              </p:cNvPr>
              <p:cNvSpPr>
                <a:spLocks noRot="1" noChangeAspect="1" noMove="1" noResize="1" noEditPoints="1" noAdjustHandles="1" noChangeArrowheads="1" noChangeShapeType="1" noTextEdit="1"/>
              </p:cNvSpPr>
              <p:nvPr/>
            </p:nvSpPr>
            <p:spPr>
              <a:xfrm>
                <a:off x="2988158" y="2623814"/>
                <a:ext cx="850169" cy="54694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505D809-6E27-8DF6-7D95-E4CFA930AABD}"/>
                  </a:ext>
                </a:extLst>
              </p:cNvPr>
              <p:cNvSpPr/>
              <p:nvPr/>
            </p:nvSpPr>
            <p:spPr>
              <a:xfrm>
                <a:off x="3049040" y="3402948"/>
                <a:ext cx="728405" cy="600614"/>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ad>
                        <m:radPr>
                          <m:degHide m:val="on"/>
                          <m:ctrlPr>
                            <a:rPr lang="en-GB" sz="2954" i="1" dirty="0" smtClean="0">
                              <a:solidFill>
                                <a:prstClr val="black"/>
                              </a:solidFill>
                              <a:latin typeface="Cambria Math" panose="02040503050406030204" pitchFamily="18" charset="0"/>
                            </a:rPr>
                          </m:ctrlPr>
                        </m:radPr>
                        <m:deg/>
                        <m:e>
                          <m:r>
                            <a:rPr lang="en-GB" sz="2954" b="0" i="1" dirty="0" smtClean="0">
                              <a:solidFill>
                                <a:prstClr val="black"/>
                              </a:solidFill>
                              <a:latin typeface="Cambria Math" panose="02040503050406030204" pitchFamily="18" charset="0"/>
                            </a:rPr>
                            <m:t>3</m:t>
                          </m:r>
                        </m:e>
                      </m:rad>
                    </m:oMath>
                  </m:oMathPara>
                </a14:m>
                <a:endParaRPr lang="en-GB" sz="2954" b="1" dirty="0">
                  <a:solidFill>
                    <a:prstClr val="black"/>
                  </a:solidFill>
                  <a:latin typeface="Calibri" panose="020F0502020204030204"/>
                </a:endParaRPr>
              </a:p>
            </p:txBody>
          </p:sp>
        </mc:Choice>
        <mc:Fallback xmlns="">
          <p:sp>
            <p:nvSpPr>
              <p:cNvPr id="27" name="Rectangle 26">
                <a:extLst>
                  <a:ext uri="{FF2B5EF4-FFF2-40B4-BE49-F238E27FC236}">
                    <a16:creationId xmlns:a16="http://schemas.microsoft.com/office/drawing/2014/main" id="{0505D809-6E27-8DF6-7D95-E4CFA930AABD}"/>
                  </a:ext>
                </a:extLst>
              </p:cNvPr>
              <p:cNvSpPr>
                <a:spLocks noRot="1" noChangeAspect="1" noMove="1" noResize="1" noEditPoints="1" noAdjustHandles="1" noChangeArrowheads="1" noChangeShapeType="1" noTextEdit="1"/>
              </p:cNvSpPr>
              <p:nvPr/>
            </p:nvSpPr>
            <p:spPr>
              <a:xfrm>
                <a:off x="3049040" y="3402948"/>
                <a:ext cx="728405" cy="60061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099D379D-E82C-07FB-C958-41964C9FF5BD}"/>
                  </a:ext>
                </a:extLst>
              </p:cNvPr>
              <p:cNvSpPr/>
              <p:nvPr/>
            </p:nvSpPr>
            <p:spPr>
              <a:xfrm>
                <a:off x="1705195" y="1965765"/>
                <a:ext cx="728405" cy="600614"/>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ad>
                        <m:radPr>
                          <m:degHide m:val="on"/>
                          <m:ctrlPr>
                            <a:rPr lang="en-GB" sz="2954" i="1" dirty="0" smtClean="0">
                              <a:solidFill>
                                <a:prstClr val="black"/>
                              </a:solidFill>
                              <a:latin typeface="Cambria Math" panose="02040503050406030204" pitchFamily="18" charset="0"/>
                            </a:rPr>
                          </m:ctrlPr>
                        </m:radPr>
                        <m:deg/>
                        <m:e>
                          <m:r>
                            <a:rPr lang="en-GB" sz="2954" b="0" i="1" dirty="0" smtClean="0">
                              <a:solidFill>
                                <a:prstClr val="black"/>
                              </a:solidFill>
                              <a:latin typeface="Cambria Math" panose="02040503050406030204" pitchFamily="18" charset="0"/>
                            </a:rPr>
                            <m:t>2</m:t>
                          </m:r>
                        </m:e>
                      </m:rad>
                    </m:oMath>
                  </m:oMathPara>
                </a14:m>
                <a:endParaRPr lang="en-GB" sz="2954" b="1" dirty="0">
                  <a:solidFill>
                    <a:prstClr val="black"/>
                  </a:solidFill>
                  <a:latin typeface="Calibri" panose="020F0502020204030204"/>
                </a:endParaRPr>
              </a:p>
            </p:txBody>
          </p:sp>
        </mc:Choice>
        <mc:Fallback xmlns="">
          <p:sp>
            <p:nvSpPr>
              <p:cNvPr id="28" name="Rectangle 27">
                <a:extLst>
                  <a:ext uri="{FF2B5EF4-FFF2-40B4-BE49-F238E27FC236}">
                    <a16:creationId xmlns:a16="http://schemas.microsoft.com/office/drawing/2014/main" id="{099D379D-E82C-07FB-C958-41964C9FF5BD}"/>
                  </a:ext>
                </a:extLst>
              </p:cNvPr>
              <p:cNvSpPr>
                <a:spLocks noRot="1" noChangeAspect="1" noMove="1" noResize="1" noEditPoints="1" noAdjustHandles="1" noChangeArrowheads="1" noChangeShapeType="1" noTextEdit="1"/>
              </p:cNvSpPr>
              <p:nvPr/>
            </p:nvSpPr>
            <p:spPr>
              <a:xfrm>
                <a:off x="1705195" y="1965765"/>
                <a:ext cx="728405" cy="6006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F1F28FF-BE78-EEC7-75C8-85E5FC2A2675}"/>
                  </a:ext>
                </a:extLst>
              </p:cNvPr>
              <p:cNvSpPr/>
              <p:nvPr/>
            </p:nvSpPr>
            <p:spPr>
              <a:xfrm>
                <a:off x="2989890" y="2035406"/>
                <a:ext cx="846707" cy="546945"/>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
                        <a:rPr lang="en-GB" sz="2954" i="1">
                          <a:solidFill>
                            <a:prstClr val="black"/>
                          </a:solidFill>
                          <a:latin typeface="Cambria Math" panose="02040503050406030204" pitchFamily="18" charset="0"/>
                        </a:rPr>
                        <m:t>+ 1</m:t>
                      </m:r>
                    </m:oMath>
                  </m:oMathPara>
                </a14:m>
                <a:endParaRPr lang="en-GB" sz="2954" b="1" dirty="0">
                  <a:solidFill>
                    <a:prstClr val="black"/>
                  </a:solidFill>
                  <a:latin typeface="Calibri" panose="020F0502020204030204"/>
                </a:endParaRPr>
              </a:p>
            </p:txBody>
          </p:sp>
        </mc:Choice>
        <mc:Fallback xmlns="">
          <p:sp>
            <p:nvSpPr>
              <p:cNvPr id="29" name="Rectangle 28">
                <a:extLst>
                  <a:ext uri="{FF2B5EF4-FFF2-40B4-BE49-F238E27FC236}">
                    <a16:creationId xmlns:a16="http://schemas.microsoft.com/office/drawing/2014/main" id="{CF1F28FF-BE78-EEC7-75C8-85E5FC2A2675}"/>
                  </a:ext>
                </a:extLst>
              </p:cNvPr>
              <p:cNvSpPr>
                <a:spLocks noRot="1" noChangeAspect="1" noMove="1" noResize="1" noEditPoints="1" noAdjustHandles="1" noChangeArrowheads="1" noChangeShapeType="1" noTextEdit="1"/>
              </p:cNvSpPr>
              <p:nvPr/>
            </p:nvSpPr>
            <p:spPr>
              <a:xfrm>
                <a:off x="2989890" y="2035406"/>
                <a:ext cx="846707" cy="54694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3EF3A8AF-375B-F306-8D7B-F4A0BE880B37}"/>
                  </a:ext>
                </a:extLst>
              </p:cNvPr>
              <p:cNvSpPr/>
              <p:nvPr/>
            </p:nvSpPr>
            <p:spPr>
              <a:xfrm>
                <a:off x="263676" y="3402948"/>
                <a:ext cx="1095492" cy="600614"/>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
                        <a:rPr lang="en-GB" sz="2954" i="1" smtClean="0">
                          <a:solidFill>
                            <a:prstClr val="black"/>
                          </a:solidFill>
                          <a:latin typeface="Cambria Math" panose="02040503050406030204" pitchFamily="18" charset="0"/>
                        </a:rPr>
                        <m:t>+ </m:t>
                      </m:r>
                      <m:rad>
                        <m:radPr>
                          <m:degHide m:val="on"/>
                          <m:ctrlPr>
                            <a:rPr lang="en-GB" sz="2954" i="1" smtClean="0">
                              <a:solidFill>
                                <a:prstClr val="black"/>
                              </a:solidFill>
                              <a:latin typeface="Cambria Math" panose="02040503050406030204" pitchFamily="18" charset="0"/>
                            </a:rPr>
                          </m:ctrlPr>
                        </m:radPr>
                        <m:deg/>
                        <m:e>
                          <m:r>
                            <a:rPr lang="en-GB" sz="2954" b="0" i="1" smtClean="0">
                              <a:solidFill>
                                <a:prstClr val="black"/>
                              </a:solidFill>
                              <a:latin typeface="Cambria Math" panose="02040503050406030204" pitchFamily="18" charset="0"/>
                            </a:rPr>
                            <m:t>3</m:t>
                          </m:r>
                        </m:e>
                      </m:rad>
                    </m:oMath>
                  </m:oMathPara>
                </a14:m>
                <a:endParaRPr lang="en-GB" sz="2954" b="1" dirty="0">
                  <a:solidFill>
                    <a:prstClr val="black"/>
                  </a:solidFill>
                  <a:latin typeface="Calibri" panose="020F0502020204030204"/>
                </a:endParaRPr>
              </a:p>
            </p:txBody>
          </p:sp>
        </mc:Choice>
        <mc:Fallback xmlns="">
          <p:sp>
            <p:nvSpPr>
              <p:cNvPr id="30" name="Rectangle 29">
                <a:extLst>
                  <a:ext uri="{FF2B5EF4-FFF2-40B4-BE49-F238E27FC236}">
                    <a16:creationId xmlns:a16="http://schemas.microsoft.com/office/drawing/2014/main" id="{3EF3A8AF-375B-F306-8D7B-F4A0BE880B37}"/>
                  </a:ext>
                </a:extLst>
              </p:cNvPr>
              <p:cNvSpPr>
                <a:spLocks noRot="1" noChangeAspect="1" noMove="1" noResize="1" noEditPoints="1" noAdjustHandles="1" noChangeArrowheads="1" noChangeShapeType="1" noTextEdit="1"/>
              </p:cNvSpPr>
              <p:nvPr/>
            </p:nvSpPr>
            <p:spPr>
              <a:xfrm>
                <a:off x="263676" y="3402948"/>
                <a:ext cx="1095492" cy="60061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272D4B8-25F3-0719-4A9A-F11CC996F022}"/>
                  </a:ext>
                </a:extLst>
              </p:cNvPr>
              <p:cNvSpPr/>
              <p:nvPr/>
            </p:nvSpPr>
            <p:spPr>
              <a:xfrm>
                <a:off x="569880" y="2623814"/>
                <a:ext cx="483081" cy="546945"/>
              </a:xfrm>
              <a:prstGeom prst="rect">
                <a:avLst/>
              </a:prstGeom>
            </p:spPr>
            <p:txBody>
              <a:bodyPr wrap="none">
                <a:spAutoFit/>
              </a:bodyPr>
              <a:lstStyle/>
              <a:p>
                <a:pPr algn="ctr" defTabSz="844083">
                  <a:defRPr/>
                </a:pPr>
                <a14:m>
                  <m:oMathPara xmlns:m="http://schemas.openxmlformats.org/officeDocument/2006/math">
                    <m:oMathParaPr>
                      <m:jc m:val="centerGroup"/>
                    </m:oMathParaPr>
                    <m:oMath xmlns:m="http://schemas.openxmlformats.org/officeDocument/2006/math">
                      <m:r>
                        <a:rPr lang="en-GB" sz="2954" b="0" i="1" smtClean="0">
                          <a:solidFill>
                            <a:prstClr val="black"/>
                          </a:solidFill>
                          <a:latin typeface="Cambria Math" panose="02040503050406030204" pitchFamily="18" charset="0"/>
                        </a:rPr>
                        <m:t>4</m:t>
                      </m:r>
                    </m:oMath>
                  </m:oMathPara>
                </a14:m>
                <a:endParaRPr lang="en-GB" sz="2954" b="1" dirty="0">
                  <a:solidFill>
                    <a:prstClr val="black"/>
                  </a:solidFill>
                  <a:latin typeface="Calibri" panose="020F0502020204030204"/>
                </a:endParaRPr>
              </a:p>
            </p:txBody>
          </p:sp>
        </mc:Choice>
        <mc:Fallback xmlns="">
          <p:sp>
            <p:nvSpPr>
              <p:cNvPr id="31" name="Rectangle 30">
                <a:extLst>
                  <a:ext uri="{FF2B5EF4-FFF2-40B4-BE49-F238E27FC236}">
                    <a16:creationId xmlns:a16="http://schemas.microsoft.com/office/drawing/2014/main" id="{1272D4B8-25F3-0719-4A9A-F11CC996F022}"/>
                  </a:ext>
                </a:extLst>
              </p:cNvPr>
              <p:cNvSpPr>
                <a:spLocks noRot="1" noChangeAspect="1" noMove="1" noResize="1" noEditPoints="1" noAdjustHandles="1" noChangeArrowheads="1" noChangeShapeType="1" noTextEdit="1"/>
              </p:cNvSpPr>
              <p:nvPr/>
            </p:nvSpPr>
            <p:spPr>
              <a:xfrm>
                <a:off x="569880" y="2623814"/>
                <a:ext cx="483081" cy="54694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5D34E87-724F-3E01-0574-8D078F8D0EFE}"/>
                  </a:ext>
                </a:extLst>
              </p:cNvPr>
              <p:cNvSpPr txBox="1"/>
              <p:nvPr/>
            </p:nvSpPr>
            <p:spPr>
              <a:xfrm>
                <a:off x="5590673" y="3031958"/>
                <a:ext cx="5398401" cy="7567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400" i="1" smtClean="0">
                          <a:latin typeface="Cambria Math" panose="02040503050406030204" pitchFamily="18" charset="0"/>
                          <a:ea typeface="Cambria Math" panose="02040503050406030204" pitchFamily="18" charset="0"/>
                        </a:rPr>
                        <m:t>≡</m:t>
                      </m:r>
                      <m:r>
                        <a:rPr lang="en-GB" sz="4400" b="0" i="1" smtClean="0">
                          <a:latin typeface="Cambria Math" panose="02040503050406030204" pitchFamily="18" charset="0"/>
                          <a:ea typeface="Cambria Math" panose="02040503050406030204" pitchFamily="18" charset="0"/>
                        </a:rPr>
                        <m:t>4</m:t>
                      </m:r>
                      <m:rad>
                        <m:radPr>
                          <m:degHide m:val="on"/>
                          <m:ctrlPr>
                            <a:rPr lang="en-GB" sz="4400" b="0" i="1" smtClean="0">
                              <a:latin typeface="Cambria Math" panose="02040503050406030204" pitchFamily="18" charset="0"/>
                              <a:ea typeface="Cambria Math" panose="02040503050406030204" pitchFamily="18" charset="0"/>
                            </a:rPr>
                          </m:ctrlPr>
                        </m:radPr>
                        <m:deg/>
                        <m:e>
                          <m:r>
                            <a:rPr lang="en-GB" sz="4400" b="0" i="1" smtClean="0">
                              <a:latin typeface="Cambria Math" panose="02040503050406030204" pitchFamily="18" charset="0"/>
                              <a:ea typeface="Cambria Math" panose="02040503050406030204" pitchFamily="18" charset="0"/>
                            </a:rPr>
                            <m:t>2</m:t>
                          </m:r>
                        </m:e>
                      </m:rad>
                      <m:r>
                        <a:rPr lang="en-GB" sz="4400" b="0" i="1" smtClean="0">
                          <a:latin typeface="Cambria Math" panose="02040503050406030204" pitchFamily="18" charset="0"/>
                          <a:ea typeface="Cambria Math" panose="02040503050406030204" pitchFamily="18" charset="0"/>
                        </a:rPr>
                        <m:t>+</m:t>
                      </m:r>
                      <m:rad>
                        <m:radPr>
                          <m:degHide m:val="on"/>
                          <m:ctrlPr>
                            <a:rPr lang="en-GB" sz="4400" b="0" i="1" smtClean="0">
                              <a:latin typeface="Cambria Math" panose="02040503050406030204" pitchFamily="18" charset="0"/>
                              <a:ea typeface="Cambria Math" panose="02040503050406030204" pitchFamily="18" charset="0"/>
                            </a:rPr>
                          </m:ctrlPr>
                        </m:radPr>
                        <m:deg/>
                        <m:e>
                          <m:r>
                            <a:rPr lang="en-GB" sz="4400" b="0" i="1" smtClean="0">
                              <a:latin typeface="Cambria Math" panose="02040503050406030204" pitchFamily="18" charset="0"/>
                              <a:ea typeface="Cambria Math" panose="02040503050406030204" pitchFamily="18" charset="0"/>
                            </a:rPr>
                            <m:t>3</m:t>
                          </m:r>
                        </m:e>
                      </m:rad>
                      <m:r>
                        <a:rPr lang="en-GB" sz="4400" b="0" i="1" smtClean="0">
                          <a:latin typeface="Cambria Math" panose="02040503050406030204" pitchFamily="18" charset="0"/>
                          <a:ea typeface="Cambria Math" panose="02040503050406030204" pitchFamily="18" charset="0"/>
                        </a:rPr>
                        <m:t>+</m:t>
                      </m:r>
                      <m:rad>
                        <m:radPr>
                          <m:degHide m:val="on"/>
                          <m:ctrlPr>
                            <a:rPr lang="en-GB" sz="4400" b="0" i="1" smtClean="0">
                              <a:latin typeface="Cambria Math" panose="02040503050406030204" pitchFamily="18" charset="0"/>
                              <a:ea typeface="Cambria Math" panose="02040503050406030204" pitchFamily="18" charset="0"/>
                            </a:rPr>
                          </m:ctrlPr>
                        </m:radPr>
                        <m:deg/>
                        <m:e>
                          <m:r>
                            <a:rPr lang="en-GB" sz="4400" b="0" i="1" smtClean="0">
                              <a:latin typeface="Cambria Math" panose="02040503050406030204" pitchFamily="18" charset="0"/>
                              <a:ea typeface="Cambria Math" panose="02040503050406030204" pitchFamily="18" charset="0"/>
                            </a:rPr>
                            <m:t>6</m:t>
                          </m:r>
                        </m:e>
                      </m:rad>
                      <m:r>
                        <a:rPr lang="en-GB" sz="4400" b="0" i="0" smtClean="0">
                          <a:latin typeface="Cambria Math" panose="02040503050406030204" pitchFamily="18" charset="0"/>
                          <a:ea typeface="Cambria Math" panose="02040503050406030204" pitchFamily="18" charset="0"/>
                        </a:rPr>
                        <m:t>+4</m:t>
                      </m:r>
                    </m:oMath>
                  </m:oMathPara>
                </a14:m>
                <a:endParaRPr lang="en-GB" sz="4400" dirty="0"/>
              </a:p>
            </p:txBody>
          </p:sp>
        </mc:Choice>
        <mc:Fallback xmlns="">
          <p:sp>
            <p:nvSpPr>
              <p:cNvPr id="32" name="TextBox 31">
                <a:extLst>
                  <a:ext uri="{FF2B5EF4-FFF2-40B4-BE49-F238E27FC236}">
                    <a16:creationId xmlns:a16="http://schemas.microsoft.com/office/drawing/2014/main" id="{C5D34E87-724F-3E01-0574-8D078F8D0EFE}"/>
                  </a:ext>
                </a:extLst>
              </p:cNvPr>
              <p:cNvSpPr txBox="1">
                <a:spLocks noRot="1" noChangeAspect="1" noMove="1" noResize="1" noEditPoints="1" noAdjustHandles="1" noChangeArrowheads="1" noChangeShapeType="1" noTextEdit="1"/>
              </p:cNvSpPr>
              <p:nvPr/>
            </p:nvSpPr>
            <p:spPr>
              <a:xfrm>
                <a:off x="5590673" y="3031958"/>
                <a:ext cx="5398401" cy="756746"/>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53021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5A4E5D9-711E-0698-6995-4166ADDBF000}"/>
                  </a:ext>
                </a:extLst>
              </p:cNvPr>
              <p:cNvSpPr>
                <a:spLocks noGrp="1"/>
              </p:cNvSpPr>
              <p:nvPr>
                <p:ph type="body" sz="quarter" idx="10"/>
              </p:nvPr>
            </p:nvSpPr>
            <p:spPr/>
            <p:txBody>
              <a:bodyPr/>
              <a:lstStyle/>
              <a:p>
                <a:r>
                  <a:rPr lang="en-GB" sz="6000" b="1" dirty="0"/>
                  <a:t>Expand</a:t>
                </a:r>
                <a:r>
                  <a:rPr lang="en-GB" sz="4000" dirty="0"/>
                  <a:t> </a:t>
                </a:r>
                <a:endParaRPr lang="en-GB" sz="4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m:t>
                      </m:r>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2</m:t>
                          </m:r>
                        </m:e>
                      </m:rad>
                      <m:r>
                        <a:rPr lang="en-GB" sz="4000" b="0" i="1" smtClean="0">
                          <a:latin typeface="Cambria Math" panose="02040503050406030204" pitchFamily="18" charset="0"/>
                        </a:rPr>
                        <m:t>+1)(</m:t>
                      </m:r>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2</m:t>
                          </m:r>
                        </m:e>
                      </m:rad>
                      <m:r>
                        <a:rPr lang="en-GB" sz="4000" b="0" i="1" smtClean="0">
                          <a:latin typeface="Cambria Math" panose="02040503050406030204" pitchFamily="18" charset="0"/>
                        </a:rPr>
                        <m:t>+10)</m:t>
                      </m:r>
                    </m:oMath>
                  </m:oMathPara>
                </a14:m>
                <a:endParaRPr lang="en-GB" sz="4000" dirty="0"/>
              </a:p>
            </p:txBody>
          </p:sp>
        </mc:Choice>
        <mc:Fallback xmlns="">
          <p:sp>
            <p:nvSpPr>
              <p:cNvPr id="4" name="Text Placeholder 3">
                <a:extLst>
                  <a:ext uri="{FF2B5EF4-FFF2-40B4-BE49-F238E27FC236}">
                    <a16:creationId xmlns:a16="http://schemas.microsoft.com/office/drawing/2014/main" id="{95A4E5D9-711E-0698-6995-4166ADDBF00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3398" t="-37398" b="-95122"/>
                </a:stretch>
              </a:blipFill>
            </p:spPr>
            <p:txBody>
              <a:bodyPr/>
              <a:lstStyle/>
              <a:p>
                <a:r>
                  <a:rPr lang="en-GB">
                    <a:noFill/>
                  </a:rPr>
                  <a:t> </a:t>
                </a:r>
              </a:p>
            </p:txBody>
          </p:sp>
        </mc:Fallback>
      </mc:AlternateContent>
      <p:graphicFrame>
        <p:nvGraphicFramePr>
          <p:cNvPr id="23" name="Table 22">
            <a:extLst>
              <a:ext uri="{FF2B5EF4-FFF2-40B4-BE49-F238E27FC236}">
                <a16:creationId xmlns:a16="http://schemas.microsoft.com/office/drawing/2014/main" id="{92B18B6A-B8CC-1BF6-BCF9-52530A2FE722}"/>
              </a:ext>
            </a:extLst>
          </p:cNvPr>
          <p:cNvGraphicFramePr>
            <a:graphicFrameLocks noGrp="1"/>
          </p:cNvGraphicFramePr>
          <p:nvPr/>
        </p:nvGraphicFramePr>
        <p:xfrm>
          <a:off x="1359168" y="2521128"/>
          <a:ext cx="2775662" cy="1492898"/>
        </p:xfrm>
        <a:graphic>
          <a:graphicData uri="http://schemas.openxmlformats.org/drawingml/2006/table">
            <a:tbl>
              <a:tblPr firstRow="1" bandRow="1">
                <a:tableStyleId>{5C22544A-7EE6-4342-B048-85BDC9FD1C3A}</a:tableStyleId>
              </a:tblPr>
              <a:tblGrid>
                <a:gridCol w="1387831">
                  <a:extLst>
                    <a:ext uri="{9D8B030D-6E8A-4147-A177-3AD203B41FA5}">
                      <a16:colId xmlns:a16="http://schemas.microsoft.com/office/drawing/2014/main" val="3544498839"/>
                    </a:ext>
                  </a:extLst>
                </a:gridCol>
                <a:gridCol w="1387831">
                  <a:extLst>
                    <a:ext uri="{9D8B030D-6E8A-4147-A177-3AD203B41FA5}">
                      <a16:colId xmlns:a16="http://schemas.microsoft.com/office/drawing/2014/main" val="2755602198"/>
                    </a:ext>
                  </a:extLst>
                </a:gridCol>
              </a:tblGrid>
              <a:tr h="74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677897371"/>
                  </a:ext>
                </a:extLst>
              </a:tr>
              <a:tr h="74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924134822"/>
                  </a:ext>
                </a:extLst>
              </a:tr>
            </a:tbl>
          </a:graphicData>
        </a:graphic>
      </p:graphicFrame>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5DDAC83-2451-F43A-61B4-A429D472EAE5}"/>
                  </a:ext>
                </a:extLst>
              </p:cNvPr>
              <p:cNvSpPr/>
              <p:nvPr/>
            </p:nvSpPr>
            <p:spPr>
              <a:xfrm>
                <a:off x="1821574" y="2623814"/>
                <a:ext cx="495649"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Rectangle 23">
                <a:extLst>
                  <a:ext uri="{FF2B5EF4-FFF2-40B4-BE49-F238E27FC236}">
                    <a16:creationId xmlns:a16="http://schemas.microsoft.com/office/drawing/2014/main" id="{25DDAC83-2451-F43A-61B4-A429D472EAE5}"/>
                  </a:ext>
                </a:extLst>
              </p:cNvPr>
              <p:cNvSpPr>
                <a:spLocks noRot="1" noChangeAspect="1" noMove="1" noResize="1" noEditPoints="1" noAdjustHandles="1" noChangeArrowheads="1" noChangeShapeType="1" noTextEdit="1"/>
              </p:cNvSpPr>
              <p:nvPr/>
            </p:nvSpPr>
            <p:spPr>
              <a:xfrm>
                <a:off x="1821574" y="2623814"/>
                <a:ext cx="495649" cy="54694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F2CC468-7A5F-322D-0103-7E38A1AEEF43}"/>
                  </a:ext>
                </a:extLst>
              </p:cNvPr>
              <p:cNvSpPr/>
              <p:nvPr/>
            </p:nvSpPr>
            <p:spPr>
              <a:xfrm>
                <a:off x="1495202" y="3402948"/>
                <a:ext cx="1148391"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rad>
                        <m:radPr>
                          <m:degHide m:val="on"/>
                          <m:ctrlP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Rectangle 24">
                <a:extLst>
                  <a:ext uri="{FF2B5EF4-FFF2-40B4-BE49-F238E27FC236}">
                    <a16:creationId xmlns:a16="http://schemas.microsoft.com/office/drawing/2014/main" id="{5F2CC468-7A5F-322D-0103-7E38A1AEEF43}"/>
                  </a:ext>
                </a:extLst>
              </p:cNvPr>
              <p:cNvSpPr>
                <a:spLocks noRot="1" noChangeAspect="1" noMove="1" noResize="1" noEditPoints="1" noAdjustHandles="1" noChangeArrowheads="1" noChangeShapeType="1" noTextEdit="1"/>
              </p:cNvSpPr>
              <p:nvPr/>
            </p:nvSpPr>
            <p:spPr>
              <a:xfrm>
                <a:off x="1495202" y="3402948"/>
                <a:ext cx="1148391" cy="60061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0156A38-D29C-B9DF-4F3F-A8AE307F3E48}"/>
                  </a:ext>
                </a:extLst>
              </p:cNvPr>
              <p:cNvSpPr/>
              <p:nvPr/>
            </p:nvSpPr>
            <p:spPr>
              <a:xfrm>
                <a:off x="3039039" y="3383008"/>
                <a:ext cx="721672"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Rectangle 25">
                <a:extLst>
                  <a:ext uri="{FF2B5EF4-FFF2-40B4-BE49-F238E27FC236}">
                    <a16:creationId xmlns:a16="http://schemas.microsoft.com/office/drawing/2014/main" id="{B0156A38-D29C-B9DF-4F3F-A8AE307F3E48}"/>
                  </a:ext>
                </a:extLst>
              </p:cNvPr>
              <p:cNvSpPr>
                <a:spLocks noRot="1" noChangeAspect="1" noMove="1" noResize="1" noEditPoints="1" noAdjustHandles="1" noChangeArrowheads="1" noChangeShapeType="1" noTextEdit="1"/>
              </p:cNvSpPr>
              <p:nvPr/>
            </p:nvSpPr>
            <p:spPr>
              <a:xfrm>
                <a:off x="3039039" y="3383008"/>
                <a:ext cx="721672" cy="54694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505D809-6E27-8DF6-7D95-E4CFA930AABD}"/>
                  </a:ext>
                </a:extLst>
              </p:cNvPr>
              <p:cNvSpPr/>
              <p:nvPr/>
            </p:nvSpPr>
            <p:spPr>
              <a:xfrm>
                <a:off x="2986428" y="2570145"/>
                <a:ext cx="728405"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Rectangle 26">
                <a:extLst>
                  <a:ext uri="{FF2B5EF4-FFF2-40B4-BE49-F238E27FC236}">
                    <a16:creationId xmlns:a16="http://schemas.microsoft.com/office/drawing/2014/main" id="{0505D809-6E27-8DF6-7D95-E4CFA930AABD}"/>
                  </a:ext>
                </a:extLst>
              </p:cNvPr>
              <p:cNvSpPr>
                <a:spLocks noRot="1" noChangeAspect="1" noMove="1" noResize="1" noEditPoints="1" noAdjustHandles="1" noChangeArrowheads="1" noChangeShapeType="1" noTextEdit="1"/>
              </p:cNvSpPr>
              <p:nvPr/>
            </p:nvSpPr>
            <p:spPr>
              <a:xfrm>
                <a:off x="2986428" y="2570145"/>
                <a:ext cx="728405" cy="60061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099D379D-E82C-07FB-C958-41964C9FF5BD}"/>
                  </a:ext>
                </a:extLst>
              </p:cNvPr>
              <p:cNvSpPr/>
              <p:nvPr/>
            </p:nvSpPr>
            <p:spPr>
              <a:xfrm>
                <a:off x="1705195" y="1965765"/>
                <a:ext cx="728405"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Rectangle 27">
                <a:extLst>
                  <a:ext uri="{FF2B5EF4-FFF2-40B4-BE49-F238E27FC236}">
                    <a16:creationId xmlns:a16="http://schemas.microsoft.com/office/drawing/2014/main" id="{099D379D-E82C-07FB-C958-41964C9FF5BD}"/>
                  </a:ext>
                </a:extLst>
              </p:cNvPr>
              <p:cNvSpPr>
                <a:spLocks noRot="1" noChangeAspect="1" noMove="1" noResize="1" noEditPoints="1" noAdjustHandles="1" noChangeArrowheads="1" noChangeShapeType="1" noTextEdit="1"/>
              </p:cNvSpPr>
              <p:nvPr/>
            </p:nvSpPr>
            <p:spPr>
              <a:xfrm>
                <a:off x="1705195" y="1965765"/>
                <a:ext cx="728405" cy="6006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F1F28FF-BE78-EEC7-75C8-85E5FC2A2675}"/>
                  </a:ext>
                </a:extLst>
              </p:cNvPr>
              <p:cNvSpPr/>
              <p:nvPr/>
            </p:nvSpPr>
            <p:spPr>
              <a:xfrm>
                <a:off x="2986428" y="1914744"/>
                <a:ext cx="846707"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m:t>
                      </m:r>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Rectangle 28">
                <a:extLst>
                  <a:ext uri="{FF2B5EF4-FFF2-40B4-BE49-F238E27FC236}">
                    <a16:creationId xmlns:a16="http://schemas.microsoft.com/office/drawing/2014/main" id="{CF1F28FF-BE78-EEC7-75C8-85E5FC2A2675}"/>
                  </a:ext>
                </a:extLst>
              </p:cNvPr>
              <p:cNvSpPr>
                <a:spLocks noRot="1" noChangeAspect="1" noMove="1" noResize="1" noEditPoints="1" noAdjustHandles="1" noChangeArrowheads="1" noChangeShapeType="1" noTextEdit="1"/>
              </p:cNvSpPr>
              <p:nvPr/>
            </p:nvSpPr>
            <p:spPr>
              <a:xfrm>
                <a:off x="2986428" y="1914744"/>
                <a:ext cx="846707" cy="54694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3EF3A8AF-375B-F306-8D7B-F4A0BE880B37}"/>
                  </a:ext>
                </a:extLst>
              </p:cNvPr>
              <p:cNvSpPr/>
              <p:nvPr/>
            </p:nvSpPr>
            <p:spPr>
              <a:xfrm>
                <a:off x="326704" y="2623814"/>
                <a:ext cx="728405"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 name="Rectangle 29">
                <a:extLst>
                  <a:ext uri="{FF2B5EF4-FFF2-40B4-BE49-F238E27FC236}">
                    <a16:creationId xmlns:a16="http://schemas.microsoft.com/office/drawing/2014/main" id="{3EF3A8AF-375B-F306-8D7B-F4A0BE880B37}"/>
                  </a:ext>
                </a:extLst>
              </p:cNvPr>
              <p:cNvSpPr>
                <a:spLocks noRot="1" noChangeAspect="1" noMove="1" noResize="1" noEditPoints="1" noAdjustHandles="1" noChangeArrowheads="1" noChangeShapeType="1" noTextEdit="1"/>
              </p:cNvSpPr>
              <p:nvPr/>
            </p:nvSpPr>
            <p:spPr>
              <a:xfrm>
                <a:off x="326704" y="2623814"/>
                <a:ext cx="728405" cy="60061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272D4B8-25F3-0719-4A9A-F11CC996F022}"/>
                  </a:ext>
                </a:extLst>
              </p:cNvPr>
              <p:cNvSpPr/>
              <p:nvPr/>
            </p:nvSpPr>
            <p:spPr>
              <a:xfrm>
                <a:off x="363340" y="3402948"/>
                <a:ext cx="793807"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2954" noProof="0" dirty="0">
                    <a:solidFill>
                      <a:prstClr val="black"/>
                    </a:solidFill>
                  </a:rPr>
                  <a:t>+</a:t>
                </a:r>
                <a14:m>
                  <m:oMath xmlns:m="http://schemas.openxmlformats.org/officeDocument/2006/math">
                    <m:r>
                      <a:rPr lang="en-GB" sz="2954" b="0" i="1" noProof="0" smtClean="0">
                        <a:solidFill>
                          <a:prstClr val="black"/>
                        </a:solidFill>
                        <a:latin typeface="Cambria Math" panose="02040503050406030204" pitchFamily="18" charset="0"/>
                      </a:rPr>
                      <m:t>10</m:t>
                    </m:r>
                  </m:oMath>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Rectangle 30">
                <a:extLst>
                  <a:ext uri="{FF2B5EF4-FFF2-40B4-BE49-F238E27FC236}">
                    <a16:creationId xmlns:a16="http://schemas.microsoft.com/office/drawing/2014/main" id="{1272D4B8-25F3-0719-4A9A-F11CC996F022}"/>
                  </a:ext>
                </a:extLst>
              </p:cNvPr>
              <p:cNvSpPr>
                <a:spLocks noRot="1" noChangeAspect="1" noMove="1" noResize="1" noEditPoints="1" noAdjustHandles="1" noChangeArrowheads="1" noChangeShapeType="1" noTextEdit="1"/>
              </p:cNvSpPr>
              <p:nvPr/>
            </p:nvSpPr>
            <p:spPr>
              <a:xfrm>
                <a:off x="363340" y="3402948"/>
                <a:ext cx="793807" cy="546945"/>
              </a:xfrm>
              <a:prstGeom prst="rect">
                <a:avLst/>
              </a:prstGeom>
              <a:blipFill>
                <a:blip r:embed="rId10"/>
                <a:stretch>
                  <a:fillRect l="-17692" t="-11111"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5D34E87-724F-3E01-0574-8D078F8D0EFE}"/>
                  </a:ext>
                </a:extLst>
              </p:cNvPr>
              <p:cNvSpPr txBox="1"/>
              <p:nvPr/>
            </p:nvSpPr>
            <p:spPr>
              <a:xfrm>
                <a:off x="5590673" y="3031958"/>
                <a:ext cx="3312445" cy="75674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≡11</m:t>
                      </m:r>
                      <m:rad>
                        <m:radPr>
                          <m:degHide m:val="on"/>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e>
                      </m:rad>
                      <m: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+12</m:t>
                      </m:r>
                    </m:oMath>
                  </m:oMathPara>
                </a14:m>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xtBox 31">
                <a:extLst>
                  <a:ext uri="{FF2B5EF4-FFF2-40B4-BE49-F238E27FC236}">
                    <a16:creationId xmlns:a16="http://schemas.microsoft.com/office/drawing/2014/main" id="{C5D34E87-724F-3E01-0574-8D078F8D0EFE}"/>
                  </a:ext>
                </a:extLst>
              </p:cNvPr>
              <p:cNvSpPr txBox="1">
                <a:spLocks noRot="1" noChangeAspect="1" noMove="1" noResize="1" noEditPoints="1" noAdjustHandles="1" noChangeArrowheads="1" noChangeShapeType="1" noTextEdit="1"/>
              </p:cNvSpPr>
              <p:nvPr/>
            </p:nvSpPr>
            <p:spPr>
              <a:xfrm>
                <a:off x="5590673" y="3031958"/>
                <a:ext cx="3312445" cy="756746"/>
              </a:xfrm>
              <a:prstGeom prst="rect">
                <a:avLst/>
              </a:prstGeom>
              <a:blipFill>
                <a:blip r:embed="rId11"/>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196006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95A4E5D9-711E-0698-6995-4166ADDBF000}"/>
                  </a:ext>
                </a:extLst>
              </p:cNvPr>
              <p:cNvSpPr>
                <a:spLocks noGrp="1"/>
              </p:cNvSpPr>
              <p:nvPr>
                <p:ph type="body" sz="quarter" idx="10"/>
              </p:nvPr>
            </p:nvSpPr>
            <p:spPr/>
            <p:txBody>
              <a:bodyPr/>
              <a:lstStyle/>
              <a:p>
                <a:r>
                  <a:rPr lang="en-GB" sz="6000" b="1" dirty="0"/>
                  <a:t>Expand</a:t>
                </a:r>
                <a:r>
                  <a:rPr lang="en-GB" sz="4000" dirty="0"/>
                  <a:t> </a:t>
                </a:r>
                <a:endParaRPr lang="en-GB" sz="40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m:t>
                      </m:r>
                      <m:rad>
                        <m:radPr>
                          <m:degHide m:val="on"/>
                          <m:ctrlPr>
                            <a:rPr lang="en-GB" sz="4000" i="1" smtClean="0">
                              <a:latin typeface="Cambria Math" panose="02040503050406030204" pitchFamily="18" charset="0"/>
                            </a:rPr>
                          </m:ctrlPr>
                        </m:radPr>
                        <m:deg/>
                        <m:e>
                          <m:r>
                            <a:rPr lang="en-GB" sz="4000" b="0" i="1" smtClean="0">
                              <a:latin typeface="Cambria Math" panose="02040503050406030204" pitchFamily="18" charset="0"/>
                            </a:rPr>
                            <m:t>2</m:t>
                          </m:r>
                        </m:e>
                      </m:rad>
                      <m:r>
                        <a:rPr lang="en-GB" sz="4000" b="0" i="1" smtClean="0">
                          <a:latin typeface="Cambria Math" panose="02040503050406030204" pitchFamily="18" charset="0"/>
                        </a:rPr>
                        <m:t>+1)(</m:t>
                      </m:r>
                      <m:rad>
                        <m:radPr>
                          <m:degHide m:val="on"/>
                          <m:ctrlPr>
                            <a:rPr lang="en-GB" sz="4000" b="0" i="1" smtClean="0">
                              <a:latin typeface="Cambria Math" panose="02040503050406030204" pitchFamily="18" charset="0"/>
                            </a:rPr>
                          </m:ctrlPr>
                        </m:radPr>
                        <m:deg/>
                        <m:e>
                          <m:r>
                            <a:rPr lang="en-GB" sz="4000" b="0" i="1" smtClean="0">
                              <a:latin typeface="Cambria Math" panose="02040503050406030204" pitchFamily="18" charset="0"/>
                            </a:rPr>
                            <m:t>2</m:t>
                          </m:r>
                        </m:e>
                      </m:rad>
                      <m:r>
                        <a:rPr lang="en-GB" sz="4000" b="0" i="1" smtClean="0">
                          <a:latin typeface="Cambria Math" panose="02040503050406030204" pitchFamily="18" charset="0"/>
                        </a:rPr>
                        <m:t>−10)</m:t>
                      </m:r>
                    </m:oMath>
                  </m:oMathPara>
                </a14:m>
                <a:endParaRPr lang="en-GB" sz="4000" dirty="0"/>
              </a:p>
            </p:txBody>
          </p:sp>
        </mc:Choice>
        <mc:Fallback xmlns="">
          <p:sp>
            <p:nvSpPr>
              <p:cNvPr id="4" name="Text Placeholder 3">
                <a:extLst>
                  <a:ext uri="{FF2B5EF4-FFF2-40B4-BE49-F238E27FC236}">
                    <a16:creationId xmlns:a16="http://schemas.microsoft.com/office/drawing/2014/main" id="{95A4E5D9-711E-0698-6995-4166ADDBF000}"/>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3398" t="-37398" b="-95122"/>
                </a:stretch>
              </a:blipFill>
            </p:spPr>
            <p:txBody>
              <a:bodyPr/>
              <a:lstStyle/>
              <a:p>
                <a:r>
                  <a:rPr lang="en-GB">
                    <a:noFill/>
                  </a:rPr>
                  <a:t> </a:t>
                </a:r>
              </a:p>
            </p:txBody>
          </p:sp>
        </mc:Fallback>
      </mc:AlternateContent>
      <p:graphicFrame>
        <p:nvGraphicFramePr>
          <p:cNvPr id="23" name="Table 22">
            <a:extLst>
              <a:ext uri="{FF2B5EF4-FFF2-40B4-BE49-F238E27FC236}">
                <a16:creationId xmlns:a16="http://schemas.microsoft.com/office/drawing/2014/main" id="{92B18B6A-B8CC-1BF6-BCF9-52530A2FE722}"/>
              </a:ext>
            </a:extLst>
          </p:cNvPr>
          <p:cNvGraphicFramePr>
            <a:graphicFrameLocks noGrp="1"/>
          </p:cNvGraphicFramePr>
          <p:nvPr>
            <p:extLst>
              <p:ext uri="{D42A27DB-BD31-4B8C-83A1-F6EECF244321}">
                <p14:modId xmlns:p14="http://schemas.microsoft.com/office/powerpoint/2010/main" val="527614374"/>
              </p:ext>
            </p:extLst>
          </p:nvPr>
        </p:nvGraphicFramePr>
        <p:xfrm>
          <a:off x="1359168" y="2521128"/>
          <a:ext cx="2775662" cy="1492898"/>
        </p:xfrm>
        <a:graphic>
          <a:graphicData uri="http://schemas.openxmlformats.org/drawingml/2006/table">
            <a:tbl>
              <a:tblPr firstRow="1" bandRow="1">
                <a:tableStyleId>{5C22544A-7EE6-4342-B048-85BDC9FD1C3A}</a:tableStyleId>
              </a:tblPr>
              <a:tblGrid>
                <a:gridCol w="1387831">
                  <a:extLst>
                    <a:ext uri="{9D8B030D-6E8A-4147-A177-3AD203B41FA5}">
                      <a16:colId xmlns:a16="http://schemas.microsoft.com/office/drawing/2014/main" val="3544498839"/>
                    </a:ext>
                  </a:extLst>
                </a:gridCol>
                <a:gridCol w="1387831">
                  <a:extLst>
                    <a:ext uri="{9D8B030D-6E8A-4147-A177-3AD203B41FA5}">
                      <a16:colId xmlns:a16="http://schemas.microsoft.com/office/drawing/2014/main" val="2755602198"/>
                    </a:ext>
                  </a:extLst>
                </a:gridCol>
              </a:tblGrid>
              <a:tr h="74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2677897371"/>
                  </a:ext>
                </a:extLst>
              </a:tr>
              <a:tr h="7464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924134822"/>
                  </a:ext>
                </a:extLst>
              </a:tr>
            </a:tbl>
          </a:graphicData>
        </a:graphic>
      </p:graphicFrame>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25DDAC83-2451-F43A-61B4-A429D472EAE5}"/>
                  </a:ext>
                </a:extLst>
              </p:cNvPr>
              <p:cNvSpPr/>
              <p:nvPr/>
            </p:nvSpPr>
            <p:spPr>
              <a:xfrm>
                <a:off x="1821574" y="2623814"/>
                <a:ext cx="495649"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𝟐</m:t>
                      </m:r>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4" name="Rectangle 23">
                <a:extLst>
                  <a:ext uri="{FF2B5EF4-FFF2-40B4-BE49-F238E27FC236}">
                    <a16:creationId xmlns:a16="http://schemas.microsoft.com/office/drawing/2014/main" id="{25DDAC83-2451-F43A-61B4-A429D472EAE5}"/>
                  </a:ext>
                </a:extLst>
              </p:cNvPr>
              <p:cNvSpPr>
                <a:spLocks noRot="1" noChangeAspect="1" noMove="1" noResize="1" noEditPoints="1" noAdjustHandles="1" noChangeArrowheads="1" noChangeShapeType="1" noTextEdit="1"/>
              </p:cNvSpPr>
              <p:nvPr/>
            </p:nvSpPr>
            <p:spPr>
              <a:xfrm>
                <a:off x="1821574" y="2623814"/>
                <a:ext cx="495649" cy="54694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5F2CC468-7A5F-322D-0103-7E38A1AEEF43}"/>
                  </a:ext>
                </a:extLst>
              </p:cNvPr>
              <p:cNvSpPr/>
              <p:nvPr/>
            </p:nvSpPr>
            <p:spPr>
              <a:xfrm>
                <a:off x="1353336" y="3402948"/>
                <a:ext cx="1432123"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rad>
                        <m:radPr>
                          <m:degHide m:val="on"/>
                          <m:ctrlP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5" name="Rectangle 24">
                <a:extLst>
                  <a:ext uri="{FF2B5EF4-FFF2-40B4-BE49-F238E27FC236}">
                    <a16:creationId xmlns:a16="http://schemas.microsoft.com/office/drawing/2014/main" id="{5F2CC468-7A5F-322D-0103-7E38A1AEEF43}"/>
                  </a:ext>
                </a:extLst>
              </p:cNvPr>
              <p:cNvSpPr>
                <a:spLocks noRot="1" noChangeAspect="1" noMove="1" noResize="1" noEditPoints="1" noAdjustHandles="1" noChangeArrowheads="1" noChangeShapeType="1" noTextEdit="1"/>
              </p:cNvSpPr>
              <p:nvPr/>
            </p:nvSpPr>
            <p:spPr>
              <a:xfrm>
                <a:off x="1353336" y="3402948"/>
                <a:ext cx="1432123" cy="60061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B0156A38-D29C-B9DF-4F3F-A8AE307F3E48}"/>
                  </a:ext>
                </a:extLst>
              </p:cNvPr>
              <p:cNvSpPr/>
              <p:nvPr/>
            </p:nvSpPr>
            <p:spPr>
              <a:xfrm>
                <a:off x="2897174" y="3383008"/>
                <a:ext cx="1005403"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GB" sz="2954"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𝟏𝟎</m:t>
                      </m:r>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6" name="Rectangle 25">
                <a:extLst>
                  <a:ext uri="{FF2B5EF4-FFF2-40B4-BE49-F238E27FC236}">
                    <a16:creationId xmlns:a16="http://schemas.microsoft.com/office/drawing/2014/main" id="{B0156A38-D29C-B9DF-4F3F-A8AE307F3E48}"/>
                  </a:ext>
                </a:extLst>
              </p:cNvPr>
              <p:cNvSpPr>
                <a:spLocks noRot="1" noChangeAspect="1" noMove="1" noResize="1" noEditPoints="1" noAdjustHandles="1" noChangeArrowheads="1" noChangeShapeType="1" noTextEdit="1"/>
              </p:cNvSpPr>
              <p:nvPr/>
            </p:nvSpPr>
            <p:spPr>
              <a:xfrm>
                <a:off x="2897174" y="3383008"/>
                <a:ext cx="1005403" cy="54694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0505D809-6E27-8DF6-7D95-E4CFA930AABD}"/>
                  </a:ext>
                </a:extLst>
              </p:cNvPr>
              <p:cNvSpPr/>
              <p:nvPr/>
            </p:nvSpPr>
            <p:spPr>
              <a:xfrm>
                <a:off x="2986428" y="2570145"/>
                <a:ext cx="728405"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7" name="Rectangle 26">
                <a:extLst>
                  <a:ext uri="{FF2B5EF4-FFF2-40B4-BE49-F238E27FC236}">
                    <a16:creationId xmlns:a16="http://schemas.microsoft.com/office/drawing/2014/main" id="{0505D809-6E27-8DF6-7D95-E4CFA930AABD}"/>
                  </a:ext>
                </a:extLst>
              </p:cNvPr>
              <p:cNvSpPr>
                <a:spLocks noRot="1" noChangeAspect="1" noMove="1" noResize="1" noEditPoints="1" noAdjustHandles="1" noChangeArrowheads="1" noChangeShapeType="1" noTextEdit="1"/>
              </p:cNvSpPr>
              <p:nvPr/>
            </p:nvSpPr>
            <p:spPr>
              <a:xfrm>
                <a:off x="2986428" y="2570145"/>
                <a:ext cx="728405" cy="60061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099D379D-E82C-07FB-C958-41964C9FF5BD}"/>
                  </a:ext>
                </a:extLst>
              </p:cNvPr>
              <p:cNvSpPr/>
              <p:nvPr/>
            </p:nvSpPr>
            <p:spPr>
              <a:xfrm>
                <a:off x="1705195" y="1965765"/>
                <a:ext cx="728405"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8" name="Rectangle 27">
                <a:extLst>
                  <a:ext uri="{FF2B5EF4-FFF2-40B4-BE49-F238E27FC236}">
                    <a16:creationId xmlns:a16="http://schemas.microsoft.com/office/drawing/2014/main" id="{099D379D-E82C-07FB-C958-41964C9FF5BD}"/>
                  </a:ext>
                </a:extLst>
              </p:cNvPr>
              <p:cNvSpPr>
                <a:spLocks noRot="1" noChangeAspect="1" noMove="1" noResize="1" noEditPoints="1" noAdjustHandles="1" noChangeArrowheads="1" noChangeShapeType="1" noTextEdit="1"/>
              </p:cNvSpPr>
              <p:nvPr/>
            </p:nvSpPr>
            <p:spPr>
              <a:xfrm>
                <a:off x="1705195" y="1965765"/>
                <a:ext cx="728405" cy="60061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F1F28FF-BE78-EEC7-75C8-85E5FC2A2675}"/>
                  </a:ext>
                </a:extLst>
              </p:cNvPr>
              <p:cNvSpPr/>
              <p:nvPr/>
            </p:nvSpPr>
            <p:spPr>
              <a:xfrm>
                <a:off x="2986428" y="1914744"/>
                <a:ext cx="846707"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2954"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+ 1</m:t>
                      </m:r>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29" name="Rectangle 28">
                <a:extLst>
                  <a:ext uri="{FF2B5EF4-FFF2-40B4-BE49-F238E27FC236}">
                    <a16:creationId xmlns:a16="http://schemas.microsoft.com/office/drawing/2014/main" id="{CF1F28FF-BE78-EEC7-75C8-85E5FC2A2675}"/>
                  </a:ext>
                </a:extLst>
              </p:cNvPr>
              <p:cNvSpPr>
                <a:spLocks noRot="1" noChangeAspect="1" noMove="1" noResize="1" noEditPoints="1" noAdjustHandles="1" noChangeArrowheads="1" noChangeShapeType="1" noTextEdit="1"/>
              </p:cNvSpPr>
              <p:nvPr/>
            </p:nvSpPr>
            <p:spPr>
              <a:xfrm>
                <a:off x="2986428" y="1914744"/>
                <a:ext cx="846707" cy="54694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3EF3A8AF-375B-F306-8D7B-F4A0BE880B37}"/>
                  </a:ext>
                </a:extLst>
              </p:cNvPr>
              <p:cNvSpPr/>
              <p:nvPr/>
            </p:nvSpPr>
            <p:spPr>
              <a:xfrm>
                <a:off x="326704" y="2623814"/>
                <a:ext cx="728405" cy="600614"/>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ad>
                        <m:radPr>
                          <m:degHide m:val="on"/>
                          <m:ctrlP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rad>
                    </m:oMath>
                  </m:oMathPara>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0" name="Rectangle 29">
                <a:extLst>
                  <a:ext uri="{FF2B5EF4-FFF2-40B4-BE49-F238E27FC236}">
                    <a16:creationId xmlns:a16="http://schemas.microsoft.com/office/drawing/2014/main" id="{3EF3A8AF-375B-F306-8D7B-F4A0BE880B37}"/>
                  </a:ext>
                </a:extLst>
              </p:cNvPr>
              <p:cNvSpPr>
                <a:spLocks noRot="1" noChangeAspect="1" noMove="1" noResize="1" noEditPoints="1" noAdjustHandles="1" noChangeArrowheads="1" noChangeShapeType="1" noTextEdit="1"/>
              </p:cNvSpPr>
              <p:nvPr/>
            </p:nvSpPr>
            <p:spPr>
              <a:xfrm>
                <a:off x="326704" y="2623814"/>
                <a:ext cx="728405" cy="60061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272D4B8-25F3-0719-4A9A-F11CC996F022}"/>
                  </a:ext>
                </a:extLst>
              </p:cNvPr>
              <p:cNvSpPr/>
              <p:nvPr/>
            </p:nvSpPr>
            <p:spPr>
              <a:xfrm>
                <a:off x="400209" y="3402948"/>
                <a:ext cx="720070" cy="546945"/>
              </a:xfrm>
              <a:prstGeom prst="rect">
                <a:avLst/>
              </a:prstGeom>
            </p:spPr>
            <p:txBody>
              <a:bodyPr wrap="none">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lang="en-GB" sz="2954" dirty="0">
                    <a:solidFill>
                      <a:prstClr val="black"/>
                    </a:solidFill>
                    <a:latin typeface="Calibri" panose="020F0502020204030204"/>
                  </a:rPr>
                  <a:t>-</a:t>
                </a:r>
                <a14:m>
                  <m:oMath xmlns:m="http://schemas.openxmlformats.org/officeDocument/2006/math">
                    <m:r>
                      <a:rPr kumimoji="0" lang="en-GB" sz="2954"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oMath>
                </a14:m>
                <a:endParaRPr kumimoji="0" lang="en-GB" sz="2954"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1" name="Rectangle 30">
                <a:extLst>
                  <a:ext uri="{FF2B5EF4-FFF2-40B4-BE49-F238E27FC236}">
                    <a16:creationId xmlns:a16="http://schemas.microsoft.com/office/drawing/2014/main" id="{1272D4B8-25F3-0719-4A9A-F11CC996F022}"/>
                  </a:ext>
                </a:extLst>
              </p:cNvPr>
              <p:cNvSpPr>
                <a:spLocks noRot="1" noChangeAspect="1" noMove="1" noResize="1" noEditPoints="1" noAdjustHandles="1" noChangeArrowheads="1" noChangeShapeType="1" noTextEdit="1"/>
              </p:cNvSpPr>
              <p:nvPr/>
            </p:nvSpPr>
            <p:spPr>
              <a:xfrm>
                <a:off x="400209" y="3402948"/>
                <a:ext cx="720070" cy="546945"/>
              </a:xfrm>
              <a:prstGeom prst="rect">
                <a:avLst/>
              </a:prstGeom>
              <a:blipFill>
                <a:blip r:embed="rId10"/>
                <a:stretch>
                  <a:fillRect l="-19492" t="-11111" b="-3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5D34E87-724F-3E01-0574-8D078F8D0EFE}"/>
                  </a:ext>
                </a:extLst>
              </p:cNvPr>
              <p:cNvSpPr txBox="1"/>
              <p:nvPr/>
            </p:nvSpPr>
            <p:spPr>
              <a:xfrm>
                <a:off x="5590673" y="3031958"/>
                <a:ext cx="3108864" cy="75674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≡−9</m:t>
                      </m:r>
                      <m:rad>
                        <m:radPr>
                          <m:degHide m:val="on"/>
                          <m:ctrlP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radPr>
                        <m:deg/>
                        <m:e>
                          <m: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e>
                      </m:rad>
                      <m:r>
                        <a:rPr kumimoji="0" lang="en-GB" sz="4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−8</m:t>
                      </m:r>
                    </m:oMath>
                  </m:oMathPara>
                </a14:m>
                <a:endPar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32" name="TextBox 31">
                <a:extLst>
                  <a:ext uri="{FF2B5EF4-FFF2-40B4-BE49-F238E27FC236}">
                    <a16:creationId xmlns:a16="http://schemas.microsoft.com/office/drawing/2014/main" id="{C5D34E87-724F-3E01-0574-8D078F8D0EFE}"/>
                  </a:ext>
                </a:extLst>
              </p:cNvPr>
              <p:cNvSpPr txBox="1">
                <a:spLocks noRot="1" noChangeAspect="1" noMove="1" noResize="1" noEditPoints="1" noAdjustHandles="1" noChangeArrowheads="1" noChangeShapeType="1" noTextEdit="1"/>
              </p:cNvSpPr>
              <p:nvPr/>
            </p:nvSpPr>
            <p:spPr>
              <a:xfrm>
                <a:off x="5590673" y="3031958"/>
                <a:ext cx="3108864" cy="756746"/>
              </a:xfrm>
              <a:prstGeom prst="rect">
                <a:avLst/>
              </a:prstGeom>
              <a:blipFill>
                <a:blip r:embed="rId11"/>
                <a:stretch>
                  <a:fillRect/>
                </a:stretch>
              </a:blipFill>
            </p:spPr>
            <p:txBody>
              <a:bodyPr/>
              <a:lstStyle/>
              <a:p>
                <a:r>
                  <a:rPr lang="en-GB">
                    <a:noFill/>
                  </a:rPr>
                  <a:t> </a:t>
                </a:r>
              </a:p>
            </p:txBody>
          </p:sp>
        </mc:Fallback>
      </mc:AlternateContent>
      <p:sp>
        <p:nvSpPr>
          <p:cNvPr id="2" name="TextBox 1">
            <a:extLst>
              <a:ext uri="{FF2B5EF4-FFF2-40B4-BE49-F238E27FC236}">
                <a16:creationId xmlns:a16="http://schemas.microsoft.com/office/drawing/2014/main" id="{1D0A932F-84D6-B8C1-1539-5D0B83688EA9}"/>
              </a:ext>
            </a:extLst>
          </p:cNvPr>
          <p:cNvSpPr txBox="1"/>
          <p:nvPr/>
        </p:nvSpPr>
        <p:spPr>
          <a:xfrm>
            <a:off x="9841424" y="108488"/>
            <a:ext cx="1321003" cy="584775"/>
          </a:xfrm>
          <a:prstGeom prst="rect">
            <a:avLst/>
          </a:prstGeom>
          <a:noFill/>
        </p:spPr>
        <p:txBody>
          <a:bodyPr wrap="none" rtlCol="0">
            <a:spAutoFit/>
          </a:bodyPr>
          <a:lstStyle/>
          <a:p>
            <a:r>
              <a:rPr lang="en-GB" sz="3200" b="1" dirty="0"/>
              <a:t>We Do</a:t>
            </a:r>
          </a:p>
        </p:txBody>
      </p:sp>
    </p:spTree>
    <p:extLst>
      <p:ext uri="{BB962C8B-B14F-4D97-AF65-F5344CB8AC3E}">
        <p14:creationId xmlns:p14="http://schemas.microsoft.com/office/powerpoint/2010/main" val="63178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51BBAC-20B0-412E-80B2-93FA065B96D2}"/>
              </a:ext>
            </a:extLst>
          </p:cNvPr>
          <p:cNvSpPr txBox="1"/>
          <p:nvPr/>
        </p:nvSpPr>
        <p:spPr>
          <a:xfrm>
            <a:off x="112712" y="105968"/>
            <a:ext cx="2766976" cy="461665"/>
          </a:xfrm>
          <a:prstGeom prst="rect">
            <a:avLst/>
          </a:prstGeom>
          <a:noFill/>
        </p:spPr>
        <p:txBody>
          <a:bodyPr wrap="none" rtlCol="0">
            <a:spAutoFit/>
          </a:bodyPr>
          <a:lstStyle/>
          <a:p>
            <a:pPr algn="ctr" defTabSz="457200"/>
            <a:r>
              <a:rPr lang="en-GB" sz="2400" dirty="0">
                <a:solidFill>
                  <a:prstClr val="black"/>
                </a:solidFill>
                <a:latin typeface="Calibri" panose="020F0502020204030204"/>
              </a:rPr>
              <a:t>Expand and simplify:</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96829A-0FEE-413C-A1E3-943C6EAE84AD}"/>
                  </a:ext>
                </a:extLst>
              </p:cNvPr>
              <p:cNvSpPr txBox="1"/>
              <p:nvPr/>
            </p:nvSpPr>
            <p:spPr>
              <a:xfrm>
                <a:off x="1765358" y="4546052"/>
                <a:ext cx="3647024"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6+3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15</m:t>
                          </m:r>
                        </m:e>
                      </m:rad>
                    </m:oMath>
                  </m:oMathPara>
                </a14:m>
                <a:endParaRPr lang="en-GB" sz="2800"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0A96829A-0FEE-413C-A1E3-943C6EAE84AD}"/>
                  </a:ext>
                </a:extLst>
              </p:cNvPr>
              <p:cNvSpPr txBox="1">
                <a:spLocks noRot="1" noChangeAspect="1" noMove="1" noResize="1" noEditPoints="1" noAdjustHandles="1" noChangeArrowheads="1" noChangeShapeType="1" noTextEdit="1"/>
              </p:cNvSpPr>
              <p:nvPr/>
            </p:nvSpPr>
            <p:spPr>
              <a:xfrm>
                <a:off x="1765358" y="4546052"/>
                <a:ext cx="3647024" cy="58272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1901297" y="979893"/>
                <a:ext cx="3504229" cy="61728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 </m:t>
                          </m:r>
                        </m:e>
                      </m:d>
                      <m:r>
                        <a:rPr lang="en-GB" sz="2800" i="1" dirty="0">
                          <a:solidFill>
                            <a:prstClr val="black"/>
                          </a:solidFill>
                          <a:latin typeface="Cambria Math" panose="02040503050406030204" pitchFamily="18" charset="0"/>
                        </a:rPr>
                        <m:t>  </m:t>
                      </m:r>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r>
                            <a:rPr lang="en-GB" sz="2800" i="1" dirty="0">
                              <a:solidFill>
                                <a:prstClr val="black"/>
                              </a:solidFill>
                              <a:latin typeface="Cambria Math" panose="02040503050406030204" pitchFamily="18" charset="0"/>
                            </a:rPr>
                            <m:t> </m:t>
                          </m:r>
                        </m:e>
                      </m:d>
                    </m:oMath>
                  </m:oMathPara>
                </a14:m>
                <a:endParaRPr lang="en-GB" sz="28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1901297" y="979893"/>
                <a:ext cx="3504229" cy="617285"/>
              </a:xfrm>
              <a:prstGeom prst="rect">
                <a:avLst/>
              </a:prstGeom>
              <a:blipFill>
                <a:blip r:embed="rId3"/>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9BDD92E7-CA40-4E4B-8CF6-0123F797A7DA}"/>
              </a:ext>
            </a:extLst>
          </p:cNvPr>
          <p:cNvCxnSpPr>
            <a:cxnSpLocks/>
          </p:cNvCxnSpPr>
          <p:nvPr/>
        </p:nvCxnSpPr>
        <p:spPr>
          <a:xfrm flipV="1">
            <a:off x="2037331" y="2532476"/>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F27DD2-8F9F-438C-B0D4-D792497432BA}"/>
              </a:ext>
            </a:extLst>
          </p:cNvPr>
          <p:cNvCxnSpPr>
            <a:cxnSpLocks/>
          </p:cNvCxnSpPr>
          <p:nvPr/>
        </p:nvCxnSpPr>
        <p:spPr>
          <a:xfrm>
            <a:off x="4326103" y="1845426"/>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21B3FA-F3FD-4E77-9A92-947D4A272179}"/>
              </a:ext>
            </a:extLst>
          </p:cNvPr>
          <p:cNvCxnSpPr>
            <a:cxnSpLocks/>
          </p:cNvCxnSpPr>
          <p:nvPr/>
        </p:nvCxnSpPr>
        <p:spPr>
          <a:xfrm flipV="1">
            <a:off x="2037331" y="3251527"/>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FFD376-E250-4C64-A972-83BD820C1982}"/>
                  </a:ext>
                </a:extLst>
              </p:cNvPr>
              <p:cNvSpPr txBox="1"/>
              <p:nvPr/>
            </p:nvSpPr>
            <p:spPr>
              <a:xfrm>
                <a:off x="4544415" y="2605031"/>
                <a:ext cx="931858"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𝟑</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𝟓</m:t>
                          </m:r>
                        </m:e>
                      </m:rad>
                    </m:oMath>
                  </m:oMathPara>
                </a14:m>
                <a:endParaRPr lang="en-GB" sz="2800" b="1" dirty="0">
                  <a:solidFill>
                    <a:srgbClr val="0070C0"/>
                  </a:solidFill>
                  <a:latin typeface="Calibri" panose="020F0502020204030204"/>
                </a:endParaRPr>
              </a:p>
            </p:txBody>
          </p:sp>
        </mc:Choice>
        <mc:Fallback xmlns="">
          <p:sp>
            <p:nvSpPr>
              <p:cNvPr id="28" name="TextBox 27">
                <a:extLst>
                  <a:ext uri="{FF2B5EF4-FFF2-40B4-BE49-F238E27FC236}">
                    <a16:creationId xmlns:a16="http://schemas.microsoft.com/office/drawing/2014/main" id="{61FFD376-E250-4C64-A972-83BD820C1982}"/>
                  </a:ext>
                </a:extLst>
              </p:cNvPr>
              <p:cNvSpPr txBox="1">
                <a:spLocks noRot="1" noChangeAspect="1" noMove="1" noResize="1" noEditPoints="1" noAdjustHandles="1" noChangeArrowheads="1" noChangeShapeType="1" noTextEdit="1"/>
              </p:cNvSpPr>
              <p:nvPr/>
            </p:nvSpPr>
            <p:spPr>
              <a:xfrm>
                <a:off x="4544415" y="2605031"/>
                <a:ext cx="931858" cy="58272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9827B9A-E584-4425-84AF-BD67C695EA71}"/>
                  </a:ext>
                </a:extLst>
              </p:cNvPr>
              <p:cNvSpPr txBox="1"/>
              <p:nvPr/>
            </p:nvSpPr>
            <p:spPr>
              <a:xfrm>
                <a:off x="2153716" y="2605031"/>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3</m:t>
                      </m:r>
                    </m:oMath>
                  </m:oMathPara>
                </a14:m>
                <a:endParaRPr lang="en-GB" sz="2800" dirty="0">
                  <a:solidFill>
                    <a:prstClr val="black"/>
                  </a:solidFill>
                  <a:latin typeface="Calibri" panose="020F0502020204030204"/>
                </a:endParaRPr>
              </a:p>
            </p:txBody>
          </p:sp>
        </mc:Choice>
        <mc:Fallback xmlns="">
          <p:sp>
            <p:nvSpPr>
              <p:cNvPr id="39" name="TextBox 38">
                <a:extLst>
                  <a:ext uri="{FF2B5EF4-FFF2-40B4-BE49-F238E27FC236}">
                    <a16:creationId xmlns:a16="http://schemas.microsoft.com/office/drawing/2014/main" id="{E9827B9A-E584-4425-84AF-BD67C695EA71}"/>
                  </a:ext>
                </a:extLst>
              </p:cNvPr>
              <p:cNvSpPr txBox="1">
                <a:spLocks noRot="1" noChangeAspect="1" noMove="1" noResize="1" noEditPoints="1" noAdjustHandles="1" noChangeArrowheads="1" noChangeShapeType="1" noTextEdit="1"/>
              </p:cNvSpPr>
              <p:nvPr/>
            </p:nvSpPr>
            <p:spPr>
              <a:xfrm>
                <a:off x="2153716" y="2605031"/>
                <a:ext cx="465191"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A31879A-BB4E-42AA-BEB0-5BE2BA48A763}"/>
                  </a:ext>
                </a:extLst>
              </p:cNvPr>
              <p:cNvSpPr txBox="1"/>
              <p:nvPr/>
            </p:nvSpPr>
            <p:spPr>
              <a:xfrm>
                <a:off x="3323320" y="2605031"/>
                <a:ext cx="48122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𝟔</m:t>
                      </m:r>
                    </m:oMath>
                  </m:oMathPara>
                </a14:m>
                <a:endParaRPr lang="en-GB" sz="2800" b="1" dirty="0">
                  <a:solidFill>
                    <a:srgbClr val="0070C0"/>
                  </a:solidFill>
                  <a:latin typeface="Calibri" panose="020F0502020204030204"/>
                </a:endParaRPr>
              </a:p>
            </p:txBody>
          </p:sp>
        </mc:Choice>
        <mc:Fallback xmlns="">
          <p:sp>
            <p:nvSpPr>
              <p:cNvPr id="47" name="TextBox 46">
                <a:extLst>
                  <a:ext uri="{FF2B5EF4-FFF2-40B4-BE49-F238E27FC236}">
                    <a16:creationId xmlns:a16="http://schemas.microsoft.com/office/drawing/2014/main" id="{9A31879A-BB4E-42AA-BEB0-5BE2BA48A763}"/>
                  </a:ext>
                </a:extLst>
              </p:cNvPr>
              <p:cNvSpPr txBox="1">
                <a:spLocks noRot="1" noChangeAspect="1" noMove="1" noResize="1" noEditPoints="1" noAdjustHandles="1" noChangeArrowheads="1" noChangeShapeType="1" noTextEdit="1"/>
              </p:cNvSpPr>
              <p:nvPr/>
            </p:nvSpPr>
            <p:spPr>
              <a:xfrm>
                <a:off x="3323320" y="2605031"/>
                <a:ext cx="481221" cy="523220"/>
              </a:xfrm>
              <a:prstGeom prst="rect">
                <a:avLst/>
              </a:prstGeom>
              <a:blipFill>
                <a:blip r:embed="rId6"/>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414088CE-C2BE-45B7-BE78-6A1206305F7C}"/>
              </a:ext>
            </a:extLst>
          </p:cNvPr>
          <p:cNvCxnSpPr>
            <a:cxnSpLocks/>
          </p:cNvCxnSpPr>
          <p:nvPr/>
        </p:nvCxnSpPr>
        <p:spPr>
          <a:xfrm>
            <a:off x="2879688" y="1845426"/>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CB076F-2A24-4978-8C52-60180793FEA3}"/>
                  </a:ext>
                </a:extLst>
              </p:cNvPr>
              <p:cNvSpPr txBox="1"/>
              <p:nvPr/>
            </p:nvSpPr>
            <p:spPr>
              <a:xfrm>
                <a:off x="4544415" y="3324082"/>
                <a:ext cx="931858"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𝟏𝟓</m:t>
                          </m:r>
                        </m:e>
                      </m:rad>
                    </m:oMath>
                  </m:oMathPara>
                </a14:m>
                <a:endParaRPr lang="en-GB" sz="2800" b="1" dirty="0">
                  <a:solidFill>
                    <a:srgbClr val="0070C0"/>
                  </a:solidFill>
                  <a:latin typeface="Calibri" panose="020F0502020204030204"/>
                </a:endParaRPr>
              </a:p>
            </p:txBody>
          </p:sp>
        </mc:Choice>
        <mc:Fallback xmlns="">
          <p:sp>
            <p:nvSpPr>
              <p:cNvPr id="54" name="TextBox 53">
                <a:extLst>
                  <a:ext uri="{FF2B5EF4-FFF2-40B4-BE49-F238E27FC236}">
                    <a16:creationId xmlns:a16="http://schemas.microsoft.com/office/drawing/2014/main" id="{59CB076F-2A24-4978-8C52-60180793FEA3}"/>
                  </a:ext>
                </a:extLst>
              </p:cNvPr>
              <p:cNvSpPr txBox="1">
                <a:spLocks noRot="1" noChangeAspect="1" noMove="1" noResize="1" noEditPoints="1" noAdjustHandles="1" noChangeArrowheads="1" noChangeShapeType="1" noTextEdit="1"/>
              </p:cNvSpPr>
              <p:nvPr/>
            </p:nvSpPr>
            <p:spPr>
              <a:xfrm>
                <a:off x="4544415" y="3324082"/>
                <a:ext cx="931858" cy="58272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6C51A7B-4EDD-4846-B834-9F7FBCAF286E}"/>
                  </a:ext>
                </a:extLst>
              </p:cNvPr>
              <p:cNvSpPr txBox="1"/>
              <p:nvPr/>
            </p:nvSpPr>
            <p:spPr>
              <a:xfrm>
                <a:off x="1807719" y="3324082"/>
                <a:ext cx="968727"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oMath>
                  </m:oMathPara>
                </a14:m>
                <a:endParaRPr lang="en-GB" sz="2800" dirty="0">
                  <a:solidFill>
                    <a:prstClr val="black"/>
                  </a:solidFill>
                  <a:latin typeface="Calibri" panose="020F0502020204030204"/>
                </a:endParaRPr>
              </a:p>
            </p:txBody>
          </p:sp>
        </mc:Choice>
        <mc:Fallback xmlns="">
          <p:sp>
            <p:nvSpPr>
              <p:cNvPr id="55" name="TextBox 54">
                <a:extLst>
                  <a:ext uri="{FF2B5EF4-FFF2-40B4-BE49-F238E27FC236}">
                    <a16:creationId xmlns:a16="http://schemas.microsoft.com/office/drawing/2014/main" id="{76C51A7B-4EDD-4846-B834-9F7FBCAF286E}"/>
                  </a:ext>
                </a:extLst>
              </p:cNvPr>
              <p:cNvSpPr txBox="1">
                <a:spLocks noRot="1" noChangeAspect="1" noMove="1" noResize="1" noEditPoints="1" noAdjustHandles="1" noChangeArrowheads="1" noChangeShapeType="1" noTextEdit="1"/>
              </p:cNvSpPr>
              <p:nvPr/>
            </p:nvSpPr>
            <p:spPr>
              <a:xfrm>
                <a:off x="1807719" y="3324082"/>
                <a:ext cx="968727" cy="57394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B234F11-F042-4CB7-A1AF-FDC50F09AD99}"/>
                  </a:ext>
                </a:extLst>
              </p:cNvPr>
              <p:cNvSpPr txBox="1"/>
              <p:nvPr/>
            </p:nvSpPr>
            <p:spPr>
              <a:xfrm>
                <a:off x="3098000" y="3324082"/>
                <a:ext cx="931858"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𝟐</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𝟑</m:t>
                          </m:r>
                        </m:e>
                      </m:rad>
                    </m:oMath>
                  </m:oMathPara>
                </a14:m>
                <a:endParaRPr lang="en-GB" sz="2800" b="1" dirty="0">
                  <a:solidFill>
                    <a:srgbClr val="0070C0"/>
                  </a:solidFill>
                  <a:latin typeface="Calibri" panose="020F0502020204030204"/>
                </a:endParaRPr>
              </a:p>
            </p:txBody>
          </p:sp>
        </mc:Choice>
        <mc:Fallback xmlns="">
          <p:sp>
            <p:nvSpPr>
              <p:cNvPr id="56" name="TextBox 55">
                <a:extLst>
                  <a:ext uri="{FF2B5EF4-FFF2-40B4-BE49-F238E27FC236}">
                    <a16:creationId xmlns:a16="http://schemas.microsoft.com/office/drawing/2014/main" id="{3B234F11-F042-4CB7-A1AF-FDC50F09AD99}"/>
                  </a:ext>
                </a:extLst>
              </p:cNvPr>
              <p:cNvSpPr txBox="1">
                <a:spLocks noRot="1" noChangeAspect="1" noMove="1" noResize="1" noEditPoints="1" noAdjustHandles="1" noChangeArrowheads="1" noChangeShapeType="1" noTextEdit="1"/>
              </p:cNvSpPr>
              <p:nvPr/>
            </p:nvSpPr>
            <p:spPr>
              <a:xfrm>
                <a:off x="3098000" y="3324082"/>
                <a:ext cx="931858" cy="5739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4D0796A-0C89-4FEA-835D-43A355DA8294}"/>
                  </a:ext>
                </a:extLst>
              </p:cNvPr>
              <p:cNvSpPr txBox="1"/>
              <p:nvPr/>
            </p:nvSpPr>
            <p:spPr>
              <a:xfrm>
                <a:off x="4525982" y="1885980"/>
                <a:ext cx="968727"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oMath>
                  </m:oMathPara>
                </a14:m>
                <a:endParaRPr lang="en-GB" sz="2800" dirty="0">
                  <a:solidFill>
                    <a:prstClr val="black"/>
                  </a:solidFill>
                  <a:latin typeface="Calibri" panose="020F0502020204030204"/>
                </a:endParaRPr>
              </a:p>
            </p:txBody>
          </p:sp>
        </mc:Choice>
        <mc:Fallback xmlns="">
          <p:sp>
            <p:nvSpPr>
              <p:cNvPr id="58" name="TextBox 57">
                <a:extLst>
                  <a:ext uri="{FF2B5EF4-FFF2-40B4-BE49-F238E27FC236}">
                    <a16:creationId xmlns:a16="http://schemas.microsoft.com/office/drawing/2014/main" id="{B4D0796A-0C89-4FEA-835D-43A355DA8294}"/>
                  </a:ext>
                </a:extLst>
              </p:cNvPr>
              <p:cNvSpPr txBox="1">
                <a:spLocks noRot="1" noChangeAspect="1" noMove="1" noResize="1" noEditPoints="1" noAdjustHandles="1" noChangeArrowheads="1" noChangeShapeType="1" noTextEdit="1"/>
              </p:cNvSpPr>
              <p:nvPr/>
            </p:nvSpPr>
            <p:spPr>
              <a:xfrm>
                <a:off x="4525982" y="1885980"/>
                <a:ext cx="968727" cy="58272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43E9A23-4DE3-4492-AF00-A23F28227222}"/>
                  </a:ext>
                </a:extLst>
              </p:cNvPr>
              <p:cNvSpPr txBox="1"/>
              <p:nvPr/>
            </p:nvSpPr>
            <p:spPr>
              <a:xfrm>
                <a:off x="3331335" y="1885980"/>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2</m:t>
                      </m:r>
                    </m:oMath>
                  </m:oMathPara>
                </a14:m>
                <a:endParaRPr lang="en-GB" sz="2800" b="1" dirty="0">
                  <a:solidFill>
                    <a:srgbClr val="0070C0"/>
                  </a:solidFill>
                  <a:latin typeface="Calibri" panose="020F0502020204030204"/>
                </a:endParaRPr>
              </a:p>
            </p:txBody>
          </p:sp>
        </mc:Choice>
        <mc:Fallback xmlns="">
          <p:sp>
            <p:nvSpPr>
              <p:cNvPr id="60" name="TextBox 59">
                <a:extLst>
                  <a:ext uri="{FF2B5EF4-FFF2-40B4-BE49-F238E27FC236}">
                    <a16:creationId xmlns:a16="http://schemas.microsoft.com/office/drawing/2014/main" id="{743E9A23-4DE3-4492-AF00-A23F28227222}"/>
                  </a:ext>
                </a:extLst>
              </p:cNvPr>
              <p:cNvSpPr txBox="1">
                <a:spLocks noRot="1" noChangeAspect="1" noMove="1" noResize="1" noEditPoints="1" noAdjustHandles="1" noChangeArrowheads="1" noChangeShapeType="1" noTextEdit="1"/>
              </p:cNvSpPr>
              <p:nvPr/>
            </p:nvSpPr>
            <p:spPr>
              <a:xfrm>
                <a:off x="3331335" y="1885980"/>
                <a:ext cx="465191" cy="523220"/>
              </a:xfrm>
              <a:prstGeom prst="rect">
                <a:avLst/>
              </a:prstGeom>
              <a:blipFill>
                <a:blip r:embed="rId11"/>
                <a:stretch>
                  <a:fillRect/>
                </a:stretch>
              </a:blipFill>
            </p:spPr>
            <p:txBody>
              <a:bodyPr/>
              <a:lstStyle/>
              <a:p>
                <a:r>
                  <a:rPr lang="en-GB">
                    <a:noFill/>
                  </a:rPr>
                  <a:t> </a:t>
                </a:r>
              </a:p>
            </p:txBody>
          </p:sp>
        </mc:Fallback>
      </mc:AlternateContent>
      <p:cxnSp>
        <p:nvCxnSpPr>
          <p:cNvPr id="61" name="Straight Arrow Connector 60">
            <a:extLst>
              <a:ext uri="{FF2B5EF4-FFF2-40B4-BE49-F238E27FC236}">
                <a16:creationId xmlns:a16="http://schemas.microsoft.com/office/drawing/2014/main" id="{10E89E54-9E61-4C04-9565-34F6981D80FA}"/>
              </a:ext>
            </a:extLst>
          </p:cNvPr>
          <p:cNvCxnSpPr>
            <a:cxnSpLocks/>
          </p:cNvCxnSpPr>
          <p:nvPr/>
        </p:nvCxnSpPr>
        <p:spPr>
          <a:xfrm flipH="1">
            <a:off x="1834608" y="5201318"/>
            <a:ext cx="3606072"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53A47B1-F0AB-4C07-A6BB-FB9D3F6B6165}"/>
              </a:ext>
            </a:extLst>
          </p:cNvPr>
          <p:cNvSpPr txBox="1"/>
          <p:nvPr/>
        </p:nvSpPr>
        <p:spPr>
          <a:xfrm>
            <a:off x="2668113" y="5545510"/>
            <a:ext cx="1815625" cy="369332"/>
          </a:xfrm>
          <a:prstGeom prst="rect">
            <a:avLst/>
          </a:prstGeom>
          <a:noFill/>
        </p:spPr>
        <p:txBody>
          <a:bodyPr wrap="none" rtlCol="0">
            <a:spAutoFit/>
          </a:bodyPr>
          <a:lstStyle/>
          <a:p>
            <a:pPr algn="ctr" defTabSz="457200"/>
            <a:r>
              <a:rPr lang="en-GB" dirty="0">
                <a:solidFill>
                  <a:prstClr val="black"/>
                </a:solidFill>
                <a:latin typeface="Calibri" panose="020F0502020204030204"/>
              </a:rPr>
              <a:t>Can we simplify?</a:t>
            </a:r>
          </a:p>
        </p:txBody>
      </p:sp>
    </p:spTree>
    <p:extLst>
      <p:ext uri="{BB962C8B-B14F-4D97-AF65-F5344CB8AC3E}">
        <p14:creationId xmlns:p14="http://schemas.microsoft.com/office/powerpoint/2010/main" val="383882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nodeType="withEffect">
                                  <p:stCondLst>
                                    <p:cond delay="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9" grpId="0"/>
      <p:bldP spid="47" grpId="0"/>
      <p:bldP spid="54" grpId="0"/>
      <p:bldP spid="55" grpId="0"/>
      <p:bldP spid="56" grpId="0"/>
      <p:bldP spid="58" grpId="0"/>
      <p:bldP spid="6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532877" y="6157282"/>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96829A-0FEE-413C-A1E3-943C6EAE84AD}"/>
                  </a:ext>
                </a:extLst>
              </p:cNvPr>
              <p:cNvSpPr txBox="1"/>
              <p:nvPr/>
            </p:nvSpPr>
            <p:spPr>
              <a:xfrm>
                <a:off x="1982661" y="4546052"/>
                <a:ext cx="3212418"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8+4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r>
                        <a:rPr lang="en-GB" sz="2800" i="1" dirty="0">
                          <a:solidFill>
                            <a:prstClr val="black"/>
                          </a:solidFill>
                          <a:latin typeface="Cambria Math" panose="02040503050406030204" pitchFamily="18" charset="0"/>
                        </a:rPr>
                        <m:t>+2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r>
                        <a:rPr lang="en-GB" sz="2800" i="1" dirty="0">
                          <a:solidFill>
                            <a:prstClr val="black"/>
                          </a:solidFill>
                          <a:latin typeface="Cambria Math" panose="02040503050406030204" pitchFamily="18" charset="0"/>
                        </a:rPr>
                        <m:t>+3</m:t>
                      </m:r>
                    </m:oMath>
                  </m:oMathPara>
                </a14:m>
                <a:endParaRPr lang="en-GB" sz="2800"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0A96829A-0FEE-413C-A1E3-943C6EAE84AD}"/>
                  </a:ext>
                </a:extLst>
              </p:cNvPr>
              <p:cNvSpPr txBox="1">
                <a:spLocks noRot="1" noChangeAspect="1" noMove="1" noResize="1" noEditPoints="1" noAdjustHandles="1" noChangeArrowheads="1" noChangeShapeType="1" noTextEdit="1"/>
              </p:cNvSpPr>
              <p:nvPr/>
            </p:nvSpPr>
            <p:spPr>
              <a:xfrm>
                <a:off x="1982661" y="4546052"/>
                <a:ext cx="3212418" cy="573940"/>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1901297" y="979893"/>
                <a:ext cx="3504229" cy="61728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2+</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r>
                            <a:rPr lang="en-GB" sz="2800" i="1" dirty="0">
                              <a:solidFill>
                                <a:prstClr val="black"/>
                              </a:solidFill>
                              <a:latin typeface="Cambria Math" panose="02040503050406030204" pitchFamily="18" charset="0"/>
                            </a:rPr>
                            <m:t> </m:t>
                          </m:r>
                        </m:e>
                      </m:d>
                      <m:r>
                        <a:rPr lang="en-GB" sz="2800" i="1" dirty="0">
                          <a:solidFill>
                            <a:prstClr val="black"/>
                          </a:solidFill>
                          <a:latin typeface="Cambria Math" panose="02040503050406030204" pitchFamily="18" charset="0"/>
                        </a:rPr>
                        <m:t>  </m:t>
                      </m:r>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r>
                            <a:rPr lang="en-GB" sz="2800" i="1" dirty="0">
                              <a:solidFill>
                                <a:prstClr val="black"/>
                              </a:solidFill>
                              <a:latin typeface="Cambria Math" panose="02040503050406030204" pitchFamily="18" charset="0"/>
                            </a:rPr>
                            <m:t> </m:t>
                          </m:r>
                        </m:e>
                      </m:d>
                    </m:oMath>
                  </m:oMathPara>
                </a14:m>
                <a:endParaRPr lang="en-GB" sz="28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1901297" y="979893"/>
                <a:ext cx="3504229" cy="617285"/>
              </a:xfrm>
              <a:prstGeom prst="rect">
                <a:avLst/>
              </a:prstGeom>
              <a:blipFill>
                <a:blip r:embed="rId3"/>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9BDD92E7-CA40-4E4B-8CF6-0123F797A7DA}"/>
              </a:ext>
            </a:extLst>
          </p:cNvPr>
          <p:cNvCxnSpPr>
            <a:cxnSpLocks/>
          </p:cNvCxnSpPr>
          <p:nvPr/>
        </p:nvCxnSpPr>
        <p:spPr>
          <a:xfrm flipV="1">
            <a:off x="2037331" y="2532476"/>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F27DD2-8F9F-438C-B0D4-D792497432BA}"/>
              </a:ext>
            </a:extLst>
          </p:cNvPr>
          <p:cNvCxnSpPr>
            <a:cxnSpLocks/>
          </p:cNvCxnSpPr>
          <p:nvPr/>
        </p:nvCxnSpPr>
        <p:spPr>
          <a:xfrm>
            <a:off x="4326103" y="1845426"/>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21B3FA-F3FD-4E77-9A92-947D4A272179}"/>
              </a:ext>
            </a:extLst>
          </p:cNvPr>
          <p:cNvCxnSpPr>
            <a:cxnSpLocks/>
          </p:cNvCxnSpPr>
          <p:nvPr/>
        </p:nvCxnSpPr>
        <p:spPr>
          <a:xfrm flipV="1">
            <a:off x="2037331" y="3251527"/>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FFD376-E250-4C64-A972-83BD820C1982}"/>
                  </a:ext>
                </a:extLst>
              </p:cNvPr>
              <p:cNvSpPr txBox="1"/>
              <p:nvPr/>
            </p:nvSpPr>
            <p:spPr>
              <a:xfrm>
                <a:off x="4544415" y="2605031"/>
                <a:ext cx="931858"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𝟒</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𝟑</m:t>
                          </m:r>
                        </m:e>
                      </m:rad>
                    </m:oMath>
                  </m:oMathPara>
                </a14:m>
                <a:endParaRPr lang="en-GB" sz="2800" b="1" dirty="0">
                  <a:solidFill>
                    <a:srgbClr val="0070C0"/>
                  </a:solidFill>
                  <a:latin typeface="Calibri" panose="020F0502020204030204"/>
                </a:endParaRPr>
              </a:p>
            </p:txBody>
          </p:sp>
        </mc:Choice>
        <mc:Fallback xmlns="">
          <p:sp>
            <p:nvSpPr>
              <p:cNvPr id="28" name="TextBox 27">
                <a:extLst>
                  <a:ext uri="{FF2B5EF4-FFF2-40B4-BE49-F238E27FC236}">
                    <a16:creationId xmlns:a16="http://schemas.microsoft.com/office/drawing/2014/main" id="{61FFD376-E250-4C64-A972-83BD820C1982}"/>
                  </a:ext>
                </a:extLst>
              </p:cNvPr>
              <p:cNvSpPr txBox="1">
                <a:spLocks noRot="1" noChangeAspect="1" noMove="1" noResize="1" noEditPoints="1" noAdjustHandles="1" noChangeArrowheads="1" noChangeShapeType="1" noTextEdit="1"/>
              </p:cNvSpPr>
              <p:nvPr/>
            </p:nvSpPr>
            <p:spPr>
              <a:xfrm>
                <a:off x="4544415" y="2605031"/>
                <a:ext cx="931858" cy="573940"/>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9827B9A-E584-4425-84AF-BD67C695EA71}"/>
                  </a:ext>
                </a:extLst>
              </p:cNvPr>
              <p:cNvSpPr txBox="1"/>
              <p:nvPr/>
            </p:nvSpPr>
            <p:spPr>
              <a:xfrm>
                <a:off x="2153716" y="2605031"/>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4</m:t>
                      </m:r>
                    </m:oMath>
                  </m:oMathPara>
                </a14:m>
                <a:endParaRPr lang="en-GB" sz="2800" dirty="0">
                  <a:solidFill>
                    <a:prstClr val="black"/>
                  </a:solidFill>
                  <a:latin typeface="Calibri" panose="020F0502020204030204"/>
                </a:endParaRPr>
              </a:p>
            </p:txBody>
          </p:sp>
        </mc:Choice>
        <mc:Fallback xmlns="">
          <p:sp>
            <p:nvSpPr>
              <p:cNvPr id="39" name="TextBox 38">
                <a:extLst>
                  <a:ext uri="{FF2B5EF4-FFF2-40B4-BE49-F238E27FC236}">
                    <a16:creationId xmlns:a16="http://schemas.microsoft.com/office/drawing/2014/main" id="{E9827B9A-E584-4425-84AF-BD67C695EA71}"/>
                  </a:ext>
                </a:extLst>
              </p:cNvPr>
              <p:cNvSpPr txBox="1">
                <a:spLocks noRot="1" noChangeAspect="1" noMove="1" noResize="1" noEditPoints="1" noAdjustHandles="1" noChangeArrowheads="1" noChangeShapeType="1" noTextEdit="1"/>
              </p:cNvSpPr>
              <p:nvPr/>
            </p:nvSpPr>
            <p:spPr>
              <a:xfrm>
                <a:off x="2153716" y="2605031"/>
                <a:ext cx="465191"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A31879A-BB4E-42AA-BEB0-5BE2BA48A763}"/>
                  </a:ext>
                </a:extLst>
              </p:cNvPr>
              <p:cNvSpPr txBox="1"/>
              <p:nvPr/>
            </p:nvSpPr>
            <p:spPr>
              <a:xfrm>
                <a:off x="3323320" y="2605031"/>
                <a:ext cx="48122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𝟖</m:t>
                      </m:r>
                    </m:oMath>
                  </m:oMathPara>
                </a14:m>
                <a:endParaRPr lang="en-GB" sz="2800" b="1" dirty="0">
                  <a:solidFill>
                    <a:srgbClr val="0070C0"/>
                  </a:solidFill>
                  <a:latin typeface="Calibri" panose="020F0502020204030204"/>
                </a:endParaRPr>
              </a:p>
            </p:txBody>
          </p:sp>
        </mc:Choice>
        <mc:Fallback xmlns="">
          <p:sp>
            <p:nvSpPr>
              <p:cNvPr id="47" name="TextBox 46">
                <a:extLst>
                  <a:ext uri="{FF2B5EF4-FFF2-40B4-BE49-F238E27FC236}">
                    <a16:creationId xmlns:a16="http://schemas.microsoft.com/office/drawing/2014/main" id="{9A31879A-BB4E-42AA-BEB0-5BE2BA48A763}"/>
                  </a:ext>
                </a:extLst>
              </p:cNvPr>
              <p:cNvSpPr txBox="1">
                <a:spLocks noRot="1" noChangeAspect="1" noMove="1" noResize="1" noEditPoints="1" noAdjustHandles="1" noChangeArrowheads="1" noChangeShapeType="1" noTextEdit="1"/>
              </p:cNvSpPr>
              <p:nvPr/>
            </p:nvSpPr>
            <p:spPr>
              <a:xfrm>
                <a:off x="3323320" y="2605031"/>
                <a:ext cx="481221" cy="523220"/>
              </a:xfrm>
              <a:prstGeom prst="rect">
                <a:avLst/>
              </a:prstGeom>
              <a:blipFill>
                <a:blip r:embed="rId6"/>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414088CE-C2BE-45B7-BE78-6A1206305F7C}"/>
              </a:ext>
            </a:extLst>
          </p:cNvPr>
          <p:cNvCxnSpPr>
            <a:cxnSpLocks/>
          </p:cNvCxnSpPr>
          <p:nvPr/>
        </p:nvCxnSpPr>
        <p:spPr>
          <a:xfrm>
            <a:off x="2879688" y="1845426"/>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53A16C9-FEE6-43E7-B680-FCE037D5A61D}"/>
                  </a:ext>
                </a:extLst>
              </p:cNvPr>
              <p:cNvSpPr txBox="1"/>
              <p:nvPr/>
            </p:nvSpPr>
            <p:spPr>
              <a:xfrm>
                <a:off x="2615782" y="5435514"/>
                <a:ext cx="1946174" cy="642868"/>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11+6</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3</m:t>
                          </m:r>
                        </m:e>
                      </m:rad>
                    </m:oMath>
                  </m:oMathPara>
                </a14:m>
                <a:endParaRPr lang="en-GB" sz="3200" dirty="0">
                  <a:solidFill>
                    <a:prstClr val="black"/>
                  </a:solidFill>
                  <a:latin typeface="Calibri" panose="020F0502020204030204"/>
                </a:endParaRPr>
              </a:p>
            </p:txBody>
          </p:sp>
        </mc:Choice>
        <mc:Fallback xmlns="">
          <p:sp>
            <p:nvSpPr>
              <p:cNvPr id="50" name="TextBox 49">
                <a:extLst>
                  <a:ext uri="{FF2B5EF4-FFF2-40B4-BE49-F238E27FC236}">
                    <a16:creationId xmlns:a16="http://schemas.microsoft.com/office/drawing/2014/main" id="{953A16C9-FEE6-43E7-B680-FCE037D5A61D}"/>
                  </a:ext>
                </a:extLst>
              </p:cNvPr>
              <p:cNvSpPr txBox="1">
                <a:spLocks noRot="1" noChangeAspect="1" noMove="1" noResize="1" noEditPoints="1" noAdjustHandles="1" noChangeArrowheads="1" noChangeShapeType="1" noTextEdit="1"/>
              </p:cNvSpPr>
              <p:nvPr/>
            </p:nvSpPr>
            <p:spPr>
              <a:xfrm>
                <a:off x="2615782" y="5435514"/>
                <a:ext cx="1946174" cy="642868"/>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CB076F-2A24-4978-8C52-60180793FEA3}"/>
                  </a:ext>
                </a:extLst>
              </p:cNvPr>
              <p:cNvSpPr txBox="1"/>
              <p:nvPr/>
            </p:nvSpPr>
            <p:spPr>
              <a:xfrm>
                <a:off x="4769734" y="3373958"/>
                <a:ext cx="48122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a:solidFill>
                            <a:srgbClr val="0070C0"/>
                          </a:solidFill>
                          <a:latin typeface="Cambria Math" panose="02040503050406030204" pitchFamily="18" charset="0"/>
                        </a:rPr>
                        <m:t>𝟑</m:t>
                      </m:r>
                    </m:oMath>
                  </m:oMathPara>
                </a14:m>
                <a:endParaRPr lang="en-GB" sz="2800" b="1" dirty="0">
                  <a:solidFill>
                    <a:srgbClr val="0070C0"/>
                  </a:solidFill>
                  <a:latin typeface="Calibri" panose="020F0502020204030204"/>
                </a:endParaRPr>
              </a:p>
            </p:txBody>
          </p:sp>
        </mc:Choice>
        <mc:Fallback xmlns="">
          <p:sp>
            <p:nvSpPr>
              <p:cNvPr id="54" name="TextBox 53">
                <a:extLst>
                  <a:ext uri="{FF2B5EF4-FFF2-40B4-BE49-F238E27FC236}">
                    <a16:creationId xmlns:a16="http://schemas.microsoft.com/office/drawing/2014/main" id="{59CB076F-2A24-4978-8C52-60180793FEA3}"/>
                  </a:ext>
                </a:extLst>
              </p:cNvPr>
              <p:cNvSpPr txBox="1">
                <a:spLocks noRot="1" noChangeAspect="1" noMove="1" noResize="1" noEditPoints="1" noAdjustHandles="1" noChangeArrowheads="1" noChangeShapeType="1" noTextEdit="1"/>
              </p:cNvSpPr>
              <p:nvPr/>
            </p:nvSpPr>
            <p:spPr>
              <a:xfrm>
                <a:off x="4769734" y="3373958"/>
                <a:ext cx="481221"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6C51A7B-4EDD-4846-B834-9F7FBCAF286E}"/>
                  </a:ext>
                </a:extLst>
              </p:cNvPr>
              <p:cNvSpPr txBox="1"/>
              <p:nvPr/>
            </p:nvSpPr>
            <p:spPr>
              <a:xfrm>
                <a:off x="1807719" y="3324082"/>
                <a:ext cx="968727"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oMath>
                  </m:oMathPara>
                </a14:m>
                <a:endParaRPr lang="en-GB" sz="2800" dirty="0">
                  <a:solidFill>
                    <a:prstClr val="black"/>
                  </a:solidFill>
                  <a:latin typeface="Calibri" panose="020F0502020204030204"/>
                </a:endParaRPr>
              </a:p>
            </p:txBody>
          </p:sp>
        </mc:Choice>
        <mc:Fallback xmlns="">
          <p:sp>
            <p:nvSpPr>
              <p:cNvPr id="55" name="TextBox 54">
                <a:extLst>
                  <a:ext uri="{FF2B5EF4-FFF2-40B4-BE49-F238E27FC236}">
                    <a16:creationId xmlns:a16="http://schemas.microsoft.com/office/drawing/2014/main" id="{76C51A7B-4EDD-4846-B834-9F7FBCAF286E}"/>
                  </a:ext>
                </a:extLst>
              </p:cNvPr>
              <p:cNvSpPr txBox="1">
                <a:spLocks noRot="1" noChangeAspect="1" noMove="1" noResize="1" noEditPoints="1" noAdjustHandles="1" noChangeArrowheads="1" noChangeShapeType="1" noTextEdit="1"/>
              </p:cNvSpPr>
              <p:nvPr/>
            </p:nvSpPr>
            <p:spPr>
              <a:xfrm>
                <a:off x="1807719" y="3324082"/>
                <a:ext cx="968727" cy="5739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B234F11-F042-4CB7-A1AF-FDC50F09AD99}"/>
                  </a:ext>
                </a:extLst>
              </p:cNvPr>
              <p:cNvSpPr txBox="1"/>
              <p:nvPr/>
            </p:nvSpPr>
            <p:spPr>
              <a:xfrm>
                <a:off x="3098000" y="3324082"/>
                <a:ext cx="931858"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𝟐</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𝟑</m:t>
                          </m:r>
                        </m:e>
                      </m:rad>
                    </m:oMath>
                  </m:oMathPara>
                </a14:m>
                <a:endParaRPr lang="en-GB" sz="2800" b="1" dirty="0">
                  <a:solidFill>
                    <a:srgbClr val="0070C0"/>
                  </a:solidFill>
                  <a:latin typeface="Calibri" panose="020F0502020204030204"/>
                </a:endParaRPr>
              </a:p>
            </p:txBody>
          </p:sp>
        </mc:Choice>
        <mc:Fallback xmlns="">
          <p:sp>
            <p:nvSpPr>
              <p:cNvPr id="56" name="TextBox 55">
                <a:extLst>
                  <a:ext uri="{FF2B5EF4-FFF2-40B4-BE49-F238E27FC236}">
                    <a16:creationId xmlns:a16="http://schemas.microsoft.com/office/drawing/2014/main" id="{3B234F11-F042-4CB7-A1AF-FDC50F09AD99}"/>
                  </a:ext>
                </a:extLst>
              </p:cNvPr>
              <p:cNvSpPr txBox="1">
                <a:spLocks noRot="1" noChangeAspect="1" noMove="1" noResize="1" noEditPoints="1" noAdjustHandles="1" noChangeArrowheads="1" noChangeShapeType="1" noTextEdit="1"/>
              </p:cNvSpPr>
              <p:nvPr/>
            </p:nvSpPr>
            <p:spPr>
              <a:xfrm>
                <a:off x="3098000" y="3324082"/>
                <a:ext cx="931858" cy="5739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4D0796A-0C89-4FEA-835D-43A355DA8294}"/>
                  </a:ext>
                </a:extLst>
              </p:cNvPr>
              <p:cNvSpPr txBox="1"/>
              <p:nvPr/>
            </p:nvSpPr>
            <p:spPr>
              <a:xfrm>
                <a:off x="4525982" y="1885980"/>
                <a:ext cx="968727" cy="57394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3</m:t>
                          </m:r>
                        </m:e>
                      </m:rad>
                    </m:oMath>
                  </m:oMathPara>
                </a14:m>
                <a:endParaRPr lang="en-GB" sz="2800" dirty="0">
                  <a:solidFill>
                    <a:prstClr val="black"/>
                  </a:solidFill>
                  <a:latin typeface="Calibri" panose="020F0502020204030204"/>
                </a:endParaRPr>
              </a:p>
            </p:txBody>
          </p:sp>
        </mc:Choice>
        <mc:Fallback xmlns="">
          <p:sp>
            <p:nvSpPr>
              <p:cNvPr id="58" name="TextBox 57">
                <a:extLst>
                  <a:ext uri="{FF2B5EF4-FFF2-40B4-BE49-F238E27FC236}">
                    <a16:creationId xmlns:a16="http://schemas.microsoft.com/office/drawing/2014/main" id="{B4D0796A-0C89-4FEA-835D-43A355DA8294}"/>
                  </a:ext>
                </a:extLst>
              </p:cNvPr>
              <p:cNvSpPr txBox="1">
                <a:spLocks noRot="1" noChangeAspect="1" noMove="1" noResize="1" noEditPoints="1" noAdjustHandles="1" noChangeArrowheads="1" noChangeShapeType="1" noTextEdit="1"/>
              </p:cNvSpPr>
              <p:nvPr/>
            </p:nvSpPr>
            <p:spPr>
              <a:xfrm>
                <a:off x="4525982" y="1885980"/>
                <a:ext cx="968727" cy="573940"/>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43E9A23-4DE3-4492-AF00-A23F28227222}"/>
                  </a:ext>
                </a:extLst>
              </p:cNvPr>
              <p:cNvSpPr txBox="1"/>
              <p:nvPr/>
            </p:nvSpPr>
            <p:spPr>
              <a:xfrm>
                <a:off x="3331335" y="1885980"/>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2</m:t>
                      </m:r>
                    </m:oMath>
                  </m:oMathPara>
                </a14:m>
                <a:endParaRPr lang="en-GB" sz="2800" b="1" dirty="0">
                  <a:solidFill>
                    <a:srgbClr val="0070C0"/>
                  </a:solidFill>
                  <a:latin typeface="Calibri" panose="020F0502020204030204"/>
                </a:endParaRPr>
              </a:p>
            </p:txBody>
          </p:sp>
        </mc:Choice>
        <mc:Fallback xmlns="">
          <p:sp>
            <p:nvSpPr>
              <p:cNvPr id="60" name="TextBox 59">
                <a:extLst>
                  <a:ext uri="{FF2B5EF4-FFF2-40B4-BE49-F238E27FC236}">
                    <a16:creationId xmlns:a16="http://schemas.microsoft.com/office/drawing/2014/main" id="{743E9A23-4DE3-4492-AF00-A23F28227222}"/>
                  </a:ext>
                </a:extLst>
              </p:cNvPr>
              <p:cNvSpPr txBox="1">
                <a:spLocks noRot="1" noChangeAspect="1" noMove="1" noResize="1" noEditPoints="1" noAdjustHandles="1" noChangeArrowheads="1" noChangeShapeType="1" noTextEdit="1"/>
              </p:cNvSpPr>
              <p:nvPr/>
            </p:nvSpPr>
            <p:spPr>
              <a:xfrm>
                <a:off x="3331335" y="1885980"/>
                <a:ext cx="465191" cy="523220"/>
              </a:xfrm>
              <a:prstGeom prst="rect">
                <a:avLst/>
              </a:prstGeom>
              <a:blipFill>
                <a:blip r:embed="rId12"/>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24207BFD-109D-2427-A6E1-6CC49B6362AE}"/>
              </a:ext>
            </a:extLst>
          </p:cNvPr>
          <p:cNvSpPr txBox="1"/>
          <p:nvPr/>
        </p:nvSpPr>
        <p:spPr>
          <a:xfrm>
            <a:off x="112712" y="105968"/>
            <a:ext cx="2766976" cy="461665"/>
          </a:xfrm>
          <a:prstGeom prst="rect">
            <a:avLst/>
          </a:prstGeom>
          <a:noFill/>
        </p:spPr>
        <p:txBody>
          <a:bodyPr wrap="none" rtlCol="0">
            <a:spAutoFit/>
          </a:bodyPr>
          <a:lstStyle/>
          <a:p>
            <a:pPr algn="ctr" defTabSz="457200"/>
            <a:r>
              <a:rPr lang="en-GB" sz="2400" dirty="0">
                <a:solidFill>
                  <a:prstClr val="black"/>
                </a:solidFill>
                <a:latin typeface="Calibri" panose="020F0502020204030204"/>
              </a:rPr>
              <a:t>Expand and simplify:</a:t>
            </a:r>
          </a:p>
        </p:txBody>
      </p:sp>
    </p:spTree>
    <p:extLst>
      <p:ext uri="{BB962C8B-B14F-4D97-AF65-F5344CB8AC3E}">
        <p14:creationId xmlns:p14="http://schemas.microsoft.com/office/powerpoint/2010/main" val="22348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9" grpId="0"/>
      <p:bldP spid="47" grpId="0"/>
      <p:bldP spid="50" grpId="0"/>
      <p:bldP spid="54" grpId="0"/>
      <p:bldP spid="55" grpId="0"/>
      <p:bldP spid="56" grpId="0"/>
      <p:bldP spid="58"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D260A458-78F9-460C-A04C-46B9A73EAD06}"/>
              </a:ext>
            </a:extLst>
          </p:cNvPr>
          <p:cNvCxnSpPr>
            <a:cxnSpLocks/>
          </p:cNvCxnSpPr>
          <p:nvPr/>
        </p:nvCxnSpPr>
        <p:spPr>
          <a:xfrm flipH="1">
            <a:off x="2532877" y="6157282"/>
            <a:ext cx="2134720" cy="0"/>
          </a:xfrm>
          <a:prstGeom prst="straightConnector1">
            <a:avLst/>
          </a:pr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A96829A-0FEE-413C-A1E3-943C6EAE84AD}"/>
                  </a:ext>
                </a:extLst>
              </p:cNvPr>
              <p:cNvSpPr txBox="1"/>
              <p:nvPr/>
            </p:nvSpPr>
            <p:spPr>
              <a:xfrm>
                <a:off x="1883275" y="4546052"/>
                <a:ext cx="3411190"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12+4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−5</m:t>
                      </m:r>
                    </m:oMath>
                  </m:oMathPara>
                </a14:m>
                <a:endParaRPr lang="en-GB" sz="2800" dirty="0">
                  <a:solidFill>
                    <a:prstClr val="black"/>
                  </a:solidFill>
                  <a:latin typeface="Calibri" panose="020F0502020204030204"/>
                </a:endParaRPr>
              </a:p>
            </p:txBody>
          </p:sp>
        </mc:Choice>
        <mc:Fallback xmlns="">
          <p:sp>
            <p:nvSpPr>
              <p:cNvPr id="27" name="TextBox 26">
                <a:extLst>
                  <a:ext uri="{FF2B5EF4-FFF2-40B4-BE49-F238E27FC236}">
                    <a16:creationId xmlns:a16="http://schemas.microsoft.com/office/drawing/2014/main" id="{0A96829A-0FEE-413C-A1E3-943C6EAE84AD}"/>
                  </a:ext>
                </a:extLst>
              </p:cNvPr>
              <p:cNvSpPr txBox="1">
                <a:spLocks noRot="1" noChangeAspect="1" noMove="1" noResize="1" noEditPoints="1" noAdjustHandles="1" noChangeArrowheads="1" noChangeShapeType="1" noTextEdit="1"/>
              </p:cNvSpPr>
              <p:nvPr/>
            </p:nvSpPr>
            <p:spPr>
              <a:xfrm>
                <a:off x="1883275" y="4546052"/>
                <a:ext cx="3411190" cy="58272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38C20B2-417B-47C1-87CF-1BDF0D267FA8}"/>
                  </a:ext>
                </a:extLst>
              </p:cNvPr>
              <p:cNvSpPr txBox="1"/>
              <p:nvPr/>
            </p:nvSpPr>
            <p:spPr>
              <a:xfrm>
                <a:off x="1901297" y="979893"/>
                <a:ext cx="3504229" cy="617285"/>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3+</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 </m:t>
                          </m:r>
                        </m:e>
                      </m:d>
                      <m:r>
                        <a:rPr lang="en-GB" sz="2800" i="1" dirty="0">
                          <a:solidFill>
                            <a:prstClr val="black"/>
                          </a:solidFill>
                          <a:latin typeface="Cambria Math" panose="02040503050406030204" pitchFamily="18" charset="0"/>
                        </a:rPr>
                        <m:t>  </m:t>
                      </m:r>
                      <m:d>
                        <m:dPr>
                          <m:ctrlPr>
                            <a:rPr lang="en-GB" sz="2800" i="1" dirty="0">
                              <a:solidFill>
                                <a:prstClr val="black"/>
                              </a:solidFill>
                              <a:latin typeface="Cambria Math" panose="02040503050406030204" pitchFamily="18" charset="0"/>
                            </a:rPr>
                          </m:ctrlPr>
                        </m:dPr>
                        <m:e>
                          <m:r>
                            <a:rPr lang="en-GB" sz="2800" i="1" dirty="0">
                              <a:solidFill>
                                <a:prstClr val="black"/>
                              </a:solidFill>
                              <a:latin typeface="Cambria Math" panose="02040503050406030204" pitchFamily="18" charset="0"/>
                            </a:rPr>
                            <m:t> 4−</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r>
                            <a:rPr lang="en-GB" sz="2800" i="1" dirty="0">
                              <a:solidFill>
                                <a:prstClr val="black"/>
                              </a:solidFill>
                              <a:latin typeface="Cambria Math" panose="02040503050406030204" pitchFamily="18" charset="0"/>
                            </a:rPr>
                            <m:t> </m:t>
                          </m:r>
                        </m:e>
                      </m:d>
                    </m:oMath>
                  </m:oMathPara>
                </a14:m>
                <a:endParaRPr lang="en-GB" sz="2800" dirty="0">
                  <a:solidFill>
                    <a:prstClr val="black"/>
                  </a:solidFill>
                  <a:latin typeface="Calibri" panose="020F0502020204030204"/>
                </a:endParaRPr>
              </a:p>
            </p:txBody>
          </p:sp>
        </mc:Choice>
        <mc:Fallback xmlns="">
          <p:sp>
            <p:nvSpPr>
              <p:cNvPr id="20" name="TextBox 19">
                <a:extLst>
                  <a:ext uri="{FF2B5EF4-FFF2-40B4-BE49-F238E27FC236}">
                    <a16:creationId xmlns:a16="http://schemas.microsoft.com/office/drawing/2014/main" id="{338C20B2-417B-47C1-87CF-1BDF0D267FA8}"/>
                  </a:ext>
                </a:extLst>
              </p:cNvPr>
              <p:cNvSpPr txBox="1">
                <a:spLocks noRot="1" noChangeAspect="1" noMove="1" noResize="1" noEditPoints="1" noAdjustHandles="1" noChangeArrowheads="1" noChangeShapeType="1" noTextEdit="1"/>
              </p:cNvSpPr>
              <p:nvPr/>
            </p:nvSpPr>
            <p:spPr>
              <a:xfrm>
                <a:off x="1901297" y="979893"/>
                <a:ext cx="3504229" cy="617285"/>
              </a:xfrm>
              <a:prstGeom prst="rect">
                <a:avLst/>
              </a:prstGeom>
              <a:blipFill>
                <a:blip r:embed="rId3"/>
                <a:stretch>
                  <a:fillRect/>
                </a:stretch>
              </a:blipFill>
            </p:spPr>
            <p:txBody>
              <a:bodyPr/>
              <a:lstStyle/>
              <a:p>
                <a:r>
                  <a:rPr lang="en-GB">
                    <a:noFill/>
                  </a:rPr>
                  <a:t> </a:t>
                </a:r>
              </a:p>
            </p:txBody>
          </p:sp>
        </mc:Fallback>
      </mc:AlternateContent>
      <p:cxnSp>
        <p:nvCxnSpPr>
          <p:cNvPr id="23" name="Straight Connector 22">
            <a:extLst>
              <a:ext uri="{FF2B5EF4-FFF2-40B4-BE49-F238E27FC236}">
                <a16:creationId xmlns:a16="http://schemas.microsoft.com/office/drawing/2014/main" id="{9BDD92E7-CA40-4E4B-8CF6-0123F797A7DA}"/>
              </a:ext>
            </a:extLst>
          </p:cNvPr>
          <p:cNvCxnSpPr>
            <a:cxnSpLocks/>
          </p:cNvCxnSpPr>
          <p:nvPr/>
        </p:nvCxnSpPr>
        <p:spPr>
          <a:xfrm flipV="1">
            <a:off x="2037331" y="2532476"/>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F27DD2-8F9F-438C-B0D4-D792497432BA}"/>
              </a:ext>
            </a:extLst>
          </p:cNvPr>
          <p:cNvCxnSpPr>
            <a:cxnSpLocks/>
          </p:cNvCxnSpPr>
          <p:nvPr/>
        </p:nvCxnSpPr>
        <p:spPr>
          <a:xfrm>
            <a:off x="4326103" y="1845426"/>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921B3FA-F3FD-4E77-9A92-947D4A272179}"/>
              </a:ext>
            </a:extLst>
          </p:cNvPr>
          <p:cNvCxnSpPr>
            <a:cxnSpLocks/>
          </p:cNvCxnSpPr>
          <p:nvPr/>
        </p:nvCxnSpPr>
        <p:spPr>
          <a:xfrm flipV="1">
            <a:off x="2037331" y="3251527"/>
            <a:ext cx="3370098" cy="1"/>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1FFD376-E250-4C64-A972-83BD820C1982}"/>
                  </a:ext>
                </a:extLst>
              </p:cNvPr>
              <p:cNvSpPr txBox="1"/>
              <p:nvPr/>
            </p:nvSpPr>
            <p:spPr>
              <a:xfrm>
                <a:off x="4544415" y="2605031"/>
                <a:ext cx="931858"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𝟒</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𝟓</m:t>
                          </m:r>
                        </m:e>
                      </m:rad>
                    </m:oMath>
                  </m:oMathPara>
                </a14:m>
                <a:endParaRPr lang="en-GB" sz="2800" b="1" dirty="0">
                  <a:solidFill>
                    <a:srgbClr val="0070C0"/>
                  </a:solidFill>
                  <a:latin typeface="Calibri" panose="020F0502020204030204"/>
                </a:endParaRPr>
              </a:p>
            </p:txBody>
          </p:sp>
        </mc:Choice>
        <mc:Fallback xmlns="">
          <p:sp>
            <p:nvSpPr>
              <p:cNvPr id="28" name="TextBox 27">
                <a:extLst>
                  <a:ext uri="{FF2B5EF4-FFF2-40B4-BE49-F238E27FC236}">
                    <a16:creationId xmlns:a16="http://schemas.microsoft.com/office/drawing/2014/main" id="{61FFD376-E250-4C64-A972-83BD820C1982}"/>
                  </a:ext>
                </a:extLst>
              </p:cNvPr>
              <p:cNvSpPr txBox="1">
                <a:spLocks noRot="1" noChangeAspect="1" noMove="1" noResize="1" noEditPoints="1" noAdjustHandles="1" noChangeArrowheads="1" noChangeShapeType="1" noTextEdit="1"/>
              </p:cNvSpPr>
              <p:nvPr/>
            </p:nvSpPr>
            <p:spPr>
              <a:xfrm>
                <a:off x="4544415" y="2605031"/>
                <a:ext cx="931858" cy="58272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9827B9A-E584-4425-84AF-BD67C695EA71}"/>
                  </a:ext>
                </a:extLst>
              </p:cNvPr>
              <p:cNvSpPr txBox="1"/>
              <p:nvPr/>
            </p:nvSpPr>
            <p:spPr>
              <a:xfrm>
                <a:off x="2153716" y="2605031"/>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4</m:t>
                      </m:r>
                    </m:oMath>
                  </m:oMathPara>
                </a14:m>
                <a:endParaRPr lang="en-GB" sz="2800" dirty="0">
                  <a:solidFill>
                    <a:prstClr val="black"/>
                  </a:solidFill>
                  <a:latin typeface="Calibri" panose="020F0502020204030204"/>
                </a:endParaRPr>
              </a:p>
            </p:txBody>
          </p:sp>
        </mc:Choice>
        <mc:Fallback xmlns="">
          <p:sp>
            <p:nvSpPr>
              <p:cNvPr id="39" name="TextBox 38">
                <a:extLst>
                  <a:ext uri="{FF2B5EF4-FFF2-40B4-BE49-F238E27FC236}">
                    <a16:creationId xmlns:a16="http://schemas.microsoft.com/office/drawing/2014/main" id="{E9827B9A-E584-4425-84AF-BD67C695EA71}"/>
                  </a:ext>
                </a:extLst>
              </p:cNvPr>
              <p:cNvSpPr txBox="1">
                <a:spLocks noRot="1" noChangeAspect="1" noMove="1" noResize="1" noEditPoints="1" noAdjustHandles="1" noChangeArrowheads="1" noChangeShapeType="1" noTextEdit="1"/>
              </p:cNvSpPr>
              <p:nvPr/>
            </p:nvSpPr>
            <p:spPr>
              <a:xfrm>
                <a:off x="2153716" y="2605031"/>
                <a:ext cx="465191" cy="523220"/>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A31879A-BB4E-42AA-BEB0-5BE2BA48A763}"/>
                  </a:ext>
                </a:extLst>
              </p:cNvPr>
              <p:cNvSpPr txBox="1"/>
              <p:nvPr/>
            </p:nvSpPr>
            <p:spPr>
              <a:xfrm>
                <a:off x="3215918" y="2605031"/>
                <a:ext cx="696024"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𝟏𝟐</m:t>
                      </m:r>
                    </m:oMath>
                  </m:oMathPara>
                </a14:m>
                <a:endParaRPr lang="en-GB" sz="2800" b="1" dirty="0">
                  <a:solidFill>
                    <a:srgbClr val="0070C0"/>
                  </a:solidFill>
                  <a:latin typeface="Calibri" panose="020F0502020204030204"/>
                </a:endParaRPr>
              </a:p>
            </p:txBody>
          </p:sp>
        </mc:Choice>
        <mc:Fallback xmlns="">
          <p:sp>
            <p:nvSpPr>
              <p:cNvPr id="47" name="TextBox 46">
                <a:extLst>
                  <a:ext uri="{FF2B5EF4-FFF2-40B4-BE49-F238E27FC236}">
                    <a16:creationId xmlns:a16="http://schemas.microsoft.com/office/drawing/2014/main" id="{9A31879A-BB4E-42AA-BEB0-5BE2BA48A763}"/>
                  </a:ext>
                </a:extLst>
              </p:cNvPr>
              <p:cNvSpPr txBox="1">
                <a:spLocks noRot="1" noChangeAspect="1" noMove="1" noResize="1" noEditPoints="1" noAdjustHandles="1" noChangeArrowheads="1" noChangeShapeType="1" noTextEdit="1"/>
              </p:cNvSpPr>
              <p:nvPr/>
            </p:nvSpPr>
            <p:spPr>
              <a:xfrm>
                <a:off x="3215918" y="2605031"/>
                <a:ext cx="696024" cy="523220"/>
              </a:xfrm>
              <a:prstGeom prst="rect">
                <a:avLst/>
              </a:prstGeom>
              <a:blipFill>
                <a:blip r:embed="rId6"/>
                <a:stretch>
                  <a:fillRect/>
                </a:stretch>
              </a:blipFill>
            </p:spPr>
            <p:txBody>
              <a:bodyPr/>
              <a:lstStyle/>
              <a:p>
                <a:r>
                  <a:rPr lang="en-GB">
                    <a:noFill/>
                  </a:rPr>
                  <a:t> </a:t>
                </a:r>
              </a:p>
            </p:txBody>
          </p:sp>
        </mc:Fallback>
      </mc:AlternateContent>
      <p:cxnSp>
        <p:nvCxnSpPr>
          <p:cNvPr id="49" name="Straight Connector 48">
            <a:extLst>
              <a:ext uri="{FF2B5EF4-FFF2-40B4-BE49-F238E27FC236}">
                <a16:creationId xmlns:a16="http://schemas.microsoft.com/office/drawing/2014/main" id="{414088CE-C2BE-45B7-BE78-6A1206305F7C}"/>
              </a:ext>
            </a:extLst>
          </p:cNvPr>
          <p:cNvCxnSpPr>
            <a:cxnSpLocks/>
          </p:cNvCxnSpPr>
          <p:nvPr/>
        </p:nvCxnSpPr>
        <p:spPr>
          <a:xfrm>
            <a:off x="2879688" y="1845426"/>
            <a:ext cx="0" cy="218624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953A16C9-FEE6-43E7-B680-FCE037D5A61D}"/>
                  </a:ext>
                </a:extLst>
              </p:cNvPr>
              <p:cNvSpPr txBox="1"/>
              <p:nvPr/>
            </p:nvSpPr>
            <p:spPr>
              <a:xfrm>
                <a:off x="2843410" y="5435515"/>
                <a:ext cx="1490921" cy="652871"/>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3200" i="1" dirty="0">
                          <a:solidFill>
                            <a:prstClr val="black"/>
                          </a:solidFill>
                          <a:latin typeface="Cambria Math" panose="02040503050406030204" pitchFamily="18" charset="0"/>
                        </a:rPr>
                        <m:t>7+</m:t>
                      </m:r>
                      <m:rad>
                        <m:radPr>
                          <m:degHide m:val="on"/>
                          <m:ctrlPr>
                            <a:rPr lang="en-GB" sz="3200" i="1" dirty="0">
                              <a:solidFill>
                                <a:prstClr val="black"/>
                              </a:solidFill>
                              <a:latin typeface="Cambria Math" panose="02040503050406030204" pitchFamily="18" charset="0"/>
                            </a:rPr>
                          </m:ctrlPr>
                        </m:radPr>
                        <m:deg/>
                        <m:e>
                          <m:r>
                            <a:rPr lang="en-GB" sz="3200" i="1" dirty="0">
                              <a:solidFill>
                                <a:prstClr val="black"/>
                              </a:solidFill>
                              <a:latin typeface="Cambria Math" panose="02040503050406030204" pitchFamily="18" charset="0"/>
                            </a:rPr>
                            <m:t>5</m:t>
                          </m:r>
                        </m:e>
                      </m:rad>
                    </m:oMath>
                  </m:oMathPara>
                </a14:m>
                <a:endParaRPr lang="en-GB" sz="3200" dirty="0">
                  <a:solidFill>
                    <a:prstClr val="black"/>
                  </a:solidFill>
                  <a:latin typeface="Calibri" panose="020F0502020204030204"/>
                </a:endParaRPr>
              </a:p>
            </p:txBody>
          </p:sp>
        </mc:Choice>
        <mc:Fallback xmlns="">
          <p:sp>
            <p:nvSpPr>
              <p:cNvPr id="50" name="TextBox 49">
                <a:extLst>
                  <a:ext uri="{FF2B5EF4-FFF2-40B4-BE49-F238E27FC236}">
                    <a16:creationId xmlns:a16="http://schemas.microsoft.com/office/drawing/2014/main" id="{953A16C9-FEE6-43E7-B680-FCE037D5A61D}"/>
                  </a:ext>
                </a:extLst>
              </p:cNvPr>
              <p:cNvSpPr txBox="1">
                <a:spLocks noRot="1" noChangeAspect="1" noMove="1" noResize="1" noEditPoints="1" noAdjustHandles="1" noChangeArrowheads="1" noChangeShapeType="1" noTextEdit="1"/>
              </p:cNvSpPr>
              <p:nvPr/>
            </p:nvSpPr>
            <p:spPr>
              <a:xfrm>
                <a:off x="2843410" y="5435515"/>
                <a:ext cx="1490921" cy="652871"/>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59CB076F-2A24-4978-8C52-60180793FEA3}"/>
                  </a:ext>
                </a:extLst>
              </p:cNvPr>
              <p:cNvSpPr txBox="1"/>
              <p:nvPr/>
            </p:nvSpPr>
            <p:spPr>
              <a:xfrm>
                <a:off x="4635884" y="3415522"/>
                <a:ext cx="748923"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m:t>
                      </m:r>
                      <m:r>
                        <a:rPr lang="en-GB" sz="2800" b="1" i="1" dirty="0">
                          <a:solidFill>
                            <a:srgbClr val="0070C0"/>
                          </a:solidFill>
                          <a:latin typeface="Cambria Math" panose="02040503050406030204" pitchFamily="18" charset="0"/>
                        </a:rPr>
                        <m:t>𝟓</m:t>
                      </m:r>
                    </m:oMath>
                  </m:oMathPara>
                </a14:m>
                <a:endParaRPr lang="en-GB" sz="2800" b="1" dirty="0">
                  <a:solidFill>
                    <a:srgbClr val="0070C0"/>
                  </a:solidFill>
                  <a:latin typeface="Calibri" panose="020F0502020204030204"/>
                </a:endParaRPr>
              </a:p>
            </p:txBody>
          </p:sp>
        </mc:Choice>
        <mc:Fallback xmlns="">
          <p:sp>
            <p:nvSpPr>
              <p:cNvPr id="54" name="TextBox 53">
                <a:extLst>
                  <a:ext uri="{FF2B5EF4-FFF2-40B4-BE49-F238E27FC236}">
                    <a16:creationId xmlns:a16="http://schemas.microsoft.com/office/drawing/2014/main" id="{59CB076F-2A24-4978-8C52-60180793FEA3}"/>
                  </a:ext>
                </a:extLst>
              </p:cNvPr>
              <p:cNvSpPr txBox="1">
                <a:spLocks noRot="1" noChangeAspect="1" noMove="1" noResize="1" noEditPoints="1" noAdjustHandles="1" noChangeArrowheads="1" noChangeShapeType="1" noTextEdit="1"/>
              </p:cNvSpPr>
              <p:nvPr/>
            </p:nvSpPr>
            <p:spPr>
              <a:xfrm>
                <a:off x="4635884" y="3415522"/>
                <a:ext cx="748923" cy="523220"/>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76C51A7B-4EDD-4846-B834-9F7FBCAF286E}"/>
                  </a:ext>
                </a:extLst>
              </p:cNvPr>
              <p:cNvSpPr txBox="1"/>
              <p:nvPr/>
            </p:nvSpPr>
            <p:spPr>
              <a:xfrm>
                <a:off x="1807719" y="3324082"/>
                <a:ext cx="968727"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oMath>
                  </m:oMathPara>
                </a14:m>
                <a:endParaRPr lang="en-GB" sz="2800" dirty="0">
                  <a:solidFill>
                    <a:prstClr val="black"/>
                  </a:solidFill>
                  <a:latin typeface="Calibri" panose="020F0502020204030204"/>
                </a:endParaRPr>
              </a:p>
            </p:txBody>
          </p:sp>
        </mc:Choice>
        <mc:Fallback xmlns="">
          <p:sp>
            <p:nvSpPr>
              <p:cNvPr id="55" name="TextBox 54">
                <a:extLst>
                  <a:ext uri="{FF2B5EF4-FFF2-40B4-BE49-F238E27FC236}">
                    <a16:creationId xmlns:a16="http://schemas.microsoft.com/office/drawing/2014/main" id="{76C51A7B-4EDD-4846-B834-9F7FBCAF286E}"/>
                  </a:ext>
                </a:extLst>
              </p:cNvPr>
              <p:cNvSpPr txBox="1">
                <a:spLocks noRot="1" noChangeAspect="1" noMove="1" noResize="1" noEditPoints="1" noAdjustHandles="1" noChangeArrowheads="1" noChangeShapeType="1" noTextEdit="1"/>
              </p:cNvSpPr>
              <p:nvPr/>
            </p:nvSpPr>
            <p:spPr>
              <a:xfrm>
                <a:off x="1807719" y="3324082"/>
                <a:ext cx="968727" cy="58272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3B234F11-F042-4CB7-A1AF-FDC50F09AD99}"/>
                  </a:ext>
                </a:extLst>
              </p:cNvPr>
              <p:cNvSpPr txBox="1"/>
              <p:nvPr/>
            </p:nvSpPr>
            <p:spPr>
              <a:xfrm>
                <a:off x="2964151" y="3324082"/>
                <a:ext cx="1199559"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b="1" i="1" dirty="0">
                          <a:solidFill>
                            <a:srgbClr val="0070C0"/>
                          </a:solidFill>
                          <a:latin typeface="Cambria Math" panose="02040503050406030204" pitchFamily="18" charset="0"/>
                        </a:rPr>
                        <m:t>−</m:t>
                      </m:r>
                      <m:r>
                        <a:rPr lang="en-GB" sz="2800" b="1" i="1" dirty="0">
                          <a:solidFill>
                            <a:srgbClr val="0070C0"/>
                          </a:solidFill>
                          <a:latin typeface="Cambria Math" panose="02040503050406030204" pitchFamily="18" charset="0"/>
                        </a:rPr>
                        <m:t>𝟑</m:t>
                      </m:r>
                      <m:rad>
                        <m:radPr>
                          <m:degHide m:val="on"/>
                          <m:ctrlPr>
                            <a:rPr lang="en-GB" sz="2800" b="1" i="1" dirty="0">
                              <a:solidFill>
                                <a:srgbClr val="0070C0"/>
                              </a:solidFill>
                              <a:latin typeface="Cambria Math" panose="02040503050406030204" pitchFamily="18" charset="0"/>
                            </a:rPr>
                          </m:ctrlPr>
                        </m:radPr>
                        <m:deg/>
                        <m:e>
                          <m:r>
                            <a:rPr lang="en-GB" sz="2800" b="1" i="1" dirty="0">
                              <a:solidFill>
                                <a:srgbClr val="0070C0"/>
                              </a:solidFill>
                              <a:latin typeface="Cambria Math" panose="02040503050406030204" pitchFamily="18" charset="0"/>
                            </a:rPr>
                            <m:t>𝟓</m:t>
                          </m:r>
                        </m:e>
                      </m:rad>
                    </m:oMath>
                  </m:oMathPara>
                </a14:m>
                <a:endParaRPr lang="en-GB" sz="2800" b="1" dirty="0">
                  <a:solidFill>
                    <a:srgbClr val="0070C0"/>
                  </a:solidFill>
                  <a:latin typeface="Calibri" panose="020F0502020204030204"/>
                </a:endParaRPr>
              </a:p>
            </p:txBody>
          </p:sp>
        </mc:Choice>
        <mc:Fallback xmlns="">
          <p:sp>
            <p:nvSpPr>
              <p:cNvPr id="56" name="TextBox 55">
                <a:extLst>
                  <a:ext uri="{FF2B5EF4-FFF2-40B4-BE49-F238E27FC236}">
                    <a16:creationId xmlns:a16="http://schemas.microsoft.com/office/drawing/2014/main" id="{3B234F11-F042-4CB7-A1AF-FDC50F09AD99}"/>
                  </a:ext>
                </a:extLst>
              </p:cNvPr>
              <p:cNvSpPr txBox="1">
                <a:spLocks noRot="1" noChangeAspect="1" noMove="1" noResize="1" noEditPoints="1" noAdjustHandles="1" noChangeArrowheads="1" noChangeShapeType="1" noTextEdit="1"/>
              </p:cNvSpPr>
              <p:nvPr/>
            </p:nvSpPr>
            <p:spPr>
              <a:xfrm>
                <a:off x="2964151" y="3324082"/>
                <a:ext cx="1199559" cy="58272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B4D0796A-0C89-4FEA-835D-43A355DA8294}"/>
                  </a:ext>
                </a:extLst>
              </p:cNvPr>
              <p:cNvSpPr txBox="1"/>
              <p:nvPr/>
            </p:nvSpPr>
            <p:spPr>
              <a:xfrm>
                <a:off x="4525982" y="1885980"/>
                <a:ext cx="968727" cy="582724"/>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m:t>
                      </m:r>
                      <m:rad>
                        <m:radPr>
                          <m:degHide m:val="on"/>
                          <m:ctrlPr>
                            <a:rPr lang="en-GB" sz="2800" i="1" dirty="0">
                              <a:solidFill>
                                <a:prstClr val="black"/>
                              </a:solidFill>
                              <a:latin typeface="Cambria Math" panose="02040503050406030204" pitchFamily="18" charset="0"/>
                            </a:rPr>
                          </m:ctrlPr>
                        </m:radPr>
                        <m:deg/>
                        <m:e>
                          <m:r>
                            <a:rPr lang="en-GB" sz="2800" i="1" dirty="0">
                              <a:solidFill>
                                <a:prstClr val="black"/>
                              </a:solidFill>
                              <a:latin typeface="Cambria Math" panose="02040503050406030204" pitchFamily="18" charset="0"/>
                            </a:rPr>
                            <m:t>5</m:t>
                          </m:r>
                        </m:e>
                      </m:rad>
                    </m:oMath>
                  </m:oMathPara>
                </a14:m>
                <a:endParaRPr lang="en-GB" sz="2800" dirty="0">
                  <a:solidFill>
                    <a:prstClr val="black"/>
                  </a:solidFill>
                  <a:latin typeface="Calibri" panose="020F0502020204030204"/>
                </a:endParaRPr>
              </a:p>
            </p:txBody>
          </p:sp>
        </mc:Choice>
        <mc:Fallback xmlns="">
          <p:sp>
            <p:nvSpPr>
              <p:cNvPr id="58" name="TextBox 57">
                <a:extLst>
                  <a:ext uri="{FF2B5EF4-FFF2-40B4-BE49-F238E27FC236}">
                    <a16:creationId xmlns:a16="http://schemas.microsoft.com/office/drawing/2014/main" id="{B4D0796A-0C89-4FEA-835D-43A355DA8294}"/>
                  </a:ext>
                </a:extLst>
              </p:cNvPr>
              <p:cNvSpPr txBox="1">
                <a:spLocks noRot="1" noChangeAspect="1" noMove="1" noResize="1" noEditPoints="1" noAdjustHandles="1" noChangeArrowheads="1" noChangeShapeType="1" noTextEdit="1"/>
              </p:cNvSpPr>
              <p:nvPr/>
            </p:nvSpPr>
            <p:spPr>
              <a:xfrm>
                <a:off x="4525982" y="1885980"/>
                <a:ext cx="968727" cy="58272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743E9A23-4DE3-4492-AF00-A23F28227222}"/>
                  </a:ext>
                </a:extLst>
              </p:cNvPr>
              <p:cNvSpPr txBox="1"/>
              <p:nvPr/>
            </p:nvSpPr>
            <p:spPr>
              <a:xfrm>
                <a:off x="3331335" y="1885980"/>
                <a:ext cx="465191" cy="523220"/>
              </a:xfrm>
              <a:prstGeom prst="rect">
                <a:avLst/>
              </a:prstGeom>
              <a:noFill/>
            </p:spPr>
            <p:txBody>
              <a:bodyPr wrap="none" rtlCol="0">
                <a:spAutoFit/>
              </a:bodyPr>
              <a:lstStyle/>
              <a:p>
                <a:pPr algn="just" defTabSz="457200"/>
                <a14:m>
                  <m:oMathPara xmlns:m="http://schemas.openxmlformats.org/officeDocument/2006/math">
                    <m:oMathParaPr>
                      <m:jc m:val="centerGroup"/>
                    </m:oMathParaPr>
                    <m:oMath xmlns:m="http://schemas.openxmlformats.org/officeDocument/2006/math">
                      <m:r>
                        <a:rPr lang="en-GB" sz="2800" i="1" dirty="0">
                          <a:solidFill>
                            <a:prstClr val="black"/>
                          </a:solidFill>
                          <a:latin typeface="Cambria Math" panose="02040503050406030204" pitchFamily="18" charset="0"/>
                        </a:rPr>
                        <m:t>3</m:t>
                      </m:r>
                    </m:oMath>
                  </m:oMathPara>
                </a14:m>
                <a:endParaRPr lang="en-GB" sz="2800" b="1" dirty="0">
                  <a:solidFill>
                    <a:srgbClr val="0070C0"/>
                  </a:solidFill>
                  <a:latin typeface="Calibri" panose="020F0502020204030204"/>
                </a:endParaRPr>
              </a:p>
            </p:txBody>
          </p:sp>
        </mc:Choice>
        <mc:Fallback xmlns="">
          <p:sp>
            <p:nvSpPr>
              <p:cNvPr id="60" name="TextBox 59">
                <a:extLst>
                  <a:ext uri="{FF2B5EF4-FFF2-40B4-BE49-F238E27FC236}">
                    <a16:creationId xmlns:a16="http://schemas.microsoft.com/office/drawing/2014/main" id="{743E9A23-4DE3-4492-AF00-A23F28227222}"/>
                  </a:ext>
                </a:extLst>
              </p:cNvPr>
              <p:cNvSpPr txBox="1">
                <a:spLocks noRot="1" noChangeAspect="1" noMove="1" noResize="1" noEditPoints="1" noAdjustHandles="1" noChangeArrowheads="1" noChangeShapeType="1" noTextEdit="1"/>
              </p:cNvSpPr>
              <p:nvPr/>
            </p:nvSpPr>
            <p:spPr>
              <a:xfrm>
                <a:off x="3331335" y="1885980"/>
                <a:ext cx="465191" cy="523220"/>
              </a:xfrm>
              <a:prstGeom prst="rect">
                <a:avLst/>
              </a:prstGeom>
              <a:blipFill>
                <a:blip r:embed="rId12"/>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58D99A8D-C4E1-69B7-3FDE-1ABF16FCD882}"/>
              </a:ext>
            </a:extLst>
          </p:cNvPr>
          <p:cNvSpPr txBox="1"/>
          <p:nvPr/>
        </p:nvSpPr>
        <p:spPr>
          <a:xfrm>
            <a:off x="112712" y="105968"/>
            <a:ext cx="2766976" cy="461665"/>
          </a:xfrm>
          <a:prstGeom prst="rect">
            <a:avLst/>
          </a:prstGeom>
          <a:noFill/>
        </p:spPr>
        <p:txBody>
          <a:bodyPr wrap="none" rtlCol="0">
            <a:spAutoFit/>
          </a:bodyPr>
          <a:lstStyle/>
          <a:p>
            <a:pPr algn="ctr" defTabSz="457200"/>
            <a:r>
              <a:rPr lang="en-GB" sz="2400" dirty="0">
                <a:solidFill>
                  <a:prstClr val="black"/>
                </a:solidFill>
                <a:latin typeface="Calibri" panose="020F0502020204030204"/>
              </a:rPr>
              <a:t>Expand and simplify:</a:t>
            </a:r>
          </a:p>
        </p:txBody>
      </p:sp>
    </p:spTree>
    <p:extLst>
      <p:ext uri="{BB962C8B-B14F-4D97-AF65-F5344CB8AC3E}">
        <p14:creationId xmlns:p14="http://schemas.microsoft.com/office/powerpoint/2010/main" val="316795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500"/>
                                        <p:tgtEl>
                                          <p:spTgt spid="4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9" grpId="0"/>
      <p:bldP spid="47" grpId="0"/>
      <p:bldP spid="50" grpId="0"/>
      <p:bldP spid="54" grpId="0"/>
      <p:bldP spid="55" grpId="0"/>
      <p:bldP spid="56" grpId="0"/>
      <p:bldP spid="58" grpId="0"/>
      <p:bldP spid="60" grpId="0"/>
    </p:bldLst>
  </p:timing>
</p:sld>
</file>

<file path=ppt/theme/theme1.xml><?xml version="1.0" encoding="utf-8"?>
<a:theme xmlns:a="http://schemas.openxmlformats.org/drawingml/2006/main" name="ALTCCv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CCv2" id="{4F48670A-F939-4466-AF6F-90ADC58B0E17}" vid="{8887B371-F3E8-4C29-A510-C6481C3A9990}"/>
    </a:ext>
  </a:extLst>
</a:theme>
</file>

<file path=ppt/theme/theme10.xml><?xml version="1.0" encoding="utf-8"?>
<a:theme xmlns:a="http://schemas.openxmlformats.org/drawingml/2006/main" name="5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1.xml><?xml version="1.0" encoding="utf-8"?>
<a:theme xmlns:a="http://schemas.openxmlformats.org/drawingml/2006/main" name="6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2.xml><?xml version="1.0" encoding="utf-8"?>
<a:theme xmlns:a="http://schemas.openxmlformats.org/drawingml/2006/main" name="7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sessment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cher Information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5.xml><?xml version="1.0" encoding="utf-8"?>
<a:theme xmlns:a="http://schemas.openxmlformats.org/drawingml/2006/main" name="7_Archway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6.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7.xml><?xml version="1.0" encoding="utf-8"?>
<a:theme xmlns:a="http://schemas.openxmlformats.org/drawingml/2006/main" name="3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8.xml><?xml version="1.0" encoding="utf-8"?>
<a:theme xmlns:a="http://schemas.openxmlformats.org/drawingml/2006/main" name="2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9.xml><?xml version="1.0" encoding="utf-8"?>
<a:theme xmlns:a="http://schemas.openxmlformats.org/drawingml/2006/main" name="4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docProps/app.xml><?xml version="1.0" encoding="utf-8"?>
<Properties xmlns="http://schemas.openxmlformats.org/officeDocument/2006/extended-properties" xmlns:vt="http://schemas.openxmlformats.org/officeDocument/2006/docPropsVTypes">
  <Template>ALTCCv2</Template>
  <TotalTime>13393</TotalTime>
  <Words>445</Words>
  <Application>Microsoft Office PowerPoint</Application>
  <PresentationFormat>Widescreen</PresentationFormat>
  <Paragraphs>155</Paragraphs>
  <Slides>16</Slides>
  <Notes>3</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16</vt:i4>
      </vt:variant>
    </vt:vector>
  </HeadingPairs>
  <TitlesOfParts>
    <vt:vector size="36" baseType="lpstr">
      <vt:lpstr>Arial</vt:lpstr>
      <vt:lpstr>Comic Sans MS</vt:lpstr>
      <vt:lpstr>Calibri</vt:lpstr>
      <vt:lpstr>Trebuchet MS</vt:lpstr>
      <vt:lpstr>Century Gothic</vt:lpstr>
      <vt:lpstr>Cambria Math</vt:lpstr>
      <vt:lpstr>Lato</vt:lpstr>
      <vt:lpstr>Calibri Light</vt:lpstr>
      <vt:lpstr>ALTCCv2</vt:lpstr>
      <vt:lpstr>Assessment Slides</vt:lpstr>
      <vt:lpstr>Teacher Information Slides</vt:lpstr>
      <vt:lpstr>Archway</vt:lpstr>
      <vt:lpstr>7_ArchwayMaster</vt:lpstr>
      <vt:lpstr>1_Archway</vt:lpstr>
      <vt:lpstr>3_Archway</vt:lpstr>
      <vt:lpstr>2_Archway</vt:lpstr>
      <vt:lpstr>4_Archway</vt:lpstr>
      <vt:lpstr>5_Archway</vt:lpstr>
      <vt:lpstr>6_Archway</vt:lpstr>
      <vt:lpstr>7_Archway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LElder</dc:creator>
  <cp:lastModifiedBy>Mr S Sanders - BAA Staff</cp:lastModifiedBy>
  <cp:revision>623</cp:revision>
  <cp:lastPrinted>2017-12-31T22:38:51Z</cp:lastPrinted>
  <dcterms:created xsi:type="dcterms:W3CDTF">2017-01-17T16:57:04Z</dcterms:created>
  <dcterms:modified xsi:type="dcterms:W3CDTF">2025-02-14T14:16:26Z</dcterms:modified>
</cp:coreProperties>
</file>