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Lst>
  <p:notesMasterIdLst>
    <p:notesMasterId r:id="rId32"/>
  </p:notesMasterIdLst>
  <p:sldIdLst>
    <p:sldId id="1127" r:id="rId13"/>
    <p:sldId id="1124" r:id="rId14"/>
    <p:sldId id="1125" r:id="rId15"/>
    <p:sldId id="1129" r:id="rId16"/>
    <p:sldId id="1130" r:id="rId17"/>
    <p:sldId id="1131" r:id="rId18"/>
    <p:sldId id="1147" r:id="rId19"/>
    <p:sldId id="1132" r:id="rId20"/>
    <p:sldId id="1148" r:id="rId21"/>
    <p:sldId id="1133" r:id="rId22"/>
    <p:sldId id="1134" r:id="rId23"/>
    <p:sldId id="1135" r:id="rId24"/>
    <p:sldId id="1136" r:id="rId25"/>
    <p:sldId id="1139" r:id="rId26"/>
    <p:sldId id="1140" r:id="rId27"/>
    <p:sldId id="1141" r:id="rId28"/>
    <p:sldId id="1143" r:id="rId29"/>
    <p:sldId id="1145" r:id="rId30"/>
    <p:sldId id="1142" r:id="rId31"/>
  </p:sldIdLst>
  <p:sldSz cx="12192000" cy="6858000"/>
  <p:notesSz cx="7104063" cy="10234613"/>
  <p:embeddedFontLst>
    <p:embeddedFont>
      <p:font typeface="Cambria Math" panose="02040503050406030204" pitchFamily="18" charset="0"/>
      <p:regular r:id="rId33"/>
    </p:embeddedFont>
    <p:embeddedFont>
      <p:font typeface="Century Gothic" panose="020B0502020202020204" pitchFamily="3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1127"/>
            <p14:sldId id="1124"/>
            <p14:sldId id="1125"/>
          </p14:sldIdLst>
        </p14:section>
        <p14:section name="Instruction" id="{7934CE8B-BB8D-4D54-A7EF-CE7E569BB4BF}">
          <p14:sldIdLst>
            <p14:sldId id="1129"/>
            <p14:sldId id="1130"/>
            <p14:sldId id="1131"/>
            <p14:sldId id="1147"/>
            <p14:sldId id="1132"/>
            <p14:sldId id="1148"/>
          </p14:sldIdLst>
        </p14:section>
        <p14:section name="AfL" id="{44867215-7530-46EC-96A3-DBD71A8B0803}">
          <p14:sldIdLst>
            <p14:sldId id="1133"/>
          </p14:sldIdLst>
        </p14:section>
        <p14:section name="Instruction" id="{DB89E622-3DAB-43AD-9791-F75A0DEFD394}">
          <p14:sldIdLst>
            <p14:sldId id="1134"/>
          </p14:sldIdLst>
        </p14:section>
        <p14:section name="AfL" id="{3DB6A856-F123-49D5-96D4-447A53AAAFFC}">
          <p14:sldIdLst>
            <p14:sldId id="1135"/>
            <p14:sldId id="1136"/>
            <p14:sldId id="1139"/>
            <p14:sldId id="1140"/>
          </p14:sldIdLst>
        </p14:section>
        <p14:section name="Practice" id="{040456EC-D136-47BD-A33F-6FD281E9CE73}">
          <p14:sldIdLst>
            <p14:sldId id="1141"/>
            <p14:sldId id="1143"/>
          </p14:sldIdLst>
        </p14:section>
        <p14:section name="Challenge" id="{36484925-E181-4808-8794-85239647CF81}">
          <p14:sldIdLst>
            <p14:sldId id="1145"/>
            <p14:sldId id="1142"/>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953" autoAdjust="0"/>
  </p:normalViewPr>
  <p:slideViewPr>
    <p:cSldViewPr snapToGrid="0" showGuides="1">
      <p:cViewPr varScale="1">
        <p:scale>
          <a:sx n="62" d="100"/>
          <a:sy n="62" d="100"/>
        </p:scale>
        <p:origin x="1020" y="48"/>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7.fntdata"/><Relationship Id="rId21" Type="http://schemas.openxmlformats.org/officeDocument/2006/relationships/slide" Target="slides/slide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row vs</a:t>
            </a:r>
            <a:r>
              <a:rPr lang="en-GB" baseline="0" dirty="0"/>
              <a:t> bottom row to illustrate proper vs improper </a:t>
            </a:r>
          </a:p>
          <a:p>
            <a:r>
              <a:rPr lang="en-GB" baseline="0" dirty="0"/>
              <a:t>Model answers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EDCD2-601A-461C-9AB5-639C33E3F98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720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30.png"/><Relationship Id="rId13" Type="http://schemas.openxmlformats.org/officeDocument/2006/relationships/image" Target="../media/image78.png"/><Relationship Id="rId3" Type="http://schemas.openxmlformats.org/officeDocument/2006/relationships/image" Target="../media/image680.png"/><Relationship Id="rId7" Type="http://schemas.openxmlformats.org/officeDocument/2006/relationships/image" Target="../media/image720.png"/><Relationship Id="rId12" Type="http://schemas.openxmlformats.org/officeDocument/2006/relationships/image" Target="../media/image77.png"/><Relationship Id="rId2" Type="http://schemas.openxmlformats.org/officeDocument/2006/relationships/image" Target="../media/image670.png"/><Relationship Id="rId1" Type="http://schemas.openxmlformats.org/officeDocument/2006/relationships/slideLayout" Target="../slideLayouts/slideLayout8.xml"/><Relationship Id="rId6" Type="http://schemas.openxmlformats.org/officeDocument/2006/relationships/image" Target="../media/image710.png"/><Relationship Id="rId11" Type="http://schemas.openxmlformats.org/officeDocument/2006/relationships/image" Target="../media/image76.png"/><Relationship Id="rId5" Type="http://schemas.openxmlformats.org/officeDocument/2006/relationships/image" Target="../media/image700.png"/><Relationship Id="rId10" Type="http://schemas.openxmlformats.org/officeDocument/2006/relationships/image" Target="../media/image75.png"/><Relationship Id="rId4" Type="http://schemas.openxmlformats.org/officeDocument/2006/relationships/image" Target="../media/image690.png"/><Relationship Id="rId9" Type="http://schemas.openxmlformats.org/officeDocument/2006/relationships/image" Target="../media/image74.png"/><Relationship Id="rId14"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8.xml"/><Relationship Id="rId5" Type="http://schemas.openxmlformats.org/officeDocument/2006/relationships/image" Target="../media/image89.png"/><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8.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8.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0.xml"/><Relationship Id="rId5" Type="http://schemas.openxmlformats.org/officeDocument/2006/relationships/image" Target="../media/image110.png"/><Relationship Id="rId4" Type="http://schemas.openxmlformats.org/officeDocument/2006/relationships/image" Target="../media/image109.png"/></Relationships>
</file>

<file path=ppt/slides/_rels/slide1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0.xml"/><Relationship Id="rId5" Type="http://schemas.openxmlformats.org/officeDocument/2006/relationships/image" Target="../media/image114.png"/><Relationship Id="rId4" Type="http://schemas.openxmlformats.org/officeDocument/2006/relationships/image" Target="../media/image113.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10.pn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image" Target="../media/image610.png"/><Relationship Id="rId7" Type="http://schemas.openxmlformats.org/officeDocument/2006/relationships/image" Target="../media/image650.png"/><Relationship Id="rId2" Type="http://schemas.openxmlformats.org/officeDocument/2006/relationships/image" Target="../media/image600.png"/><Relationship Id="rId1" Type="http://schemas.openxmlformats.org/officeDocument/2006/relationships/slideLayout" Target="../slideLayouts/slideLayout6.xml"/><Relationship Id="rId6" Type="http://schemas.openxmlformats.org/officeDocument/2006/relationships/image" Target="../media/image640.png"/><Relationship Id="rId5" Type="http://schemas.openxmlformats.org/officeDocument/2006/relationships/image" Target="../media/image630.png"/><Relationship Id="rId4" Type="http://schemas.openxmlformats.org/officeDocument/2006/relationships/image" Target="../media/image620.png"/></Relationships>
</file>

<file path=ppt/slides/_rels/slide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243" y="235670"/>
            <a:ext cx="1079369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Simplify the following fractions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 name="TextBox 21"/>
              <p:cNvSpPr txBox="1"/>
              <p:nvPr/>
            </p:nvSpPr>
            <p:spPr>
              <a:xfrm>
                <a:off x="592318" y="3939259"/>
                <a:ext cx="682879" cy="115647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2318" y="3939259"/>
                <a:ext cx="682879" cy="11564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029046" y="3897915"/>
                <a:ext cx="687176" cy="115647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029046" y="3897915"/>
                <a:ext cx="687176" cy="11564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29046" y="1777675"/>
                <a:ext cx="687176" cy="115647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29046" y="1777675"/>
                <a:ext cx="687176" cy="115647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2318" y="1777675"/>
                <a:ext cx="682879" cy="115647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2318" y="1777675"/>
                <a:ext cx="682879" cy="115647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70962" y="1773684"/>
                <a:ext cx="1303497" cy="12716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670962" y="1773684"/>
                <a:ext cx="1303497" cy="127163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670961" y="3802683"/>
                <a:ext cx="1303498" cy="129304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rad>
                            <m:radPr>
                              <m:degHide m:val="on"/>
                              <m:ctrlPr>
                                <a:rPr kumimoji="0" lang="en-GB"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rad>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670961" y="3802683"/>
                <a:ext cx="1303498" cy="129304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70072" y="1773684"/>
                <a:ext cx="1303498" cy="128413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470072" y="1773684"/>
                <a:ext cx="1303498" cy="128413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470071" y="3802683"/>
                <a:ext cx="1303498" cy="129304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rad>
                            <m:radPr>
                              <m:degHide m:val="on"/>
                              <m:ctrlPr>
                                <a:rPr kumimoji="0" lang="en-GB"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rad>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470071" y="3802683"/>
                <a:ext cx="1303498" cy="1293046"/>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0749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69C032E-7045-49D0-93D0-EB6B884CC83C}"/>
              </a:ext>
            </a:extLst>
          </p:cNvPr>
          <p:cNvSpPr/>
          <p:nvPr/>
        </p:nvSpPr>
        <p:spPr>
          <a:xfrm>
            <a:off x="1256870" y="55585"/>
            <a:ext cx="4716261" cy="2202873"/>
          </a:xfrm>
          <a:prstGeom prst="roundRect">
            <a:avLst>
              <a:gd name="adj" fmla="val 6271"/>
            </a:avLst>
          </a:prstGeom>
          <a:ln w="28575">
            <a:solidFill>
              <a:srgbClr val="92D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4" name="TextBox 3">
            <a:extLst>
              <a:ext uri="{FF2B5EF4-FFF2-40B4-BE49-F238E27FC236}">
                <a16:creationId xmlns:a16="http://schemas.microsoft.com/office/drawing/2014/main" id="{159424A5-752F-4A32-89D3-CD20A4FD54D7}"/>
              </a:ext>
            </a:extLst>
          </p:cNvPr>
          <p:cNvSpPr txBox="1"/>
          <p:nvPr/>
        </p:nvSpPr>
        <p:spPr>
          <a:xfrm>
            <a:off x="6207366" y="946396"/>
            <a:ext cx="4940455" cy="523220"/>
          </a:xfrm>
          <a:prstGeom prst="rect">
            <a:avLst/>
          </a:prstGeom>
          <a:noFill/>
        </p:spPr>
        <p:txBody>
          <a:bodyPr wrap="none" rtlCol="0">
            <a:spAutoFit/>
          </a:bodyPr>
          <a:lstStyle/>
          <a:p>
            <a:pPr algn="ctr" defTabSz="457200"/>
            <a:r>
              <a:rPr lang="en-GB" sz="2800" b="1" dirty="0">
                <a:solidFill>
                  <a:srgbClr val="FF0000"/>
                </a:solidFill>
                <a:latin typeface="Calibri" panose="020F0502020204030204"/>
              </a:rPr>
              <a:t>Rationalise</a:t>
            </a:r>
            <a:r>
              <a:rPr lang="en-GB" sz="2800" dirty="0">
                <a:solidFill>
                  <a:prstClr val="black"/>
                </a:solidFill>
                <a:latin typeface="Calibri" panose="020F0502020204030204"/>
              </a:rPr>
              <a:t> these denominators: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9E9B43-F15D-4026-8235-ACFE7572DB11}"/>
                  </a:ext>
                </a:extLst>
              </p:cNvPr>
              <p:cNvSpPr txBox="1"/>
              <p:nvPr/>
            </p:nvSpPr>
            <p:spPr>
              <a:xfrm>
                <a:off x="2273441" y="2590162"/>
                <a:ext cx="701026" cy="9823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num>
                        <m:den>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den>
                      </m:f>
                    </m:oMath>
                  </m:oMathPara>
                </a14:m>
                <a:endParaRPr lang="en-GB" sz="4800" dirty="0">
                  <a:solidFill>
                    <a:prstClr val="black"/>
                  </a:solidFill>
                  <a:latin typeface="Calibri" panose="020F0502020204030204"/>
                </a:endParaRPr>
              </a:p>
            </p:txBody>
          </p:sp>
        </mc:Choice>
        <mc:Fallback xmlns="">
          <p:sp>
            <p:nvSpPr>
              <p:cNvPr id="5" name="TextBox 4">
                <a:extLst>
                  <a:ext uri="{FF2B5EF4-FFF2-40B4-BE49-F238E27FC236}">
                    <a16:creationId xmlns:a16="http://schemas.microsoft.com/office/drawing/2014/main" id="{839E9B43-F15D-4026-8235-ACFE7572DB11}"/>
                  </a:ext>
                </a:extLst>
              </p:cNvPr>
              <p:cNvSpPr txBox="1">
                <a:spLocks noRot="1" noChangeAspect="1" noMove="1" noResize="1" noEditPoints="1" noAdjustHandles="1" noChangeArrowheads="1" noChangeShapeType="1" noTextEdit="1"/>
              </p:cNvSpPr>
              <p:nvPr/>
            </p:nvSpPr>
            <p:spPr>
              <a:xfrm>
                <a:off x="2273441" y="2590162"/>
                <a:ext cx="701026" cy="9823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CB5E58-0B9A-4BF6-B99A-AB56588160BA}"/>
                  </a:ext>
                </a:extLst>
              </p:cNvPr>
              <p:cNvSpPr txBox="1"/>
              <p:nvPr/>
            </p:nvSpPr>
            <p:spPr>
              <a:xfrm>
                <a:off x="2818993" y="2478271"/>
                <a:ext cx="1267270" cy="9987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num>
                        <m:den>
                          <m:r>
                            <a:rPr lang="en-GB" sz="2800" i="1" dirty="0">
                              <a:solidFill>
                                <a:prstClr val="black"/>
                              </a:solidFill>
                              <a:latin typeface="Cambria Math" panose="02040503050406030204" pitchFamily="18" charset="0"/>
                            </a:rPr>
                            <m:t>3</m:t>
                          </m:r>
                        </m:den>
                      </m:f>
                    </m:oMath>
                  </m:oMathPara>
                </a14:m>
                <a:endParaRPr lang="en-GB" sz="4800" dirty="0">
                  <a:solidFill>
                    <a:prstClr val="black"/>
                  </a:solidFill>
                  <a:latin typeface="Calibri" panose="020F0502020204030204"/>
                </a:endParaRPr>
              </a:p>
            </p:txBody>
          </p:sp>
        </mc:Choice>
        <mc:Fallback xmlns="">
          <p:sp>
            <p:nvSpPr>
              <p:cNvPr id="6" name="TextBox 5">
                <a:extLst>
                  <a:ext uri="{FF2B5EF4-FFF2-40B4-BE49-F238E27FC236}">
                    <a16:creationId xmlns:a16="http://schemas.microsoft.com/office/drawing/2014/main" id="{B9CB5E58-0B9A-4BF6-B99A-AB56588160BA}"/>
                  </a:ext>
                </a:extLst>
              </p:cNvPr>
              <p:cNvSpPr txBox="1">
                <a:spLocks noRot="1" noChangeAspect="1" noMove="1" noResize="1" noEditPoints="1" noAdjustHandles="1" noChangeArrowheads="1" noChangeShapeType="1" noTextEdit="1"/>
              </p:cNvSpPr>
              <p:nvPr/>
            </p:nvSpPr>
            <p:spPr>
              <a:xfrm>
                <a:off x="2818993" y="2478271"/>
                <a:ext cx="1267270" cy="998735"/>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38811F3F-D5C1-45E0-A459-51B816445CBA}"/>
              </a:ext>
            </a:extLst>
          </p:cNvPr>
          <p:cNvSpPr txBox="1"/>
          <p:nvPr/>
        </p:nvSpPr>
        <p:spPr>
          <a:xfrm>
            <a:off x="1496996" y="2850491"/>
            <a:ext cx="42511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20F1DC-A80D-4D82-9522-2482D9243DC0}"/>
                  </a:ext>
                </a:extLst>
              </p:cNvPr>
              <p:cNvSpPr txBox="1"/>
              <p:nvPr/>
            </p:nvSpPr>
            <p:spPr>
              <a:xfrm>
                <a:off x="5388116" y="2590162"/>
                <a:ext cx="701026" cy="9823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4</m:t>
                          </m:r>
                        </m:num>
                        <m:den>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den>
                      </m:f>
                    </m:oMath>
                  </m:oMathPara>
                </a14:m>
                <a:endParaRPr lang="en-GB" sz="4800" dirty="0">
                  <a:solidFill>
                    <a:prstClr val="black"/>
                  </a:solidFill>
                  <a:latin typeface="Calibri" panose="020F0502020204030204"/>
                </a:endParaRPr>
              </a:p>
            </p:txBody>
          </p:sp>
        </mc:Choice>
        <mc:Fallback xmlns="">
          <p:sp>
            <p:nvSpPr>
              <p:cNvPr id="10" name="TextBox 9">
                <a:extLst>
                  <a:ext uri="{FF2B5EF4-FFF2-40B4-BE49-F238E27FC236}">
                    <a16:creationId xmlns:a16="http://schemas.microsoft.com/office/drawing/2014/main" id="{5B20F1DC-A80D-4D82-9522-2482D9243DC0}"/>
                  </a:ext>
                </a:extLst>
              </p:cNvPr>
              <p:cNvSpPr txBox="1">
                <a:spLocks noRot="1" noChangeAspect="1" noMove="1" noResize="1" noEditPoints="1" noAdjustHandles="1" noChangeArrowheads="1" noChangeShapeType="1" noTextEdit="1"/>
              </p:cNvSpPr>
              <p:nvPr/>
            </p:nvSpPr>
            <p:spPr>
              <a:xfrm>
                <a:off x="5388116" y="2590162"/>
                <a:ext cx="701026" cy="9823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F1F20D-939C-4A35-B33F-BEBC54FBD498}"/>
                  </a:ext>
                </a:extLst>
              </p:cNvPr>
              <p:cNvSpPr txBox="1"/>
              <p:nvPr/>
            </p:nvSpPr>
            <p:spPr>
              <a:xfrm>
                <a:off x="5933668" y="2478270"/>
                <a:ext cx="1267270" cy="100316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4</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num>
                        <m:den>
                          <m:r>
                            <a:rPr lang="en-GB" sz="2800" i="1" dirty="0">
                              <a:solidFill>
                                <a:prstClr val="black"/>
                              </a:solidFill>
                              <a:latin typeface="Cambria Math" panose="02040503050406030204" pitchFamily="18" charset="0"/>
                            </a:rPr>
                            <m:t>5</m:t>
                          </m:r>
                        </m:den>
                      </m:f>
                    </m:oMath>
                  </m:oMathPara>
                </a14:m>
                <a:endParaRPr lang="en-GB" sz="4800" dirty="0">
                  <a:solidFill>
                    <a:prstClr val="black"/>
                  </a:solidFill>
                  <a:latin typeface="Calibri" panose="020F0502020204030204"/>
                </a:endParaRPr>
              </a:p>
            </p:txBody>
          </p:sp>
        </mc:Choice>
        <mc:Fallback xmlns="">
          <p:sp>
            <p:nvSpPr>
              <p:cNvPr id="11" name="TextBox 10">
                <a:extLst>
                  <a:ext uri="{FF2B5EF4-FFF2-40B4-BE49-F238E27FC236}">
                    <a16:creationId xmlns:a16="http://schemas.microsoft.com/office/drawing/2014/main" id="{6EF1F20D-939C-4A35-B33F-BEBC54FBD498}"/>
                  </a:ext>
                </a:extLst>
              </p:cNvPr>
              <p:cNvSpPr txBox="1">
                <a:spLocks noRot="1" noChangeAspect="1" noMove="1" noResize="1" noEditPoints="1" noAdjustHandles="1" noChangeArrowheads="1" noChangeShapeType="1" noTextEdit="1"/>
              </p:cNvSpPr>
              <p:nvPr/>
            </p:nvSpPr>
            <p:spPr>
              <a:xfrm>
                <a:off x="5933668" y="2478270"/>
                <a:ext cx="1267270" cy="1003160"/>
              </a:xfrm>
              <a:prstGeom prst="rect">
                <a:avLst/>
              </a:prstGeom>
              <a:blipFill>
                <a:blip r:embed="rId5"/>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2C87A185-DFDB-421C-8486-5D5CC9911742}"/>
              </a:ext>
            </a:extLst>
          </p:cNvPr>
          <p:cNvSpPr txBox="1"/>
          <p:nvPr/>
        </p:nvSpPr>
        <p:spPr>
          <a:xfrm>
            <a:off x="4604457" y="2850491"/>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b)</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240E30-1435-4435-8D9C-A8E179B4151A}"/>
                  </a:ext>
                </a:extLst>
              </p:cNvPr>
              <p:cNvSpPr txBox="1"/>
              <p:nvPr/>
            </p:nvSpPr>
            <p:spPr>
              <a:xfrm>
                <a:off x="8727256" y="2590162"/>
                <a:ext cx="899797" cy="9823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1</m:t>
                          </m:r>
                        </m:num>
                        <m:den>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10</m:t>
                              </m:r>
                            </m:e>
                          </m:rad>
                        </m:den>
                      </m:f>
                    </m:oMath>
                  </m:oMathPara>
                </a14:m>
                <a:endParaRPr lang="en-GB" sz="4800" dirty="0">
                  <a:solidFill>
                    <a:prstClr val="black"/>
                  </a:solidFill>
                  <a:latin typeface="Calibri" panose="020F0502020204030204"/>
                </a:endParaRPr>
              </a:p>
            </p:txBody>
          </p:sp>
        </mc:Choice>
        <mc:Fallback xmlns="">
          <p:sp>
            <p:nvSpPr>
              <p:cNvPr id="14" name="TextBox 13">
                <a:extLst>
                  <a:ext uri="{FF2B5EF4-FFF2-40B4-BE49-F238E27FC236}">
                    <a16:creationId xmlns:a16="http://schemas.microsoft.com/office/drawing/2014/main" id="{1F240E30-1435-4435-8D9C-A8E179B4151A}"/>
                  </a:ext>
                </a:extLst>
              </p:cNvPr>
              <p:cNvSpPr txBox="1">
                <a:spLocks noRot="1" noChangeAspect="1" noMove="1" noResize="1" noEditPoints="1" noAdjustHandles="1" noChangeArrowheads="1" noChangeShapeType="1" noTextEdit="1"/>
              </p:cNvSpPr>
              <p:nvPr/>
            </p:nvSpPr>
            <p:spPr>
              <a:xfrm>
                <a:off x="8727256" y="2590162"/>
                <a:ext cx="899797" cy="9823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1F0DE3-7762-4B73-94CC-5EB6BC34B136}"/>
                  </a:ext>
                </a:extLst>
              </p:cNvPr>
              <p:cNvSpPr txBox="1"/>
              <p:nvPr/>
            </p:nvSpPr>
            <p:spPr>
              <a:xfrm>
                <a:off x="9524593" y="2478270"/>
                <a:ext cx="1267270" cy="99719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f>
                        <m:fPr>
                          <m:ctrlPr>
                            <a:rPr lang="en-GB" sz="2800" i="1" dirty="0">
                              <a:solidFill>
                                <a:prstClr val="black"/>
                              </a:solidFill>
                              <a:latin typeface="Cambria Math" panose="02040503050406030204" pitchFamily="18" charset="0"/>
                            </a:rPr>
                          </m:ctrlPr>
                        </m:fPr>
                        <m:num>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10</m:t>
                              </m:r>
                            </m:e>
                          </m:rad>
                        </m:num>
                        <m:den>
                          <m:r>
                            <a:rPr lang="en-GB" sz="2800" i="1" dirty="0">
                              <a:solidFill>
                                <a:prstClr val="black"/>
                              </a:solidFill>
                              <a:latin typeface="Cambria Math" panose="02040503050406030204" pitchFamily="18" charset="0"/>
                            </a:rPr>
                            <m:t>10</m:t>
                          </m:r>
                        </m:den>
                      </m:f>
                    </m:oMath>
                  </m:oMathPara>
                </a14:m>
                <a:endParaRPr lang="en-GB" sz="4800" dirty="0">
                  <a:solidFill>
                    <a:prstClr val="black"/>
                  </a:solidFill>
                  <a:latin typeface="Calibri" panose="020F0502020204030204"/>
                </a:endParaRPr>
              </a:p>
            </p:txBody>
          </p:sp>
        </mc:Choice>
        <mc:Fallback xmlns="">
          <p:sp>
            <p:nvSpPr>
              <p:cNvPr id="15" name="TextBox 14">
                <a:extLst>
                  <a:ext uri="{FF2B5EF4-FFF2-40B4-BE49-F238E27FC236}">
                    <a16:creationId xmlns:a16="http://schemas.microsoft.com/office/drawing/2014/main" id="{B41F0DE3-7762-4B73-94CC-5EB6BC34B136}"/>
                  </a:ext>
                </a:extLst>
              </p:cNvPr>
              <p:cNvSpPr txBox="1">
                <a:spLocks noRot="1" noChangeAspect="1" noMove="1" noResize="1" noEditPoints="1" noAdjustHandles="1" noChangeArrowheads="1" noChangeShapeType="1" noTextEdit="1"/>
              </p:cNvSpPr>
              <p:nvPr/>
            </p:nvSpPr>
            <p:spPr>
              <a:xfrm>
                <a:off x="9524593" y="2478270"/>
                <a:ext cx="1267270" cy="997196"/>
              </a:xfrm>
              <a:prstGeom prst="rect">
                <a:avLst/>
              </a:prstGeom>
              <a:blipFill>
                <a:blip r:embed="rId7"/>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302C0362-93F3-4254-BDA4-CD922BC51EEF}"/>
              </a:ext>
            </a:extLst>
          </p:cNvPr>
          <p:cNvSpPr txBox="1"/>
          <p:nvPr/>
        </p:nvSpPr>
        <p:spPr>
          <a:xfrm>
            <a:off x="8059012" y="2850491"/>
            <a:ext cx="40748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c)</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D373663-0EEF-412C-96D5-B0CC12FB413D}"/>
                  </a:ext>
                </a:extLst>
              </p:cNvPr>
              <p:cNvSpPr txBox="1"/>
              <p:nvPr/>
            </p:nvSpPr>
            <p:spPr>
              <a:xfrm>
                <a:off x="2174056" y="4085587"/>
                <a:ext cx="899797" cy="9823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5</m:t>
                          </m:r>
                        </m:num>
                        <m:den>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den>
                      </m:f>
                    </m:oMath>
                  </m:oMathPara>
                </a14:m>
                <a:endParaRPr lang="en-GB" sz="4800" dirty="0">
                  <a:solidFill>
                    <a:prstClr val="black"/>
                  </a:solidFill>
                  <a:latin typeface="Calibri" panose="020F0502020204030204"/>
                </a:endParaRPr>
              </a:p>
            </p:txBody>
          </p:sp>
        </mc:Choice>
        <mc:Fallback xmlns="">
          <p:sp>
            <p:nvSpPr>
              <p:cNvPr id="52" name="TextBox 51">
                <a:extLst>
                  <a:ext uri="{FF2B5EF4-FFF2-40B4-BE49-F238E27FC236}">
                    <a16:creationId xmlns:a16="http://schemas.microsoft.com/office/drawing/2014/main" id="{4D373663-0EEF-412C-96D5-B0CC12FB413D}"/>
                  </a:ext>
                </a:extLst>
              </p:cNvPr>
              <p:cNvSpPr txBox="1">
                <a:spLocks noRot="1" noChangeAspect="1" noMove="1" noResize="1" noEditPoints="1" noAdjustHandles="1" noChangeArrowheads="1" noChangeShapeType="1" noTextEdit="1"/>
              </p:cNvSpPr>
              <p:nvPr/>
            </p:nvSpPr>
            <p:spPr>
              <a:xfrm>
                <a:off x="2174056" y="4085587"/>
                <a:ext cx="899797" cy="9823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18EBF63-41BB-4A63-A060-DBC8B81AE3AD}"/>
                  </a:ext>
                </a:extLst>
              </p:cNvPr>
              <p:cNvSpPr txBox="1"/>
              <p:nvPr/>
            </p:nvSpPr>
            <p:spPr>
              <a:xfrm>
                <a:off x="2971393" y="3973696"/>
                <a:ext cx="1267270" cy="9987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5</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num>
                        <m:den>
                          <m:r>
                            <a:rPr lang="en-GB" sz="2800" i="1" dirty="0">
                              <a:solidFill>
                                <a:prstClr val="black"/>
                              </a:solidFill>
                              <a:latin typeface="Cambria Math" panose="02040503050406030204" pitchFamily="18" charset="0"/>
                            </a:rPr>
                            <m:t>6</m:t>
                          </m:r>
                        </m:den>
                      </m:f>
                    </m:oMath>
                  </m:oMathPara>
                </a14:m>
                <a:endParaRPr lang="en-GB" sz="4800" dirty="0">
                  <a:solidFill>
                    <a:prstClr val="black"/>
                  </a:solidFill>
                  <a:latin typeface="Calibri" panose="020F0502020204030204"/>
                </a:endParaRPr>
              </a:p>
            </p:txBody>
          </p:sp>
        </mc:Choice>
        <mc:Fallback xmlns="">
          <p:sp>
            <p:nvSpPr>
              <p:cNvPr id="53" name="TextBox 52">
                <a:extLst>
                  <a:ext uri="{FF2B5EF4-FFF2-40B4-BE49-F238E27FC236}">
                    <a16:creationId xmlns:a16="http://schemas.microsoft.com/office/drawing/2014/main" id="{718EBF63-41BB-4A63-A060-DBC8B81AE3AD}"/>
                  </a:ext>
                </a:extLst>
              </p:cNvPr>
              <p:cNvSpPr txBox="1">
                <a:spLocks noRot="1" noChangeAspect="1" noMove="1" noResize="1" noEditPoints="1" noAdjustHandles="1" noChangeArrowheads="1" noChangeShapeType="1" noTextEdit="1"/>
              </p:cNvSpPr>
              <p:nvPr/>
            </p:nvSpPr>
            <p:spPr>
              <a:xfrm>
                <a:off x="2971393" y="3973696"/>
                <a:ext cx="1267270" cy="998735"/>
              </a:xfrm>
              <a:prstGeom prst="rect">
                <a:avLst/>
              </a:prstGeom>
              <a:blipFill>
                <a:blip r:embed="rId9"/>
                <a:stretch>
                  <a:fillRect/>
                </a:stretch>
              </a:blipFill>
            </p:spPr>
            <p:txBody>
              <a:bodyPr/>
              <a:lstStyle/>
              <a:p>
                <a:r>
                  <a:rPr lang="en-GB">
                    <a:noFill/>
                  </a:rPr>
                  <a:t> </a:t>
                </a:r>
              </a:p>
            </p:txBody>
          </p:sp>
        </mc:Fallback>
      </mc:AlternateContent>
      <p:sp>
        <p:nvSpPr>
          <p:cNvPr id="54" name="TextBox 53">
            <a:extLst>
              <a:ext uri="{FF2B5EF4-FFF2-40B4-BE49-F238E27FC236}">
                <a16:creationId xmlns:a16="http://schemas.microsoft.com/office/drawing/2014/main" id="{1C1FBDE3-420B-47BF-8749-14293EE51222}"/>
              </a:ext>
            </a:extLst>
          </p:cNvPr>
          <p:cNvSpPr txBox="1"/>
          <p:nvPr/>
        </p:nvSpPr>
        <p:spPr>
          <a:xfrm>
            <a:off x="1489782" y="4345916"/>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d)</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F521F38-3A99-4BAA-A25C-495E572180D9}"/>
                  </a:ext>
                </a:extLst>
              </p:cNvPr>
              <p:cNvSpPr txBox="1"/>
              <p:nvPr/>
            </p:nvSpPr>
            <p:spPr>
              <a:xfrm>
                <a:off x="5288731" y="4085587"/>
                <a:ext cx="899797" cy="9823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num>
                        <m:den>
                          <m:r>
                            <a:rPr lang="en-GB" sz="2800" i="1" dirty="0">
                              <a:solidFill>
                                <a:prstClr val="black"/>
                              </a:solidFill>
                              <a:latin typeface="Cambria Math" panose="02040503050406030204" pitchFamily="18" charset="0"/>
                            </a:rPr>
                            <m:t>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den>
                      </m:f>
                    </m:oMath>
                  </m:oMathPara>
                </a14:m>
                <a:endParaRPr lang="en-GB" sz="4800" dirty="0">
                  <a:solidFill>
                    <a:prstClr val="black"/>
                  </a:solidFill>
                  <a:latin typeface="Calibri" panose="020F0502020204030204"/>
                </a:endParaRPr>
              </a:p>
            </p:txBody>
          </p:sp>
        </mc:Choice>
        <mc:Fallback xmlns="">
          <p:sp>
            <p:nvSpPr>
              <p:cNvPr id="49" name="TextBox 48">
                <a:extLst>
                  <a:ext uri="{FF2B5EF4-FFF2-40B4-BE49-F238E27FC236}">
                    <a16:creationId xmlns:a16="http://schemas.microsoft.com/office/drawing/2014/main" id="{EF521F38-3A99-4BAA-A25C-495E572180D9}"/>
                  </a:ext>
                </a:extLst>
              </p:cNvPr>
              <p:cNvSpPr txBox="1">
                <a:spLocks noRot="1" noChangeAspect="1" noMove="1" noResize="1" noEditPoints="1" noAdjustHandles="1" noChangeArrowheads="1" noChangeShapeType="1" noTextEdit="1"/>
              </p:cNvSpPr>
              <p:nvPr/>
            </p:nvSpPr>
            <p:spPr>
              <a:xfrm>
                <a:off x="5288731" y="4085587"/>
                <a:ext cx="899797" cy="98232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F918933-F770-434C-8C91-EE0DEA63D6CD}"/>
                  </a:ext>
                </a:extLst>
              </p:cNvPr>
              <p:cNvSpPr txBox="1"/>
              <p:nvPr/>
            </p:nvSpPr>
            <p:spPr>
              <a:xfrm>
                <a:off x="6086068" y="3973695"/>
                <a:ext cx="1267270" cy="100316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num>
                        <m:den>
                          <m:r>
                            <a:rPr lang="en-GB" sz="2800" i="1" dirty="0">
                              <a:solidFill>
                                <a:prstClr val="black"/>
                              </a:solidFill>
                              <a:latin typeface="Cambria Math" panose="02040503050406030204" pitchFamily="18" charset="0"/>
                            </a:rPr>
                            <m:t>15</m:t>
                          </m:r>
                        </m:den>
                      </m:f>
                    </m:oMath>
                  </m:oMathPara>
                </a14:m>
                <a:endParaRPr lang="en-GB" sz="4800" dirty="0">
                  <a:solidFill>
                    <a:prstClr val="black"/>
                  </a:solidFill>
                  <a:latin typeface="Calibri" panose="020F0502020204030204"/>
                </a:endParaRPr>
              </a:p>
            </p:txBody>
          </p:sp>
        </mc:Choice>
        <mc:Fallback xmlns="">
          <p:sp>
            <p:nvSpPr>
              <p:cNvPr id="50" name="TextBox 49">
                <a:extLst>
                  <a:ext uri="{FF2B5EF4-FFF2-40B4-BE49-F238E27FC236}">
                    <a16:creationId xmlns:a16="http://schemas.microsoft.com/office/drawing/2014/main" id="{6F918933-F770-434C-8C91-EE0DEA63D6CD}"/>
                  </a:ext>
                </a:extLst>
              </p:cNvPr>
              <p:cNvSpPr txBox="1">
                <a:spLocks noRot="1" noChangeAspect="1" noMove="1" noResize="1" noEditPoints="1" noAdjustHandles="1" noChangeArrowheads="1" noChangeShapeType="1" noTextEdit="1"/>
              </p:cNvSpPr>
              <p:nvPr/>
            </p:nvSpPr>
            <p:spPr>
              <a:xfrm>
                <a:off x="6086068" y="3973695"/>
                <a:ext cx="1267270" cy="1003160"/>
              </a:xfrm>
              <a:prstGeom prst="rect">
                <a:avLst/>
              </a:prstGeom>
              <a:blipFill>
                <a:blip r:embed="rId11"/>
                <a:stretch>
                  <a:fillRect/>
                </a:stretch>
              </a:blipFill>
            </p:spPr>
            <p:txBody>
              <a:bodyPr/>
              <a:lstStyle/>
              <a:p>
                <a:r>
                  <a:rPr lang="en-GB">
                    <a:noFill/>
                  </a:rPr>
                  <a:t> </a:t>
                </a:r>
              </a:p>
            </p:txBody>
          </p:sp>
        </mc:Fallback>
      </mc:AlternateContent>
      <p:sp>
        <p:nvSpPr>
          <p:cNvPr id="51" name="TextBox 50">
            <a:extLst>
              <a:ext uri="{FF2B5EF4-FFF2-40B4-BE49-F238E27FC236}">
                <a16:creationId xmlns:a16="http://schemas.microsoft.com/office/drawing/2014/main" id="{EDC0948B-7F71-47D2-BD94-AACCCDDA0184}"/>
              </a:ext>
            </a:extLst>
          </p:cNvPr>
          <p:cNvSpPr txBox="1"/>
          <p:nvPr/>
        </p:nvSpPr>
        <p:spPr>
          <a:xfrm>
            <a:off x="4608465" y="4345916"/>
            <a:ext cx="431528"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e)</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18EA063-9ABA-40BC-8707-11148359AFFC}"/>
                  </a:ext>
                </a:extLst>
              </p:cNvPr>
              <p:cNvSpPr txBox="1"/>
              <p:nvPr/>
            </p:nvSpPr>
            <p:spPr>
              <a:xfrm>
                <a:off x="8727255" y="4085587"/>
                <a:ext cx="899798" cy="9823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3</m:t>
                          </m:r>
                        </m:num>
                        <m:den>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6</m:t>
                              </m:r>
                            </m:e>
                          </m:rad>
                        </m:den>
                      </m:f>
                    </m:oMath>
                  </m:oMathPara>
                </a14:m>
                <a:endParaRPr lang="en-GB" sz="4800" dirty="0">
                  <a:solidFill>
                    <a:prstClr val="black"/>
                  </a:solidFill>
                  <a:latin typeface="Calibri" panose="020F0502020204030204"/>
                </a:endParaRPr>
              </a:p>
            </p:txBody>
          </p:sp>
        </mc:Choice>
        <mc:Fallback xmlns="">
          <p:sp>
            <p:nvSpPr>
              <p:cNvPr id="46" name="TextBox 45">
                <a:extLst>
                  <a:ext uri="{FF2B5EF4-FFF2-40B4-BE49-F238E27FC236}">
                    <a16:creationId xmlns:a16="http://schemas.microsoft.com/office/drawing/2014/main" id="{118EA063-9ABA-40BC-8707-11148359AFFC}"/>
                  </a:ext>
                </a:extLst>
              </p:cNvPr>
              <p:cNvSpPr txBox="1">
                <a:spLocks noRot="1" noChangeAspect="1" noMove="1" noResize="1" noEditPoints="1" noAdjustHandles="1" noChangeArrowheads="1" noChangeShapeType="1" noTextEdit="1"/>
              </p:cNvSpPr>
              <p:nvPr/>
            </p:nvSpPr>
            <p:spPr>
              <a:xfrm>
                <a:off x="8727255" y="4085587"/>
                <a:ext cx="899798" cy="98232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C217720-31E9-47A4-8901-5AB83AD9946E}"/>
                  </a:ext>
                </a:extLst>
              </p:cNvPr>
              <p:cNvSpPr txBox="1"/>
              <p:nvPr/>
            </p:nvSpPr>
            <p:spPr>
              <a:xfrm>
                <a:off x="9623979" y="3973695"/>
                <a:ext cx="1068498" cy="99591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f>
                        <m:fPr>
                          <m:ctrlPr>
                            <a:rPr lang="en-GB" sz="2800" i="1" dirty="0">
                              <a:solidFill>
                                <a:prstClr val="black"/>
                              </a:solidFill>
                              <a:latin typeface="Cambria Math" panose="02040503050406030204" pitchFamily="18" charset="0"/>
                            </a:rPr>
                          </m:ctrlPr>
                        </m:fPr>
                        <m:num>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6</m:t>
                              </m:r>
                            </m:e>
                          </m:rad>
                        </m:num>
                        <m:den>
                          <m:r>
                            <a:rPr lang="en-GB" sz="2800" i="1" dirty="0">
                              <a:solidFill>
                                <a:prstClr val="black"/>
                              </a:solidFill>
                              <a:latin typeface="Cambria Math" panose="02040503050406030204" pitchFamily="18" charset="0"/>
                            </a:rPr>
                            <m:t>4</m:t>
                          </m:r>
                        </m:den>
                      </m:f>
                    </m:oMath>
                  </m:oMathPara>
                </a14:m>
                <a:endParaRPr lang="en-GB" sz="4800" dirty="0">
                  <a:solidFill>
                    <a:prstClr val="black"/>
                  </a:solidFill>
                  <a:latin typeface="Calibri" panose="020F0502020204030204"/>
                </a:endParaRPr>
              </a:p>
            </p:txBody>
          </p:sp>
        </mc:Choice>
        <mc:Fallback xmlns="">
          <p:sp>
            <p:nvSpPr>
              <p:cNvPr id="47" name="TextBox 46">
                <a:extLst>
                  <a:ext uri="{FF2B5EF4-FFF2-40B4-BE49-F238E27FC236}">
                    <a16:creationId xmlns:a16="http://schemas.microsoft.com/office/drawing/2014/main" id="{2C217720-31E9-47A4-8901-5AB83AD9946E}"/>
                  </a:ext>
                </a:extLst>
              </p:cNvPr>
              <p:cNvSpPr txBox="1">
                <a:spLocks noRot="1" noChangeAspect="1" noMove="1" noResize="1" noEditPoints="1" noAdjustHandles="1" noChangeArrowheads="1" noChangeShapeType="1" noTextEdit="1"/>
              </p:cNvSpPr>
              <p:nvPr/>
            </p:nvSpPr>
            <p:spPr>
              <a:xfrm>
                <a:off x="9623979" y="3973695"/>
                <a:ext cx="1068498" cy="995914"/>
              </a:xfrm>
              <a:prstGeom prst="rect">
                <a:avLst/>
              </a:prstGeom>
              <a:blipFill>
                <a:blip r:embed="rId13"/>
                <a:stretch>
                  <a:fillRect/>
                </a:stretch>
              </a:blipFill>
            </p:spPr>
            <p:txBody>
              <a:bodyPr/>
              <a:lstStyle/>
              <a:p>
                <a:r>
                  <a:rPr lang="en-GB">
                    <a:noFill/>
                  </a:rPr>
                  <a:t> </a:t>
                </a:r>
              </a:p>
            </p:txBody>
          </p:sp>
        </mc:Fallback>
      </mc:AlternateContent>
      <p:sp>
        <p:nvSpPr>
          <p:cNvPr id="48" name="TextBox 47">
            <a:extLst>
              <a:ext uri="{FF2B5EF4-FFF2-40B4-BE49-F238E27FC236}">
                <a16:creationId xmlns:a16="http://schemas.microsoft.com/office/drawing/2014/main" id="{546957E0-E2CF-4F17-AE63-1EDF30C1AD21}"/>
              </a:ext>
            </a:extLst>
          </p:cNvPr>
          <p:cNvSpPr txBox="1"/>
          <p:nvPr/>
        </p:nvSpPr>
        <p:spPr>
          <a:xfrm>
            <a:off x="8074401" y="4345916"/>
            <a:ext cx="37670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f)</a:t>
            </a:r>
          </a:p>
        </p:txBody>
      </p:sp>
      <p:sp>
        <p:nvSpPr>
          <p:cNvPr id="68" name="Rectangle 67">
            <a:extLst>
              <a:ext uri="{FF2B5EF4-FFF2-40B4-BE49-F238E27FC236}">
                <a16:creationId xmlns:a16="http://schemas.microsoft.com/office/drawing/2014/main" id="{A36A2DDA-A7B1-4FBD-8A2B-3B2EF842B566}"/>
              </a:ext>
            </a:extLst>
          </p:cNvPr>
          <p:cNvSpPr/>
          <p:nvPr/>
        </p:nvSpPr>
        <p:spPr>
          <a:xfrm>
            <a:off x="3267075" y="2559627"/>
            <a:ext cx="914400" cy="914400"/>
          </a:xfrm>
          <a:prstGeom prst="rect">
            <a:avLst/>
          </a:prstGeom>
          <a:solidFill>
            <a:schemeClr val="bg1"/>
          </a:solidFill>
          <a:ln w="2857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69" name="Rectangle 68">
            <a:extLst>
              <a:ext uri="{FF2B5EF4-FFF2-40B4-BE49-F238E27FC236}">
                <a16:creationId xmlns:a16="http://schemas.microsoft.com/office/drawing/2014/main" id="{D0D036F1-FA6C-4FF8-8E4E-E8F934336E2B}"/>
              </a:ext>
            </a:extLst>
          </p:cNvPr>
          <p:cNvSpPr/>
          <p:nvPr/>
        </p:nvSpPr>
        <p:spPr>
          <a:xfrm>
            <a:off x="3448050" y="4074102"/>
            <a:ext cx="914400" cy="914400"/>
          </a:xfrm>
          <a:prstGeom prst="rect">
            <a:avLst/>
          </a:prstGeom>
          <a:solidFill>
            <a:schemeClr val="bg1"/>
          </a:solidFill>
          <a:ln w="2857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72" name="Rectangle 71">
            <a:extLst>
              <a:ext uri="{FF2B5EF4-FFF2-40B4-BE49-F238E27FC236}">
                <a16:creationId xmlns:a16="http://schemas.microsoft.com/office/drawing/2014/main" id="{60449491-4B7A-4C55-A2D1-A52EB04F772E}"/>
              </a:ext>
            </a:extLst>
          </p:cNvPr>
          <p:cNvSpPr/>
          <p:nvPr/>
        </p:nvSpPr>
        <p:spPr>
          <a:xfrm>
            <a:off x="6524625" y="4055052"/>
            <a:ext cx="914400" cy="914400"/>
          </a:xfrm>
          <a:prstGeom prst="rect">
            <a:avLst/>
          </a:prstGeom>
          <a:solidFill>
            <a:schemeClr val="bg1"/>
          </a:solidFill>
          <a:ln w="2857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73" name="Rectangle 72">
            <a:extLst>
              <a:ext uri="{FF2B5EF4-FFF2-40B4-BE49-F238E27FC236}">
                <a16:creationId xmlns:a16="http://schemas.microsoft.com/office/drawing/2014/main" id="{736EE48A-53B5-46B9-BAD4-52C0B999F0F0}"/>
              </a:ext>
            </a:extLst>
          </p:cNvPr>
          <p:cNvSpPr/>
          <p:nvPr/>
        </p:nvSpPr>
        <p:spPr>
          <a:xfrm>
            <a:off x="6391275" y="2588202"/>
            <a:ext cx="914400" cy="914400"/>
          </a:xfrm>
          <a:prstGeom prst="rect">
            <a:avLst/>
          </a:prstGeom>
          <a:solidFill>
            <a:schemeClr val="bg1"/>
          </a:solidFill>
          <a:ln w="2857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74" name="Rectangle 73">
            <a:extLst>
              <a:ext uri="{FF2B5EF4-FFF2-40B4-BE49-F238E27FC236}">
                <a16:creationId xmlns:a16="http://schemas.microsoft.com/office/drawing/2014/main" id="{820B77A2-C0CE-4082-9A82-B14970E741D9}"/>
              </a:ext>
            </a:extLst>
          </p:cNvPr>
          <p:cNvSpPr/>
          <p:nvPr/>
        </p:nvSpPr>
        <p:spPr>
          <a:xfrm>
            <a:off x="9963150" y="2550102"/>
            <a:ext cx="914400" cy="914400"/>
          </a:xfrm>
          <a:prstGeom prst="rect">
            <a:avLst/>
          </a:prstGeom>
          <a:solidFill>
            <a:schemeClr val="bg1"/>
          </a:solidFill>
          <a:ln w="2857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75" name="Rectangle 74">
            <a:extLst>
              <a:ext uri="{FF2B5EF4-FFF2-40B4-BE49-F238E27FC236}">
                <a16:creationId xmlns:a16="http://schemas.microsoft.com/office/drawing/2014/main" id="{CDFA3DD3-2989-4715-B6AA-AF1D4F8B4049}"/>
              </a:ext>
            </a:extLst>
          </p:cNvPr>
          <p:cNvSpPr/>
          <p:nvPr/>
        </p:nvSpPr>
        <p:spPr>
          <a:xfrm>
            <a:off x="10067926" y="4074102"/>
            <a:ext cx="771525" cy="914400"/>
          </a:xfrm>
          <a:prstGeom prst="rect">
            <a:avLst/>
          </a:prstGeom>
          <a:solidFill>
            <a:schemeClr val="bg1"/>
          </a:solidFill>
          <a:ln w="2857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pic>
        <p:nvPicPr>
          <p:cNvPr id="87" name="Picture 86">
            <a:extLst>
              <a:ext uri="{FF2B5EF4-FFF2-40B4-BE49-F238E27FC236}">
                <a16:creationId xmlns:a16="http://schemas.microsoft.com/office/drawing/2014/main" id="{B64CF6EF-5935-436E-BC56-76482BC1C7F6}"/>
              </a:ext>
            </a:extLst>
          </p:cNvPr>
          <p:cNvPicPr>
            <a:picLocks noChangeAspect="1"/>
          </p:cNvPicPr>
          <p:nvPr/>
        </p:nvPicPr>
        <p:blipFill>
          <a:blip r:embed="rId14"/>
          <a:stretch>
            <a:fillRect/>
          </a:stretch>
        </p:blipFill>
        <p:spPr>
          <a:xfrm>
            <a:off x="1586908" y="226651"/>
            <a:ext cx="3978018" cy="1839600"/>
          </a:xfrm>
          <a:prstGeom prst="rect">
            <a:avLst/>
          </a:prstGeom>
        </p:spPr>
      </p:pic>
    </p:spTree>
    <p:extLst>
      <p:ext uri="{BB962C8B-B14F-4D97-AF65-F5344CB8AC3E}">
        <p14:creationId xmlns:p14="http://schemas.microsoft.com/office/powerpoint/2010/main" val="70036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3"/>
                                        </p:tgtEl>
                                      </p:cBhvr>
                                    </p:animEffect>
                                    <p:set>
                                      <p:cBhvr>
                                        <p:cTn id="12" dur="1" fill="hold">
                                          <p:stCondLst>
                                            <p:cond delay="499"/>
                                          </p:stCondLst>
                                        </p:cTn>
                                        <p:tgtEl>
                                          <p:spTgt spid="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4"/>
                                        </p:tgtEl>
                                      </p:cBhvr>
                                    </p:animEffect>
                                    <p:set>
                                      <p:cBhvr>
                                        <p:cTn id="17" dur="1" fill="hold">
                                          <p:stCondLst>
                                            <p:cond delay="499"/>
                                          </p:stCondLst>
                                        </p:cTn>
                                        <p:tgtEl>
                                          <p:spTgt spid="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9"/>
                                        </p:tgtEl>
                                      </p:cBhvr>
                                    </p:animEffect>
                                    <p:set>
                                      <p:cBhvr>
                                        <p:cTn id="22" dur="1" fill="hold">
                                          <p:stCondLst>
                                            <p:cond delay="499"/>
                                          </p:stCondLst>
                                        </p:cTn>
                                        <p:tgtEl>
                                          <p:spTgt spid="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5"/>
                                        </p:tgtEl>
                                      </p:cBhvr>
                                    </p:animEffect>
                                    <p:set>
                                      <p:cBhvr>
                                        <p:cTn id="32"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3421DC6-4ED6-4120-8188-D6E4D7D6A611}"/>
              </a:ext>
            </a:extLst>
          </p:cNvPr>
          <p:cNvCxnSpPr>
            <a:cxnSpLocks/>
          </p:cNvCxnSpPr>
          <p:nvPr/>
        </p:nvCxnSpPr>
        <p:spPr>
          <a:xfrm flipH="1">
            <a:off x="6027953" y="0"/>
            <a:ext cx="0" cy="64578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1736137" y="1180114"/>
                <a:ext cx="1327030" cy="1083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num>
                        <m:den>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den>
                      </m:f>
                    </m:oMath>
                  </m:oMathPara>
                </a14:m>
                <a:endParaRPr lang="en-GB" sz="28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1736137" y="1180114"/>
                <a:ext cx="1327030" cy="108369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9E5F2D3-9B6D-4E70-A569-33655EC9BD33}"/>
                  </a:ext>
                </a:extLst>
              </p:cNvPr>
              <p:cNvSpPr txBox="1"/>
              <p:nvPr/>
            </p:nvSpPr>
            <p:spPr>
              <a:xfrm>
                <a:off x="2985909" y="1170589"/>
                <a:ext cx="1037272" cy="1083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srgbClr val="FF0000"/>
                          </a:solidFill>
                          <a:latin typeface="Cambria Math" panose="02040503050406030204" pitchFamily="18" charset="0"/>
                        </a:rPr>
                        <m:t>×</m:t>
                      </m:r>
                      <m:f>
                        <m:fPr>
                          <m:ctrlPr>
                            <a:rPr lang="en-GB" sz="2800" i="1" dirty="0">
                              <a:solidFill>
                                <a:srgbClr val="FF0000"/>
                              </a:solidFill>
                              <a:latin typeface="Cambria Math" panose="02040503050406030204" pitchFamily="18" charset="0"/>
                            </a:rPr>
                          </m:ctrlPr>
                        </m:fPr>
                        <m:num>
                          <m:rad>
                            <m:radPr>
                              <m:degHide m:val="on"/>
                              <m:ctrlPr>
                                <a:rPr lang="en-GB" sz="2800" i="1" dirty="0">
                                  <a:solidFill>
                                    <a:srgbClr val="FF0000"/>
                                  </a:solidFill>
                                  <a:latin typeface="Cambria Math" panose="02040503050406030204" pitchFamily="18" charset="0"/>
                                </a:rPr>
                              </m:ctrlPr>
                            </m:radPr>
                            <m:deg/>
                            <m:e>
                              <m:r>
                                <a:rPr lang="en-GB" sz="2800" i="1" dirty="0">
                                  <a:solidFill>
                                    <a:srgbClr val="FF0000"/>
                                  </a:solidFill>
                                  <a:latin typeface="Cambria Math" panose="02040503050406030204" pitchFamily="18" charset="0"/>
                                </a:rPr>
                                <m:t>5</m:t>
                              </m:r>
                            </m:e>
                          </m:rad>
                        </m:num>
                        <m:den>
                          <m:rad>
                            <m:radPr>
                              <m:degHide m:val="on"/>
                              <m:ctrlPr>
                                <a:rPr lang="en-GB" sz="2800" i="1" dirty="0">
                                  <a:solidFill>
                                    <a:srgbClr val="FF0000"/>
                                  </a:solidFill>
                                  <a:latin typeface="Cambria Math" panose="02040503050406030204" pitchFamily="18" charset="0"/>
                                </a:rPr>
                              </m:ctrlPr>
                            </m:radPr>
                            <m:deg/>
                            <m:e>
                              <m:r>
                                <a:rPr lang="en-GB" sz="2800" i="1" dirty="0">
                                  <a:solidFill>
                                    <a:srgbClr val="FF0000"/>
                                  </a:solidFill>
                                  <a:latin typeface="Cambria Math" panose="02040503050406030204" pitchFamily="18" charset="0"/>
                                </a:rPr>
                                <m:t>5</m:t>
                              </m:r>
                            </m:e>
                          </m:rad>
                        </m:den>
                      </m:f>
                    </m:oMath>
                  </m:oMathPara>
                </a14:m>
                <a:endParaRPr lang="en-GB" sz="2800" dirty="0">
                  <a:solidFill>
                    <a:srgbClr val="FF0000"/>
                  </a:solidFill>
                  <a:latin typeface="Calibri" panose="020F0502020204030204"/>
                </a:endParaRPr>
              </a:p>
            </p:txBody>
          </p:sp>
        </mc:Choice>
        <mc:Fallback xmlns="">
          <p:sp>
            <p:nvSpPr>
              <p:cNvPr id="24" name="TextBox 23">
                <a:extLst>
                  <a:ext uri="{FF2B5EF4-FFF2-40B4-BE49-F238E27FC236}">
                    <a16:creationId xmlns:a16="http://schemas.microsoft.com/office/drawing/2014/main" id="{59E5F2D3-9B6D-4E70-A569-33655EC9BD33}"/>
                  </a:ext>
                </a:extLst>
              </p:cNvPr>
              <p:cNvSpPr txBox="1">
                <a:spLocks noRot="1" noChangeAspect="1" noMove="1" noResize="1" noEditPoints="1" noAdjustHandles="1" noChangeArrowheads="1" noChangeShapeType="1" noTextEdit="1"/>
              </p:cNvSpPr>
              <p:nvPr/>
            </p:nvSpPr>
            <p:spPr>
              <a:xfrm>
                <a:off x="2985909" y="1170589"/>
                <a:ext cx="1037272" cy="108369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8CA7645-23B9-499C-9FC0-FD2352D0E1DC}"/>
                  </a:ext>
                </a:extLst>
              </p:cNvPr>
              <p:cNvSpPr txBox="1"/>
              <p:nvPr/>
            </p:nvSpPr>
            <p:spPr>
              <a:xfrm>
                <a:off x="1357509" y="3310423"/>
                <a:ext cx="2084289" cy="108613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e>
                          </m:d>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num>
                        <m:den>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ea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den>
                      </m:f>
                    </m:oMath>
                  </m:oMathPara>
                </a14:m>
                <a:endParaRPr lang="en-GB" sz="2800" dirty="0">
                  <a:solidFill>
                    <a:prstClr val="black"/>
                  </a:solidFill>
                  <a:latin typeface="Calibri" panose="020F0502020204030204"/>
                </a:endParaRPr>
              </a:p>
            </p:txBody>
          </p:sp>
        </mc:Choice>
        <mc:Fallback xmlns="">
          <p:sp>
            <p:nvSpPr>
              <p:cNvPr id="26" name="TextBox 25">
                <a:extLst>
                  <a:ext uri="{FF2B5EF4-FFF2-40B4-BE49-F238E27FC236}">
                    <a16:creationId xmlns:a16="http://schemas.microsoft.com/office/drawing/2014/main" id="{58CA7645-23B9-499C-9FC0-FD2352D0E1DC}"/>
                  </a:ext>
                </a:extLst>
              </p:cNvPr>
              <p:cNvSpPr txBox="1">
                <a:spLocks noRot="1" noChangeAspect="1" noMove="1" noResize="1" noEditPoints="1" noAdjustHandles="1" noChangeArrowheads="1" noChangeShapeType="1" noTextEdit="1"/>
              </p:cNvSpPr>
              <p:nvPr/>
            </p:nvSpPr>
            <p:spPr>
              <a:xfrm>
                <a:off x="1357509" y="3310423"/>
                <a:ext cx="2084289" cy="108613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6741FA9-4657-43A9-A746-E5D4F590B9D8}"/>
                  </a:ext>
                </a:extLst>
              </p:cNvPr>
              <p:cNvSpPr txBox="1"/>
              <p:nvPr/>
            </p:nvSpPr>
            <p:spPr>
              <a:xfrm>
                <a:off x="1636751" y="4990113"/>
                <a:ext cx="1525802" cy="100316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+5</m:t>
                          </m:r>
                        </m:num>
                        <m:den>
                          <m:r>
                            <a:rPr lang="en-GB" sz="2800" i="1" dirty="0">
                              <a:solidFill>
                                <a:prstClr val="black"/>
                              </a:solidFill>
                              <a:latin typeface="Cambria Math" panose="02040503050406030204" pitchFamily="18" charset="0"/>
                            </a:rPr>
                            <m:t>5</m:t>
                          </m:r>
                        </m:den>
                      </m:f>
                    </m:oMath>
                  </m:oMathPara>
                </a14:m>
                <a:endParaRPr lang="en-GB" sz="2800" dirty="0">
                  <a:solidFill>
                    <a:prstClr val="black"/>
                  </a:solidFill>
                  <a:latin typeface="Calibri" panose="020F0502020204030204"/>
                </a:endParaRPr>
              </a:p>
            </p:txBody>
          </p:sp>
        </mc:Choice>
        <mc:Fallback xmlns="">
          <p:sp>
            <p:nvSpPr>
              <p:cNvPr id="29" name="TextBox 28">
                <a:extLst>
                  <a:ext uri="{FF2B5EF4-FFF2-40B4-BE49-F238E27FC236}">
                    <a16:creationId xmlns:a16="http://schemas.microsoft.com/office/drawing/2014/main" id="{26741FA9-4657-43A9-A746-E5D4F590B9D8}"/>
                  </a:ext>
                </a:extLst>
              </p:cNvPr>
              <p:cNvSpPr txBox="1">
                <a:spLocks noRot="1" noChangeAspect="1" noMove="1" noResize="1" noEditPoints="1" noAdjustHandles="1" noChangeArrowheads="1" noChangeShapeType="1" noTextEdit="1"/>
              </p:cNvSpPr>
              <p:nvPr/>
            </p:nvSpPr>
            <p:spPr>
              <a:xfrm>
                <a:off x="1636751" y="4990113"/>
                <a:ext cx="1525802" cy="1003160"/>
              </a:xfrm>
              <a:prstGeom prst="rect">
                <a:avLst/>
              </a:prstGeom>
              <a:blipFill>
                <a:blip r:embed="rId5"/>
                <a:stretch>
                  <a:fillRect/>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AA86044A-1D09-4D7E-A5AE-9312FD324D4C}"/>
              </a:ext>
            </a:extLst>
          </p:cNvPr>
          <p:cNvSpPr txBox="1"/>
          <p:nvPr/>
        </p:nvSpPr>
        <p:spPr>
          <a:xfrm>
            <a:off x="6732928" y="1579053"/>
            <a:ext cx="3518399"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How could we simplify this further?</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44E8621-D698-4E64-9941-060D558FF1C7}"/>
                  </a:ext>
                </a:extLst>
              </p:cNvPr>
              <p:cNvSpPr txBox="1"/>
              <p:nvPr/>
            </p:nvSpPr>
            <p:spPr>
              <a:xfrm>
                <a:off x="7729225" y="3694517"/>
                <a:ext cx="1525802" cy="100316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num>
                        <m:den>
                          <m:r>
                            <a:rPr lang="en-GB" sz="2800" i="1" dirty="0">
                              <a:solidFill>
                                <a:prstClr val="black"/>
                              </a:solidFill>
                              <a:latin typeface="Cambria Math" panose="02040503050406030204" pitchFamily="18" charset="0"/>
                            </a:rPr>
                            <m:t>5</m:t>
                          </m:r>
                        </m:den>
                      </m:f>
                      <m:r>
                        <a:rPr lang="en-GB" sz="2800" i="1" dirty="0">
                          <a:solidFill>
                            <a:prstClr val="black"/>
                          </a:solidFill>
                          <a:latin typeface="Cambria Math" panose="02040503050406030204" pitchFamily="18" charset="0"/>
                        </a:rPr>
                        <m:t>+1</m:t>
                      </m:r>
                    </m:oMath>
                  </m:oMathPara>
                </a14:m>
                <a:endParaRPr lang="en-GB" sz="2800" dirty="0">
                  <a:solidFill>
                    <a:prstClr val="black"/>
                  </a:solidFill>
                  <a:latin typeface="Calibri" panose="020F0502020204030204"/>
                </a:endParaRPr>
              </a:p>
            </p:txBody>
          </p:sp>
        </mc:Choice>
        <mc:Fallback xmlns="">
          <p:sp>
            <p:nvSpPr>
              <p:cNvPr id="31" name="TextBox 30">
                <a:extLst>
                  <a:ext uri="{FF2B5EF4-FFF2-40B4-BE49-F238E27FC236}">
                    <a16:creationId xmlns:a16="http://schemas.microsoft.com/office/drawing/2014/main" id="{744E8621-D698-4E64-9941-060D558FF1C7}"/>
                  </a:ext>
                </a:extLst>
              </p:cNvPr>
              <p:cNvSpPr txBox="1">
                <a:spLocks noRot="1" noChangeAspect="1" noMove="1" noResize="1" noEditPoints="1" noAdjustHandles="1" noChangeArrowheads="1" noChangeShapeType="1" noTextEdit="1"/>
              </p:cNvSpPr>
              <p:nvPr/>
            </p:nvSpPr>
            <p:spPr>
              <a:xfrm>
                <a:off x="7729225" y="3694517"/>
                <a:ext cx="1525802" cy="100316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B4A78F0-8D84-4BFB-ACDD-16A47E6799B2}"/>
                  </a:ext>
                </a:extLst>
              </p:cNvPr>
              <p:cNvSpPr txBox="1"/>
              <p:nvPr/>
            </p:nvSpPr>
            <p:spPr>
              <a:xfrm>
                <a:off x="7729225" y="2319871"/>
                <a:ext cx="1525802" cy="100316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num>
                        <m:den>
                          <m:r>
                            <a:rPr lang="en-GB" sz="2800" i="1" dirty="0">
                              <a:solidFill>
                                <a:prstClr val="black"/>
                              </a:solidFill>
                              <a:latin typeface="Cambria Math" panose="02040503050406030204" pitchFamily="18" charset="0"/>
                            </a:rPr>
                            <m:t>5</m:t>
                          </m:r>
                        </m:den>
                      </m:f>
                      <m:r>
                        <a:rPr lang="en-GB" sz="2800" i="1" dirty="0">
                          <a:solidFill>
                            <a:prstClr val="black"/>
                          </a:solidFill>
                          <a:latin typeface="Cambria Math" panose="02040503050406030204" pitchFamily="18" charset="0"/>
                        </a:rPr>
                        <m:t>+</m:t>
                      </m:r>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5</m:t>
                          </m:r>
                        </m:num>
                        <m:den>
                          <m:r>
                            <a:rPr lang="en-GB" sz="2800" i="1" dirty="0">
                              <a:solidFill>
                                <a:prstClr val="black"/>
                              </a:solidFill>
                              <a:latin typeface="Cambria Math" panose="02040503050406030204" pitchFamily="18" charset="0"/>
                            </a:rPr>
                            <m:t>5</m:t>
                          </m:r>
                        </m:den>
                      </m:f>
                    </m:oMath>
                  </m:oMathPara>
                </a14:m>
                <a:endParaRPr lang="en-GB" sz="28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6B4A78F0-8D84-4BFB-ACDD-16A47E6799B2}"/>
                  </a:ext>
                </a:extLst>
              </p:cNvPr>
              <p:cNvSpPr txBox="1">
                <a:spLocks noRot="1" noChangeAspect="1" noMove="1" noResize="1" noEditPoints="1" noAdjustHandles="1" noChangeArrowheads="1" noChangeShapeType="1" noTextEdit="1"/>
              </p:cNvSpPr>
              <p:nvPr/>
            </p:nvSpPr>
            <p:spPr>
              <a:xfrm>
                <a:off x="7729225" y="2319871"/>
                <a:ext cx="1525802" cy="1003160"/>
              </a:xfrm>
              <a:prstGeom prst="rect">
                <a:avLst/>
              </a:prstGeom>
              <a:blipFill>
                <a:blip r:embed="rId7"/>
                <a:stretch>
                  <a:fillRect/>
                </a:stretch>
              </a:blipFill>
            </p:spPr>
            <p:txBody>
              <a:bodyPr/>
              <a:lstStyle/>
              <a:p>
                <a:r>
                  <a:rPr lang="en-GB">
                    <a:noFill/>
                  </a:rPr>
                  <a:t> </a:t>
                </a:r>
              </a:p>
            </p:txBody>
          </p:sp>
        </mc:Fallback>
      </mc:AlternateContent>
      <p:sp>
        <p:nvSpPr>
          <p:cNvPr id="37" name="Arc 36">
            <a:extLst>
              <a:ext uri="{FF2B5EF4-FFF2-40B4-BE49-F238E27FC236}">
                <a16:creationId xmlns:a16="http://schemas.microsoft.com/office/drawing/2014/main" id="{3AA96B7D-426C-43AA-940B-8E14D7EB5646}"/>
              </a:ext>
            </a:extLst>
          </p:cNvPr>
          <p:cNvSpPr/>
          <p:nvPr/>
        </p:nvSpPr>
        <p:spPr>
          <a:xfrm flipH="1">
            <a:off x="2587985" y="2905206"/>
            <a:ext cx="533400" cy="955675"/>
          </a:xfrm>
          <a:prstGeom prst="arc">
            <a:avLst>
              <a:gd name="adj1" fmla="val 11170211"/>
              <a:gd name="adj2" fmla="val 21125575"/>
            </a:avLst>
          </a:prstGeom>
          <a:ln w="38100">
            <a:solidFill>
              <a:srgbClr val="00FF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38" name="Arc 37">
            <a:extLst>
              <a:ext uri="{FF2B5EF4-FFF2-40B4-BE49-F238E27FC236}">
                <a16:creationId xmlns:a16="http://schemas.microsoft.com/office/drawing/2014/main" id="{3108AB1A-E74E-44E9-97A3-85F36D408EE0}"/>
              </a:ext>
            </a:extLst>
          </p:cNvPr>
          <p:cNvSpPr/>
          <p:nvPr/>
        </p:nvSpPr>
        <p:spPr>
          <a:xfrm flipH="1">
            <a:off x="1838684" y="2632156"/>
            <a:ext cx="1369060" cy="1590675"/>
          </a:xfrm>
          <a:prstGeom prst="arc">
            <a:avLst>
              <a:gd name="adj1" fmla="val 11170211"/>
              <a:gd name="adj2" fmla="val 21125575"/>
            </a:avLst>
          </a:prstGeom>
          <a:ln w="38100">
            <a:solidFill>
              <a:srgbClr val="00FF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17" name="TextBox 16">
            <a:extLst>
              <a:ext uri="{FF2B5EF4-FFF2-40B4-BE49-F238E27FC236}">
                <a16:creationId xmlns:a16="http://schemas.microsoft.com/office/drawing/2014/main" id="{159424A5-752F-4A32-89D3-CD20A4FD54D7}"/>
              </a:ext>
            </a:extLst>
          </p:cNvPr>
          <p:cNvSpPr txBox="1"/>
          <p:nvPr/>
        </p:nvSpPr>
        <p:spPr>
          <a:xfrm>
            <a:off x="98926" y="404294"/>
            <a:ext cx="1933414" cy="523220"/>
          </a:xfrm>
          <a:prstGeom prst="rect">
            <a:avLst/>
          </a:prstGeom>
          <a:noFill/>
        </p:spPr>
        <p:txBody>
          <a:bodyPr wrap="none" rtlCol="0">
            <a:spAutoFit/>
          </a:bodyPr>
          <a:lstStyle/>
          <a:p>
            <a:pPr algn="ctr" defTabSz="457200"/>
            <a:r>
              <a:rPr lang="en-GB" sz="2800" b="1" dirty="0">
                <a:solidFill>
                  <a:srgbClr val="FF0000"/>
                </a:solidFill>
                <a:latin typeface="Calibri" panose="020F0502020204030204"/>
              </a:rPr>
              <a:t>Rationalise</a:t>
            </a:r>
            <a:r>
              <a:rPr lang="en-GB" sz="2800" dirty="0">
                <a:solidFill>
                  <a:srgbClr val="FF0000"/>
                </a:solidFill>
                <a:latin typeface="Calibri" panose="020F0502020204030204"/>
              </a:rPr>
              <a:t>:</a:t>
            </a:r>
          </a:p>
        </p:txBody>
      </p:sp>
    </p:spTree>
    <p:extLst>
      <p:ext uri="{BB962C8B-B14F-4D97-AF65-F5344CB8AC3E}">
        <p14:creationId xmlns:p14="http://schemas.microsoft.com/office/powerpoint/2010/main" val="365392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righ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1" grpId="0"/>
      <p:bldP spid="32" grpId="0"/>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2989902" y="1198968"/>
                <a:ext cx="1327030" cy="1083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num>
                        <m:den>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den>
                      </m:f>
                    </m:oMath>
                  </m:oMathPara>
                </a14:m>
                <a:endParaRPr lang="en-GB" sz="28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2989902" y="1198968"/>
                <a:ext cx="1327030" cy="108369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9E5F2D3-9B6D-4E70-A569-33655EC9BD33}"/>
                  </a:ext>
                </a:extLst>
              </p:cNvPr>
              <p:cNvSpPr txBox="1"/>
              <p:nvPr/>
            </p:nvSpPr>
            <p:spPr>
              <a:xfrm>
                <a:off x="4239674" y="1189443"/>
                <a:ext cx="1037272" cy="1083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srgbClr val="FF0000"/>
                          </a:solidFill>
                          <a:latin typeface="Cambria Math" panose="02040503050406030204" pitchFamily="18" charset="0"/>
                        </a:rPr>
                        <m:t>×</m:t>
                      </m:r>
                      <m:f>
                        <m:fPr>
                          <m:ctrlPr>
                            <a:rPr lang="en-GB" sz="2800" i="1" dirty="0">
                              <a:solidFill>
                                <a:srgbClr val="FF0000"/>
                              </a:solidFill>
                              <a:latin typeface="Cambria Math" panose="02040503050406030204" pitchFamily="18" charset="0"/>
                            </a:rPr>
                          </m:ctrlPr>
                        </m:fPr>
                        <m:num>
                          <m:rad>
                            <m:radPr>
                              <m:degHide m:val="on"/>
                              <m:ctrlPr>
                                <a:rPr lang="en-GB" sz="2800" i="1" dirty="0">
                                  <a:solidFill>
                                    <a:srgbClr val="FF0000"/>
                                  </a:solidFill>
                                  <a:latin typeface="Cambria Math" panose="02040503050406030204" pitchFamily="18" charset="0"/>
                                </a:rPr>
                              </m:ctrlPr>
                            </m:radPr>
                            <m:deg/>
                            <m:e>
                              <m:r>
                                <a:rPr lang="en-GB" sz="2800" i="1" dirty="0">
                                  <a:solidFill>
                                    <a:srgbClr val="FF0000"/>
                                  </a:solidFill>
                                  <a:latin typeface="Cambria Math" panose="02040503050406030204" pitchFamily="18" charset="0"/>
                                </a:rPr>
                                <m:t>2</m:t>
                              </m:r>
                            </m:e>
                          </m:rad>
                        </m:num>
                        <m:den>
                          <m:rad>
                            <m:radPr>
                              <m:degHide m:val="on"/>
                              <m:ctrlPr>
                                <a:rPr lang="en-GB" sz="2800" i="1" dirty="0">
                                  <a:solidFill>
                                    <a:srgbClr val="FF0000"/>
                                  </a:solidFill>
                                  <a:latin typeface="Cambria Math" panose="02040503050406030204" pitchFamily="18" charset="0"/>
                                </a:rPr>
                              </m:ctrlPr>
                            </m:radPr>
                            <m:deg/>
                            <m:e>
                              <m:r>
                                <a:rPr lang="en-GB" sz="2800" i="1" dirty="0">
                                  <a:solidFill>
                                    <a:srgbClr val="FF0000"/>
                                  </a:solidFill>
                                  <a:latin typeface="Cambria Math" panose="02040503050406030204" pitchFamily="18" charset="0"/>
                                </a:rPr>
                                <m:t>2</m:t>
                              </m:r>
                            </m:e>
                          </m:rad>
                        </m:den>
                      </m:f>
                    </m:oMath>
                  </m:oMathPara>
                </a14:m>
                <a:endParaRPr lang="en-GB" sz="2800" dirty="0">
                  <a:solidFill>
                    <a:srgbClr val="FF0000"/>
                  </a:solidFill>
                  <a:latin typeface="Calibri" panose="020F0502020204030204"/>
                </a:endParaRPr>
              </a:p>
            </p:txBody>
          </p:sp>
        </mc:Choice>
        <mc:Fallback xmlns="">
          <p:sp>
            <p:nvSpPr>
              <p:cNvPr id="24" name="TextBox 23">
                <a:extLst>
                  <a:ext uri="{FF2B5EF4-FFF2-40B4-BE49-F238E27FC236}">
                    <a16:creationId xmlns:a16="http://schemas.microsoft.com/office/drawing/2014/main" id="{59E5F2D3-9B6D-4E70-A569-33655EC9BD33}"/>
                  </a:ext>
                </a:extLst>
              </p:cNvPr>
              <p:cNvSpPr txBox="1">
                <a:spLocks noRot="1" noChangeAspect="1" noMove="1" noResize="1" noEditPoints="1" noAdjustHandles="1" noChangeArrowheads="1" noChangeShapeType="1" noTextEdit="1"/>
              </p:cNvSpPr>
              <p:nvPr/>
            </p:nvSpPr>
            <p:spPr>
              <a:xfrm>
                <a:off x="4239674" y="1189443"/>
                <a:ext cx="1037272" cy="108369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8CA7645-23B9-499C-9FC0-FD2352D0E1DC}"/>
                  </a:ext>
                </a:extLst>
              </p:cNvPr>
              <p:cNvSpPr txBox="1"/>
              <p:nvPr/>
            </p:nvSpPr>
            <p:spPr>
              <a:xfrm>
                <a:off x="2611274" y="3329277"/>
                <a:ext cx="2084289" cy="108613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e>
                          </m:d>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num>
                        <m:den>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r>
                            <a:rPr lang="en-GB" sz="2800" i="1" dirty="0">
                              <a:solidFill>
                                <a:prstClr val="black"/>
                              </a:solidFill>
                              <a:latin typeface="Cambria Math" panose="02040503050406030204" pitchFamily="18" charset="0"/>
                              <a:ea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den>
                      </m:f>
                    </m:oMath>
                  </m:oMathPara>
                </a14:m>
                <a:endParaRPr lang="en-GB" sz="2800" dirty="0">
                  <a:solidFill>
                    <a:prstClr val="black"/>
                  </a:solidFill>
                  <a:latin typeface="Calibri" panose="020F0502020204030204"/>
                </a:endParaRPr>
              </a:p>
            </p:txBody>
          </p:sp>
        </mc:Choice>
        <mc:Fallback xmlns="">
          <p:sp>
            <p:nvSpPr>
              <p:cNvPr id="26" name="TextBox 25">
                <a:extLst>
                  <a:ext uri="{FF2B5EF4-FFF2-40B4-BE49-F238E27FC236}">
                    <a16:creationId xmlns:a16="http://schemas.microsoft.com/office/drawing/2014/main" id="{58CA7645-23B9-499C-9FC0-FD2352D0E1DC}"/>
                  </a:ext>
                </a:extLst>
              </p:cNvPr>
              <p:cNvSpPr txBox="1">
                <a:spLocks noRot="1" noChangeAspect="1" noMove="1" noResize="1" noEditPoints="1" noAdjustHandles="1" noChangeArrowheads="1" noChangeShapeType="1" noTextEdit="1"/>
              </p:cNvSpPr>
              <p:nvPr/>
            </p:nvSpPr>
            <p:spPr>
              <a:xfrm>
                <a:off x="2611274" y="3329277"/>
                <a:ext cx="2084289" cy="108613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6741FA9-4657-43A9-A746-E5D4F590B9D8}"/>
                  </a:ext>
                </a:extLst>
              </p:cNvPr>
              <p:cNvSpPr txBox="1"/>
              <p:nvPr/>
            </p:nvSpPr>
            <p:spPr>
              <a:xfrm>
                <a:off x="2890516" y="5008967"/>
                <a:ext cx="1525802" cy="100316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800" i="1" dirty="0">
                              <a:solidFill>
                                <a:prstClr val="black"/>
                              </a:solidFill>
                              <a:latin typeface="Cambria Math" panose="02040503050406030204" pitchFamily="18" charset="0"/>
                            </a:rPr>
                          </m:ctrlPr>
                        </m:fPr>
                        <m:num>
                          <m:r>
                            <a:rPr lang="en-GB" sz="2800" i="1" dirty="0">
                              <a:solidFill>
                                <a:prstClr val="black"/>
                              </a:solidFill>
                              <a:latin typeface="Cambria Math" panose="02040503050406030204" pitchFamily="18" charset="0"/>
                            </a:rPr>
                            <m:t>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r>
                            <a:rPr lang="en-GB" sz="2800" i="1" dirty="0">
                              <a:solidFill>
                                <a:prstClr val="black"/>
                              </a:solidFill>
                              <a:latin typeface="Cambria Math" panose="02040503050406030204" pitchFamily="18" charset="0"/>
                            </a:rPr>
                            <m:t>+2</m:t>
                          </m:r>
                        </m:num>
                        <m:den>
                          <m:r>
                            <a:rPr lang="en-GB" sz="2800" i="1" dirty="0">
                              <a:solidFill>
                                <a:prstClr val="black"/>
                              </a:solidFill>
                              <a:latin typeface="Cambria Math" panose="02040503050406030204" pitchFamily="18" charset="0"/>
                            </a:rPr>
                            <m:t>2</m:t>
                          </m:r>
                        </m:den>
                      </m:f>
                    </m:oMath>
                  </m:oMathPara>
                </a14:m>
                <a:endParaRPr lang="en-GB" sz="2800" dirty="0">
                  <a:solidFill>
                    <a:prstClr val="black"/>
                  </a:solidFill>
                  <a:latin typeface="Calibri" panose="020F0502020204030204"/>
                </a:endParaRPr>
              </a:p>
            </p:txBody>
          </p:sp>
        </mc:Choice>
        <mc:Fallback xmlns="">
          <p:sp>
            <p:nvSpPr>
              <p:cNvPr id="29" name="TextBox 28">
                <a:extLst>
                  <a:ext uri="{FF2B5EF4-FFF2-40B4-BE49-F238E27FC236}">
                    <a16:creationId xmlns:a16="http://schemas.microsoft.com/office/drawing/2014/main" id="{26741FA9-4657-43A9-A746-E5D4F590B9D8}"/>
                  </a:ext>
                </a:extLst>
              </p:cNvPr>
              <p:cNvSpPr txBox="1">
                <a:spLocks noRot="1" noChangeAspect="1" noMove="1" noResize="1" noEditPoints="1" noAdjustHandles="1" noChangeArrowheads="1" noChangeShapeType="1" noTextEdit="1"/>
              </p:cNvSpPr>
              <p:nvPr/>
            </p:nvSpPr>
            <p:spPr>
              <a:xfrm>
                <a:off x="2890516" y="5008967"/>
                <a:ext cx="1525802" cy="1003160"/>
              </a:xfrm>
              <a:prstGeom prst="rect">
                <a:avLst/>
              </a:prstGeom>
              <a:blipFill>
                <a:blip r:embed="rId5"/>
                <a:stretch>
                  <a:fillRect/>
                </a:stretch>
              </a:blipFill>
            </p:spPr>
            <p:txBody>
              <a:bodyPr/>
              <a:lstStyle/>
              <a:p>
                <a:r>
                  <a:rPr lang="en-GB">
                    <a:noFill/>
                  </a:rPr>
                  <a:t> </a:t>
                </a:r>
              </a:p>
            </p:txBody>
          </p:sp>
        </mc:Fallback>
      </mc:AlternateContent>
      <p:sp>
        <p:nvSpPr>
          <p:cNvPr id="37" name="Arc 36">
            <a:extLst>
              <a:ext uri="{FF2B5EF4-FFF2-40B4-BE49-F238E27FC236}">
                <a16:creationId xmlns:a16="http://schemas.microsoft.com/office/drawing/2014/main" id="{3AA96B7D-426C-43AA-940B-8E14D7EB5646}"/>
              </a:ext>
            </a:extLst>
          </p:cNvPr>
          <p:cNvSpPr/>
          <p:nvPr/>
        </p:nvSpPr>
        <p:spPr>
          <a:xfrm flipH="1">
            <a:off x="3841750" y="2924060"/>
            <a:ext cx="533400" cy="955675"/>
          </a:xfrm>
          <a:prstGeom prst="arc">
            <a:avLst>
              <a:gd name="adj1" fmla="val 11170211"/>
              <a:gd name="adj2" fmla="val 21125575"/>
            </a:avLst>
          </a:prstGeom>
          <a:ln w="38100">
            <a:solidFill>
              <a:srgbClr val="00FF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38" name="Arc 37">
            <a:extLst>
              <a:ext uri="{FF2B5EF4-FFF2-40B4-BE49-F238E27FC236}">
                <a16:creationId xmlns:a16="http://schemas.microsoft.com/office/drawing/2014/main" id="{3108AB1A-E74E-44E9-97A3-85F36D408EE0}"/>
              </a:ext>
            </a:extLst>
          </p:cNvPr>
          <p:cNvSpPr/>
          <p:nvPr/>
        </p:nvSpPr>
        <p:spPr>
          <a:xfrm flipH="1">
            <a:off x="3092449" y="2651010"/>
            <a:ext cx="1369060" cy="1590675"/>
          </a:xfrm>
          <a:prstGeom prst="arc">
            <a:avLst>
              <a:gd name="adj1" fmla="val 11170211"/>
              <a:gd name="adj2" fmla="val 21125575"/>
            </a:avLst>
          </a:prstGeom>
          <a:ln w="38100">
            <a:solidFill>
              <a:srgbClr val="00FF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14" name="TextBox 13">
            <a:extLst>
              <a:ext uri="{FF2B5EF4-FFF2-40B4-BE49-F238E27FC236}">
                <a16:creationId xmlns:a16="http://schemas.microsoft.com/office/drawing/2014/main" id="{159424A5-752F-4A32-89D3-CD20A4FD54D7}"/>
              </a:ext>
            </a:extLst>
          </p:cNvPr>
          <p:cNvSpPr txBox="1"/>
          <p:nvPr/>
        </p:nvSpPr>
        <p:spPr>
          <a:xfrm>
            <a:off x="98926" y="404294"/>
            <a:ext cx="1933414" cy="523220"/>
          </a:xfrm>
          <a:prstGeom prst="rect">
            <a:avLst/>
          </a:prstGeom>
          <a:noFill/>
        </p:spPr>
        <p:txBody>
          <a:bodyPr wrap="none" rtlCol="0">
            <a:spAutoFit/>
          </a:bodyPr>
          <a:lstStyle/>
          <a:p>
            <a:pPr algn="ctr" defTabSz="457200"/>
            <a:r>
              <a:rPr lang="en-GB" sz="2800" b="1" dirty="0">
                <a:solidFill>
                  <a:srgbClr val="FF0000"/>
                </a:solidFill>
                <a:latin typeface="Calibri" panose="020F0502020204030204"/>
              </a:rPr>
              <a:t>Rationalise</a:t>
            </a:r>
            <a:r>
              <a:rPr lang="en-GB" sz="2800" dirty="0">
                <a:solidFill>
                  <a:srgbClr val="FF0000"/>
                </a:solidFill>
                <a:latin typeface="Calibri" panose="020F0502020204030204"/>
              </a:rPr>
              <a:t>:</a:t>
            </a:r>
          </a:p>
        </p:txBody>
      </p:sp>
      <p:sp>
        <p:nvSpPr>
          <p:cNvPr id="15" name="TextBox 14">
            <a:extLst>
              <a:ext uri="{FF2B5EF4-FFF2-40B4-BE49-F238E27FC236}">
                <a16:creationId xmlns:a16="http://schemas.microsoft.com/office/drawing/2014/main" id="{AA86044A-1D09-4D7E-A5AE-9312FD324D4C}"/>
              </a:ext>
            </a:extLst>
          </p:cNvPr>
          <p:cNvSpPr txBox="1"/>
          <p:nvPr/>
        </p:nvSpPr>
        <p:spPr>
          <a:xfrm>
            <a:off x="6922555" y="5141215"/>
            <a:ext cx="3949864"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How else can you express your answer? </a:t>
            </a:r>
          </a:p>
        </p:txBody>
      </p:sp>
      <p:sp>
        <p:nvSpPr>
          <p:cNvPr id="2" name="TextBox 1">
            <a:extLst>
              <a:ext uri="{FF2B5EF4-FFF2-40B4-BE49-F238E27FC236}">
                <a16:creationId xmlns:a16="http://schemas.microsoft.com/office/drawing/2014/main" id="{EC6EF4B3-3F03-2DD1-BF42-B96EAA7627D4}"/>
              </a:ext>
            </a:extLst>
          </p:cNvPr>
          <p:cNvSpPr txBox="1"/>
          <p:nvPr/>
        </p:nvSpPr>
        <p:spPr>
          <a:xfrm>
            <a:off x="9918915" y="185980"/>
            <a:ext cx="1321003" cy="584775"/>
          </a:xfrm>
          <a:prstGeom prst="rect">
            <a:avLst/>
          </a:prstGeom>
          <a:noFill/>
        </p:spPr>
        <p:txBody>
          <a:bodyPr wrap="none" rtlCol="0">
            <a:spAutoFit/>
          </a:bodyPr>
          <a:lstStyle/>
          <a:p>
            <a:r>
              <a:rPr lang="en-GB" sz="3200" b="1" dirty="0"/>
              <a:t>We Do</a:t>
            </a:r>
          </a:p>
        </p:txBody>
      </p:sp>
    </p:spTree>
    <p:extLst>
      <p:ext uri="{BB962C8B-B14F-4D97-AF65-F5344CB8AC3E}">
        <p14:creationId xmlns:p14="http://schemas.microsoft.com/office/powerpoint/2010/main" val="11708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righ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7" grpId="0" animBg="1"/>
      <p:bldP spid="38"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2710932" y="1338453"/>
                <a:ext cx="1327030" cy="108068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num>
                        <m:den>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2710932" y="1338453"/>
                <a:ext cx="1327030" cy="1080680"/>
              </a:xfrm>
              <a:prstGeom prst="rect">
                <a:avLst/>
              </a:prstGeom>
              <a:blipFill>
                <a:blip r:embed="rId2"/>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159424A5-752F-4A32-89D3-CD20A4FD54D7}"/>
              </a:ext>
            </a:extLst>
          </p:cNvPr>
          <p:cNvSpPr txBox="1"/>
          <p:nvPr/>
        </p:nvSpPr>
        <p:spPr>
          <a:xfrm>
            <a:off x="98926" y="404294"/>
            <a:ext cx="193341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Rationalise</a:t>
            </a: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2" name="TextBox 1">
            <a:extLst>
              <a:ext uri="{FF2B5EF4-FFF2-40B4-BE49-F238E27FC236}">
                <a16:creationId xmlns:a16="http://schemas.microsoft.com/office/drawing/2014/main" id="{1F002631-A13E-64AF-A2FE-89CB5E451DF2}"/>
              </a:ext>
            </a:extLst>
          </p:cNvPr>
          <p:cNvSpPr txBox="1"/>
          <p:nvPr/>
        </p:nvSpPr>
        <p:spPr>
          <a:xfrm>
            <a:off x="9980908" y="0"/>
            <a:ext cx="1377878" cy="584775"/>
          </a:xfrm>
          <a:prstGeom prst="rect">
            <a:avLst/>
          </a:prstGeom>
          <a:noFill/>
        </p:spPr>
        <p:txBody>
          <a:bodyPr wrap="none" rtlCol="0">
            <a:spAutoFit/>
          </a:bodyPr>
          <a:lstStyle/>
          <a:p>
            <a:r>
              <a:rPr lang="en-GB" sz="3200" b="1" dirty="0"/>
              <a:t>You Do</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153B19-4EB9-E0DA-38EB-B47301CB8E0A}"/>
                  </a:ext>
                </a:extLst>
              </p:cNvPr>
              <p:cNvSpPr txBox="1"/>
              <p:nvPr/>
            </p:nvSpPr>
            <p:spPr>
              <a:xfrm>
                <a:off x="7373338" y="1242880"/>
                <a:ext cx="1327030" cy="108369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6+</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num>
                        <m:den>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e>
                          </m:rad>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TextBox 2">
                <a:extLst>
                  <a:ext uri="{FF2B5EF4-FFF2-40B4-BE49-F238E27FC236}">
                    <a16:creationId xmlns:a16="http://schemas.microsoft.com/office/drawing/2014/main" id="{B7153B19-4EB9-E0DA-38EB-B47301CB8E0A}"/>
                  </a:ext>
                </a:extLst>
              </p:cNvPr>
              <p:cNvSpPr txBox="1">
                <a:spLocks noRot="1" noChangeAspect="1" noMove="1" noResize="1" noEditPoints="1" noAdjustHandles="1" noChangeArrowheads="1" noChangeShapeType="1" noTextEdit="1"/>
              </p:cNvSpPr>
              <p:nvPr/>
            </p:nvSpPr>
            <p:spPr>
              <a:xfrm>
                <a:off x="7373338" y="1242880"/>
                <a:ext cx="1327030" cy="108369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EA956B-B482-9B7A-2412-7D3E2AE1EF29}"/>
                  </a:ext>
                </a:extLst>
              </p:cNvPr>
              <p:cNvSpPr txBox="1"/>
              <p:nvPr/>
            </p:nvSpPr>
            <p:spPr>
              <a:xfrm>
                <a:off x="1710062" y="4404534"/>
                <a:ext cx="1525802" cy="1000146"/>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66EA956B-B482-9B7A-2412-7D3E2AE1EF29}"/>
                  </a:ext>
                </a:extLst>
              </p:cNvPr>
              <p:cNvSpPr txBox="1">
                <a:spLocks noRot="1" noChangeAspect="1" noMove="1" noResize="1" noEditPoints="1" noAdjustHandles="1" noChangeArrowheads="1" noChangeShapeType="1" noTextEdit="1"/>
              </p:cNvSpPr>
              <p:nvPr/>
            </p:nvSpPr>
            <p:spPr>
              <a:xfrm>
                <a:off x="1710062" y="4404534"/>
                <a:ext cx="1525802" cy="100014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BC76D1-7591-B916-1245-24760B783799}"/>
                  </a:ext>
                </a:extLst>
              </p:cNvPr>
              <p:cNvSpPr txBox="1"/>
              <p:nvPr/>
            </p:nvSpPr>
            <p:spPr>
              <a:xfrm>
                <a:off x="3135567" y="4432948"/>
                <a:ext cx="1893275" cy="1000146"/>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01BC76D1-7591-B916-1245-24760B783799}"/>
                  </a:ext>
                </a:extLst>
              </p:cNvPr>
              <p:cNvSpPr txBox="1">
                <a:spLocks noRot="1" noChangeAspect="1" noMove="1" noResize="1" noEditPoints="1" noAdjustHandles="1" noChangeArrowheads="1" noChangeShapeType="1" noTextEdit="1"/>
              </p:cNvSpPr>
              <p:nvPr/>
            </p:nvSpPr>
            <p:spPr>
              <a:xfrm>
                <a:off x="3135567" y="4432948"/>
                <a:ext cx="1893275" cy="100014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D75DD-5298-53D7-5B84-C496F6E75F6E}"/>
                  </a:ext>
                </a:extLst>
              </p:cNvPr>
              <p:cNvSpPr txBox="1"/>
              <p:nvPr/>
            </p:nvSpPr>
            <p:spPr>
              <a:xfrm>
                <a:off x="6573621" y="4432947"/>
                <a:ext cx="1960408" cy="100316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6</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15</m:t>
                              </m:r>
                            </m:e>
                          </m:rad>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443D75DD-5298-53D7-5B84-C496F6E75F6E}"/>
                  </a:ext>
                </a:extLst>
              </p:cNvPr>
              <p:cNvSpPr txBox="1">
                <a:spLocks noRot="1" noChangeAspect="1" noMove="1" noResize="1" noEditPoints="1" noAdjustHandles="1" noChangeArrowheads="1" noChangeShapeType="1" noTextEdit="1"/>
              </p:cNvSpPr>
              <p:nvPr/>
            </p:nvSpPr>
            <p:spPr>
              <a:xfrm>
                <a:off x="6573621" y="4432947"/>
                <a:ext cx="1960408" cy="100316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EE30C9-7604-87BC-FACB-1572995A4AB0}"/>
                  </a:ext>
                </a:extLst>
              </p:cNvPr>
              <p:cNvSpPr txBox="1"/>
              <p:nvPr/>
            </p:nvSpPr>
            <p:spPr>
              <a:xfrm>
                <a:off x="8495071" y="4461361"/>
                <a:ext cx="2327881" cy="100316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15</m:t>
                              </m:r>
                            </m:e>
                          </m:rad>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B2EE30C9-7604-87BC-FACB-1572995A4AB0}"/>
                  </a:ext>
                </a:extLst>
              </p:cNvPr>
              <p:cNvSpPr txBox="1">
                <a:spLocks noRot="1" noChangeAspect="1" noMove="1" noResize="1" noEditPoints="1" noAdjustHandles="1" noChangeArrowheads="1" noChangeShapeType="1" noTextEdit="1"/>
              </p:cNvSpPr>
              <p:nvPr/>
            </p:nvSpPr>
            <p:spPr>
              <a:xfrm>
                <a:off x="8495071" y="4461361"/>
                <a:ext cx="2327881" cy="1003160"/>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8347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2720034" y="1183469"/>
                <a:ext cx="1525802" cy="108369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5+3</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2720034" y="1183469"/>
                <a:ext cx="1525802" cy="1083695"/>
              </a:xfrm>
              <a:prstGeom prst="rect">
                <a:avLst/>
              </a:prstGeom>
              <a:blipFill>
                <a:blip r:embed="rId2"/>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159424A5-752F-4A32-89D3-CD20A4FD54D7}"/>
              </a:ext>
            </a:extLst>
          </p:cNvPr>
          <p:cNvSpPr txBox="1"/>
          <p:nvPr/>
        </p:nvSpPr>
        <p:spPr>
          <a:xfrm>
            <a:off x="98926" y="404294"/>
            <a:ext cx="193341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Rationalise</a:t>
            </a: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B8CAC5-2ADB-5DEB-25D8-A53055415441}"/>
                  </a:ext>
                </a:extLst>
              </p:cNvPr>
              <p:cNvSpPr txBox="1"/>
              <p:nvPr/>
            </p:nvSpPr>
            <p:spPr>
              <a:xfrm>
                <a:off x="1610676" y="4404534"/>
                <a:ext cx="1724575" cy="1000338"/>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−15</m:t>
                          </m:r>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m:t>
                          </m:r>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74B8CAC5-2ADB-5DEB-25D8-A53055415441}"/>
                  </a:ext>
                </a:extLst>
              </p:cNvPr>
              <p:cNvSpPr txBox="1">
                <a:spLocks noRot="1" noChangeAspect="1" noMove="1" noResize="1" noEditPoints="1" noAdjustHandles="1" noChangeArrowheads="1" noChangeShapeType="1" noTextEdit="1"/>
              </p:cNvSpPr>
              <p:nvPr/>
            </p:nvSpPr>
            <p:spPr>
              <a:xfrm>
                <a:off x="1610676" y="4404534"/>
                <a:ext cx="1724575" cy="100033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176517-AE7E-5399-F5F2-466DD6EC4AEC}"/>
                  </a:ext>
                </a:extLst>
              </p:cNvPr>
              <p:cNvSpPr txBox="1"/>
              <p:nvPr/>
            </p:nvSpPr>
            <p:spPr>
              <a:xfrm>
                <a:off x="3234952" y="4432948"/>
                <a:ext cx="1694503" cy="1000338"/>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TextBox 2">
                <a:extLst>
                  <a:ext uri="{FF2B5EF4-FFF2-40B4-BE49-F238E27FC236}">
                    <a16:creationId xmlns:a16="http://schemas.microsoft.com/office/drawing/2014/main" id="{57176517-AE7E-5399-F5F2-466DD6EC4AEC}"/>
                  </a:ext>
                </a:extLst>
              </p:cNvPr>
              <p:cNvSpPr txBox="1">
                <a:spLocks noRot="1" noChangeAspect="1" noMove="1" noResize="1" noEditPoints="1" noAdjustHandles="1" noChangeArrowheads="1" noChangeShapeType="1" noTextEdit="1"/>
              </p:cNvSpPr>
              <p:nvPr/>
            </p:nvSpPr>
            <p:spPr>
              <a:xfrm>
                <a:off x="3234952" y="4432948"/>
                <a:ext cx="1694503" cy="100033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265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2388174" y="1260961"/>
                <a:ext cx="1724575" cy="108369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−20</m:t>
                          </m:r>
                        </m:num>
                        <m:den>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2388174" y="1260961"/>
                <a:ext cx="1724575" cy="1083695"/>
              </a:xfrm>
              <a:prstGeom prst="rect">
                <a:avLst/>
              </a:prstGeom>
              <a:blipFill>
                <a:blip r:embed="rId2"/>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159424A5-752F-4A32-89D3-CD20A4FD54D7}"/>
              </a:ext>
            </a:extLst>
          </p:cNvPr>
          <p:cNvSpPr txBox="1"/>
          <p:nvPr/>
        </p:nvSpPr>
        <p:spPr>
          <a:xfrm>
            <a:off x="98926" y="404294"/>
            <a:ext cx="193341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Rationalise</a:t>
            </a: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2" name="TextBox 1">
            <a:extLst>
              <a:ext uri="{FF2B5EF4-FFF2-40B4-BE49-F238E27FC236}">
                <a16:creationId xmlns:a16="http://schemas.microsoft.com/office/drawing/2014/main" id="{B8A4E84C-6373-C75A-DCE2-C763788974F7}"/>
              </a:ext>
            </a:extLst>
          </p:cNvPr>
          <p:cNvSpPr txBox="1"/>
          <p:nvPr/>
        </p:nvSpPr>
        <p:spPr>
          <a:xfrm>
            <a:off x="9980908" y="0"/>
            <a:ext cx="1377878" cy="584775"/>
          </a:xfrm>
          <a:prstGeom prst="rect">
            <a:avLst/>
          </a:prstGeom>
          <a:noFill/>
        </p:spPr>
        <p:txBody>
          <a:bodyPr wrap="none" rtlCol="0">
            <a:spAutoFit/>
          </a:bodyPr>
          <a:lstStyle/>
          <a:p>
            <a:r>
              <a:rPr lang="en-GB" sz="3200" b="1" dirty="0"/>
              <a:t>You Do</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57C1DBA-2DE9-B6BB-D1EC-9513805E6C8E}"/>
                  </a:ext>
                </a:extLst>
              </p:cNvPr>
              <p:cNvSpPr txBox="1"/>
              <p:nvPr/>
            </p:nvSpPr>
            <p:spPr>
              <a:xfrm>
                <a:off x="7537097" y="1273876"/>
                <a:ext cx="1960408" cy="108369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num>
                        <m:den>
                          <m:rad>
                            <m:radPr>
                              <m:degHide m:val="on"/>
                              <m:ctrlP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m:t>
                              </m:r>
                            </m:e>
                          </m:rad>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TextBox 2">
                <a:extLst>
                  <a:ext uri="{FF2B5EF4-FFF2-40B4-BE49-F238E27FC236}">
                    <a16:creationId xmlns:a16="http://schemas.microsoft.com/office/drawing/2014/main" id="{F57C1DBA-2DE9-B6BB-D1EC-9513805E6C8E}"/>
                  </a:ext>
                </a:extLst>
              </p:cNvPr>
              <p:cNvSpPr txBox="1">
                <a:spLocks noRot="1" noChangeAspect="1" noMove="1" noResize="1" noEditPoints="1" noAdjustHandles="1" noChangeArrowheads="1" noChangeShapeType="1" noTextEdit="1"/>
              </p:cNvSpPr>
              <p:nvPr/>
            </p:nvSpPr>
            <p:spPr>
              <a:xfrm>
                <a:off x="7537097" y="1273876"/>
                <a:ext cx="1960408" cy="108369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591D3D-B90E-3065-C6A6-4A27C705AF65}"/>
                  </a:ext>
                </a:extLst>
              </p:cNvPr>
              <p:cNvSpPr txBox="1"/>
              <p:nvPr/>
            </p:nvSpPr>
            <p:spPr>
              <a:xfrm>
                <a:off x="1511290" y="4404534"/>
                <a:ext cx="1923347" cy="100316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10−20</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B5591D3D-B90E-3065-C6A6-4A27C705AF65}"/>
                  </a:ext>
                </a:extLst>
              </p:cNvPr>
              <p:cNvSpPr txBox="1">
                <a:spLocks noRot="1" noChangeAspect="1" noMove="1" noResize="1" noEditPoints="1" noAdjustHandles="1" noChangeArrowheads="1" noChangeShapeType="1" noTextEdit="1"/>
              </p:cNvSpPr>
              <p:nvPr/>
            </p:nvSpPr>
            <p:spPr>
              <a:xfrm>
                <a:off x="1511290" y="4404534"/>
                <a:ext cx="1923347" cy="100316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6B8DCE-4FAD-8D4B-76EF-290A11734F0B}"/>
                  </a:ext>
                </a:extLst>
              </p:cNvPr>
              <p:cNvSpPr txBox="1"/>
              <p:nvPr/>
            </p:nvSpPr>
            <p:spPr>
              <a:xfrm>
                <a:off x="3275052" y="4665423"/>
                <a:ext cx="1893274" cy="58272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=2−4</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D86B8DCE-4FAD-8D4B-76EF-290A11734F0B}"/>
                  </a:ext>
                </a:extLst>
              </p:cNvPr>
              <p:cNvSpPr txBox="1">
                <a:spLocks noRot="1" noChangeAspect="1" noMove="1" noResize="1" noEditPoints="1" noAdjustHandles="1" noChangeArrowheads="1" noChangeShapeType="1" noTextEdit="1"/>
              </p:cNvSpPr>
              <p:nvPr/>
            </p:nvSpPr>
            <p:spPr>
              <a:xfrm>
                <a:off x="3275052" y="4665423"/>
                <a:ext cx="1893274" cy="58272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B25AEE-081B-4E12-DB76-78A2760C492F}"/>
                  </a:ext>
                </a:extLst>
              </p:cNvPr>
              <p:cNvSpPr txBox="1"/>
              <p:nvPr/>
            </p:nvSpPr>
            <p:spPr>
              <a:xfrm>
                <a:off x="6436842" y="4432948"/>
                <a:ext cx="2357953" cy="100316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10</m:t>
                          </m:r>
                        </m:den>
                      </m:f>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7BB25AEE-081B-4E12-DB76-78A2760C492F}"/>
                  </a:ext>
                </a:extLst>
              </p:cNvPr>
              <p:cNvSpPr txBox="1">
                <a:spLocks noRot="1" noChangeAspect="1" noMove="1" noResize="1" noEditPoints="1" noAdjustHandles="1" noChangeArrowheads="1" noChangeShapeType="1" noTextEdit="1"/>
              </p:cNvSpPr>
              <p:nvPr/>
            </p:nvSpPr>
            <p:spPr>
              <a:xfrm>
                <a:off x="6436842" y="4432948"/>
                <a:ext cx="2357953" cy="100316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35AD163-E90E-BF09-55CB-B00624FE382C}"/>
                  </a:ext>
                </a:extLst>
              </p:cNvPr>
              <p:cNvSpPr txBox="1"/>
              <p:nvPr/>
            </p:nvSpPr>
            <p:spPr>
              <a:xfrm>
                <a:off x="8678345" y="4709336"/>
                <a:ext cx="1930337" cy="58272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ad>
                        <m:radPr>
                          <m:degHide m:val="on"/>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635AD163-E90E-BF09-55CB-B00624FE382C}"/>
                  </a:ext>
                </a:extLst>
              </p:cNvPr>
              <p:cNvSpPr txBox="1">
                <a:spLocks noRot="1" noChangeAspect="1" noMove="1" noResize="1" noEditPoints="1" noAdjustHandles="1" noChangeArrowheads="1" noChangeShapeType="1" noTextEdit="1"/>
              </p:cNvSpPr>
              <p:nvPr/>
            </p:nvSpPr>
            <p:spPr>
              <a:xfrm>
                <a:off x="8678345" y="4709336"/>
                <a:ext cx="1930337" cy="582724"/>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7395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r"/>
            <a:r>
              <a:rPr lang="en-GB" u="sng" dirty="0"/>
              <a:t>Rationalising the denominator </a:t>
            </a:r>
          </a:p>
        </p:txBody>
      </p:sp>
      <p:pic>
        <p:nvPicPr>
          <p:cNvPr id="4" name="Content Placeholder 3"/>
          <p:cNvPicPr>
            <a:picLocks noGrp="1" noChangeAspect="1"/>
          </p:cNvPicPr>
          <p:nvPr>
            <p:ph sz="quarter" idx="11"/>
          </p:nvPr>
        </p:nvPicPr>
        <p:blipFill rotWithShape="1">
          <a:blip r:embed="rId2"/>
          <a:srcRect b="37294"/>
          <a:stretch/>
        </p:blipFill>
        <p:spPr>
          <a:xfrm>
            <a:off x="451159" y="1055178"/>
            <a:ext cx="4638068" cy="5154826"/>
          </a:xfrm>
          <a:prstGeom prst="rect">
            <a:avLst/>
          </a:prstGeom>
        </p:spPr>
      </p:pic>
      <p:pic>
        <p:nvPicPr>
          <p:cNvPr id="5" name="Content Placeholder 3"/>
          <p:cNvPicPr>
            <a:picLocks noChangeAspect="1"/>
          </p:cNvPicPr>
          <p:nvPr/>
        </p:nvPicPr>
        <p:blipFill rotWithShape="1">
          <a:blip r:embed="rId2"/>
          <a:srcRect t="63290"/>
          <a:stretch/>
        </p:blipFill>
        <p:spPr>
          <a:xfrm>
            <a:off x="5268337" y="1141563"/>
            <a:ext cx="4243634" cy="2761135"/>
          </a:xfrm>
          <a:prstGeom prst="rect">
            <a:avLst/>
          </a:prstGeom>
        </p:spPr>
      </p:pic>
    </p:spTree>
    <p:extLst>
      <p:ext uri="{BB962C8B-B14F-4D97-AF65-F5344CB8AC3E}">
        <p14:creationId xmlns:p14="http://schemas.microsoft.com/office/powerpoint/2010/main" val="410922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b="1" dirty="0"/>
              <a:t>Check the accuracy of your work </a:t>
            </a:r>
          </a:p>
        </p:txBody>
      </p:sp>
      <p:pic>
        <p:nvPicPr>
          <p:cNvPr id="4" name="Content Placeholder 3"/>
          <p:cNvPicPr>
            <a:picLocks noGrp="1" noChangeAspect="1"/>
          </p:cNvPicPr>
          <p:nvPr>
            <p:ph sz="quarter" idx="11"/>
          </p:nvPr>
        </p:nvPicPr>
        <p:blipFill>
          <a:blip r:embed="rId2"/>
          <a:stretch>
            <a:fillRect/>
          </a:stretch>
        </p:blipFill>
        <p:spPr>
          <a:xfrm>
            <a:off x="2630079" y="1186365"/>
            <a:ext cx="5834872" cy="4968684"/>
          </a:xfrm>
          <a:prstGeom prst="rect">
            <a:avLst/>
          </a:prstGeom>
        </p:spPr>
      </p:pic>
    </p:spTree>
    <p:extLst>
      <p:ext uri="{BB962C8B-B14F-4D97-AF65-F5344CB8AC3E}">
        <p14:creationId xmlns:p14="http://schemas.microsoft.com/office/powerpoint/2010/main" val="310380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a:t>Problem 1 </a:t>
            </a:r>
          </a:p>
        </p:txBody>
      </p:sp>
      <p:pic>
        <p:nvPicPr>
          <p:cNvPr id="4" name="Content Placeholder 3"/>
          <p:cNvPicPr>
            <a:picLocks noGrp="1" noChangeAspect="1"/>
          </p:cNvPicPr>
          <p:nvPr>
            <p:ph sz="quarter" idx="11"/>
          </p:nvPr>
        </p:nvPicPr>
        <p:blipFill>
          <a:blip r:embed="rId2"/>
          <a:stretch>
            <a:fillRect/>
          </a:stretch>
        </p:blipFill>
        <p:spPr>
          <a:xfrm>
            <a:off x="451157" y="1054889"/>
            <a:ext cx="8672838" cy="1063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Content Placeholder 3">
            <a:extLst>
              <a:ext uri="{FF2B5EF4-FFF2-40B4-BE49-F238E27FC236}">
                <a16:creationId xmlns:a16="http://schemas.microsoft.com/office/drawing/2014/main" id="{0889C009-6DE5-5F77-07D0-9BAB62D1C261}"/>
              </a:ext>
            </a:extLst>
          </p:cNvPr>
          <p:cNvPicPr>
            <a:picLocks noChangeAspect="1"/>
          </p:cNvPicPr>
          <p:nvPr/>
        </p:nvPicPr>
        <p:blipFill>
          <a:blip r:embed="rId3"/>
          <a:stretch>
            <a:fillRect/>
          </a:stretch>
        </p:blipFill>
        <p:spPr>
          <a:xfrm>
            <a:off x="369377" y="4247380"/>
            <a:ext cx="8373211" cy="1196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 Placeholder 1">
            <a:extLst>
              <a:ext uri="{FF2B5EF4-FFF2-40B4-BE49-F238E27FC236}">
                <a16:creationId xmlns:a16="http://schemas.microsoft.com/office/drawing/2014/main" id="{D92AE763-452F-D69C-E56C-4548A280BB72}"/>
              </a:ext>
            </a:extLst>
          </p:cNvPr>
          <p:cNvSpPr txBox="1">
            <a:spLocks/>
          </p:cNvSpPr>
          <p:nvPr/>
        </p:nvSpPr>
        <p:spPr>
          <a:xfrm>
            <a:off x="346958" y="3293107"/>
            <a:ext cx="10945813"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GB" b="1"/>
              <a:t>Problem 2 </a:t>
            </a:r>
            <a:endParaRPr lang="en-GB" b="1"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84C7B22-5DDB-0AA3-D1EA-3D3CE49EC675}"/>
                  </a:ext>
                </a:extLst>
              </p:cNvPr>
              <p:cNvSpPr txBox="1"/>
              <p:nvPr/>
            </p:nvSpPr>
            <p:spPr>
              <a:xfrm>
                <a:off x="9577953" y="1177871"/>
                <a:ext cx="1101840" cy="71167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8</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2</m:t>
                          </m:r>
                        </m:e>
                      </m:rad>
                    </m:oMath>
                  </m:oMathPara>
                </a14:m>
                <a:endParaRPr lang="en-GB" sz="3600" dirty="0"/>
              </a:p>
            </p:txBody>
          </p:sp>
        </mc:Choice>
        <mc:Fallback>
          <p:sp>
            <p:nvSpPr>
              <p:cNvPr id="6" name="TextBox 5">
                <a:extLst>
                  <a:ext uri="{FF2B5EF4-FFF2-40B4-BE49-F238E27FC236}">
                    <a16:creationId xmlns:a16="http://schemas.microsoft.com/office/drawing/2014/main" id="{384C7B22-5DDB-0AA3-D1EA-3D3CE49EC675}"/>
                  </a:ext>
                </a:extLst>
              </p:cNvPr>
              <p:cNvSpPr txBox="1">
                <a:spLocks noRot="1" noChangeAspect="1" noMove="1" noResize="1" noEditPoints="1" noAdjustHandles="1" noChangeArrowheads="1" noChangeShapeType="1" noTextEdit="1"/>
              </p:cNvSpPr>
              <p:nvPr/>
            </p:nvSpPr>
            <p:spPr>
              <a:xfrm>
                <a:off x="9577953" y="1177871"/>
                <a:ext cx="1101840" cy="7116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2800BA7-5AF8-F081-44E5-B9FE9068861F}"/>
                  </a:ext>
                </a:extLst>
              </p:cNvPr>
              <p:cNvSpPr txBox="1"/>
              <p:nvPr/>
            </p:nvSpPr>
            <p:spPr>
              <a:xfrm>
                <a:off x="9528875" y="4615912"/>
                <a:ext cx="1356718" cy="125598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15</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2</m:t>
                              </m:r>
                            </m:e>
                          </m:rad>
                        </m:num>
                        <m:den>
                          <m:r>
                            <a:rPr lang="en-GB" sz="3600" b="0" i="1" smtClean="0">
                              <a:latin typeface="Cambria Math" panose="02040503050406030204" pitchFamily="18" charset="0"/>
                            </a:rPr>
                            <m:t>2</m:t>
                          </m:r>
                        </m:den>
                      </m:f>
                    </m:oMath>
                  </m:oMathPara>
                </a14:m>
                <a:endParaRPr lang="en-GB" sz="3600" dirty="0"/>
              </a:p>
            </p:txBody>
          </p:sp>
        </mc:Choice>
        <mc:Fallback>
          <p:sp>
            <p:nvSpPr>
              <p:cNvPr id="7" name="TextBox 6">
                <a:extLst>
                  <a:ext uri="{FF2B5EF4-FFF2-40B4-BE49-F238E27FC236}">
                    <a16:creationId xmlns:a16="http://schemas.microsoft.com/office/drawing/2014/main" id="{32800BA7-5AF8-F081-44E5-B9FE9068861F}"/>
                  </a:ext>
                </a:extLst>
              </p:cNvPr>
              <p:cNvSpPr txBox="1">
                <a:spLocks noRot="1" noChangeAspect="1" noMove="1" noResize="1" noEditPoints="1" noAdjustHandles="1" noChangeArrowheads="1" noChangeShapeType="1" noTextEdit="1"/>
              </p:cNvSpPr>
              <p:nvPr/>
            </p:nvSpPr>
            <p:spPr>
              <a:xfrm>
                <a:off x="9528875" y="4615912"/>
                <a:ext cx="1356718" cy="1255985"/>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1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1"/>
          </p:nvPr>
        </p:nvPicPr>
        <p:blipFill>
          <a:blip r:embed="rId2"/>
          <a:stretch>
            <a:fillRect/>
          </a:stretch>
        </p:blipFill>
        <p:spPr>
          <a:xfrm>
            <a:off x="474114" y="1257103"/>
            <a:ext cx="8294440" cy="1778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 Placeholder 1"/>
          <p:cNvSpPr>
            <a:spLocks noGrp="1"/>
          </p:cNvSpPr>
          <p:nvPr>
            <p:ph type="body" sz="quarter" idx="10"/>
          </p:nvPr>
        </p:nvSpPr>
        <p:spPr/>
        <p:txBody>
          <a:bodyPr/>
          <a:lstStyle/>
          <a:p>
            <a:r>
              <a:rPr lang="en-GB" b="1" dirty="0"/>
              <a:t>Problem 3 </a:t>
            </a:r>
          </a:p>
        </p:txBody>
      </p:sp>
      <p:pic>
        <p:nvPicPr>
          <p:cNvPr id="2" name="Content Placeholder 3">
            <a:extLst>
              <a:ext uri="{FF2B5EF4-FFF2-40B4-BE49-F238E27FC236}">
                <a16:creationId xmlns:a16="http://schemas.microsoft.com/office/drawing/2014/main" id="{4EF40DFB-98A4-D07A-9E92-2961EE746078}"/>
              </a:ext>
            </a:extLst>
          </p:cNvPr>
          <p:cNvPicPr>
            <a:picLocks noChangeAspect="1"/>
          </p:cNvPicPr>
          <p:nvPr/>
        </p:nvPicPr>
        <p:blipFill>
          <a:blip r:embed="rId3"/>
          <a:stretch>
            <a:fillRect/>
          </a:stretch>
        </p:blipFill>
        <p:spPr>
          <a:xfrm>
            <a:off x="506501" y="4165628"/>
            <a:ext cx="4851717" cy="19060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 Placeholder 1">
            <a:extLst>
              <a:ext uri="{FF2B5EF4-FFF2-40B4-BE49-F238E27FC236}">
                <a16:creationId xmlns:a16="http://schemas.microsoft.com/office/drawing/2014/main" id="{761A5EA9-F3E9-1636-1A12-A74108A753BA}"/>
              </a:ext>
            </a:extLst>
          </p:cNvPr>
          <p:cNvSpPr txBox="1">
            <a:spLocks/>
          </p:cNvSpPr>
          <p:nvPr/>
        </p:nvSpPr>
        <p:spPr>
          <a:xfrm>
            <a:off x="222971" y="3324104"/>
            <a:ext cx="10945813"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GB" b="1"/>
              <a:t>Problem 4 </a:t>
            </a:r>
            <a:endParaRPr lang="en-GB" b="1"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090F76A-CAEE-BBFF-6D09-205ECADB99B7}"/>
                  </a:ext>
                </a:extLst>
              </p:cNvPr>
              <p:cNvSpPr txBox="1"/>
              <p:nvPr/>
            </p:nvSpPr>
            <p:spPr>
              <a:xfrm>
                <a:off x="9482380" y="1361268"/>
                <a:ext cx="1101840" cy="12598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7</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5</m:t>
                              </m:r>
                            </m:e>
                          </m:rad>
                        </m:num>
                        <m:den>
                          <m:r>
                            <a:rPr lang="en-GB" sz="3600" b="0" i="1" smtClean="0">
                              <a:latin typeface="Cambria Math" panose="02040503050406030204" pitchFamily="18" charset="0"/>
                            </a:rPr>
                            <m:t>20</m:t>
                          </m:r>
                        </m:den>
                      </m:f>
                    </m:oMath>
                  </m:oMathPara>
                </a14:m>
                <a:endParaRPr lang="en-GB" sz="3600" dirty="0"/>
              </a:p>
            </p:txBody>
          </p:sp>
        </mc:Choice>
        <mc:Fallback>
          <p:sp>
            <p:nvSpPr>
              <p:cNvPr id="3" name="TextBox 2">
                <a:extLst>
                  <a:ext uri="{FF2B5EF4-FFF2-40B4-BE49-F238E27FC236}">
                    <a16:creationId xmlns:a16="http://schemas.microsoft.com/office/drawing/2014/main" id="{9090F76A-CAEE-BBFF-6D09-205ECADB99B7}"/>
                  </a:ext>
                </a:extLst>
              </p:cNvPr>
              <p:cNvSpPr txBox="1">
                <a:spLocks noRot="1" noChangeAspect="1" noMove="1" noResize="1" noEditPoints="1" noAdjustHandles="1" noChangeArrowheads="1" noChangeShapeType="1" noTextEdit="1"/>
              </p:cNvSpPr>
              <p:nvPr/>
            </p:nvSpPr>
            <p:spPr>
              <a:xfrm>
                <a:off x="9482380" y="1361268"/>
                <a:ext cx="1101840" cy="12598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5A51C5C-A268-E6F9-89B7-D79EE0AC461F}"/>
                  </a:ext>
                </a:extLst>
              </p:cNvPr>
              <p:cNvSpPr txBox="1"/>
              <p:nvPr/>
            </p:nvSpPr>
            <p:spPr>
              <a:xfrm>
                <a:off x="9528875" y="4615912"/>
                <a:ext cx="1356718" cy="12598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11</m:t>
                          </m:r>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5</m:t>
                              </m:r>
                            </m:e>
                          </m:rad>
                        </m:num>
                        <m:den>
                          <m:r>
                            <a:rPr lang="en-GB" sz="3600" b="0" i="1" smtClean="0">
                              <a:latin typeface="Cambria Math" panose="02040503050406030204" pitchFamily="18" charset="0"/>
                            </a:rPr>
                            <m:t>15</m:t>
                          </m:r>
                        </m:den>
                      </m:f>
                    </m:oMath>
                  </m:oMathPara>
                </a14:m>
                <a:endParaRPr lang="en-GB" sz="3600" dirty="0"/>
              </a:p>
            </p:txBody>
          </p:sp>
        </mc:Choice>
        <mc:Fallback>
          <p:sp>
            <p:nvSpPr>
              <p:cNvPr id="5" name="TextBox 4">
                <a:extLst>
                  <a:ext uri="{FF2B5EF4-FFF2-40B4-BE49-F238E27FC236}">
                    <a16:creationId xmlns:a16="http://schemas.microsoft.com/office/drawing/2014/main" id="{05A51C5C-A268-E6F9-89B7-D79EE0AC461F}"/>
                  </a:ext>
                </a:extLst>
              </p:cNvPr>
              <p:cNvSpPr txBox="1">
                <a:spLocks noRot="1" noChangeAspect="1" noMove="1" noResize="1" noEditPoints="1" noAdjustHandles="1" noChangeArrowheads="1" noChangeShapeType="1" noTextEdit="1"/>
              </p:cNvSpPr>
              <p:nvPr/>
            </p:nvSpPr>
            <p:spPr>
              <a:xfrm>
                <a:off x="9528875" y="4615912"/>
                <a:ext cx="1356718" cy="125983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966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243" y="235670"/>
            <a:ext cx="10793691" cy="2123658"/>
          </a:xfrm>
          <a:prstGeom prst="rect">
            <a:avLst/>
          </a:prstGeom>
          <a:noFill/>
        </p:spPr>
        <p:txBody>
          <a:bodyPr wrap="square" rtlCol="0">
            <a:spAutoFit/>
          </a:bodyPr>
          <a:lstStyle/>
          <a:p>
            <a:r>
              <a:rPr lang="en-GB" sz="4400" dirty="0"/>
              <a:t>Work out </a:t>
            </a:r>
          </a:p>
          <a:p>
            <a:endParaRPr lang="en-GB" sz="4400" dirty="0"/>
          </a:p>
          <a:p>
            <a:endParaRPr lang="en-GB" sz="4400" dirty="0"/>
          </a:p>
        </p:txBody>
      </p:sp>
      <mc:AlternateContent xmlns:mc="http://schemas.openxmlformats.org/markup-compatibility/2006" xmlns:a14="http://schemas.microsoft.com/office/drawing/2010/main">
        <mc:Choice Requires="a14">
          <p:sp>
            <p:nvSpPr>
              <p:cNvPr id="5" name="TextBox 4"/>
              <p:cNvSpPr txBox="1"/>
              <p:nvPr/>
            </p:nvSpPr>
            <p:spPr>
              <a:xfrm>
                <a:off x="3958593" y="1536569"/>
                <a:ext cx="1951753" cy="1409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21</m:t>
                          </m:r>
                        </m:num>
                        <m:den>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7</m:t>
                              </m:r>
                            </m:e>
                          </m:rad>
                        </m:den>
                      </m:f>
                      <m:r>
                        <a:rPr lang="en-GB" sz="4000" i="1" smtClean="0">
                          <a:latin typeface="Cambria Math" panose="02040503050406030204" pitchFamily="18" charset="0"/>
                          <a:ea typeface="Cambria Math" panose="02040503050406030204" pitchFamily="18" charset="0"/>
                        </a:rPr>
                        <m:t>×</m:t>
                      </m:r>
                      <m:f>
                        <m:fPr>
                          <m:ctrlPr>
                            <a:rPr lang="en-GB" sz="4000" i="1" smtClean="0">
                              <a:latin typeface="Cambria Math" panose="02040503050406030204" pitchFamily="18" charset="0"/>
                              <a:ea typeface="Cambria Math" panose="02040503050406030204" pitchFamily="18" charset="0"/>
                            </a:rPr>
                          </m:ctrlPr>
                        </m:fPr>
                        <m:num>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3</m:t>
                              </m:r>
                            </m:e>
                          </m:rad>
                        </m:num>
                        <m:den>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3</m:t>
                              </m:r>
                            </m:e>
                          </m:rad>
                        </m:den>
                      </m:f>
                    </m:oMath>
                  </m:oMathPara>
                </a14:m>
                <a:endParaRPr lang="en-GB"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8593" y="1536569"/>
                <a:ext cx="1951753" cy="140929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958593" y="3744012"/>
                <a:ext cx="1951753" cy="1409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20</m:t>
                          </m:r>
                        </m:num>
                        <m:den>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5</m:t>
                              </m:r>
                            </m:e>
                          </m:rad>
                        </m:den>
                      </m:f>
                      <m:r>
                        <a:rPr lang="en-GB" sz="4000" i="1" smtClean="0">
                          <a:latin typeface="Cambria Math" panose="02040503050406030204" pitchFamily="18" charset="0"/>
                          <a:ea typeface="Cambria Math" panose="02040503050406030204" pitchFamily="18" charset="0"/>
                        </a:rPr>
                        <m:t>×</m:t>
                      </m:r>
                      <m:f>
                        <m:fPr>
                          <m:ctrlPr>
                            <a:rPr lang="en-GB" sz="4000" i="1" smtClean="0">
                              <a:latin typeface="Cambria Math" panose="02040503050406030204" pitchFamily="18" charset="0"/>
                              <a:ea typeface="Cambria Math" panose="02040503050406030204" pitchFamily="18" charset="0"/>
                            </a:rPr>
                          </m:ctrlPr>
                        </m:fPr>
                        <m:num>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2</m:t>
                              </m:r>
                            </m:e>
                          </m:rad>
                        </m:num>
                        <m:den>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2</m:t>
                              </m:r>
                            </m:e>
                          </m:rad>
                        </m:den>
                      </m:f>
                    </m:oMath>
                  </m:oMathPara>
                </a14:m>
                <a:endParaRPr lang="en-GB" sz="4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958593" y="3744012"/>
                <a:ext cx="1951753" cy="140929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39918" y="1625275"/>
                <a:ext cx="1277978" cy="1156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2</m:t>
                          </m:r>
                        </m:num>
                        <m:den>
                          <m:r>
                            <a:rPr lang="en-GB" sz="4000" i="1" smtClean="0">
                              <a:latin typeface="Cambria Math" panose="02040503050406030204" pitchFamily="18" charset="0"/>
                            </a:rPr>
                            <m:t>5</m:t>
                          </m:r>
                        </m:den>
                      </m:f>
                      <m:r>
                        <a:rPr lang="en-GB" sz="4000" i="1" smtClean="0">
                          <a:latin typeface="Cambria Math" panose="02040503050406030204" pitchFamily="18" charset="0"/>
                          <a:ea typeface="Cambria Math" panose="02040503050406030204" pitchFamily="18" charset="0"/>
                        </a:rPr>
                        <m:t>×</m:t>
                      </m:r>
                      <m:f>
                        <m:fPr>
                          <m:ctrlPr>
                            <a:rPr lang="en-GB" sz="4000" i="1" smtClean="0">
                              <a:latin typeface="Cambria Math" panose="02040503050406030204" pitchFamily="18" charset="0"/>
                              <a:ea typeface="Cambria Math" panose="02040503050406030204" pitchFamily="18" charset="0"/>
                            </a:rPr>
                          </m:ctrlPr>
                        </m:fPr>
                        <m:num>
                          <m:r>
                            <a:rPr lang="en-GB" sz="4000" b="0" i="1" smtClean="0">
                              <a:latin typeface="Cambria Math" panose="02040503050406030204" pitchFamily="18" charset="0"/>
                              <a:ea typeface="Cambria Math" panose="02040503050406030204" pitchFamily="18" charset="0"/>
                            </a:rPr>
                            <m:t>3</m:t>
                          </m:r>
                        </m:num>
                        <m:den>
                          <m:r>
                            <a:rPr lang="en-GB" sz="4000" b="0" i="1" smtClean="0">
                              <a:latin typeface="Cambria Math" panose="02040503050406030204" pitchFamily="18" charset="0"/>
                              <a:ea typeface="Cambria Math" panose="02040503050406030204" pitchFamily="18" charset="0"/>
                            </a:rPr>
                            <m:t>3</m:t>
                          </m:r>
                        </m:den>
                      </m:f>
                    </m:oMath>
                  </m:oMathPara>
                </a14:m>
                <a:endParaRPr lang="en-GB" sz="4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9918" y="1625275"/>
                <a:ext cx="1277978" cy="11564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71474" y="3881679"/>
                <a:ext cx="1614866" cy="12716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2</m:t>
                          </m:r>
                        </m:num>
                        <m:den>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5</m:t>
                              </m:r>
                            </m:e>
                          </m:rad>
                        </m:den>
                      </m:f>
                      <m:r>
                        <a:rPr lang="en-GB" sz="4000" i="1" smtClean="0">
                          <a:latin typeface="Cambria Math" panose="02040503050406030204" pitchFamily="18" charset="0"/>
                          <a:ea typeface="Cambria Math" panose="02040503050406030204" pitchFamily="18" charset="0"/>
                        </a:rPr>
                        <m:t>×</m:t>
                      </m:r>
                      <m:f>
                        <m:fPr>
                          <m:ctrlPr>
                            <a:rPr lang="en-GB" sz="4000" i="1" smtClean="0">
                              <a:latin typeface="Cambria Math" panose="02040503050406030204" pitchFamily="18" charset="0"/>
                              <a:ea typeface="Cambria Math" panose="02040503050406030204" pitchFamily="18" charset="0"/>
                            </a:rPr>
                          </m:ctrlPr>
                        </m:fPr>
                        <m:num>
                          <m:r>
                            <a:rPr lang="en-GB" sz="4000" i="1" smtClean="0">
                              <a:latin typeface="Cambria Math" panose="02040503050406030204" pitchFamily="18" charset="0"/>
                              <a:ea typeface="Cambria Math" panose="02040503050406030204" pitchFamily="18" charset="0"/>
                            </a:rPr>
                            <m:t>3</m:t>
                          </m:r>
                        </m:num>
                        <m:den>
                          <m:r>
                            <a:rPr lang="en-GB" sz="4000" i="1" smtClean="0">
                              <a:latin typeface="Cambria Math" panose="02040503050406030204" pitchFamily="18" charset="0"/>
                              <a:ea typeface="Cambria Math" panose="02040503050406030204" pitchFamily="18" charset="0"/>
                            </a:rPr>
                            <m:t>3</m:t>
                          </m:r>
                        </m:den>
                      </m:f>
                    </m:oMath>
                  </m:oMathPara>
                </a14:m>
                <a:endParaRPr lang="en-GB" sz="4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71474" y="3881679"/>
                <a:ext cx="1614866" cy="127163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971935" y="1536569"/>
                <a:ext cx="1951753" cy="1409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21</m:t>
                          </m:r>
                        </m:num>
                        <m:den>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7</m:t>
                              </m:r>
                            </m:e>
                          </m:rad>
                        </m:den>
                      </m:f>
                      <m:r>
                        <a:rPr lang="en-GB" sz="4000" i="1" smtClean="0">
                          <a:latin typeface="Cambria Math" panose="02040503050406030204" pitchFamily="18" charset="0"/>
                          <a:ea typeface="Cambria Math" panose="02040503050406030204" pitchFamily="18" charset="0"/>
                        </a:rPr>
                        <m:t>×</m:t>
                      </m:r>
                      <m:f>
                        <m:fPr>
                          <m:ctrlPr>
                            <a:rPr lang="en-GB" sz="4000" i="1" smtClean="0">
                              <a:latin typeface="Cambria Math" panose="02040503050406030204" pitchFamily="18" charset="0"/>
                              <a:ea typeface="Cambria Math" panose="02040503050406030204" pitchFamily="18" charset="0"/>
                            </a:rPr>
                          </m:ctrlPr>
                        </m:fPr>
                        <m:num>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7</m:t>
                              </m:r>
                            </m:e>
                          </m:rad>
                        </m:num>
                        <m:den>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7</m:t>
                              </m:r>
                            </m:e>
                          </m:rad>
                        </m:den>
                      </m:f>
                    </m:oMath>
                  </m:oMathPara>
                </a14:m>
                <a:endParaRPr lang="en-GB" sz="4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971935" y="1536569"/>
                <a:ext cx="1951753" cy="140929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982599" y="3744012"/>
                <a:ext cx="1951753" cy="1409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20</m:t>
                          </m:r>
                        </m:num>
                        <m:den>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5</m:t>
                              </m:r>
                            </m:e>
                          </m:rad>
                        </m:den>
                      </m:f>
                      <m:r>
                        <a:rPr lang="en-GB" sz="4000" i="1" smtClean="0">
                          <a:latin typeface="Cambria Math" panose="02040503050406030204" pitchFamily="18" charset="0"/>
                          <a:ea typeface="Cambria Math" panose="02040503050406030204" pitchFamily="18" charset="0"/>
                        </a:rPr>
                        <m:t>×</m:t>
                      </m:r>
                      <m:f>
                        <m:fPr>
                          <m:ctrlPr>
                            <a:rPr lang="en-GB" sz="4000" i="1" smtClean="0">
                              <a:latin typeface="Cambria Math" panose="02040503050406030204" pitchFamily="18" charset="0"/>
                              <a:ea typeface="Cambria Math" panose="02040503050406030204" pitchFamily="18" charset="0"/>
                            </a:rPr>
                          </m:ctrlPr>
                        </m:fPr>
                        <m:num>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5</m:t>
                              </m:r>
                            </m:e>
                          </m:rad>
                        </m:num>
                        <m:den>
                          <m:rad>
                            <m:radPr>
                              <m:degHide m:val="on"/>
                              <m:ctrlPr>
                                <a:rPr lang="en-GB" sz="4000" i="1" smtClean="0">
                                  <a:latin typeface="Cambria Math" panose="02040503050406030204" pitchFamily="18" charset="0"/>
                                  <a:ea typeface="Cambria Math" panose="02040503050406030204" pitchFamily="18" charset="0"/>
                                </a:rPr>
                              </m:ctrlPr>
                            </m:radPr>
                            <m:deg/>
                            <m:e>
                              <m:r>
                                <a:rPr lang="en-GB" sz="4000" b="0" i="1" smtClean="0">
                                  <a:latin typeface="Cambria Math" panose="02040503050406030204" pitchFamily="18" charset="0"/>
                                  <a:ea typeface="Cambria Math" panose="02040503050406030204" pitchFamily="18" charset="0"/>
                                </a:rPr>
                                <m:t>5</m:t>
                              </m:r>
                            </m:e>
                          </m:rad>
                        </m:den>
                      </m:f>
                    </m:oMath>
                  </m:oMathPara>
                </a14:m>
                <a:endParaRPr lang="en-GB" sz="4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982599" y="3744012"/>
                <a:ext cx="1951753" cy="1409297"/>
              </a:xfrm>
              <a:prstGeom prst="rect">
                <a:avLst/>
              </a:prstGeom>
              <a:blipFill>
                <a:blip r:embed="rId7"/>
                <a:stretch>
                  <a:fillRect b="-433"/>
                </a:stretch>
              </a:blipFill>
            </p:spPr>
            <p:txBody>
              <a:bodyPr/>
              <a:lstStyle/>
              <a:p>
                <a:r>
                  <a:rPr lang="en-GB">
                    <a:noFill/>
                  </a:rPr>
                  <a:t> </a:t>
                </a:r>
              </a:p>
            </p:txBody>
          </p:sp>
        </mc:Fallback>
      </mc:AlternateContent>
    </p:spTree>
    <p:extLst>
      <p:ext uri="{BB962C8B-B14F-4D97-AF65-F5344CB8AC3E}">
        <p14:creationId xmlns:p14="http://schemas.microsoft.com/office/powerpoint/2010/main" val="327540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243" y="235670"/>
            <a:ext cx="1079369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Work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3562667" y="1615848"/>
                <a:ext cx="1951753" cy="140929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e>
                          </m:rad>
                        </m:den>
                      </m:f>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e>
                          </m:rad>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62667" y="1615848"/>
                <a:ext cx="1951753" cy="140929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671335" y="3744012"/>
                <a:ext cx="1951753" cy="140929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den>
                      </m:f>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e>
                          </m:rad>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671335" y="3744012"/>
                <a:ext cx="1951753" cy="140929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2482" y="1625275"/>
                <a:ext cx="1277979" cy="115647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2482" y="1625275"/>
                <a:ext cx="1277979" cy="11564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0" y="3881679"/>
                <a:ext cx="1614866" cy="12716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den>
                      </m:f>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num>
                        <m:den>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0" y="3881679"/>
                <a:ext cx="1614866" cy="127163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783399" y="1567368"/>
                <a:ext cx="1951753" cy="140929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e>
                          </m:rad>
                        </m:den>
                      </m:f>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7</m:t>
                              </m:r>
                            </m:e>
                          </m:rad>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7</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783399" y="1567368"/>
                <a:ext cx="1951753" cy="140929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728465" y="3744012"/>
                <a:ext cx="1951753" cy="140929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den>
                      </m:f>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m:t>
                              </m:r>
                            </m:e>
                          </m:rad>
                        </m:num>
                        <m:den>
                          <m:rad>
                            <m:radPr>
                              <m:degHide m:val="on"/>
                              <m:ctrlP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728465" y="3744012"/>
                <a:ext cx="1951753" cy="1409297"/>
              </a:xfrm>
              <a:prstGeom prst="rect">
                <a:avLst/>
              </a:prstGeom>
              <a:blipFill>
                <a:blip r:embed="rId7"/>
                <a:stretch>
                  <a:fillRect b="-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61055" y="1629140"/>
                <a:ext cx="1208471" cy="115647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6</m:t>
                          </m:r>
                        </m:num>
                        <m:den>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15</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61055" y="1629140"/>
                <a:ext cx="1208471" cy="115647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77099" y="3881679"/>
                <a:ext cx="1545358" cy="12716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6</m:t>
                          </m:r>
                        </m:num>
                        <m:den>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rad>
                            <m:radPr>
                              <m:degHide m:val="on"/>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77099" y="3881679"/>
                <a:ext cx="1545358" cy="127163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514420" y="1614951"/>
                <a:ext cx="1829090" cy="14101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21</m:t>
                          </m:r>
                          <m:rad>
                            <m:radPr>
                              <m:degHide m:val="on"/>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e>
                          </m:rad>
                        </m:num>
                        <m:den>
                          <m:rad>
                            <m:radPr>
                              <m:degHide m:val="on"/>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21</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14420" y="1614951"/>
                <a:ext cx="1829090" cy="141019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23088" y="3743115"/>
                <a:ext cx="1829090" cy="14101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20</m:t>
                          </m:r>
                          <m:rad>
                            <m:radPr>
                              <m:degHide m:val="on"/>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e>
                          </m:rad>
                        </m:num>
                        <m:den>
                          <m:rad>
                            <m:radPr>
                              <m:degHide m:val="on"/>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10</m:t>
                              </m:r>
                            </m:e>
                          </m:rad>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23088" y="3743115"/>
                <a:ext cx="1829090" cy="141019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680218" y="1566471"/>
                <a:ext cx="1829090" cy="12927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21</m:t>
                          </m:r>
                          <m:rad>
                            <m:radPr>
                              <m:degHide m:val="on"/>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e>
                          </m:rad>
                        </m:num>
                        <m:den>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7</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680218" y="1566471"/>
                <a:ext cx="1829090" cy="129279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664884" y="3801817"/>
                <a:ext cx="1829090" cy="129901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f>
                        <m:fPr>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20</m:t>
                          </m:r>
                          <m:rad>
                            <m:radPr>
                              <m:degHide m:val="on"/>
                              <m:ctrlP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radPr>
                            <m:deg/>
                            <m:e>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e>
                          </m:rad>
                        </m:num>
                        <m:den>
                          <m:r>
                            <a:rPr kumimoji="0" lang="en-GB"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den>
                      </m:f>
                    </m:oMath>
                  </m:oMathPara>
                </a14:m>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664884" y="3801817"/>
                <a:ext cx="1829090" cy="1299010"/>
              </a:xfrm>
              <a:prstGeom prst="rect">
                <a:avLst/>
              </a:prstGeom>
              <a:blipFill>
                <a:blip r:embed="rId13"/>
                <a:stretch>
                  <a:fillRect/>
                </a:stretch>
              </a:blipFill>
            </p:spPr>
            <p:txBody>
              <a:bodyPr/>
              <a:lstStyle/>
              <a:p>
                <a:r>
                  <a:rPr lang="en-GB">
                    <a:noFill/>
                  </a:rPr>
                  <a:t> </a:t>
                </a:r>
              </a:p>
            </p:txBody>
          </p:sp>
        </mc:Fallback>
      </mc:AlternateContent>
      <p:sp>
        <p:nvSpPr>
          <p:cNvPr id="15" name="TextBox 14"/>
          <p:cNvSpPr txBox="1"/>
          <p:nvPr/>
        </p:nvSpPr>
        <p:spPr>
          <a:xfrm>
            <a:off x="2349778" y="5752266"/>
            <a:ext cx="1079369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Simplify the answers; what</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do you notice?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63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BFA35-AA79-452E-9FB1-DBF14D35A0FD}"/>
              </a:ext>
            </a:extLst>
          </p:cNvPr>
          <p:cNvSpPr txBox="1"/>
          <p:nvPr/>
        </p:nvSpPr>
        <p:spPr>
          <a:xfrm>
            <a:off x="3289955" y="158920"/>
            <a:ext cx="5056945" cy="707886"/>
          </a:xfrm>
          <a:prstGeom prst="rect">
            <a:avLst/>
          </a:prstGeom>
          <a:noFill/>
        </p:spPr>
        <p:txBody>
          <a:bodyPr wrap="square" rtlCol="0">
            <a:spAutoFit/>
          </a:bodyPr>
          <a:lstStyle/>
          <a:p>
            <a:pPr algn="ctr" defTabSz="457200"/>
            <a:r>
              <a:rPr lang="en-GB" sz="2000" dirty="0">
                <a:solidFill>
                  <a:prstClr val="black"/>
                </a:solidFill>
                <a:latin typeface="Calibri" panose="020F0502020204030204"/>
              </a:rPr>
              <a:t>If we </a:t>
            </a:r>
            <a:r>
              <a:rPr lang="en-GB" sz="2000" b="1" dirty="0">
                <a:solidFill>
                  <a:prstClr val="black"/>
                </a:solidFill>
                <a:latin typeface="Calibri" panose="020F0502020204030204"/>
              </a:rPr>
              <a:t>modify</a:t>
            </a:r>
            <a:r>
              <a:rPr lang="en-GB" sz="2000" dirty="0">
                <a:solidFill>
                  <a:prstClr val="black"/>
                </a:solidFill>
                <a:latin typeface="Calibri" panose="020F0502020204030204"/>
              </a:rPr>
              <a:t> each fraction by multiplying,</a:t>
            </a:r>
          </a:p>
          <a:p>
            <a:pPr algn="ctr" defTabSz="457200"/>
            <a:r>
              <a:rPr lang="en-GB" sz="2000" dirty="0">
                <a:solidFill>
                  <a:prstClr val="black"/>
                </a:solidFill>
                <a:latin typeface="Calibri" panose="020F0502020204030204"/>
              </a:rPr>
              <a:t>how does its value change?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33940B2-7A87-4148-AB86-D6322D3D92CD}"/>
                  </a:ext>
                </a:extLst>
              </p:cNvPr>
              <p:cNvSpPr txBox="1"/>
              <p:nvPr/>
            </p:nvSpPr>
            <p:spPr>
              <a:xfrm>
                <a:off x="2485546" y="1370962"/>
                <a:ext cx="1591268" cy="1364412"/>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2</m:t>
                          </m:r>
                        </m:num>
                        <m:den>
                          <m:r>
                            <a:rPr lang="en-GB" sz="4400" i="1" dirty="0">
                              <a:solidFill>
                                <a:prstClr val="black"/>
                              </a:solidFill>
                              <a:latin typeface="Cambria Math" panose="02040503050406030204" pitchFamily="18" charset="0"/>
                            </a:rPr>
                            <m:t>3</m:t>
                          </m:r>
                        </m:den>
                      </m:f>
                      <m:r>
                        <a:rPr lang="en-GB" sz="4400" i="1" dirty="0">
                          <a:solidFill>
                            <a:srgbClr val="FF0000"/>
                          </a:solidFill>
                          <a:latin typeface="Cambria Math" panose="02040503050406030204" pitchFamily="18" charset="0"/>
                        </a:rPr>
                        <m:t>×</m:t>
                      </m:r>
                      <m:f>
                        <m:fPr>
                          <m:ctrlPr>
                            <a:rPr lang="en-GB" sz="4400" i="1" dirty="0">
                              <a:solidFill>
                                <a:srgbClr val="FF0000"/>
                              </a:solidFill>
                              <a:latin typeface="Cambria Math" panose="02040503050406030204" pitchFamily="18" charset="0"/>
                            </a:rPr>
                          </m:ctrlPr>
                        </m:fPr>
                        <m:num>
                          <m:r>
                            <a:rPr lang="en-GB" sz="4400" dirty="0">
                              <a:solidFill>
                                <a:srgbClr val="FF0000"/>
                              </a:solidFill>
                              <a:latin typeface="Cambria Math" panose="02040503050406030204" pitchFamily="18" charset="0"/>
                            </a:rPr>
                            <m:t>2</m:t>
                          </m:r>
                        </m:num>
                        <m:den>
                          <m:r>
                            <a:rPr lang="en-GB" sz="4400" dirty="0">
                              <a:solidFill>
                                <a:srgbClr val="FF0000"/>
                              </a:solidFill>
                              <a:latin typeface="Cambria Math" panose="02040503050406030204" pitchFamily="18" charset="0"/>
                            </a:rPr>
                            <m:t>2</m:t>
                          </m:r>
                        </m:den>
                      </m:f>
                    </m:oMath>
                  </m:oMathPara>
                </a14:m>
                <a:endParaRPr lang="en-GB" sz="4400" dirty="0">
                  <a:solidFill>
                    <a:prstClr val="black"/>
                  </a:solidFill>
                  <a:latin typeface="Calibri" panose="020F0502020204030204"/>
                </a:endParaRPr>
              </a:p>
            </p:txBody>
          </p:sp>
        </mc:Choice>
        <mc:Fallback xmlns="">
          <p:sp>
            <p:nvSpPr>
              <p:cNvPr id="4" name="TextBox 3">
                <a:extLst>
                  <a:ext uri="{FF2B5EF4-FFF2-40B4-BE49-F238E27FC236}">
                    <a16:creationId xmlns:a16="http://schemas.microsoft.com/office/drawing/2014/main" id="{833940B2-7A87-4148-AB86-D6322D3D92CD}"/>
                  </a:ext>
                </a:extLst>
              </p:cNvPr>
              <p:cNvSpPr txBox="1">
                <a:spLocks noRot="1" noChangeAspect="1" noMove="1" noResize="1" noEditPoints="1" noAdjustHandles="1" noChangeArrowheads="1" noChangeShapeType="1" noTextEdit="1"/>
              </p:cNvSpPr>
              <p:nvPr/>
            </p:nvSpPr>
            <p:spPr>
              <a:xfrm>
                <a:off x="2485546" y="1370962"/>
                <a:ext cx="1591268" cy="13644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85A3942-C26E-4986-8428-2CDEF23B4844}"/>
                  </a:ext>
                </a:extLst>
              </p:cNvPr>
              <p:cNvSpPr txBox="1"/>
              <p:nvPr/>
            </p:nvSpPr>
            <p:spPr>
              <a:xfrm>
                <a:off x="3974686" y="1370963"/>
                <a:ext cx="1203791" cy="136191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4400" i="1" dirty="0">
                          <a:solidFill>
                            <a:prstClr val="black"/>
                          </a:solidFill>
                          <a:latin typeface="Cambria Math" panose="02040503050406030204" pitchFamily="18" charset="0"/>
                        </a:rPr>
                        <m:t>=</m:t>
                      </m:r>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4</m:t>
                          </m:r>
                        </m:num>
                        <m:den>
                          <m:r>
                            <a:rPr lang="en-GB" sz="4400" i="1" dirty="0">
                              <a:solidFill>
                                <a:prstClr val="black"/>
                              </a:solidFill>
                              <a:latin typeface="Cambria Math" panose="02040503050406030204" pitchFamily="18" charset="0"/>
                            </a:rPr>
                            <m:t>6</m:t>
                          </m:r>
                        </m:den>
                      </m:f>
                    </m:oMath>
                  </m:oMathPara>
                </a14:m>
                <a:endParaRPr lang="en-GB" sz="4400" dirty="0">
                  <a:solidFill>
                    <a:prstClr val="black"/>
                  </a:solidFill>
                  <a:latin typeface="Calibri" panose="020F0502020204030204"/>
                </a:endParaRPr>
              </a:p>
            </p:txBody>
          </p:sp>
        </mc:Choice>
        <mc:Fallback xmlns="">
          <p:sp>
            <p:nvSpPr>
              <p:cNvPr id="38" name="TextBox 37">
                <a:extLst>
                  <a:ext uri="{FF2B5EF4-FFF2-40B4-BE49-F238E27FC236}">
                    <a16:creationId xmlns:a16="http://schemas.microsoft.com/office/drawing/2014/main" id="{285A3942-C26E-4986-8428-2CDEF23B4844}"/>
                  </a:ext>
                </a:extLst>
              </p:cNvPr>
              <p:cNvSpPr txBox="1">
                <a:spLocks noRot="1" noChangeAspect="1" noMove="1" noResize="1" noEditPoints="1" noAdjustHandles="1" noChangeArrowheads="1" noChangeShapeType="1" noTextEdit="1"/>
              </p:cNvSpPr>
              <p:nvPr/>
            </p:nvSpPr>
            <p:spPr>
              <a:xfrm>
                <a:off x="3974686" y="1370963"/>
                <a:ext cx="1203791" cy="136191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66D4818-ECF1-4131-9F4D-397DF8943C2B}"/>
                  </a:ext>
                </a:extLst>
              </p:cNvPr>
              <p:cNvSpPr txBox="1"/>
              <p:nvPr/>
            </p:nvSpPr>
            <p:spPr>
              <a:xfrm>
                <a:off x="6878403" y="1370962"/>
                <a:ext cx="1606658" cy="1364412"/>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3</m:t>
                          </m:r>
                        </m:num>
                        <m:den>
                          <m:r>
                            <a:rPr lang="en-GB" sz="4400" i="1" dirty="0">
                              <a:solidFill>
                                <a:prstClr val="black"/>
                              </a:solidFill>
                              <a:latin typeface="Cambria Math" panose="02040503050406030204" pitchFamily="18" charset="0"/>
                            </a:rPr>
                            <m:t>4</m:t>
                          </m:r>
                        </m:den>
                      </m:f>
                      <m:r>
                        <a:rPr lang="en-GB" sz="4400" i="1" dirty="0">
                          <a:solidFill>
                            <a:srgbClr val="FF0000"/>
                          </a:solidFill>
                          <a:latin typeface="Cambria Math" panose="02040503050406030204" pitchFamily="18" charset="0"/>
                        </a:rPr>
                        <m:t>×</m:t>
                      </m:r>
                      <m:f>
                        <m:fPr>
                          <m:ctrlPr>
                            <a:rPr lang="en-GB" sz="4400" i="1" dirty="0">
                              <a:solidFill>
                                <a:srgbClr val="FF0000"/>
                              </a:solidFill>
                              <a:latin typeface="Cambria Math" panose="02040503050406030204" pitchFamily="18" charset="0"/>
                            </a:rPr>
                          </m:ctrlPr>
                        </m:fPr>
                        <m:num>
                          <m:r>
                            <a:rPr lang="en-GB" sz="4400" i="1" dirty="0">
                              <a:solidFill>
                                <a:srgbClr val="FF0000"/>
                              </a:solidFill>
                              <a:latin typeface="Cambria Math" panose="02040503050406030204" pitchFamily="18" charset="0"/>
                            </a:rPr>
                            <m:t>𝑎</m:t>
                          </m:r>
                        </m:num>
                        <m:den>
                          <m:r>
                            <a:rPr lang="en-GB" sz="4400" i="1" dirty="0">
                              <a:solidFill>
                                <a:srgbClr val="FF0000"/>
                              </a:solidFill>
                              <a:latin typeface="Cambria Math" panose="02040503050406030204" pitchFamily="18" charset="0"/>
                            </a:rPr>
                            <m:t>𝑎</m:t>
                          </m:r>
                        </m:den>
                      </m:f>
                    </m:oMath>
                  </m:oMathPara>
                </a14:m>
                <a:endParaRPr lang="en-GB" sz="4400" dirty="0">
                  <a:solidFill>
                    <a:prstClr val="black"/>
                  </a:solidFill>
                  <a:latin typeface="Calibri" panose="020F0502020204030204"/>
                </a:endParaRPr>
              </a:p>
            </p:txBody>
          </p:sp>
        </mc:Choice>
        <mc:Fallback xmlns="">
          <p:sp>
            <p:nvSpPr>
              <p:cNvPr id="39" name="TextBox 38">
                <a:extLst>
                  <a:ext uri="{FF2B5EF4-FFF2-40B4-BE49-F238E27FC236}">
                    <a16:creationId xmlns:a16="http://schemas.microsoft.com/office/drawing/2014/main" id="{C66D4818-ECF1-4131-9F4D-397DF8943C2B}"/>
                  </a:ext>
                </a:extLst>
              </p:cNvPr>
              <p:cNvSpPr txBox="1">
                <a:spLocks noRot="1" noChangeAspect="1" noMove="1" noResize="1" noEditPoints="1" noAdjustHandles="1" noChangeArrowheads="1" noChangeShapeType="1" noTextEdit="1"/>
              </p:cNvSpPr>
              <p:nvPr/>
            </p:nvSpPr>
            <p:spPr>
              <a:xfrm>
                <a:off x="6878403" y="1370962"/>
                <a:ext cx="1606658" cy="136441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8CC60AA-83ED-45ED-AF98-CCBC6C9FCC78}"/>
                  </a:ext>
                </a:extLst>
              </p:cNvPr>
              <p:cNvSpPr txBox="1"/>
              <p:nvPr/>
            </p:nvSpPr>
            <p:spPr>
              <a:xfrm>
                <a:off x="8487474" y="1370962"/>
                <a:ext cx="1531765" cy="1364412"/>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4400" i="1" dirty="0">
                          <a:solidFill>
                            <a:prstClr val="black"/>
                          </a:solidFill>
                          <a:latin typeface="Cambria Math" panose="02040503050406030204" pitchFamily="18" charset="0"/>
                        </a:rPr>
                        <m:t>=</m:t>
                      </m:r>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3</m:t>
                          </m:r>
                          <m:r>
                            <a:rPr lang="en-GB" sz="4400" i="1" dirty="0">
                              <a:solidFill>
                                <a:prstClr val="black"/>
                              </a:solidFill>
                              <a:latin typeface="Cambria Math" panose="02040503050406030204" pitchFamily="18" charset="0"/>
                            </a:rPr>
                            <m:t>𝑎</m:t>
                          </m:r>
                        </m:num>
                        <m:den>
                          <m:r>
                            <a:rPr lang="en-GB" sz="4400" i="1" dirty="0">
                              <a:solidFill>
                                <a:prstClr val="black"/>
                              </a:solidFill>
                              <a:latin typeface="Cambria Math" panose="02040503050406030204" pitchFamily="18" charset="0"/>
                            </a:rPr>
                            <m:t>4</m:t>
                          </m:r>
                          <m:r>
                            <a:rPr lang="en-GB" sz="4400" i="1" dirty="0">
                              <a:solidFill>
                                <a:prstClr val="black"/>
                              </a:solidFill>
                              <a:latin typeface="Cambria Math" panose="02040503050406030204" pitchFamily="18" charset="0"/>
                            </a:rPr>
                            <m:t>𝑎</m:t>
                          </m:r>
                        </m:den>
                      </m:f>
                    </m:oMath>
                  </m:oMathPara>
                </a14:m>
                <a:endParaRPr lang="en-GB" sz="4400" dirty="0">
                  <a:solidFill>
                    <a:prstClr val="black"/>
                  </a:solidFill>
                  <a:latin typeface="Calibri" panose="020F0502020204030204"/>
                </a:endParaRPr>
              </a:p>
            </p:txBody>
          </p:sp>
        </mc:Choice>
        <mc:Fallback xmlns="">
          <p:sp>
            <p:nvSpPr>
              <p:cNvPr id="40" name="TextBox 39">
                <a:extLst>
                  <a:ext uri="{FF2B5EF4-FFF2-40B4-BE49-F238E27FC236}">
                    <a16:creationId xmlns:a16="http://schemas.microsoft.com/office/drawing/2014/main" id="{98CC60AA-83ED-45ED-AF98-CCBC6C9FCC78}"/>
                  </a:ext>
                </a:extLst>
              </p:cNvPr>
              <p:cNvSpPr txBox="1">
                <a:spLocks noRot="1" noChangeAspect="1" noMove="1" noResize="1" noEditPoints="1" noAdjustHandles="1" noChangeArrowheads="1" noChangeShapeType="1" noTextEdit="1"/>
              </p:cNvSpPr>
              <p:nvPr/>
            </p:nvSpPr>
            <p:spPr>
              <a:xfrm>
                <a:off x="8487474" y="1370962"/>
                <a:ext cx="1531765" cy="136441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206E05-9AB6-4E95-81AE-3730A1918848}"/>
                  </a:ext>
                </a:extLst>
              </p:cNvPr>
              <p:cNvSpPr txBox="1"/>
              <p:nvPr/>
            </p:nvSpPr>
            <p:spPr>
              <a:xfrm>
                <a:off x="2533172" y="3911749"/>
                <a:ext cx="1591268" cy="1364412"/>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4</m:t>
                          </m:r>
                        </m:num>
                        <m:den>
                          <m:r>
                            <a:rPr lang="en-GB" sz="4400" i="1" dirty="0">
                              <a:solidFill>
                                <a:prstClr val="black"/>
                              </a:solidFill>
                              <a:latin typeface="Cambria Math" panose="02040503050406030204" pitchFamily="18" charset="0"/>
                            </a:rPr>
                            <m:t>7</m:t>
                          </m:r>
                        </m:den>
                      </m:f>
                      <m:r>
                        <a:rPr lang="en-GB" sz="4400" i="1" dirty="0">
                          <a:solidFill>
                            <a:srgbClr val="FF0000"/>
                          </a:solidFill>
                          <a:latin typeface="Cambria Math" panose="02040503050406030204" pitchFamily="18" charset="0"/>
                        </a:rPr>
                        <m:t>×1</m:t>
                      </m:r>
                    </m:oMath>
                  </m:oMathPara>
                </a14:m>
                <a:endParaRPr lang="en-GB" sz="4400" dirty="0">
                  <a:solidFill>
                    <a:prstClr val="black"/>
                  </a:solidFill>
                  <a:latin typeface="Calibri" panose="020F0502020204030204"/>
                </a:endParaRPr>
              </a:p>
            </p:txBody>
          </p:sp>
        </mc:Choice>
        <mc:Fallback xmlns="">
          <p:sp>
            <p:nvSpPr>
              <p:cNvPr id="41" name="TextBox 40">
                <a:extLst>
                  <a:ext uri="{FF2B5EF4-FFF2-40B4-BE49-F238E27FC236}">
                    <a16:creationId xmlns:a16="http://schemas.microsoft.com/office/drawing/2014/main" id="{B7206E05-9AB6-4E95-81AE-3730A1918848}"/>
                  </a:ext>
                </a:extLst>
              </p:cNvPr>
              <p:cNvSpPr txBox="1">
                <a:spLocks noRot="1" noChangeAspect="1" noMove="1" noResize="1" noEditPoints="1" noAdjustHandles="1" noChangeArrowheads="1" noChangeShapeType="1" noTextEdit="1"/>
              </p:cNvSpPr>
              <p:nvPr/>
            </p:nvSpPr>
            <p:spPr>
              <a:xfrm>
                <a:off x="2533172" y="3911749"/>
                <a:ext cx="1591268" cy="136441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3CB5268-3E63-48A3-A450-F13FD582234B}"/>
                  </a:ext>
                </a:extLst>
              </p:cNvPr>
              <p:cNvSpPr txBox="1"/>
              <p:nvPr/>
            </p:nvSpPr>
            <p:spPr>
              <a:xfrm>
                <a:off x="3927060" y="3911749"/>
                <a:ext cx="1203791" cy="1364412"/>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4400" i="1" dirty="0">
                          <a:solidFill>
                            <a:prstClr val="black"/>
                          </a:solidFill>
                          <a:latin typeface="Cambria Math" panose="02040503050406030204" pitchFamily="18" charset="0"/>
                        </a:rPr>
                        <m:t>=</m:t>
                      </m:r>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4</m:t>
                          </m:r>
                        </m:num>
                        <m:den>
                          <m:r>
                            <a:rPr lang="en-GB" sz="4400" i="1" dirty="0">
                              <a:solidFill>
                                <a:prstClr val="black"/>
                              </a:solidFill>
                              <a:latin typeface="Cambria Math" panose="02040503050406030204" pitchFamily="18" charset="0"/>
                            </a:rPr>
                            <m:t>7</m:t>
                          </m:r>
                        </m:den>
                      </m:f>
                    </m:oMath>
                  </m:oMathPara>
                </a14:m>
                <a:endParaRPr lang="en-GB" sz="4400" dirty="0">
                  <a:solidFill>
                    <a:prstClr val="black"/>
                  </a:solidFill>
                  <a:latin typeface="Calibri" panose="020F0502020204030204"/>
                </a:endParaRPr>
              </a:p>
            </p:txBody>
          </p:sp>
        </mc:Choice>
        <mc:Fallback xmlns="">
          <p:sp>
            <p:nvSpPr>
              <p:cNvPr id="42" name="TextBox 41">
                <a:extLst>
                  <a:ext uri="{FF2B5EF4-FFF2-40B4-BE49-F238E27FC236}">
                    <a16:creationId xmlns:a16="http://schemas.microsoft.com/office/drawing/2014/main" id="{53CB5268-3E63-48A3-A450-F13FD582234B}"/>
                  </a:ext>
                </a:extLst>
              </p:cNvPr>
              <p:cNvSpPr txBox="1">
                <a:spLocks noRot="1" noChangeAspect="1" noMove="1" noResize="1" noEditPoints="1" noAdjustHandles="1" noChangeArrowheads="1" noChangeShapeType="1" noTextEdit="1"/>
              </p:cNvSpPr>
              <p:nvPr/>
            </p:nvSpPr>
            <p:spPr>
              <a:xfrm>
                <a:off x="3927060" y="3911749"/>
                <a:ext cx="1203791" cy="136441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5375A7A-ED5C-42BB-ABD6-E965C07C0EDD}"/>
                  </a:ext>
                </a:extLst>
              </p:cNvPr>
              <p:cNvSpPr txBox="1"/>
              <p:nvPr/>
            </p:nvSpPr>
            <p:spPr>
              <a:xfrm>
                <a:off x="6519848" y="3771263"/>
                <a:ext cx="1961819" cy="1645387"/>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3</m:t>
                          </m:r>
                        </m:num>
                        <m:den>
                          <m:r>
                            <a:rPr lang="en-GB" sz="4400" i="1" dirty="0">
                              <a:solidFill>
                                <a:prstClr val="black"/>
                              </a:solidFill>
                              <a:latin typeface="Cambria Math" panose="02040503050406030204" pitchFamily="18" charset="0"/>
                            </a:rPr>
                            <m:t>4</m:t>
                          </m:r>
                        </m:den>
                      </m:f>
                      <m:r>
                        <a:rPr lang="en-GB" sz="4400" i="1" dirty="0">
                          <a:solidFill>
                            <a:srgbClr val="FF0000"/>
                          </a:solidFill>
                          <a:latin typeface="Cambria Math" panose="02040503050406030204" pitchFamily="18" charset="0"/>
                        </a:rPr>
                        <m:t>×</m:t>
                      </m:r>
                      <m:f>
                        <m:fPr>
                          <m:ctrlPr>
                            <a:rPr lang="en-GB" sz="4400" i="1" dirty="0">
                              <a:solidFill>
                                <a:srgbClr val="FF0000"/>
                              </a:solidFill>
                              <a:latin typeface="Cambria Math" panose="02040503050406030204" pitchFamily="18" charset="0"/>
                            </a:rPr>
                          </m:ctrlPr>
                        </m:fPr>
                        <m:num>
                          <m:rad>
                            <m:radPr>
                              <m:degHide m:val="on"/>
                              <m:ctrlPr>
                                <a:rPr lang="en-GB" sz="4400" i="1" dirty="0">
                                  <a:solidFill>
                                    <a:srgbClr val="FF0000"/>
                                  </a:solidFill>
                                  <a:latin typeface="Cambria Math" panose="02040503050406030204" pitchFamily="18" charset="0"/>
                                </a:rPr>
                              </m:ctrlPr>
                            </m:radPr>
                            <m:deg/>
                            <m:e>
                              <m:r>
                                <a:rPr lang="en-GB" sz="4400" i="1" dirty="0">
                                  <a:solidFill>
                                    <a:srgbClr val="FF0000"/>
                                  </a:solidFill>
                                  <a:latin typeface="Cambria Math" panose="02040503050406030204" pitchFamily="18" charset="0"/>
                                </a:rPr>
                                <m:t>2</m:t>
                              </m:r>
                            </m:e>
                          </m:rad>
                        </m:num>
                        <m:den>
                          <m:rad>
                            <m:radPr>
                              <m:degHide m:val="on"/>
                              <m:ctrlPr>
                                <a:rPr lang="en-GB" sz="4400" i="1" dirty="0">
                                  <a:solidFill>
                                    <a:srgbClr val="FF0000"/>
                                  </a:solidFill>
                                  <a:latin typeface="Cambria Math" panose="02040503050406030204" pitchFamily="18" charset="0"/>
                                </a:rPr>
                              </m:ctrlPr>
                            </m:radPr>
                            <m:deg/>
                            <m:e>
                              <m:r>
                                <a:rPr lang="en-GB" sz="4400" i="1" dirty="0">
                                  <a:solidFill>
                                    <a:srgbClr val="FF0000"/>
                                  </a:solidFill>
                                  <a:latin typeface="Cambria Math" panose="02040503050406030204" pitchFamily="18" charset="0"/>
                                </a:rPr>
                                <m:t>2</m:t>
                              </m:r>
                            </m:e>
                          </m:rad>
                        </m:den>
                      </m:f>
                    </m:oMath>
                  </m:oMathPara>
                </a14:m>
                <a:endParaRPr lang="en-GB" sz="4400" dirty="0">
                  <a:solidFill>
                    <a:prstClr val="black"/>
                  </a:solidFill>
                  <a:latin typeface="Calibri" panose="020F0502020204030204"/>
                </a:endParaRPr>
              </a:p>
            </p:txBody>
          </p:sp>
        </mc:Choice>
        <mc:Fallback xmlns="">
          <p:sp>
            <p:nvSpPr>
              <p:cNvPr id="43" name="TextBox 42">
                <a:extLst>
                  <a:ext uri="{FF2B5EF4-FFF2-40B4-BE49-F238E27FC236}">
                    <a16:creationId xmlns:a16="http://schemas.microsoft.com/office/drawing/2014/main" id="{95375A7A-ED5C-42BB-ABD6-E965C07C0EDD}"/>
                  </a:ext>
                </a:extLst>
              </p:cNvPr>
              <p:cNvSpPr txBox="1">
                <a:spLocks noRot="1" noChangeAspect="1" noMove="1" noResize="1" noEditPoints="1" noAdjustHandles="1" noChangeArrowheads="1" noChangeShapeType="1" noTextEdit="1"/>
              </p:cNvSpPr>
              <p:nvPr/>
            </p:nvSpPr>
            <p:spPr>
              <a:xfrm>
                <a:off x="6519848" y="3771263"/>
                <a:ext cx="1961819" cy="164538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3AFB97F-596F-4956-AF2E-42B461C0E3A9}"/>
                  </a:ext>
                </a:extLst>
              </p:cNvPr>
              <p:cNvSpPr txBox="1"/>
              <p:nvPr/>
            </p:nvSpPr>
            <p:spPr>
              <a:xfrm>
                <a:off x="8490867" y="3771263"/>
                <a:ext cx="1886927" cy="1645387"/>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4400" i="1" dirty="0">
                          <a:solidFill>
                            <a:prstClr val="black"/>
                          </a:solidFill>
                          <a:latin typeface="Cambria Math" panose="02040503050406030204" pitchFamily="18" charset="0"/>
                        </a:rPr>
                        <m:t>=</m:t>
                      </m:r>
                      <m:f>
                        <m:fPr>
                          <m:ctrlPr>
                            <a:rPr lang="en-GB" sz="4400" i="1" dirty="0">
                              <a:solidFill>
                                <a:prstClr val="black"/>
                              </a:solidFill>
                              <a:latin typeface="Cambria Math" panose="02040503050406030204" pitchFamily="18" charset="0"/>
                            </a:rPr>
                          </m:ctrlPr>
                        </m:fPr>
                        <m:num>
                          <m:r>
                            <a:rPr lang="en-GB" sz="4400" i="1" dirty="0">
                              <a:solidFill>
                                <a:prstClr val="black"/>
                              </a:solidFill>
                              <a:latin typeface="Cambria Math" panose="02040503050406030204" pitchFamily="18" charset="0"/>
                            </a:rPr>
                            <m:t>3</m:t>
                          </m:r>
                          <m:rad>
                            <m:radPr>
                              <m:degHide m:val="on"/>
                              <m:ctrlPr>
                                <a:rPr lang="en-GB" sz="4400" i="1" dirty="0">
                                  <a:solidFill>
                                    <a:prstClr val="black"/>
                                  </a:solidFill>
                                  <a:latin typeface="Cambria Math" panose="02040503050406030204" pitchFamily="18" charset="0"/>
                                </a:rPr>
                              </m:ctrlPr>
                            </m:radPr>
                            <m:deg/>
                            <m:e>
                              <m:r>
                                <a:rPr lang="en-GB" sz="4400" i="1" dirty="0">
                                  <a:solidFill>
                                    <a:prstClr val="black"/>
                                  </a:solidFill>
                                  <a:latin typeface="Cambria Math" panose="02040503050406030204" pitchFamily="18" charset="0"/>
                                </a:rPr>
                                <m:t>2</m:t>
                              </m:r>
                            </m:e>
                          </m:rad>
                        </m:num>
                        <m:den>
                          <m:r>
                            <a:rPr lang="en-GB" sz="4400" i="1" dirty="0">
                              <a:solidFill>
                                <a:prstClr val="black"/>
                              </a:solidFill>
                              <a:latin typeface="Cambria Math" panose="02040503050406030204" pitchFamily="18" charset="0"/>
                            </a:rPr>
                            <m:t>4</m:t>
                          </m:r>
                          <m:rad>
                            <m:radPr>
                              <m:degHide m:val="on"/>
                              <m:ctrlPr>
                                <a:rPr lang="en-GB" sz="4400" i="1" dirty="0">
                                  <a:solidFill>
                                    <a:prstClr val="black"/>
                                  </a:solidFill>
                                  <a:latin typeface="Cambria Math" panose="02040503050406030204" pitchFamily="18" charset="0"/>
                                </a:rPr>
                              </m:ctrlPr>
                            </m:radPr>
                            <m:deg/>
                            <m:e>
                              <m:r>
                                <a:rPr lang="en-GB" sz="4400" i="1" dirty="0">
                                  <a:solidFill>
                                    <a:prstClr val="black"/>
                                  </a:solidFill>
                                  <a:latin typeface="Cambria Math" panose="02040503050406030204" pitchFamily="18" charset="0"/>
                                </a:rPr>
                                <m:t>2</m:t>
                              </m:r>
                            </m:e>
                          </m:rad>
                        </m:den>
                      </m:f>
                    </m:oMath>
                  </m:oMathPara>
                </a14:m>
                <a:endParaRPr lang="en-GB" sz="4400" dirty="0">
                  <a:solidFill>
                    <a:prstClr val="black"/>
                  </a:solidFill>
                  <a:latin typeface="Calibri" panose="020F0502020204030204"/>
                </a:endParaRPr>
              </a:p>
            </p:txBody>
          </p:sp>
        </mc:Choice>
        <mc:Fallback xmlns="">
          <p:sp>
            <p:nvSpPr>
              <p:cNvPr id="44" name="TextBox 43">
                <a:extLst>
                  <a:ext uri="{FF2B5EF4-FFF2-40B4-BE49-F238E27FC236}">
                    <a16:creationId xmlns:a16="http://schemas.microsoft.com/office/drawing/2014/main" id="{13AFB97F-596F-4956-AF2E-42B461C0E3A9}"/>
                  </a:ext>
                </a:extLst>
              </p:cNvPr>
              <p:cNvSpPr txBox="1">
                <a:spLocks noRot="1" noChangeAspect="1" noMove="1" noResize="1" noEditPoints="1" noAdjustHandles="1" noChangeArrowheads="1" noChangeShapeType="1" noTextEdit="1"/>
              </p:cNvSpPr>
              <p:nvPr/>
            </p:nvSpPr>
            <p:spPr>
              <a:xfrm>
                <a:off x="8490867" y="3771263"/>
                <a:ext cx="1886927" cy="1645387"/>
              </a:xfrm>
              <a:prstGeom prst="rect">
                <a:avLst/>
              </a:prstGeom>
              <a:blipFill>
                <a:blip r:embed="rId9"/>
                <a:stretch>
                  <a:fillRect/>
                </a:stretch>
              </a:blipFill>
            </p:spPr>
            <p:txBody>
              <a:bodyPr/>
              <a:lstStyle/>
              <a:p>
                <a:r>
                  <a:rPr lang="en-GB">
                    <a:noFill/>
                  </a:rPr>
                  <a:t> </a:t>
                </a:r>
              </a:p>
            </p:txBody>
          </p:sp>
        </mc:Fallback>
      </mc:AlternateContent>
      <p:sp>
        <p:nvSpPr>
          <p:cNvPr id="49" name="TextBox 48">
            <a:extLst>
              <a:ext uri="{FF2B5EF4-FFF2-40B4-BE49-F238E27FC236}">
                <a16:creationId xmlns:a16="http://schemas.microsoft.com/office/drawing/2014/main" id="{511001AE-B16E-4779-B8F6-7C5D1892A275}"/>
              </a:ext>
            </a:extLst>
          </p:cNvPr>
          <p:cNvSpPr txBox="1"/>
          <p:nvPr/>
        </p:nvSpPr>
        <p:spPr>
          <a:xfrm>
            <a:off x="1950620" y="5637331"/>
            <a:ext cx="8068619" cy="707886"/>
          </a:xfrm>
          <a:prstGeom prst="rect">
            <a:avLst/>
          </a:prstGeom>
          <a:noFill/>
        </p:spPr>
        <p:txBody>
          <a:bodyPr wrap="none" rtlCol="0">
            <a:spAutoFit/>
          </a:bodyPr>
          <a:lstStyle/>
          <a:p>
            <a:pPr algn="ctr" defTabSz="457200"/>
            <a:r>
              <a:rPr lang="en-GB" sz="2000" dirty="0">
                <a:solidFill>
                  <a:prstClr val="black"/>
                </a:solidFill>
                <a:latin typeface="Calibri" panose="020F0502020204030204"/>
              </a:rPr>
              <a:t>The </a:t>
            </a:r>
            <a:r>
              <a:rPr lang="en-GB" sz="2000" b="1" dirty="0">
                <a:solidFill>
                  <a:prstClr val="black"/>
                </a:solidFill>
                <a:latin typeface="Calibri" panose="020F0502020204030204"/>
              </a:rPr>
              <a:t>value</a:t>
            </a:r>
            <a:r>
              <a:rPr lang="en-GB" sz="2000" dirty="0">
                <a:solidFill>
                  <a:prstClr val="black"/>
                </a:solidFill>
                <a:latin typeface="Calibri" panose="020F0502020204030204"/>
              </a:rPr>
              <a:t> does not change!</a:t>
            </a:r>
          </a:p>
          <a:p>
            <a:pPr algn="ctr" defTabSz="457200"/>
            <a:r>
              <a:rPr lang="en-GB" sz="2000" dirty="0">
                <a:solidFill>
                  <a:prstClr val="black"/>
                </a:solidFill>
                <a:latin typeface="Calibri" panose="020F0502020204030204"/>
              </a:rPr>
              <a:t>We can </a:t>
            </a:r>
            <a:r>
              <a:rPr lang="en-GB" sz="2000" b="1" dirty="0">
                <a:solidFill>
                  <a:prstClr val="black"/>
                </a:solidFill>
                <a:latin typeface="Calibri" panose="020F0502020204030204"/>
              </a:rPr>
              <a:t>manipulate</a:t>
            </a:r>
            <a:r>
              <a:rPr lang="en-GB" sz="2000" dirty="0">
                <a:solidFill>
                  <a:prstClr val="black"/>
                </a:solidFill>
                <a:latin typeface="Calibri" panose="020F0502020204030204"/>
              </a:rPr>
              <a:t> a fraction by </a:t>
            </a:r>
            <a:r>
              <a:rPr lang="en-GB" sz="2000" b="1" dirty="0">
                <a:solidFill>
                  <a:prstClr val="black"/>
                </a:solidFill>
                <a:latin typeface="Calibri" panose="020F0502020204030204"/>
              </a:rPr>
              <a:t>multiplying by 1 </a:t>
            </a:r>
            <a:r>
              <a:rPr lang="en-GB" sz="2000" dirty="0">
                <a:solidFill>
                  <a:prstClr val="black"/>
                </a:solidFill>
                <a:latin typeface="Calibri" panose="020F0502020204030204"/>
              </a:rPr>
              <a:t>&amp; keep its value the same.</a:t>
            </a:r>
          </a:p>
        </p:txBody>
      </p:sp>
    </p:spTree>
    <p:extLst>
      <p:ext uri="{BB962C8B-B14F-4D97-AF65-F5344CB8AC3E}">
        <p14:creationId xmlns:p14="http://schemas.microsoft.com/office/powerpoint/2010/main" val="333501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4"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BFA35-AA79-452E-9FB1-DBF14D35A0FD}"/>
              </a:ext>
            </a:extLst>
          </p:cNvPr>
          <p:cNvSpPr txBox="1"/>
          <p:nvPr/>
        </p:nvSpPr>
        <p:spPr>
          <a:xfrm>
            <a:off x="51564" y="17158"/>
            <a:ext cx="5339540" cy="584775"/>
          </a:xfrm>
          <a:prstGeom prst="rect">
            <a:avLst/>
          </a:prstGeom>
          <a:noFill/>
        </p:spPr>
        <p:txBody>
          <a:bodyPr wrap="none" rtlCol="0">
            <a:spAutoFit/>
          </a:bodyPr>
          <a:lstStyle/>
          <a:p>
            <a:pPr algn="ctr" defTabSz="457200"/>
            <a:r>
              <a:rPr lang="en-GB" sz="3200" b="1" u="sng" dirty="0">
                <a:solidFill>
                  <a:srgbClr val="FF0000"/>
                </a:solidFill>
                <a:latin typeface="Calibri" panose="020F0502020204030204"/>
              </a:rPr>
              <a:t>Rationalising</a:t>
            </a:r>
            <a:r>
              <a:rPr lang="en-GB" sz="3200" u="sng" dirty="0">
                <a:solidFill>
                  <a:prstClr val="black"/>
                </a:solidFill>
                <a:latin typeface="Calibri" panose="020F0502020204030204"/>
              </a:rPr>
              <a:t> the Denominator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CAB234C-EE99-4BEB-9B33-CD2CE6A4280C}"/>
                  </a:ext>
                </a:extLst>
              </p:cNvPr>
              <p:cNvSpPr txBox="1"/>
              <p:nvPr/>
            </p:nvSpPr>
            <p:spPr>
              <a:xfrm>
                <a:off x="2194749" y="2829741"/>
                <a:ext cx="1179682" cy="180581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2</m:t>
                          </m:r>
                        </m:num>
                        <m:den>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5</m:t>
                              </m:r>
                            </m:e>
                          </m:rad>
                        </m:den>
                      </m:f>
                    </m:oMath>
                  </m:oMathPara>
                </a14:m>
                <a:endParaRPr lang="en-GB" sz="5400" dirty="0">
                  <a:solidFill>
                    <a:prstClr val="black"/>
                  </a:solidFill>
                  <a:latin typeface="Calibri" panose="020F0502020204030204"/>
                </a:endParaRPr>
              </a:p>
            </p:txBody>
          </p:sp>
        </mc:Choice>
        <mc:Fallback xmlns="">
          <p:sp>
            <p:nvSpPr>
              <p:cNvPr id="30" name="TextBox 29">
                <a:extLst>
                  <a:ext uri="{FF2B5EF4-FFF2-40B4-BE49-F238E27FC236}">
                    <a16:creationId xmlns:a16="http://schemas.microsoft.com/office/drawing/2014/main" id="{FCAB234C-EE99-4BEB-9B33-CD2CE6A4280C}"/>
                  </a:ext>
                </a:extLst>
              </p:cNvPr>
              <p:cNvSpPr txBox="1">
                <a:spLocks noRot="1" noChangeAspect="1" noMove="1" noResize="1" noEditPoints="1" noAdjustHandles="1" noChangeArrowheads="1" noChangeShapeType="1" noTextEdit="1"/>
              </p:cNvSpPr>
              <p:nvPr/>
            </p:nvSpPr>
            <p:spPr>
              <a:xfrm>
                <a:off x="2194749" y="2829741"/>
                <a:ext cx="1179682" cy="180581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D1A04CE-803B-4569-BBC5-1DA1089EF9A1}"/>
                  </a:ext>
                </a:extLst>
              </p:cNvPr>
              <p:cNvSpPr txBox="1"/>
              <p:nvPr/>
            </p:nvSpPr>
            <p:spPr>
              <a:xfrm>
                <a:off x="4582488" y="2622096"/>
                <a:ext cx="2820709" cy="20042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2×</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5</m:t>
                              </m:r>
                            </m:e>
                          </m:rad>
                        </m:num>
                        <m:den>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5</m:t>
                              </m:r>
                            </m:e>
                          </m:rad>
                          <m:r>
                            <a:rPr lang="en-GB" sz="5400" i="1" dirty="0">
                              <a:solidFill>
                                <a:prstClr val="black"/>
                              </a:solidFill>
                              <a:latin typeface="Cambria Math" panose="02040503050406030204" pitchFamily="18" charset="0"/>
                            </a:rPr>
                            <m:t>×</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5</m:t>
                              </m:r>
                            </m:e>
                          </m:rad>
                        </m:den>
                      </m:f>
                    </m:oMath>
                  </m:oMathPara>
                </a14:m>
                <a:endParaRPr lang="en-GB" sz="5400" dirty="0">
                  <a:solidFill>
                    <a:prstClr val="black"/>
                  </a:solidFill>
                  <a:latin typeface="Calibri" panose="020F0502020204030204"/>
                </a:endParaRPr>
              </a:p>
            </p:txBody>
          </p:sp>
        </mc:Choice>
        <mc:Fallback xmlns="">
          <p:sp>
            <p:nvSpPr>
              <p:cNvPr id="31" name="TextBox 30">
                <a:extLst>
                  <a:ext uri="{FF2B5EF4-FFF2-40B4-BE49-F238E27FC236}">
                    <a16:creationId xmlns:a16="http://schemas.microsoft.com/office/drawing/2014/main" id="{DD1A04CE-803B-4569-BBC5-1DA1089EF9A1}"/>
                  </a:ext>
                </a:extLst>
              </p:cNvPr>
              <p:cNvSpPr txBox="1">
                <a:spLocks noRot="1" noChangeAspect="1" noMove="1" noResize="1" noEditPoints="1" noAdjustHandles="1" noChangeArrowheads="1" noChangeShapeType="1" noTextEdit="1"/>
              </p:cNvSpPr>
              <p:nvPr/>
            </p:nvSpPr>
            <p:spPr>
              <a:xfrm>
                <a:off x="4582488" y="2622096"/>
                <a:ext cx="2820709" cy="200420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0AAA1DC-A653-4B5A-A959-635D75138F3C}"/>
                  </a:ext>
                </a:extLst>
              </p:cNvPr>
              <p:cNvSpPr txBox="1"/>
              <p:nvPr/>
            </p:nvSpPr>
            <p:spPr>
              <a:xfrm>
                <a:off x="3569746" y="3249519"/>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90AAA1DC-A653-4B5A-A959-635D75138F3C}"/>
                  </a:ext>
                </a:extLst>
              </p:cNvPr>
              <p:cNvSpPr txBox="1">
                <a:spLocks noRot="1" noChangeAspect="1" noMove="1" noResize="1" noEditPoints="1" noAdjustHandles="1" noChangeArrowheads="1" noChangeShapeType="1" noTextEdit="1"/>
              </p:cNvSpPr>
              <p:nvPr/>
            </p:nvSpPr>
            <p:spPr>
              <a:xfrm>
                <a:off x="3569746" y="3249519"/>
                <a:ext cx="859530" cy="92333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1907673-CBA5-4EBE-9126-034AB2AA0321}"/>
                  </a:ext>
                </a:extLst>
              </p:cNvPr>
              <p:cNvSpPr txBox="1"/>
              <p:nvPr/>
            </p:nvSpPr>
            <p:spPr>
              <a:xfrm>
                <a:off x="3329721" y="2002277"/>
                <a:ext cx="779509" cy="500202"/>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5</m:t>
                        </m:r>
                      </m:e>
                    </m:rad>
                  </m:oMath>
                </a14:m>
                <a:endParaRPr lang="en-GB" sz="2400" dirty="0">
                  <a:solidFill>
                    <a:srgbClr val="00B0F0"/>
                  </a:solidFill>
                  <a:latin typeface="Calibri" panose="020F0502020204030204"/>
                </a:endParaRPr>
              </a:p>
            </p:txBody>
          </p:sp>
        </mc:Choice>
        <mc:Fallback xmlns="">
          <p:sp>
            <p:nvSpPr>
              <p:cNvPr id="33" name="TextBox 32">
                <a:extLst>
                  <a:ext uri="{FF2B5EF4-FFF2-40B4-BE49-F238E27FC236}">
                    <a16:creationId xmlns:a16="http://schemas.microsoft.com/office/drawing/2014/main" id="{11907673-CBA5-4EBE-9126-034AB2AA0321}"/>
                  </a:ext>
                </a:extLst>
              </p:cNvPr>
              <p:cNvSpPr txBox="1">
                <a:spLocks noRot="1" noChangeAspect="1" noMove="1" noResize="1" noEditPoints="1" noAdjustHandles="1" noChangeArrowheads="1" noChangeShapeType="1" noTextEdit="1"/>
              </p:cNvSpPr>
              <p:nvPr/>
            </p:nvSpPr>
            <p:spPr>
              <a:xfrm>
                <a:off x="3329721" y="2002277"/>
                <a:ext cx="779509" cy="500202"/>
              </a:xfrm>
              <a:prstGeom prst="rect">
                <a:avLst/>
              </a:prstGeom>
              <a:blipFill>
                <a:blip r:embed="rId5"/>
                <a:stretch>
                  <a:fillRect l="-10938" t="-2410" b="-25301"/>
                </a:stretch>
              </a:blipFill>
            </p:spPr>
            <p:txBody>
              <a:bodyPr/>
              <a:lstStyle/>
              <a:p>
                <a:r>
                  <a:rPr lang="en-GB">
                    <a:noFill/>
                  </a:rPr>
                  <a:t> </a:t>
                </a:r>
              </a:p>
            </p:txBody>
          </p:sp>
        </mc:Fallback>
      </mc:AlternateContent>
      <p:sp>
        <p:nvSpPr>
          <p:cNvPr id="34" name="Arc 33">
            <a:extLst>
              <a:ext uri="{FF2B5EF4-FFF2-40B4-BE49-F238E27FC236}">
                <a16:creationId xmlns:a16="http://schemas.microsoft.com/office/drawing/2014/main" id="{669D6D46-A187-435B-84FA-B5AA5BE77901}"/>
              </a:ext>
            </a:extLst>
          </p:cNvPr>
          <p:cNvSpPr/>
          <p:nvPr/>
        </p:nvSpPr>
        <p:spPr>
          <a:xfrm>
            <a:off x="3172023" y="2506528"/>
            <a:ext cx="1671384" cy="799844"/>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1E072C-EE4F-4D3E-82EE-316405793B4A}"/>
                  </a:ext>
                </a:extLst>
              </p:cNvPr>
              <p:cNvSpPr txBox="1"/>
              <p:nvPr/>
            </p:nvSpPr>
            <p:spPr>
              <a:xfrm>
                <a:off x="8421365" y="2622096"/>
                <a:ext cx="1562800" cy="1848839"/>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2</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5</m:t>
                              </m:r>
                            </m:e>
                          </m:rad>
                        </m:num>
                        <m:den>
                          <m:r>
                            <a:rPr lang="en-GB" sz="5400" i="1" dirty="0">
                              <a:solidFill>
                                <a:prstClr val="black"/>
                              </a:solidFill>
                              <a:latin typeface="Cambria Math" panose="02040503050406030204" pitchFamily="18" charset="0"/>
                            </a:rPr>
                            <m:t>5</m:t>
                          </m:r>
                        </m:den>
                      </m:f>
                    </m:oMath>
                  </m:oMathPara>
                </a14:m>
                <a:endParaRPr lang="en-GB" sz="54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201E072C-EE4F-4D3E-82EE-316405793B4A}"/>
                  </a:ext>
                </a:extLst>
              </p:cNvPr>
              <p:cNvSpPr txBox="1">
                <a:spLocks noRot="1" noChangeAspect="1" noMove="1" noResize="1" noEditPoints="1" noAdjustHandles="1" noChangeArrowheads="1" noChangeShapeType="1" noTextEdit="1"/>
              </p:cNvSpPr>
              <p:nvPr/>
            </p:nvSpPr>
            <p:spPr>
              <a:xfrm>
                <a:off x="8421365" y="2622096"/>
                <a:ext cx="1562800" cy="184883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9A7BDBF-D8F8-48CF-BE9F-C4D45ED78AC9}"/>
                  </a:ext>
                </a:extLst>
              </p:cNvPr>
              <p:cNvSpPr txBox="1"/>
              <p:nvPr/>
            </p:nvSpPr>
            <p:spPr>
              <a:xfrm>
                <a:off x="7379746" y="3249519"/>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21" name="TextBox 20">
                <a:extLst>
                  <a:ext uri="{FF2B5EF4-FFF2-40B4-BE49-F238E27FC236}">
                    <a16:creationId xmlns:a16="http://schemas.microsoft.com/office/drawing/2014/main" id="{29A7BDBF-D8F8-48CF-BE9F-C4D45ED78AC9}"/>
                  </a:ext>
                </a:extLst>
              </p:cNvPr>
              <p:cNvSpPr txBox="1">
                <a:spLocks noRot="1" noChangeAspect="1" noMove="1" noResize="1" noEditPoints="1" noAdjustHandles="1" noChangeArrowheads="1" noChangeShapeType="1" noTextEdit="1"/>
              </p:cNvSpPr>
              <p:nvPr/>
            </p:nvSpPr>
            <p:spPr>
              <a:xfrm>
                <a:off x="7379746" y="3249519"/>
                <a:ext cx="859530" cy="923330"/>
              </a:xfrm>
              <a:prstGeom prst="rect">
                <a:avLst/>
              </a:prstGeom>
              <a:blipFill>
                <a:blip r:embed="rId4"/>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ED0735FC-BD3D-4A0E-AC5A-CE34569F4031}"/>
              </a:ext>
            </a:extLst>
          </p:cNvPr>
          <p:cNvSpPr txBox="1"/>
          <p:nvPr/>
        </p:nvSpPr>
        <p:spPr>
          <a:xfrm>
            <a:off x="340962" y="769647"/>
            <a:ext cx="11096787" cy="1361911"/>
          </a:xfrm>
          <a:prstGeom prst="rect">
            <a:avLst/>
          </a:prstGeom>
          <a:noFill/>
        </p:spPr>
        <p:txBody>
          <a:bodyPr wrap="square" rtlCol="0">
            <a:spAutoFit/>
          </a:bodyPr>
          <a:lstStyle/>
          <a:p>
            <a:pPr algn="ctr" defTabSz="457200"/>
            <a:r>
              <a:rPr lang="en-GB" sz="2400" dirty="0">
                <a:solidFill>
                  <a:prstClr val="black"/>
                </a:solidFill>
                <a:latin typeface="Calibri" panose="020F0502020204030204"/>
              </a:rPr>
              <a:t>In maths we want to </a:t>
            </a:r>
            <a:r>
              <a:rPr lang="en-GB" sz="2400" b="1" dirty="0">
                <a:solidFill>
                  <a:prstClr val="black"/>
                </a:solidFill>
                <a:latin typeface="Calibri" panose="020F0502020204030204"/>
              </a:rPr>
              <a:t>standardise</a:t>
            </a:r>
            <a:r>
              <a:rPr lang="en-GB" sz="2400" dirty="0">
                <a:solidFill>
                  <a:prstClr val="black"/>
                </a:solidFill>
                <a:latin typeface="Calibri" panose="020F0502020204030204"/>
              </a:rPr>
              <a:t> how we express numbers.</a:t>
            </a:r>
          </a:p>
          <a:p>
            <a:pPr algn="ctr" defTabSz="457200"/>
            <a:endParaRPr lang="en-GB" sz="1050" dirty="0">
              <a:solidFill>
                <a:prstClr val="black"/>
              </a:solidFill>
              <a:latin typeface="Calibri" panose="020F0502020204030204"/>
            </a:endParaRPr>
          </a:p>
          <a:p>
            <a:pPr algn="ctr" defTabSz="457200"/>
            <a:r>
              <a:rPr lang="en-GB" sz="2400" dirty="0">
                <a:solidFill>
                  <a:prstClr val="black"/>
                </a:solidFill>
                <a:latin typeface="Calibri" panose="020F0502020204030204"/>
              </a:rPr>
              <a:t>It is easier to divide by an integer, so we want to avoid having an </a:t>
            </a:r>
            <a:r>
              <a:rPr lang="en-GB" sz="2400" b="1" dirty="0">
                <a:solidFill>
                  <a:prstClr val="black"/>
                </a:solidFill>
                <a:latin typeface="Calibri" panose="020F0502020204030204"/>
              </a:rPr>
              <a:t>irrational number </a:t>
            </a:r>
            <a:r>
              <a:rPr lang="en-GB" sz="2400" dirty="0">
                <a:solidFill>
                  <a:prstClr val="black"/>
                </a:solidFill>
                <a:latin typeface="Calibri" panose="020F0502020204030204"/>
              </a:rPr>
              <a:t>as a </a:t>
            </a:r>
            <a:r>
              <a:rPr lang="en-GB" sz="2400" b="1" dirty="0">
                <a:solidFill>
                  <a:prstClr val="black"/>
                </a:solidFill>
                <a:latin typeface="Calibri" panose="020F0502020204030204"/>
              </a:rPr>
              <a:t>denominator</a:t>
            </a:r>
            <a:r>
              <a:rPr lang="en-GB" sz="2400" dirty="0">
                <a:solidFill>
                  <a:prstClr val="black"/>
                </a:solidFill>
                <a:latin typeface="Calibri" panose="020F0502020204030204"/>
              </a:rPr>
              <a:t>.</a:t>
            </a:r>
          </a:p>
        </p:txBody>
      </p:sp>
      <p:sp>
        <p:nvSpPr>
          <p:cNvPr id="23" name="TextBox 22">
            <a:extLst>
              <a:ext uri="{FF2B5EF4-FFF2-40B4-BE49-F238E27FC236}">
                <a16:creationId xmlns:a16="http://schemas.microsoft.com/office/drawing/2014/main" id="{890D26EF-F52C-4E06-AE88-49D8010A8A12}"/>
              </a:ext>
            </a:extLst>
          </p:cNvPr>
          <p:cNvSpPr txBox="1"/>
          <p:nvPr/>
        </p:nvSpPr>
        <p:spPr>
          <a:xfrm>
            <a:off x="1384444" y="5865848"/>
            <a:ext cx="1038618"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irrational</a:t>
            </a:r>
          </a:p>
        </p:txBody>
      </p:sp>
      <p:sp>
        <p:nvSpPr>
          <p:cNvPr id="24" name="TextBox 23">
            <a:extLst>
              <a:ext uri="{FF2B5EF4-FFF2-40B4-BE49-F238E27FC236}">
                <a16:creationId xmlns:a16="http://schemas.microsoft.com/office/drawing/2014/main" id="{EB2B6C0E-E67F-4164-A41E-280DF555018A}"/>
              </a:ext>
            </a:extLst>
          </p:cNvPr>
          <p:cNvSpPr txBox="1"/>
          <p:nvPr/>
        </p:nvSpPr>
        <p:spPr>
          <a:xfrm>
            <a:off x="9356719" y="5541998"/>
            <a:ext cx="905569"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rational</a:t>
            </a:r>
          </a:p>
        </p:txBody>
      </p:sp>
      <p:sp>
        <p:nvSpPr>
          <p:cNvPr id="7" name="Freeform: Shape 6">
            <a:extLst>
              <a:ext uri="{FF2B5EF4-FFF2-40B4-BE49-F238E27FC236}">
                <a16:creationId xmlns:a16="http://schemas.microsoft.com/office/drawing/2014/main" id="{3B3FE5C2-B6C2-4021-AFFC-545BD25A6293}"/>
              </a:ext>
            </a:extLst>
          </p:cNvPr>
          <p:cNvSpPr/>
          <p:nvPr/>
        </p:nvSpPr>
        <p:spPr>
          <a:xfrm>
            <a:off x="9552285" y="4354378"/>
            <a:ext cx="841299" cy="1104900"/>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id="{581228D9-E064-45AA-92AB-74AFF578CDFD}"/>
              </a:ext>
            </a:extLst>
          </p:cNvPr>
          <p:cNvSpPr/>
          <p:nvPr/>
        </p:nvSpPr>
        <p:spPr>
          <a:xfrm flipH="1">
            <a:off x="1436985" y="4582978"/>
            <a:ext cx="723900" cy="1104900"/>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27" name="Arc 26">
            <a:extLst>
              <a:ext uri="{FF2B5EF4-FFF2-40B4-BE49-F238E27FC236}">
                <a16:creationId xmlns:a16="http://schemas.microsoft.com/office/drawing/2014/main" id="{654384FF-F9CC-410E-A475-3D6D3FB54490}"/>
              </a:ext>
            </a:extLst>
          </p:cNvPr>
          <p:cNvSpPr/>
          <p:nvPr/>
        </p:nvSpPr>
        <p:spPr>
          <a:xfrm flipV="1">
            <a:off x="3172023" y="4173146"/>
            <a:ext cx="1671384" cy="799200"/>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C612FD9-0ECB-4F99-84A9-6167F9B7E100}"/>
                  </a:ext>
                </a:extLst>
              </p:cNvPr>
              <p:cNvSpPr txBox="1"/>
              <p:nvPr/>
            </p:nvSpPr>
            <p:spPr>
              <a:xfrm>
                <a:off x="3329721" y="4955027"/>
                <a:ext cx="779509" cy="500202"/>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5</m:t>
                        </m:r>
                      </m:e>
                    </m:rad>
                  </m:oMath>
                </a14:m>
                <a:endParaRPr lang="en-GB" sz="2400" dirty="0">
                  <a:solidFill>
                    <a:srgbClr val="00B0F0"/>
                  </a:solidFill>
                  <a:latin typeface="Calibri" panose="020F0502020204030204"/>
                </a:endParaRPr>
              </a:p>
            </p:txBody>
          </p:sp>
        </mc:Choice>
        <mc:Fallback xmlns="">
          <p:sp>
            <p:nvSpPr>
              <p:cNvPr id="38" name="TextBox 37">
                <a:extLst>
                  <a:ext uri="{FF2B5EF4-FFF2-40B4-BE49-F238E27FC236}">
                    <a16:creationId xmlns:a16="http://schemas.microsoft.com/office/drawing/2014/main" id="{BC612FD9-0ECB-4F99-84A9-6167F9B7E100}"/>
                  </a:ext>
                </a:extLst>
              </p:cNvPr>
              <p:cNvSpPr txBox="1">
                <a:spLocks noRot="1" noChangeAspect="1" noMove="1" noResize="1" noEditPoints="1" noAdjustHandles="1" noChangeArrowheads="1" noChangeShapeType="1" noTextEdit="1"/>
              </p:cNvSpPr>
              <p:nvPr/>
            </p:nvSpPr>
            <p:spPr>
              <a:xfrm>
                <a:off x="3329721" y="4955027"/>
                <a:ext cx="779509" cy="500202"/>
              </a:xfrm>
              <a:prstGeom prst="rect">
                <a:avLst/>
              </a:prstGeom>
              <a:blipFill>
                <a:blip r:embed="rId7"/>
                <a:stretch>
                  <a:fillRect l="-10938" t="-2439" b="-26829"/>
                </a:stretch>
              </a:blipFill>
            </p:spPr>
            <p:txBody>
              <a:bodyPr/>
              <a:lstStyle/>
              <a:p>
                <a:r>
                  <a:rPr lang="en-GB">
                    <a:noFill/>
                  </a:rPr>
                  <a:t> </a:t>
                </a:r>
              </a:p>
            </p:txBody>
          </p:sp>
        </mc:Fallback>
      </mc:AlternateContent>
    </p:spTree>
    <p:extLst>
      <p:ext uri="{BB962C8B-B14F-4D97-AF65-F5344CB8AC3E}">
        <p14:creationId xmlns:p14="http://schemas.microsoft.com/office/powerpoint/2010/main" val="25320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P spid="20" grpId="0"/>
      <p:bldP spid="21" grpId="0"/>
      <p:bldP spid="24" grpId="0"/>
      <p:bldP spid="7" grpId="0" animBg="1"/>
      <p:bldP spid="2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CAB234C-EE99-4BEB-9B33-CD2CE6A4280C}"/>
                  </a:ext>
                </a:extLst>
              </p:cNvPr>
              <p:cNvSpPr txBox="1"/>
              <p:nvPr/>
            </p:nvSpPr>
            <p:spPr>
              <a:xfrm>
                <a:off x="2272240" y="2628263"/>
                <a:ext cx="1179682" cy="180889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1</m:t>
                          </m:r>
                        </m:num>
                        <m:den>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7</m:t>
                              </m:r>
                            </m:e>
                          </m:rad>
                        </m:den>
                      </m:f>
                    </m:oMath>
                  </m:oMathPara>
                </a14:m>
                <a:endParaRPr lang="en-GB" sz="5400" dirty="0">
                  <a:solidFill>
                    <a:prstClr val="black"/>
                  </a:solidFill>
                  <a:latin typeface="Calibri" panose="020F0502020204030204"/>
                </a:endParaRPr>
              </a:p>
            </p:txBody>
          </p:sp>
        </mc:Choice>
        <mc:Fallback xmlns="">
          <p:sp>
            <p:nvSpPr>
              <p:cNvPr id="30" name="TextBox 29">
                <a:extLst>
                  <a:ext uri="{FF2B5EF4-FFF2-40B4-BE49-F238E27FC236}">
                    <a16:creationId xmlns:a16="http://schemas.microsoft.com/office/drawing/2014/main" id="{FCAB234C-EE99-4BEB-9B33-CD2CE6A4280C}"/>
                  </a:ext>
                </a:extLst>
              </p:cNvPr>
              <p:cNvSpPr txBox="1">
                <a:spLocks noRot="1" noChangeAspect="1" noMove="1" noResize="1" noEditPoints="1" noAdjustHandles="1" noChangeArrowheads="1" noChangeShapeType="1" noTextEdit="1"/>
              </p:cNvSpPr>
              <p:nvPr/>
            </p:nvSpPr>
            <p:spPr>
              <a:xfrm>
                <a:off x="2272240" y="2628263"/>
                <a:ext cx="1179682" cy="180889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D1A04CE-803B-4569-BBC5-1DA1089EF9A1}"/>
                  </a:ext>
                </a:extLst>
              </p:cNvPr>
              <p:cNvSpPr txBox="1"/>
              <p:nvPr/>
            </p:nvSpPr>
            <p:spPr>
              <a:xfrm>
                <a:off x="4659979" y="2420618"/>
                <a:ext cx="2820709" cy="199458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1×</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7</m:t>
                              </m:r>
                            </m:e>
                          </m:rad>
                        </m:num>
                        <m:den>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7</m:t>
                              </m:r>
                            </m:e>
                          </m:rad>
                          <m:r>
                            <a:rPr lang="en-GB" sz="5400" i="1" dirty="0">
                              <a:solidFill>
                                <a:prstClr val="black"/>
                              </a:solidFill>
                              <a:latin typeface="Cambria Math" panose="02040503050406030204" pitchFamily="18" charset="0"/>
                            </a:rPr>
                            <m:t>×</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7</m:t>
                              </m:r>
                            </m:e>
                          </m:rad>
                        </m:den>
                      </m:f>
                    </m:oMath>
                  </m:oMathPara>
                </a14:m>
                <a:endParaRPr lang="en-GB" sz="5400" dirty="0">
                  <a:solidFill>
                    <a:prstClr val="black"/>
                  </a:solidFill>
                  <a:latin typeface="Calibri" panose="020F0502020204030204"/>
                </a:endParaRPr>
              </a:p>
            </p:txBody>
          </p:sp>
        </mc:Choice>
        <mc:Fallback xmlns="">
          <p:sp>
            <p:nvSpPr>
              <p:cNvPr id="31" name="TextBox 30">
                <a:extLst>
                  <a:ext uri="{FF2B5EF4-FFF2-40B4-BE49-F238E27FC236}">
                    <a16:creationId xmlns:a16="http://schemas.microsoft.com/office/drawing/2014/main" id="{DD1A04CE-803B-4569-BBC5-1DA1089EF9A1}"/>
                  </a:ext>
                </a:extLst>
              </p:cNvPr>
              <p:cNvSpPr txBox="1">
                <a:spLocks noRot="1" noChangeAspect="1" noMove="1" noResize="1" noEditPoints="1" noAdjustHandles="1" noChangeArrowheads="1" noChangeShapeType="1" noTextEdit="1"/>
              </p:cNvSpPr>
              <p:nvPr/>
            </p:nvSpPr>
            <p:spPr>
              <a:xfrm>
                <a:off x="4659979" y="2420618"/>
                <a:ext cx="2820709" cy="19945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0AAA1DC-A653-4B5A-A959-635D75138F3C}"/>
                  </a:ext>
                </a:extLst>
              </p:cNvPr>
              <p:cNvSpPr txBox="1"/>
              <p:nvPr/>
            </p:nvSpPr>
            <p:spPr>
              <a:xfrm>
                <a:off x="3647237" y="3048041"/>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90AAA1DC-A653-4B5A-A959-635D75138F3C}"/>
                  </a:ext>
                </a:extLst>
              </p:cNvPr>
              <p:cNvSpPr txBox="1">
                <a:spLocks noRot="1" noChangeAspect="1" noMove="1" noResize="1" noEditPoints="1" noAdjustHandles="1" noChangeArrowheads="1" noChangeShapeType="1" noTextEdit="1"/>
              </p:cNvSpPr>
              <p:nvPr/>
            </p:nvSpPr>
            <p:spPr>
              <a:xfrm>
                <a:off x="3647237" y="3048041"/>
                <a:ext cx="859530" cy="92333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1907673-CBA5-4EBE-9126-034AB2AA0321}"/>
                  </a:ext>
                </a:extLst>
              </p:cNvPr>
              <p:cNvSpPr txBox="1"/>
              <p:nvPr/>
            </p:nvSpPr>
            <p:spPr>
              <a:xfrm>
                <a:off x="3407212" y="1800800"/>
                <a:ext cx="779509" cy="495905"/>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7</m:t>
                        </m:r>
                      </m:e>
                    </m:rad>
                  </m:oMath>
                </a14:m>
                <a:endParaRPr lang="en-GB" sz="2400" dirty="0">
                  <a:solidFill>
                    <a:srgbClr val="00B0F0"/>
                  </a:solidFill>
                  <a:latin typeface="Calibri" panose="020F0502020204030204"/>
                </a:endParaRPr>
              </a:p>
            </p:txBody>
          </p:sp>
        </mc:Choice>
        <mc:Fallback xmlns="">
          <p:sp>
            <p:nvSpPr>
              <p:cNvPr id="33" name="TextBox 32">
                <a:extLst>
                  <a:ext uri="{FF2B5EF4-FFF2-40B4-BE49-F238E27FC236}">
                    <a16:creationId xmlns:a16="http://schemas.microsoft.com/office/drawing/2014/main" id="{11907673-CBA5-4EBE-9126-034AB2AA0321}"/>
                  </a:ext>
                </a:extLst>
              </p:cNvPr>
              <p:cNvSpPr txBox="1">
                <a:spLocks noRot="1" noChangeAspect="1" noMove="1" noResize="1" noEditPoints="1" noAdjustHandles="1" noChangeArrowheads="1" noChangeShapeType="1" noTextEdit="1"/>
              </p:cNvSpPr>
              <p:nvPr/>
            </p:nvSpPr>
            <p:spPr>
              <a:xfrm>
                <a:off x="3407212" y="1800800"/>
                <a:ext cx="779509" cy="495905"/>
              </a:xfrm>
              <a:prstGeom prst="rect">
                <a:avLst/>
              </a:prstGeom>
              <a:blipFill>
                <a:blip r:embed="rId5"/>
                <a:stretch>
                  <a:fillRect l="-10938" t="-2439" b="-26829"/>
                </a:stretch>
              </a:blipFill>
            </p:spPr>
            <p:txBody>
              <a:bodyPr/>
              <a:lstStyle/>
              <a:p>
                <a:r>
                  <a:rPr lang="en-GB">
                    <a:noFill/>
                  </a:rPr>
                  <a:t> </a:t>
                </a:r>
              </a:p>
            </p:txBody>
          </p:sp>
        </mc:Fallback>
      </mc:AlternateContent>
      <p:sp>
        <p:nvSpPr>
          <p:cNvPr id="34" name="Arc 33">
            <a:extLst>
              <a:ext uri="{FF2B5EF4-FFF2-40B4-BE49-F238E27FC236}">
                <a16:creationId xmlns:a16="http://schemas.microsoft.com/office/drawing/2014/main" id="{669D6D46-A187-435B-84FA-B5AA5BE77901}"/>
              </a:ext>
            </a:extLst>
          </p:cNvPr>
          <p:cNvSpPr/>
          <p:nvPr/>
        </p:nvSpPr>
        <p:spPr>
          <a:xfrm>
            <a:off x="3249514" y="2305050"/>
            <a:ext cx="1671384" cy="799844"/>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1E072C-EE4F-4D3E-82EE-316405793B4A}"/>
                  </a:ext>
                </a:extLst>
              </p:cNvPr>
              <p:cNvSpPr txBox="1"/>
              <p:nvPr/>
            </p:nvSpPr>
            <p:spPr>
              <a:xfrm>
                <a:off x="8690415" y="2420617"/>
                <a:ext cx="1179682" cy="183928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7</m:t>
                              </m:r>
                            </m:e>
                          </m:rad>
                        </m:num>
                        <m:den>
                          <m:r>
                            <a:rPr lang="en-GB" sz="5400" i="1" dirty="0">
                              <a:solidFill>
                                <a:prstClr val="black"/>
                              </a:solidFill>
                              <a:latin typeface="Cambria Math" panose="02040503050406030204" pitchFamily="18" charset="0"/>
                            </a:rPr>
                            <m:t>7</m:t>
                          </m:r>
                        </m:den>
                      </m:f>
                    </m:oMath>
                  </m:oMathPara>
                </a14:m>
                <a:endParaRPr lang="en-GB" sz="54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201E072C-EE4F-4D3E-82EE-316405793B4A}"/>
                  </a:ext>
                </a:extLst>
              </p:cNvPr>
              <p:cNvSpPr txBox="1">
                <a:spLocks noRot="1" noChangeAspect="1" noMove="1" noResize="1" noEditPoints="1" noAdjustHandles="1" noChangeArrowheads="1" noChangeShapeType="1" noTextEdit="1"/>
              </p:cNvSpPr>
              <p:nvPr/>
            </p:nvSpPr>
            <p:spPr>
              <a:xfrm>
                <a:off x="8690415" y="2420617"/>
                <a:ext cx="1179682" cy="183928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9A7BDBF-D8F8-48CF-BE9F-C4D45ED78AC9}"/>
                  </a:ext>
                </a:extLst>
              </p:cNvPr>
              <p:cNvSpPr txBox="1"/>
              <p:nvPr/>
            </p:nvSpPr>
            <p:spPr>
              <a:xfrm>
                <a:off x="7457237" y="3048041"/>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21" name="TextBox 20">
                <a:extLst>
                  <a:ext uri="{FF2B5EF4-FFF2-40B4-BE49-F238E27FC236}">
                    <a16:creationId xmlns:a16="http://schemas.microsoft.com/office/drawing/2014/main" id="{29A7BDBF-D8F8-48CF-BE9F-C4D45ED78AC9}"/>
                  </a:ext>
                </a:extLst>
              </p:cNvPr>
              <p:cNvSpPr txBox="1">
                <a:spLocks noRot="1" noChangeAspect="1" noMove="1" noResize="1" noEditPoints="1" noAdjustHandles="1" noChangeArrowheads="1" noChangeShapeType="1" noTextEdit="1"/>
              </p:cNvSpPr>
              <p:nvPr/>
            </p:nvSpPr>
            <p:spPr>
              <a:xfrm>
                <a:off x="7457237" y="3048041"/>
                <a:ext cx="859530" cy="923330"/>
              </a:xfrm>
              <a:prstGeom prst="rect">
                <a:avLst/>
              </a:prstGeom>
              <a:blipFill>
                <a:blip r:embed="rId4"/>
                <a:stretch>
                  <a:fillRect/>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890D26EF-F52C-4E06-AE88-49D8010A8A12}"/>
              </a:ext>
            </a:extLst>
          </p:cNvPr>
          <p:cNvSpPr txBox="1"/>
          <p:nvPr/>
        </p:nvSpPr>
        <p:spPr>
          <a:xfrm>
            <a:off x="1461935" y="5664370"/>
            <a:ext cx="1038618"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irrational</a:t>
            </a:r>
          </a:p>
        </p:txBody>
      </p:sp>
      <p:sp>
        <p:nvSpPr>
          <p:cNvPr id="24" name="TextBox 23">
            <a:extLst>
              <a:ext uri="{FF2B5EF4-FFF2-40B4-BE49-F238E27FC236}">
                <a16:creationId xmlns:a16="http://schemas.microsoft.com/office/drawing/2014/main" id="{EB2B6C0E-E67F-4164-A41E-280DF555018A}"/>
              </a:ext>
            </a:extLst>
          </p:cNvPr>
          <p:cNvSpPr txBox="1"/>
          <p:nvPr/>
        </p:nvSpPr>
        <p:spPr>
          <a:xfrm>
            <a:off x="9434210" y="5340520"/>
            <a:ext cx="905569"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rational</a:t>
            </a:r>
          </a:p>
        </p:txBody>
      </p:sp>
      <p:sp>
        <p:nvSpPr>
          <p:cNvPr id="7" name="Freeform: Shape 6">
            <a:extLst>
              <a:ext uri="{FF2B5EF4-FFF2-40B4-BE49-F238E27FC236}">
                <a16:creationId xmlns:a16="http://schemas.microsoft.com/office/drawing/2014/main" id="{3B3FE5C2-B6C2-4021-AFFC-545BD25A6293}"/>
              </a:ext>
            </a:extLst>
          </p:cNvPr>
          <p:cNvSpPr/>
          <p:nvPr/>
        </p:nvSpPr>
        <p:spPr>
          <a:xfrm>
            <a:off x="9629776" y="4152900"/>
            <a:ext cx="841299" cy="1104900"/>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id="{581228D9-E064-45AA-92AB-74AFF578CDFD}"/>
              </a:ext>
            </a:extLst>
          </p:cNvPr>
          <p:cNvSpPr/>
          <p:nvPr/>
        </p:nvSpPr>
        <p:spPr>
          <a:xfrm flipH="1">
            <a:off x="1514476" y="4381500"/>
            <a:ext cx="723900" cy="1104900"/>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27" name="Arc 26">
            <a:extLst>
              <a:ext uri="{FF2B5EF4-FFF2-40B4-BE49-F238E27FC236}">
                <a16:creationId xmlns:a16="http://schemas.microsoft.com/office/drawing/2014/main" id="{654384FF-F9CC-410E-A475-3D6D3FB54490}"/>
              </a:ext>
            </a:extLst>
          </p:cNvPr>
          <p:cNvSpPr/>
          <p:nvPr/>
        </p:nvSpPr>
        <p:spPr>
          <a:xfrm flipV="1">
            <a:off x="3249514" y="3971668"/>
            <a:ext cx="1671384" cy="799200"/>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C612FD9-0ECB-4F99-84A9-6167F9B7E100}"/>
                  </a:ext>
                </a:extLst>
              </p:cNvPr>
              <p:cNvSpPr txBox="1"/>
              <p:nvPr/>
            </p:nvSpPr>
            <p:spPr>
              <a:xfrm>
                <a:off x="3407212" y="4753550"/>
                <a:ext cx="779509" cy="495905"/>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7</m:t>
                        </m:r>
                      </m:e>
                    </m:rad>
                  </m:oMath>
                </a14:m>
                <a:endParaRPr lang="en-GB" sz="2400" dirty="0">
                  <a:solidFill>
                    <a:srgbClr val="00B0F0"/>
                  </a:solidFill>
                  <a:latin typeface="Calibri" panose="020F0502020204030204"/>
                </a:endParaRPr>
              </a:p>
            </p:txBody>
          </p:sp>
        </mc:Choice>
        <mc:Fallback xmlns="">
          <p:sp>
            <p:nvSpPr>
              <p:cNvPr id="38" name="TextBox 37">
                <a:extLst>
                  <a:ext uri="{FF2B5EF4-FFF2-40B4-BE49-F238E27FC236}">
                    <a16:creationId xmlns:a16="http://schemas.microsoft.com/office/drawing/2014/main" id="{BC612FD9-0ECB-4F99-84A9-6167F9B7E100}"/>
                  </a:ext>
                </a:extLst>
              </p:cNvPr>
              <p:cNvSpPr txBox="1">
                <a:spLocks noRot="1" noChangeAspect="1" noMove="1" noResize="1" noEditPoints="1" noAdjustHandles="1" noChangeArrowheads="1" noChangeShapeType="1" noTextEdit="1"/>
              </p:cNvSpPr>
              <p:nvPr/>
            </p:nvSpPr>
            <p:spPr>
              <a:xfrm>
                <a:off x="3407212" y="4753550"/>
                <a:ext cx="779509" cy="495905"/>
              </a:xfrm>
              <a:prstGeom prst="rect">
                <a:avLst/>
              </a:prstGeom>
              <a:blipFill>
                <a:blip r:embed="rId7"/>
                <a:stretch>
                  <a:fillRect l="-10938" t="-2469" b="-28395"/>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068BFA35-AA79-452E-9FB1-DBF14D35A0FD}"/>
              </a:ext>
            </a:extLst>
          </p:cNvPr>
          <p:cNvSpPr txBox="1"/>
          <p:nvPr/>
        </p:nvSpPr>
        <p:spPr>
          <a:xfrm>
            <a:off x="51564" y="17158"/>
            <a:ext cx="5339540" cy="584775"/>
          </a:xfrm>
          <a:prstGeom prst="rect">
            <a:avLst/>
          </a:prstGeom>
          <a:noFill/>
        </p:spPr>
        <p:txBody>
          <a:bodyPr wrap="none" rtlCol="0">
            <a:spAutoFit/>
          </a:bodyPr>
          <a:lstStyle/>
          <a:p>
            <a:pPr algn="ctr" defTabSz="457200"/>
            <a:r>
              <a:rPr lang="en-GB" sz="3200" b="1" u="sng" dirty="0">
                <a:solidFill>
                  <a:srgbClr val="FF0000"/>
                </a:solidFill>
                <a:latin typeface="Calibri" panose="020F0502020204030204"/>
              </a:rPr>
              <a:t>Rationalising</a:t>
            </a:r>
            <a:r>
              <a:rPr lang="en-GB" sz="3200" u="sng" dirty="0">
                <a:solidFill>
                  <a:prstClr val="black"/>
                </a:solidFill>
                <a:latin typeface="Calibri" panose="020F0502020204030204"/>
              </a:rPr>
              <a:t> the Denominator</a:t>
            </a:r>
          </a:p>
        </p:txBody>
      </p:sp>
      <p:sp>
        <p:nvSpPr>
          <p:cNvPr id="2" name="TextBox 1">
            <a:extLst>
              <a:ext uri="{FF2B5EF4-FFF2-40B4-BE49-F238E27FC236}">
                <a16:creationId xmlns:a16="http://schemas.microsoft.com/office/drawing/2014/main" id="{D0DE4DF9-4EAF-7E82-7DB3-F93642DA4BE9}"/>
              </a:ext>
            </a:extLst>
          </p:cNvPr>
          <p:cNvSpPr txBox="1"/>
          <p:nvPr/>
        </p:nvSpPr>
        <p:spPr>
          <a:xfrm>
            <a:off x="9918915" y="185980"/>
            <a:ext cx="1321003" cy="584775"/>
          </a:xfrm>
          <a:prstGeom prst="rect">
            <a:avLst/>
          </a:prstGeom>
          <a:noFill/>
        </p:spPr>
        <p:txBody>
          <a:bodyPr wrap="none" rtlCol="0">
            <a:spAutoFit/>
          </a:bodyPr>
          <a:lstStyle/>
          <a:p>
            <a:r>
              <a:rPr lang="en-GB" sz="3200" b="1" dirty="0"/>
              <a:t>We Do</a:t>
            </a:r>
          </a:p>
        </p:txBody>
      </p:sp>
    </p:spTree>
    <p:extLst>
      <p:ext uri="{BB962C8B-B14F-4D97-AF65-F5344CB8AC3E}">
        <p14:creationId xmlns:p14="http://schemas.microsoft.com/office/powerpoint/2010/main" val="3453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P spid="20" grpId="0"/>
      <p:bldP spid="21" grpId="0"/>
      <p:bldP spid="24" grpId="0"/>
      <p:bldP spid="7" grpId="0" animBg="1"/>
      <p:bldP spid="27"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EBBE-5798-1522-A3F6-891FD5005C6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7F769EF-8848-704A-4D4A-81755ED271C9}"/>
                  </a:ext>
                </a:extLst>
              </p:cNvPr>
              <p:cNvSpPr txBox="1"/>
              <p:nvPr/>
            </p:nvSpPr>
            <p:spPr>
              <a:xfrm>
                <a:off x="1698803" y="2612765"/>
                <a:ext cx="1179682" cy="180889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smtClean="0">
                              <a:solidFill>
                                <a:prstClr val="black"/>
                              </a:solidFill>
                              <a:latin typeface="Cambria Math" panose="02040503050406030204" pitchFamily="18" charset="0"/>
                            </a:rPr>
                          </m:ctrlPr>
                        </m:fPr>
                        <m:num>
                          <m:r>
                            <a:rPr lang="en-GB" sz="5400" b="0" i="1" dirty="0" smtClean="0">
                              <a:solidFill>
                                <a:prstClr val="black"/>
                              </a:solidFill>
                              <a:latin typeface="Cambria Math" panose="02040503050406030204" pitchFamily="18" charset="0"/>
                            </a:rPr>
                            <m:t>3</m:t>
                          </m:r>
                        </m:num>
                        <m:den>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3</m:t>
                              </m:r>
                            </m:e>
                          </m:rad>
                        </m:den>
                      </m:f>
                    </m:oMath>
                  </m:oMathPara>
                </a14:m>
                <a:endParaRPr lang="en-GB" sz="5400" dirty="0">
                  <a:solidFill>
                    <a:prstClr val="black"/>
                  </a:solidFill>
                  <a:latin typeface="Calibri" panose="020F0502020204030204"/>
                </a:endParaRPr>
              </a:p>
            </p:txBody>
          </p:sp>
        </mc:Choice>
        <mc:Fallback xmlns="">
          <p:sp>
            <p:nvSpPr>
              <p:cNvPr id="30" name="TextBox 29">
                <a:extLst>
                  <a:ext uri="{FF2B5EF4-FFF2-40B4-BE49-F238E27FC236}">
                    <a16:creationId xmlns:a16="http://schemas.microsoft.com/office/drawing/2014/main" id="{B7F769EF-8848-704A-4D4A-81755ED271C9}"/>
                  </a:ext>
                </a:extLst>
              </p:cNvPr>
              <p:cNvSpPr txBox="1">
                <a:spLocks noRot="1" noChangeAspect="1" noMove="1" noResize="1" noEditPoints="1" noAdjustHandles="1" noChangeArrowheads="1" noChangeShapeType="1" noTextEdit="1"/>
              </p:cNvSpPr>
              <p:nvPr/>
            </p:nvSpPr>
            <p:spPr>
              <a:xfrm>
                <a:off x="1698803" y="2612765"/>
                <a:ext cx="1179682" cy="180889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8A086F2-AB11-BC94-4960-185D8E37DD37}"/>
                  </a:ext>
                </a:extLst>
              </p:cNvPr>
              <p:cNvSpPr txBox="1"/>
              <p:nvPr/>
            </p:nvSpPr>
            <p:spPr>
              <a:xfrm>
                <a:off x="4086542" y="2405120"/>
                <a:ext cx="2820709" cy="19958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smtClean="0">
                              <a:solidFill>
                                <a:prstClr val="black"/>
                              </a:solidFill>
                              <a:latin typeface="Cambria Math" panose="02040503050406030204" pitchFamily="18" charset="0"/>
                            </a:rPr>
                          </m:ctrlPr>
                        </m:fPr>
                        <m:num>
                          <m:r>
                            <a:rPr lang="en-GB" sz="5400" b="0" i="1" dirty="0" smtClean="0">
                              <a:solidFill>
                                <a:prstClr val="black"/>
                              </a:solidFill>
                              <a:latin typeface="Cambria Math" panose="02040503050406030204" pitchFamily="18" charset="0"/>
                            </a:rPr>
                            <m:t>3</m:t>
                          </m:r>
                          <m:r>
                            <a:rPr lang="en-GB" sz="5400" i="1" dirty="0">
                              <a:solidFill>
                                <a:prstClr val="black"/>
                              </a:solidFill>
                              <a:latin typeface="Cambria Math" panose="02040503050406030204" pitchFamily="18" charset="0"/>
                            </a:rPr>
                            <m:t>×</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3</m:t>
                              </m:r>
                            </m:e>
                          </m:rad>
                        </m:num>
                        <m:den>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3</m:t>
                              </m:r>
                            </m:e>
                          </m:rad>
                          <m:r>
                            <a:rPr lang="en-GB" sz="5400" i="1" dirty="0">
                              <a:solidFill>
                                <a:prstClr val="black"/>
                              </a:solidFill>
                              <a:latin typeface="Cambria Math" panose="02040503050406030204" pitchFamily="18" charset="0"/>
                            </a:rPr>
                            <m:t>×</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3</m:t>
                              </m:r>
                            </m:e>
                          </m:rad>
                        </m:den>
                      </m:f>
                    </m:oMath>
                  </m:oMathPara>
                </a14:m>
                <a:endParaRPr lang="en-GB" sz="5400" dirty="0">
                  <a:solidFill>
                    <a:prstClr val="black"/>
                  </a:solidFill>
                  <a:latin typeface="Calibri" panose="020F0502020204030204"/>
                </a:endParaRPr>
              </a:p>
            </p:txBody>
          </p:sp>
        </mc:Choice>
        <mc:Fallback xmlns="">
          <p:sp>
            <p:nvSpPr>
              <p:cNvPr id="31" name="TextBox 30">
                <a:extLst>
                  <a:ext uri="{FF2B5EF4-FFF2-40B4-BE49-F238E27FC236}">
                    <a16:creationId xmlns:a16="http://schemas.microsoft.com/office/drawing/2014/main" id="{38A086F2-AB11-BC94-4960-185D8E37DD37}"/>
                  </a:ext>
                </a:extLst>
              </p:cNvPr>
              <p:cNvSpPr txBox="1">
                <a:spLocks noRot="1" noChangeAspect="1" noMove="1" noResize="1" noEditPoints="1" noAdjustHandles="1" noChangeArrowheads="1" noChangeShapeType="1" noTextEdit="1"/>
              </p:cNvSpPr>
              <p:nvPr/>
            </p:nvSpPr>
            <p:spPr>
              <a:xfrm>
                <a:off x="4086542" y="2405120"/>
                <a:ext cx="2820709" cy="199580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CC655A8-FDF7-2349-C3ED-2A0CEA88EE1C}"/>
                  </a:ext>
                </a:extLst>
              </p:cNvPr>
              <p:cNvSpPr txBox="1"/>
              <p:nvPr/>
            </p:nvSpPr>
            <p:spPr>
              <a:xfrm>
                <a:off x="3073800" y="3032543"/>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9CC655A8-FDF7-2349-C3ED-2A0CEA88EE1C}"/>
                  </a:ext>
                </a:extLst>
              </p:cNvPr>
              <p:cNvSpPr txBox="1">
                <a:spLocks noRot="1" noChangeAspect="1" noMove="1" noResize="1" noEditPoints="1" noAdjustHandles="1" noChangeArrowheads="1" noChangeShapeType="1" noTextEdit="1"/>
              </p:cNvSpPr>
              <p:nvPr/>
            </p:nvSpPr>
            <p:spPr>
              <a:xfrm>
                <a:off x="3073800" y="3032543"/>
                <a:ext cx="859530" cy="92333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0088E8E-E9B3-1B53-6E9F-72F0B1FB6BD2}"/>
                  </a:ext>
                </a:extLst>
              </p:cNvPr>
              <p:cNvSpPr txBox="1"/>
              <p:nvPr/>
            </p:nvSpPr>
            <p:spPr>
              <a:xfrm>
                <a:off x="2833775" y="1785302"/>
                <a:ext cx="779509" cy="496483"/>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b="0" i="1" dirty="0" smtClean="0">
                            <a:solidFill>
                              <a:srgbClr val="00B0F0"/>
                            </a:solidFill>
                            <a:latin typeface="Cambria Math" panose="02040503050406030204" pitchFamily="18" charset="0"/>
                          </a:rPr>
                          <m:t>3</m:t>
                        </m:r>
                      </m:e>
                    </m:rad>
                  </m:oMath>
                </a14:m>
                <a:endParaRPr lang="en-GB" sz="2400" dirty="0">
                  <a:solidFill>
                    <a:srgbClr val="00B0F0"/>
                  </a:solidFill>
                  <a:latin typeface="Calibri" panose="020F0502020204030204"/>
                </a:endParaRPr>
              </a:p>
            </p:txBody>
          </p:sp>
        </mc:Choice>
        <mc:Fallback xmlns="">
          <p:sp>
            <p:nvSpPr>
              <p:cNvPr id="33" name="TextBox 32">
                <a:extLst>
                  <a:ext uri="{FF2B5EF4-FFF2-40B4-BE49-F238E27FC236}">
                    <a16:creationId xmlns:a16="http://schemas.microsoft.com/office/drawing/2014/main" id="{B0088E8E-E9B3-1B53-6E9F-72F0B1FB6BD2}"/>
                  </a:ext>
                </a:extLst>
              </p:cNvPr>
              <p:cNvSpPr txBox="1">
                <a:spLocks noRot="1" noChangeAspect="1" noMove="1" noResize="1" noEditPoints="1" noAdjustHandles="1" noChangeArrowheads="1" noChangeShapeType="1" noTextEdit="1"/>
              </p:cNvSpPr>
              <p:nvPr/>
            </p:nvSpPr>
            <p:spPr>
              <a:xfrm>
                <a:off x="2833775" y="1785302"/>
                <a:ext cx="779509" cy="496483"/>
              </a:xfrm>
              <a:prstGeom prst="rect">
                <a:avLst/>
              </a:prstGeom>
              <a:blipFill>
                <a:blip r:embed="rId5"/>
                <a:stretch>
                  <a:fillRect l="-11719" t="-2469" b="-28395"/>
                </a:stretch>
              </a:blipFill>
            </p:spPr>
            <p:txBody>
              <a:bodyPr/>
              <a:lstStyle/>
              <a:p>
                <a:r>
                  <a:rPr lang="en-GB">
                    <a:noFill/>
                  </a:rPr>
                  <a:t> </a:t>
                </a:r>
              </a:p>
            </p:txBody>
          </p:sp>
        </mc:Fallback>
      </mc:AlternateContent>
      <p:sp>
        <p:nvSpPr>
          <p:cNvPr id="34" name="Arc 33">
            <a:extLst>
              <a:ext uri="{FF2B5EF4-FFF2-40B4-BE49-F238E27FC236}">
                <a16:creationId xmlns:a16="http://schemas.microsoft.com/office/drawing/2014/main" id="{A0219AEF-DCBA-58C5-43B7-8BD691C590A5}"/>
              </a:ext>
            </a:extLst>
          </p:cNvPr>
          <p:cNvSpPr/>
          <p:nvPr/>
        </p:nvSpPr>
        <p:spPr>
          <a:xfrm>
            <a:off x="2676077" y="2289552"/>
            <a:ext cx="1671384" cy="799844"/>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F1DFC-49F8-5BF5-2727-FA4F78C4AA6D}"/>
                  </a:ext>
                </a:extLst>
              </p:cNvPr>
              <p:cNvSpPr txBox="1"/>
              <p:nvPr/>
            </p:nvSpPr>
            <p:spPr>
              <a:xfrm>
                <a:off x="7677448" y="2482610"/>
                <a:ext cx="1562799" cy="18404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smtClean="0">
                              <a:solidFill>
                                <a:prstClr val="black"/>
                              </a:solidFill>
                              <a:latin typeface="Cambria Math" panose="02040503050406030204" pitchFamily="18" charset="0"/>
                            </a:rPr>
                          </m:ctrlPr>
                        </m:fPr>
                        <m:num>
                          <m:r>
                            <a:rPr lang="en-GB" sz="5400" b="0" i="1" dirty="0" smtClean="0">
                              <a:solidFill>
                                <a:prstClr val="black"/>
                              </a:solidFill>
                              <a:latin typeface="Cambria Math" panose="02040503050406030204" pitchFamily="18" charset="0"/>
                            </a:rPr>
                            <m:t>3</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3</m:t>
                              </m:r>
                            </m:e>
                          </m:rad>
                        </m:num>
                        <m:den>
                          <m:r>
                            <a:rPr lang="en-GB" sz="5400" b="0" i="1" dirty="0" smtClean="0">
                              <a:solidFill>
                                <a:prstClr val="black"/>
                              </a:solidFill>
                              <a:latin typeface="Cambria Math" panose="02040503050406030204" pitchFamily="18" charset="0"/>
                            </a:rPr>
                            <m:t>3</m:t>
                          </m:r>
                        </m:den>
                      </m:f>
                    </m:oMath>
                  </m:oMathPara>
                </a14:m>
                <a:endParaRPr lang="en-GB" sz="54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338F1DFC-49F8-5BF5-2727-FA4F78C4AA6D}"/>
                  </a:ext>
                </a:extLst>
              </p:cNvPr>
              <p:cNvSpPr txBox="1">
                <a:spLocks noRot="1" noChangeAspect="1" noMove="1" noResize="1" noEditPoints="1" noAdjustHandles="1" noChangeArrowheads="1" noChangeShapeType="1" noTextEdit="1"/>
              </p:cNvSpPr>
              <p:nvPr/>
            </p:nvSpPr>
            <p:spPr>
              <a:xfrm>
                <a:off x="7677448" y="2482610"/>
                <a:ext cx="1562799" cy="184044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F0C8515-E8B0-07EB-4C2B-ACA6C9FD29D6}"/>
                  </a:ext>
                </a:extLst>
              </p:cNvPr>
              <p:cNvSpPr txBox="1"/>
              <p:nvPr/>
            </p:nvSpPr>
            <p:spPr>
              <a:xfrm>
                <a:off x="6883800" y="3032543"/>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21" name="TextBox 20">
                <a:extLst>
                  <a:ext uri="{FF2B5EF4-FFF2-40B4-BE49-F238E27FC236}">
                    <a16:creationId xmlns:a16="http://schemas.microsoft.com/office/drawing/2014/main" id="{2F0C8515-E8B0-07EB-4C2B-ACA6C9FD29D6}"/>
                  </a:ext>
                </a:extLst>
              </p:cNvPr>
              <p:cNvSpPr txBox="1">
                <a:spLocks noRot="1" noChangeAspect="1" noMove="1" noResize="1" noEditPoints="1" noAdjustHandles="1" noChangeArrowheads="1" noChangeShapeType="1" noTextEdit="1"/>
              </p:cNvSpPr>
              <p:nvPr/>
            </p:nvSpPr>
            <p:spPr>
              <a:xfrm>
                <a:off x="6883800" y="3032543"/>
                <a:ext cx="859530" cy="923330"/>
              </a:xfrm>
              <a:prstGeom prst="rect">
                <a:avLst/>
              </a:prstGeom>
              <a:blipFill>
                <a:blip r:embed="rId4"/>
                <a:stretch>
                  <a:fillRect/>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817EF001-6A23-DE99-5E7B-BEDBF7A7EA83}"/>
              </a:ext>
            </a:extLst>
          </p:cNvPr>
          <p:cNvSpPr txBox="1"/>
          <p:nvPr/>
        </p:nvSpPr>
        <p:spPr>
          <a:xfrm>
            <a:off x="888498" y="5648872"/>
            <a:ext cx="1038618"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irrational</a:t>
            </a:r>
          </a:p>
        </p:txBody>
      </p:sp>
      <p:sp>
        <p:nvSpPr>
          <p:cNvPr id="24" name="TextBox 23">
            <a:extLst>
              <a:ext uri="{FF2B5EF4-FFF2-40B4-BE49-F238E27FC236}">
                <a16:creationId xmlns:a16="http://schemas.microsoft.com/office/drawing/2014/main" id="{9F3E5B2E-AD83-2509-2713-39FF5044FEB6}"/>
              </a:ext>
            </a:extLst>
          </p:cNvPr>
          <p:cNvSpPr txBox="1"/>
          <p:nvPr/>
        </p:nvSpPr>
        <p:spPr>
          <a:xfrm>
            <a:off x="8860773" y="5325022"/>
            <a:ext cx="905569"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rational</a:t>
            </a:r>
          </a:p>
        </p:txBody>
      </p:sp>
      <p:sp>
        <p:nvSpPr>
          <p:cNvPr id="7" name="Freeform: Shape 6">
            <a:extLst>
              <a:ext uri="{FF2B5EF4-FFF2-40B4-BE49-F238E27FC236}">
                <a16:creationId xmlns:a16="http://schemas.microsoft.com/office/drawing/2014/main" id="{B4861BA1-D1AD-1A26-005A-2E6B4A596BFE}"/>
              </a:ext>
            </a:extLst>
          </p:cNvPr>
          <p:cNvSpPr/>
          <p:nvPr/>
        </p:nvSpPr>
        <p:spPr>
          <a:xfrm>
            <a:off x="9056339" y="4137402"/>
            <a:ext cx="841299" cy="1104900"/>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id="{8AB97DA4-B933-0FA8-43D0-DD35800676FF}"/>
              </a:ext>
            </a:extLst>
          </p:cNvPr>
          <p:cNvSpPr/>
          <p:nvPr/>
        </p:nvSpPr>
        <p:spPr>
          <a:xfrm flipH="1">
            <a:off x="941039" y="4366002"/>
            <a:ext cx="723900" cy="1104900"/>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27" name="Arc 26">
            <a:extLst>
              <a:ext uri="{FF2B5EF4-FFF2-40B4-BE49-F238E27FC236}">
                <a16:creationId xmlns:a16="http://schemas.microsoft.com/office/drawing/2014/main" id="{A41E113B-34C2-14B9-CA7A-BFEA980DF81F}"/>
              </a:ext>
            </a:extLst>
          </p:cNvPr>
          <p:cNvSpPr/>
          <p:nvPr/>
        </p:nvSpPr>
        <p:spPr>
          <a:xfrm flipV="1">
            <a:off x="2676077" y="3956170"/>
            <a:ext cx="1671384" cy="799200"/>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0AD9418-F20E-27FA-7FD0-EBFCB2AE25E5}"/>
                  </a:ext>
                </a:extLst>
              </p:cNvPr>
              <p:cNvSpPr txBox="1"/>
              <p:nvPr/>
            </p:nvSpPr>
            <p:spPr>
              <a:xfrm>
                <a:off x="2833775" y="4738052"/>
                <a:ext cx="779509" cy="496483"/>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b="0" i="1" dirty="0" smtClean="0">
                            <a:solidFill>
                              <a:srgbClr val="00B0F0"/>
                            </a:solidFill>
                            <a:latin typeface="Cambria Math" panose="02040503050406030204" pitchFamily="18" charset="0"/>
                          </a:rPr>
                          <m:t>3</m:t>
                        </m:r>
                      </m:e>
                    </m:rad>
                  </m:oMath>
                </a14:m>
                <a:endParaRPr lang="en-GB" sz="2400" dirty="0">
                  <a:solidFill>
                    <a:srgbClr val="00B0F0"/>
                  </a:solidFill>
                  <a:latin typeface="Calibri" panose="020F0502020204030204"/>
                </a:endParaRPr>
              </a:p>
            </p:txBody>
          </p:sp>
        </mc:Choice>
        <mc:Fallback xmlns="">
          <p:sp>
            <p:nvSpPr>
              <p:cNvPr id="38" name="TextBox 37">
                <a:extLst>
                  <a:ext uri="{FF2B5EF4-FFF2-40B4-BE49-F238E27FC236}">
                    <a16:creationId xmlns:a16="http://schemas.microsoft.com/office/drawing/2014/main" id="{40AD9418-F20E-27FA-7FD0-EBFCB2AE25E5}"/>
                  </a:ext>
                </a:extLst>
              </p:cNvPr>
              <p:cNvSpPr txBox="1">
                <a:spLocks noRot="1" noChangeAspect="1" noMove="1" noResize="1" noEditPoints="1" noAdjustHandles="1" noChangeArrowheads="1" noChangeShapeType="1" noTextEdit="1"/>
              </p:cNvSpPr>
              <p:nvPr/>
            </p:nvSpPr>
            <p:spPr>
              <a:xfrm>
                <a:off x="2833775" y="4738052"/>
                <a:ext cx="779509" cy="496483"/>
              </a:xfrm>
              <a:prstGeom prst="rect">
                <a:avLst/>
              </a:prstGeom>
              <a:blipFill>
                <a:blip r:embed="rId7"/>
                <a:stretch>
                  <a:fillRect l="-11719" t="-2439" b="-26829"/>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F1242987-2DA6-FAE5-338E-5F61B2F30509}"/>
              </a:ext>
            </a:extLst>
          </p:cNvPr>
          <p:cNvSpPr txBox="1"/>
          <p:nvPr/>
        </p:nvSpPr>
        <p:spPr>
          <a:xfrm>
            <a:off x="51564" y="17158"/>
            <a:ext cx="5339540" cy="584775"/>
          </a:xfrm>
          <a:prstGeom prst="rect">
            <a:avLst/>
          </a:prstGeom>
          <a:noFill/>
        </p:spPr>
        <p:txBody>
          <a:bodyPr wrap="none" rtlCol="0">
            <a:spAutoFit/>
          </a:bodyPr>
          <a:lstStyle/>
          <a:p>
            <a:pPr algn="ctr" defTabSz="457200"/>
            <a:r>
              <a:rPr lang="en-GB" sz="3200" b="1" u="sng" dirty="0">
                <a:solidFill>
                  <a:srgbClr val="FF0000"/>
                </a:solidFill>
                <a:latin typeface="Calibri" panose="020F0502020204030204"/>
              </a:rPr>
              <a:t>Rationalising</a:t>
            </a:r>
            <a:r>
              <a:rPr lang="en-GB" sz="3200" u="sng" dirty="0">
                <a:solidFill>
                  <a:prstClr val="black"/>
                </a:solidFill>
                <a:latin typeface="Calibri" panose="020F0502020204030204"/>
              </a:rPr>
              <a:t> the Denominator</a:t>
            </a:r>
          </a:p>
        </p:txBody>
      </p:sp>
      <p:sp>
        <p:nvSpPr>
          <p:cNvPr id="2" name="TextBox 1">
            <a:extLst>
              <a:ext uri="{FF2B5EF4-FFF2-40B4-BE49-F238E27FC236}">
                <a16:creationId xmlns:a16="http://schemas.microsoft.com/office/drawing/2014/main" id="{4F5F0649-4352-3154-4185-DB9F4DF6ACCB}"/>
              </a:ext>
            </a:extLst>
          </p:cNvPr>
          <p:cNvSpPr txBox="1"/>
          <p:nvPr/>
        </p:nvSpPr>
        <p:spPr>
          <a:xfrm>
            <a:off x="9918915" y="185980"/>
            <a:ext cx="1377878" cy="584775"/>
          </a:xfrm>
          <a:prstGeom prst="rect">
            <a:avLst/>
          </a:prstGeom>
          <a:noFill/>
        </p:spPr>
        <p:txBody>
          <a:bodyPr wrap="none" rtlCol="0">
            <a:spAutoFit/>
          </a:bodyPr>
          <a:lstStyle/>
          <a:p>
            <a:r>
              <a:rPr lang="en-GB" sz="3200" b="1" dirty="0"/>
              <a:t>You Do</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D866AA-2A80-566E-0529-B6C74D7746C8}"/>
                  </a:ext>
                </a:extLst>
              </p:cNvPr>
              <p:cNvSpPr txBox="1"/>
              <p:nvPr/>
            </p:nvSpPr>
            <p:spPr>
              <a:xfrm>
                <a:off x="7082726" y="2976169"/>
                <a:ext cx="6137328" cy="10211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5400" b="0" i="1" dirty="0" smtClean="0">
                          <a:solidFill>
                            <a:prstClr val="black"/>
                          </a:solidFill>
                          <a:latin typeface="Cambria Math" panose="02040503050406030204" pitchFamily="18" charset="0"/>
                        </a:rPr>
                        <m:t>=</m:t>
                      </m:r>
                      <m:rad>
                        <m:radPr>
                          <m:degHide m:val="on"/>
                          <m:ctrlPr>
                            <a:rPr lang="en-GB" sz="5400" b="0" i="1" dirty="0" smtClean="0">
                              <a:solidFill>
                                <a:prstClr val="black"/>
                              </a:solidFill>
                              <a:latin typeface="Cambria Math" panose="02040503050406030204" pitchFamily="18" charset="0"/>
                              <a:ea typeface="Cambria Math" panose="02040503050406030204" pitchFamily="18" charset="0"/>
                            </a:rPr>
                          </m:ctrlPr>
                        </m:radPr>
                        <m:deg/>
                        <m:e>
                          <m:r>
                            <a:rPr lang="en-GB" sz="5400" b="0" i="1" dirty="0" smtClean="0">
                              <a:solidFill>
                                <a:prstClr val="black"/>
                              </a:solidFill>
                              <a:latin typeface="Cambria Math" panose="02040503050406030204" pitchFamily="18" charset="0"/>
                              <a:ea typeface="Cambria Math" panose="02040503050406030204" pitchFamily="18" charset="0"/>
                            </a:rPr>
                            <m:t>3</m:t>
                          </m:r>
                        </m:e>
                      </m:rad>
                    </m:oMath>
                  </m:oMathPara>
                </a14:m>
                <a:endParaRPr lang="en-GB" sz="5400" dirty="0"/>
              </a:p>
            </p:txBody>
          </p:sp>
        </mc:Choice>
        <mc:Fallback xmlns="">
          <p:sp>
            <p:nvSpPr>
              <p:cNvPr id="4" name="TextBox 3">
                <a:extLst>
                  <a:ext uri="{FF2B5EF4-FFF2-40B4-BE49-F238E27FC236}">
                    <a16:creationId xmlns:a16="http://schemas.microsoft.com/office/drawing/2014/main" id="{13D866AA-2A80-566E-0529-B6C74D7746C8}"/>
                  </a:ext>
                </a:extLst>
              </p:cNvPr>
              <p:cNvSpPr txBox="1">
                <a:spLocks noRot="1" noChangeAspect="1" noMove="1" noResize="1" noEditPoints="1" noAdjustHandles="1" noChangeArrowheads="1" noChangeShapeType="1" noTextEdit="1"/>
              </p:cNvSpPr>
              <p:nvPr/>
            </p:nvSpPr>
            <p:spPr>
              <a:xfrm>
                <a:off x="7082726" y="2976169"/>
                <a:ext cx="6137328" cy="1021113"/>
              </a:xfrm>
              <a:prstGeom prst="rect">
                <a:avLst/>
              </a:prstGeom>
              <a:blipFill>
                <a:blip r:embed="rId8"/>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31282677-B06D-CF6D-F29B-23FC857A7F60}"/>
              </a:ext>
            </a:extLst>
          </p:cNvPr>
          <p:cNvSpPr txBox="1"/>
          <p:nvPr/>
        </p:nvSpPr>
        <p:spPr>
          <a:xfrm>
            <a:off x="8865032" y="1084881"/>
            <a:ext cx="2340244" cy="1077218"/>
          </a:xfrm>
          <a:prstGeom prst="rect">
            <a:avLst/>
          </a:prstGeom>
          <a:noFill/>
        </p:spPr>
        <p:txBody>
          <a:bodyPr wrap="square" rtlCol="0">
            <a:spAutoFit/>
          </a:bodyPr>
          <a:lstStyle/>
          <a:p>
            <a:pPr algn="ctr"/>
            <a:r>
              <a:rPr lang="en-GB" sz="3200" dirty="0"/>
              <a:t>Can this be simplified?</a:t>
            </a:r>
          </a:p>
        </p:txBody>
      </p:sp>
      <p:sp>
        <p:nvSpPr>
          <p:cNvPr id="6" name="Freeform: Shape 6">
            <a:extLst>
              <a:ext uri="{FF2B5EF4-FFF2-40B4-BE49-F238E27FC236}">
                <a16:creationId xmlns:a16="http://schemas.microsoft.com/office/drawing/2014/main" id="{CD02E7F8-E0D3-DD58-A669-8E2C7C14D950}"/>
              </a:ext>
            </a:extLst>
          </p:cNvPr>
          <p:cNvSpPr/>
          <p:nvPr/>
        </p:nvSpPr>
        <p:spPr>
          <a:xfrm flipV="1">
            <a:off x="9177742" y="2200758"/>
            <a:ext cx="841299" cy="1050656"/>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Tree>
    <p:extLst>
      <p:ext uri="{BB962C8B-B14F-4D97-AF65-F5344CB8AC3E}">
        <p14:creationId xmlns:p14="http://schemas.microsoft.com/office/powerpoint/2010/main" val="9778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P spid="20" grpId="0"/>
      <p:bldP spid="21" grpId="0"/>
      <p:bldP spid="24" grpId="0"/>
      <p:bldP spid="7" grpId="0" animBg="1"/>
      <p:bldP spid="27" grpId="0" animBg="1"/>
      <p:bldP spid="38" grpId="0"/>
      <p:bldP spid="4"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CAB234C-EE99-4BEB-9B33-CD2CE6A4280C}"/>
                  </a:ext>
                </a:extLst>
              </p:cNvPr>
              <p:cNvSpPr txBox="1"/>
              <p:nvPr/>
            </p:nvSpPr>
            <p:spPr>
              <a:xfrm>
                <a:off x="1756833" y="2628263"/>
                <a:ext cx="1562799" cy="1880579"/>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5</m:t>
                          </m:r>
                        </m:num>
                        <m:den>
                          <m:r>
                            <a:rPr lang="en-GB" sz="5400" i="1" dirty="0">
                              <a:solidFill>
                                <a:prstClr val="black"/>
                              </a:solidFill>
                              <a:latin typeface="Cambria Math" panose="02040503050406030204" pitchFamily="18" charset="0"/>
                            </a:rPr>
                            <m:t>2</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3</m:t>
                              </m:r>
                            </m:e>
                          </m:rad>
                        </m:den>
                      </m:f>
                    </m:oMath>
                  </m:oMathPara>
                </a14:m>
                <a:endParaRPr lang="en-GB" sz="5400" dirty="0">
                  <a:solidFill>
                    <a:prstClr val="black"/>
                  </a:solidFill>
                  <a:latin typeface="Calibri" panose="020F0502020204030204"/>
                </a:endParaRPr>
              </a:p>
            </p:txBody>
          </p:sp>
        </mc:Choice>
        <mc:Fallback xmlns="">
          <p:sp>
            <p:nvSpPr>
              <p:cNvPr id="30" name="TextBox 29">
                <a:extLst>
                  <a:ext uri="{FF2B5EF4-FFF2-40B4-BE49-F238E27FC236}">
                    <a16:creationId xmlns:a16="http://schemas.microsoft.com/office/drawing/2014/main" id="{FCAB234C-EE99-4BEB-9B33-CD2CE6A4280C}"/>
                  </a:ext>
                </a:extLst>
              </p:cNvPr>
              <p:cNvSpPr txBox="1">
                <a:spLocks noRot="1" noChangeAspect="1" noMove="1" noResize="1" noEditPoints="1" noAdjustHandles="1" noChangeArrowheads="1" noChangeShapeType="1" noTextEdit="1"/>
              </p:cNvSpPr>
              <p:nvPr/>
            </p:nvSpPr>
            <p:spPr>
              <a:xfrm>
                <a:off x="1756833" y="2628263"/>
                <a:ext cx="1562799" cy="188057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D1A04CE-803B-4569-BBC5-1DA1089EF9A1}"/>
                  </a:ext>
                </a:extLst>
              </p:cNvPr>
              <p:cNvSpPr txBox="1"/>
              <p:nvPr/>
            </p:nvSpPr>
            <p:spPr>
              <a:xfrm>
                <a:off x="4066869" y="2420618"/>
                <a:ext cx="4006931" cy="19958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5×</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3</m:t>
                              </m:r>
                            </m:e>
                          </m:rad>
                        </m:num>
                        <m:den>
                          <m:r>
                            <a:rPr lang="en-GB" sz="5400" i="1" dirty="0">
                              <a:solidFill>
                                <a:prstClr val="black"/>
                              </a:solidFill>
                              <a:latin typeface="Cambria Math" panose="02040503050406030204" pitchFamily="18" charset="0"/>
                            </a:rPr>
                            <m:t>2×</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3</m:t>
                              </m:r>
                            </m:e>
                          </m:rad>
                          <m:r>
                            <a:rPr lang="en-GB" sz="5400" i="1" dirty="0">
                              <a:solidFill>
                                <a:prstClr val="black"/>
                              </a:solidFill>
                              <a:latin typeface="Cambria Math" panose="02040503050406030204" pitchFamily="18" charset="0"/>
                            </a:rPr>
                            <m:t>×</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3</m:t>
                              </m:r>
                            </m:e>
                          </m:rad>
                        </m:den>
                      </m:f>
                    </m:oMath>
                  </m:oMathPara>
                </a14:m>
                <a:endParaRPr lang="en-GB" sz="5400" dirty="0">
                  <a:solidFill>
                    <a:prstClr val="black"/>
                  </a:solidFill>
                  <a:latin typeface="Calibri" panose="020F0502020204030204"/>
                </a:endParaRPr>
              </a:p>
            </p:txBody>
          </p:sp>
        </mc:Choice>
        <mc:Fallback xmlns="">
          <p:sp>
            <p:nvSpPr>
              <p:cNvPr id="31" name="TextBox 30">
                <a:extLst>
                  <a:ext uri="{FF2B5EF4-FFF2-40B4-BE49-F238E27FC236}">
                    <a16:creationId xmlns:a16="http://schemas.microsoft.com/office/drawing/2014/main" id="{DD1A04CE-803B-4569-BBC5-1DA1089EF9A1}"/>
                  </a:ext>
                </a:extLst>
              </p:cNvPr>
              <p:cNvSpPr txBox="1">
                <a:spLocks noRot="1" noChangeAspect="1" noMove="1" noResize="1" noEditPoints="1" noAdjustHandles="1" noChangeArrowheads="1" noChangeShapeType="1" noTextEdit="1"/>
              </p:cNvSpPr>
              <p:nvPr/>
            </p:nvSpPr>
            <p:spPr>
              <a:xfrm>
                <a:off x="4066869" y="2420618"/>
                <a:ext cx="4006931" cy="199580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0AAA1DC-A653-4B5A-A959-635D75138F3C}"/>
                  </a:ext>
                </a:extLst>
              </p:cNvPr>
              <p:cNvSpPr txBox="1"/>
              <p:nvPr/>
            </p:nvSpPr>
            <p:spPr>
              <a:xfrm>
                <a:off x="3323387" y="3048041"/>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90AAA1DC-A653-4B5A-A959-635D75138F3C}"/>
                  </a:ext>
                </a:extLst>
              </p:cNvPr>
              <p:cNvSpPr txBox="1">
                <a:spLocks noRot="1" noChangeAspect="1" noMove="1" noResize="1" noEditPoints="1" noAdjustHandles="1" noChangeArrowheads="1" noChangeShapeType="1" noTextEdit="1"/>
              </p:cNvSpPr>
              <p:nvPr/>
            </p:nvSpPr>
            <p:spPr>
              <a:xfrm>
                <a:off x="3323387" y="3048041"/>
                <a:ext cx="859530" cy="92333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1907673-CBA5-4EBE-9126-034AB2AA0321}"/>
                  </a:ext>
                </a:extLst>
              </p:cNvPr>
              <p:cNvSpPr txBox="1"/>
              <p:nvPr/>
            </p:nvSpPr>
            <p:spPr>
              <a:xfrm>
                <a:off x="3083362" y="1800800"/>
                <a:ext cx="779509" cy="496483"/>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3</m:t>
                        </m:r>
                      </m:e>
                    </m:rad>
                  </m:oMath>
                </a14:m>
                <a:endParaRPr lang="en-GB" sz="2400" dirty="0">
                  <a:solidFill>
                    <a:srgbClr val="00B0F0"/>
                  </a:solidFill>
                  <a:latin typeface="Calibri" panose="020F0502020204030204"/>
                </a:endParaRPr>
              </a:p>
            </p:txBody>
          </p:sp>
        </mc:Choice>
        <mc:Fallback xmlns="">
          <p:sp>
            <p:nvSpPr>
              <p:cNvPr id="33" name="TextBox 32">
                <a:extLst>
                  <a:ext uri="{FF2B5EF4-FFF2-40B4-BE49-F238E27FC236}">
                    <a16:creationId xmlns:a16="http://schemas.microsoft.com/office/drawing/2014/main" id="{11907673-CBA5-4EBE-9126-034AB2AA0321}"/>
                  </a:ext>
                </a:extLst>
              </p:cNvPr>
              <p:cNvSpPr txBox="1">
                <a:spLocks noRot="1" noChangeAspect="1" noMove="1" noResize="1" noEditPoints="1" noAdjustHandles="1" noChangeArrowheads="1" noChangeShapeType="1" noTextEdit="1"/>
              </p:cNvSpPr>
              <p:nvPr/>
            </p:nvSpPr>
            <p:spPr>
              <a:xfrm>
                <a:off x="3083362" y="1800800"/>
                <a:ext cx="779509" cy="496483"/>
              </a:xfrm>
              <a:prstGeom prst="rect">
                <a:avLst/>
              </a:prstGeom>
              <a:blipFill>
                <a:blip r:embed="rId5"/>
                <a:stretch>
                  <a:fillRect l="-11719" t="-2439" b="-26829"/>
                </a:stretch>
              </a:blipFill>
            </p:spPr>
            <p:txBody>
              <a:bodyPr/>
              <a:lstStyle/>
              <a:p>
                <a:r>
                  <a:rPr lang="en-GB">
                    <a:noFill/>
                  </a:rPr>
                  <a:t> </a:t>
                </a:r>
              </a:p>
            </p:txBody>
          </p:sp>
        </mc:Fallback>
      </mc:AlternateContent>
      <p:sp>
        <p:nvSpPr>
          <p:cNvPr id="34" name="Arc 33">
            <a:extLst>
              <a:ext uri="{FF2B5EF4-FFF2-40B4-BE49-F238E27FC236}">
                <a16:creationId xmlns:a16="http://schemas.microsoft.com/office/drawing/2014/main" id="{669D6D46-A187-435B-84FA-B5AA5BE77901}"/>
              </a:ext>
            </a:extLst>
          </p:cNvPr>
          <p:cNvSpPr/>
          <p:nvPr/>
        </p:nvSpPr>
        <p:spPr>
          <a:xfrm>
            <a:off x="2925664" y="2305050"/>
            <a:ext cx="1671384" cy="799844"/>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1E072C-EE4F-4D3E-82EE-316405793B4A}"/>
                  </a:ext>
                </a:extLst>
              </p:cNvPr>
              <p:cNvSpPr txBox="1"/>
              <p:nvPr/>
            </p:nvSpPr>
            <p:spPr>
              <a:xfrm>
                <a:off x="8898908" y="2420617"/>
                <a:ext cx="1562799" cy="18404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a:solidFill>
                                <a:prstClr val="black"/>
                              </a:solidFill>
                              <a:latin typeface="Cambria Math" panose="02040503050406030204" pitchFamily="18" charset="0"/>
                            </a:rPr>
                          </m:ctrlPr>
                        </m:fPr>
                        <m:num>
                          <m:r>
                            <a:rPr lang="en-GB" sz="5400" i="1" dirty="0">
                              <a:solidFill>
                                <a:prstClr val="black"/>
                              </a:solidFill>
                              <a:latin typeface="Cambria Math" panose="02040503050406030204" pitchFamily="18" charset="0"/>
                            </a:rPr>
                            <m:t>5</m:t>
                          </m:r>
                          <m:rad>
                            <m:radPr>
                              <m:degHide m:val="on"/>
                              <m:ctrlPr>
                                <a:rPr lang="en-GB" sz="5400" i="1" dirty="0">
                                  <a:solidFill>
                                    <a:prstClr val="black"/>
                                  </a:solidFill>
                                  <a:latin typeface="Cambria Math" panose="02040503050406030204" pitchFamily="18" charset="0"/>
                                </a:rPr>
                              </m:ctrlPr>
                            </m:radPr>
                            <m:deg/>
                            <m:e>
                              <m:r>
                                <a:rPr lang="en-GB" sz="5400" i="1" dirty="0">
                                  <a:solidFill>
                                    <a:prstClr val="black"/>
                                  </a:solidFill>
                                  <a:latin typeface="Cambria Math" panose="02040503050406030204" pitchFamily="18" charset="0"/>
                                </a:rPr>
                                <m:t>3</m:t>
                              </m:r>
                            </m:e>
                          </m:rad>
                        </m:num>
                        <m:den>
                          <m:r>
                            <a:rPr lang="en-GB" sz="5400" i="1" dirty="0">
                              <a:solidFill>
                                <a:prstClr val="black"/>
                              </a:solidFill>
                              <a:latin typeface="Cambria Math" panose="02040503050406030204" pitchFamily="18" charset="0"/>
                            </a:rPr>
                            <m:t>6</m:t>
                          </m:r>
                        </m:den>
                      </m:f>
                    </m:oMath>
                  </m:oMathPara>
                </a14:m>
                <a:endParaRPr lang="en-GB" sz="54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201E072C-EE4F-4D3E-82EE-316405793B4A}"/>
                  </a:ext>
                </a:extLst>
              </p:cNvPr>
              <p:cNvSpPr txBox="1">
                <a:spLocks noRot="1" noChangeAspect="1" noMove="1" noResize="1" noEditPoints="1" noAdjustHandles="1" noChangeArrowheads="1" noChangeShapeType="1" noTextEdit="1"/>
              </p:cNvSpPr>
              <p:nvPr/>
            </p:nvSpPr>
            <p:spPr>
              <a:xfrm>
                <a:off x="8898908" y="2420617"/>
                <a:ext cx="1562799" cy="184044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9A7BDBF-D8F8-48CF-BE9F-C4D45ED78AC9}"/>
                  </a:ext>
                </a:extLst>
              </p:cNvPr>
              <p:cNvSpPr txBox="1"/>
              <p:nvPr/>
            </p:nvSpPr>
            <p:spPr>
              <a:xfrm>
                <a:off x="8076362" y="3048041"/>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21" name="TextBox 20">
                <a:extLst>
                  <a:ext uri="{FF2B5EF4-FFF2-40B4-BE49-F238E27FC236}">
                    <a16:creationId xmlns:a16="http://schemas.microsoft.com/office/drawing/2014/main" id="{29A7BDBF-D8F8-48CF-BE9F-C4D45ED78AC9}"/>
                  </a:ext>
                </a:extLst>
              </p:cNvPr>
              <p:cNvSpPr txBox="1">
                <a:spLocks noRot="1" noChangeAspect="1" noMove="1" noResize="1" noEditPoints="1" noAdjustHandles="1" noChangeArrowheads="1" noChangeShapeType="1" noTextEdit="1"/>
              </p:cNvSpPr>
              <p:nvPr/>
            </p:nvSpPr>
            <p:spPr>
              <a:xfrm>
                <a:off x="8076362" y="3048041"/>
                <a:ext cx="859530" cy="923330"/>
              </a:xfrm>
              <a:prstGeom prst="rect">
                <a:avLst/>
              </a:prstGeom>
              <a:blipFill>
                <a:blip r:embed="rId7"/>
                <a:stretch>
                  <a:fillRect/>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890D26EF-F52C-4E06-AE88-49D8010A8A12}"/>
              </a:ext>
            </a:extLst>
          </p:cNvPr>
          <p:cNvSpPr txBox="1"/>
          <p:nvPr/>
        </p:nvSpPr>
        <p:spPr>
          <a:xfrm>
            <a:off x="1642910" y="5959645"/>
            <a:ext cx="1038618"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irrational</a:t>
            </a:r>
          </a:p>
        </p:txBody>
      </p:sp>
      <p:sp>
        <p:nvSpPr>
          <p:cNvPr id="24" name="TextBox 23">
            <a:extLst>
              <a:ext uri="{FF2B5EF4-FFF2-40B4-BE49-F238E27FC236}">
                <a16:creationId xmlns:a16="http://schemas.microsoft.com/office/drawing/2014/main" id="{EB2B6C0E-E67F-4164-A41E-280DF555018A}"/>
              </a:ext>
            </a:extLst>
          </p:cNvPr>
          <p:cNvSpPr txBox="1"/>
          <p:nvPr/>
        </p:nvSpPr>
        <p:spPr>
          <a:xfrm>
            <a:off x="9596135" y="5550070"/>
            <a:ext cx="905569"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rational</a:t>
            </a:r>
          </a:p>
        </p:txBody>
      </p:sp>
      <p:sp>
        <p:nvSpPr>
          <p:cNvPr id="7" name="Freeform: Shape 6">
            <a:extLst>
              <a:ext uri="{FF2B5EF4-FFF2-40B4-BE49-F238E27FC236}">
                <a16:creationId xmlns:a16="http://schemas.microsoft.com/office/drawing/2014/main" id="{3B3FE5C2-B6C2-4021-AFFC-545BD25A6293}"/>
              </a:ext>
            </a:extLst>
          </p:cNvPr>
          <p:cNvSpPr/>
          <p:nvPr/>
        </p:nvSpPr>
        <p:spPr>
          <a:xfrm>
            <a:off x="10172701" y="4333875"/>
            <a:ext cx="389523" cy="1133475"/>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 name="connsiteX0" fmla="*/ 0 w 673647"/>
              <a:gd name="connsiteY0" fmla="*/ 0 h 1133475"/>
              <a:gd name="connsiteX1" fmla="*/ 142875 w 673647"/>
              <a:gd name="connsiteY1" fmla="*/ 1133475 h 1133475"/>
              <a:gd name="connsiteX0" fmla="*/ 0 w 389523"/>
              <a:gd name="connsiteY0" fmla="*/ 0 h 1133475"/>
              <a:gd name="connsiteX1" fmla="*/ 142875 w 389523"/>
              <a:gd name="connsiteY1" fmla="*/ 1133475 h 1133475"/>
            </a:gdLst>
            <a:ahLst/>
            <a:cxnLst>
              <a:cxn ang="0">
                <a:pos x="connsiteX0" y="connsiteY0"/>
              </a:cxn>
              <a:cxn ang="0">
                <a:pos x="connsiteX1" y="connsiteY1"/>
              </a:cxn>
            </a:cxnLst>
            <a:rect l="l" t="t" r="r" b="b"/>
            <a:pathLst>
              <a:path w="389523" h="1133475">
                <a:moveTo>
                  <a:pt x="0" y="0"/>
                </a:moveTo>
                <a:cubicBezTo>
                  <a:pt x="546100" y="387350"/>
                  <a:pt x="444500" y="755650"/>
                  <a:pt x="142875" y="1133475"/>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id="{581228D9-E064-45AA-92AB-74AFF578CDFD}"/>
              </a:ext>
            </a:extLst>
          </p:cNvPr>
          <p:cNvSpPr/>
          <p:nvPr/>
        </p:nvSpPr>
        <p:spPr>
          <a:xfrm flipH="1">
            <a:off x="1631611" y="4648200"/>
            <a:ext cx="359115" cy="1133475"/>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 name="connsiteX0" fmla="*/ 0 w 633354"/>
              <a:gd name="connsiteY0" fmla="*/ 0 h 1133475"/>
              <a:gd name="connsiteX1" fmla="*/ 25737 w 633354"/>
              <a:gd name="connsiteY1" fmla="*/ 1133475 h 1133475"/>
              <a:gd name="connsiteX0" fmla="*/ 0 w 507916"/>
              <a:gd name="connsiteY0" fmla="*/ 0 h 1133475"/>
              <a:gd name="connsiteX1" fmla="*/ 25737 w 507916"/>
              <a:gd name="connsiteY1" fmla="*/ 1133475 h 1133475"/>
              <a:gd name="connsiteX0" fmla="*/ 0 w 564749"/>
              <a:gd name="connsiteY0" fmla="*/ 0 h 1133475"/>
              <a:gd name="connsiteX1" fmla="*/ 25737 w 564749"/>
              <a:gd name="connsiteY1" fmla="*/ 1133475 h 1133475"/>
              <a:gd name="connsiteX0" fmla="*/ 0 w 417355"/>
              <a:gd name="connsiteY0" fmla="*/ 0 h 1133475"/>
              <a:gd name="connsiteX1" fmla="*/ 25737 w 417355"/>
              <a:gd name="connsiteY1" fmla="*/ 1133475 h 1133475"/>
            </a:gdLst>
            <a:ahLst/>
            <a:cxnLst>
              <a:cxn ang="0">
                <a:pos x="connsiteX0" y="connsiteY0"/>
              </a:cxn>
              <a:cxn ang="0">
                <a:pos x="connsiteX1" y="connsiteY1"/>
              </a:cxn>
            </a:cxnLst>
            <a:rect l="l" t="t" r="r" b="b"/>
            <a:pathLst>
              <a:path w="417355" h="1133475">
                <a:moveTo>
                  <a:pt x="0" y="0"/>
                </a:moveTo>
                <a:cubicBezTo>
                  <a:pt x="588311" y="473075"/>
                  <a:pt x="515547" y="936625"/>
                  <a:pt x="25737" y="1133475"/>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27" name="Arc 26">
            <a:extLst>
              <a:ext uri="{FF2B5EF4-FFF2-40B4-BE49-F238E27FC236}">
                <a16:creationId xmlns:a16="http://schemas.microsoft.com/office/drawing/2014/main" id="{654384FF-F9CC-410E-A475-3D6D3FB54490}"/>
              </a:ext>
            </a:extLst>
          </p:cNvPr>
          <p:cNvSpPr/>
          <p:nvPr/>
        </p:nvSpPr>
        <p:spPr>
          <a:xfrm flipV="1">
            <a:off x="2925664" y="3971668"/>
            <a:ext cx="1671384" cy="799200"/>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C612FD9-0ECB-4F99-84A9-6167F9B7E100}"/>
                  </a:ext>
                </a:extLst>
              </p:cNvPr>
              <p:cNvSpPr txBox="1"/>
              <p:nvPr/>
            </p:nvSpPr>
            <p:spPr>
              <a:xfrm>
                <a:off x="3083362" y="4753550"/>
                <a:ext cx="779509" cy="496483"/>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3</m:t>
                        </m:r>
                      </m:e>
                    </m:rad>
                  </m:oMath>
                </a14:m>
                <a:endParaRPr lang="en-GB" sz="2400" dirty="0">
                  <a:solidFill>
                    <a:srgbClr val="00B0F0"/>
                  </a:solidFill>
                  <a:latin typeface="Calibri" panose="020F0502020204030204"/>
                </a:endParaRPr>
              </a:p>
            </p:txBody>
          </p:sp>
        </mc:Choice>
        <mc:Fallback xmlns="">
          <p:sp>
            <p:nvSpPr>
              <p:cNvPr id="38" name="TextBox 37">
                <a:extLst>
                  <a:ext uri="{FF2B5EF4-FFF2-40B4-BE49-F238E27FC236}">
                    <a16:creationId xmlns:a16="http://schemas.microsoft.com/office/drawing/2014/main" id="{BC612FD9-0ECB-4F99-84A9-6167F9B7E100}"/>
                  </a:ext>
                </a:extLst>
              </p:cNvPr>
              <p:cNvSpPr txBox="1">
                <a:spLocks noRot="1" noChangeAspect="1" noMove="1" noResize="1" noEditPoints="1" noAdjustHandles="1" noChangeArrowheads="1" noChangeShapeType="1" noTextEdit="1"/>
              </p:cNvSpPr>
              <p:nvPr/>
            </p:nvSpPr>
            <p:spPr>
              <a:xfrm>
                <a:off x="3083362" y="4753550"/>
                <a:ext cx="779509" cy="496483"/>
              </a:xfrm>
              <a:prstGeom prst="rect">
                <a:avLst/>
              </a:prstGeom>
              <a:blipFill>
                <a:blip r:embed="rId8"/>
                <a:stretch>
                  <a:fillRect l="-11719" t="-2469" b="-28395"/>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068BFA35-AA79-452E-9FB1-DBF14D35A0FD}"/>
              </a:ext>
            </a:extLst>
          </p:cNvPr>
          <p:cNvSpPr txBox="1"/>
          <p:nvPr/>
        </p:nvSpPr>
        <p:spPr>
          <a:xfrm>
            <a:off x="51564" y="17158"/>
            <a:ext cx="5339540" cy="584775"/>
          </a:xfrm>
          <a:prstGeom prst="rect">
            <a:avLst/>
          </a:prstGeom>
          <a:noFill/>
        </p:spPr>
        <p:txBody>
          <a:bodyPr wrap="none" rtlCol="0">
            <a:spAutoFit/>
          </a:bodyPr>
          <a:lstStyle/>
          <a:p>
            <a:pPr algn="ctr" defTabSz="457200"/>
            <a:r>
              <a:rPr lang="en-GB" sz="3200" b="1" u="sng" dirty="0">
                <a:solidFill>
                  <a:srgbClr val="FF0000"/>
                </a:solidFill>
                <a:latin typeface="Calibri" panose="020F0502020204030204"/>
              </a:rPr>
              <a:t>Rationalising</a:t>
            </a:r>
            <a:r>
              <a:rPr lang="en-GB" sz="3200" u="sng" dirty="0">
                <a:solidFill>
                  <a:prstClr val="black"/>
                </a:solidFill>
                <a:latin typeface="Calibri" panose="020F0502020204030204"/>
              </a:rPr>
              <a:t> the Denominator</a:t>
            </a:r>
          </a:p>
        </p:txBody>
      </p:sp>
    </p:spTree>
    <p:extLst>
      <p:ext uri="{BB962C8B-B14F-4D97-AF65-F5344CB8AC3E}">
        <p14:creationId xmlns:p14="http://schemas.microsoft.com/office/powerpoint/2010/main" val="42825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P spid="20" grpId="0"/>
      <p:bldP spid="21" grpId="0"/>
      <p:bldP spid="24" grpId="0"/>
      <p:bldP spid="7" grpId="0" animBg="1"/>
      <p:bldP spid="2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24CEB-B019-78DA-3B72-72FFB2E3518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8703F4C-06BE-699C-D076-54A26486CF59}"/>
                  </a:ext>
                </a:extLst>
              </p:cNvPr>
              <p:cNvSpPr txBox="1"/>
              <p:nvPr/>
            </p:nvSpPr>
            <p:spPr>
              <a:xfrm>
                <a:off x="1011298" y="2612765"/>
                <a:ext cx="1562800" cy="180581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smtClean="0">
                              <a:solidFill>
                                <a:prstClr val="black"/>
                              </a:solidFill>
                              <a:latin typeface="Cambria Math" panose="02040503050406030204" pitchFamily="18" charset="0"/>
                            </a:rPr>
                          </m:ctrlPr>
                        </m:fPr>
                        <m:num>
                          <m:r>
                            <a:rPr lang="en-GB" sz="5400" b="0" i="1" dirty="0" smtClean="0">
                              <a:solidFill>
                                <a:prstClr val="black"/>
                              </a:solidFill>
                              <a:latin typeface="Cambria Math" panose="02040503050406030204" pitchFamily="18" charset="0"/>
                            </a:rPr>
                            <m:t>4</m:t>
                          </m:r>
                        </m:num>
                        <m:den>
                          <m:r>
                            <a:rPr lang="en-GB" sz="5400" b="0" i="1" dirty="0" smtClean="0">
                              <a:solidFill>
                                <a:prstClr val="black"/>
                              </a:solidFill>
                              <a:latin typeface="Cambria Math" panose="02040503050406030204" pitchFamily="18" charset="0"/>
                            </a:rPr>
                            <m:t>5</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6</m:t>
                              </m:r>
                            </m:e>
                          </m:rad>
                        </m:den>
                      </m:f>
                    </m:oMath>
                  </m:oMathPara>
                </a14:m>
                <a:endParaRPr lang="en-GB" sz="5400" dirty="0">
                  <a:solidFill>
                    <a:prstClr val="black"/>
                  </a:solidFill>
                  <a:latin typeface="Calibri" panose="020F0502020204030204"/>
                </a:endParaRPr>
              </a:p>
            </p:txBody>
          </p:sp>
        </mc:Choice>
        <mc:Fallback xmlns="">
          <p:sp>
            <p:nvSpPr>
              <p:cNvPr id="30" name="TextBox 29">
                <a:extLst>
                  <a:ext uri="{FF2B5EF4-FFF2-40B4-BE49-F238E27FC236}">
                    <a16:creationId xmlns:a16="http://schemas.microsoft.com/office/drawing/2014/main" id="{A8703F4C-06BE-699C-D076-54A26486CF59}"/>
                  </a:ext>
                </a:extLst>
              </p:cNvPr>
              <p:cNvSpPr txBox="1">
                <a:spLocks noRot="1" noChangeAspect="1" noMove="1" noResize="1" noEditPoints="1" noAdjustHandles="1" noChangeArrowheads="1" noChangeShapeType="1" noTextEdit="1"/>
              </p:cNvSpPr>
              <p:nvPr/>
            </p:nvSpPr>
            <p:spPr>
              <a:xfrm>
                <a:off x="1011298" y="2612765"/>
                <a:ext cx="1562800" cy="180581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D79EB51-6677-8F7B-ADE5-00DA696D248C}"/>
                  </a:ext>
                </a:extLst>
              </p:cNvPr>
              <p:cNvSpPr txBox="1"/>
              <p:nvPr/>
            </p:nvSpPr>
            <p:spPr>
              <a:xfrm>
                <a:off x="3399039" y="2405120"/>
                <a:ext cx="3203826" cy="19958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smtClean="0">
                              <a:solidFill>
                                <a:prstClr val="black"/>
                              </a:solidFill>
                              <a:latin typeface="Cambria Math" panose="02040503050406030204" pitchFamily="18" charset="0"/>
                            </a:rPr>
                          </m:ctrlPr>
                        </m:fPr>
                        <m:num>
                          <m:r>
                            <a:rPr lang="en-GB" sz="5400" b="0" i="1" dirty="0" smtClean="0">
                              <a:solidFill>
                                <a:prstClr val="black"/>
                              </a:solidFill>
                              <a:latin typeface="Cambria Math" panose="02040503050406030204" pitchFamily="18" charset="0"/>
                            </a:rPr>
                            <m:t>4</m:t>
                          </m:r>
                          <m:r>
                            <a:rPr lang="en-GB" sz="5400" i="1" dirty="0">
                              <a:solidFill>
                                <a:prstClr val="black"/>
                              </a:solidFill>
                              <a:latin typeface="Cambria Math" panose="02040503050406030204" pitchFamily="18" charset="0"/>
                            </a:rPr>
                            <m:t>×</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6</m:t>
                              </m:r>
                            </m:e>
                          </m:rad>
                        </m:num>
                        <m:den>
                          <m:r>
                            <a:rPr lang="en-GB" sz="5400" b="0" i="1" dirty="0" smtClean="0">
                              <a:solidFill>
                                <a:prstClr val="black"/>
                              </a:solidFill>
                              <a:latin typeface="Cambria Math" panose="02040503050406030204" pitchFamily="18" charset="0"/>
                            </a:rPr>
                            <m:t>5</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6</m:t>
                              </m:r>
                            </m:e>
                          </m:rad>
                          <m:r>
                            <a:rPr lang="en-GB" sz="5400" i="1" dirty="0">
                              <a:solidFill>
                                <a:prstClr val="black"/>
                              </a:solidFill>
                              <a:latin typeface="Cambria Math" panose="02040503050406030204" pitchFamily="18" charset="0"/>
                            </a:rPr>
                            <m:t>×</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6</m:t>
                              </m:r>
                            </m:e>
                          </m:rad>
                        </m:den>
                      </m:f>
                    </m:oMath>
                  </m:oMathPara>
                </a14:m>
                <a:endParaRPr lang="en-GB" sz="5400" dirty="0">
                  <a:solidFill>
                    <a:prstClr val="black"/>
                  </a:solidFill>
                  <a:latin typeface="Calibri" panose="020F0502020204030204"/>
                </a:endParaRPr>
              </a:p>
            </p:txBody>
          </p:sp>
        </mc:Choice>
        <mc:Fallback xmlns="">
          <p:sp>
            <p:nvSpPr>
              <p:cNvPr id="31" name="TextBox 30">
                <a:extLst>
                  <a:ext uri="{FF2B5EF4-FFF2-40B4-BE49-F238E27FC236}">
                    <a16:creationId xmlns:a16="http://schemas.microsoft.com/office/drawing/2014/main" id="{8D79EB51-6677-8F7B-ADE5-00DA696D248C}"/>
                  </a:ext>
                </a:extLst>
              </p:cNvPr>
              <p:cNvSpPr txBox="1">
                <a:spLocks noRot="1" noChangeAspect="1" noMove="1" noResize="1" noEditPoints="1" noAdjustHandles="1" noChangeArrowheads="1" noChangeShapeType="1" noTextEdit="1"/>
              </p:cNvSpPr>
              <p:nvPr/>
            </p:nvSpPr>
            <p:spPr>
              <a:xfrm>
                <a:off x="3399039" y="2405120"/>
                <a:ext cx="3203826" cy="199580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B390FBB-4962-B819-B18D-15AFE9B023A3}"/>
                  </a:ext>
                </a:extLst>
              </p:cNvPr>
              <p:cNvSpPr txBox="1"/>
              <p:nvPr/>
            </p:nvSpPr>
            <p:spPr>
              <a:xfrm>
                <a:off x="2577855" y="3032543"/>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6B390FBB-4962-B819-B18D-15AFE9B023A3}"/>
                  </a:ext>
                </a:extLst>
              </p:cNvPr>
              <p:cNvSpPr txBox="1">
                <a:spLocks noRot="1" noChangeAspect="1" noMove="1" noResize="1" noEditPoints="1" noAdjustHandles="1" noChangeArrowheads="1" noChangeShapeType="1" noTextEdit="1"/>
              </p:cNvSpPr>
              <p:nvPr/>
            </p:nvSpPr>
            <p:spPr>
              <a:xfrm>
                <a:off x="2577855" y="3032543"/>
                <a:ext cx="859530" cy="92333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506778E-85C1-B223-E005-3C1D44E366FF}"/>
                  </a:ext>
                </a:extLst>
              </p:cNvPr>
              <p:cNvSpPr txBox="1"/>
              <p:nvPr/>
            </p:nvSpPr>
            <p:spPr>
              <a:xfrm>
                <a:off x="2337830" y="1785302"/>
                <a:ext cx="779509" cy="496483"/>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b="0" i="1" dirty="0" smtClean="0">
                            <a:solidFill>
                              <a:srgbClr val="00B0F0"/>
                            </a:solidFill>
                            <a:latin typeface="Cambria Math" panose="02040503050406030204" pitchFamily="18" charset="0"/>
                          </a:rPr>
                          <m:t>6</m:t>
                        </m:r>
                      </m:e>
                    </m:rad>
                  </m:oMath>
                </a14:m>
                <a:endParaRPr lang="en-GB" sz="2400" dirty="0">
                  <a:solidFill>
                    <a:srgbClr val="00B0F0"/>
                  </a:solidFill>
                  <a:latin typeface="Calibri" panose="020F0502020204030204"/>
                </a:endParaRPr>
              </a:p>
            </p:txBody>
          </p:sp>
        </mc:Choice>
        <mc:Fallback xmlns="">
          <p:sp>
            <p:nvSpPr>
              <p:cNvPr id="33" name="TextBox 32">
                <a:extLst>
                  <a:ext uri="{FF2B5EF4-FFF2-40B4-BE49-F238E27FC236}">
                    <a16:creationId xmlns:a16="http://schemas.microsoft.com/office/drawing/2014/main" id="{C506778E-85C1-B223-E005-3C1D44E366FF}"/>
                  </a:ext>
                </a:extLst>
              </p:cNvPr>
              <p:cNvSpPr txBox="1">
                <a:spLocks noRot="1" noChangeAspect="1" noMove="1" noResize="1" noEditPoints="1" noAdjustHandles="1" noChangeArrowheads="1" noChangeShapeType="1" noTextEdit="1"/>
              </p:cNvSpPr>
              <p:nvPr/>
            </p:nvSpPr>
            <p:spPr>
              <a:xfrm>
                <a:off x="2337830" y="1785302"/>
                <a:ext cx="779509" cy="496483"/>
              </a:xfrm>
              <a:prstGeom prst="rect">
                <a:avLst/>
              </a:prstGeom>
              <a:blipFill>
                <a:blip r:embed="rId5"/>
                <a:stretch>
                  <a:fillRect l="-11811" t="-2469" b="-28395"/>
                </a:stretch>
              </a:blipFill>
            </p:spPr>
            <p:txBody>
              <a:bodyPr/>
              <a:lstStyle/>
              <a:p>
                <a:r>
                  <a:rPr lang="en-GB">
                    <a:noFill/>
                  </a:rPr>
                  <a:t> </a:t>
                </a:r>
              </a:p>
            </p:txBody>
          </p:sp>
        </mc:Fallback>
      </mc:AlternateContent>
      <p:sp>
        <p:nvSpPr>
          <p:cNvPr id="34" name="Arc 33">
            <a:extLst>
              <a:ext uri="{FF2B5EF4-FFF2-40B4-BE49-F238E27FC236}">
                <a16:creationId xmlns:a16="http://schemas.microsoft.com/office/drawing/2014/main" id="{59AD6D5E-994F-0646-1D1D-AD92DDCC580E}"/>
              </a:ext>
            </a:extLst>
          </p:cNvPr>
          <p:cNvSpPr/>
          <p:nvPr/>
        </p:nvSpPr>
        <p:spPr>
          <a:xfrm>
            <a:off x="2180132" y="2289552"/>
            <a:ext cx="1671384" cy="799844"/>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22E2723-E4D0-8EC6-5420-2CC6B55B93C9}"/>
                  </a:ext>
                </a:extLst>
              </p:cNvPr>
              <p:cNvSpPr txBox="1"/>
              <p:nvPr/>
            </p:nvSpPr>
            <p:spPr>
              <a:xfrm>
                <a:off x="7181502" y="2482610"/>
                <a:ext cx="1562800" cy="183505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5400" i="1" dirty="0" smtClean="0">
                              <a:solidFill>
                                <a:prstClr val="black"/>
                              </a:solidFill>
                              <a:latin typeface="Cambria Math" panose="02040503050406030204" pitchFamily="18" charset="0"/>
                            </a:rPr>
                          </m:ctrlPr>
                        </m:fPr>
                        <m:num>
                          <m:r>
                            <a:rPr lang="en-GB" sz="5400" b="0" i="1" dirty="0" smtClean="0">
                              <a:solidFill>
                                <a:prstClr val="black"/>
                              </a:solidFill>
                              <a:latin typeface="Cambria Math" panose="02040503050406030204" pitchFamily="18" charset="0"/>
                            </a:rPr>
                            <m:t>4</m:t>
                          </m:r>
                          <m:rad>
                            <m:radPr>
                              <m:degHide m:val="on"/>
                              <m:ctrlPr>
                                <a:rPr lang="en-GB" sz="5400" i="1" dirty="0">
                                  <a:solidFill>
                                    <a:prstClr val="black"/>
                                  </a:solidFill>
                                  <a:latin typeface="Cambria Math" panose="02040503050406030204" pitchFamily="18" charset="0"/>
                                </a:rPr>
                              </m:ctrlPr>
                            </m:radPr>
                            <m:deg/>
                            <m:e>
                              <m:r>
                                <a:rPr lang="en-GB" sz="5400" b="0" i="1" dirty="0" smtClean="0">
                                  <a:solidFill>
                                    <a:prstClr val="black"/>
                                  </a:solidFill>
                                  <a:latin typeface="Cambria Math" panose="02040503050406030204" pitchFamily="18" charset="0"/>
                                </a:rPr>
                                <m:t>6</m:t>
                              </m:r>
                            </m:e>
                          </m:rad>
                        </m:num>
                        <m:den>
                          <m:r>
                            <a:rPr lang="en-GB" sz="5400" b="0" i="1" dirty="0" smtClean="0">
                              <a:solidFill>
                                <a:prstClr val="black"/>
                              </a:solidFill>
                              <a:latin typeface="Cambria Math" panose="02040503050406030204" pitchFamily="18" charset="0"/>
                            </a:rPr>
                            <m:t>30</m:t>
                          </m:r>
                        </m:den>
                      </m:f>
                    </m:oMath>
                  </m:oMathPara>
                </a14:m>
                <a:endParaRPr lang="en-GB" sz="54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722E2723-E4D0-8EC6-5420-2CC6B55B93C9}"/>
                  </a:ext>
                </a:extLst>
              </p:cNvPr>
              <p:cNvSpPr txBox="1">
                <a:spLocks noRot="1" noChangeAspect="1" noMove="1" noResize="1" noEditPoints="1" noAdjustHandles="1" noChangeArrowheads="1" noChangeShapeType="1" noTextEdit="1"/>
              </p:cNvSpPr>
              <p:nvPr/>
            </p:nvSpPr>
            <p:spPr>
              <a:xfrm>
                <a:off x="7181502" y="2482610"/>
                <a:ext cx="1562800" cy="18350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88FDF5-D2CB-81B0-05E3-300B9B477871}"/>
                  </a:ext>
                </a:extLst>
              </p:cNvPr>
              <p:cNvSpPr txBox="1"/>
              <p:nvPr/>
            </p:nvSpPr>
            <p:spPr>
              <a:xfrm>
                <a:off x="6387855" y="3032543"/>
                <a:ext cx="859530" cy="92333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5400" i="1" dirty="0">
                          <a:solidFill>
                            <a:prstClr val="black"/>
                          </a:solidFill>
                          <a:latin typeface="Cambria Math" panose="02040503050406030204" pitchFamily="18" charset="0"/>
                        </a:rPr>
                        <m:t>=</m:t>
                      </m:r>
                    </m:oMath>
                  </m:oMathPara>
                </a14:m>
                <a:endParaRPr lang="en-GB" sz="5400" dirty="0">
                  <a:solidFill>
                    <a:prstClr val="black"/>
                  </a:solidFill>
                  <a:latin typeface="Calibri" panose="020F0502020204030204"/>
                </a:endParaRPr>
              </a:p>
            </p:txBody>
          </p:sp>
        </mc:Choice>
        <mc:Fallback xmlns="">
          <p:sp>
            <p:nvSpPr>
              <p:cNvPr id="21" name="TextBox 20">
                <a:extLst>
                  <a:ext uri="{FF2B5EF4-FFF2-40B4-BE49-F238E27FC236}">
                    <a16:creationId xmlns:a16="http://schemas.microsoft.com/office/drawing/2014/main" id="{DB88FDF5-D2CB-81B0-05E3-300B9B477871}"/>
                  </a:ext>
                </a:extLst>
              </p:cNvPr>
              <p:cNvSpPr txBox="1">
                <a:spLocks noRot="1" noChangeAspect="1" noMove="1" noResize="1" noEditPoints="1" noAdjustHandles="1" noChangeArrowheads="1" noChangeShapeType="1" noTextEdit="1"/>
              </p:cNvSpPr>
              <p:nvPr/>
            </p:nvSpPr>
            <p:spPr>
              <a:xfrm>
                <a:off x="6387855" y="3032543"/>
                <a:ext cx="859530" cy="923330"/>
              </a:xfrm>
              <a:prstGeom prst="rect">
                <a:avLst/>
              </a:prstGeom>
              <a:blipFill>
                <a:blip r:embed="rId4"/>
                <a:stretch>
                  <a:fillRect/>
                </a:stretch>
              </a:blipFill>
            </p:spPr>
            <p:txBody>
              <a:bodyPr/>
              <a:lstStyle/>
              <a:p>
                <a:r>
                  <a:rPr lang="en-GB">
                    <a:noFill/>
                  </a:rPr>
                  <a:t> </a:t>
                </a:r>
              </a:p>
            </p:txBody>
          </p:sp>
        </mc:Fallback>
      </mc:AlternateContent>
      <p:sp>
        <p:nvSpPr>
          <p:cNvPr id="27" name="Arc 26">
            <a:extLst>
              <a:ext uri="{FF2B5EF4-FFF2-40B4-BE49-F238E27FC236}">
                <a16:creationId xmlns:a16="http://schemas.microsoft.com/office/drawing/2014/main" id="{3E353F0A-04A6-9A1F-BDDA-808BFA9D2DFE}"/>
              </a:ext>
            </a:extLst>
          </p:cNvPr>
          <p:cNvSpPr/>
          <p:nvPr/>
        </p:nvSpPr>
        <p:spPr>
          <a:xfrm flipV="1">
            <a:off x="2180132" y="3956170"/>
            <a:ext cx="1671384" cy="799200"/>
          </a:xfrm>
          <a:prstGeom prst="arc">
            <a:avLst>
              <a:gd name="adj1" fmla="val 11329362"/>
              <a:gd name="adj2" fmla="val 19168368"/>
            </a:avLst>
          </a:prstGeom>
          <a:ln w="28575">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50D5ABE-C1F9-00B5-2A99-07E9565E6B8D}"/>
                  </a:ext>
                </a:extLst>
              </p:cNvPr>
              <p:cNvSpPr txBox="1"/>
              <p:nvPr/>
            </p:nvSpPr>
            <p:spPr>
              <a:xfrm>
                <a:off x="2337830" y="4738052"/>
                <a:ext cx="779509" cy="496483"/>
              </a:xfrm>
              <a:prstGeom prst="rect">
                <a:avLst/>
              </a:prstGeom>
              <a:noFill/>
            </p:spPr>
            <p:txBody>
              <a:bodyPr wrap="none" rtlCol="0">
                <a:spAutoFit/>
              </a:bodyPr>
              <a:lstStyle/>
              <a:p>
                <a:pPr algn="ctr" defTabSz="457200"/>
                <a:r>
                  <a:rPr lang="en-GB" sz="2400" dirty="0">
                    <a:solidFill>
                      <a:srgbClr val="00B0F0"/>
                    </a:solidFill>
                    <a:latin typeface="Calibri" panose="020F0502020204030204"/>
                  </a:rPr>
                  <a:t>× </a:t>
                </a:r>
                <a14:m>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b="0" i="1" dirty="0" smtClean="0">
                            <a:solidFill>
                              <a:srgbClr val="00B0F0"/>
                            </a:solidFill>
                            <a:latin typeface="Cambria Math" panose="02040503050406030204" pitchFamily="18" charset="0"/>
                          </a:rPr>
                          <m:t>6</m:t>
                        </m:r>
                      </m:e>
                    </m:rad>
                  </m:oMath>
                </a14:m>
                <a:endParaRPr lang="en-GB" sz="2400" dirty="0">
                  <a:solidFill>
                    <a:srgbClr val="00B0F0"/>
                  </a:solidFill>
                  <a:latin typeface="Calibri" panose="020F0502020204030204"/>
                </a:endParaRPr>
              </a:p>
            </p:txBody>
          </p:sp>
        </mc:Choice>
        <mc:Fallback xmlns="">
          <p:sp>
            <p:nvSpPr>
              <p:cNvPr id="38" name="TextBox 37">
                <a:extLst>
                  <a:ext uri="{FF2B5EF4-FFF2-40B4-BE49-F238E27FC236}">
                    <a16:creationId xmlns:a16="http://schemas.microsoft.com/office/drawing/2014/main" id="{550D5ABE-C1F9-00B5-2A99-07E9565E6B8D}"/>
                  </a:ext>
                </a:extLst>
              </p:cNvPr>
              <p:cNvSpPr txBox="1">
                <a:spLocks noRot="1" noChangeAspect="1" noMove="1" noResize="1" noEditPoints="1" noAdjustHandles="1" noChangeArrowheads="1" noChangeShapeType="1" noTextEdit="1"/>
              </p:cNvSpPr>
              <p:nvPr/>
            </p:nvSpPr>
            <p:spPr>
              <a:xfrm>
                <a:off x="2337830" y="4738052"/>
                <a:ext cx="779509" cy="496483"/>
              </a:xfrm>
              <a:prstGeom prst="rect">
                <a:avLst/>
              </a:prstGeom>
              <a:blipFill>
                <a:blip r:embed="rId7"/>
                <a:stretch>
                  <a:fillRect l="-11811" t="-2439" b="-26829"/>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4C5C16AC-6CBA-8BE1-5761-57A17E243EBC}"/>
              </a:ext>
            </a:extLst>
          </p:cNvPr>
          <p:cNvSpPr txBox="1"/>
          <p:nvPr/>
        </p:nvSpPr>
        <p:spPr>
          <a:xfrm>
            <a:off x="51564" y="17158"/>
            <a:ext cx="5339540" cy="584775"/>
          </a:xfrm>
          <a:prstGeom prst="rect">
            <a:avLst/>
          </a:prstGeom>
          <a:noFill/>
        </p:spPr>
        <p:txBody>
          <a:bodyPr wrap="none" rtlCol="0">
            <a:spAutoFit/>
          </a:bodyPr>
          <a:lstStyle/>
          <a:p>
            <a:pPr algn="ctr" defTabSz="457200"/>
            <a:r>
              <a:rPr lang="en-GB" sz="3200" b="1" u="sng" dirty="0">
                <a:solidFill>
                  <a:srgbClr val="FF0000"/>
                </a:solidFill>
                <a:latin typeface="Calibri" panose="020F0502020204030204"/>
              </a:rPr>
              <a:t>Rationalising</a:t>
            </a:r>
            <a:r>
              <a:rPr lang="en-GB" sz="3200" u="sng" dirty="0">
                <a:solidFill>
                  <a:prstClr val="black"/>
                </a:solidFill>
                <a:latin typeface="Calibri" panose="020F0502020204030204"/>
              </a:rPr>
              <a:t> the Denominator</a:t>
            </a:r>
          </a:p>
        </p:txBody>
      </p:sp>
      <p:sp>
        <p:nvSpPr>
          <p:cNvPr id="2" name="TextBox 1">
            <a:extLst>
              <a:ext uri="{FF2B5EF4-FFF2-40B4-BE49-F238E27FC236}">
                <a16:creationId xmlns:a16="http://schemas.microsoft.com/office/drawing/2014/main" id="{4B376E5C-BE5D-052E-0371-7EF815FE097A}"/>
              </a:ext>
            </a:extLst>
          </p:cNvPr>
          <p:cNvSpPr txBox="1"/>
          <p:nvPr/>
        </p:nvSpPr>
        <p:spPr>
          <a:xfrm>
            <a:off x="9918915" y="185980"/>
            <a:ext cx="1377878" cy="584775"/>
          </a:xfrm>
          <a:prstGeom prst="rect">
            <a:avLst/>
          </a:prstGeom>
          <a:noFill/>
        </p:spPr>
        <p:txBody>
          <a:bodyPr wrap="none" rtlCol="0">
            <a:spAutoFit/>
          </a:bodyPr>
          <a:lstStyle/>
          <a:p>
            <a:r>
              <a:rPr lang="en-GB" sz="3200" b="1" dirty="0"/>
              <a:t>You Do</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413862-A7C2-A0ED-D1A9-7474B694F6D3}"/>
                  </a:ext>
                </a:extLst>
              </p:cNvPr>
              <p:cNvSpPr txBox="1"/>
              <p:nvPr/>
            </p:nvSpPr>
            <p:spPr>
              <a:xfrm>
                <a:off x="6757262" y="2464725"/>
                <a:ext cx="6137328" cy="1840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5400" b="0" i="1" dirty="0" smtClean="0">
                          <a:solidFill>
                            <a:prstClr val="black"/>
                          </a:solidFill>
                          <a:latin typeface="Cambria Math" panose="02040503050406030204" pitchFamily="18" charset="0"/>
                        </a:rPr>
                        <m:t>=</m:t>
                      </m:r>
                      <m:f>
                        <m:fPr>
                          <m:ctrlPr>
                            <a:rPr lang="en-GB" sz="5400" b="0" i="1" dirty="0" smtClean="0">
                              <a:solidFill>
                                <a:prstClr val="black"/>
                              </a:solidFill>
                              <a:latin typeface="Cambria Math" panose="02040503050406030204" pitchFamily="18" charset="0"/>
                              <a:ea typeface="Cambria Math" panose="02040503050406030204" pitchFamily="18" charset="0"/>
                            </a:rPr>
                          </m:ctrlPr>
                        </m:fPr>
                        <m:num>
                          <m:r>
                            <a:rPr lang="en-GB" sz="5400" b="0" i="1" dirty="0" smtClean="0">
                              <a:solidFill>
                                <a:prstClr val="black"/>
                              </a:solidFill>
                              <a:latin typeface="Cambria Math" panose="02040503050406030204" pitchFamily="18" charset="0"/>
                            </a:rPr>
                            <m:t>2</m:t>
                          </m:r>
                          <m:rad>
                            <m:radPr>
                              <m:degHide m:val="on"/>
                              <m:ctrlPr>
                                <a:rPr lang="en-GB" sz="5400" b="0" i="1" dirty="0" smtClean="0">
                                  <a:solidFill>
                                    <a:prstClr val="black"/>
                                  </a:solidFill>
                                  <a:latin typeface="Cambria Math" panose="02040503050406030204" pitchFamily="18" charset="0"/>
                                  <a:ea typeface="Cambria Math" panose="02040503050406030204" pitchFamily="18" charset="0"/>
                                </a:rPr>
                              </m:ctrlPr>
                            </m:radPr>
                            <m:deg/>
                            <m:e>
                              <m:r>
                                <a:rPr lang="en-GB" sz="5400" b="0" i="1" dirty="0" smtClean="0">
                                  <a:solidFill>
                                    <a:prstClr val="black"/>
                                  </a:solidFill>
                                  <a:latin typeface="Cambria Math" panose="02040503050406030204" pitchFamily="18" charset="0"/>
                                  <a:ea typeface="Cambria Math" panose="02040503050406030204" pitchFamily="18" charset="0"/>
                                </a:rPr>
                                <m:t>6</m:t>
                              </m:r>
                            </m:e>
                          </m:rad>
                        </m:num>
                        <m:den>
                          <m:r>
                            <a:rPr lang="en-GB" sz="5400" b="0" i="1" dirty="0" smtClean="0">
                              <a:solidFill>
                                <a:prstClr val="black"/>
                              </a:solidFill>
                              <a:latin typeface="Cambria Math" panose="02040503050406030204" pitchFamily="18" charset="0"/>
                              <a:ea typeface="Cambria Math" panose="02040503050406030204" pitchFamily="18" charset="0"/>
                            </a:rPr>
                            <m:t>15</m:t>
                          </m:r>
                        </m:den>
                      </m:f>
                    </m:oMath>
                  </m:oMathPara>
                </a14:m>
                <a:endParaRPr lang="en-GB" sz="5400" dirty="0"/>
              </a:p>
            </p:txBody>
          </p:sp>
        </mc:Choice>
        <mc:Fallback xmlns="">
          <p:sp>
            <p:nvSpPr>
              <p:cNvPr id="4" name="TextBox 3">
                <a:extLst>
                  <a:ext uri="{FF2B5EF4-FFF2-40B4-BE49-F238E27FC236}">
                    <a16:creationId xmlns:a16="http://schemas.microsoft.com/office/drawing/2014/main" id="{A4413862-A7C2-A0ED-D1A9-7474B694F6D3}"/>
                  </a:ext>
                </a:extLst>
              </p:cNvPr>
              <p:cNvSpPr txBox="1">
                <a:spLocks noRot="1" noChangeAspect="1" noMove="1" noResize="1" noEditPoints="1" noAdjustHandles="1" noChangeArrowheads="1" noChangeShapeType="1" noTextEdit="1"/>
              </p:cNvSpPr>
              <p:nvPr/>
            </p:nvSpPr>
            <p:spPr>
              <a:xfrm>
                <a:off x="6757262" y="2464725"/>
                <a:ext cx="6137328" cy="1840504"/>
              </a:xfrm>
              <a:prstGeom prst="rect">
                <a:avLst/>
              </a:prstGeom>
              <a:blipFill>
                <a:blip r:embed="rId8"/>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3B8F5C57-188A-ECFA-62C9-CAAB6F41B525}"/>
              </a:ext>
            </a:extLst>
          </p:cNvPr>
          <p:cNvSpPr txBox="1"/>
          <p:nvPr/>
        </p:nvSpPr>
        <p:spPr>
          <a:xfrm>
            <a:off x="8369087" y="1084881"/>
            <a:ext cx="2340244" cy="1077218"/>
          </a:xfrm>
          <a:prstGeom prst="rect">
            <a:avLst/>
          </a:prstGeom>
          <a:noFill/>
        </p:spPr>
        <p:txBody>
          <a:bodyPr wrap="square" rtlCol="0">
            <a:spAutoFit/>
          </a:bodyPr>
          <a:lstStyle/>
          <a:p>
            <a:pPr algn="ctr"/>
            <a:r>
              <a:rPr lang="en-GB" sz="3200" dirty="0"/>
              <a:t>Can this be simplified?</a:t>
            </a:r>
          </a:p>
        </p:txBody>
      </p:sp>
      <p:sp>
        <p:nvSpPr>
          <p:cNvPr id="6" name="Freeform: Shape 6">
            <a:extLst>
              <a:ext uri="{FF2B5EF4-FFF2-40B4-BE49-F238E27FC236}">
                <a16:creationId xmlns:a16="http://schemas.microsoft.com/office/drawing/2014/main" id="{C349C2D0-4F19-D8A0-50CF-F8B7B8AFE5F9}"/>
              </a:ext>
            </a:extLst>
          </p:cNvPr>
          <p:cNvSpPr/>
          <p:nvPr/>
        </p:nvSpPr>
        <p:spPr>
          <a:xfrm flipV="1">
            <a:off x="8681797" y="2200758"/>
            <a:ext cx="431207" cy="1050656"/>
          </a:xfrm>
          <a:custGeom>
            <a:avLst/>
            <a:gdLst>
              <a:gd name="connsiteX0" fmla="*/ 0 w 647700"/>
              <a:gd name="connsiteY0" fmla="*/ 0 h 838200"/>
              <a:gd name="connsiteX1" fmla="*/ 647700 w 647700"/>
              <a:gd name="connsiteY1" fmla="*/ 838200 h 838200"/>
              <a:gd name="connsiteX0" fmla="*/ 0 w 647700"/>
              <a:gd name="connsiteY0" fmla="*/ 0 h 838200"/>
              <a:gd name="connsiteX1" fmla="*/ 647700 w 647700"/>
              <a:gd name="connsiteY1" fmla="*/ 838200 h 838200"/>
              <a:gd name="connsiteX0" fmla="*/ 0 w 647700"/>
              <a:gd name="connsiteY0" fmla="*/ 181834 h 1020034"/>
              <a:gd name="connsiteX1" fmla="*/ 361950 w 647700"/>
              <a:gd name="connsiteY1" fmla="*/ 859 h 1020034"/>
              <a:gd name="connsiteX2" fmla="*/ 647700 w 647700"/>
              <a:gd name="connsiteY2" fmla="*/ 1020034 h 1020034"/>
              <a:gd name="connsiteX0" fmla="*/ 0 w 647700"/>
              <a:gd name="connsiteY0" fmla="*/ 0 h 838200"/>
              <a:gd name="connsiteX1" fmla="*/ 647700 w 647700"/>
              <a:gd name="connsiteY1" fmla="*/ 838200 h 838200"/>
              <a:gd name="connsiteX0" fmla="*/ 0 w 523875"/>
              <a:gd name="connsiteY0" fmla="*/ 0 h 1104900"/>
              <a:gd name="connsiteX1" fmla="*/ 523875 w 523875"/>
              <a:gd name="connsiteY1" fmla="*/ 1104900 h 1104900"/>
              <a:gd name="connsiteX0" fmla="*/ 0 w 672387"/>
              <a:gd name="connsiteY0" fmla="*/ 0 h 1104900"/>
              <a:gd name="connsiteX1" fmla="*/ 523875 w 672387"/>
              <a:gd name="connsiteY1" fmla="*/ 1104900 h 1104900"/>
              <a:gd name="connsiteX0" fmla="*/ 0 w 830259"/>
              <a:gd name="connsiteY0" fmla="*/ 0 h 1104900"/>
              <a:gd name="connsiteX1" fmla="*/ 523875 w 830259"/>
              <a:gd name="connsiteY1" fmla="*/ 1104900 h 1104900"/>
              <a:gd name="connsiteX0" fmla="*/ 0 w 841299"/>
              <a:gd name="connsiteY0" fmla="*/ 0 h 1104900"/>
              <a:gd name="connsiteX1" fmla="*/ 523875 w 841299"/>
              <a:gd name="connsiteY1" fmla="*/ 1104900 h 1104900"/>
            </a:gdLst>
            <a:ahLst/>
            <a:cxnLst>
              <a:cxn ang="0">
                <a:pos x="connsiteX0" y="connsiteY0"/>
              </a:cxn>
              <a:cxn ang="0">
                <a:pos x="connsiteX1" y="connsiteY1"/>
              </a:cxn>
            </a:cxnLst>
            <a:rect l="l" t="t" r="r" b="b"/>
            <a:pathLst>
              <a:path w="841299" h="1104900">
                <a:moveTo>
                  <a:pt x="0" y="0"/>
                </a:moveTo>
                <a:cubicBezTo>
                  <a:pt x="1241425" y="225425"/>
                  <a:pt x="825500" y="727075"/>
                  <a:pt x="523875" y="1104900"/>
                </a:cubicBezTo>
              </a:path>
            </a:pathLst>
          </a:custGeom>
          <a:noFill/>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p:spTree>
    <p:extLst>
      <p:ext uri="{BB962C8B-B14F-4D97-AF65-F5344CB8AC3E}">
        <p14:creationId xmlns:p14="http://schemas.microsoft.com/office/powerpoint/2010/main" val="12546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P spid="20" grpId="0"/>
      <p:bldP spid="21" grpId="0"/>
      <p:bldP spid="27" grpId="0" animBg="1"/>
      <p:bldP spid="38" grpId="0"/>
      <p:bldP spid="4" grpId="0"/>
      <p:bldP spid="5" grpId="0"/>
      <p:bldP spid="6" grpId="0" animBg="1"/>
    </p:bldLst>
  </p:timing>
</p:sld>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13253</TotalTime>
  <Words>398</Words>
  <Application>Microsoft Office PowerPoint</Application>
  <PresentationFormat>Widescreen</PresentationFormat>
  <Paragraphs>167</Paragraphs>
  <Slides>19</Slides>
  <Notes>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19</vt:i4>
      </vt:variant>
    </vt:vector>
  </HeadingPairs>
  <TitlesOfParts>
    <vt:vector size="39" baseType="lpstr">
      <vt:lpstr>Century Gothic</vt:lpstr>
      <vt:lpstr>Cambria Math</vt:lpstr>
      <vt:lpstr>Calibri Light</vt:lpstr>
      <vt:lpstr>Arial</vt:lpstr>
      <vt:lpstr>Lato</vt:lpstr>
      <vt:lpstr>Comic Sans MS</vt:lpstr>
      <vt:lpstr>Calibri</vt:lpstr>
      <vt:lpstr>Trebuchet MS</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B Scattergood - BAA Staff</cp:lastModifiedBy>
  <cp:revision>620</cp:revision>
  <cp:lastPrinted>2017-12-31T22:38:51Z</cp:lastPrinted>
  <dcterms:created xsi:type="dcterms:W3CDTF">2017-01-17T16:57:04Z</dcterms:created>
  <dcterms:modified xsi:type="dcterms:W3CDTF">2025-02-14T14:08:20Z</dcterms:modified>
</cp:coreProperties>
</file>