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8" r:id="rId1"/>
    <p:sldMasterId id="2147483731" r:id="rId2"/>
    <p:sldMasterId id="2147483736" r:id="rId3"/>
    <p:sldMasterId id="2147483742" r:id="rId4"/>
    <p:sldMasterId id="2147483756" r:id="rId5"/>
    <p:sldMasterId id="2147483772" r:id="rId6"/>
    <p:sldMasterId id="2147483784" r:id="rId7"/>
    <p:sldMasterId id="2147483796" r:id="rId8"/>
    <p:sldMasterId id="2147483808" r:id="rId9"/>
    <p:sldMasterId id="2147483822" r:id="rId10"/>
    <p:sldMasterId id="2147483834" r:id="rId11"/>
    <p:sldMasterId id="2147483854" r:id="rId12"/>
  </p:sldMasterIdLst>
  <p:notesMasterIdLst>
    <p:notesMasterId r:id="rId24"/>
  </p:notesMasterIdLst>
  <p:sldIdLst>
    <p:sldId id="259" r:id="rId13"/>
    <p:sldId id="256" r:id="rId14"/>
    <p:sldId id="257" r:id="rId15"/>
    <p:sldId id="258" r:id="rId16"/>
    <p:sldId id="260" r:id="rId17"/>
    <p:sldId id="1171" r:id="rId18"/>
    <p:sldId id="1179" r:id="rId19"/>
    <p:sldId id="1172" r:id="rId20"/>
    <p:sldId id="1177" r:id="rId21"/>
    <p:sldId id="1178" r:id="rId22"/>
    <p:sldId id="1180" r:id="rId23"/>
  </p:sldIdLst>
  <p:sldSz cx="12192000" cy="6858000"/>
  <p:notesSz cx="7104063" cy="10234613"/>
  <p:embeddedFontLst>
    <p:embeddedFont>
      <p:font typeface="Cambria Math" panose="02040503050406030204" pitchFamily="18" charset="0"/>
      <p:regular r:id="rId25"/>
    </p:embeddedFont>
    <p:embeddedFont>
      <p:font typeface="Century Gothic" panose="020B0502020202020204" pitchFamily="3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
      <p:font typeface="Lato" panose="020F0502020204030203" pitchFamily="34" charset="0"/>
      <p:regular r:id="rId34"/>
      <p:bold r:id="rId35"/>
      <p:italic r:id="rId36"/>
      <p:boldItalic r:id="rId37"/>
    </p:embeddedFont>
    <p:embeddedFont>
      <p:font typeface="Trebuchet MS" panose="020B0603020202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trieval" id="{E588C379-5C9C-4141-AE9D-89D5EB15A705}">
          <p14:sldIdLst>
            <p14:sldId id="259"/>
            <p14:sldId id="256"/>
            <p14:sldId id="257"/>
          </p14:sldIdLst>
        </p14:section>
        <p14:section name="Instruction" id="{7934CE8B-BB8D-4D54-A7EF-CE7E569BB4BF}">
          <p14:sldIdLst>
            <p14:sldId id="258"/>
            <p14:sldId id="260"/>
          </p14:sldIdLst>
        </p14:section>
        <p14:section name="AfL" id="{44867215-7530-46EC-96A3-DBD71A8B0803}">
          <p14:sldIdLst>
            <p14:sldId id="1171"/>
            <p14:sldId id="1179"/>
            <p14:sldId id="1172"/>
            <p14:sldId id="1177"/>
          </p14:sldIdLst>
        </p14:section>
        <p14:section name="Practice" id="{040456EC-D136-47BD-A33F-6FD281E9CE73}">
          <p14:sldIdLst>
            <p14:sldId id="1178"/>
            <p14:sldId id="1180"/>
          </p14:sldIdLst>
        </p14:section>
      </p14:sectionLst>
    </p:ext>
    <p:ext uri="{EFAFB233-063F-42B5-8137-9DF3F51BA10A}">
      <p15:sldGuideLst xmlns:p15="http://schemas.microsoft.com/office/powerpoint/2012/main">
        <p15:guide id="1" orient="horz" pos="2160" userDrawn="1">
          <p15:clr>
            <a:srgbClr val="A4A3A4"/>
          </p15:clr>
        </p15:guide>
        <p15:guide id="2" pos="35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D966"/>
    <a:srgbClr val="333432"/>
    <a:srgbClr val="130804"/>
    <a:srgbClr val="FFD03B"/>
    <a:srgbClr val="00FF00"/>
    <a:srgbClr val="FF33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953" autoAdjust="0"/>
  </p:normalViewPr>
  <p:slideViewPr>
    <p:cSldViewPr snapToGrid="0" showGuides="1">
      <p:cViewPr varScale="1">
        <p:scale>
          <a:sx n="62" d="100"/>
          <a:sy n="62" d="100"/>
        </p:scale>
        <p:origin x="1020" y="42"/>
      </p:cViewPr>
      <p:guideLst>
        <p:guide orient="horz" pos="2160"/>
        <p:guide pos="3505"/>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42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9.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8.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427" cy="513508"/>
          </a:xfrm>
          <a:prstGeom prst="rect">
            <a:avLst/>
          </a:prstGeom>
        </p:spPr>
        <p:txBody>
          <a:bodyPr vert="horz" lIns="94637" tIns="47319" rIns="94637" bIns="47319" rtlCol="0"/>
          <a:lstStyle>
            <a:lvl1pPr algn="l">
              <a:defRPr sz="13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4637" tIns="47319" rIns="94637" bIns="47319" rtlCol="0"/>
          <a:lstStyle>
            <a:lvl1pPr algn="r">
              <a:defRPr sz="1300"/>
            </a:lvl1pPr>
          </a:lstStyle>
          <a:p>
            <a:fld id="{9C6A85EB-AF26-437E-8488-94E19A13AA79}" type="datetimeFigureOut">
              <a:rPr lang="en-GB" smtClean="0"/>
              <a:t>14/02/2025</a:t>
            </a:fld>
            <a:endParaRPr lang="en-GB"/>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4637" tIns="47319" rIns="94637" bIns="47319" rtlCol="0" anchor="ctr"/>
          <a:lstStyle/>
          <a:p>
            <a:endParaRPr lang="en-GB"/>
          </a:p>
        </p:txBody>
      </p:sp>
      <p:sp>
        <p:nvSpPr>
          <p:cNvPr id="5" name="Notes Placeholder 4"/>
          <p:cNvSpPr>
            <a:spLocks noGrp="1"/>
          </p:cNvSpPr>
          <p:nvPr>
            <p:ph type="body" sz="quarter" idx="3"/>
          </p:nvPr>
        </p:nvSpPr>
        <p:spPr>
          <a:xfrm>
            <a:off x="710407" y="4925410"/>
            <a:ext cx="5683250" cy="4029878"/>
          </a:xfrm>
          <a:prstGeom prst="rect">
            <a:avLst/>
          </a:prstGeom>
        </p:spPr>
        <p:txBody>
          <a:bodyPr vert="horz" lIns="94637" tIns="47319" rIns="94637" bIns="473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21110"/>
            <a:ext cx="3078427" cy="513507"/>
          </a:xfrm>
          <a:prstGeom prst="rect">
            <a:avLst/>
          </a:prstGeom>
        </p:spPr>
        <p:txBody>
          <a:bodyPr vert="horz" lIns="94637" tIns="47319" rIns="94637" bIns="47319" rtlCol="0" anchor="b"/>
          <a:lstStyle>
            <a:lvl1pPr algn="l">
              <a:defRPr sz="1300"/>
            </a:lvl1pPr>
          </a:lstStyle>
          <a:p>
            <a:endParaRPr lang="en-GB"/>
          </a:p>
        </p:txBody>
      </p:sp>
      <p:sp>
        <p:nvSpPr>
          <p:cNvPr id="7" name="Slide Number Placeholder 6"/>
          <p:cNvSpPr>
            <a:spLocks noGrp="1"/>
          </p:cNvSpPr>
          <p:nvPr>
            <p:ph type="sldNum" sz="quarter" idx="5"/>
          </p:nvPr>
        </p:nvSpPr>
        <p:spPr>
          <a:xfrm>
            <a:off x="4023993" y="9721110"/>
            <a:ext cx="3078427" cy="513507"/>
          </a:xfrm>
          <a:prstGeom prst="rect">
            <a:avLst/>
          </a:prstGeom>
        </p:spPr>
        <p:txBody>
          <a:bodyPr vert="horz" lIns="94637" tIns="47319" rIns="94637" bIns="47319" rtlCol="0" anchor="b"/>
          <a:lstStyle>
            <a:lvl1pPr algn="r">
              <a:defRPr sz="1300"/>
            </a:lvl1pPr>
          </a:lstStyle>
          <a:p>
            <a:fld id="{DD4EDCD2-601A-461C-9AB5-639C33E3F986}" type="slidenum">
              <a:rPr lang="en-GB" smtClean="0"/>
              <a:t>‹#›</a:t>
            </a:fld>
            <a:endParaRPr lang="en-GB"/>
          </a:p>
        </p:txBody>
      </p:sp>
    </p:spTree>
    <p:extLst>
      <p:ext uri="{BB962C8B-B14F-4D97-AF65-F5344CB8AC3E}">
        <p14:creationId xmlns:p14="http://schemas.microsoft.com/office/powerpoint/2010/main" val="275949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challenge with triangles requires expanding </a:t>
            </a:r>
            <a:r>
              <a:rPr lang="en-GB"/>
              <a:t>double brackets… </a:t>
            </a:r>
          </a:p>
        </p:txBody>
      </p:sp>
      <p:sp>
        <p:nvSpPr>
          <p:cNvPr id="4" name="Slide Number Placeholder 3"/>
          <p:cNvSpPr>
            <a:spLocks noGrp="1"/>
          </p:cNvSpPr>
          <p:nvPr>
            <p:ph type="sldNum" sz="quarter" idx="5"/>
          </p:nvPr>
        </p:nvSpPr>
        <p:spPr/>
        <p:txBody>
          <a:bodyPr/>
          <a:lstStyle/>
          <a:p>
            <a:fld id="{DD4EDCD2-601A-461C-9AB5-639C33E3F986}" type="slidenum">
              <a:rPr lang="en-GB" smtClean="0"/>
              <a:t>1</a:t>
            </a:fld>
            <a:endParaRPr lang="en-GB"/>
          </a:p>
        </p:txBody>
      </p:sp>
    </p:spTree>
    <p:extLst>
      <p:ext uri="{BB962C8B-B14F-4D97-AF65-F5344CB8AC3E}">
        <p14:creationId xmlns:p14="http://schemas.microsoft.com/office/powerpoint/2010/main" val="39773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4EDCD2-601A-461C-9AB5-639C33E3F986}" type="slidenum">
              <a:rPr lang="en-GB" smtClean="0"/>
              <a:t>10</a:t>
            </a:fld>
            <a:endParaRPr lang="en-GB"/>
          </a:p>
        </p:txBody>
      </p:sp>
    </p:spTree>
    <p:extLst>
      <p:ext uri="{BB962C8B-B14F-4D97-AF65-F5344CB8AC3E}">
        <p14:creationId xmlns:p14="http://schemas.microsoft.com/office/powerpoint/2010/main" val="175744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DA5D3-E2F6-8666-21BF-F530C19B6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8FEC2-073C-B22C-A1F0-7CDD0DE5B1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4FE14-B19C-844D-AB16-B38BDE163B6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7296F1E-A3CB-21D7-D4EB-65C4538427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4EDCD2-601A-461C-9AB5-639C33E3F98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061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196116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4096163034"/>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2123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14271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371107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8592268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6259192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8822872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369612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216680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430079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257668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40262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3049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3988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64601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063852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398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6940591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0510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6114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lvl1pPr>
              <a:defRPr>
                <a:latin typeface="Trebuchet MS" panose="020B0603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Trebuchet MS" panose="020B0603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876509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42441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81509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5B7F998-3A19-4CE8-9E23-8BD5B133D97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8499A9D-1669-4130-B634-06BF944B4AEE}" type="slidenum">
              <a:rPr lang="en-GB" smtClean="0"/>
              <a:t>‹#›</a:t>
            </a:fld>
            <a:endParaRPr lang="en-GB"/>
          </a:p>
        </p:txBody>
      </p:sp>
    </p:spTree>
    <p:extLst>
      <p:ext uri="{BB962C8B-B14F-4D97-AF65-F5344CB8AC3E}">
        <p14:creationId xmlns:p14="http://schemas.microsoft.com/office/powerpoint/2010/main" val="1881801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598630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37654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435261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5438916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198748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992465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806891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15445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3658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olling Recall Question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73227575"/>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6" name="Text Placeholder 5"/>
          <p:cNvSpPr>
            <a:spLocks noGrp="1"/>
          </p:cNvSpPr>
          <p:nvPr>
            <p:ph type="body" sz="quarter" idx="10" hasCustomPrompt="1"/>
          </p:nvPr>
        </p:nvSpPr>
        <p:spPr>
          <a:xfrm>
            <a:off x="475130" y="1165414"/>
            <a:ext cx="5531970" cy="887227"/>
          </a:xfrm>
        </p:spPr>
        <p:txBody>
          <a:bodyPr>
            <a:normAutofit/>
          </a:bodyPr>
          <a:lstStyle>
            <a:lvl1pPr marL="0" indent="0">
              <a:buNone/>
              <a:defRPr sz="1625" baseline="0"/>
            </a:lvl1pPr>
          </a:lstStyle>
          <a:p>
            <a:pPr lvl="0"/>
            <a:r>
              <a:rPr lang="en-US" dirty="0"/>
              <a:t>Type question here</a:t>
            </a:r>
          </a:p>
        </p:txBody>
      </p:sp>
      <p:sp>
        <p:nvSpPr>
          <p:cNvPr id="52" name="Text Placeholder 5"/>
          <p:cNvSpPr>
            <a:spLocks noGrp="1"/>
          </p:cNvSpPr>
          <p:nvPr>
            <p:ph type="body" sz="quarter" idx="11" hasCustomPrompt="1"/>
          </p:nvPr>
        </p:nvSpPr>
        <p:spPr>
          <a:xfrm>
            <a:off x="475130" y="2145056"/>
            <a:ext cx="5531970" cy="887227"/>
          </a:xfrm>
        </p:spPr>
        <p:txBody>
          <a:bodyPr>
            <a:normAutofit/>
          </a:bodyPr>
          <a:lstStyle>
            <a:lvl1pPr marL="0" indent="0">
              <a:buNone/>
              <a:defRPr sz="1625"/>
            </a:lvl1pPr>
          </a:lstStyle>
          <a:p>
            <a:pPr lvl="0"/>
            <a:r>
              <a:rPr lang="en-US" dirty="0"/>
              <a:t>Type question here</a:t>
            </a:r>
          </a:p>
        </p:txBody>
      </p:sp>
      <p:sp>
        <p:nvSpPr>
          <p:cNvPr id="53" name="Text Placeholder 5"/>
          <p:cNvSpPr>
            <a:spLocks noGrp="1"/>
          </p:cNvSpPr>
          <p:nvPr>
            <p:ph type="body" sz="quarter" idx="12" hasCustomPrompt="1"/>
          </p:nvPr>
        </p:nvSpPr>
        <p:spPr>
          <a:xfrm>
            <a:off x="475130" y="3172545"/>
            <a:ext cx="5531970" cy="887227"/>
          </a:xfrm>
        </p:spPr>
        <p:txBody>
          <a:bodyPr>
            <a:normAutofit/>
          </a:bodyPr>
          <a:lstStyle>
            <a:lvl1pPr marL="0" indent="0">
              <a:buNone/>
              <a:defRPr sz="1625"/>
            </a:lvl1pPr>
          </a:lstStyle>
          <a:p>
            <a:pPr lvl="0"/>
            <a:r>
              <a:rPr lang="en-US" dirty="0"/>
              <a:t>Type question here</a:t>
            </a:r>
          </a:p>
        </p:txBody>
      </p:sp>
      <p:sp>
        <p:nvSpPr>
          <p:cNvPr id="54" name="Text Placeholder 5"/>
          <p:cNvSpPr>
            <a:spLocks noGrp="1"/>
          </p:cNvSpPr>
          <p:nvPr>
            <p:ph type="body" sz="quarter" idx="13" hasCustomPrompt="1"/>
          </p:nvPr>
        </p:nvSpPr>
        <p:spPr>
          <a:xfrm>
            <a:off x="475130" y="4152187"/>
            <a:ext cx="5531970" cy="887227"/>
          </a:xfrm>
        </p:spPr>
        <p:txBody>
          <a:bodyPr>
            <a:normAutofit/>
          </a:bodyPr>
          <a:lstStyle>
            <a:lvl1pPr marL="0" indent="0">
              <a:buNone/>
              <a:defRPr sz="1625"/>
            </a:lvl1pPr>
          </a:lstStyle>
          <a:p>
            <a:pPr lvl="0"/>
            <a:r>
              <a:rPr lang="en-US" dirty="0"/>
              <a:t>Type question here</a:t>
            </a:r>
          </a:p>
        </p:txBody>
      </p:sp>
      <p:sp>
        <p:nvSpPr>
          <p:cNvPr id="55" name="Text Placeholder 5"/>
          <p:cNvSpPr>
            <a:spLocks noGrp="1"/>
          </p:cNvSpPr>
          <p:nvPr>
            <p:ph type="body" sz="quarter" idx="14" hasCustomPrompt="1"/>
          </p:nvPr>
        </p:nvSpPr>
        <p:spPr>
          <a:xfrm>
            <a:off x="475129" y="5131829"/>
            <a:ext cx="5531970" cy="887227"/>
          </a:xfrm>
        </p:spPr>
        <p:txBody>
          <a:bodyPr>
            <a:normAutofit/>
          </a:bodyPr>
          <a:lstStyle>
            <a:lvl1pPr marL="0" indent="0">
              <a:buNone/>
              <a:defRPr sz="1625"/>
            </a:lvl1pPr>
          </a:lstStyle>
          <a:p>
            <a:pPr lvl="0"/>
            <a:r>
              <a:rPr lang="en-US" dirty="0"/>
              <a:t>Type question here</a:t>
            </a:r>
          </a:p>
        </p:txBody>
      </p:sp>
      <p:sp>
        <p:nvSpPr>
          <p:cNvPr id="56" name="Text Placeholder 5"/>
          <p:cNvSpPr>
            <a:spLocks noGrp="1"/>
          </p:cNvSpPr>
          <p:nvPr>
            <p:ph type="body" sz="quarter" idx="15" hasCustomPrompt="1"/>
          </p:nvPr>
        </p:nvSpPr>
        <p:spPr>
          <a:xfrm>
            <a:off x="6320864" y="1165414"/>
            <a:ext cx="5531970" cy="887227"/>
          </a:xfrm>
        </p:spPr>
        <p:txBody>
          <a:bodyPr>
            <a:normAutofit/>
          </a:bodyPr>
          <a:lstStyle>
            <a:lvl1pPr marL="0" indent="0">
              <a:buNone/>
              <a:defRPr sz="1625"/>
            </a:lvl1pPr>
          </a:lstStyle>
          <a:p>
            <a:pPr lvl="0"/>
            <a:r>
              <a:rPr lang="en-US" dirty="0"/>
              <a:t>Type question here</a:t>
            </a:r>
          </a:p>
        </p:txBody>
      </p:sp>
      <p:sp>
        <p:nvSpPr>
          <p:cNvPr id="57" name="Text Placeholder 5"/>
          <p:cNvSpPr>
            <a:spLocks noGrp="1"/>
          </p:cNvSpPr>
          <p:nvPr>
            <p:ph type="body" sz="quarter" idx="16" hasCustomPrompt="1"/>
          </p:nvPr>
        </p:nvSpPr>
        <p:spPr>
          <a:xfrm>
            <a:off x="6320864" y="2145056"/>
            <a:ext cx="5531970" cy="887227"/>
          </a:xfrm>
        </p:spPr>
        <p:txBody>
          <a:bodyPr>
            <a:normAutofit/>
          </a:bodyPr>
          <a:lstStyle>
            <a:lvl1pPr marL="0" indent="0">
              <a:buNone/>
              <a:defRPr sz="1625"/>
            </a:lvl1pPr>
          </a:lstStyle>
          <a:p>
            <a:pPr lvl="0"/>
            <a:r>
              <a:rPr lang="en-US" dirty="0"/>
              <a:t>Type question here</a:t>
            </a:r>
          </a:p>
        </p:txBody>
      </p:sp>
      <p:sp>
        <p:nvSpPr>
          <p:cNvPr id="58" name="Text Placeholder 5"/>
          <p:cNvSpPr>
            <a:spLocks noGrp="1"/>
          </p:cNvSpPr>
          <p:nvPr>
            <p:ph type="body" sz="quarter" idx="17" hasCustomPrompt="1"/>
          </p:nvPr>
        </p:nvSpPr>
        <p:spPr>
          <a:xfrm>
            <a:off x="6320864" y="3172545"/>
            <a:ext cx="5531970" cy="887227"/>
          </a:xfrm>
        </p:spPr>
        <p:txBody>
          <a:bodyPr>
            <a:normAutofit/>
          </a:bodyPr>
          <a:lstStyle>
            <a:lvl1pPr marL="0" indent="0">
              <a:buNone/>
              <a:defRPr sz="1625"/>
            </a:lvl1pPr>
          </a:lstStyle>
          <a:p>
            <a:pPr lvl="0"/>
            <a:r>
              <a:rPr lang="en-US" dirty="0"/>
              <a:t>Type question here</a:t>
            </a:r>
          </a:p>
        </p:txBody>
      </p:sp>
      <p:sp>
        <p:nvSpPr>
          <p:cNvPr id="59" name="Text Placeholder 5"/>
          <p:cNvSpPr>
            <a:spLocks noGrp="1"/>
          </p:cNvSpPr>
          <p:nvPr>
            <p:ph type="body" sz="quarter" idx="18" hasCustomPrompt="1"/>
          </p:nvPr>
        </p:nvSpPr>
        <p:spPr>
          <a:xfrm>
            <a:off x="6320864" y="4152187"/>
            <a:ext cx="5531970" cy="887227"/>
          </a:xfrm>
        </p:spPr>
        <p:txBody>
          <a:bodyPr>
            <a:normAutofit/>
          </a:bodyPr>
          <a:lstStyle>
            <a:lvl1pPr marL="0" indent="0">
              <a:buNone/>
              <a:defRPr sz="1625"/>
            </a:lvl1pPr>
          </a:lstStyle>
          <a:p>
            <a:pPr lvl="0"/>
            <a:r>
              <a:rPr lang="en-US" dirty="0"/>
              <a:t>Type question here</a:t>
            </a:r>
          </a:p>
        </p:txBody>
      </p:sp>
      <p:sp>
        <p:nvSpPr>
          <p:cNvPr id="60" name="Text Placeholder 5"/>
          <p:cNvSpPr>
            <a:spLocks noGrp="1"/>
          </p:cNvSpPr>
          <p:nvPr>
            <p:ph type="body" sz="quarter" idx="19" hasCustomPrompt="1"/>
          </p:nvPr>
        </p:nvSpPr>
        <p:spPr>
          <a:xfrm>
            <a:off x="6418728" y="5131829"/>
            <a:ext cx="5434105" cy="887227"/>
          </a:xfrm>
        </p:spPr>
        <p:txBody>
          <a:bodyPr>
            <a:normAutofit/>
          </a:bodyPr>
          <a:lstStyle>
            <a:lvl1pPr marL="0" indent="0">
              <a:buNone/>
              <a:defRPr sz="1625"/>
            </a:lvl1pPr>
          </a:lstStyle>
          <a:p>
            <a:pPr lvl="0"/>
            <a:r>
              <a:rPr lang="en-US" dirty="0"/>
              <a:t>Type question here</a:t>
            </a:r>
          </a:p>
        </p:txBody>
      </p:sp>
    </p:spTree>
    <p:extLst>
      <p:ext uri="{BB962C8B-B14F-4D97-AF65-F5344CB8AC3E}">
        <p14:creationId xmlns:p14="http://schemas.microsoft.com/office/powerpoint/2010/main" val="313600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olling Recall Answer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65309336"/>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7" name="Text Placeholder 5"/>
          <p:cNvSpPr>
            <a:spLocks noGrp="1"/>
          </p:cNvSpPr>
          <p:nvPr>
            <p:ph type="body" sz="quarter" idx="10" hasCustomPrompt="1"/>
          </p:nvPr>
        </p:nvSpPr>
        <p:spPr>
          <a:xfrm>
            <a:off x="2142566" y="1165414"/>
            <a:ext cx="3864535" cy="887227"/>
          </a:xfrm>
        </p:spPr>
        <p:txBody>
          <a:bodyPr>
            <a:normAutofit/>
          </a:bodyPr>
          <a:lstStyle>
            <a:lvl1pPr marL="0" indent="0">
              <a:buNone/>
              <a:defRPr sz="1625"/>
            </a:lvl1pPr>
          </a:lstStyle>
          <a:p>
            <a:pPr lvl="0"/>
            <a:r>
              <a:rPr lang="en-US" dirty="0"/>
              <a:t>Type answer here</a:t>
            </a:r>
          </a:p>
        </p:txBody>
      </p:sp>
      <p:sp>
        <p:nvSpPr>
          <p:cNvPr id="8" name="Text Placeholder 5"/>
          <p:cNvSpPr>
            <a:spLocks noGrp="1"/>
          </p:cNvSpPr>
          <p:nvPr>
            <p:ph type="body" sz="quarter" idx="11" hasCustomPrompt="1"/>
          </p:nvPr>
        </p:nvSpPr>
        <p:spPr>
          <a:xfrm>
            <a:off x="2142566" y="2157473"/>
            <a:ext cx="3864535" cy="887227"/>
          </a:xfrm>
        </p:spPr>
        <p:txBody>
          <a:bodyPr>
            <a:normAutofit/>
          </a:bodyPr>
          <a:lstStyle>
            <a:lvl1pPr marL="0" indent="0">
              <a:buNone/>
              <a:defRPr sz="1625"/>
            </a:lvl1pPr>
          </a:lstStyle>
          <a:p>
            <a:pPr lvl="0"/>
            <a:r>
              <a:rPr lang="en-US" dirty="0"/>
              <a:t>Type answer here</a:t>
            </a:r>
          </a:p>
        </p:txBody>
      </p:sp>
      <p:sp>
        <p:nvSpPr>
          <p:cNvPr id="9" name="Text Placeholder 5"/>
          <p:cNvSpPr>
            <a:spLocks noGrp="1"/>
          </p:cNvSpPr>
          <p:nvPr>
            <p:ph type="body" sz="quarter" idx="12" hasCustomPrompt="1"/>
          </p:nvPr>
        </p:nvSpPr>
        <p:spPr>
          <a:xfrm>
            <a:off x="2142566" y="3134679"/>
            <a:ext cx="3864535" cy="887227"/>
          </a:xfrm>
        </p:spPr>
        <p:txBody>
          <a:bodyPr>
            <a:normAutofit/>
          </a:bodyPr>
          <a:lstStyle>
            <a:lvl1pPr marL="0" indent="0">
              <a:buNone/>
              <a:defRPr sz="1625"/>
            </a:lvl1pPr>
          </a:lstStyle>
          <a:p>
            <a:pPr lvl="0"/>
            <a:r>
              <a:rPr lang="en-US" dirty="0"/>
              <a:t>Type answer here</a:t>
            </a:r>
          </a:p>
        </p:txBody>
      </p:sp>
      <p:sp>
        <p:nvSpPr>
          <p:cNvPr id="10" name="Text Placeholder 5"/>
          <p:cNvSpPr>
            <a:spLocks noGrp="1"/>
          </p:cNvSpPr>
          <p:nvPr>
            <p:ph type="body" sz="quarter" idx="13" hasCustomPrompt="1"/>
          </p:nvPr>
        </p:nvSpPr>
        <p:spPr>
          <a:xfrm>
            <a:off x="2142565" y="4171727"/>
            <a:ext cx="3864535" cy="887227"/>
          </a:xfrm>
        </p:spPr>
        <p:txBody>
          <a:bodyPr>
            <a:normAutofit/>
          </a:bodyPr>
          <a:lstStyle>
            <a:lvl1pPr marL="0" indent="0">
              <a:buNone/>
              <a:defRPr sz="1625"/>
            </a:lvl1pPr>
          </a:lstStyle>
          <a:p>
            <a:pPr lvl="0"/>
            <a:r>
              <a:rPr lang="en-US" dirty="0"/>
              <a:t>Type answer here</a:t>
            </a:r>
          </a:p>
        </p:txBody>
      </p:sp>
      <p:sp>
        <p:nvSpPr>
          <p:cNvPr id="11" name="Text Placeholder 5"/>
          <p:cNvSpPr>
            <a:spLocks noGrp="1"/>
          </p:cNvSpPr>
          <p:nvPr>
            <p:ph type="body" sz="quarter" idx="14" hasCustomPrompt="1"/>
          </p:nvPr>
        </p:nvSpPr>
        <p:spPr>
          <a:xfrm>
            <a:off x="2142565" y="5163786"/>
            <a:ext cx="3864535" cy="887227"/>
          </a:xfrm>
        </p:spPr>
        <p:txBody>
          <a:bodyPr>
            <a:normAutofit/>
          </a:bodyPr>
          <a:lstStyle>
            <a:lvl1pPr marL="0" indent="0">
              <a:buNone/>
              <a:defRPr sz="1625"/>
            </a:lvl1pPr>
          </a:lstStyle>
          <a:p>
            <a:pPr lvl="0"/>
            <a:r>
              <a:rPr lang="en-US" dirty="0"/>
              <a:t>Type answer here</a:t>
            </a:r>
          </a:p>
        </p:txBody>
      </p:sp>
      <p:sp>
        <p:nvSpPr>
          <p:cNvPr id="12" name="Text Placeholder 5"/>
          <p:cNvSpPr>
            <a:spLocks noGrp="1"/>
          </p:cNvSpPr>
          <p:nvPr>
            <p:ph type="body" sz="quarter" idx="15" hasCustomPrompt="1"/>
          </p:nvPr>
        </p:nvSpPr>
        <p:spPr>
          <a:xfrm>
            <a:off x="8040594" y="1165414"/>
            <a:ext cx="3864535" cy="887227"/>
          </a:xfrm>
        </p:spPr>
        <p:txBody>
          <a:bodyPr>
            <a:normAutofit/>
          </a:bodyPr>
          <a:lstStyle>
            <a:lvl1pPr marL="0" indent="0">
              <a:buNone/>
              <a:defRPr sz="1625"/>
            </a:lvl1pPr>
          </a:lstStyle>
          <a:p>
            <a:pPr lvl="0"/>
            <a:r>
              <a:rPr lang="en-US" dirty="0"/>
              <a:t>Type answer here</a:t>
            </a:r>
          </a:p>
        </p:txBody>
      </p:sp>
      <p:sp>
        <p:nvSpPr>
          <p:cNvPr id="13" name="Text Placeholder 5"/>
          <p:cNvSpPr>
            <a:spLocks noGrp="1"/>
          </p:cNvSpPr>
          <p:nvPr>
            <p:ph type="body" sz="quarter" idx="16" hasCustomPrompt="1"/>
          </p:nvPr>
        </p:nvSpPr>
        <p:spPr>
          <a:xfrm>
            <a:off x="8040594" y="2157473"/>
            <a:ext cx="3864535" cy="887227"/>
          </a:xfrm>
        </p:spPr>
        <p:txBody>
          <a:bodyPr>
            <a:normAutofit/>
          </a:bodyPr>
          <a:lstStyle>
            <a:lvl1pPr marL="0" indent="0">
              <a:buNone/>
              <a:defRPr sz="1625"/>
            </a:lvl1pPr>
          </a:lstStyle>
          <a:p>
            <a:pPr lvl="0"/>
            <a:r>
              <a:rPr lang="en-US" dirty="0"/>
              <a:t>Type answer here</a:t>
            </a:r>
          </a:p>
        </p:txBody>
      </p:sp>
      <p:sp>
        <p:nvSpPr>
          <p:cNvPr id="14" name="Text Placeholder 5"/>
          <p:cNvSpPr>
            <a:spLocks noGrp="1"/>
          </p:cNvSpPr>
          <p:nvPr>
            <p:ph type="body" sz="quarter" idx="17" hasCustomPrompt="1"/>
          </p:nvPr>
        </p:nvSpPr>
        <p:spPr>
          <a:xfrm>
            <a:off x="8040593" y="3134679"/>
            <a:ext cx="3864535" cy="887227"/>
          </a:xfrm>
        </p:spPr>
        <p:txBody>
          <a:bodyPr>
            <a:normAutofit/>
          </a:bodyPr>
          <a:lstStyle>
            <a:lvl1pPr marL="0" indent="0">
              <a:buNone/>
              <a:defRPr sz="1625"/>
            </a:lvl1pPr>
          </a:lstStyle>
          <a:p>
            <a:pPr lvl="0"/>
            <a:r>
              <a:rPr lang="en-US" dirty="0"/>
              <a:t>Type answer here</a:t>
            </a:r>
          </a:p>
        </p:txBody>
      </p:sp>
      <p:sp>
        <p:nvSpPr>
          <p:cNvPr id="15" name="Text Placeholder 5"/>
          <p:cNvSpPr>
            <a:spLocks noGrp="1"/>
          </p:cNvSpPr>
          <p:nvPr>
            <p:ph type="body" sz="quarter" idx="18" hasCustomPrompt="1"/>
          </p:nvPr>
        </p:nvSpPr>
        <p:spPr>
          <a:xfrm>
            <a:off x="8040592" y="4171727"/>
            <a:ext cx="3864535" cy="887227"/>
          </a:xfrm>
        </p:spPr>
        <p:txBody>
          <a:bodyPr>
            <a:normAutofit/>
          </a:bodyPr>
          <a:lstStyle>
            <a:lvl1pPr marL="0" indent="0">
              <a:buNone/>
              <a:defRPr sz="1625"/>
            </a:lvl1pPr>
          </a:lstStyle>
          <a:p>
            <a:pPr lvl="0"/>
            <a:r>
              <a:rPr lang="en-US" dirty="0"/>
              <a:t>Type answer here</a:t>
            </a:r>
          </a:p>
        </p:txBody>
      </p:sp>
      <p:sp>
        <p:nvSpPr>
          <p:cNvPr id="16" name="Text Placeholder 5"/>
          <p:cNvSpPr>
            <a:spLocks noGrp="1"/>
          </p:cNvSpPr>
          <p:nvPr>
            <p:ph type="body" sz="quarter" idx="19" hasCustomPrompt="1"/>
          </p:nvPr>
        </p:nvSpPr>
        <p:spPr>
          <a:xfrm>
            <a:off x="8040592" y="5163786"/>
            <a:ext cx="3864535" cy="887227"/>
          </a:xfrm>
        </p:spPr>
        <p:txBody>
          <a:bodyPr>
            <a:normAutofit/>
          </a:bodyPr>
          <a:lstStyle>
            <a:lvl1pPr marL="0" indent="0">
              <a:buNone/>
              <a:defRPr sz="1625"/>
            </a:lvl1pPr>
          </a:lstStyle>
          <a:p>
            <a:pPr lvl="0"/>
            <a:r>
              <a:rPr lang="en-US" dirty="0"/>
              <a:t>Type answer here</a:t>
            </a:r>
          </a:p>
        </p:txBody>
      </p:sp>
      <p:sp>
        <p:nvSpPr>
          <p:cNvPr id="17" name="Text Placeholder 5"/>
          <p:cNvSpPr>
            <a:spLocks noGrp="1"/>
          </p:cNvSpPr>
          <p:nvPr>
            <p:ph type="body" sz="quarter" idx="20" hasCustomPrompt="1"/>
          </p:nvPr>
        </p:nvSpPr>
        <p:spPr>
          <a:xfrm>
            <a:off x="457202" y="1165414"/>
            <a:ext cx="1523999" cy="887227"/>
          </a:xfrm>
        </p:spPr>
        <p:txBody>
          <a:bodyPr>
            <a:normAutofit/>
          </a:bodyPr>
          <a:lstStyle>
            <a:lvl1pPr marL="0" indent="0">
              <a:buNone/>
              <a:defRPr sz="1300"/>
            </a:lvl1pPr>
          </a:lstStyle>
          <a:p>
            <a:pPr lvl="0"/>
            <a:r>
              <a:rPr lang="en-US" dirty="0"/>
              <a:t>Type question keyword here</a:t>
            </a:r>
          </a:p>
        </p:txBody>
      </p:sp>
      <p:sp>
        <p:nvSpPr>
          <p:cNvPr id="18" name="Text Placeholder 5"/>
          <p:cNvSpPr>
            <a:spLocks noGrp="1"/>
          </p:cNvSpPr>
          <p:nvPr>
            <p:ph type="body" sz="quarter" idx="21" hasCustomPrompt="1"/>
          </p:nvPr>
        </p:nvSpPr>
        <p:spPr>
          <a:xfrm>
            <a:off x="457202" y="2157473"/>
            <a:ext cx="1523999" cy="887227"/>
          </a:xfrm>
        </p:spPr>
        <p:txBody>
          <a:bodyPr>
            <a:normAutofit/>
          </a:bodyPr>
          <a:lstStyle>
            <a:lvl1pPr marL="0" indent="0">
              <a:buNone/>
              <a:defRPr sz="1300"/>
            </a:lvl1pPr>
          </a:lstStyle>
          <a:p>
            <a:pPr lvl="0"/>
            <a:r>
              <a:rPr lang="en-US" dirty="0"/>
              <a:t>Type question Keyword here</a:t>
            </a:r>
          </a:p>
        </p:txBody>
      </p:sp>
      <p:sp>
        <p:nvSpPr>
          <p:cNvPr id="19" name="Text Placeholder 5"/>
          <p:cNvSpPr>
            <a:spLocks noGrp="1"/>
          </p:cNvSpPr>
          <p:nvPr>
            <p:ph type="body" sz="quarter" idx="22" hasCustomPrompt="1"/>
          </p:nvPr>
        </p:nvSpPr>
        <p:spPr>
          <a:xfrm>
            <a:off x="457202" y="3134679"/>
            <a:ext cx="1523999" cy="887227"/>
          </a:xfrm>
        </p:spPr>
        <p:txBody>
          <a:bodyPr>
            <a:normAutofit/>
          </a:bodyPr>
          <a:lstStyle>
            <a:lvl1pPr marL="0" indent="0">
              <a:buNone/>
              <a:defRPr sz="1300"/>
            </a:lvl1pPr>
          </a:lstStyle>
          <a:p>
            <a:pPr lvl="0"/>
            <a:r>
              <a:rPr lang="en-US" dirty="0"/>
              <a:t>Type question Keyword here</a:t>
            </a:r>
          </a:p>
        </p:txBody>
      </p:sp>
      <p:sp>
        <p:nvSpPr>
          <p:cNvPr id="20" name="Text Placeholder 5"/>
          <p:cNvSpPr>
            <a:spLocks noGrp="1"/>
          </p:cNvSpPr>
          <p:nvPr>
            <p:ph type="body" sz="quarter" idx="23" hasCustomPrompt="1"/>
          </p:nvPr>
        </p:nvSpPr>
        <p:spPr>
          <a:xfrm>
            <a:off x="457201" y="4171727"/>
            <a:ext cx="1523999" cy="887227"/>
          </a:xfrm>
        </p:spPr>
        <p:txBody>
          <a:bodyPr>
            <a:normAutofit/>
          </a:bodyPr>
          <a:lstStyle>
            <a:lvl1pPr marL="0" indent="0">
              <a:buNone/>
              <a:defRPr sz="1300"/>
            </a:lvl1pPr>
          </a:lstStyle>
          <a:p>
            <a:pPr lvl="0"/>
            <a:r>
              <a:rPr lang="en-US" dirty="0"/>
              <a:t>Type question Keyword here</a:t>
            </a:r>
          </a:p>
        </p:txBody>
      </p:sp>
      <p:sp>
        <p:nvSpPr>
          <p:cNvPr id="21" name="Text Placeholder 5"/>
          <p:cNvSpPr>
            <a:spLocks noGrp="1"/>
          </p:cNvSpPr>
          <p:nvPr>
            <p:ph type="body" sz="quarter" idx="24" hasCustomPrompt="1"/>
          </p:nvPr>
        </p:nvSpPr>
        <p:spPr>
          <a:xfrm>
            <a:off x="457201" y="5163786"/>
            <a:ext cx="1523999" cy="887227"/>
          </a:xfrm>
        </p:spPr>
        <p:txBody>
          <a:bodyPr>
            <a:normAutofit/>
          </a:bodyPr>
          <a:lstStyle>
            <a:lvl1pPr marL="0" indent="0">
              <a:buNone/>
              <a:defRPr sz="1300"/>
            </a:lvl1pPr>
          </a:lstStyle>
          <a:p>
            <a:pPr lvl="0"/>
            <a:r>
              <a:rPr lang="en-US" dirty="0"/>
              <a:t>Type question Keyword here</a:t>
            </a:r>
          </a:p>
        </p:txBody>
      </p:sp>
      <p:sp>
        <p:nvSpPr>
          <p:cNvPr id="22" name="Text Placeholder 5"/>
          <p:cNvSpPr>
            <a:spLocks noGrp="1"/>
          </p:cNvSpPr>
          <p:nvPr>
            <p:ph type="body" sz="quarter" idx="25" hasCustomPrompt="1"/>
          </p:nvPr>
        </p:nvSpPr>
        <p:spPr>
          <a:xfrm>
            <a:off x="6338050" y="1165414"/>
            <a:ext cx="1523999" cy="887227"/>
          </a:xfrm>
        </p:spPr>
        <p:txBody>
          <a:bodyPr>
            <a:normAutofit/>
          </a:bodyPr>
          <a:lstStyle>
            <a:lvl1pPr marL="0" indent="0">
              <a:buNone/>
              <a:defRPr sz="1300"/>
            </a:lvl1pPr>
          </a:lstStyle>
          <a:p>
            <a:pPr lvl="0"/>
            <a:r>
              <a:rPr lang="en-US" dirty="0"/>
              <a:t>Type question Keyword here</a:t>
            </a:r>
          </a:p>
        </p:txBody>
      </p:sp>
      <p:sp>
        <p:nvSpPr>
          <p:cNvPr id="23" name="Text Placeholder 5"/>
          <p:cNvSpPr>
            <a:spLocks noGrp="1"/>
          </p:cNvSpPr>
          <p:nvPr>
            <p:ph type="body" sz="quarter" idx="26" hasCustomPrompt="1"/>
          </p:nvPr>
        </p:nvSpPr>
        <p:spPr>
          <a:xfrm>
            <a:off x="6338050" y="2157473"/>
            <a:ext cx="1523999" cy="887227"/>
          </a:xfrm>
        </p:spPr>
        <p:txBody>
          <a:bodyPr>
            <a:normAutofit/>
          </a:bodyPr>
          <a:lstStyle>
            <a:lvl1pPr marL="0" indent="0">
              <a:buNone/>
              <a:defRPr sz="1300"/>
            </a:lvl1pPr>
          </a:lstStyle>
          <a:p>
            <a:pPr lvl="0"/>
            <a:r>
              <a:rPr lang="en-US" dirty="0"/>
              <a:t>Type question Keyword here</a:t>
            </a:r>
          </a:p>
        </p:txBody>
      </p:sp>
      <p:sp>
        <p:nvSpPr>
          <p:cNvPr id="24" name="Text Placeholder 5"/>
          <p:cNvSpPr>
            <a:spLocks noGrp="1"/>
          </p:cNvSpPr>
          <p:nvPr>
            <p:ph type="body" sz="quarter" idx="27" hasCustomPrompt="1"/>
          </p:nvPr>
        </p:nvSpPr>
        <p:spPr>
          <a:xfrm>
            <a:off x="6338048" y="3134679"/>
            <a:ext cx="1523999" cy="887227"/>
          </a:xfrm>
        </p:spPr>
        <p:txBody>
          <a:bodyPr>
            <a:normAutofit/>
          </a:bodyPr>
          <a:lstStyle>
            <a:lvl1pPr marL="0" indent="0">
              <a:buNone/>
              <a:defRPr sz="1300"/>
            </a:lvl1pPr>
          </a:lstStyle>
          <a:p>
            <a:pPr lvl="0"/>
            <a:r>
              <a:rPr lang="en-US" dirty="0"/>
              <a:t>Type question Keyword here</a:t>
            </a:r>
          </a:p>
        </p:txBody>
      </p:sp>
      <p:sp>
        <p:nvSpPr>
          <p:cNvPr id="25" name="Text Placeholder 5"/>
          <p:cNvSpPr>
            <a:spLocks noGrp="1"/>
          </p:cNvSpPr>
          <p:nvPr>
            <p:ph type="body" sz="quarter" idx="28" hasCustomPrompt="1"/>
          </p:nvPr>
        </p:nvSpPr>
        <p:spPr>
          <a:xfrm>
            <a:off x="6338047" y="4171727"/>
            <a:ext cx="1523999" cy="887227"/>
          </a:xfrm>
        </p:spPr>
        <p:txBody>
          <a:bodyPr>
            <a:normAutofit/>
          </a:bodyPr>
          <a:lstStyle>
            <a:lvl1pPr marL="0" indent="0">
              <a:buNone/>
              <a:defRPr sz="1300"/>
            </a:lvl1pPr>
          </a:lstStyle>
          <a:p>
            <a:pPr lvl="0"/>
            <a:r>
              <a:rPr lang="en-US" dirty="0"/>
              <a:t>Type question Keyword here</a:t>
            </a:r>
          </a:p>
        </p:txBody>
      </p:sp>
      <p:sp>
        <p:nvSpPr>
          <p:cNvPr id="26" name="Text Placeholder 5"/>
          <p:cNvSpPr>
            <a:spLocks noGrp="1"/>
          </p:cNvSpPr>
          <p:nvPr>
            <p:ph type="body" sz="quarter" idx="29" hasCustomPrompt="1"/>
          </p:nvPr>
        </p:nvSpPr>
        <p:spPr>
          <a:xfrm>
            <a:off x="6338047" y="5163786"/>
            <a:ext cx="1523999" cy="887227"/>
          </a:xfrm>
        </p:spPr>
        <p:txBody>
          <a:bodyPr>
            <a:normAutofit/>
          </a:bodyPr>
          <a:lstStyle>
            <a:lvl1pPr marL="0" indent="0">
              <a:buNone/>
              <a:defRPr sz="1300"/>
            </a:lvl1pPr>
          </a:lstStyle>
          <a:p>
            <a:pPr lvl="0"/>
            <a:r>
              <a:rPr lang="en-US" dirty="0"/>
              <a:t>Type question Keyword here</a:t>
            </a:r>
          </a:p>
        </p:txBody>
      </p:sp>
    </p:spTree>
    <p:extLst>
      <p:ext uri="{BB962C8B-B14F-4D97-AF65-F5344CB8AC3E}">
        <p14:creationId xmlns:p14="http://schemas.microsoft.com/office/powerpoint/2010/main" val="344660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Revision Lesson">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REVISE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PRACTICE</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CHECK</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0810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90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ALT Lesson Structure">
    <p:spTree>
      <p:nvGrpSpPr>
        <p:cNvPr id="1" name=""/>
        <p:cNvGrpSpPr/>
        <p:nvPr/>
      </p:nvGrpSpPr>
      <p:grpSpPr>
        <a:xfrm>
          <a:off x="0" y="0"/>
          <a:ext cx="0" cy="0"/>
          <a:chOff x="0" y="0"/>
          <a:chExt cx="0" cy="0"/>
        </a:xfrm>
      </p:grpSpPr>
      <p:sp>
        <p:nvSpPr>
          <p:cNvPr id="20" name="TextBox 19"/>
          <p:cNvSpPr txBox="1"/>
          <p:nvPr/>
        </p:nvSpPr>
        <p:spPr>
          <a:xfrm>
            <a:off x="3371396" y="496540"/>
            <a:ext cx="2446670" cy="593752"/>
          </a:xfrm>
          <a:prstGeom prst="rect">
            <a:avLst/>
          </a:prstGeom>
          <a:solidFill>
            <a:srgbClr val="DAE3F3"/>
          </a:solid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Clear instruction and modelling</a:t>
            </a:r>
          </a:p>
          <a:p>
            <a:pPr marL="0" indent="0" algn="ctr">
              <a:spcAft>
                <a:spcPts val="244"/>
              </a:spcAft>
              <a:buFont typeface="Arial" panose="020B0604020202020204" pitchFamily="34" charset="0"/>
              <a:buNone/>
            </a:pPr>
            <a:r>
              <a:rPr lang="en-GB" sz="975" dirty="0">
                <a:solidFill>
                  <a:srgbClr val="0B5196"/>
                </a:solidFill>
                <a:latin typeface="+mn-lt"/>
              </a:rPr>
              <a:t>Model Reading Strategies </a:t>
            </a:r>
          </a:p>
          <a:p>
            <a:pPr marL="0" indent="0" algn="ctr">
              <a:spcAft>
                <a:spcPts val="244"/>
              </a:spcAft>
              <a:buFont typeface="Arial" panose="020B0604020202020204" pitchFamily="34" charset="0"/>
              <a:buNone/>
            </a:pPr>
            <a:r>
              <a:rPr lang="en-GB" sz="975" dirty="0">
                <a:solidFill>
                  <a:srgbClr val="0B5196"/>
                </a:solidFill>
                <a:latin typeface="+mn-lt"/>
              </a:rPr>
              <a:t>Use Knowledge Organiser</a:t>
            </a:r>
          </a:p>
        </p:txBody>
      </p:sp>
      <p:sp>
        <p:nvSpPr>
          <p:cNvPr id="19" name="TextBox 18"/>
          <p:cNvSpPr txBox="1"/>
          <p:nvPr/>
        </p:nvSpPr>
        <p:spPr>
          <a:xfrm>
            <a:off x="9052208" y="488379"/>
            <a:ext cx="2688823" cy="593752"/>
          </a:xfrm>
          <a:prstGeom prst="rect">
            <a:avLst/>
          </a:prstGeom>
          <a:solidFill>
            <a:srgbClr val="DAE3F3"/>
          </a:solid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Remove scaffolding when</a:t>
            </a:r>
            <a:r>
              <a:rPr lang="en-GB" sz="975" baseline="0" dirty="0">
                <a:solidFill>
                  <a:srgbClr val="0B5196"/>
                </a:solidFill>
                <a:latin typeface="+mn-lt"/>
              </a:rPr>
              <a:t> appropriate</a:t>
            </a:r>
            <a:endParaRPr lang="en-GB" sz="975" dirty="0">
              <a:solidFill>
                <a:srgbClr val="0B5196"/>
              </a:solidFill>
              <a:latin typeface="+mn-lt"/>
            </a:endParaRPr>
          </a:p>
          <a:p>
            <a:pPr marL="0" indent="0" algn="ctr">
              <a:spcAft>
                <a:spcPts val="244"/>
              </a:spcAft>
              <a:buFont typeface="Arial" panose="020B0604020202020204" pitchFamily="34" charset="0"/>
              <a:buNone/>
            </a:pPr>
            <a:r>
              <a:rPr lang="en-GB" sz="975" dirty="0">
                <a:solidFill>
                  <a:srgbClr val="0B5196"/>
                </a:solidFill>
                <a:latin typeface="+mn-lt"/>
              </a:rPr>
              <a:t>Connect with existing knowledge</a:t>
            </a:r>
          </a:p>
          <a:p>
            <a:pPr marL="0" indent="0" algn="ctr">
              <a:spcAft>
                <a:spcPts val="244"/>
              </a:spcAft>
              <a:buFont typeface="Arial" panose="020B0604020202020204" pitchFamily="34" charset="0"/>
              <a:buNone/>
            </a:pPr>
            <a:r>
              <a:rPr lang="en-GB" sz="975" dirty="0">
                <a:solidFill>
                  <a:srgbClr val="0B5196"/>
                </a:solidFill>
                <a:latin typeface="+mn-lt"/>
              </a:rPr>
              <a:t>Capture in writing or performance</a:t>
            </a:r>
          </a:p>
        </p:txBody>
      </p:sp>
      <p:sp>
        <p:nvSpPr>
          <p:cNvPr id="11" name="Pentagon 10"/>
          <p:cNvSpPr/>
          <p:nvPr/>
        </p:nvSpPr>
        <p:spPr>
          <a:xfrm>
            <a:off x="169863" y="130892"/>
            <a:ext cx="2988000" cy="358139"/>
          </a:xfrm>
          <a:prstGeom prst="homePlate">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3061553"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963055"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860464"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7" name="TextBox 16"/>
          <p:cNvSpPr txBox="1"/>
          <p:nvPr/>
        </p:nvSpPr>
        <p:spPr>
          <a:xfrm>
            <a:off x="258329" y="475131"/>
            <a:ext cx="2666487" cy="593752"/>
          </a:xfrm>
          <a:prstGeom prst="rect">
            <a:avLst/>
          </a:prstGeom>
          <a:no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Space recent and long term knowledge </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Misconceptions from Track &amp; Transfer</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Connect to KO &amp; home learning</a:t>
            </a:r>
          </a:p>
        </p:txBody>
      </p:sp>
      <p:sp>
        <p:nvSpPr>
          <p:cNvPr id="21" name="TextBox 20"/>
          <p:cNvSpPr txBox="1"/>
          <p:nvPr/>
        </p:nvSpPr>
        <p:spPr>
          <a:xfrm>
            <a:off x="6291539" y="496542"/>
            <a:ext cx="2494946" cy="593752"/>
          </a:xfrm>
          <a:prstGeom prst="rect">
            <a:avLst/>
          </a:prstGeom>
          <a:no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Add scaffolding where required</a:t>
            </a:r>
          </a:p>
          <a:p>
            <a:pPr marL="0" indent="0" algn="ctr">
              <a:spcAft>
                <a:spcPts val="244"/>
              </a:spcAft>
              <a:buFont typeface="Arial" panose="020B0604020202020204" pitchFamily="34" charset="0"/>
              <a:buNone/>
            </a:pPr>
            <a:r>
              <a:rPr lang="en-GB" sz="975" dirty="0">
                <a:solidFill>
                  <a:srgbClr val="0B5196"/>
                </a:solidFill>
                <a:latin typeface="+mn-lt"/>
              </a:rPr>
              <a:t>Use whiteboards &amp; visualisers</a:t>
            </a:r>
          </a:p>
          <a:p>
            <a:pPr marL="0" indent="0" algn="ctr">
              <a:spcAft>
                <a:spcPts val="244"/>
              </a:spcAft>
              <a:buFont typeface="Arial" panose="020B0604020202020204" pitchFamily="34" charset="0"/>
              <a:buNone/>
            </a:pPr>
            <a:r>
              <a:rPr lang="en-GB" sz="975" dirty="0">
                <a:solidFill>
                  <a:srgbClr val="0B5196"/>
                </a:solidFill>
                <a:latin typeface="+mn-lt"/>
              </a:rPr>
              <a:t>Make thinking visible </a:t>
            </a:r>
          </a:p>
        </p:txBody>
      </p:sp>
      <p:sp>
        <p:nvSpPr>
          <p:cNvPr id="25" name="Donut 24"/>
          <p:cNvSpPr/>
          <p:nvPr/>
        </p:nvSpPr>
        <p:spPr>
          <a:xfrm>
            <a:off x="2412025" y="2254578"/>
            <a:ext cx="3132000" cy="3132000"/>
          </a:xfrm>
          <a:prstGeom prst="donut">
            <a:avLst>
              <a:gd name="adj" fmla="val 1922"/>
            </a:avLst>
          </a:prstGeom>
          <a:no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26" name="Chevron 25"/>
          <p:cNvSpPr/>
          <p:nvPr/>
        </p:nvSpPr>
        <p:spPr>
          <a:xfrm>
            <a:off x="3161380" y="5086282"/>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PRACTISE</a:t>
            </a:r>
          </a:p>
        </p:txBody>
      </p:sp>
      <p:sp>
        <p:nvSpPr>
          <p:cNvPr id="27" name="Chevron 26"/>
          <p:cNvSpPr/>
          <p:nvPr/>
        </p:nvSpPr>
        <p:spPr>
          <a:xfrm>
            <a:off x="3171006" y="2199660"/>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RETRIEVE</a:t>
            </a:r>
          </a:p>
        </p:txBody>
      </p:sp>
      <p:sp>
        <p:nvSpPr>
          <p:cNvPr id="28" name="Chevron 27"/>
          <p:cNvSpPr/>
          <p:nvPr/>
        </p:nvSpPr>
        <p:spPr>
          <a:xfrm>
            <a:off x="5344231"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INSTRUCT</a:t>
            </a:r>
          </a:p>
        </p:txBody>
      </p:sp>
      <p:sp>
        <p:nvSpPr>
          <p:cNvPr id="29" name="Chevron 28"/>
          <p:cNvSpPr/>
          <p:nvPr/>
        </p:nvSpPr>
        <p:spPr>
          <a:xfrm>
            <a:off x="950178"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SECURE</a:t>
            </a:r>
          </a:p>
        </p:txBody>
      </p:sp>
      <p:cxnSp>
        <p:nvCxnSpPr>
          <p:cNvPr id="30" name="Straight Connector 29"/>
          <p:cNvCxnSpPr/>
          <p:nvPr/>
        </p:nvCxnSpPr>
        <p:spPr>
          <a:xfrm flipV="1">
            <a:off x="5736091" y="505292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a:endCxn id="8" idx="4"/>
          </p:cNvCxnSpPr>
          <p:nvPr/>
        </p:nvCxnSpPr>
        <p:spPr>
          <a:xfrm flipH="1" flipV="1">
            <a:off x="3969255" y="4648580"/>
            <a:ext cx="0" cy="4377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p:cNvSpPr txBox="1"/>
          <p:nvPr/>
        </p:nvSpPr>
        <p:spPr>
          <a:xfrm>
            <a:off x="5774044" y="4215442"/>
            <a:ext cx="2255108"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Hinge Point Questions</a:t>
            </a:r>
          </a:p>
          <a:p>
            <a:pPr marL="0" indent="0" algn="l">
              <a:spcAft>
                <a:spcPts val="244"/>
              </a:spcAft>
              <a:buFont typeface="Arial" panose="020B0604020202020204" pitchFamily="34" charset="0"/>
              <a:buNone/>
            </a:pPr>
            <a:r>
              <a:rPr lang="en-GB" sz="894" baseline="0" dirty="0">
                <a:solidFill>
                  <a:srgbClr val="0B5196"/>
                </a:solidFill>
                <a:latin typeface="+mn-lt"/>
              </a:rPr>
              <a:t>Know whether to move forward into practice, or give more instruction</a:t>
            </a:r>
            <a:endParaRPr lang="en-GB" sz="894" dirty="0">
              <a:solidFill>
                <a:srgbClr val="0B5196"/>
              </a:solidFill>
              <a:latin typeface="+mn-lt"/>
            </a:endParaRPr>
          </a:p>
        </p:txBody>
      </p:sp>
      <p:cxnSp>
        <p:nvCxnSpPr>
          <p:cNvPr id="33" name="Straight Connector 32"/>
          <p:cNvCxnSpPr/>
          <p:nvPr/>
        </p:nvCxnSpPr>
        <p:spPr>
          <a:xfrm>
            <a:off x="5704292" y="2747693"/>
            <a:ext cx="141988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H="1">
            <a:off x="5371477" y="2747693"/>
            <a:ext cx="332814" cy="28961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5725072" y="2073045"/>
            <a:ext cx="1743890"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Show Me</a:t>
            </a:r>
          </a:p>
          <a:p>
            <a:pPr marL="0" indent="0" algn="l">
              <a:spcAft>
                <a:spcPts val="244"/>
              </a:spcAft>
              <a:buFont typeface="Arial" panose="020B0604020202020204" pitchFamily="34" charset="0"/>
              <a:buNone/>
            </a:pPr>
            <a:r>
              <a:rPr lang="en-GB" sz="894" baseline="0" dirty="0">
                <a:solidFill>
                  <a:srgbClr val="0B5196"/>
                </a:solidFill>
                <a:latin typeface="+mn-lt"/>
              </a:rPr>
              <a:t>All the pupils must show their retrieval work </a:t>
            </a:r>
            <a:endParaRPr lang="en-GB" sz="894" dirty="0">
              <a:solidFill>
                <a:srgbClr val="0B5196"/>
              </a:solidFill>
              <a:latin typeface="+mn-lt"/>
            </a:endParaRPr>
          </a:p>
        </p:txBody>
      </p:sp>
      <p:cxnSp>
        <p:nvCxnSpPr>
          <p:cNvPr id="36" name="Straight Connector 35"/>
          <p:cNvCxnSpPr/>
          <p:nvPr/>
        </p:nvCxnSpPr>
        <p:spPr>
          <a:xfrm flipV="1">
            <a:off x="409512" y="514734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V="1">
            <a:off x="2263528" y="4687227"/>
            <a:ext cx="426679" cy="43741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576603" y="2766313"/>
            <a:ext cx="1590529" cy="17606"/>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flipV="1">
            <a:off x="2141885" y="2778893"/>
            <a:ext cx="420715" cy="30958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p:cNvSpPr txBox="1"/>
          <p:nvPr/>
        </p:nvSpPr>
        <p:spPr>
          <a:xfrm>
            <a:off x="173262" y="4440592"/>
            <a:ext cx="1996998"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Live Marking</a:t>
            </a:r>
          </a:p>
          <a:p>
            <a:pPr marL="0" indent="0" algn="r">
              <a:spcAft>
                <a:spcPts val="244"/>
              </a:spcAft>
              <a:buFont typeface="Arial" panose="020B0604020202020204" pitchFamily="34" charset="0"/>
              <a:buNone/>
            </a:pPr>
            <a:r>
              <a:rPr lang="en-GB" sz="894" baseline="0" dirty="0">
                <a:solidFill>
                  <a:srgbClr val="0B5196"/>
                </a:solidFill>
                <a:latin typeface="+mn-lt"/>
              </a:rPr>
              <a:t>Circulate the room to find and solve problems as they happen</a:t>
            </a:r>
            <a:endParaRPr lang="en-GB" sz="894" dirty="0">
              <a:solidFill>
                <a:srgbClr val="0B5196"/>
              </a:solidFill>
              <a:latin typeface="+mn-lt"/>
            </a:endParaRPr>
          </a:p>
        </p:txBody>
      </p:sp>
      <p:sp>
        <p:nvSpPr>
          <p:cNvPr id="41" name="TextBox 40"/>
          <p:cNvSpPr txBox="1"/>
          <p:nvPr/>
        </p:nvSpPr>
        <p:spPr>
          <a:xfrm>
            <a:off x="173262" y="2110043"/>
            <a:ext cx="2057719"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Track &amp; Transfer</a:t>
            </a:r>
          </a:p>
          <a:p>
            <a:pPr marL="0" indent="0" algn="r">
              <a:spcAft>
                <a:spcPts val="244"/>
              </a:spcAft>
              <a:buFont typeface="Arial" panose="020B0604020202020204" pitchFamily="34" charset="0"/>
              <a:buNone/>
            </a:pPr>
            <a:r>
              <a:rPr lang="en-GB" sz="894" baseline="0" dirty="0">
                <a:solidFill>
                  <a:srgbClr val="0B5196"/>
                </a:solidFill>
                <a:latin typeface="+mn-lt"/>
              </a:rPr>
              <a:t>Monitor learning to inform panning and retrieval</a:t>
            </a:r>
            <a:endParaRPr lang="en-GB" sz="894" dirty="0">
              <a:solidFill>
                <a:srgbClr val="0B5196"/>
              </a:solidFill>
              <a:latin typeface="+mn-lt"/>
            </a:endParaRPr>
          </a:p>
        </p:txBody>
      </p:sp>
      <p:sp>
        <p:nvSpPr>
          <p:cNvPr id="81" name="Rectangle 80"/>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82" name="Chevron 81"/>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LESSON CYCLE</a:t>
            </a:r>
            <a:endParaRPr lang="en-GB" sz="1300" b="0" dirty="0">
              <a:solidFill>
                <a:schemeClr val="bg1"/>
              </a:solidFill>
            </a:endParaRPr>
          </a:p>
        </p:txBody>
      </p:sp>
      <p:pic>
        <p:nvPicPr>
          <p:cNvPr id="8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91" name="Rectangle 90"/>
          <p:cNvSpPr/>
          <p:nvPr/>
        </p:nvSpPr>
        <p:spPr>
          <a:xfrm>
            <a:off x="169863" y="1316917"/>
            <a:ext cx="11678601" cy="45719"/>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43" name="Straight Connector 42"/>
          <p:cNvCxnSpPr/>
          <p:nvPr/>
        </p:nvCxnSpPr>
        <p:spPr>
          <a:xfrm flipH="1" flipV="1">
            <a:off x="5353548" y="4624553"/>
            <a:ext cx="402566" cy="41044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a:stCxn id="8" idx="0"/>
          </p:cNvCxnSpPr>
          <p:nvPr/>
        </p:nvCxnSpPr>
        <p:spPr>
          <a:xfrm flipV="1">
            <a:off x="3969255" y="2559660"/>
            <a:ext cx="0" cy="432918"/>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p:cNvCxnSpPr>
            <a:stCxn id="8" idx="6"/>
            <a:endCxn id="28" idx="1"/>
          </p:cNvCxnSpPr>
          <p:nvPr/>
        </p:nvCxnSpPr>
        <p:spPr>
          <a:xfrm flipV="1">
            <a:off x="4797255" y="3813423"/>
            <a:ext cx="546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p:cNvCxnSpPr>
            <a:stCxn id="29" idx="3"/>
            <a:endCxn id="8" idx="2"/>
          </p:cNvCxnSpPr>
          <p:nvPr/>
        </p:nvCxnSpPr>
        <p:spPr>
          <a:xfrm>
            <a:off x="2606178" y="3813423"/>
            <a:ext cx="5350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Chevron 48"/>
          <p:cNvSpPr/>
          <p:nvPr/>
        </p:nvSpPr>
        <p:spPr>
          <a:xfrm>
            <a:off x="9770461" y="2044275"/>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b="0" dirty="0">
              <a:solidFill>
                <a:schemeClr val="bg1"/>
              </a:solidFill>
            </a:endParaRPr>
          </a:p>
        </p:txBody>
      </p:sp>
      <p:sp>
        <p:nvSpPr>
          <p:cNvPr id="50" name="TextBox 49"/>
          <p:cNvSpPr txBox="1"/>
          <p:nvPr/>
        </p:nvSpPr>
        <p:spPr>
          <a:xfrm>
            <a:off x="8713695" y="2098878"/>
            <a:ext cx="3263153" cy="1622239"/>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1950" b="1" dirty="0">
                <a:solidFill>
                  <a:srgbClr val="0B5196"/>
                </a:solidFill>
                <a:latin typeface="+mn-lt"/>
              </a:rPr>
              <a:t>CONNECT</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Core Knowledge and Concepts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dirty="0">
                <a:solidFill>
                  <a:srgbClr val="0B5196"/>
                </a:solidFill>
                <a:latin typeface="+mn-lt"/>
              </a:rPr>
              <a:t>With Knowledge</a:t>
            </a:r>
            <a:r>
              <a:rPr lang="en-GB" sz="975" baseline="0" dirty="0">
                <a:solidFill>
                  <a:srgbClr val="0B5196"/>
                </a:solidFill>
                <a:latin typeface="+mn-lt"/>
              </a:rPr>
              <a:t> Organiser</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Home Learning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the Curriculum Journey</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other Curriculum Subjects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Personal Development and safeguarding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Gatsby Benchmarks (Careers)</a:t>
            </a:r>
            <a:endParaRPr lang="en-GB" sz="975" dirty="0">
              <a:solidFill>
                <a:srgbClr val="0B5196"/>
              </a:solidFill>
              <a:latin typeface="+mn-lt"/>
            </a:endParaRPr>
          </a:p>
        </p:txBody>
      </p:sp>
      <p:sp>
        <p:nvSpPr>
          <p:cNvPr id="51" name="Chevron 50"/>
          <p:cNvSpPr/>
          <p:nvPr/>
        </p:nvSpPr>
        <p:spPr>
          <a:xfrm rot="3350193">
            <a:off x="5034549" y="2659120"/>
            <a:ext cx="268941" cy="380094"/>
          </a:xfrm>
          <a:prstGeom prst="chevron">
            <a:avLst>
              <a:gd name="adj" fmla="val 73333"/>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8" name="Donut 7"/>
          <p:cNvSpPr/>
          <p:nvPr/>
        </p:nvSpPr>
        <p:spPr>
          <a:xfrm>
            <a:off x="3141255" y="2992578"/>
            <a:ext cx="1656000" cy="1656000"/>
          </a:xfrm>
          <a:prstGeom prst="donut">
            <a:avLst>
              <a:gd name="adj" fmla="val 4035"/>
            </a:avLst>
          </a:prstGeom>
          <a:solidFill>
            <a:srgbClr val="DAE3F3"/>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42" name="Chevron 41"/>
          <p:cNvSpPr/>
          <p:nvPr/>
        </p:nvSpPr>
        <p:spPr>
          <a:xfrm>
            <a:off x="3242660" y="3634849"/>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1" dirty="0">
                <a:solidFill>
                  <a:srgbClr val="0B5196"/>
                </a:solidFill>
              </a:rPr>
              <a:t>CONNECT</a:t>
            </a:r>
          </a:p>
        </p:txBody>
      </p:sp>
      <p:cxnSp>
        <p:nvCxnSpPr>
          <p:cNvPr id="47" name="Straight Connector 46"/>
          <p:cNvCxnSpPr/>
          <p:nvPr/>
        </p:nvCxnSpPr>
        <p:spPr>
          <a:xfrm>
            <a:off x="5401784" y="3173506"/>
            <a:ext cx="33119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flipH="1">
            <a:off x="4797256" y="3173508"/>
            <a:ext cx="604530" cy="425813"/>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67033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4" name="Picture 13"/>
          <p:cNvPicPr>
            <a:picLocks noChangeAspect="1"/>
          </p:cNvPicPr>
          <p:nvPr/>
        </p:nvPicPr>
        <p:blipFill>
          <a:blip r:embed="rId2">
            <a:duotone>
              <a:prstClr val="black"/>
              <a:schemeClr val="accent1">
                <a:tint val="45000"/>
                <a:satMod val="400000"/>
              </a:schemeClr>
            </a:duotone>
            <a:lum bright="-40000"/>
          </a:blip>
          <a:stretch>
            <a:fillRect/>
          </a:stretch>
        </p:blipFill>
        <p:spPr>
          <a:xfrm>
            <a:off x="3651494" y="1467132"/>
            <a:ext cx="4352672" cy="4609876"/>
          </a:xfrm>
          <a:prstGeom prst="rect">
            <a:avLst/>
          </a:prstGeom>
        </p:spPr>
      </p:pic>
      <p:sp>
        <p:nvSpPr>
          <p:cNvPr id="17" name="TextBox 16"/>
          <p:cNvSpPr txBox="1"/>
          <p:nvPr/>
        </p:nvSpPr>
        <p:spPr>
          <a:xfrm rot="19391665">
            <a:off x="6631545" y="4889520"/>
            <a:ext cx="1188292" cy="592470"/>
          </a:xfrm>
          <a:prstGeom prst="rect">
            <a:avLst/>
          </a:prstGeom>
          <a:noFill/>
        </p:spPr>
        <p:txBody>
          <a:bodyPr wrap="square" rtlCol="0">
            <a:spAutoFit/>
          </a:bodyPr>
          <a:lstStyle/>
          <a:p>
            <a:pPr algn="ctr"/>
            <a:r>
              <a:rPr lang="en-GB" sz="1625" b="0" dirty="0">
                <a:solidFill>
                  <a:srgbClr val="0B5196"/>
                </a:solidFill>
                <a:effectLst/>
                <a:latin typeface="Century Gothic" panose="020B0502020202020204" pitchFamily="34" charset="0"/>
              </a:rPr>
              <a:t>Every lesson</a:t>
            </a:r>
          </a:p>
        </p:txBody>
      </p:sp>
      <p:sp>
        <p:nvSpPr>
          <p:cNvPr id="18" name="TextBox 17"/>
          <p:cNvSpPr txBox="1"/>
          <p:nvPr/>
        </p:nvSpPr>
        <p:spPr>
          <a:xfrm rot="19817353">
            <a:off x="6409188" y="3940250"/>
            <a:ext cx="957786" cy="492443"/>
          </a:xfrm>
          <a:prstGeom prst="rect">
            <a:avLst/>
          </a:prstGeom>
          <a:noFill/>
        </p:spPr>
        <p:txBody>
          <a:bodyPr wrap="square" rtlCol="0">
            <a:spAutoFit/>
          </a:bodyPr>
          <a:lstStyle/>
          <a:p>
            <a:pPr algn="ctr"/>
            <a:r>
              <a:rPr lang="en-GB" sz="1300" b="0" dirty="0">
                <a:solidFill>
                  <a:srgbClr val="0B5196"/>
                </a:solidFill>
                <a:effectLst/>
                <a:latin typeface="Century Gothic" panose="020B0502020202020204" pitchFamily="34" charset="0"/>
              </a:rPr>
              <a:t>Every few weeks</a:t>
            </a:r>
          </a:p>
        </p:txBody>
      </p:sp>
      <p:sp>
        <p:nvSpPr>
          <p:cNvPr id="19" name="TextBox 18"/>
          <p:cNvSpPr txBox="1"/>
          <p:nvPr/>
        </p:nvSpPr>
        <p:spPr>
          <a:xfrm rot="19932370">
            <a:off x="6180859" y="2931389"/>
            <a:ext cx="698718" cy="617670"/>
          </a:xfrm>
          <a:prstGeom prst="rect">
            <a:avLst/>
          </a:prstGeom>
          <a:noFill/>
        </p:spPr>
        <p:txBody>
          <a:bodyPr wrap="square" rtlCol="0">
            <a:spAutoFit/>
          </a:bodyPr>
          <a:lstStyle/>
          <a:p>
            <a:pPr algn="ctr"/>
            <a:r>
              <a:rPr lang="en-GB" sz="1138" b="0" dirty="0">
                <a:solidFill>
                  <a:srgbClr val="0B5196"/>
                </a:solidFill>
                <a:effectLst/>
                <a:latin typeface="Century Gothic" panose="020B0502020202020204" pitchFamily="34" charset="0"/>
              </a:rPr>
              <a:t>One per unit</a:t>
            </a:r>
          </a:p>
        </p:txBody>
      </p:sp>
      <p:sp>
        <p:nvSpPr>
          <p:cNvPr id="20" name="TextBox 19"/>
          <p:cNvSpPr txBox="1"/>
          <p:nvPr/>
        </p:nvSpPr>
        <p:spPr>
          <a:xfrm>
            <a:off x="669891" y="4396422"/>
            <a:ext cx="3031654"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Recent and long term selected for interleaving</a:t>
            </a:r>
          </a:p>
        </p:txBody>
      </p:sp>
      <p:sp>
        <p:nvSpPr>
          <p:cNvPr id="21" name="TextBox 20"/>
          <p:cNvSpPr txBox="1"/>
          <p:nvPr/>
        </p:nvSpPr>
        <p:spPr>
          <a:xfrm>
            <a:off x="853941" y="3386516"/>
            <a:ext cx="3409627"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From the Knowledge Organiser – self studied homework</a:t>
            </a:r>
          </a:p>
        </p:txBody>
      </p:sp>
      <p:sp>
        <p:nvSpPr>
          <p:cNvPr id="22" name="TextBox 21"/>
          <p:cNvSpPr txBox="1"/>
          <p:nvPr/>
        </p:nvSpPr>
        <p:spPr>
          <a:xfrm>
            <a:off x="1376418" y="2369785"/>
            <a:ext cx="3552159"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learning from the current unit</a:t>
            </a:r>
          </a:p>
          <a:p>
            <a:pPr algn="ctr"/>
            <a:r>
              <a:rPr lang="en-GB" sz="1300" dirty="0">
                <a:solidFill>
                  <a:srgbClr val="0B5196"/>
                </a:solidFill>
                <a:latin typeface="Century Gothic" panose="020B0502020202020204" pitchFamily="34" charset="0"/>
              </a:rPr>
              <a:t> - specific revision homework</a:t>
            </a:r>
          </a:p>
        </p:txBody>
      </p:sp>
      <p:sp>
        <p:nvSpPr>
          <p:cNvPr id="23" name="TextBox 22"/>
          <p:cNvSpPr txBox="1"/>
          <p:nvPr/>
        </p:nvSpPr>
        <p:spPr>
          <a:xfrm>
            <a:off x="1119264" y="1474674"/>
            <a:ext cx="4474846"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Assessment Point - Interleaved knowledge from the full course of study</a:t>
            </a:r>
          </a:p>
        </p:txBody>
      </p:sp>
      <p:sp>
        <p:nvSpPr>
          <p:cNvPr id="24" name="TextBox 23"/>
          <p:cNvSpPr txBox="1"/>
          <p:nvPr/>
        </p:nvSpPr>
        <p:spPr>
          <a:xfrm>
            <a:off x="8127737" y="3942810"/>
            <a:ext cx="2490922"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Self marked – no stakes</a:t>
            </a:r>
          </a:p>
          <a:p>
            <a:pPr algn="ctr"/>
            <a:r>
              <a:rPr lang="en-GB" sz="1300" dirty="0">
                <a:solidFill>
                  <a:srgbClr val="0B5196"/>
                </a:solidFill>
                <a:latin typeface="Century Gothic" panose="020B0502020202020204" pitchFamily="34" charset="0"/>
              </a:rPr>
              <a:t>silent &amp; individual</a:t>
            </a:r>
          </a:p>
        </p:txBody>
      </p:sp>
      <p:sp>
        <p:nvSpPr>
          <p:cNvPr id="25" name="TextBox 24"/>
          <p:cNvSpPr txBox="1"/>
          <p:nvPr/>
        </p:nvSpPr>
        <p:spPr>
          <a:xfrm>
            <a:off x="7707160" y="3146482"/>
            <a:ext cx="2695681"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Peer marked – low stakes</a:t>
            </a:r>
            <a:br>
              <a:rPr lang="en-GB" sz="1300" dirty="0">
                <a:solidFill>
                  <a:srgbClr val="0B5196"/>
                </a:solidFill>
                <a:latin typeface="Century Gothic" panose="020B0502020202020204" pitchFamily="34" charset="0"/>
              </a:rPr>
            </a:br>
            <a:r>
              <a:rPr lang="en-GB" sz="1300" dirty="0">
                <a:solidFill>
                  <a:srgbClr val="0B5196"/>
                </a:solidFill>
                <a:latin typeface="Century Gothic" panose="020B0502020202020204" pitchFamily="34" charset="0"/>
              </a:rPr>
              <a:t> – whole class feedback</a:t>
            </a:r>
          </a:p>
        </p:txBody>
      </p:sp>
      <p:sp>
        <p:nvSpPr>
          <p:cNvPr id="26" name="TextBox 25"/>
          <p:cNvSpPr txBox="1"/>
          <p:nvPr/>
        </p:nvSpPr>
        <p:spPr>
          <a:xfrm>
            <a:off x="6773843" y="2320709"/>
            <a:ext cx="4134950"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 medium stakes personalised formative feedback</a:t>
            </a:r>
          </a:p>
        </p:txBody>
      </p:sp>
      <p:sp>
        <p:nvSpPr>
          <p:cNvPr id="27" name="TextBox 26"/>
          <p:cNvSpPr txBox="1"/>
          <p:nvPr/>
        </p:nvSpPr>
        <p:spPr>
          <a:xfrm>
            <a:off x="6487365" y="1413766"/>
            <a:ext cx="4688905"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&amp; moderated – high stakes summative mark informs reports</a:t>
            </a:r>
          </a:p>
        </p:txBody>
      </p:sp>
      <p:cxnSp>
        <p:nvCxnSpPr>
          <p:cNvPr id="28" name="Straight Connector 27"/>
          <p:cNvCxnSpPr/>
          <p:nvPr/>
        </p:nvCxnSpPr>
        <p:spPr>
          <a:xfrm flipV="1">
            <a:off x="1581911" y="2060433"/>
            <a:ext cx="34339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9" y="207703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3"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4" y="296469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3"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8" y="498909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8"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4"/>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20" y="292327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6" y="2023377"/>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5" y="794102"/>
            <a:ext cx="2804094"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KNOWLEDGE</a:t>
            </a:r>
          </a:p>
        </p:txBody>
      </p:sp>
      <p:sp>
        <p:nvSpPr>
          <p:cNvPr id="45" name="TextBox 44"/>
          <p:cNvSpPr txBox="1"/>
          <p:nvPr/>
        </p:nvSpPr>
        <p:spPr>
          <a:xfrm>
            <a:off x="7257870" y="800302"/>
            <a:ext cx="2233602"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PROCESS</a:t>
            </a:r>
          </a:p>
        </p:txBody>
      </p:sp>
      <p:sp>
        <p:nvSpPr>
          <p:cNvPr id="46" name="TextBox 45"/>
          <p:cNvSpPr txBox="1"/>
          <p:nvPr/>
        </p:nvSpPr>
        <p:spPr>
          <a:xfrm rot="484968">
            <a:off x="3842204" y="5273128"/>
            <a:ext cx="3206549"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SPACED RETRIEVAL</a:t>
            </a:r>
          </a:p>
        </p:txBody>
      </p:sp>
      <p:sp>
        <p:nvSpPr>
          <p:cNvPr id="47" name="TextBox 46"/>
          <p:cNvSpPr txBox="1"/>
          <p:nvPr/>
        </p:nvSpPr>
        <p:spPr>
          <a:xfrm rot="406049">
            <a:off x="4331251" y="4224981"/>
            <a:ext cx="2274462" cy="342401"/>
          </a:xfrm>
          <a:prstGeom prst="rect">
            <a:avLst/>
          </a:prstGeom>
          <a:noFill/>
        </p:spPr>
        <p:txBody>
          <a:bodyPr wrap="square" rtlCol="0">
            <a:spAutoFit/>
          </a:bodyPr>
          <a:lstStyle/>
          <a:p>
            <a:r>
              <a:rPr lang="en-GB" sz="1625" b="1" dirty="0">
                <a:solidFill>
                  <a:srgbClr val="0B5196"/>
                </a:solidFill>
                <a:latin typeface="Century Gothic" panose="020B0502020202020204" pitchFamily="34" charset="0"/>
              </a:rPr>
              <a:t>ROLLING RECALL</a:t>
            </a:r>
          </a:p>
        </p:txBody>
      </p:sp>
      <p:sp>
        <p:nvSpPr>
          <p:cNvPr id="48" name="TextBox 47"/>
          <p:cNvSpPr txBox="1"/>
          <p:nvPr/>
        </p:nvSpPr>
        <p:spPr>
          <a:xfrm rot="416738">
            <a:off x="4878610" y="3048592"/>
            <a:ext cx="1300614" cy="542584"/>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CHECK POINT</a:t>
            </a:r>
          </a:p>
        </p:txBody>
      </p:sp>
      <p:sp>
        <p:nvSpPr>
          <p:cNvPr id="49" name="TextBox 48"/>
          <p:cNvSpPr txBox="1"/>
          <p:nvPr/>
        </p:nvSpPr>
        <p:spPr>
          <a:xfrm rot="416738">
            <a:off x="5338623" y="2260497"/>
            <a:ext cx="702505" cy="317459"/>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KAP</a:t>
            </a:r>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ASSESSMENT PYRAMID</a:t>
            </a:r>
            <a:endParaRPr lang="en-GB" sz="1300" b="0" dirty="0">
              <a:solidFill>
                <a:schemeClr val="bg1"/>
              </a:solidFill>
            </a:endParaRPr>
          </a:p>
        </p:txBody>
      </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344713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2431594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1"/>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ARCHWAY KNOWLEDGE CURRICULUM</a:t>
            </a:r>
          </a:p>
        </p:txBody>
      </p:sp>
      <p:sp>
        <p:nvSpPr>
          <p:cNvPr id="113" name="Rounded Rectangle 112"/>
          <p:cNvSpPr/>
          <p:nvPr/>
        </p:nvSpPr>
        <p:spPr>
          <a:xfrm>
            <a:off x="6346627"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CORE EXPECTATIONS</a:t>
            </a:r>
          </a:p>
        </p:txBody>
      </p:sp>
      <p:sp>
        <p:nvSpPr>
          <p:cNvPr id="114" name="Rounded Rectangle 113"/>
          <p:cNvSpPr/>
          <p:nvPr/>
        </p:nvSpPr>
        <p:spPr>
          <a:xfrm>
            <a:off x="6342388" y="3389291"/>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HIGH-IMPACT PEDAGOGY</a:t>
            </a:r>
          </a:p>
        </p:txBody>
      </p:sp>
      <p:sp>
        <p:nvSpPr>
          <p:cNvPr id="115" name="TextBox 114"/>
          <p:cNvSpPr txBox="1"/>
          <p:nvPr/>
        </p:nvSpPr>
        <p:spPr>
          <a:xfrm>
            <a:off x="6346628" y="692697"/>
            <a:ext cx="5516025" cy="917367"/>
          </a:xfrm>
          <a:prstGeom prst="rect">
            <a:avLst/>
          </a:prstGeom>
          <a:noFill/>
        </p:spPr>
        <p:txBody>
          <a:bodyPr wrap="square" rtlCol="0">
            <a:spAutoFit/>
          </a:bodyPr>
          <a:lstStyle/>
          <a:p>
            <a:r>
              <a:rPr lang="en-GB" sz="1056" dirty="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138" dirty="0"/>
              <a:t>.</a:t>
            </a:r>
          </a:p>
        </p:txBody>
      </p:sp>
      <p:sp>
        <p:nvSpPr>
          <p:cNvPr id="116" name="TextBox 115"/>
          <p:cNvSpPr txBox="1"/>
          <p:nvPr/>
        </p:nvSpPr>
        <p:spPr>
          <a:xfrm>
            <a:off x="6342390" y="2589288"/>
            <a:ext cx="5482945" cy="579774"/>
          </a:xfrm>
          <a:prstGeom prst="rect">
            <a:avLst/>
          </a:prstGeom>
          <a:noFill/>
        </p:spPr>
        <p:txBody>
          <a:bodyPr wrap="square" rtlCol="0">
            <a:spAutoFit/>
          </a:bodyPr>
          <a:lstStyle/>
          <a:p>
            <a:pPr>
              <a:spcAft>
                <a:spcPts val="488"/>
              </a:spcAft>
            </a:pPr>
            <a:r>
              <a:rPr lang="en-GB" sz="1056" dirty="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6" y="3921306"/>
            <a:ext cx="5488128" cy="417294"/>
          </a:xfrm>
          <a:prstGeom prst="rect">
            <a:avLst/>
          </a:prstGeom>
          <a:noFill/>
        </p:spPr>
        <p:txBody>
          <a:bodyPr wrap="square" rtlCol="0">
            <a:spAutoFit/>
          </a:bodyPr>
          <a:lstStyle/>
          <a:p>
            <a:pPr>
              <a:spcAft>
                <a:spcPts val="488"/>
              </a:spcAft>
            </a:pPr>
            <a:r>
              <a:rPr lang="en-GB" sz="1056" dirty="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2" y="4744145"/>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solidFill>
                  <a:schemeClr val="tx1"/>
                </a:solidFill>
              </a:rPr>
              <a:t>RESEARCH-INFORMED INNOVATION</a:t>
            </a:r>
          </a:p>
        </p:txBody>
      </p:sp>
      <p:sp>
        <p:nvSpPr>
          <p:cNvPr id="119" name="TextBox 118"/>
          <p:cNvSpPr txBox="1"/>
          <p:nvPr/>
        </p:nvSpPr>
        <p:spPr>
          <a:xfrm>
            <a:off x="6348097" y="5272751"/>
            <a:ext cx="5500193" cy="742254"/>
          </a:xfrm>
          <a:prstGeom prst="rect">
            <a:avLst/>
          </a:prstGeom>
          <a:noFill/>
        </p:spPr>
        <p:txBody>
          <a:bodyPr wrap="square" rtlCol="0">
            <a:spAutoFit/>
          </a:bodyPr>
          <a:lstStyle/>
          <a:p>
            <a:pPr>
              <a:spcAft>
                <a:spcPts val="488"/>
              </a:spcAft>
            </a:pPr>
            <a:r>
              <a:rPr lang="en-GB" sz="1056" dirty="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20" name="Rectangle 119"/>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21" name="Chevron 120"/>
          <p:cNvSpPr/>
          <p:nvPr/>
        </p:nvSpPr>
        <p:spPr>
          <a:xfrm>
            <a:off x="1892300" y="6281396"/>
            <a:ext cx="8435028"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TEACHING AND LEARNING FRAMEWORK</a:t>
            </a:r>
            <a:endParaRPr lang="en-GB" sz="1300" b="0" dirty="0">
              <a:solidFill>
                <a:schemeClr val="bg1"/>
              </a:solidFill>
            </a:endParaRPr>
          </a:p>
        </p:txBody>
      </p:sp>
      <p:pic>
        <p:nvPicPr>
          <p:cNvPr id="122" name="Picture 121"/>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2276508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55517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14646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55031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08233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063016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11805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69963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953924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81700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56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231259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03716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666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7702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2744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64039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77218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33539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72683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513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508850908"/>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3321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7"/>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57547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0303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0754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14342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175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25565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47318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317943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13714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8864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0394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457882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85649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942271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54669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623504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509907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92613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48473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18592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6510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05083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3459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91955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60847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168116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21921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997373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81653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9CE7564-8325-03EA-5930-90807D086D5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FA2EB8B-A7D3-6F85-6906-0CE0E574A2A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42A5E0A-7309-FB8F-0A55-3DC737816951}"/>
              </a:ext>
            </a:extLst>
          </p:cNvPr>
          <p:cNvSpPr>
            <a:spLocks noGrp="1" noChangeArrowheads="1"/>
          </p:cNvSpPr>
          <p:nvPr>
            <p:ph type="sldNum" sz="quarter" idx="12"/>
          </p:nvPr>
        </p:nvSpPr>
        <p:spPr>
          <a:ln/>
        </p:spPr>
        <p:txBody>
          <a:bodyPr/>
          <a:lstStyle>
            <a:lvl1pPr>
              <a:defRPr/>
            </a:lvl1pPr>
          </a:lstStyle>
          <a:p>
            <a:fld id="{DE47EF50-7465-4DE8-97EA-F6C1AF75DFA8}" type="slidenum">
              <a:rPr lang="en-GB" altLang="en-US"/>
              <a:pPr/>
              <a:t>‹#›</a:t>
            </a:fld>
            <a:endParaRPr lang="en-GB" altLang="en-US"/>
          </a:p>
        </p:txBody>
      </p:sp>
    </p:spTree>
    <p:extLst>
      <p:ext uri="{BB962C8B-B14F-4D97-AF65-F5344CB8AC3E}">
        <p14:creationId xmlns:p14="http://schemas.microsoft.com/office/powerpoint/2010/main" val="2458350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0FD7BA4-C900-3BCF-5DB0-768E7977835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EC8B25D-6F3F-090D-1AE3-DBB275C81E8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EFF3FA6-A141-88BD-3F34-20A99FEE9CC2}"/>
              </a:ext>
            </a:extLst>
          </p:cNvPr>
          <p:cNvSpPr>
            <a:spLocks noGrp="1" noChangeArrowheads="1"/>
          </p:cNvSpPr>
          <p:nvPr>
            <p:ph type="sldNum" sz="quarter" idx="12"/>
          </p:nvPr>
        </p:nvSpPr>
        <p:spPr>
          <a:ln/>
        </p:spPr>
        <p:txBody>
          <a:bodyPr/>
          <a:lstStyle>
            <a:lvl1pPr>
              <a:defRPr/>
            </a:lvl1pPr>
          </a:lstStyle>
          <a:p>
            <a:fld id="{E8CDC602-E813-40FD-ACA4-3AE2C43D790A}" type="slidenum">
              <a:rPr lang="en-GB" altLang="en-US"/>
              <a:pPr/>
              <a:t>‹#›</a:t>
            </a:fld>
            <a:endParaRPr lang="en-GB" altLang="en-US"/>
          </a:p>
        </p:txBody>
      </p:sp>
    </p:spTree>
    <p:extLst>
      <p:ext uri="{BB962C8B-B14F-4D97-AF65-F5344CB8AC3E}">
        <p14:creationId xmlns:p14="http://schemas.microsoft.com/office/powerpoint/2010/main" val="1268290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59695D9-AA12-A0DE-5B7F-1BC36A28C33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BA4A23C-9B00-DA06-B902-0FC04E334C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8738E2D-6EF6-DBDB-2295-8E22D77B021D}"/>
              </a:ext>
            </a:extLst>
          </p:cNvPr>
          <p:cNvSpPr>
            <a:spLocks noGrp="1" noChangeArrowheads="1"/>
          </p:cNvSpPr>
          <p:nvPr>
            <p:ph type="sldNum" sz="quarter" idx="12"/>
          </p:nvPr>
        </p:nvSpPr>
        <p:spPr>
          <a:ln/>
        </p:spPr>
        <p:txBody>
          <a:bodyPr/>
          <a:lstStyle>
            <a:lvl1pPr>
              <a:defRPr/>
            </a:lvl1pPr>
          </a:lstStyle>
          <a:p>
            <a:fld id="{4C998AC5-00D6-4D85-837D-0AA5CB50A5B0}" type="slidenum">
              <a:rPr lang="en-GB" altLang="en-US"/>
              <a:pPr/>
              <a:t>‹#›</a:t>
            </a:fld>
            <a:endParaRPr lang="en-GB" altLang="en-US"/>
          </a:p>
        </p:txBody>
      </p:sp>
    </p:spTree>
    <p:extLst>
      <p:ext uri="{BB962C8B-B14F-4D97-AF65-F5344CB8AC3E}">
        <p14:creationId xmlns:p14="http://schemas.microsoft.com/office/powerpoint/2010/main" val="253976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70648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958F728-218B-8414-7393-52A83704407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DC5CC05-76CF-F45C-B0F0-9F89FBB8654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A3E5A30-990F-EC4E-BE56-92F69F9889BB}"/>
              </a:ext>
            </a:extLst>
          </p:cNvPr>
          <p:cNvSpPr>
            <a:spLocks noGrp="1" noChangeArrowheads="1"/>
          </p:cNvSpPr>
          <p:nvPr>
            <p:ph type="sldNum" sz="quarter" idx="12"/>
          </p:nvPr>
        </p:nvSpPr>
        <p:spPr>
          <a:ln/>
        </p:spPr>
        <p:txBody>
          <a:bodyPr/>
          <a:lstStyle>
            <a:lvl1pPr>
              <a:defRPr/>
            </a:lvl1pPr>
          </a:lstStyle>
          <a:p>
            <a:fld id="{C01F55FE-1D32-47B1-8873-6D33A902CDC8}" type="slidenum">
              <a:rPr lang="en-GB" altLang="en-US"/>
              <a:pPr/>
              <a:t>‹#›</a:t>
            </a:fld>
            <a:endParaRPr lang="en-GB" altLang="en-US"/>
          </a:p>
        </p:txBody>
      </p:sp>
    </p:spTree>
    <p:extLst>
      <p:ext uri="{BB962C8B-B14F-4D97-AF65-F5344CB8AC3E}">
        <p14:creationId xmlns:p14="http://schemas.microsoft.com/office/powerpoint/2010/main" val="133113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AC38515-39D2-253A-A86A-B5ABED114D8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B89CAEE7-99D6-8445-85DE-0A465495190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0B3CF38B-F18D-BECF-F6FF-630FE2A2543F}"/>
              </a:ext>
            </a:extLst>
          </p:cNvPr>
          <p:cNvSpPr>
            <a:spLocks noGrp="1" noChangeArrowheads="1"/>
          </p:cNvSpPr>
          <p:nvPr>
            <p:ph type="sldNum" sz="quarter" idx="12"/>
          </p:nvPr>
        </p:nvSpPr>
        <p:spPr>
          <a:ln/>
        </p:spPr>
        <p:txBody>
          <a:bodyPr/>
          <a:lstStyle>
            <a:lvl1pPr>
              <a:defRPr/>
            </a:lvl1pPr>
          </a:lstStyle>
          <a:p>
            <a:fld id="{587FFA2B-F0A9-4D5D-BC88-FD61DDB44E97}" type="slidenum">
              <a:rPr lang="en-GB" altLang="en-US"/>
              <a:pPr/>
              <a:t>‹#›</a:t>
            </a:fld>
            <a:endParaRPr lang="en-GB" altLang="en-US"/>
          </a:p>
        </p:txBody>
      </p:sp>
    </p:spTree>
    <p:extLst>
      <p:ext uri="{BB962C8B-B14F-4D97-AF65-F5344CB8AC3E}">
        <p14:creationId xmlns:p14="http://schemas.microsoft.com/office/powerpoint/2010/main" val="10041249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0389DDA6-BD78-291F-4F18-28A23B9C1A77}"/>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B4390B2-A0D9-1CD4-BD1B-2D4E8855DCC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39A6D35C-A702-1138-96FA-8E043347E958}"/>
              </a:ext>
            </a:extLst>
          </p:cNvPr>
          <p:cNvSpPr>
            <a:spLocks noGrp="1" noChangeArrowheads="1"/>
          </p:cNvSpPr>
          <p:nvPr>
            <p:ph type="sldNum" sz="quarter" idx="12"/>
          </p:nvPr>
        </p:nvSpPr>
        <p:spPr>
          <a:ln/>
        </p:spPr>
        <p:txBody>
          <a:bodyPr/>
          <a:lstStyle>
            <a:lvl1pPr>
              <a:defRPr/>
            </a:lvl1pPr>
          </a:lstStyle>
          <a:p>
            <a:fld id="{2C8F538D-6C6D-47C3-BA66-65EA1F1807E0}" type="slidenum">
              <a:rPr lang="en-GB" altLang="en-US"/>
              <a:pPr/>
              <a:t>‹#›</a:t>
            </a:fld>
            <a:endParaRPr lang="en-GB" altLang="en-US"/>
          </a:p>
        </p:txBody>
      </p:sp>
    </p:spTree>
    <p:extLst>
      <p:ext uri="{BB962C8B-B14F-4D97-AF65-F5344CB8AC3E}">
        <p14:creationId xmlns:p14="http://schemas.microsoft.com/office/powerpoint/2010/main" val="27315424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9F6A36-7A64-432C-2A9E-39A8AAAFE5E4}"/>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6112DC98-925F-CDE3-C017-4E00BA81048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30888BF-ECAA-A785-8387-BF4700A68BC1}"/>
              </a:ext>
            </a:extLst>
          </p:cNvPr>
          <p:cNvSpPr>
            <a:spLocks noGrp="1" noChangeArrowheads="1"/>
          </p:cNvSpPr>
          <p:nvPr>
            <p:ph type="sldNum" sz="quarter" idx="12"/>
          </p:nvPr>
        </p:nvSpPr>
        <p:spPr>
          <a:ln/>
        </p:spPr>
        <p:txBody>
          <a:bodyPr/>
          <a:lstStyle>
            <a:lvl1pPr>
              <a:defRPr/>
            </a:lvl1pPr>
          </a:lstStyle>
          <a:p>
            <a:fld id="{819A5B68-9D27-489A-89C1-F50EFA334293}" type="slidenum">
              <a:rPr lang="en-GB" altLang="en-US"/>
              <a:pPr/>
              <a:t>‹#›</a:t>
            </a:fld>
            <a:endParaRPr lang="en-GB" altLang="en-US"/>
          </a:p>
        </p:txBody>
      </p:sp>
    </p:spTree>
    <p:extLst>
      <p:ext uri="{BB962C8B-B14F-4D97-AF65-F5344CB8AC3E}">
        <p14:creationId xmlns:p14="http://schemas.microsoft.com/office/powerpoint/2010/main" val="24746417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B2A4EBD-AF4E-5EA0-FBCC-7F88E31320B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640E372-CC92-6AF0-D7CE-61A49A6985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DF117AD-6725-ECCC-CA28-50C4525BF6A8}"/>
              </a:ext>
            </a:extLst>
          </p:cNvPr>
          <p:cNvSpPr>
            <a:spLocks noGrp="1" noChangeArrowheads="1"/>
          </p:cNvSpPr>
          <p:nvPr>
            <p:ph type="sldNum" sz="quarter" idx="12"/>
          </p:nvPr>
        </p:nvSpPr>
        <p:spPr>
          <a:ln/>
        </p:spPr>
        <p:txBody>
          <a:bodyPr/>
          <a:lstStyle>
            <a:lvl1pPr>
              <a:defRPr/>
            </a:lvl1pPr>
          </a:lstStyle>
          <a:p>
            <a:fld id="{787DBE9C-817D-4B8F-8FF7-E00AD3191218}" type="slidenum">
              <a:rPr lang="en-GB" altLang="en-US"/>
              <a:pPr/>
              <a:t>‹#›</a:t>
            </a:fld>
            <a:endParaRPr lang="en-GB" altLang="en-US"/>
          </a:p>
        </p:txBody>
      </p:sp>
    </p:spTree>
    <p:extLst>
      <p:ext uri="{BB962C8B-B14F-4D97-AF65-F5344CB8AC3E}">
        <p14:creationId xmlns:p14="http://schemas.microsoft.com/office/powerpoint/2010/main" val="3856345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D78E72B-1DF1-E4AB-DD5E-865B7B4FA68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259495D-2A06-599D-288E-10B36960786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821AD72-6E5C-0D9F-D376-E6042A18F94D}"/>
              </a:ext>
            </a:extLst>
          </p:cNvPr>
          <p:cNvSpPr>
            <a:spLocks noGrp="1" noChangeArrowheads="1"/>
          </p:cNvSpPr>
          <p:nvPr>
            <p:ph type="sldNum" sz="quarter" idx="12"/>
          </p:nvPr>
        </p:nvSpPr>
        <p:spPr>
          <a:ln/>
        </p:spPr>
        <p:txBody>
          <a:bodyPr/>
          <a:lstStyle>
            <a:lvl1pPr>
              <a:defRPr/>
            </a:lvl1pPr>
          </a:lstStyle>
          <a:p>
            <a:fld id="{FD496D9C-09CF-46F6-A020-010AA28D660C}" type="slidenum">
              <a:rPr lang="en-GB" altLang="en-US"/>
              <a:pPr/>
              <a:t>‹#›</a:t>
            </a:fld>
            <a:endParaRPr lang="en-GB" altLang="en-US"/>
          </a:p>
        </p:txBody>
      </p:sp>
    </p:spTree>
    <p:extLst>
      <p:ext uri="{BB962C8B-B14F-4D97-AF65-F5344CB8AC3E}">
        <p14:creationId xmlns:p14="http://schemas.microsoft.com/office/powerpoint/2010/main" val="10208187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38DBABE-945B-4BDC-2CAB-7E6A76E8E74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1BEF6EA-9457-4A50-F7DB-AB08CC3B0DD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CA555F6-A96E-39AE-C317-EE8F75AFD88D}"/>
              </a:ext>
            </a:extLst>
          </p:cNvPr>
          <p:cNvSpPr>
            <a:spLocks noGrp="1" noChangeArrowheads="1"/>
          </p:cNvSpPr>
          <p:nvPr>
            <p:ph type="sldNum" sz="quarter" idx="12"/>
          </p:nvPr>
        </p:nvSpPr>
        <p:spPr>
          <a:ln/>
        </p:spPr>
        <p:txBody>
          <a:bodyPr/>
          <a:lstStyle>
            <a:lvl1pPr>
              <a:defRPr/>
            </a:lvl1pPr>
          </a:lstStyle>
          <a:p>
            <a:fld id="{57961362-C759-4F41-BA2E-519019F74AAA}" type="slidenum">
              <a:rPr lang="en-GB" altLang="en-US"/>
              <a:pPr/>
              <a:t>‹#›</a:t>
            </a:fld>
            <a:endParaRPr lang="en-GB" altLang="en-US"/>
          </a:p>
        </p:txBody>
      </p:sp>
    </p:spTree>
    <p:extLst>
      <p:ext uri="{BB962C8B-B14F-4D97-AF65-F5344CB8AC3E}">
        <p14:creationId xmlns:p14="http://schemas.microsoft.com/office/powerpoint/2010/main" val="3242817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9C4688E-3AD9-964F-D79F-D2F7820F063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F7CB1EB-A121-39E6-4FA2-04F45C20F9B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AD1F2B9-AA4D-ECD6-BE1B-3958F10CCA97}"/>
              </a:ext>
            </a:extLst>
          </p:cNvPr>
          <p:cNvSpPr>
            <a:spLocks noGrp="1" noChangeArrowheads="1"/>
          </p:cNvSpPr>
          <p:nvPr>
            <p:ph type="sldNum" sz="quarter" idx="12"/>
          </p:nvPr>
        </p:nvSpPr>
        <p:spPr>
          <a:ln/>
        </p:spPr>
        <p:txBody>
          <a:bodyPr/>
          <a:lstStyle>
            <a:lvl1pPr>
              <a:defRPr/>
            </a:lvl1pPr>
          </a:lstStyle>
          <a:p>
            <a:fld id="{05423B8C-ABB6-48CF-9C4F-3C52F7FFD693}" type="slidenum">
              <a:rPr lang="en-GB" altLang="en-US"/>
              <a:pPr/>
              <a:t>‹#›</a:t>
            </a:fld>
            <a:endParaRPr lang="en-GB" altLang="en-US"/>
          </a:p>
        </p:txBody>
      </p:sp>
    </p:spTree>
    <p:extLst>
      <p:ext uri="{BB962C8B-B14F-4D97-AF65-F5344CB8AC3E}">
        <p14:creationId xmlns:p14="http://schemas.microsoft.com/office/powerpoint/2010/main" val="19291471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43289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63335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0265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9207416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81043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66545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937644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24781497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6" y="27306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33854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4596681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289905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116354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2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72121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3302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28761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402115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763286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169406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419311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754385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382539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6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65522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4802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3.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image" Target="../media/image13.png"/><Relationship Id="rId2" Type="http://schemas.openxmlformats.org/officeDocument/2006/relationships/slideLayout" Target="../slideLayouts/slideLayout103.xml"/><Relationship Id="rId16" Type="http://schemas.openxmlformats.org/officeDocument/2006/relationships/theme" Target="../theme/theme1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4.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2.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0784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17" r:id="rId11"/>
    <p:sldLayoutId id="2147483769" r:id="rId12"/>
    <p:sldLayoutId id="2147483866" r:id="rId13"/>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1E8BCA0-1DE6-47A9-A4C4-355C50D33D1B}"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1" y="5800491"/>
            <a:ext cx="1084730" cy="933450"/>
          </a:xfrm>
          <a:prstGeom prst="rect">
            <a:avLst/>
          </a:prstGeom>
        </p:spPr>
      </p:pic>
    </p:spTree>
    <p:extLst>
      <p:ext uri="{BB962C8B-B14F-4D97-AF65-F5344CB8AC3E}">
        <p14:creationId xmlns:p14="http://schemas.microsoft.com/office/powerpoint/2010/main" val="212370269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7">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86640750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53"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927F384-CA92-446D-99E2-DF82E8D23D8E}" type="slidenum">
              <a:rPr lang="en-GB" smtClean="0">
                <a:solidFill>
                  <a:srgbClr val="000000"/>
                </a:solidFill>
              </a:rPr>
              <a:pPr/>
              <a:t>‹#›</a:t>
            </a:fld>
            <a:endParaRPr lang="en-GB" dirty="0">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endParaRPr lang="en-US" altLang="en-US" sz="1800" dirty="0">
              <a:solidFill>
                <a:srgbClr val="FFFFFF"/>
              </a:solidFill>
              <a:latin typeface="Comic Sans MS" pitchFamily="66" charset="0"/>
            </a:endParaRPr>
          </a:p>
        </p:txBody>
      </p:sp>
      <p:pic>
        <p:nvPicPr>
          <p:cNvPr id="2" name="Picture 2" descr="\\bca.internal\Homes\Core\Staff\acodd\My Pictures\Final-Trust-logo-Blu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00523" y="5838826"/>
            <a:ext cx="117308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89822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eaLnBrk="1" fontAlgn="base" hangingPunct="1">
        <a:spcBef>
          <a:spcPct val="0"/>
        </a:spcBef>
        <a:spcAft>
          <a:spcPct val="0"/>
        </a:spcAft>
        <a:defRPr sz="4400" b="1">
          <a:solidFill>
            <a:srgbClr val="002060"/>
          </a:solidFill>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Trebuchet MS" panose="020B0603020202020204" pitchFamily="34" charset="0"/>
          <a:cs typeface="+mn-cs"/>
        </a:defRPr>
      </a:lvl2pPr>
      <a:lvl3pPr marL="1143000" indent="-228600" algn="l" rtl="0" eaLnBrk="1" fontAlgn="base" hangingPunct="1">
        <a:spcBef>
          <a:spcPct val="20000"/>
        </a:spcBef>
        <a:spcAft>
          <a:spcPct val="0"/>
        </a:spcAft>
        <a:buChar char="•"/>
        <a:defRPr sz="2400">
          <a:solidFill>
            <a:schemeClr val="tx1"/>
          </a:solidFill>
          <a:latin typeface="Trebuchet MS" panose="020B0603020202020204" pitchFamily="34" charset="0"/>
          <a:cs typeface="+mn-cs"/>
        </a:defRPr>
      </a:lvl3pPr>
      <a:lvl4pPr marL="16002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4pPr>
      <a:lvl5pPr marL="20574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30350586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21624544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232290367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562B4FC5-7E09-45AC-8D86-525C9EA597E5}"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6" y="5800491"/>
            <a:ext cx="1084729" cy="933450"/>
          </a:xfrm>
          <a:prstGeom prst="rect">
            <a:avLst/>
          </a:prstGeom>
        </p:spPr>
      </p:pic>
    </p:spTree>
    <p:extLst>
      <p:ext uri="{BB962C8B-B14F-4D97-AF65-F5344CB8AC3E}">
        <p14:creationId xmlns:p14="http://schemas.microsoft.com/office/powerpoint/2010/main" val="28050967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336303894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99700408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73EACA-85F4-C28A-99FD-E0B19530DB5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1D8CF4E-CAFB-B264-0DCF-53970FE1581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A520ADF-272E-28BD-D838-EFB59FC82A6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0682022F-7429-0F6A-4AC8-9C226A884D4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E82649AE-F569-4A95-720D-24420761155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7EE4FF-998F-484F-8EAC-3ABE790D4748}" type="slidenum">
              <a:rPr lang="en-GB" altLang="en-US"/>
              <a:pPr/>
              <a:t>‹#›</a:t>
            </a:fld>
            <a:endParaRPr lang="en-GB" altLang="en-US"/>
          </a:p>
        </p:txBody>
      </p:sp>
      <p:sp>
        <p:nvSpPr>
          <p:cNvPr id="9" name="Rectangle 7">
            <a:extLst>
              <a:ext uri="{FF2B5EF4-FFF2-40B4-BE49-F238E27FC236}">
                <a16:creationId xmlns:a16="http://schemas.microsoft.com/office/drawing/2014/main" id="{7CDF1ECE-FD1E-1014-6501-A9FC7A10E4B0}"/>
              </a:ext>
            </a:extLst>
          </p:cNvPr>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1032" name="Picture 2">
            <a:extLst>
              <a:ext uri="{FF2B5EF4-FFF2-40B4-BE49-F238E27FC236}">
                <a16:creationId xmlns:a16="http://schemas.microsoft.com/office/drawing/2014/main" id="{633BAA8B-CC01-FC4C-6AFD-EA32CC62F3DC}"/>
              </a:ext>
            </a:extLst>
          </p:cNvPr>
          <p:cNvPicPr>
            <a:picLocks noChangeAspect="1"/>
          </p:cNvPicPr>
          <p:nvPr/>
        </p:nvPicPr>
        <p:blipFill>
          <a:blip r:embed="rId13">
            <a:extLst>
              <a:ext uri="{28A0092B-C50C-407E-A947-70E740481C1C}">
                <a14:useLocalDpi xmlns:a14="http://schemas.microsoft.com/office/drawing/2010/main" val="0"/>
              </a:ext>
            </a:extLst>
          </a:blip>
          <a:srcRect r="84528"/>
          <a:stretch>
            <a:fillRect/>
          </a:stretch>
        </p:blipFill>
        <p:spPr bwMode="auto">
          <a:xfrm>
            <a:off x="10896600" y="5800725"/>
            <a:ext cx="108373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73570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F7E842F-0858-4D22-8F72-77CBE5993307}"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F8277AE-2D0F-47C9-8B76-E6E2BEB5D4C2}"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5">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230585861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notesSlide" Target="../notesSlides/notesSlide3.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8.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0.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60.png"/><Relationship Id="rId7" Type="http://schemas.openxmlformats.org/officeDocument/2006/relationships/image" Target="../media/image40.png"/><Relationship Id="rId2" Type="http://schemas.openxmlformats.org/officeDocument/2006/relationships/image" Target="../media/image350.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0.png"/><Relationship Id="rId4" Type="http://schemas.openxmlformats.org/officeDocument/2006/relationships/image" Target="../media/image370.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0.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50.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0.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0.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AD4857-B18B-2B9A-4DCC-B9105BC2CB1F}"/>
              </a:ext>
            </a:extLst>
          </p:cNvPr>
          <p:cNvSpPr>
            <a:spLocks noGrp="1"/>
          </p:cNvSpPr>
          <p:nvPr>
            <p:ph type="body" sz="quarter" idx="10"/>
          </p:nvPr>
        </p:nvSpPr>
        <p:spPr/>
        <p:txBody>
          <a:bodyPr/>
          <a:lstStyle/>
          <a:p>
            <a:r>
              <a:rPr lang="en-GB" dirty="0"/>
              <a:t>   From Year 8: Expanding a single bracket   </a:t>
            </a:r>
          </a:p>
        </p:txBody>
      </p:sp>
      <p:pic>
        <p:nvPicPr>
          <p:cNvPr id="4" name="Content Placeholder 3">
            <a:extLst>
              <a:ext uri="{FF2B5EF4-FFF2-40B4-BE49-F238E27FC236}">
                <a16:creationId xmlns:a16="http://schemas.microsoft.com/office/drawing/2014/main" id="{3B3EDD10-E23E-F760-F63F-0A3073267D26}"/>
              </a:ext>
            </a:extLst>
          </p:cNvPr>
          <p:cNvPicPr>
            <a:picLocks noGrp="1" noChangeAspect="1"/>
          </p:cNvPicPr>
          <p:nvPr>
            <p:ph sz="quarter" idx="11"/>
          </p:nvPr>
        </p:nvPicPr>
        <p:blipFill>
          <a:blip r:embed="rId3"/>
          <a:stretch>
            <a:fillRect/>
          </a:stretch>
        </p:blipFill>
        <p:spPr>
          <a:xfrm>
            <a:off x="166571" y="1055178"/>
            <a:ext cx="6564014" cy="4938639"/>
          </a:xfrm>
          <a:prstGeom prst="rect">
            <a:avLst/>
          </a:prstGeom>
        </p:spPr>
      </p:pic>
      <p:pic>
        <p:nvPicPr>
          <p:cNvPr id="5" name="Content Placeholder 8">
            <a:extLst>
              <a:ext uri="{FF2B5EF4-FFF2-40B4-BE49-F238E27FC236}">
                <a16:creationId xmlns:a16="http://schemas.microsoft.com/office/drawing/2014/main" id="{1D286738-81EB-132D-C38C-AAA62D879D58}"/>
              </a:ext>
            </a:extLst>
          </p:cNvPr>
          <p:cNvPicPr>
            <a:picLocks noChangeAspect="1"/>
          </p:cNvPicPr>
          <p:nvPr/>
        </p:nvPicPr>
        <p:blipFill rotWithShape="1">
          <a:blip r:embed="rId4"/>
          <a:srcRect r="66718"/>
          <a:stretch/>
        </p:blipFill>
        <p:spPr>
          <a:xfrm>
            <a:off x="8012213" y="332249"/>
            <a:ext cx="2975577" cy="5661568"/>
          </a:xfrm>
          <a:prstGeom prst="rect">
            <a:avLst/>
          </a:prstGeom>
        </p:spPr>
      </p:pic>
    </p:spTree>
    <p:extLst>
      <p:ext uri="{BB962C8B-B14F-4D97-AF65-F5344CB8AC3E}">
        <p14:creationId xmlns:p14="http://schemas.microsoft.com/office/powerpoint/2010/main" val="4046735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AB7C3A-02FC-8F18-6BA3-E96FE610B174}"/>
              </a:ext>
            </a:extLst>
          </p:cNvPr>
          <p:cNvSpPr>
            <a:spLocks noGrp="1"/>
          </p:cNvSpPr>
          <p:nvPr>
            <p:ph type="body" sz="quarter" idx="10"/>
          </p:nvPr>
        </p:nvSpPr>
        <p:spPr/>
        <p:txBody>
          <a:bodyPr/>
          <a:lstStyle/>
          <a:p>
            <a:r>
              <a:rPr lang="en-GB" dirty="0"/>
              <a:t>Calculate the area </a:t>
            </a:r>
          </a:p>
          <a:p>
            <a:r>
              <a:rPr lang="en-GB" dirty="0"/>
              <a:t>(all dimensions are in cm) </a:t>
            </a:r>
          </a:p>
          <a:p>
            <a:endParaRPr lang="en-GB" dirty="0"/>
          </a:p>
        </p:txBody>
      </p:sp>
      <p:sp>
        <p:nvSpPr>
          <p:cNvPr id="4" name="Rectangle 3">
            <a:extLst>
              <a:ext uri="{FF2B5EF4-FFF2-40B4-BE49-F238E27FC236}">
                <a16:creationId xmlns:a16="http://schemas.microsoft.com/office/drawing/2014/main" id="{1575FA3E-A2C2-6EA0-4E9F-21F28967706C}"/>
              </a:ext>
            </a:extLst>
          </p:cNvPr>
          <p:cNvSpPr/>
          <p:nvPr/>
        </p:nvSpPr>
        <p:spPr>
          <a:xfrm>
            <a:off x="608147" y="1469033"/>
            <a:ext cx="3055767" cy="131913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C7665A63-05A6-2070-2311-92B031A8C64E}"/>
              </a:ext>
            </a:extLst>
          </p:cNvPr>
          <p:cNvCxnSpPr>
            <a:cxnSpLocks/>
          </p:cNvCxnSpPr>
          <p:nvPr/>
        </p:nvCxnSpPr>
        <p:spPr>
          <a:xfrm>
            <a:off x="456020" y="1424062"/>
            <a:ext cx="0" cy="140907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B430A07D-6DFA-35D9-2F11-4E43939E1441}"/>
              </a:ext>
            </a:extLst>
          </p:cNvPr>
          <p:cNvCxnSpPr>
            <a:cxnSpLocks/>
          </p:cNvCxnSpPr>
          <p:nvPr/>
        </p:nvCxnSpPr>
        <p:spPr>
          <a:xfrm>
            <a:off x="608147" y="2953058"/>
            <a:ext cx="305576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0607FF4-B7A3-1EEC-5E4D-B87BD41A4683}"/>
                  </a:ext>
                </a:extLst>
              </p:cNvPr>
              <p:cNvSpPr txBox="1"/>
              <p:nvPr/>
            </p:nvSpPr>
            <p:spPr>
              <a:xfrm>
                <a:off x="49848" y="1970992"/>
                <a:ext cx="332719" cy="315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oMath>
                  </m:oMathPara>
                </a14:m>
                <a:endParaRPr lang="en-GB" dirty="0"/>
              </a:p>
            </p:txBody>
          </p:sp>
        </mc:Choice>
        <mc:Fallback xmlns="">
          <p:sp>
            <p:nvSpPr>
              <p:cNvPr id="9" name="TextBox 8">
                <a:extLst>
                  <a:ext uri="{FF2B5EF4-FFF2-40B4-BE49-F238E27FC236}">
                    <a16:creationId xmlns:a16="http://schemas.microsoft.com/office/drawing/2014/main" id="{80607FF4-B7A3-1EEC-5E4D-B87BD41A4683}"/>
                  </a:ext>
                </a:extLst>
              </p:cNvPr>
              <p:cNvSpPr txBox="1">
                <a:spLocks noRot="1" noChangeAspect="1" noMove="1" noResize="1" noEditPoints="1" noAdjustHandles="1" noChangeArrowheads="1" noChangeShapeType="1" noTextEdit="1"/>
              </p:cNvSpPr>
              <p:nvPr/>
            </p:nvSpPr>
            <p:spPr>
              <a:xfrm>
                <a:off x="49848" y="1970992"/>
                <a:ext cx="332719" cy="315214"/>
              </a:xfrm>
              <a:prstGeom prst="rect">
                <a:avLst/>
              </a:prstGeom>
              <a:blipFill>
                <a:blip r:embed="rId3"/>
                <a:stretch>
                  <a:fillRect r="-16364"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038143A-00D5-1029-ABBC-E3F224F17632}"/>
                  </a:ext>
                </a:extLst>
              </p:cNvPr>
              <p:cNvSpPr txBox="1"/>
              <p:nvPr/>
            </p:nvSpPr>
            <p:spPr>
              <a:xfrm>
                <a:off x="1640100" y="2954478"/>
                <a:ext cx="736677" cy="315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+7</m:t>
                      </m:r>
                    </m:oMath>
                  </m:oMathPara>
                </a14:m>
                <a:endParaRPr lang="en-GB" dirty="0"/>
              </a:p>
            </p:txBody>
          </p:sp>
        </mc:Choice>
        <mc:Fallback xmlns="">
          <p:sp>
            <p:nvSpPr>
              <p:cNvPr id="10" name="TextBox 9">
                <a:extLst>
                  <a:ext uri="{FF2B5EF4-FFF2-40B4-BE49-F238E27FC236}">
                    <a16:creationId xmlns:a16="http://schemas.microsoft.com/office/drawing/2014/main" id="{D038143A-00D5-1029-ABBC-E3F224F17632}"/>
                  </a:ext>
                </a:extLst>
              </p:cNvPr>
              <p:cNvSpPr txBox="1">
                <a:spLocks noRot="1" noChangeAspect="1" noMove="1" noResize="1" noEditPoints="1" noAdjustHandles="1" noChangeArrowheads="1" noChangeShapeType="1" noTextEdit="1"/>
              </p:cNvSpPr>
              <p:nvPr/>
            </p:nvSpPr>
            <p:spPr>
              <a:xfrm>
                <a:off x="1640100" y="2954478"/>
                <a:ext cx="736677" cy="315214"/>
              </a:xfrm>
              <a:prstGeom prst="rect">
                <a:avLst/>
              </a:prstGeom>
              <a:blipFill>
                <a:blip r:embed="rId4"/>
                <a:stretch>
                  <a:fillRect r="-7438" b="-9804"/>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3E8B67D3-4F78-B485-C1B2-5F07912CF28C}"/>
              </a:ext>
            </a:extLst>
          </p:cNvPr>
          <p:cNvSpPr/>
          <p:nvPr/>
        </p:nvSpPr>
        <p:spPr>
          <a:xfrm>
            <a:off x="4963474" y="1469033"/>
            <a:ext cx="2057139" cy="131913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Arrow Connector 11">
            <a:extLst>
              <a:ext uri="{FF2B5EF4-FFF2-40B4-BE49-F238E27FC236}">
                <a16:creationId xmlns:a16="http://schemas.microsoft.com/office/drawing/2014/main" id="{A7A51E1B-69D1-7B6A-373F-897FF80E56E5}"/>
              </a:ext>
            </a:extLst>
          </p:cNvPr>
          <p:cNvCxnSpPr>
            <a:cxnSpLocks/>
          </p:cNvCxnSpPr>
          <p:nvPr/>
        </p:nvCxnSpPr>
        <p:spPr>
          <a:xfrm>
            <a:off x="4811346" y="1424062"/>
            <a:ext cx="0" cy="140907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0E921E1-B10A-4991-EA29-A26AF12731C6}"/>
              </a:ext>
            </a:extLst>
          </p:cNvPr>
          <p:cNvCxnSpPr>
            <a:cxnSpLocks/>
          </p:cNvCxnSpPr>
          <p:nvPr/>
        </p:nvCxnSpPr>
        <p:spPr>
          <a:xfrm>
            <a:off x="4963473" y="2953058"/>
            <a:ext cx="205713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9A49019-AAB1-F117-839E-794AC09599E8}"/>
                  </a:ext>
                </a:extLst>
              </p:cNvPr>
              <p:cNvSpPr txBox="1"/>
              <p:nvPr/>
            </p:nvSpPr>
            <p:spPr>
              <a:xfrm>
                <a:off x="4405175" y="1970992"/>
                <a:ext cx="223986" cy="3152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oMath>
                  </m:oMathPara>
                </a14:m>
                <a:endParaRPr lang="en-GB" dirty="0"/>
              </a:p>
            </p:txBody>
          </p:sp>
        </mc:Choice>
        <mc:Fallback xmlns="">
          <p:sp>
            <p:nvSpPr>
              <p:cNvPr id="14" name="TextBox 13">
                <a:extLst>
                  <a:ext uri="{FF2B5EF4-FFF2-40B4-BE49-F238E27FC236}">
                    <a16:creationId xmlns:a16="http://schemas.microsoft.com/office/drawing/2014/main" id="{C9A49019-AAB1-F117-839E-794AC09599E8}"/>
                  </a:ext>
                </a:extLst>
              </p:cNvPr>
              <p:cNvSpPr txBox="1">
                <a:spLocks noRot="1" noChangeAspect="1" noMove="1" noResize="1" noEditPoints="1" noAdjustHandles="1" noChangeArrowheads="1" noChangeShapeType="1" noTextEdit="1"/>
              </p:cNvSpPr>
              <p:nvPr/>
            </p:nvSpPr>
            <p:spPr>
              <a:xfrm>
                <a:off x="4405175" y="1970992"/>
                <a:ext cx="223986" cy="315214"/>
              </a:xfrm>
              <a:prstGeom prst="rect">
                <a:avLst/>
              </a:prstGeom>
              <a:blipFill>
                <a:blip r:embed="rId5"/>
                <a:stretch>
                  <a:fillRect r="-66667"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3770BF9-B45C-8BBD-FAB7-8985164D3487}"/>
                  </a:ext>
                </a:extLst>
              </p:cNvPr>
              <p:cNvSpPr txBox="1"/>
              <p:nvPr/>
            </p:nvSpPr>
            <p:spPr>
              <a:xfrm>
                <a:off x="5560915" y="2954478"/>
                <a:ext cx="930442" cy="3152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−1</m:t>
                      </m:r>
                    </m:oMath>
                  </m:oMathPara>
                </a14:m>
                <a:endParaRPr lang="en-GB" dirty="0"/>
              </a:p>
            </p:txBody>
          </p:sp>
        </mc:Choice>
        <mc:Fallback xmlns="">
          <p:sp>
            <p:nvSpPr>
              <p:cNvPr id="15" name="TextBox 14">
                <a:extLst>
                  <a:ext uri="{FF2B5EF4-FFF2-40B4-BE49-F238E27FC236}">
                    <a16:creationId xmlns:a16="http://schemas.microsoft.com/office/drawing/2014/main" id="{F3770BF9-B45C-8BBD-FAB7-8985164D3487}"/>
                  </a:ext>
                </a:extLst>
              </p:cNvPr>
              <p:cNvSpPr txBox="1">
                <a:spLocks noRot="1" noChangeAspect="1" noMove="1" noResize="1" noEditPoints="1" noAdjustHandles="1" noChangeArrowheads="1" noChangeShapeType="1" noTextEdit="1"/>
              </p:cNvSpPr>
              <p:nvPr/>
            </p:nvSpPr>
            <p:spPr>
              <a:xfrm>
                <a:off x="5560915" y="2954478"/>
                <a:ext cx="930442" cy="315214"/>
              </a:xfrm>
              <a:prstGeom prst="rect">
                <a:avLst/>
              </a:prstGeom>
              <a:blipFill>
                <a:blip r:embed="rId6"/>
                <a:stretch>
                  <a:fillRect b="-9804"/>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45CC6F31-5CFC-DB73-E368-24CC2FF90EEE}"/>
              </a:ext>
            </a:extLst>
          </p:cNvPr>
          <p:cNvSpPr/>
          <p:nvPr/>
        </p:nvSpPr>
        <p:spPr>
          <a:xfrm>
            <a:off x="8586581" y="1620253"/>
            <a:ext cx="2057139" cy="112294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Arrow Connector 20">
            <a:extLst>
              <a:ext uri="{FF2B5EF4-FFF2-40B4-BE49-F238E27FC236}">
                <a16:creationId xmlns:a16="http://schemas.microsoft.com/office/drawing/2014/main" id="{9FCF4D67-7139-B7BA-9C98-DE75B99FD749}"/>
              </a:ext>
            </a:extLst>
          </p:cNvPr>
          <p:cNvCxnSpPr>
            <a:cxnSpLocks/>
          </p:cNvCxnSpPr>
          <p:nvPr/>
        </p:nvCxnSpPr>
        <p:spPr>
          <a:xfrm>
            <a:off x="8434453" y="1588658"/>
            <a:ext cx="0" cy="119951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0E491334-DDF7-9CF8-005D-F57278F9C991}"/>
              </a:ext>
            </a:extLst>
          </p:cNvPr>
          <p:cNvCxnSpPr>
            <a:cxnSpLocks/>
          </p:cNvCxnSpPr>
          <p:nvPr/>
        </p:nvCxnSpPr>
        <p:spPr>
          <a:xfrm>
            <a:off x="8586580" y="3006788"/>
            <a:ext cx="205713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8BDB69A-DB15-734A-0D05-BDCD552F69C1}"/>
                  </a:ext>
                </a:extLst>
              </p:cNvPr>
              <p:cNvSpPr txBox="1"/>
              <p:nvPr/>
            </p:nvSpPr>
            <p:spPr>
              <a:xfrm>
                <a:off x="8028282" y="1926023"/>
                <a:ext cx="223986" cy="3152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3</m:t>
                          </m:r>
                        </m:e>
                      </m:rad>
                    </m:oMath>
                  </m:oMathPara>
                </a14:m>
                <a:endParaRPr lang="en-GB" dirty="0"/>
              </a:p>
            </p:txBody>
          </p:sp>
        </mc:Choice>
        <mc:Fallback xmlns="">
          <p:sp>
            <p:nvSpPr>
              <p:cNvPr id="23" name="TextBox 22">
                <a:extLst>
                  <a:ext uri="{FF2B5EF4-FFF2-40B4-BE49-F238E27FC236}">
                    <a16:creationId xmlns:a16="http://schemas.microsoft.com/office/drawing/2014/main" id="{98BDB69A-DB15-734A-0D05-BDCD552F69C1}"/>
                  </a:ext>
                </a:extLst>
              </p:cNvPr>
              <p:cNvSpPr txBox="1">
                <a:spLocks noRot="1" noChangeAspect="1" noMove="1" noResize="1" noEditPoints="1" noAdjustHandles="1" noChangeArrowheads="1" noChangeShapeType="1" noTextEdit="1"/>
              </p:cNvSpPr>
              <p:nvPr/>
            </p:nvSpPr>
            <p:spPr>
              <a:xfrm>
                <a:off x="8028282" y="1926023"/>
                <a:ext cx="223986" cy="315214"/>
              </a:xfrm>
              <a:prstGeom prst="rect">
                <a:avLst/>
              </a:prstGeom>
              <a:blipFill>
                <a:blip r:embed="rId7"/>
                <a:stretch>
                  <a:fillRect r="-59459" b="-38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64FF7B5-982C-0B45-16AD-12DAF3E9E13B}"/>
                  </a:ext>
                </a:extLst>
              </p:cNvPr>
              <p:cNvSpPr txBox="1"/>
              <p:nvPr/>
            </p:nvSpPr>
            <p:spPr>
              <a:xfrm>
                <a:off x="9184022" y="3008208"/>
                <a:ext cx="930442" cy="3152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−1</m:t>
                      </m:r>
                    </m:oMath>
                  </m:oMathPara>
                </a14:m>
                <a:endParaRPr lang="en-GB" dirty="0"/>
              </a:p>
            </p:txBody>
          </p:sp>
        </mc:Choice>
        <mc:Fallback xmlns="">
          <p:sp>
            <p:nvSpPr>
              <p:cNvPr id="24" name="TextBox 23">
                <a:extLst>
                  <a:ext uri="{FF2B5EF4-FFF2-40B4-BE49-F238E27FC236}">
                    <a16:creationId xmlns:a16="http://schemas.microsoft.com/office/drawing/2014/main" id="{664FF7B5-982C-0B45-16AD-12DAF3E9E13B}"/>
                  </a:ext>
                </a:extLst>
              </p:cNvPr>
              <p:cNvSpPr txBox="1">
                <a:spLocks noRot="1" noChangeAspect="1" noMove="1" noResize="1" noEditPoints="1" noAdjustHandles="1" noChangeArrowheads="1" noChangeShapeType="1" noTextEdit="1"/>
              </p:cNvSpPr>
              <p:nvPr/>
            </p:nvSpPr>
            <p:spPr>
              <a:xfrm>
                <a:off x="9184022" y="3008208"/>
                <a:ext cx="930442" cy="315214"/>
              </a:xfrm>
              <a:prstGeom prst="rect">
                <a:avLst/>
              </a:prstGeom>
              <a:blipFill>
                <a:blip r:embed="rId8"/>
                <a:stretch>
                  <a:fillRect b="-7692"/>
                </a:stretch>
              </a:blipFill>
            </p:spPr>
            <p:txBody>
              <a:bodyPr/>
              <a:lstStyle/>
              <a:p>
                <a:r>
                  <a:rPr lang="en-GB">
                    <a:noFill/>
                  </a:rPr>
                  <a:t> </a:t>
                </a:r>
              </a:p>
            </p:txBody>
          </p:sp>
        </mc:Fallback>
      </mc:AlternateContent>
      <p:sp>
        <p:nvSpPr>
          <p:cNvPr id="27" name="Right Triangle 26">
            <a:extLst>
              <a:ext uri="{FF2B5EF4-FFF2-40B4-BE49-F238E27FC236}">
                <a16:creationId xmlns:a16="http://schemas.microsoft.com/office/drawing/2014/main" id="{5CA54959-05BB-6A95-D151-9FA41E63CECB}"/>
              </a:ext>
            </a:extLst>
          </p:cNvPr>
          <p:cNvSpPr/>
          <p:nvPr/>
        </p:nvSpPr>
        <p:spPr>
          <a:xfrm>
            <a:off x="608147" y="3904942"/>
            <a:ext cx="2359642" cy="1725836"/>
          </a:xfrm>
          <a:prstGeom prst="rtTriangl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0" name="Straight Arrow Connector 29">
            <a:extLst>
              <a:ext uri="{FF2B5EF4-FFF2-40B4-BE49-F238E27FC236}">
                <a16:creationId xmlns:a16="http://schemas.microsoft.com/office/drawing/2014/main" id="{F5C2C67E-AE0C-749E-54E4-4C55C306466D}"/>
              </a:ext>
            </a:extLst>
          </p:cNvPr>
          <p:cNvCxnSpPr>
            <a:cxnSpLocks/>
          </p:cNvCxnSpPr>
          <p:nvPr/>
        </p:nvCxnSpPr>
        <p:spPr>
          <a:xfrm>
            <a:off x="456020" y="3904942"/>
            <a:ext cx="0" cy="172583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63DAFAB5-9918-6D91-55A7-8F3FADE2C9A3}"/>
              </a:ext>
            </a:extLst>
          </p:cNvPr>
          <p:cNvCxnSpPr>
            <a:cxnSpLocks/>
          </p:cNvCxnSpPr>
          <p:nvPr/>
        </p:nvCxnSpPr>
        <p:spPr>
          <a:xfrm>
            <a:off x="608147" y="5762278"/>
            <a:ext cx="235964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F16B0A5-9A5B-7ADB-3A14-C854A0AC73A2}"/>
                  </a:ext>
                </a:extLst>
              </p:cNvPr>
              <p:cNvSpPr txBox="1"/>
              <p:nvPr/>
            </p:nvSpPr>
            <p:spPr>
              <a:xfrm>
                <a:off x="33006" y="4755173"/>
                <a:ext cx="332719" cy="315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oMath>
                  </m:oMathPara>
                </a14:m>
                <a:endParaRPr lang="en-GB" dirty="0"/>
              </a:p>
            </p:txBody>
          </p:sp>
        </mc:Choice>
        <mc:Fallback xmlns="">
          <p:sp>
            <p:nvSpPr>
              <p:cNvPr id="32" name="TextBox 31">
                <a:extLst>
                  <a:ext uri="{FF2B5EF4-FFF2-40B4-BE49-F238E27FC236}">
                    <a16:creationId xmlns:a16="http://schemas.microsoft.com/office/drawing/2014/main" id="{0F16B0A5-9A5B-7ADB-3A14-C854A0AC73A2}"/>
                  </a:ext>
                </a:extLst>
              </p:cNvPr>
              <p:cNvSpPr txBox="1">
                <a:spLocks noRot="1" noChangeAspect="1" noMove="1" noResize="1" noEditPoints="1" noAdjustHandles="1" noChangeArrowheads="1" noChangeShapeType="1" noTextEdit="1"/>
              </p:cNvSpPr>
              <p:nvPr/>
            </p:nvSpPr>
            <p:spPr>
              <a:xfrm>
                <a:off x="33006" y="4755173"/>
                <a:ext cx="332719" cy="315214"/>
              </a:xfrm>
              <a:prstGeom prst="rect">
                <a:avLst/>
              </a:prstGeom>
              <a:blipFill>
                <a:blip r:embed="rId9"/>
                <a:stretch>
                  <a:fillRect r="-16364" b="-57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FDF49F7-5CE3-2DE0-F1C8-94C06BA11B34}"/>
                  </a:ext>
                </a:extLst>
              </p:cNvPr>
              <p:cNvSpPr txBox="1"/>
              <p:nvPr/>
            </p:nvSpPr>
            <p:spPr>
              <a:xfrm>
                <a:off x="1271761" y="5892599"/>
                <a:ext cx="736677" cy="315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+6</m:t>
                      </m:r>
                    </m:oMath>
                  </m:oMathPara>
                </a14:m>
                <a:endParaRPr lang="en-GB" dirty="0"/>
              </a:p>
            </p:txBody>
          </p:sp>
        </mc:Choice>
        <mc:Fallback xmlns="">
          <p:sp>
            <p:nvSpPr>
              <p:cNvPr id="33" name="TextBox 32">
                <a:extLst>
                  <a:ext uri="{FF2B5EF4-FFF2-40B4-BE49-F238E27FC236}">
                    <a16:creationId xmlns:a16="http://schemas.microsoft.com/office/drawing/2014/main" id="{EFDF49F7-5CE3-2DE0-F1C8-94C06BA11B34}"/>
                  </a:ext>
                </a:extLst>
              </p:cNvPr>
              <p:cNvSpPr txBox="1">
                <a:spLocks noRot="1" noChangeAspect="1" noMove="1" noResize="1" noEditPoints="1" noAdjustHandles="1" noChangeArrowheads="1" noChangeShapeType="1" noTextEdit="1"/>
              </p:cNvSpPr>
              <p:nvPr/>
            </p:nvSpPr>
            <p:spPr>
              <a:xfrm>
                <a:off x="1271761" y="5892599"/>
                <a:ext cx="736677" cy="315214"/>
              </a:xfrm>
              <a:prstGeom prst="rect">
                <a:avLst/>
              </a:prstGeom>
              <a:blipFill>
                <a:blip r:embed="rId10"/>
                <a:stretch>
                  <a:fillRect r="-7500" b="-5882"/>
                </a:stretch>
              </a:blipFill>
            </p:spPr>
            <p:txBody>
              <a:bodyPr/>
              <a:lstStyle/>
              <a:p>
                <a:r>
                  <a:rPr lang="en-GB">
                    <a:noFill/>
                  </a:rPr>
                  <a:t> </a:t>
                </a:r>
              </a:p>
            </p:txBody>
          </p:sp>
        </mc:Fallback>
      </mc:AlternateContent>
      <p:sp>
        <p:nvSpPr>
          <p:cNvPr id="36" name="Right Triangle 35">
            <a:extLst>
              <a:ext uri="{FF2B5EF4-FFF2-40B4-BE49-F238E27FC236}">
                <a16:creationId xmlns:a16="http://schemas.microsoft.com/office/drawing/2014/main" id="{3A9046D1-D9DF-3803-DD76-502867FB9E67}"/>
              </a:ext>
            </a:extLst>
          </p:cNvPr>
          <p:cNvSpPr/>
          <p:nvPr/>
        </p:nvSpPr>
        <p:spPr>
          <a:xfrm>
            <a:off x="4773264" y="3823130"/>
            <a:ext cx="2359642" cy="1725836"/>
          </a:xfrm>
          <a:prstGeom prst="rtTriangl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7" name="Straight Arrow Connector 36">
            <a:extLst>
              <a:ext uri="{FF2B5EF4-FFF2-40B4-BE49-F238E27FC236}">
                <a16:creationId xmlns:a16="http://schemas.microsoft.com/office/drawing/2014/main" id="{7E29CF2D-00B5-91BD-D250-84A383C6917B}"/>
              </a:ext>
            </a:extLst>
          </p:cNvPr>
          <p:cNvCxnSpPr>
            <a:cxnSpLocks/>
          </p:cNvCxnSpPr>
          <p:nvPr/>
        </p:nvCxnSpPr>
        <p:spPr>
          <a:xfrm>
            <a:off x="4621137" y="3823130"/>
            <a:ext cx="0" cy="172583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C7B6C072-F9F3-379F-E278-FE275205C6BC}"/>
              </a:ext>
            </a:extLst>
          </p:cNvPr>
          <p:cNvCxnSpPr>
            <a:cxnSpLocks/>
          </p:cNvCxnSpPr>
          <p:nvPr/>
        </p:nvCxnSpPr>
        <p:spPr>
          <a:xfrm>
            <a:off x="4773264" y="5680466"/>
            <a:ext cx="235964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5160AC9-B0BD-91CF-9528-D4D1528F7DA0}"/>
                  </a:ext>
                </a:extLst>
              </p:cNvPr>
              <p:cNvSpPr txBox="1"/>
              <p:nvPr/>
            </p:nvSpPr>
            <p:spPr>
              <a:xfrm>
                <a:off x="4198123" y="4673361"/>
                <a:ext cx="332719" cy="315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oMath>
                  </m:oMathPara>
                </a14:m>
                <a:endParaRPr lang="en-GB" dirty="0"/>
              </a:p>
            </p:txBody>
          </p:sp>
        </mc:Choice>
        <mc:Fallback xmlns="">
          <p:sp>
            <p:nvSpPr>
              <p:cNvPr id="39" name="TextBox 38">
                <a:extLst>
                  <a:ext uri="{FF2B5EF4-FFF2-40B4-BE49-F238E27FC236}">
                    <a16:creationId xmlns:a16="http://schemas.microsoft.com/office/drawing/2014/main" id="{95160AC9-B0BD-91CF-9528-D4D1528F7DA0}"/>
                  </a:ext>
                </a:extLst>
              </p:cNvPr>
              <p:cNvSpPr txBox="1">
                <a:spLocks noRot="1" noChangeAspect="1" noMove="1" noResize="1" noEditPoints="1" noAdjustHandles="1" noChangeArrowheads="1" noChangeShapeType="1" noTextEdit="1"/>
              </p:cNvSpPr>
              <p:nvPr/>
            </p:nvSpPr>
            <p:spPr>
              <a:xfrm>
                <a:off x="4198123" y="4673361"/>
                <a:ext cx="332719" cy="315214"/>
              </a:xfrm>
              <a:prstGeom prst="rect">
                <a:avLst/>
              </a:prstGeom>
              <a:blipFill>
                <a:blip r:embed="rId11"/>
                <a:stretch>
                  <a:fillRect r="-16667"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4027453-0AC9-76FC-194C-4B585D5F82F1}"/>
                  </a:ext>
                </a:extLst>
              </p:cNvPr>
              <p:cNvSpPr txBox="1"/>
              <p:nvPr/>
            </p:nvSpPr>
            <p:spPr>
              <a:xfrm>
                <a:off x="5436878" y="5810787"/>
                <a:ext cx="864917"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−14</m:t>
                      </m:r>
                    </m:oMath>
                  </m:oMathPara>
                </a14:m>
                <a:endParaRPr lang="en-GB" dirty="0"/>
              </a:p>
            </p:txBody>
          </p:sp>
        </mc:Choice>
        <mc:Fallback xmlns="">
          <p:sp>
            <p:nvSpPr>
              <p:cNvPr id="40" name="TextBox 39">
                <a:extLst>
                  <a:ext uri="{FF2B5EF4-FFF2-40B4-BE49-F238E27FC236}">
                    <a16:creationId xmlns:a16="http://schemas.microsoft.com/office/drawing/2014/main" id="{E4027453-0AC9-76FC-194C-4B585D5F82F1}"/>
                  </a:ext>
                </a:extLst>
              </p:cNvPr>
              <p:cNvSpPr txBox="1">
                <a:spLocks noRot="1" noChangeAspect="1" noMove="1" noResize="1" noEditPoints="1" noAdjustHandles="1" noChangeArrowheads="1" noChangeShapeType="1" noTextEdit="1"/>
              </p:cNvSpPr>
              <p:nvPr/>
            </p:nvSpPr>
            <p:spPr>
              <a:xfrm>
                <a:off x="5436878" y="5810787"/>
                <a:ext cx="864917" cy="309637"/>
              </a:xfrm>
              <a:prstGeom prst="rect">
                <a:avLst/>
              </a:prstGeom>
              <a:blipFill>
                <a:blip r:embed="rId12"/>
                <a:stretch>
                  <a:fillRect r="-5634" b="-7843"/>
                </a:stretch>
              </a:blipFill>
            </p:spPr>
            <p:txBody>
              <a:bodyPr/>
              <a:lstStyle/>
              <a:p>
                <a:r>
                  <a:rPr lang="en-GB">
                    <a:noFill/>
                  </a:rPr>
                  <a:t> </a:t>
                </a:r>
              </a:p>
            </p:txBody>
          </p:sp>
        </mc:Fallback>
      </mc:AlternateContent>
      <p:sp>
        <p:nvSpPr>
          <p:cNvPr id="41" name="Right Triangle 40">
            <a:extLst>
              <a:ext uri="{FF2B5EF4-FFF2-40B4-BE49-F238E27FC236}">
                <a16:creationId xmlns:a16="http://schemas.microsoft.com/office/drawing/2014/main" id="{13CA2E8A-3F6B-DDC0-B4C9-205EC5F75B4F}"/>
              </a:ext>
            </a:extLst>
          </p:cNvPr>
          <p:cNvSpPr/>
          <p:nvPr/>
        </p:nvSpPr>
        <p:spPr>
          <a:xfrm>
            <a:off x="8695958" y="3406973"/>
            <a:ext cx="2385351" cy="2195723"/>
          </a:xfrm>
          <a:prstGeom prst="rtTriangl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2" name="Straight Arrow Connector 41">
            <a:extLst>
              <a:ext uri="{FF2B5EF4-FFF2-40B4-BE49-F238E27FC236}">
                <a16:creationId xmlns:a16="http://schemas.microsoft.com/office/drawing/2014/main" id="{B1122DAA-6A86-6C55-DC02-45511DCBF3EE}"/>
              </a:ext>
            </a:extLst>
          </p:cNvPr>
          <p:cNvCxnSpPr>
            <a:cxnSpLocks/>
          </p:cNvCxnSpPr>
          <p:nvPr/>
        </p:nvCxnSpPr>
        <p:spPr>
          <a:xfrm>
            <a:off x="8569540" y="3406973"/>
            <a:ext cx="0" cy="219572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1B42DC3F-4096-3D90-B4A1-CAF9999EF923}"/>
              </a:ext>
            </a:extLst>
          </p:cNvPr>
          <p:cNvCxnSpPr>
            <a:cxnSpLocks/>
          </p:cNvCxnSpPr>
          <p:nvPr/>
        </p:nvCxnSpPr>
        <p:spPr>
          <a:xfrm>
            <a:off x="8721667" y="5734196"/>
            <a:ext cx="235964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F5520E1-D56B-AE1B-5B36-EFE66E4FB456}"/>
                  </a:ext>
                </a:extLst>
              </p:cNvPr>
              <p:cNvSpPr txBox="1"/>
              <p:nvPr/>
            </p:nvSpPr>
            <p:spPr>
              <a:xfrm>
                <a:off x="7973493" y="4350015"/>
                <a:ext cx="460960"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oMath>
                  </m:oMathPara>
                </a14:m>
                <a:endParaRPr lang="en-GB" dirty="0"/>
              </a:p>
            </p:txBody>
          </p:sp>
        </mc:Choice>
        <mc:Fallback xmlns="">
          <p:sp>
            <p:nvSpPr>
              <p:cNvPr id="44" name="TextBox 43">
                <a:extLst>
                  <a:ext uri="{FF2B5EF4-FFF2-40B4-BE49-F238E27FC236}">
                    <a16:creationId xmlns:a16="http://schemas.microsoft.com/office/drawing/2014/main" id="{7F5520E1-D56B-AE1B-5B36-EFE66E4FB456}"/>
                  </a:ext>
                </a:extLst>
              </p:cNvPr>
              <p:cNvSpPr txBox="1">
                <a:spLocks noRot="1" noChangeAspect="1" noMove="1" noResize="1" noEditPoints="1" noAdjustHandles="1" noChangeArrowheads="1" noChangeShapeType="1" noTextEdit="1"/>
              </p:cNvSpPr>
              <p:nvPr/>
            </p:nvSpPr>
            <p:spPr>
              <a:xfrm>
                <a:off x="7973493" y="4350015"/>
                <a:ext cx="460960" cy="309637"/>
              </a:xfrm>
              <a:prstGeom prst="rect">
                <a:avLst/>
              </a:prstGeom>
              <a:blipFill>
                <a:blip r:embed="rId13"/>
                <a:stretch>
                  <a:fillRect l="-11842" r="-11842"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51FBBA3-FFE3-31F9-FF32-D2F6B3E86BEB}"/>
                  </a:ext>
                </a:extLst>
              </p:cNvPr>
              <p:cNvSpPr txBox="1"/>
              <p:nvPr/>
            </p:nvSpPr>
            <p:spPr>
              <a:xfrm>
                <a:off x="9385281" y="5864517"/>
                <a:ext cx="736677" cy="315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+6</m:t>
                      </m:r>
                    </m:oMath>
                  </m:oMathPara>
                </a14:m>
                <a:endParaRPr lang="en-GB" dirty="0"/>
              </a:p>
            </p:txBody>
          </p:sp>
        </mc:Choice>
        <mc:Fallback xmlns="">
          <p:sp>
            <p:nvSpPr>
              <p:cNvPr id="45" name="TextBox 44">
                <a:extLst>
                  <a:ext uri="{FF2B5EF4-FFF2-40B4-BE49-F238E27FC236}">
                    <a16:creationId xmlns:a16="http://schemas.microsoft.com/office/drawing/2014/main" id="{251FBBA3-FFE3-31F9-FF32-D2F6B3E86BEB}"/>
                  </a:ext>
                </a:extLst>
              </p:cNvPr>
              <p:cNvSpPr txBox="1">
                <a:spLocks noRot="1" noChangeAspect="1" noMove="1" noResize="1" noEditPoints="1" noAdjustHandles="1" noChangeArrowheads="1" noChangeShapeType="1" noTextEdit="1"/>
              </p:cNvSpPr>
              <p:nvPr/>
            </p:nvSpPr>
            <p:spPr>
              <a:xfrm>
                <a:off x="9385281" y="5864517"/>
                <a:ext cx="736677" cy="315214"/>
              </a:xfrm>
              <a:prstGeom prst="rect">
                <a:avLst/>
              </a:prstGeom>
              <a:blipFill>
                <a:blip r:embed="rId14"/>
                <a:stretch>
                  <a:fillRect r="-7500" b="-5769"/>
                </a:stretch>
              </a:blipFill>
            </p:spPr>
            <p:txBody>
              <a:bodyPr/>
              <a:lstStyle/>
              <a:p>
                <a:r>
                  <a:rPr lang="en-GB">
                    <a:noFill/>
                  </a:rPr>
                  <a:t> </a:t>
                </a:r>
              </a:p>
            </p:txBody>
          </p:sp>
        </mc:Fallback>
      </mc:AlternateContent>
      <p:sp>
        <p:nvSpPr>
          <p:cNvPr id="47" name="Rectangle: Rounded Corners 46">
            <a:extLst>
              <a:ext uri="{FF2B5EF4-FFF2-40B4-BE49-F238E27FC236}">
                <a16:creationId xmlns:a16="http://schemas.microsoft.com/office/drawing/2014/main" id="{5AB14C1E-709A-1BA5-0C1C-DF8D085D4595}"/>
              </a:ext>
            </a:extLst>
          </p:cNvPr>
          <p:cNvSpPr/>
          <p:nvPr/>
        </p:nvSpPr>
        <p:spPr>
          <a:xfrm>
            <a:off x="6998789" y="320516"/>
            <a:ext cx="4219073" cy="750661"/>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Challenge: What is the perimeter of each shape?</a:t>
            </a:r>
          </a:p>
        </p:txBody>
      </p:sp>
    </p:spTree>
    <p:extLst>
      <p:ext uri="{BB962C8B-B14F-4D97-AF65-F5344CB8AC3E}">
        <p14:creationId xmlns:p14="http://schemas.microsoft.com/office/powerpoint/2010/main" val="384532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40987-7282-25D5-19E7-C559126C027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6FD949F-997E-15EF-ADD3-6018E7A7B433}"/>
              </a:ext>
            </a:extLst>
          </p:cNvPr>
          <p:cNvSpPr>
            <a:spLocks noGrp="1"/>
          </p:cNvSpPr>
          <p:nvPr>
            <p:ph type="body" sz="quarter" idx="10"/>
          </p:nvPr>
        </p:nvSpPr>
        <p:spPr/>
        <p:txBody>
          <a:bodyPr/>
          <a:lstStyle/>
          <a:p>
            <a:r>
              <a:rPr lang="en-GB" dirty="0"/>
              <a:t>Calculate the area </a:t>
            </a:r>
          </a:p>
          <a:p>
            <a:r>
              <a:rPr lang="en-GB" dirty="0"/>
              <a:t>(all dimensions are in cm) </a:t>
            </a:r>
          </a:p>
          <a:p>
            <a:endParaRPr lang="en-GB" dirty="0"/>
          </a:p>
        </p:txBody>
      </p:sp>
      <p:sp>
        <p:nvSpPr>
          <p:cNvPr id="4" name="Rectangle 3">
            <a:extLst>
              <a:ext uri="{FF2B5EF4-FFF2-40B4-BE49-F238E27FC236}">
                <a16:creationId xmlns:a16="http://schemas.microsoft.com/office/drawing/2014/main" id="{1FD666CA-AA37-0AB9-AFAB-1E57DFFBF352}"/>
              </a:ext>
            </a:extLst>
          </p:cNvPr>
          <p:cNvSpPr/>
          <p:nvPr/>
        </p:nvSpPr>
        <p:spPr>
          <a:xfrm>
            <a:off x="608147" y="1469033"/>
            <a:ext cx="3055767" cy="131913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Arrow Connector 5">
            <a:extLst>
              <a:ext uri="{FF2B5EF4-FFF2-40B4-BE49-F238E27FC236}">
                <a16:creationId xmlns:a16="http://schemas.microsoft.com/office/drawing/2014/main" id="{69125024-6D3C-9D5A-9BD5-3B0DEE3358A8}"/>
              </a:ext>
            </a:extLst>
          </p:cNvPr>
          <p:cNvCxnSpPr>
            <a:cxnSpLocks/>
          </p:cNvCxnSpPr>
          <p:nvPr/>
        </p:nvCxnSpPr>
        <p:spPr>
          <a:xfrm>
            <a:off x="456020" y="1424062"/>
            <a:ext cx="0" cy="140907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EFF23405-36AF-4B57-5093-1316CB3AD026}"/>
              </a:ext>
            </a:extLst>
          </p:cNvPr>
          <p:cNvCxnSpPr>
            <a:cxnSpLocks/>
          </p:cNvCxnSpPr>
          <p:nvPr/>
        </p:nvCxnSpPr>
        <p:spPr>
          <a:xfrm>
            <a:off x="608147" y="2953058"/>
            <a:ext cx="305576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0C6A569-B646-6E23-FB8F-44F37F9339A6}"/>
                  </a:ext>
                </a:extLst>
              </p:cNvPr>
              <p:cNvSpPr txBox="1"/>
              <p:nvPr/>
            </p:nvSpPr>
            <p:spPr>
              <a:xfrm>
                <a:off x="49848" y="1970992"/>
                <a:ext cx="332719" cy="31521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e>
                      </m:rad>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80607FF4-B7A3-1EEC-5E4D-B87BD41A4683}"/>
                  </a:ext>
                </a:extLst>
              </p:cNvPr>
              <p:cNvSpPr txBox="1">
                <a:spLocks noRot="1" noChangeAspect="1" noMove="1" noResize="1" noEditPoints="1" noAdjustHandles="1" noChangeArrowheads="1" noChangeShapeType="1" noTextEdit="1"/>
              </p:cNvSpPr>
              <p:nvPr/>
            </p:nvSpPr>
            <p:spPr>
              <a:xfrm>
                <a:off x="49848" y="1970992"/>
                <a:ext cx="332719" cy="315214"/>
              </a:xfrm>
              <a:prstGeom prst="rect">
                <a:avLst/>
              </a:prstGeom>
              <a:blipFill>
                <a:blip r:embed="rId3"/>
                <a:stretch>
                  <a:fillRect r="-16364"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32D7FF3-A302-AF36-CEB4-F7E1E633EA28}"/>
                  </a:ext>
                </a:extLst>
              </p:cNvPr>
              <p:cNvSpPr txBox="1"/>
              <p:nvPr/>
            </p:nvSpPr>
            <p:spPr>
              <a:xfrm>
                <a:off x="1640100" y="2954478"/>
                <a:ext cx="736677" cy="31521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e>
                      </m:rad>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D038143A-00D5-1029-ABBC-E3F224F17632}"/>
                  </a:ext>
                </a:extLst>
              </p:cNvPr>
              <p:cNvSpPr txBox="1">
                <a:spLocks noRot="1" noChangeAspect="1" noMove="1" noResize="1" noEditPoints="1" noAdjustHandles="1" noChangeArrowheads="1" noChangeShapeType="1" noTextEdit="1"/>
              </p:cNvSpPr>
              <p:nvPr/>
            </p:nvSpPr>
            <p:spPr>
              <a:xfrm>
                <a:off x="1640100" y="2954478"/>
                <a:ext cx="736677" cy="315214"/>
              </a:xfrm>
              <a:prstGeom prst="rect">
                <a:avLst/>
              </a:prstGeom>
              <a:blipFill>
                <a:blip r:embed="rId4"/>
                <a:stretch>
                  <a:fillRect r="-7438" b="-9804"/>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F33D77A6-3782-6A1F-297C-91B4BE958AF7}"/>
              </a:ext>
            </a:extLst>
          </p:cNvPr>
          <p:cNvSpPr/>
          <p:nvPr/>
        </p:nvSpPr>
        <p:spPr>
          <a:xfrm>
            <a:off x="4963474" y="1469033"/>
            <a:ext cx="2057139" cy="131913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390834B4-63DE-E656-FD2E-5A5B155083F1}"/>
              </a:ext>
            </a:extLst>
          </p:cNvPr>
          <p:cNvCxnSpPr>
            <a:cxnSpLocks/>
          </p:cNvCxnSpPr>
          <p:nvPr/>
        </p:nvCxnSpPr>
        <p:spPr>
          <a:xfrm>
            <a:off x="4811346" y="1424062"/>
            <a:ext cx="0" cy="140907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CE45F6A2-07D2-43EE-2F1D-E899BC5263B5}"/>
              </a:ext>
            </a:extLst>
          </p:cNvPr>
          <p:cNvCxnSpPr>
            <a:cxnSpLocks/>
          </p:cNvCxnSpPr>
          <p:nvPr/>
        </p:nvCxnSpPr>
        <p:spPr>
          <a:xfrm>
            <a:off x="4963473" y="2953058"/>
            <a:ext cx="205713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6F9E3F1-7662-37C2-1A20-DF9608F0A7D4}"/>
                  </a:ext>
                </a:extLst>
              </p:cNvPr>
              <p:cNvSpPr txBox="1"/>
              <p:nvPr/>
            </p:nvSpPr>
            <p:spPr>
              <a:xfrm>
                <a:off x="4405175" y="1970992"/>
                <a:ext cx="223986" cy="31521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e>
                      </m:rad>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TextBox 13">
                <a:extLst>
                  <a:ext uri="{FF2B5EF4-FFF2-40B4-BE49-F238E27FC236}">
                    <a16:creationId xmlns:a16="http://schemas.microsoft.com/office/drawing/2014/main" id="{C9A49019-AAB1-F117-839E-794AC09599E8}"/>
                  </a:ext>
                </a:extLst>
              </p:cNvPr>
              <p:cNvSpPr txBox="1">
                <a:spLocks noRot="1" noChangeAspect="1" noMove="1" noResize="1" noEditPoints="1" noAdjustHandles="1" noChangeArrowheads="1" noChangeShapeType="1" noTextEdit="1"/>
              </p:cNvSpPr>
              <p:nvPr/>
            </p:nvSpPr>
            <p:spPr>
              <a:xfrm>
                <a:off x="4405175" y="1970992"/>
                <a:ext cx="223986" cy="315214"/>
              </a:xfrm>
              <a:prstGeom prst="rect">
                <a:avLst/>
              </a:prstGeom>
              <a:blipFill>
                <a:blip r:embed="rId5"/>
                <a:stretch>
                  <a:fillRect r="-66667"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829A9BB-658F-BAC5-7DA9-8A8DB726E2CD}"/>
                  </a:ext>
                </a:extLst>
              </p:cNvPr>
              <p:cNvSpPr txBox="1"/>
              <p:nvPr/>
            </p:nvSpPr>
            <p:spPr>
              <a:xfrm>
                <a:off x="5560915" y="2954478"/>
                <a:ext cx="930442" cy="31521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e>
                      </m:rad>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xtBox 14">
                <a:extLst>
                  <a:ext uri="{FF2B5EF4-FFF2-40B4-BE49-F238E27FC236}">
                    <a16:creationId xmlns:a16="http://schemas.microsoft.com/office/drawing/2014/main" id="{F3770BF9-B45C-8BBD-FAB7-8985164D3487}"/>
                  </a:ext>
                </a:extLst>
              </p:cNvPr>
              <p:cNvSpPr txBox="1">
                <a:spLocks noRot="1" noChangeAspect="1" noMove="1" noResize="1" noEditPoints="1" noAdjustHandles="1" noChangeArrowheads="1" noChangeShapeType="1" noTextEdit="1"/>
              </p:cNvSpPr>
              <p:nvPr/>
            </p:nvSpPr>
            <p:spPr>
              <a:xfrm>
                <a:off x="5560915" y="2954478"/>
                <a:ext cx="930442" cy="315214"/>
              </a:xfrm>
              <a:prstGeom prst="rect">
                <a:avLst/>
              </a:prstGeom>
              <a:blipFill>
                <a:blip r:embed="rId6"/>
                <a:stretch>
                  <a:fillRect b="-9804"/>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4FF53C39-2572-18F6-D831-CCE9D7884C2E}"/>
              </a:ext>
            </a:extLst>
          </p:cNvPr>
          <p:cNvSpPr/>
          <p:nvPr/>
        </p:nvSpPr>
        <p:spPr>
          <a:xfrm>
            <a:off x="8586581" y="1620253"/>
            <a:ext cx="2057139" cy="112294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1" name="Straight Arrow Connector 20">
            <a:extLst>
              <a:ext uri="{FF2B5EF4-FFF2-40B4-BE49-F238E27FC236}">
                <a16:creationId xmlns:a16="http://schemas.microsoft.com/office/drawing/2014/main" id="{DA17756B-068C-77A4-3E53-F45EACD4B97A}"/>
              </a:ext>
            </a:extLst>
          </p:cNvPr>
          <p:cNvCxnSpPr>
            <a:cxnSpLocks/>
          </p:cNvCxnSpPr>
          <p:nvPr/>
        </p:nvCxnSpPr>
        <p:spPr>
          <a:xfrm>
            <a:off x="8434453" y="1588658"/>
            <a:ext cx="0" cy="119951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232FD48F-8071-FED8-17F6-394E5A0671E1}"/>
              </a:ext>
            </a:extLst>
          </p:cNvPr>
          <p:cNvCxnSpPr>
            <a:cxnSpLocks/>
          </p:cNvCxnSpPr>
          <p:nvPr/>
        </p:nvCxnSpPr>
        <p:spPr>
          <a:xfrm>
            <a:off x="8586580" y="3006788"/>
            <a:ext cx="205713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660DFD4-09B3-147D-6AAB-D718C8F25FE8}"/>
                  </a:ext>
                </a:extLst>
              </p:cNvPr>
              <p:cNvSpPr txBox="1"/>
              <p:nvPr/>
            </p:nvSpPr>
            <p:spPr>
              <a:xfrm>
                <a:off x="8028282" y="1926023"/>
                <a:ext cx="223986" cy="31521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e>
                      </m:rad>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TextBox 22">
                <a:extLst>
                  <a:ext uri="{FF2B5EF4-FFF2-40B4-BE49-F238E27FC236}">
                    <a16:creationId xmlns:a16="http://schemas.microsoft.com/office/drawing/2014/main" id="{98BDB69A-DB15-734A-0D05-BDCD552F69C1}"/>
                  </a:ext>
                </a:extLst>
              </p:cNvPr>
              <p:cNvSpPr txBox="1">
                <a:spLocks noRot="1" noChangeAspect="1" noMove="1" noResize="1" noEditPoints="1" noAdjustHandles="1" noChangeArrowheads="1" noChangeShapeType="1" noTextEdit="1"/>
              </p:cNvSpPr>
              <p:nvPr/>
            </p:nvSpPr>
            <p:spPr>
              <a:xfrm>
                <a:off x="8028282" y="1926023"/>
                <a:ext cx="223986" cy="315214"/>
              </a:xfrm>
              <a:prstGeom prst="rect">
                <a:avLst/>
              </a:prstGeom>
              <a:blipFill>
                <a:blip r:embed="rId7"/>
                <a:stretch>
                  <a:fillRect r="-59459" b="-38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1A79490-671E-4531-A471-F677DF4EE027}"/>
                  </a:ext>
                </a:extLst>
              </p:cNvPr>
              <p:cNvSpPr txBox="1"/>
              <p:nvPr/>
            </p:nvSpPr>
            <p:spPr>
              <a:xfrm>
                <a:off x="9184022" y="3008208"/>
                <a:ext cx="930442" cy="31521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e>
                      </m:rad>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TextBox 23">
                <a:extLst>
                  <a:ext uri="{FF2B5EF4-FFF2-40B4-BE49-F238E27FC236}">
                    <a16:creationId xmlns:a16="http://schemas.microsoft.com/office/drawing/2014/main" id="{664FF7B5-982C-0B45-16AD-12DAF3E9E13B}"/>
                  </a:ext>
                </a:extLst>
              </p:cNvPr>
              <p:cNvSpPr txBox="1">
                <a:spLocks noRot="1" noChangeAspect="1" noMove="1" noResize="1" noEditPoints="1" noAdjustHandles="1" noChangeArrowheads="1" noChangeShapeType="1" noTextEdit="1"/>
              </p:cNvSpPr>
              <p:nvPr/>
            </p:nvSpPr>
            <p:spPr>
              <a:xfrm>
                <a:off x="9184022" y="3008208"/>
                <a:ext cx="930442" cy="315214"/>
              </a:xfrm>
              <a:prstGeom prst="rect">
                <a:avLst/>
              </a:prstGeom>
              <a:blipFill>
                <a:blip r:embed="rId8"/>
                <a:stretch>
                  <a:fillRect b="-7692"/>
                </a:stretch>
              </a:blipFill>
            </p:spPr>
            <p:txBody>
              <a:bodyPr/>
              <a:lstStyle/>
              <a:p>
                <a:r>
                  <a:rPr lang="en-GB">
                    <a:noFill/>
                  </a:rPr>
                  <a:t> </a:t>
                </a:r>
              </a:p>
            </p:txBody>
          </p:sp>
        </mc:Fallback>
      </mc:AlternateContent>
      <p:sp>
        <p:nvSpPr>
          <p:cNvPr id="27" name="Right Triangle 26">
            <a:extLst>
              <a:ext uri="{FF2B5EF4-FFF2-40B4-BE49-F238E27FC236}">
                <a16:creationId xmlns:a16="http://schemas.microsoft.com/office/drawing/2014/main" id="{769596FA-EEF3-2971-C7F6-06291D07CC2F}"/>
              </a:ext>
            </a:extLst>
          </p:cNvPr>
          <p:cNvSpPr/>
          <p:nvPr/>
        </p:nvSpPr>
        <p:spPr>
          <a:xfrm>
            <a:off x="608147" y="3904942"/>
            <a:ext cx="2359642" cy="1725836"/>
          </a:xfrm>
          <a:prstGeom prst="rtTriangl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 name="Straight Arrow Connector 29">
            <a:extLst>
              <a:ext uri="{FF2B5EF4-FFF2-40B4-BE49-F238E27FC236}">
                <a16:creationId xmlns:a16="http://schemas.microsoft.com/office/drawing/2014/main" id="{0B2109B5-F093-D527-F33C-9D6A8FF3538F}"/>
              </a:ext>
            </a:extLst>
          </p:cNvPr>
          <p:cNvCxnSpPr>
            <a:cxnSpLocks/>
          </p:cNvCxnSpPr>
          <p:nvPr/>
        </p:nvCxnSpPr>
        <p:spPr>
          <a:xfrm>
            <a:off x="456020" y="3904942"/>
            <a:ext cx="0" cy="172583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DC7FD21F-97CC-DE11-3323-4848FA6216C5}"/>
              </a:ext>
            </a:extLst>
          </p:cNvPr>
          <p:cNvCxnSpPr>
            <a:cxnSpLocks/>
          </p:cNvCxnSpPr>
          <p:nvPr/>
        </p:nvCxnSpPr>
        <p:spPr>
          <a:xfrm>
            <a:off x="608147" y="5762278"/>
            <a:ext cx="235964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76FF76B-1170-A0B3-84C1-4C54DF5A615D}"/>
                  </a:ext>
                </a:extLst>
              </p:cNvPr>
              <p:cNvSpPr txBox="1"/>
              <p:nvPr/>
            </p:nvSpPr>
            <p:spPr>
              <a:xfrm>
                <a:off x="33006" y="4755173"/>
                <a:ext cx="332719" cy="31521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rad>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2" name="TextBox 31">
                <a:extLst>
                  <a:ext uri="{FF2B5EF4-FFF2-40B4-BE49-F238E27FC236}">
                    <a16:creationId xmlns:a16="http://schemas.microsoft.com/office/drawing/2014/main" id="{0F16B0A5-9A5B-7ADB-3A14-C854A0AC73A2}"/>
                  </a:ext>
                </a:extLst>
              </p:cNvPr>
              <p:cNvSpPr txBox="1">
                <a:spLocks noRot="1" noChangeAspect="1" noMove="1" noResize="1" noEditPoints="1" noAdjustHandles="1" noChangeArrowheads="1" noChangeShapeType="1" noTextEdit="1"/>
              </p:cNvSpPr>
              <p:nvPr/>
            </p:nvSpPr>
            <p:spPr>
              <a:xfrm>
                <a:off x="33006" y="4755173"/>
                <a:ext cx="332719" cy="315214"/>
              </a:xfrm>
              <a:prstGeom prst="rect">
                <a:avLst/>
              </a:prstGeom>
              <a:blipFill>
                <a:blip r:embed="rId9"/>
                <a:stretch>
                  <a:fillRect r="-16364" b="-57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EA35798-E420-BF63-80FB-172404C2A6F7}"/>
                  </a:ext>
                </a:extLst>
              </p:cNvPr>
              <p:cNvSpPr txBox="1"/>
              <p:nvPr/>
            </p:nvSpPr>
            <p:spPr>
              <a:xfrm>
                <a:off x="1271761" y="5892599"/>
                <a:ext cx="736677" cy="31521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rad>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3" name="TextBox 32">
                <a:extLst>
                  <a:ext uri="{FF2B5EF4-FFF2-40B4-BE49-F238E27FC236}">
                    <a16:creationId xmlns:a16="http://schemas.microsoft.com/office/drawing/2014/main" id="{EFDF49F7-5CE3-2DE0-F1C8-94C06BA11B34}"/>
                  </a:ext>
                </a:extLst>
              </p:cNvPr>
              <p:cNvSpPr txBox="1">
                <a:spLocks noRot="1" noChangeAspect="1" noMove="1" noResize="1" noEditPoints="1" noAdjustHandles="1" noChangeArrowheads="1" noChangeShapeType="1" noTextEdit="1"/>
              </p:cNvSpPr>
              <p:nvPr/>
            </p:nvSpPr>
            <p:spPr>
              <a:xfrm>
                <a:off x="1271761" y="5892599"/>
                <a:ext cx="736677" cy="315214"/>
              </a:xfrm>
              <a:prstGeom prst="rect">
                <a:avLst/>
              </a:prstGeom>
              <a:blipFill>
                <a:blip r:embed="rId10"/>
                <a:stretch>
                  <a:fillRect r="-7500" b="-5882"/>
                </a:stretch>
              </a:blipFill>
            </p:spPr>
            <p:txBody>
              <a:bodyPr/>
              <a:lstStyle/>
              <a:p>
                <a:r>
                  <a:rPr lang="en-GB">
                    <a:noFill/>
                  </a:rPr>
                  <a:t> </a:t>
                </a:r>
              </a:p>
            </p:txBody>
          </p:sp>
        </mc:Fallback>
      </mc:AlternateContent>
      <p:sp>
        <p:nvSpPr>
          <p:cNvPr id="36" name="Right Triangle 35">
            <a:extLst>
              <a:ext uri="{FF2B5EF4-FFF2-40B4-BE49-F238E27FC236}">
                <a16:creationId xmlns:a16="http://schemas.microsoft.com/office/drawing/2014/main" id="{940FB949-4ECC-2F6E-05EB-4158B3F7645E}"/>
              </a:ext>
            </a:extLst>
          </p:cNvPr>
          <p:cNvSpPr/>
          <p:nvPr/>
        </p:nvSpPr>
        <p:spPr>
          <a:xfrm>
            <a:off x="4773264" y="3823130"/>
            <a:ext cx="2359642" cy="1725836"/>
          </a:xfrm>
          <a:prstGeom prst="rtTriangl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5FB2EDA7-8199-0BD7-2084-367BC5C397FE}"/>
              </a:ext>
            </a:extLst>
          </p:cNvPr>
          <p:cNvCxnSpPr>
            <a:cxnSpLocks/>
          </p:cNvCxnSpPr>
          <p:nvPr/>
        </p:nvCxnSpPr>
        <p:spPr>
          <a:xfrm>
            <a:off x="4621137" y="3823130"/>
            <a:ext cx="0" cy="172583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8F0600E0-6D32-10FA-776B-53DDB99A8486}"/>
              </a:ext>
            </a:extLst>
          </p:cNvPr>
          <p:cNvCxnSpPr>
            <a:cxnSpLocks/>
          </p:cNvCxnSpPr>
          <p:nvPr/>
        </p:nvCxnSpPr>
        <p:spPr>
          <a:xfrm>
            <a:off x="4773264" y="5680466"/>
            <a:ext cx="235964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9A1835D-4198-DAF8-2139-3EA674B5545B}"/>
                  </a:ext>
                </a:extLst>
              </p:cNvPr>
              <p:cNvSpPr txBox="1"/>
              <p:nvPr/>
            </p:nvSpPr>
            <p:spPr>
              <a:xfrm>
                <a:off x="4198123" y="4673361"/>
                <a:ext cx="332719" cy="31521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rad>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9" name="TextBox 38">
                <a:extLst>
                  <a:ext uri="{FF2B5EF4-FFF2-40B4-BE49-F238E27FC236}">
                    <a16:creationId xmlns:a16="http://schemas.microsoft.com/office/drawing/2014/main" id="{95160AC9-B0BD-91CF-9528-D4D1528F7DA0}"/>
                  </a:ext>
                </a:extLst>
              </p:cNvPr>
              <p:cNvSpPr txBox="1">
                <a:spLocks noRot="1" noChangeAspect="1" noMove="1" noResize="1" noEditPoints="1" noAdjustHandles="1" noChangeArrowheads="1" noChangeShapeType="1" noTextEdit="1"/>
              </p:cNvSpPr>
              <p:nvPr/>
            </p:nvSpPr>
            <p:spPr>
              <a:xfrm>
                <a:off x="4198123" y="4673361"/>
                <a:ext cx="332719" cy="315214"/>
              </a:xfrm>
              <a:prstGeom prst="rect">
                <a:avLst/>
              </a:prstGeom>
              <a:blipFill>
                <a:blip r:embed="rId11"/>
                <a:stretch>
                  <a:fillRect r="-16667"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81A1FD4-9217-981B-6CC2-2B25D32F7C3C}"/>
                  </a:ext>
                </a:extLst>
              </p:cNvPr>
              <p:cNvSpPr txBox="1"/>
              <p:nvPr/>
            </p:nvSpPr>
            <p:spPr>
              <a:xfrm>
                <a:off x="5436878" y="5810787"/>
                <a:ext cx="864917" cy="3096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rad>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m:t>
                      </m:r>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0" name="TextBox 39">
                <a:extLst>
                  <a:ext uri="{FF2B5EF4-FFF2-40B4-BE49-F238E27FC236}">
                    <a16:creationId xmlns:a16="http://schemas.microsoft.com/office/drawing/2014/main" id="{E4027453-0AC9-76FC-194C-4B585D5F82F1}"/>
                  </a:ext>
                </a:extLst>
              </p:cNvPr>
              <p:cNvSpPr txBox="1">
                <a:spLocks noRot="1" noChangeAspect="1" noMove="1" noResize="1" noEditPoints="1" noAdjustHandles="1" noChangeArrowheads="1" noChangeShapeType="1" noTextEdit="1"/>
              </p:cNvSpPr>
              <p:nvPr/>
            </p:nvSpPr>
            <p:spPr>
              <a:xfrm>
                <a:off x="5436878" y="5810787"/>
                <a:ext cx="864917" cy="309637"/>
              </a:xfrm>
              <a:prstGeom prst="rect">
                <a:avLst/>
              </a:prstGeom>
              <a:blipFill>
                <a:blip r:embed="rId12"/>
                <a:stretch>
                  <a:fillRect r="-5634" b="-7843"/>
                </a:stretch>
              </a:blipFill>
            </p:spPr>
            <p:txBody>
              <a:bodyPr/>
              <a:lstStyle/>
              <a:p>
                <a:r>
                  <a:rPr lang="en-GB">
                    <a:noFill/>
                  </a:rPr>
                  <a:t> </a:t>
                </a:r>
              </a:p>
            </p:txBody>
          </p:sp>
        </mc:Fallback>
      </mc:AlternateContent>
      <p:sp>
        <p:nvSpPr>
          <p:cNvPr id="41" name="Right Triangle 40">
            <a:extLst>
              <a:ext uri="{FF2B5EF4-FFF2-40B4-BE49-F238E27FC236}">
                <a16:creationId xmlns:a16="http://schemas.microsoft.com/office/drawing/2014/main" id="{B407D768-6D2A-2573-78AA-93D293B14211}"/>
              </a:ext>
            </a:extLst>
          </p:cNvPr>
          <p:cNvSpPr/>
          <p:nvPr/>
        </p:nvSpPr>
        <p:spPr>
          <a:xfrm>
            <a:off x="8695958" y="3406973"/>
            <a:ext cx="2385351" cy="2195723"/>
          </a:xfrm>
          <a:prstGeom prst="rtTriangl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2" name="Straight Arrow Connector 41">
            <a:extLst>
              <a:ext uri="{FF2B5EF4-FFF2-40B4-BE49-F238E27FC236}">
                <a16:creationId xmlns:a16="http://schemas.microsoft.com/office/drawing/2014/main" id="{9C64EE79-56E7-C5BA-314E-BDF42341DCBD}"/>
              </a:ext>
            </a:extLst>
          </p:cNvPr>
          <p:cNvCxnSpPr>
            <a:cxnSpLocks/>
          </p:cNvCxnSpPr>
          <p:nvPr/>
        </p:nvCxnSpPr>
        <p:spPr>
          <a:xfrm>
            <a:off x="8569540" y="3406973"/>
            <a:ext cx="0" cy="219572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DF77292F-F677-4459-22DF-A82B140914B8}"/>
              </a:ext>
            </a:extLst>
          </p:cNvPr>
          <p:cNvCxnSpPr>
            <a:cxnSpLocks/>
          </p:cNvCxnSpPr>
          <p:nvPr/>
        </p:nvCxnSpPr>
        <p:spPr>
          <a:xfrm>
            <a:off x="8721667" y="5734196"/>
            <a:ext cx="235964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3F29D26-71FB-7DFE-18A8-FE0643FD7DC7}"/>
                  </a:ext>
                </a:extLst>
              </p:cNvPr>
              <p:cNvSpPr txBox="1"/>
              <p:nvPr/>
            </p:nvSpPr>
            <p:spPr>
              <a:xfrm>
                <a:off x="7973493" y="4350015"/>
                <a:ext cx="460960" cy="3096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ad>
                        <m:radPr>
                          <m:degHide m:val="on"/>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rad>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4" name="TextBox 43">
                <a:extLst>
                  <a:ext uri="{FF2B5EF4-FFF2-40B4-BE49-F238E27FC236}">
                    <a16:creationId xmlns:a16="http://schemas.microsoft.com/office/drawing/2014/main" id="{7F5520E1-D56B-AE1B-5B36-EFE66E4FB456}"/>
                  </a:ext>
                </a:extLst>
              </p:cNvPr>
              <p:cNvSpPr txBox="1">
                <a:spLocks noRot="1" noChangeAspect="1" noMove="1" noResize="1" noEditPoints="1" noAdjustHandles="1" noChangeArrowheads="1" noChangeShapeType="1" noTextEdit="1"/>
              </p:cNvSpPr>
              <p:nvPr/>
            </p:nvSpPr>
            <p:spPr>
              <a:xfrm>
                <a:off x="7973493" y="4350015"/>
                <a:ext cx="460960" cy="309637"/>
              </a:xfrm>
              <a:prstGeom prst="rect">
                <a:avLst/>
              </a:prstGeom>
              <a:blipFill>
                <a:blip r:embed="rId13"/>
                <a:stretch>
                  <a:fillRect l="-11842" r="-11842"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5C43DEA-8DEF-AA66-C2F2-85418F2A123C}"/>
                  </a:ext>
                </a:extLst>
              </p:cNvPr>
              <p:cNvSpPr txBox="1"/>
              <p:nvPr/>
            </p:nvSpPr>
            <p:spPr>
              <a:xfrm>
                <a:off x="9385281" y="5864517"/>
                <a:ext cx="736677" cy="31521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rad>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5" name="TextBox 44">
                <a:extLst>
                  <a:ext uri="{FF2B5EF4-FFF2-40B4-BE49-F238E27FC236}">
                    <a16:creationId xmlns:a16="http://schemas.microsoft.com/office/drawing/2014/main" id="{251FBBA3-FFE3-31F9-FF32-D2F6B3E86BEB}"/>
                  </a:ext>
                </a:extLst>
              </p:cNvPr>
              <p:cNvSpPr txBox="1">
                <a:spLocks noRot="1" noChangeAspect="1" noMove="1" noResize="1" noEditPoints="1" noAdjustHandles="1" noChangeArrowheads="1" noChangeShapeType="1" noTextEdit="1"/>
              </p:cNvSpPr>
              <p:nvPr/>
            </p:nvSpPr>
            <p:spPr>
              <a:xfrm>
                <a:off x="9385281" y="5864517"/>
                <a:ext cx="736677" cy="315214"/>
              </a:xfrm>
              <a:prstGeom prst="rect">
                <a:avLst/>
              </a:prstGeom>
              <a:blipFill>
                <a:blip r:embed="rId14"/>
                <a:stretch>
                  <a:fillRect r="-7500" b="-5769"/>
                </a:stretch>
              </a:blipFill>
            </p:spPr>
            <p:txBody>
              <a:bodyPr/>
              <a:lstStyle/>
              <a:p>
                <a:r>
                  <a:rPr lang="en-GB">
                    <a:noFill/>
                  </a:rPr>
                  <a:t> </a:t>
                </a:r>
              </a:p>
            </p:txBody>
          </p:sp>
        </mc:Fallback>
      </mc:AlternateContent>
      <p:sp>
        <p:nvSpPr>
          <p:cNvPr id="47" name="Rectangle: Rounded Corners 46">
            <a:extLst>
              <a:ext uri="{FF2B5EF4-FFF2-40B4-BE49-F238E27FC236}">
                <a16:creationId xmlns:a16="http://schemas.microsoft.com/office/drawing/2014/main" id="{7E1CF187-91CE-0407-94EB-95E181305E09}"/>
              </a:ext>
            </a:extLst>
          </p:cNvPr>
          <p:cNvSpPr/>
          <p:nvPr/>
        </p:nvSpPr>
        <p:spPr>
          <a:xfrm>
            <a:off x="6998789" y="320516"/>
            <a:ext cx="4219073" cy="750661"/>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Challenge: What is the perimeter of each shape?</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0B4AA54-C08A-3C9E-3346-0F9F64A6B10E}"/>
                  </a:ext>
                </a:extLst>
              </p:cNvPr>
              <p:cNvSpPr txBox="1"/>
              <p:nvPr/>
            </p:nvSpPr>
            <p:spPr>
              <a:xfrm>
                <a:off x="1244553" y="1831028"/>
                <a:ext cx="1646220" cy="512704"/>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smtClean="0">
                          <a:solidFill>
                            <a:prstClr val="black"/>
                          </a:solidFill>
                          <a:latin typeface="Cambria Math" panose="02040503050406030204" pitchFamily="18" charset="0"/>
                        </a:rPr>
                        <m:t>=</m:t>
                      </m:r>
                      <m:r>
                        <a:rPr lang="en-GB" sz="2400" b="0" i="1" dirty="0" smtClean="0">
                          <a:solidFill>
                            <a:prstClr val="black"/>
                          </a:solidFill>
                          <a:latin typeface="Cambria Math" panose="02040503050406030204" pitchFamily="18" charset="0"/>
                        </a:rPr>
                        <m:t>5</m:t>
                      </m:r>
                      <m:r>
                        <a:rPr lang="en-GB" sz="2400" i="1" dirty="0">
                          <a:solidFill>
                            <a:prstClr val="black"/>
                          </a:solidFill>
                          <a:latin typeface="Cambria Math" panose="02040503050406030204" pitchFamily="18" charset="0"/>
                        </a:rPr>
                        <m:t>+</m:t>
                      </m:r>
                      <m:r>
                        <a:rPr lang="en-GB" sz="2400" b="0" i="1" dirty="0" smtClean="0">
                          <a:solidFill>
                            <a:prstClr val="black"/>
                          </a:solidFill>
                          <a:latin typeface="Cambria Math" panose="02040503050406030204" pitchFamily="18" charset="0"/>
                        </a:rPr>
                        <m:t>7</m:t>
                      </m:r>
                      <m:rad>
                        <m:radPr>
                          <m:degHide m:val="on"/>
                          <m:ctrlPr>
                            <a:rPr lang="en-GB" sz="2400" i="1" dirty="0">
                              <a:solidFill>
                                <a:prstClr val="black"/>
                              </a:solidFill>
                              <a:latin typeface="Cambria Math" panose="02040503050406030204" pitchFamily="18" charset="0"/>
                            </a:rPr>
                          </m:ctrlPr>
                        </m:radPr>
                        <m:deg/>
                        <m:e>
                          <m:r>
                            <a:rPr lang="en-GB" sz="2400" b="0" i="1" dirty="0" smtClean="0">
                              <a:solidFill>
                                <a:prstClr val="black"/>
                              </a:solidFill>
                              <a:latin typeface="Cambria Math" panose="02040503050406030204" pitchFamily="18" charset="0"/>
                            </a:rPr>
                            <m:t>5</m:t>
                          </m:r>
                        </m:e>
                      </m:rad>
                    </m:oMath>
                  </m:oMathPara>
                </a14:m>
                <a:endParaRPr lang="en-GB" sz="2400" dirty="0">
                  <a:solidFill>
                    <a:prstClr val="black"/>
                  </a:solidFill>
                  <a:latin typeface="Calibri" panose="020F0502020204030204"/>
                </a:endParaRPr>
              </a:p>
            </p:txBody>
          </p:sp>
        </mc:Choice>
        <mc:Fallback>
          <p:sp>
            <p:nvSpPr>
              <p:cNvPr id="3" name="TextBox 2">
                <a:extLst>
                  <a:ext uri="{FF2B5EF4-FFF2-40B4-BE49-F238E27FC236}">
                    <a16:creationId xmlns:a16="http://schemas.microsoft.com/office/drawing/2014/main" id="{A0B4AA54-C08A-3C9E-3346-0F9F64A6B10E}"/>
                  </a:ext>
                </a:extLst>
              </p:cNvPr>
              <p:cNvSpPr txBox="1">
                <a:spLocks noRot="1" noChangeAspect="1" noMove="1" noResize="1" noEditPoints="1" noAdjustHandles="1" noChangeArrowheads="1" noChangeShapeType="1" noTextEdit="1"/>
              </p:cNvSpPr>
              <p:nvPr/>
            </p:nvSpPr>
            <p:spPr>
              <a:xfrm>
                <a:off x="1244553" y="1831028"/>
                <a:ext cx="1646220" cy="512704"/>
              </a:xfrm>
              <a:prstGeom prst="rect">
                <a:avLst/>
              </a:prstGeom>
              <a:blipFill>
                <a:blip r:embed="rId15"/>
                <a:stretch>
                  <a:fillRect/>
                </a:stretch>
              </a:blipFill>
              <a:ln w="28575">
                <a:solidFill>
                  <a:srgbClr val="00B0F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39C0C7AE-5332-0D4E-211E-67541AFCEE93}"/>
                  </a:ext>
                </a:extLst>
              </p:cNvPr>
              <p:cNvSpPr txBox="1"/>
              <p:nvPr/>
            </p:nvSpPr>
            <p:spPr>
              <a:xfrm>
                <a:off x="5214934" y="1893678"/>
                <a:ext cx="1476302" cy="512704"/>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smtClean="0">
                          <a:solidFill>
                            <a:prstClr val="black"/>
                          </a:solidFill>
                          <a:latin typeface="Cambria Math" panose="02040503050406030204" pitchFamily="18" charset="0"/>
                        </a:rPr>
                        <m:t>=</m:t>
                      </m:r>
                      <m:r>
                        <a:rPr lang="en-GB" sz="2400" b="0" i="1" dirty="0" smtClean="0">
                          <a:solidFill>
                            <a:prstClr val="black"/>
                          </a:solidFill>
                          <a:latin typeface="Cambria Math" panose="02040503050406030204" pitchFamily="18" charset="0"/>
                        </a:rPr>
                        <m:t>5−</m:t>
                      </m:r>
                      <m:rad>
                        <m:radPr>
                          <m:degHide m:val="on"/>
                          <m:ctrlPr>
                            <a:rPr lang="en-GB" sz="2400" i="1" dirty="0">
                              <a:solidFill>
                                <a:prstClr val="black"/>
                              </a:solidFill>
                              <a:latin typeface="Cambria Math" panose="02040503050406030204" pitchFamily="18" charset="0"/>
                            </a:rPr>
                          </m:ctrlPr>
                        </m:radPr>
                        <m:deg/>
                        <m:e>
                          <m:r>
                            <a:rPr lang="en-GB" sz="2400" b="0" i="1" dirty="0" smtClean="0">
                              <a:solidFill>
                                <a:prstClr val="black"/>
                              </a:solidFill>
                              <a:latin typeface="Cambria Math" panose="02040503050406030204" pitchFamily="18" charset="0"/>
                            </a:rPr>
                            <m:t>5</m:t>
                          </m:r>
                        </m:e>
                      </m:rad>
                    </m:oMath>
                  </m:oMathPara>
                </a14:m>
                <a:endParaRPr lang="en-GB" sz="2400" dirty="0">
                  <a:solidFill>
                    <a:prstClr val="black"/>
                  </a:solidFill>
                  <a:latin typeface="Calibri" panose="020F0502020204030204"/>
                </a:endParaRPr>
              </a:p>
            </p:txBody>
          </p:sp>
        </mc:Choice>
        <mc:Fallback>
          <p:sp>
            <p:nvSpPr>
              <p:cNvPr id="8" name="TextBox 7">
                <a:extLst>
                  <a:ext uri="{FF2B5EF4-FFF2-40B4-BE49-F238E27FC236}">
                    <a16:creationId xmlns:a16="http://schemas.microsoft.com/office/drawing/2014/main" id="{39C0C7AE-5332-0D4E-211E-67541AFCEE93}"/>
                  </a:ext>
                </a:extLst>
              </p:cNvPr>
              <p:cNvSpPr txBox="1">
                <a:spLocks noRot="1" noChangeAspect="1" noMove="1" noResize="1" noEditPoints="1" noAdjustHandles="1" noChangeArrowheads="1" noChangeShapeType="1" noTextEdit="1"/>
              </p:cNvSpPr>
              <p:nvPr/>
            </p:nvSpPr>
            <p:spPr>
              <a:xfrm>
                <a:off x="5214934" y="1893678"/>
                <a:ext cx="1476302" cy="512704"/>
              </a:xfrm>
              <a:prstGeom prst="rect">
                <a:avLst/>
              </a:prstGeom>
              <a:blipFill>
                <a:blip r:embed="rId16"/>
                <a:stretch>
                  <a:fillRect/>
                </a:stretch>
              </a:blipFill>
              <a:ln w="28575">
                <a:solidFill>
                  <a:srgbClr val="00B0F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E3A0BB36-D016-B0A5-1150-CA57171EED9B}"/>
                  </a:ext>
                </a:extLst>
              </p:cNvPr>
              <p:cNvSpPr txBox="1"/>
              <p:nvPr/>
            </p:nvSpPr>
            <p:spPr>
              <a:xfrm>
                <a:off x="697270" y="4798911"/>
                <a:ext cx="1646220" cy="505203"/>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smtClean="0">
                          <a:solidFill>
                            <a:prstClr val="black"/>
                          </a:solidFill>
                          <a:latin typeface="Cambria Math" panose="02040503050406030204" pitchFamily="18" charset="0"/>
                        </a:rPr>
                        <m:t>=</m:t>
                      </m:r>
                      <m:r>
                        <a:rPr lang="en-GB" sz="2400" b="0" i="1" dirty="0" smtClean="0">
                          <a:solidFill>
                            <a:prstClr val="black"/>
                          </a:solidFill>
                          <a:latin typeface="Cambria Math" panose="02040503050406030204" pitchFamily="18" charset="0"/>
                        </a:rPr>
                        <m:t>1</m:t>
                      </m:r>
                      <m:r>
                        <a:rPr lang="en-GB" sz="2400" i="1" dirty="0">
                          <a:solidFill>
                            <a:prstClr val="black"/>
                          </a:solidFill>
                          <a:latin typeface="Cambria Math" panose="02040503050406030204" pitchFamily="18" charset="0"/>
                        </a:rPr>
                        <m:t>+</m:t>
                      </m:r>
                      <m:r>
                        <a:rPr lang="en-GB" sz="2400" b="0" i="1" dirty="0" smtClean="0">
                          <a:solidFill>
                            <a:prstClr val="black"/>
                          </a:solidFill>
                          <a:latin typeface="Cambria Math" panose="02040503050406030204" pitchFamily="18" charset="0"/>
                        </a:rPr>
                        <m:t>3</m:t>
                      </m:r>
                      <m:rad>
                        <m:radPr>
                          <m:degHide m:val="on"/>
                          <m:ctrlPr>
                            <a:rPr lang="en-GB" sz="2400" i="1" dirty="0">
                              <a:solidFill>
                                <a:prstClr val="black"/>
                              </a:solidFill>
                              <a:latin typeface="Cambria Math" panose="02040503050406030204" pitchFamily="18" charset="0"/>
                            </a:rPr>
                          </m:ctrlPr>
                        </m:radPr>
                        <m:deg/>
                        <m:e>
                          <m:r>
                            <a:rPr lang="en-GB" sz="2400" b="0" i="1" dirty="0" smtClean="0">
                              <a:solidFill>
                                <a:prstClr val="black"/>
                              </a:solidFill>
                              <a:latin typeface="Cambria Math" panose="02040503050406030204" pitchFamily="18" charset="0"/>
                            </a:rPr>
                            <m:t>2</m:t>
                          </m:r>
                        </m:e>
                      </m:rad>
                    </m:oMath>
                  </m:oMathPara>
                </a14:m>
                <a:endParaRPr lang="en-GB" sz="2400" dirty="0">
                  <a:solidFill>
                    <a:prstClr val="black"/>
                  </a:solidFill>
                  <a:latin typeface="Calibri" panose="020F0502020204030204"/>
                </a:endParaRPr>
              </a:p>
            </p:txBody>
          </p:sp>
        </mc:Choice>
        <mc:Fallback>
          <p:sp>
            <p:nvSpPr>
              <p:cNvPr id="16" name="TextBox 15">
                <a:extLst>
                  <a:ext uri="{FF2B5EF4-FFF2-40B4-BE49-F238E27FC236}">
                    <a16:creationId xmlns:a16="http://schemas.microsoft.com/office/drawing/2014/main" id="{E3A0BB36-D016-B0A5-1150-CA57171EED9B}"/>
                  </a:ext>
                </a:extLst>
              </p:cNvPr>
              <p:cNvSpPr txBox="1">
                <a:spLocks noRot="1" noChangeAspect="1" noMove="1" noResize="1" noEditPoints="1" noAdjustHandles="1" noChangeArrowheads="1" noChangeShapeType="1" noTextEdit="1"/>
              </p:cNvSpPr>
              <p:nvPr/>
            </p:nvSpPr>
            <p:spPr>
              <a:xfrm>
                <a:off x="697270" y="4798911"/>
                <a:ext cx="1646220" cy="505203"/>
              </a:xfrm>
              <a:prstGeom prst="rect">
                <a:avLst/>
              </a:prstGeom>
              <a:blipFill>
                <a:blip r:embed="rId17"/>
                <a:stretch>
                  <a:fillRect/>
                </a:stretch>
              </a:blipFill>
              <a:ln w="28575">
                <a:solidFill>
                  <a:srgbClr val="00B0F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0C79F425-88E8-7947-F4E9-6CDD58304BBB}"/>
                  </a:ext>
                </a:extLst>
              </p:cNvPr>
              <p:cNvSpPr txBox="1"/>
              <p:nvPr/>
            </p:nvSpPr>
            <p:spPr>
              <a:xfrm>
                <a:off x="8741945" y="1872247"/>
                <a:ext cx="1848326" cy="512704"/>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smtClean="0">
                          <a:solidFill>
                            <a:prstClr val="black"/>
                          </a:solidFill>
                          <a:latin typeface="Cambria Math" panose="02040503050406030204" pitchFamily="18" charset="0"/>
                        </a:rPr>
                        <m:t>=</m:t>
                      </m:r>
                      <m:rad>
                        <m:radPr>
                          <m:degHide m:val="on"/>
                          <m:ctrlPr>
                            <a:rPr lang="en-GB" sz="2400" b="0" i="1" dirty="0" smtClean="0">
                              <a:solidFill>
                                <a:prstClr val="black"/>
                              </a:solidFill>
                              <a:latin typeface="Cambria Math" panose="02040503050406030204" pitchFamily="18" charset="0"/>
                            </a:rPr>
                          </m:ctrlPr>
                        </m:radPr>
                        <m:deg/>
                        <m:e>
                          <m:r>
                            <a:rPr lang="en-GB" sz="2400" b="0" i="1" dirty="0" smtClean="0">
                              <a:solidFill>
                                <a:prstClr val="black"/>
                              </a:solidFill>
                              <a:latin typeface="Cambria Math" panose="02040503050406030204" pitchFamily="18" charset="0"/>
                            </a:rPr>
                            <m:t>15</m:t>
                          </m:r>
                        </m:e>
                      </m:rad>
                      <m:r>
                        <a:rPr lang="en-GB" sz="2400" b="0" i="1" dirty="0" smtClean="0">
                          <a:solidFill>
                            <a:prstClr val="black"/>
                          </a:solidFill>
                          <a:latin typeface="Cambria Math" panose="02040503050406030204" pitchFamily="18" charset="0"/>
                        </a:rPr>
                        <m:t>−</m:t>
                      </m:r>
                      <m:rad>
                        <m:radPr>
                          <m:degHide m:val="on"/>
                          <m:ctrlPr>
                            <a:rPr lang="en-GB" sz="2400" i="1" dirty="0">
                              <a:solidFill>
                                <a:prstClr val="black"/>
                              </a:solidFill>
                              <a:latin typeface="Cambria Math" panose="02040503050406030204" pitchFamily="18" charset="0"/>
                            </a:rPr>
                          </m:ctrlPr>
                        </m:radPr>
                        <m:deg/>
                        <m:e>
                          <m:r>
                            <a:rPr lang="en-GB" sz="2400" b="0" i="1" dirty="0" smtClean="0">
                              <a:solidFill>
                                <a:prstClr val="black"/>
                              </a:solidFill>
                              <a:latin typeface="Cambria Math" panose="02040503050406030204" pitchFamily="18" charset="0"/>
                            </a:rPr>
                            <m:t>3</m:t>
                          </m:r>
                        </m:e>
                      </m:rad>
                    </m:oMath>
                  </m:oMathPara>
                </a14:m>
                <a:endParaRPr lang="en-GB" sz="2400" dirty="0">
                  <a:solidFill>
                    <a:prstClr val="black"/>
                  </a:solidFill>
                  <a:latin typeface="Calibri" panose="020F0502020204030204"/>
                </a:endParaRPr>
              </a:p>
            </p:txBody>
          </p:sp>
        </mc:Choice>
        <mc:Fallback>
          <p:sp>
            <p:nvSpPr>
              <p:cNvPr id="17" name="TextBox 16">
                <a:extLst>
                  <a:ext uri="{FF2B5EF4-FFF2-40B4-BE49-F238E27FC236}">
                    <a16:creationId xmlns:a16="http://schemas.microsoft.com/office/drawing/2014/main" id="{0C79F425-88E8-7947-F4E9-6CDD58304BBB}"/>
                  </a:ext>
                </a:extLst>
              </p:cNvPr>
              <p:cNvSpPr txBox="1">
                <a:spLocks noRot="1" noChangeAspect="1" noMove="1" noResize="1" noEditPoints="1" noAdjustHandles="1" noChangeArrowheads="1" noChangeShapeType="1" noTextEdit="1"/>
              </p:cNvSpPr>
              <p:nvPr/>
            </p:nvSpPr>
            <p:spPr>
              <a:xfrm>
                <a:off x="8741945" y="1872247"/>
                <a:ext cx="1848326" cy="512704"/>
              </a:xfrm>
              <a:prstGeom prst="rect">
                <a:avLst/>
              </a:prstGeom>
              <a:blipFill>
                <a:blip r:embed="rId18"/>
                <a:stretch>
                  <a:fillRect/>
                </a:stretch>
              </a:blipFill>
              <a:ln w="28575">
                <a:solidFill>
                  <a:srgbClr val="00B0F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BE99E25B-C142-3988-F965-C6E189457966}"/>
                  </a:ext>
                </a:extLst>
              </p:cNvPr>
              <p:cNvSpPr txBox="1"/>
              <p:nvPr/>
            </p:nvSpPr>
            <p:spPr>
              <a:xfrm>
                <a:off x="8930509" y="4526706"/>
                <a:ext cx="1646220" cy="505203"/>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smtClean="0">
                          <a:solidFill>
                            <a:prstClr val="black"/>
                          </a:solidFill>
                          <a:latin typeface="Cambria Math" panose="02040503050406030204" pitchFamily="18" charset="0"/>
                        </a:rPr>
                        <m:t>=</m:t>
                      </m:r>
                      <m:r>
                        <a:rPr lang="en-GB" sz="2400" b="0" i="1" dirty="0" smtClean="0">
                          <a:solidFill>
                            <a:prstClr val="black"/>
                          </a:solidFill>
                          <a:latin typeface="Cambria Math" panose="02040503050406030204" pitchFamily="18" charset="0"/>
                        </a:rPr>
                        <m:t>2</m:t>
                      </m:r>
                      <m:r>
                        <a:rPr lang="en-GB" sz="2400" i="1" dirty="0">
                          <a:solidFill>
                            <a:prstClr val="black"/>
                          </a:solidFill>
                          <a:latin typeface="Cambria Math" panose="02040503050406030204" pitchFamily="18" charset="0"/>
                        </a:rPr>
                        <m:t>+</m:t>
                      </m:r>
                      <m:r>
                        <a:rPr lang="en-GB" sz="2400" b="0" i="1" dirty="0" smtClean="0">
                          <a:solidFill>
                            <a:prstClr val="black"/>
                          </a:solidFill>
                          <a:latin typeface="Cambria Math" panose="02040503050406030204" pitchFamily="18" charset="0"/>
                        </a:rPr>
                        <m:t>6</m:t>
                      </m:r>
                      <m:rad>
                        <m:radPr>
                          <m:degHide m:val="on"/>
                          <m:ctrlPr>
                            <a:rPr lang="en-GB" sz="2400" i="1" dirty="0">
                              <a:solidFill>
                                <a:prstClr val="black"/>
                              </a:solidFill>
                              <a:latin typeface="Cambria Math" panose="02040503050406030204" pitchFamily="18" charset="0"/>
                            </a:rPr>
                          </m:ctrlPr>
                        </m:radPr>
                        <m:deg/>
                        <m:e>
                          <m:r>
                            <a:rPr lang="en-GB" sz="2400" b="0" i="1" dirty="0" smtClean="0">
                              <a:solidFill>
                                <a:prstClr val="black"/>
                              </a:solidFill>
                              <a:latin typeface="Cambria Math" panose="02040503050406030204" pitchFamily="18" charset="0"/>
                            </a:rPr>
                            <m:t>2</m:t>
                          </m:r>
                        </m:e>
                      </m:rad>
                    </m:oMath>
                  </m:oMathPara>
                </a14:m>
                <a:endParaRPr lang="en-GB" sz="2400" dirty="0">
                  <a:solidFill>
                    <a:prstClr val="black"/>
                  </a:solidFill>
                  <a:latin typeface="Calibri" panose="020F0502020204030204"/>
                </a:endParaRPr>
              </a:p>
            </p:txBody>
          </p:sp>
        </mc:Choice>
        <mc:Fallback>
          <p:sp>
            <p:nvSpPr>
              <p:cNvPr id="18" name="TextBox 17">
                <a:extLst>
                  <a:ext uri="{FF2B5EF4-FFF2-40B4-BE49-F238E27FC236}">
                    <a16:creationId xmlns:a16="http://schemas.microsoft.com/office/drawing/2014/main" id="{BE99E25B-C142-3988-F965-C6E189457966}"/>
                  </a:ext>
                </a:extLst>
              </p:cNvPr>
              <p:cNvSpPr txBox="1">
                <a:spLocks noRot="1" noChangeAspect="1" noMove="1" noResize="1" noEditPoints="1" noAdjustHandles="1" noChangeArrowheads="1" noChangeShapeType="1" noTextEdit="1"/>
              </p:cNvSpPr>
              <p:nvPr/>
            </p:nvSpPr>
            <p:spPr>
              <a:xfrm>
                <a:off x="8930509" y="4526706"/>
                <a:ext cx="1646220" cy="505203"/>
              </a:xfrm>
              <a:prstGeom prst="rect">
                <a:avLst/>
              </a:prstGeom>
              <a:blipFill>
                <a:blip r:embed="rId19"/>
                <a:stretch>
                  <a:fillRect/>
                </a:stretch>
              </a:blipFill>
              <a:ln w="28575">
                <a:solidFill>
                  <a:srgbClr val="00B0F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7D2EBBE3-4AC0-54A0-8D92-CD1AC62852C3}"/>
                  </a:ext>
                </a:extLst>
              </p:cNvPr>
              <p:cNvSpPr txBox="1"/>
              <p:nvPr/>
            </p:nvSpPr>
            <p:spPr>
              <a:xfrm>
                <a:off x="4945554" y="4494666"/>
                <a:ext cx="1646220" cy="505203"/>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smtClean="0">
                          <a:solidFill>
                            <a:prstClr val="black"/>
                          </a:solidFill>
                          <a:latin typeface="Cambria Math" panose="02040503050406030204" pitchFamily="18" charset="0"/>
                        </a:rPr>
                        <m:t>=</m:t>
                      </m:r>
                      <m:r>
                        <a:rPr lang="en-GB" sz="2400" b="0" i="1" dirty="0" smtClean="0">
                          <a:solidFill>
                            <a:prstClr val="black"/>
                          </a:solidFill>
                          <a:latin typeface="Cambria Math" panose="02040503050406030204" pitchFamily="18" charset="0"/>
                        </a:rPr>
                        <m:t>1−7</m:t>
                      </m:r>
                      <m:rad>
                        <m:radPr>
                          <m:degHide m:val="on"/>
                          <m:ctrlPr>
                            <a:rPr lang="en-GB" sz="2400" i="1" dirty="0">
                              <a:solidFill>
                                <a:prstClr val="black"/>
                              </a:solidFill>
                              <a:latin typeface="Cambria Math" panose="02040503050406030204" pitchFamily="18" charset="0"/>
                            </a:rPr>
                          </m:ctrlPr>
                        </m:radPr>
                        <m:deg/>
                        <m:e>
                          <m:r>
                            <a:rPr lang="en-GB" sz="2400" b="0" i="1" dirty="0" smtClean="0">
                              <a:solidFill>
                                <a:prstClr val="black"/>
                              </a:solidFill>
                              <a:latin typeface="Cambria Math" panose="02040503050406030204" pitchFamily="18" charset="0"/>
                            </a:rPr>
                            <m:t>2</m:t>
                          </m:r>
                        </m:e>
                      </m:rad>
                    </m:oMath>
                  </m:oMathPara>
                </a14:m>
                <a:endParaRPr lang="en-GB" sz="2400" dirty="0">
                  <a:solidFill>
                    <a:prstClr val="black"/>
                  </a:solidFill>
                  <a:latin typeface="Calibri" panose="020F0502020204030204"/>
                </a:endParaRPr>
              </a:p>
            </p:txBody>
          </p:sp>
        </mc:Choice>
        <mc:Fallback>
          <p:sp>
            <p:nvSpPr>
              <p:cNvPr id="19" name="TextBox 18">
                <a:extLst>
                  <a:ext uri="{FF2B5EF4-FFF2-40B4-BE49-F238E27FC236}">
                    <a16:creationId xmlns:a16="http://schemas.microsoft.com/office/drawing/2014/main" id="{7D2EBBE3-4AC0-54A0-8D92-CD1AC62852C3}"/>
                  </a:ext>
                </a:extLst>
              </p:cNvPr>
              <p:cNvSpPr txBox="1">
                <a:spLocks noRot="1" noChangeAspect="1" noMove="1" noResize="1" noEditPoints="1" noAdjustHandles="1" noChangeArrowheads="1" noChangeShapeType="1" noTextEdit="1"/>
              </p:cNvSpPr>
              <p:nvPr/>
            </p:nvSpPr>
            <p:spPr>
              <a:xfrm>
                <a:off x="4945554" y="4494666"/>
                <a:ext cx="1646220" cy="505203"/>
              </a:xfrm>
              <a:prstGeom prst="rect">
                <a:avLst/>
              </a:prstGeom>
              <a:blipFill>
                <a:blip r:embed="rId20"/>
                <a:stretch>
                  <a:fillRect/>
                </a:stretch>
              </a:blipFill>
              <a:ln w="28575">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67756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8AA3F6-CD30-82FB-B2A0-90AEE4DB0F19}"/>
              </a:ext>
            </a:extLst>
          </p:cNvPr>
          <p:cNvSpPr>
            <a:spLocks noGrp="1"/>
          </p:cNvSpPr>
          <p:nvPr>
            <p:ph type="body" sz="quarter" idx="10"/>
          </p:nvPr>
        </p:nvSpPr>
        <p:spPr/>
        <p:txBody>
          <a:bodyPr/>
          <a:lstStyle/>
          <a:p>
            <a:r>
              <a:rPr lang="en-GB" sz="4400" b="1" dirty="0"/>
              <a:t>Expand </a:t>
            </a:r>
          </a:p>
        </p:txBody>
      </p:sp>
      <p:pic>
        <p:nvPicPr>
          <p:cNvPr id="9" name="Content Placeholder 8">
            <a:extLst>
              <a:ext uri="{FF2B5EF4-FFF2-40B4-BE49-F238E27FC236}">
                <a16:creationId xmlns:a16="http://schemas.microsoft.com/office/drawing/2014/main" id="{1C6FBF6D-263D-CD4B-F972-B10E411C806E}"/>
              </a:ext>
            </a:extLst>
          </p:cNvPr>
          <p:cNvPicPr>
            <a:picLocks noGrp="1" noChangeAspect="1"/>
          </p:cNvPicPr>
          <p:nvPr>
            <p:ph sz="quarter" idx="11"/>
          </p:nvPr>
        </p:nvPicPr>
        <p:blipFill>
          <a:blip r:embed="rId2"/>
          <a:stretch>
            <a:fillRect/>
          </a:stretch>
        </p:blipFill>
        <p:spPr>
          <a:xfrm>
            <a:off x="2420882" y="304517"/>
            <a:ext cx="8940468" cy="5661568"/>
          </a:xfrm>
        </p:spPr>
      </p:pic>
    </p:spTree>
    <p:extLst>
      <p:ext uri="{BB962C8B-B14F-4D97-AF65-F5344CB8AC3E}">
        <p14:creationId xmlns:p14="http://schemas.microsoft.com/office/powerpoint/2010/main" val="362504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maths on a white background&#10;&#10;Description automatically generated">
            <a:extLst>
              <a:ext uri="{FF2B5EF4-FFF2-40B4-BE49-F238E27FC236}">
                <a16:creationId xmlns:a16="http://schemas.microsoft.com/office/drawing/2014/main" id="{D62B2734-6541-3E1A-4471-F63F12BF2FBD}"/>
              </a:ext>
            </a:extLst>
          </p:cNvPr>
          <p:cNvPicPr>
            <a:picLocks noChangeAspect="1"/>
          </p:cNvPicPr>
          <p:nvPr/>
        </p:nvPicPr>
        <p:blipFill>
          <a:blip r:embed="rId2"/>
          <a:stretch>
            <a:fillRect/>
          </a:stretch>
        </p:blipFill>
        <p:spPr>
          <a:xfrm>
            <a:off x="826769" y="68263"/>
            <a:ext cx="9992362" cy="6245225"/>
          </a:xfrm>
          <a:prstGeom prst="rect">
            <a:avLst/>
          </a:prstGeom>
          <a:noFill/>
        </p:spPr>
      </p:pic>
    </p:spTree>
    <p:extLst>
      <p:ext uri="{BB962C8B-B14F-4D97-AF65-F5344CB8AC3E}">
        <p14:creationId xmlns:p14="http://schemas.microsoft.com/office/powerpoint/2010/main" val="110540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5A4E5D9-711E-0698-6995-4166ADDBF000}"/>
                  </a:ext>
                </a:extLst>
              </p:cNvPr>
              <p:cNvSpPr>
                <a:spLocks noGrp="1"/>
              </p:cNvSpPr>
              <p:nvPr>
                <p:ph type="body" sz="quarter" idx="10"/>
              </p:nvPr>
            </p:nvSpPr>
            <p:spPr>
              <a:xfrm>
                <a:off x="272049" y="134036"/>
                <a:ext cx="10945813" cy="750661"/>
              </a:xfrm>
            </p:spPr>
            <p:txBody>
              <a:bodyPr/>
              <a:lstStyle/>
              <a:p>
                <a:r>
                  <a:rPr lang="en-GB" sz="6000" b="1" dirty="0"/>
                  <a:t>Expand</a:t>
                </a:r>
                <a:r>
                  <a:rPr lang="en-GB" sz="4000" dirty="0"/>
                  <a:t> </a:t>
                </a:r>
                <a:endParaRPr lang="en-GB" sz="4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ad>
                        <m:radPr>
                          <m:degHide m:val="on"/>
                          <m:ctrlPr>
                            <a:rPr lang="en-GB" sz="4000" i="1" smtClean="0">
                              <a:latin typeface="Cambria Math" panose="02040503050406030204" pitchFamily="18" charset="0"/>
                            </a:rPr>
                          </m:ctrlPr>
                        </m:radPr>
                        <m:deg/>
                        <m:e>
                          <m:r>
                            <a:rPr lang="en-GB" sz="4000" b="0" i="1" smtClean="0">
                              <a:latin typeface="Cambria Math" panose="02040503050406030204" pitchFamily="18" charset="0"/>
                            </a:rPr>
                            <m:t>2</m:t>
                          </m:r>
                        </m:e>
                      </m:rad>
                      <m:r>
                        <a:rPr lang="en-GB" sz="4000" b="0" i="1" smtClean="0">
                          <a:latin typeface="Cambria Math" panose="02040503050406030204" pitchFamily="18" charset="0"/>
                        </a:rPr>
                        <m:t>(4+</m:t>
                      </m:r>
                      <m:rad>
                        <m:radPr>
                          <m:degHide m:val="on"/>
                          <m:ctrlPr>
                            <a:rPr lang="en-GB" sz="4000" b="0" i="1" smtClean="0">
                              <a:latin typeface="Cambria Math" panose="02040503050406030204" pitchFamily="18" charset="0"/>
                            </a:rPr>
                          </m:ctrlPr>
                        </m:radPr>
                        <m:deg/>
                        <m:e>
                          <m:r>
                            <a:rPr lang="en-GB" sz="4000" b="0" i="1" smtClean="0">
                              <a:latin typeface="Cambria Math" panose="02040503050406030204" pitchFamily="18" charset="0"/>
                            </a:rPr>
                            <m:t>3</m:t>
                          </m:r>
                        </m:e>
                      </m:rad>
                      <m:r>
                        <a:rPr lang="en-GB" sz="4000" b="0" i="1" smtClean="0">
                          <a:latin typeface="Cambria Math" panose="02040503050406030204" pitchFamily="18" charset="0"/>
                        </a:rPr>
                        <m:t>)</m:t>
                      </m:r>
                    </m:oMath>
                  </m:oMathPara>
                </a14:m>
                <a:endParaRPr lang="en-GB" sz="4000" dirty="0"/>
              </a:p>
            </p:txBody>
          </p:sp>
        </mc:Choice>
        <mc:Fallback xmlns="">
          <p:sp>
            <p:nvSpPr>
              <p:cNvPr id="4" name="Text Placeholder 3">
                <a:extLst>
                  <a:ext uri="{FF2B5EF4-FFF2-40B4-BE49-F238E27FC236}">
                    <a16:creationId xmlns:a16="http://schemas.microsoft.com/office/drawing/2014/main" id="{95A4E5D9-711E-0698-6995-4166ADDBF000}"/>
                  </a:ext>
                </a:extLst>
              </p:cNvPr>
              <p:cNvSpPr>
                <a:spLocks noGrp="1" noRot="1" noChangeAspect="1" noMove="1" noResize="1" noEditPoints="1" noAdjustHandles="1" noChangeArrowheads="1" noChangeShapeType="1" noTextEdit="1"/>
              </p:cNvSpPr>
              <p:nvPr>
                <p:ph type="body" sz="quarter" idx="10"/>
              </p:nvPr>
            </p:nvSpPr>
            <p:spPr>
              <a:xfrm>
                <a:off x="272049" y="134036"/>
                <a:ext cx="10945813" cy="750661"/>
              </a:xfrm>
              <a:blipFill>
                <a:blip r:embed="rId2"/>
                <a:stretch>
                  <a:fillRect l="-3398" t="-37398" b="-95122"/>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2D8C3F6A-425E-6041-D457-271C423F20E5}"/>
              </a:ext>
            </a:extLst>
          </p:cNvPr>
          <p:cNvSpPr/>
          <p:nvPr/>
        </p:nvSpPr>
        <p:spPr>
          <a:xfrm>
            <a:off x="3537414" y="3057090"/>
            <a:ext cx="2949600" cy="1511300"/>
          </a:xfrm>
          <a:prstGeom prst="rect">
            <a:avLst/>
          </a:prstGeom>
          <a:solidFill>
            <a:srgbClr val="FF99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a:extLst>
              <a:ext uri="{FF2B5EF4-FFF2-40B4-BE49-F238E27FC236}">
                <a16:creationId xmlns:a16="http://schemas.microsoft.com/office/drawing/2014/main" id="{6F2756BA-A6F9-E147-410D-787429752084}"/>
              </a:ext>
            </a:extLst>
          </p:cNvPr>
          <p:cNvSpPr/>
          <p:nvPr/>
        </p:nvSpPr>
        <p:spPr>
          <a:xfrm>
            <a:off x="6487013" y="3057090"/>
            <a:ext cx="1912523" cy="1511300"/>
          </a:xfrm>
          <a:prstGeom prst="rect">
            <a:avLst/>
          </a:prstGeom>
          <a:solidFill>
            <a:schemeClr val="tx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11" name="TextBox 4">
                <a:extLst>
                  <a:ext uri="{FF2B5EF4-FFF2-40B4-BE49-F238E27FC236}">
                    <a16:creationId xmlns:a16="http://schemas.microsoft.com/office/drawing/2014/main" id="{05A74DE9-5665-FDCD-4479-D0A1FC72E1C6}"/>
                  </a:ext>
                </a:extLst>
              </p:cNvPr>
              <p:cNvSpPr txBox="1">
                <a:spLocks noChangeArrowheads="1"/>
              </p:cNvSpPr>
              <p:nvPr/>
            </p:nvSpPr>
            <p:spPr bwMode="auto">
              <a:xfrm>
                <a:off x="4114577" y="3174433"/>
                <a:ext cx="1081088" cy="1227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altLang="en-US" sz="66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4</m:t>
                      </m:r>
                      <m:rad>
                        <m:radPr>
                          <m:degHide m:val="on"/>
                          <m:ctrlP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ctrlPr>
                        </m:radPr>
                        <m:deg/>
                        <m:e>
                          <m: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2</m:t>
                          </m:r>
                        </m:e>
                      </m:rad>
                    </m:oMath>
                  </m:oMathPara>
                </a14:m>
                <a:endParaRPr kumimoji="0" lang="en-GB" altLang="en-US" sz="66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mc:Choice>
        <mc:Fallback xmlns="">
          <p:sp>
            <p:nvSpPr>
              <p:cNvPr id="11" name="TextBox 4">
                <a:extLst>
                  <a:ext uri="{FF2B5EF4-FFF2-40B4-BE49-F238E27FC236}">
                    <a16:creationId xmlns:a16="http://schemas.microsoft.com/office/drawing/2014/main" id="{05A74DE9-5665-FDCD-4479-D0A1FC72E1C6}"/>
                  </a:ext>
                </a:extLst>
              </p:cNvPr>
              <p:cNvSpPr txBox="1">
                <a:spLocks noRot="1" noChangeAspect="1" noMove="1" noResize="1" noEditPoints="1" noAdjustHandles="1" noChangeArrowheads="1" noChangeShapeType="1" noTextEdit="1"/>
              </p:cNvSpPr>
              <p:nvPr/>
            </p:nvSpPr>
            <p:spPr bwMode="auto">
              <a:xfrm>
                <a:off x="4114577" y="3174433"/>
                <a:ext cx="1081088" cy="1227644"/>
              </a:xfrm>
              <a:prstGeom prst="rect">
                <a:avLst/>
              </a:prstGeom>
              <a:blipFill>
                <a:blip r:embed="rId3"/>
                <a:stretch>
                  <a:fillRect r="-457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4">
                <a:extLst>
                  <a:ext uri="{FF2B5EF4-FFF2-40B4-BE49-F238E27FC236}">
                    <a16:creationId xmlns:a16="http://schemas.microsoft.com/office/drawing/2014/main" id="{FA4854D5-1F44-897E-9675-A80920BCB7A2}"/>
                  </a:ext>
                </a:extLst>
              </p:cNvPr>
              <p:cNvSpPr txBox="1">
                <a:spLocks noChangeArrowheads="1"/>
              </p:cNvSpPr>
              <p:nvPr/>
            </p:nvSpPr>
            <p:spPr bwMode="auto">
              <a:xfrm>
                <a:off x="6677348" y="1955113"/>
                <a:ext cx="1081088" cy="1227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ctrlPr>
                        </m:radPr>
                        <m:deg/>
                        <m:e>
                          <m: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3</m:t>
                          </m:r>
                        </m:e>
                      </m:rad>
                    </m:oMath>
                  </m:oMathPara>
                </a14:m>
                <a:endParaRPr kumimoji="0" lang="en-GB" altLang="en-US" sz="66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mc:Choice>
        <mc:Fallback xmlns="">
          <p:sp>
            <p:nvSpPr>
              <p:cNvPr id="15" name="TextBox 4">
                <a:extLst>
                  <a:ext uri="{FF2B5EF4-FFF2-40B4-BE49-F238E27FC236}">
                    <a16:creationId xmlns:a16="http://schemas.microsoft.com/office/drawing/2014/main" id="{FA4854D5-1F44-897E-9675-A80920BCB7A2}"/>
                  </a:ext>
                </a:extLst>
              </p:cNvPr>
              <p:cNvSpPr txBox="1">
                <a:spLocks noRot="1" noChangeAspect="1" noMove="1" noResize="1" noEditPoints="1" noAdjustHandles="1" noChangeArrowheads="1" noChangeShapeType="1" noTextEdit="1"/>
              </p:cNvSpPr>
              <p:nvPr/>
            </p:nvSpPr>
            <p:spPr bwMode="auto">
              <a:xfrm>
                <a:off x="6677348" y="1955113"/>
                <a:ext cx="1081088" cy="1227644"/>
              </a:xfrm>
              <a:prstGeom prst="rect">
                <a:avLst/>
              </a:prstGeom>
              <a:blipFill>
                <a:blip r:embed="rId4"/>
                <a:stretch>
                  <a:fillRect r="-28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4">
                <a:extLst>
                  <a:ext uri="{FF2B5EF4-FFF2-40B4-BE49-F238E27FC236}">
                    <a16:creationId xmlns:a16="http://schemas.microsoft.com/office/drawing/2014/main" id="{AF8FADB4-4F14-D24C-7C14-A5AF3EC6CA26}"/>
                  </a:ext>
                </a:extLst>
              </p:cNvPr>
              <p:cNvSpPr txBox="1">
                <a:spLocks noChangeArrowheads="1"/>
              </p:cNvSpPr>
              <p:nvPr/>
            </p:nvSpPr>
            <p:spPr bwMode="auto">
              <a:xfrm>
                <a:off x="6810623" y="3183041"/>
                <a:ext cx="1081088" cy="1227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ctrlPr>
                        </m:radPr>
                        <m:deg/>
                        <m:e>
                          <m: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6</m:t>
                          </m:r>
                        </m:e>
                      </m:rad>
                    </m:oMath>
                  </m:oMathPara>
                </a14:m>
                <a:endParaRPr kumimoji="0" lang="en-GB" altLang="en-US" sz="66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mc:Choice>
        <mc:Fallback xmlns="">
          <p:sp>
            <p:nvSpPr>
              <p:cNvPr id="16" name="TextBox 4">
                <a:extLst>
                  <a:ext uri="{FF2B5EF4-FFF2-40B4-BE49-F238E27FC236}">
                    <a16:creationId xmlns:a16="http://schemas.microsoft.com/office/drawing/2014/main" id="{AF8FADB4-4F14-D24C-7C14-A5AF3EC6CA26}"/>
                  </a:ext>
                </a:extLst>
              </p:cNvPr>
              <p:cNvSpPr txBox="1">
                <a:spLocks noRot="1" noChangeAspect="1" noMove="1" noResize="1" noEditPoints="1" noAdjustHandles="1" noChangeArrowheads="1" noChangeShapeType="1" noTextEdit="1"/>
              </p:cNvSpPr>
              <p:nvPr/>
            </p:nvSpPr>
            <p:spPr bwMode="auto">
              <a:xfrm>
                <a:off x="6810623" y="3183041"/>
                <a:ext cx="1081088" cy="1227644"/>
              </a:xfrm>
              <a:prstGeom prst="rect">
                <a:avLst/>
              </a:prstGeom>
              <a:blipFill>
                <a:blip r:embed="rId5"/>
                <a:stretch>
                  <a:fillRect r="-28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4">
                <a:extLst>
                  <a:ext uri="{FF2B5EF4-FFF2-40B4-BE49-F238E27FC236}">
                    <a16:creationId xmlns:a16="http://schemas.microsoft.com/office/drawing/2014/main" id="{0F9EC490-E33E-6453-4A7A-6FCFA44200C1}"/>
                  </a:ext>
                </a:extLst>
              </p:cNvPr>
              <p:cNvSpPr txBox="1">
                <a:spLocks noChangeArrowheads="1"/>
              </p:cNvSpPr>
              <p:nvPr/>
            </p:nvSpPr>
            <p:spPr bwMode="auto">
              <a:xfrm>
                <a:off x="2089425" y="3237375"/>
                <a:ext cx="1081088" cy="1227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ctrlPr>
                        </m:radPr>
                        <m:deg/>
                        <m:e>
                          <m: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2</m:t>
                          </m:r>
                        </m:e>
                      </m:rad>
                    </m:oMath>
                  </m:oMathPara>
                </a14:m>
                <a:endParaRPr kumimoji="0" lang="en-GB" altLang="en-US" sz="66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mc:Choice>
        <mc:Fallback xmlns="">
          <p:sp>
            <p:nvSpPr>
              <p:cNvPr id="17" name="TextBox 4">
                <a:extLst>
                  <a:ext uri="{FF2B5EF4-FFF2-40B4-BE49-F238E27FC236}">
                    <a16:creationId xmlns:a16="http://schemas.microsoft.com/office/drawing/2014/main" id="{0F9EC490-E33E-6453-4A7A-6FCFA44200C1}"/>
                  </a:ext>
                </a:extLst>
              </p:cNvPr>
              <p:cNvSpPr txBox="1">
                <a:spLocks noRot="1" noChangeAspect="1" noMove="1" noResize="1" noEditPoints="1" noAdjustHandles="1" noChangeArrowheads="1" noChangeShapeType="1" noTextEdit="1"/>
              </p:cNvSpPr>
              <p:nvPr/>
            </p:nvSpPr>
            <p:spPr bwMode="auto">
              <a:xfrm>
                <a:off x="2089425" y="3237375"/>
                <a:ext cx="1081088" cy="1227644"/>
              </a:xfrm>
              <a:prstGeom prst="rect">
                <a:avLst/>
              </a:prstGeom>
              <a:blipFill>
                <a:blip r:embed="rId6"/>
                <a:stretch>
                  <a:fillRect r="-28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4">
                <a:extLst>
                  <a:ext uri="{FF2B5EF4-FFF2-40B4-BE49-F238E27FC236}">
                    <a16:creationId xmlns:a16="http://schemas.microsoft.com/office/drawing/2014/main" id="{88D17C9F-5607-7EFA-7B6D-51A7F9DE8CAE}"/>
                  </a:ext>
                </a:extLst>
              </p:cNvPr>
              <p:cNvSpPr txBox="1">
                <a:spLocks noChangeArrowheads="1"/>
              </p:cNvSpPr>
              <p:nvPr/>
            </p:nvSpPr>
            <p:spPr bwMode="auto">
              <a:xfrm>
                <a:off x="4282171" y="1949094"/>
                <a:ext cx="1081088" cy="1107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4</m:t>
                      </m:r>
                    </m:oMath>
                  </m:oMathPara>
                </a14:m>
                <a:endParaRPr kumimoji="0" lang="en-GB" altLang="en-US" sz="66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mc:Choice>
        <mc:Fallback xmlns="">
          <p:sp>
            <p:nvSpPr>
              <p:cNvPr id="18" name="TextBox 4">
                <a:extLst>
                  <a:ext uri="{FF2B5EF4-FFF2-40B4-BE49-F238E27FC236}">
                    <a16:creationId xmlns:a16="http://schemas.microsoft.com/office/drawing/2014/main" id="{88D17C9F-5607-7EFA-7B6D-51A7F9DE8CAE}"/>
                  </a:ext>
                </a:extLst>
              </p:cNvPr>
              <p:cNvSpPr txBox="1">
                <a:spLocks noRot="1" noChangeAspect="1" noMove="1" noResize="1" noEditPoints="1" noAdjustHandles="1" noChangeArrowheads="1" noChangeShapeType="1" noTextEdit="1"/>
              </p:cNvSpPr>
              <p:nvPr/>
            </p:nvSpPr>
            <p:spPr bwMode="auto">
              <a:xfrm>
                <a:off x="4282171" y="1949094"/>
                <a:ext cx="1081088" cy="1107996"/>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48DEBE8-5E42-4C2E-179E-2A644EBD4532}"/>
                  </a:ext>
                </a:extLst>
              </p:cNvPr>
              <p:cNvSpPr txBox="1"/>
              <p:nvPr/>
            </p:nvSpPr>
            <p:spPr>
              <a:xfrm>
                <a:off x="2719953" y="4983197"/>
                <a:ext cx="6152826" cy="11243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GB" altLang="en-US" sz="60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itchFamily="18" charset="0"/>
                        </a:rPr>
                        <m:t>4</m:t>
                      </m:r>
                      <m:rad>
                        <m:radPr>
                          <m:degHide m:val="on"/>
                          <m:ctrlPr>
                            <a:rPr kumimoji="0" lang="en-GB" altLang="en-US" sz="60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itchFamily="18" charset="0"/>
                            </a:rPr>
                          </m:ctrlPr>
                        </m:radPr>
                        <m:deg/>
                        <m:e>
                          <m:r>
                            <a:rPr kumimoji="0" lang="en-GB" altLang="en-US" sz="60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itchFamily="18" charset="0"/>
                            </a:rPr>
                            <m:t>2</m:t>
                          </m:r>
                        </m:e>
                      </m:rad>
                      <m:r>
                        <a:rPr kumimoji="0" lang="en-GB" altLang="en-US" sz="60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itchFamily="18" charset="0"/>
                        </a:rPr>
                        <m:t>+</m:t>
                      </m:r>
                      <m:rad>
                        <m:radPr>
                          <m:degHide m:val="on"/>
                          <m:ctrlPr>
                            <a:rPr kumimoji="0" lang="en-GB" altLang="en-US" sz="60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itchFamily="18" charset="0"/>
                            </a:rPr>
                          </m:ctrlPr>
                        </m:radPr>
                        <m:deg/>
                        <m:e>
                          <m:r>
                            <a:rPr kumimoji="0" lang="en-GB" altLang="en-US" sz="60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itchFamily="18" charset="0"/>
                            </a:rPr>
                            <m:t>6</m:t>
                          </m:r>
                        </m:e>
                      </m:rad>
                    </m:oMath>
                  </m:oMathPara>
                </a14:m>
                <a:endParaRPr lang="en-GB" sz="6000" dirty="0"/>
              </a:p>
            </p:txBody>
          </p:sp>
        </mc:Choice>
        <mc:Fallback xmlns="">
          <p:sp>
            <p:nvSpPr>
              <p:cNvPr id="3" name="TextBox 2">
                <a:extLst>
                  <a:ext uri="{FF2B5EF4-FFF2-40B4-BE49-F238E27FC236}">
                    <a16:creationId xmlns:a16="http://schemas.microsoft.com/office/drawing/2014/main" id="{248DEBE8-5E42-4C2E-179E-2A644EBD4532}"/>
                  </a:ext>
                </a:extLst>
              </p:cNvPr>
              <p:cNvSpPr txBox="1">
                <a:spLocks noRot="1" noChangeAspect="1" noMove="1" noResize="1" noEditPoints="1" noAdjustHandles="1" noChangeArrowheads="1" noChangeShapeType="1" noTextEdit="1"/>
              </p:cNvSpPr>
              <p:nvPr/>
            </p:nvSpPr>
            <p:spPr>
              <a:xfrm>
                <a:off x="2719953" y="4983197"/>
                <a:ext cx="6152826" cy="1124347"/>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3021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8"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5A4E5D9-711E-0698-6995-4166ADDBF000}"/>
                  </a:ext>
                </a:extLst>
              </p:cNvPr>
              <p:cNvSpPr>
                <a:spLocks noGrp="1"/>
              </p:cNvSpPr>
              <p:nvPr>
                <p:ph type="body" sz="quarter" idx="10"/>
              </p:nvPr>
            </p:nvSpPr>
            <p:spPr>
              <a:xfrm>
                <a:off x="256550" y="211527"/>
                <a:ext cx="10945813" cy="750661"/>
              </a:xfrm>
            </p:spPr>
            <p:txBody>
              <a:bodyPr/>
              <a:lstStyle/>
              <a:p>
                <a:r>
                  <a:rPr lang="en-GB" sz="6000" b="1" dirty="0"/>
                  <a:t>Expand</a:t>
                </a:r>
                <a:r>
                  <a:rPr lang="en-GB" sz="4000" dirty="0"/>
                  <a:t> </a:t>
                </a:r>
                <a:endParaRPr lang="en-GB" sz="4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ad>
                        <m:radPr>
                          <m:degHide m:val="on"/>
                          <m:ctrlPr>
                            <a:rPr lang="en-GB" sz="4000" i="1" smtClean="0">
                              <a:latin typeface="Cambria Math" panose="02040503050406030204" pitchFamily="18" charset="0"/>
                            </a:rPr>
                          </m:ctrlPr>
                        </m:radPr>
                        <m:deg/>
                        <m:e>
                          <m:r>
                            <a:rPr lang="en-GB" sz="4000" b="0" i="1" smtClean="0">
                              <a:latin typeface="Cambria Math" panose="02040503050406030204" pitchFamily="18" charset="0"/>
                            </a:rPr>
                            <m:t>3</m:t>
                          </m:r>
                        </m:e>
                      </m:rad>
                      <m:r>
                        <a:rPr lang="en-GB" sz="4000" b="0" i="1" smtClean="0">
                          <a:latin typeface="Cambria Math" panose="02040503050406030204" pitchFamily="18" charset="0"/>
                        </a:rPr>
                        <m:t>(2−</m:t>
                      </m:r>
                      <m:rad>
                        <m:radPr>
                          <m:degHide m:val="on"/>
                          <m:ctrlPr>
                            <a:rPr lang="en-GB" sz="4000" b="0" i="1" smtClean="0">
                              <a:latin typeface="Cambria Math" panose="02040503050406030204" pitchFamily="18" charset="0"/>
                            </a:rPr>
                          </m:ctrlPr>
                        </m:radPr>
                        <m:deg/>
                        <m:e>
                          <m:r>
                            <a:rPr lang="en-GB" sz="4000" b="0" i="1" smtClean="0">
                              <a:latin typeface="Cambria Math" panose="02040503050406030204" pitchFamily="18" charset="0"/>
                            </a:rPr>
                            <m:t>3</m:t>
                          </m:r>
                        </m:e>
                      </m:rad>
                      <m:r>
                        <a:rPr lang="en-GB" sz="4000" b="0" i="1" smtClean="0">
                          <a:latin typeface="Cambria Math" panose="02040503050406030204" pitchFamily="18" charset="0"/>
                        </a:rPr>
                        <m:t>)</m:t>
                      </m:r>
                    </m:oMath>
                  </m:oMathPara>
                </a14:m>
                <a:endParaRPr lang="en-GB" sz="4000" dirty="0"/>
              </a:p>
            </p:txBody>
          </p:sp>
        </mc:Choice>
        <mc:Fallback xmlns="">
          <p:sp>
            <p:nvSpPr>
              <p:cNvPr id="4" name="Text Placeholder 3">
                <a:extLst>
                  <a:ext uri="{FF2B5EF4-FFF2-40B4-BE49-F238E27FC236}">
                    <a16:creationId xmlns:a16="http://schemas.microsoft.com/office/drawing/2014/main" id="{95A4E5D9-711E-0698-6995-4166ADDBF000}"/>
                  </a:ext>
                </a:extLst>
              </p:cNvPr>
              <p:cNvSpPr>
                <a:spLocks noGrp="1" noRot="1" noChangeAspect="1" noMove="1" noResize="1" noEditPoints="1" noAdjustHandles="1" noChangeArrowheads="1" noChangeShapeType="1" noTextEdit="1"/>
              </p:cNvSpPr>
              <p:nvPr>
                <p:ph type="body" sz="quarter" idx="10"/>
              </p:nvPr>
            </p:nvSpPr>
            <p:spPr>
              <a:xfrm>
                <a:off x="256550" y="211527"/>
                <a:ext cx="10945813" cy="750661"/>
              </a:xfrm>
              <a:blipFill>
                <a:blip r:embed="rId2"/>
                <a:stretch>
                  <a:fillRect l="-3341" t="-37398" b="-95122"/>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2D8C3F6A-425E-6041-D457-271C423F20E5}"/>
              </a:ext>
            </a:extLst>
          </p:cNvPr>
          <p:cNvSpPr/>
          <p:nvPr/>
        </p:nvSpPr>
        <p:spPr>
          <a:xfrm>
            <a:off x="3692399" y="3289566"/>
            <a:ext cx="2949600" cy="1511300"/>
          </a:xfrm>
          <a:prstGeom prst="rect">
            <a:avLst/>
          </a:prstGeom>
          <a:solidFill>
            <a:srgbClr val="FF99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6">
            <a:extLst>
              <a:ext uri="{FF2B5EF4-FFF2-40B4-BE49-F238E27FC236}">
                <a16:creationId xmlns:a16="http://schemas.microsoft.com/office/drawing/2014/main" id="{6F2756BA-A6F9-E147-410D-787429752084}"/>
              </a:ext>
            </a:extLst>
          </p:cNvPr>
          <p:cNvSpPr/>
          <p:nvPr/>
        </p:nvSpPr>
        <p:spPr>
          <a:xfrm>
            <a:off x="6641998" y="3289566"/>
            <a:ext cx="1912523" cy="1511300"/>
          </a:xfrm>
          <a:prstGeom prst="rect">
            <a:avLst/>
          </a:prstGeom>
          <a:solidFill>
            <a:schemeClr val="tx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11" name="TextBox 4">
                <a:extLst>
                  <a:ext uri="{FF2B5EF4-FFF2-40B4-BE49-F238E27FC236}">
                    <a16:creationId xmlns:a16="http://schemas.microsoft.com/office/drawing/2014/main" id="{05A74DE9-5665-FDCD-4479-D0A1FC72E1C6}"/>
                  </a:ext>
                </a:extLst>
              </p:cNvPr>
              <p:cNvSpPr txBox="1">
                <a:spLocks noChangeArrowheads="1"/>
              </p:cNvSpPr>
              <p:nvPr/>
            </p:nvSpPr>
            <p:spPr bwMode="auto">
              <a:xfrm>
                <a:off x="4269562" y="3406909"/>
                <a:ext cx="1081088" cy="1227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altLang="en-US" sz="66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2</m:t>
                      </m:r>
                      <m:rad>
                        <m:radPr>
                          <m:degHide m:val="on"/>
                          <m:ctrlP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ctrlPr>
                        </m:radPr>
                        <m:deg/>
                        <m:e>
                          <m: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3</m:t>
                          </m:r>
                        </m:e>
                      </m:rad>
                    </m:oMath>
                  </m:oMathPara>
                </a14:m>
                <a:endParaRPr kumimoji="0" lang="en-GB" altLang="en-US" sz="66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mc:Choice>
        <mc:Fallback xmlns="">
          <p:sp>
            <p:nvSpPr>
              <p:cNvPr id="11" name="TextBox 4">
                <a:extLst>
                  <a:ext uri="{FF2B5EF4-FFF2-40B4-BE49-F238E27FC236}">
                    <a16:creationId xmlns:a16="http://schemas.microsoft.com/office/drawing/2014/main" id="{05A74DE9-5665-FDCD-4479-D0A1FC72E1C6}"/>
                  </a:ext>
                </a:extLst>
              </p:cNvPr>
              <p:cNvSpPr txBox="1">
                <a:spLocks noRot="1" noChangeAspect="1" noMove="1" noResize="1" noEditPoints="1" noAdjustHandles="1" noChangeArrowheads="1" noChangeShapeType="1" noTextEdit="1"/>
              </p:cNvSpPr>
              <p:nvPr/>
            </p:nvSpPr>
            <p:spPr bwMode="auto">
              <a:xfrm>
                <a:off x="4269562" y="3406909"/>
                <a:ext cx="1081088" cy="1227644"/>
              </a:xfrm>
              <a:prstGeom prst="rect">
                <a:avLst/>
              </a:prstGeom>
              <a:blipFill>
                <a:blip r:embed="rId3"/>
                <a:stretch>
                  <a:fillRect r="-455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4">
                <a:extLst>
                  <a:ext uri="{FF2B5EF4-FFF2-40B4-BE49-F238E27FC236}">
                    <a16:creationId xmlns:a16="http://schemas.microsoft.com/office/drawing/2014/main" id="{FA4854D5-1F44-897E-9675-A80920BCB7A2}"/>
                  </a:ext>
                </a:extLst>
              </p:cNvPr>
              <p:cNvSpPr txBox="1">
                <a:spLocks noChangeArrowheads="1"/>
              </p:cNvSpPr>
              <p:nvPr/>
            </p:nvSpPr>
            <p:spPr bwMode="auto">
              <a:xfrm>
                <a:off x="6663332" y="2146739"/>
                <a:ext cx="1081088" cy="1227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m:t>
                      </m:r>
                      <m:rad>
                        <m:radPr>
                          <m:degHide m:val="on"/>
                          <m:ctrlP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ctrlPr>
                        </m:radPr>
                        <m:deg/>
                        <m:e>
                          <m: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3</m:t>
                          </m:r>
                        </m:e>
                      </m:rad>
                    </m:oMath>
                  </m:oMathPara>
                </a14:m>
                <a:endParaRPr kumimoji="0" lang="en-GB" altLang="en-US" sz="66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mc:Choice>
        <mc:Fallback xmlns="">
          <p:sp>
            <p:nvSpPr>
              <p:cNvPr id="15" name="TextBox 4">
                <a:extLst>
                  <a:ext uri="{FF2B5EF4-FFF2-40B4-BE49-F238E27FC236}">
                    <a16:creationId xmlns:a16="http://schemas.microsoft.com/office/drawing/2014/main" id="{FA4854D5-1F44-897E-9675-A80920BCB7A2}"/>
                  </a:ext>
                </a:extLst>
              </p:cNvPr>
              <p:cNvSpPr txBox="1">
                <a:spLocks noRot="1" noChangeAspect="1" noMove="1" noResize="1" noEditPoints="1" noAdjustHandles="1" noChangeArrowheads="1" noChangeShapeType="1" noTextEdit="1"/>
              </p:cNvSpPr>
              <p:nvPr/>
            </p:nvSpPr>
            <p:spPr bwMode="auto">
              <a:xfrm>
                <a:off x="6663332" y="2146739"/>
                <a:ext cx="1081088" cy="1227644"/>
              </a:xfrm>
              <a:prstGeom prst="rect">
                <a:avLst/>
              </a:prstGeom>
              <a:blipFill>
                <a:blip r:embed="rId4"/>
                <a:stretch>
                  <a:fillRect r="-615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4">
                <a:extLst>
                  <a:ext uri="{FF2B5EF4-FFF2-40B4-BE49-F238E27FC236}">
                    <a16:creationId xmlns:a16="http://schemas.microsoft.com/office/drawing/2014/main" id="{AF8FADB4-4F14-D24C-7C14-A5AF3EC6CA26}"/>
                  </a:ext>
                </a:extLst>
              </p:cNvPr>
              <p:cNvSpPr txBox="1">
                <a:spLocks noChangeArrowheads="1"/>
              </p:cNvSpPr>
              <p:nvPr/>
            </p:nvSpPr>
            <p:spPr bwMode="auto">
              <a:xfrm>
                <a:off x="6965608" y="3415517"/>
                <a:ext cx="1081088" cy="1107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−3</m:t>
                      </m:r>
                    </m:oMath>
                  </m:oMathPara>
                </a14:m>
                <a:endParaRPr kumimoji="0" lang="en-GB" altLang="en-US" sz="66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mc:Choice>
        <mc:Fallback xmlns="">
          <p:sp>
            <p:nvSpPr>
              <p:cNvPr id="16" name="TextBox 4">
                <a:extLst>
                  <a:ext uri="{FF2B5EF4-FFF2-40B4-BE49-F238E27FC236}">
                    <a16:creationId xmlns:a16="http://schemas.microsoft.com/office/drawing/2014/main" id="{AF8FADB4-4F14-D24C-7C14-A5AF3EC6CA26}"/>
                  </a:ext>
                </a:extLst>
              </p:cNvPr>
              <p:cNvSpPr txBox="1">
                <a:spLocks noRot="1" noChangeAspect="1" noMove="1" noResize="1" noEditPoints="1" noAdjustHandles="1" noChangeArrowheads="1" noChangeShapeType="1" noTextEdit="1"/>
              </p:cNvSpPr>
              <p:nvPr/>
            </p:nvSpPr>
            <p:spPr bwMode="auto">
              <a:xfrm>
                <a:off x="6965608" y="3415517"/>
                <a:ext cx="1081088" cy="1107996"/>
              </a:xfrm>
              <a:prstGeom prst="rect">
                <a:avLst/>
              </a:prstGeom>
              <a:blipFill>
                <a:blip r:embed="rId5"/>
                <a:stretch>
                  <a:fillRect r="-39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4">
                <a:extLst>
                  <a:ext uri="{FF2B5EF4-FFF2-40B4-BE49-F238E27FC236}">
                    <a16:creationId xmlns:a16="http://schemas.microsoft.com/office/drawing/2014/main" id="{0F9EC490-E33E-6453-4A7A-6FCFA44200C1}"/>
                  </a:ext>
                </a:extLst>
              </p:cNvPr>
              <p:cNvSpPr txBox="1">
                <a:spLocks noChangeArrowheads="1"/>
              </p:cNvSpPr>
              <p:nvPr/>
            </p:nvSpPr>
            <p:spPr bwMode="auto">
              <a:xfrm>
                <a:off x="2244410" y="3469851"/>
                <a:ext cx="1081088" cy="1227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ctrlPr>
                        </m:radPr>
                        <m:deg/>
                        <m:e>
                          <m: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3</m:t>
                          </m:r>
                        </m:e>
                      </m:rad>
                    </m:oMath>
                  </m:oMathPara>
                </a14:m>
                <a:endParaRPr kumimoji="0" lang="en-GB" altLang="en-US" sz="66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mc:Choice>
        <mc:Fallback xmlns="">
          <p:sp>
            <p:nvSpPr>
              <p:cNvPr id="17" name="TextBox 4">
                <a:extLst>
                  <a:ext uri="{FF2B5EF4-FFF2-40B4-BE49-F238E27FC236}">
                    <a16:creationId xmlns:a16="http://schemas.microsoft.com/office/drawing/2014/main" id="{0F9EC490-E33E-6453-4A7A-6FCFA44200C1}"/>
                  </a:ext>
                </a:extLst>
              </p:cNvPr>
              <p:cNvSpPr txBox="1">
                <a:spLocks noRot="1" noChangeAspect="1" noMove="1" noResize="1" noEditPoints="1" noAdjustHandles="1" noChangeArrowheads="1" noChangeShapeType="1" noTextEdit="1"/>
              </p:cNvSpPr>
              <p:nvPr/>
            </p:nvSpPr>
            <p:spPr bwMode="auto">
              <a:xfrm>
                <a:off x="2244410" y="3469851"/>
                <a:ext cx="1081088" cy="1227644"/>
              </a:xfrm>
              <a:prstGeom prst="rect">
                <a:avLst/>
              </a:prstGeom>
              <a:blipFill>
                <a:blip r:embed="rId6"/>
                <a:stretch>
                  <a:fillRect r="-28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4">
                <a:extLst>
                  <a:ext uri="{FF2B5EF4-FFF2-40B4-BE49-F238E27FC236}">
                    <a16:creationId xmlns:a16="http://schemas.microsoft.com/office/drawing/2014/main" id="{88D17C9F-5607-7EFA-7B6D-51A7F9DE8CAE}"/>
                  </a:ext>
                </a:extLst>
              </p:cNvPr>
              <p:cNvSpPr txBox="1">
                <a:spLocks noChangeArrowheads="1"/>
              </p:cNvSpPr>
              <p:nvPr/>
            </p:nvSpPr>
            <p:spPr bwMode="auto">
              <a:xfrm>
                <a:off x="4437156" y="2181570"/>
                <a:ext cx="1081088" cy="1107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altLang="en-US" sz="6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itchFamily="18" charset="0"/>
                        </a:rPr>
                        <m:t>2</m:t>
                      </m:r>
                    </m:oMath>
                  </m:oMathPara>
                </a14:m>
                <a:endParaRPr kumimoji="0" lang="en-GB" altLang="en-US" sz="66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mc:Choice>
        <mc:Fallback xmlns="">
          <p:sp>
            <p:nvSpPr>
              <p:cNvPr id="18" name="TextBox 4">
                <a:extLst>
                  <a:ext uri="{FF2B5EF4-FFF2-40B4-BE49-F238E27FC236}">
                    <a16:creationId xmlns:a16="http://schemas.microsoft.com/office/drawing/2014/main" id="{88D17C9F-5607-7EFA-7B6D-51A7F9DE8CAE}"/>
                  </a:ext>
                </a:extLst>
              </p:cNvPr>
              <p:cNvSpPr txBox="1">
                <a:spLocks noRot="1" noChangeAspect="1" noMove="1" noResize="1" noEditPoints="1" noAdjustHandles="1" noChangeArrowheads="1" noChangeShapeType="1" noTextEdit="1"/>
              </p:cNvSpPr>
              <p:nvPr/>
            </p:nvSpPr>
            <p:spPr bwMode="auto">
              <a:xfrm>
                <a:off x="4437156" y="2181570"/>
                <a:ext cx="1081088" cy="1107996"/>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05878B7-B49A-6E10-DB57-AA27BBDBB203}"/>
                  </a:ext>
                </a:extLst>
              </p:cNvPr>
              <p:cNvSpPr txBox="1"/>
              <p:nvPr/>
            </p:nvSpPr>
            <p:spPr>
              <a:xfrm>
                <a:off x="2719953" y="4983197"/>
                <a:ext cx="6152826" cy="11243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altLang="en-US" sz="6000" i="1" smtClean="0">
                          <a:solidFill>
                            <a:srgbClr val="000000"/>
                          </a:solidFill>
                          <a:latin typeface="Cambria Math" panose="02040503050406030204" pitchFamily="18" charset="0"/>
                          <a:cs typeface="Times New Roman" pitchFamily="18" charset="0"/>
                        </a:rPr>
                        <m:t>2</m:t>
                      </m:r>
                      <m:rad>
                        <m:radPr>
                          <m:degHide m:val="on"/>
                          <m:ctrlPr>
                            <a:rPr kumimoji="0" lang="en-GB" altLang="en-US" sz="60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itchFamily="18" charset="0"/>
                            </a:rPr>
                          </m:ctrlPr>
                        </m:radPr>
                        <m:deg/>
                        <m:e>
                          <m:r>
                            <a:rPr kumimoji="0" lang="en-GB" altLang="en-US" sz="60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itchFamily="18" charset="0"/>
                            </a:rPr>
                            <m:t>3</m:t>
                          </m:r>
                        </m:e>
                      </m:rad>
                      <m:r>
                        <a:rPr kumimoji="0" lang="en-GB" altLang="en-US" sz="6000" b="0" i="1" u="none" strike="noStrike" kern="1200" cap="none" spc="0" normalizeH="0" baseline="0" noProof="0" smtClean="0">
                          <a:ln>
                            <a:noFill/>
                          </a:ln>
                          <a:solidFill>
                            <a:srgbClr val="000000"/>
                          </a:solidFill>
                          <a:effectLst/>
                          <a:uLnTx/>
                          <a:uFillTx/>
                          <a:latin typeface="Cambria Math" panose="02040503050406030204" pitchFamily="18" charset="0"/>
                          <a:cs typeface="Times New Roman" pitchFamily="18" charset="0"/>
                        </a:rPr>
                        <m:t>−3</m:t>
                      </m:r>
                    </m:oMath>
                  </m:oMathPara>
                </a14:m>
                <a:endParaRPr lang="en-GB" sz="6000" dirty="0"/>
              </a:p>
            </p:txBody>
          </p:sp>
        </mc:Choice>
        <mc:Fallback xmlns="">
          <p:sp>
            <p:nvSpPr>
              <p:cNvPr id="2" name="TextBox 1">
                <a:extLst>
                  <a:ext uri="{FF2B5EF4-FFF2-40B4-BE49-F238E27FC236}">
                    <a16:creationId xmlns:a16="http://schemas.microsoft.com/office/drawing/2014/main" id="{305878B7-B49A-6E10-DB57-AA27BBDBB203}"/>
                  </a:ext>
                </a:extLst>
              </p:cNvPr>
              <p:cNvSpPr txBox="1">
                <a:spLocks noRot="1" noChangeAspect="1" noMove="1" noResize="1" noEditPoints="1" noAdjustHandles="1" noChangeArrowheads="1" noChangeShapeType="1" noTextEdit="1"/>
              </p:cNvSpPr>
              <p:nvPr/>
            </p:nvSpPr>
            <p:spPr>
              <a:xfrm>
                <a:off x="2719953" y="4983197"/>
                <a:ext cx="6152826" cy="1124347"/>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973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51BBAC-20B0-412E-80B2-93FA065B96D2}"/>
              </a:ext>
            </a:extLst>
          </p:cNvPr>
          <p:cNvSpPr txBox="1"/>
          <p:nvPr/>
        </p:nvSpPr>
        <p:spPr>
          <a:xfrm>
            <a:off x="310876" y="215444"/>
            <a:ext cx="1558440" cy="646331"/>
          </a:xfrm>
          <a:prstGeom prst="rect">
            <a:avLst/>
          </a:prstGeom>
          <a:noFill/>
        </p:spPr>
        <p:txBody>
          <a:bodyPr wrap="none" rtlCol="0">
            <a:spAutoFit/>
          </a:bodyPr>
          <a:lstStyle/>
          <a:p>
            <a:pPr algn="ctr" defTabSz="457200"/>
            <a:r>
              <a:rPr lang="en-GB" sz="3600" dirty="0">
                <a:solidFill>
                  <a:prstClr val="black"/>
                </a:solidFill>
                <a:latin typeface="Calibri" panose="020F0502020204030204"/>
              </a:rPr>
              <a:t>Expand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2FA570-34EA-4868-B26C-E02A3BB053FA}"/>
                  </a:ext>
                </a:extLst>
              </p:cNvPr>
              <p:cNvSpPr txBox="1"/>
              <p:nvPr/>
            </p:nvSpPr>
            <p:spPr>
              <a:xfrm>
                <a:off x="2164463" y="1744664"/>
                <a:ext cx="2715808" cy="692369"/>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5</m:t>
                          </m:r>
                        </m:e>
                      </m:rad>
                      <m:r>
                        <a:rPr lang="en-GB" sz="3200" i="1" dirty="0">
                          <a:solidFill>
                            <a:prstClr val="black"/>
                          </a:solidFill>
                          <a:latin typeface="Cambria Math" panose="02040503050406030204" pitchFamily="18" charset="0"/>
                        </a:rPr>
                        <m:t>  </m:t>
                      </m:r>
                      <m:d>
                        <m:dPr>
                          <m:ctrlPr>
                            <a:rPr lang="en-GB" sz="3200" i="1" dirty="0">
                              <a:solidFill>
                                <a:prstClr val="black"/>
                              </a:solidFill>
                              <a:latin typeface="Cambria Math" panose="02040503050406030204" pitchFamily="18" charset="0"/>
                            </a:rPr>
                          </m:ctrlPr>
                        </m:dPr>
                        <m:e>
                          <m:r>
                            <a:rPr lang="en-GB" sz="3200" i="1" dirty="0">
                              <a:solidFill>
                                <a:prstClr val="black"/>
                              </a:solidFill>
                              <a:latin typeface="Cambria Math" panose="02040503050406030204" pitchFamily="18" charset="0"/>
                            </a:rPr>
                            <m:t> 4−</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6</m:t>
                              </m:r>
                            </m:e>
                          </m:rad>
                          <m:r>
                            <a:rPr lang="en-GB" sz="3200" i="1" dirty="0">
                              <a:solidFill>
                                <a:prstClr val="black"/>
                              </a:solidFill>
                              <a:latin typeface="Cambria Math" panose="02040503050406030204" pitchFamily="18" charset="0"/>
                            </a:rPr>
                            <m:t> </m:t>
                          </m:r>
                        </m:e>
                      </m:d>
                    </m:oMath>
                  </m:oMathPara>
                </a14:m>
                <a:endParaRPr lang="en-GB" sz="3200" dirty="0">
                  <a:solidFill>
                    <a:prstClr val="black"/>
                  </a:solidFill>
                  <a:latin typeface="Calibri" panose="020F0502020204030204"/>
                </a:endParaRPr>
              </a:p>
            </p:txBody>
          </p:sp>
        </mc:Choice>
        <mc:Fallback xmlns="">
          <p:sp>
            <p:nvSpPr>
              <p:cNvPr id="7" name="TextBox 6">
                <a:extLst>
                  <a:ext uri="{FF2B5EF4-FFF2-40B4-BE49-F238E27FC236}">
                    <a16:creationId xmlns:a16="http://schemas.microsoft.com/office/drawing/2014/main" id="{782FA570-34EA-4868-B26C-E02A3BB053FA}"/>
                  </a:ext>
                </a:extLst>
              </p:cNvPr>
              <p:cNvSpPr txBox="1">
                <a:spLocks noRot="1" noChangeAspect="1" noMove="1" noResize="1" noEditPoints="1" noAdjustHandles="1" noChangeArrowheads="1" noChangeShapeType="1" noTextEdit="1"/>
              </p:cNvSpPr>
              <p:nvPr/>
            </p:nvSpPr>
            <p:spPr>
              <a:xfrm>
                <a:off x="2164463" y="1744664"/>
                <a:ext cx="2715808" cy="692369"/>
              </a:xfrm>
              <a:prstGeom prst="rect">
                <a:avLst/>
              </a:prstGeom>
              <a:blipFill>
                <a:blip r:embed="rId2"/>
                <a:stretch>
                  <a:fillRect/>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D260A458-78F9-460C-A04C-46B9A73EAD06}"/>
              </a:ext>
            </a:extLst>
          </p:cNvPr>
          <p:cNvCxnSpPr>
            <a:cxnSpLocks/>
          </p:cNvCxnSpPr>
          <p:nvPr/>
        </p:nvCxnSpPr>
        <p:spPr>
          <a:xfrm flipH="1">
            <a:off x="2591066" y="4978112"/>
            <a:ext cx="2134720" cy="0"/>
          </a:xfrm>
          <a:prstGeom prst="straightConnector1">
            <a:avLst/>
          </a:prstGeom>
          <a:ln w="38100">
            <a:solidFill>
              <a:srgbClr val="7030A0"/>
            </a:solidFill>
            <a:tailEnd type="none"/>
          </a:ln>
        </p:spPr>
        <p:style>
          <a:lnRef idx="1">
            <a:schemeClr val="accent1"/>
          </a:lnRef>
          <a:fillRef idx="0">
            <a:schemeClr val="accent1"/>
          </a:fillRef>
          <a:effectRef idx="0">
            <a:schemeClr val="accent1"/>
          </a:effectRef>
          <a:fontRef idx="minor">
            <a:schemeClr val="tx1"/>
          </a:fontRef>
        </p:style>
      </p:cxnSp>
      <p:sp>
        <p:nvSpPr>
          <p:cNvPr id="2" name="Arc 1">
            <a:extLst>
              <a:ext uri="{FF2B5EF4-FFF2-40B4-BE49-F238E27FC236}">
                <a16:creationId xmlns:a16="http://schemas.microsoft.com/office/drawing/2014/main" id="{C5BB2686-91A7-4520-83DE-08A0570FAF81}"/>
              </a:ext>
            </a:extLst>
          </p:cNvPr>
          <p:cNvSpPr/>
          <p:nvPr/>
        </p:nvSpPr>
        <p:spPr>
          <a:xfrm>
            <a:off x="2508250" y="1323976"/>
            <a:ext cx="666750" cy="955675"/>
          </a:xfrm>
          <a:prstGeom prst="arc">
            <a:avLst>
              <a:gd name="adj1" fmla="val 11170211"/>
              <a:gd name="adj2" fmla="val 21125575"/>
            </a:avLst>
          </a:prstGeom>
          <a:ln w="38100">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dirty="0">
              <a:solidFill>
                <a:prstClr val="black"/>
              </a:solidFill>
              <a:latin typeface="Calibri" panose="020F0502020204030204"/>
            </a:endParaRPr>
          </a:p>
        </p:txBody>
      </p:sp>
      <p:sp>
        <p:nvSpPr>
          <p:cNvPr id="26" name="Arc 25">
            <a:extLst>
              <a:ext uri="{FF2B5EF4-FFF2-40B4-BE49-F238E27FC236}">
                <a16:creationId xmlns:a16="http://schemas.microsoft.com/office/drawing/2014/main" id="{A850BC7A-FC16-4B2C-A2DD-646057E08F6F}"/>
              </a:ext>
            </a:extLst>
          </p:cNvPr>
          <p:cNvSpPr/>
          <p:nvPr/>
        </p:nvSpPr>
        <p:spPr>
          <a:xfrm>
            <a:off x="2625725" y="1076326"/>
            <a:ext cx="1711325" cy="1590675"/>
          </a:xfrm>
          <a:prstGeom prst="arc">
            <a:avLst>
              <a:gd name="adj1" fmla="val 11170211"/>
              <a:gd name="adj2" fmla="val 21125575"/>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A96829A-0FEE-413C-A1E3-943C6EAE84AD}"/>
                  </a:ext>
                </a:extLst>
              </p:cNvPr>
              <p:cNvSpPr txBox="1"/>
              <p:nvPr/>
            </p:nvSpPr>
            <p:spPr>
              <a:xfrm>
                <a:off x="2464220" y="3199391"/>
                <a:ext cx="1002390" cy="65287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4</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5</m:t>
                          </m:r>
                        </m:e>
                      </m:rad>
                    </m:oMath>
                  </m:oMathPara>
                </a14:m>
                <a:endParaRPr lang="en-GB" sz="3200" dirty="0">
                  <a:solidFill>
                    <a:prstClr val="black"/>
                  </a:solidFill>
                  <a:latin typeface="Calibri" panose="020F0502020204030204"/>
                </a:endParaRPr>
              </a:p>
            </p:txBody>
          </p:sp>
        </mc:Choice>
        <mc:Fallback xmlns="">
          <p:sp>
            <p:nvSpPr>
              <p:cNvPr id="27" name="TextBox 26">
                <a:extLst>
                  <a:ext uri="{FF2B5EF4-FFF2-40B4-BE49-F238E27FC236}">
                    <a16:creationId xmlns:a16="http://schemas.microsoft.com/office/drawing/2014/main" id="{0A96829A-0FEE-413C-A1E3-943C6EAE84AD}"/>
                  </a:ext>
                </a:extLst>
              </p:cNvPr>
              <p:cNvSpPr txBox="1">
                <a:spLocks noRot="1" noChangeAspect="1" noMove="1" noResize="1" noEditPoints="1" noAdjustHandles="1" noChangeArrowheads="1" noChangeShapeType="1" noTextEdit="1"/>
              </p:cNvSpPr>
              <p:nvPr/>
            </p:nvSpPr>
            <p:spPr>
              <a:xfrm>
                <a:off x="2464220" y="3199391"/>
                <a:ext cx="1002390" cy="65287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419E0A8-BD7D-4FD1-829B-FA8D8CF487AE}"/>
                  </a:ext>
                </a:extLst>
              </p:cNvPr>
              <p:cNvSpPr txBox="1"/>
              <p:nvPr/>
            </p:nvSpPr>
            <p:spPr>
              <a:xfrm>
                <a:off x="2586485" y="4288358"/>
                <a:ext cx="2304029" cy="636200"/>
              </a:xfrm>
              <a:prstGeom prst="rect">
                <a:avLst/>
              </a:prstGeom>
              <a:noFill/>
            </p:spPr>
            <p:txBody>
              <a:bodyPr wrap="none" rtlCol="0">
                <a:spAutoFit/>
              </a:bodyPr>
              <a:lstStyle/>
              <a:p>
                <a:pPr algn="just" defTabSz="457200"/>
                <a14:m>
                  <m:oMath xmlns:m="http://schemas.openxmlformats.org/officeDocument/2006/math">
                    <m:r>
                      <a:rPr lang="en-GB" sz="3200" i="1" dirty="0">
                        <a:solidFill>
                          <a:prstClr val="black"/>
                        </a:solidFill>
                        <a:latin typeface="Cambria Math" panose="02040503050406030204" pitchFamily="18" charset="0"/>
                      </a:rPr>
                      <m:t>4</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5</m:t>
                        </m:r>
                      </m:e>
                    </m:rad>
                    <m:r>
                      <a:rPr lang="en-GB" sz="3200" i="1" dirty="0">
                        <a:solidFill>
                          <a:prstClr val="black"/>
                        </a:solidFill>
                        <a:latin typeface="Cambria Math" panose="02040503050406030204" pitchFamily="18" charset="0"/>
                      </a:rPr>
                      <m:t> −</m:t>
                    </m:r>
                  </m:oMath>
                </a14:m>
                <a:r>
                  <a:rPr lang="en-GB" sz="3200" dirty="0">
                    <a:solidFill>
                      <a:prstClr val="black"/>
                    </a:solidFill>
                    <a:latin typeface="Calibri" panose="020F0502020204030204"/>
                  </a:rPr>
                  <a:t> </a:t>
                </a:r>
                <a14:m>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30</m:t>
                        </m:r>
                      </m:e>
                    </m:rad>
                    <m:r>
                      <a:rPr lang="en-GB" sz="3200" i="1" dirty="0">
                        <a:solidFill>
                          <a:prstClr val="black"/>
                        </a:solidFill>
                        <a:latin typeface="Cambria Math" panose="02040503050406030204" pitchFamily="18" charset="0"/>
                      </a:rPr>
                      <m:t> </m:t>
                    </m:r>
                  </m:oMath>
                </a14:m>
                <a:endParaRPr lang="en-GB" sz="3200" dirty="0">
                  <a:solidFill>
                    <a:prstClr val="black"/>
                  </a:solidFill>
                  <a:latin typeface="Calibri" panose="020F0502020204030204"/>
                </a:endParaRPr>
              </a:p>
            </p:txBody>
          </p:sp>
        </mc:Choice>
        <mc:Fallback xmlns="">
          <p:sp>
            <p:nvSpPr>
              <p:cNvPr id="33" name="TextBox 32">
                <a:extLst>
                  <a:ext uri="{FF2B5EF4-FFF2-40B4-BE49-F238E27FC236}">
                    <a16:creationId xmlns:a16="http://schemas.microsoft.com/office/drawing/2014/main" id="{2419E0A8-BD7D-4FD1-829B-FA8D8CF487AE}"/>
                  </a:ext>
                </a:extLst>
              </p:cNvPr>
              <p:cNvSpPr txBox="1">
                <a:spLocks noRot="1" noChangeAspect="1" noMove="1" noResize="1" noEditPoints="1" noAdjustHandles="1" noChangeArrowheads="1" noChangeShapeType="1" noTextEdit="1"/>
              </p:cNvSpPr>
              <p:nvPr/>
            </p:nvSpPr>
            <p:spPr>
              <a:xfrm>
                <a:off x="2586485" y="4288358"/>
                <a:ext cx="2304029" cy="636200"/>
              </a:xfrm>
              <a:prstGeom prst="rect">
                <a:avLst/>
              </a:prstGeom>
              <a:blipFill>
                <a:blip r:embed="rId4"/>
                <a:stretch>
                  <a:fillRect/>
                </a:stretch>
              </a:blipFill>
            </p:spPr>
            <p:txBody>
              <a:bodyPr/>
              <a:lstStyle/>
              <a:p>
                <a:r>
                  <a:rPr lang="en-GB">
                    <a:noFill/>
                  </a:rPr>
                  <a:t> </a:t>
                </a:r>
              </a:p>
            </p:txBody>
          </p:sp>
        </mc:Fallback>
      </mc:AlternateContent>
      <p:cxnSp>
        <p:nvCxnSpPr>
          <p:cNvPr id="34" name="Straight Connector 33">
            <a:extLst>
              <a:ext uri="{FF2B5EF4-FFF2-40B4-BE49-F238E27FC236}">
                <a16:creationId xmlns:a16="http://schemas.microsoft.com/office/drawing/2014/main" id="{2C2FF287-36CC-4D42-BD8F-680208F16C84}"/>
              </a:ext>
            </a:extLst>
          </p:cNvPr>
          <p:cNvCxnSpPr>
            <a:cxnSpLocks/>
          </p:cNvCxnSpPr>
          <p:nvPr/>
        </p:nvCxnSpPr>
        <p:spPr>
          <a:xfrm flipH="1">
            <a:off x="2561033" y="3931920"/>
            <a:ext cx="78484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2F03F0-524E-4202-8A47-7AECF31C6C45}"/>
                  </a:ext>
                </a:extLst>
              </p:cNvPr>
              <p:cNvSpPr txBox="1"/>
              <p:nvPr/>
            </p:nvSpPr>
            <p:spPr>
              <a:xfrm>
                <a:off x="3972040" y="3199391"/>
                <a:ext cx="1478097" cy="65287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5×6</m:t>
                          </m:r>
                        </m:e>
                      </m:rad>
                    </m:oMath>
                  </m:oMathPara>
                </a14:m>
                <a:endParaRPr lang="en-GB" sz="3200" dirty="0">
                  <a:solidFill>
                    <a:prstClr val="black"/>
                  </a:solidFill>
                  <a:latin typeface="Calibri" panose="020F0502020204030204"/>
                </a:endParaRPr>
              </a:p>
            </p:txBody>
          </p:sp>
        </mc:Choice>
        <mc:Fallback xmlns="">
          <p:sp>
            <p:nvSpPr>
              <p:cNvPr id="35" name="TextBox 34">
                <a:extLst>
                  <a:ext uri="{FF2B5EF4-FFF2-40B4-BE49-F238E27FC236}">
                    <a16:creationId xmlns:a16="http://schemas.microsoft.com/office/drawing/2014/main" id="{E22F03F0-524E-4202-8A47-7AECF31C6C45}"/>
                  </a:ext>
                </a:extLst>
              </p:cNvPr>
              <p:cNvSpPr txBox="1">
                <a:spLocks noRot="1" noChangeAspect="1" noMove="1" noResize="1" noEditPoints="1" noAdjustHandles="1" noChangeArrowheads="1" noChangeShapeType="1" noTextEdit="1"/>
              </p:cNvSpPr>
              <p:nvPr/>
            </p:nvSpPr>
            <p:spPr>
              <a:xfrm>
                <a:off x="3972040" y="3199391"/>
                <a:ext cx="1478097" cy="652871"/>
              </a:xfrm>
              <a:prstGeom prst="rect">
                <a:avLst/>
              </a:prstGeom>
              <a:blipFill>
                <a:blip r:embed="rId5"/>
                <a:stretch>
                  <a:fillRect/>
                </a:stretch>
              </a:blipFill>
            </p:spPr>
            <p:txBody>
              <a:bodyPr/>
              <a:lstStyle/>
              <a:p>
                <a:r>
                  <a:rPr lang="en-GB">
                    <a:noFill/>
                  </a:rPr>
                  <a:t> </a:t>
                </a:r>
              </a:p>
            </p:txBody>
          </p:sp>
        </mc:Fallback>
      </mc:AlternateContent>
      <p:cxnSp>
        <p:nvCxnSpPr>
          <p:cNvPr id="36" name="Straight Connector 35">
            <a:extLst>
              <a:ext uri="{FF2B5EF4-FFF2-40B4-BE49-F238E27FC236}">
                <a16:creationId xmlns:a16="http://schemas.microsoft.com/office/drawing/2014/main" id="{B93C63AA-CBC4-4BBD-A59D-233EC76766AB}"/>
              </a:ext>
            </a:extLst>
          </p:cNvPr>
          <p:cNvCxnSpPr>
            <a:cxnSpLocks/>
          </p:cNvCxnSpPr>
          <p:nvPr/>
        </p:nvCxnSpPr>
        <p:spPr>
          <a:xfrm flipH="1">
            <a:off x="4206952" y="3931920"/>
            <a:ext cx="1117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B040958-A4EC-456D-AB41-4708498D1D3C}"/>
                  </a:ext>
                </a:extLst>
              </p:cNvPr>
              <p:cNvSpPr txBox="1"/>
              <p:nvPr/>
            </p:nvSpPr>
            <p:spPr>
              <a:xfrm>
                <a:off x="3446595" y="3199391"/>
                <a:ext cx="583813" cy="58477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m:t>
                      </m:r>
                    </m:oMath>
                  </m:oMathPara>
                </a14:m>
                <a:endParaRPr lang="en-GB" sz="3200" dirty="0">
                  <a:solidFill>
                    <a:prstClr val="black"/>
                  </a:solidFill>
                  <a:latin typeface="Calibri" panose="020F0502020204030204"/>
                </a:endParaRPr>
              </a:p>
            </p:txBody>
          </p:sp>
        </mc:Choice>
        <mc:Fallback xmlns="">
          <p:sp>
            <p:nvSpPr>
              <p:cNvPr id="37" name="TextBox 36">
                <a:extLst>
                  <a:ext uri="{FF2B5EF4-FFF2-40B4-BE49-F238E27FC236}">
                    <a16:creationId xmlns:a16="http://schemas.microsoft.com/office/drawing/2014/main" id="{7B040958-A4EC-456D-AB41-4708498D1D3C}"/>
                  </a:ext>
                </a:extLst>
              </p:cNvPr>
              <p:cNvSpPr txBox="1">
                <a:spLocks noRot="1" noChangeAspect="1" noMove="1" noResize="1" noEditPoints="1" noAdjustHandles="1" noChangeArrowheads="1" noChangeShapeType="1" noTextEdit="1"/>
              </p:cNvSpPr>
              <p:nvPr/>
            </p:nvSpPr>
            <p:spPr>
              <a:xfrm>
                <a:off x="3446595" y="3199391"/>
                <a:ext cx="583813" cy="584775"/>
              </a:xfrm>
              <a:prstGeom prst="rect">
                <a:avLst/>
              </a:prstGeom>
              <a:blipFill>
                <a:blip r:embed="rId6"/>
                <a:stretch>
                  <a:fillRect/>
                </a:stretch>
              </a:blipFill>
            </p:spPr>
            <p:txBody>
              <a:bodyPr/>
              <a:lstStyle/>
              <a:p>
                <a:r>
                  <a:rPr lang="en-GB">
                    <a:noFill/>
                  </a:rPr>
                  <a:t> </a:t>
                </a:r>
              </a:p>
            </p:txBody>
          </p:sp>
        </mc:Fallback>
      </mc:AlternateContent>
      <p:sp>
        <p:nvSpPr>
          <p:cNvPr id="38" name="TextBox 37">
            <a:extLst>
              <a:ext uri="{FF2B5EF4-FFF2-40B4-BE49-F238E27FC236}">
                <a16:creationId xmlns:a16="http://schemas.microsoft.com/office/drawing/2014/main" id="{76750EEB-9FA3-4724-AFBA-3CBF95908C68}"/>
              </a:ext>
            </a:extLst>
          </p:cNvPr>
          <p:cNvSpPr txBox="1"/>
          <p:nvPr/>
        </p:nvSpPr>
        <p:spPr>
          <a:xfrm>
            <a:off x="6096000" y="4555226"/>
            <a:ext cx="2867708"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Can we simplify any further?</a:t>
            </a:r>
          </a:p>
        </p:txBody>
      </p:sp>
      <p:sp>
        <p:nvSpPr>
          <p:cNvPr id="5" name="TextBox 4">
            <a:extLst>
              <a:ext uri="{FF2B5EF4-FFF2-40B4-BE49-F238E27FC236}">
                <a16:creationId xmlns:a16="http://schemas.microsoft.com/office/drawing/2014/main" id="{A5B2B38B-1A58-79E4-441A-BD1B92347799}"/>
              </a:ext>
            </a:extLst>
          </p:cNvPr>
          <p:cNvSpPr txBox="1"/>
          <p:nvPr/>
        </p:nvSpPr>
        <p:spPr>
          <a:xfrm>
            <a:off x="7529854" y="353943"/>
            <a:ext cx="4850970" cy="646331"/>
          </a:xfrm>
          <a:prstGeom prst="rect">
            <a:avLst/>
          </a:prstGeom>
          <a:noFill/>
        </p:spPr>
        <p:txBody>
          <a:bodyPr wrap="square" rtlCol="0">
            <a:spAutoFit/>
          </a:bodyPr>
          <a:lstStyle/>
          <a:p>
            <a:r>
              <a:rPr lang="en-GB" sz="3600" b="1" dirty="0"/>
              <a:t>I DO</a:t>
            </a:r>
          </a:p>
        </p:txBody>
      </p:sp>
    </p:spTree>
    <p:extLst>
      <p:ext uri="{BB962C8B-B14F-4D97-AF65-F5344CB8AC3E}">
        <p14:creationId xmlns:p14="http://schemas.microsoft.com/office/powerpoint/2010/main" val="361148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p:bldP spid="33" grpId="0"/>
      <p:bldP spid="35"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EF6C3-937F-5A4A-DC05-8C61A04FC83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3AAB49D-B6F2-7797-05E2-9DEC710BB562}"/>
              </a:ext>
            </a:extLst>
          </p:cNvPr>
          <p:cNvSpPr txBox="1"/>
          <p:nvPr/>
        </p:nvSpPr>
        <p:spPr>
          <a:xfrm>
            <a:off x="310876" y="215444"/>
            <a:ext cx="1558440"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Expand</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9C26964-5665-EF21-7E17-8AD3A05EE5FF}"/>
                  </a:ext>
                </a:extLst>
              </p:cNvPr>
              <p:cNvSpPr txBox="1"/>
              <p:nvPr/>
            </p:nvSpPr>
            <p:spPr>
              <a:xfrm>
                <a:off x="2164464" y="1744664"/>
                <a:ext cx="2715807" cy="692369"/>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6</m:t>
                          </m:r>
                        </m:e>
                      </m:rad>
                      <m: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d>
                        <m:dPr>
                          <m:ctrlP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dPr>
                        <m:e>
                          <m: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4−</m:t>
                          </m:r>
                          <m:rad>
                            <m:radPr>
                              <m:degHide m:val="on"/>
                              <m:ctrlP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e>
                          </m:rad>
                          <m: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e>
                      </m:d>
                    </m:oMath>
                  </m:oMathPara>
                </a14:m>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7" name="TextBox 6">
                <a:extLst>
                  <a:ext uri="{FF2B5EF4-FFF2-40B4-BE49-F238E27FC236}">
                    <a16:creationId xmlns:a16="http://schemas.microsoft.com/office/drawing/2014/main" id="{09C26964-5665-EF21-7E17-8AD3A05EE5FF}"/>
                  </a:ext>
                </a:extLst>
              </p:cNvPr>
              <p:cNvSpPr txBox="1">
                <a:spLocks noRot="1" noChangeAspect="1" noMove="1" noResize="1" noEditPoints="1" noAdjustHandles="1" noChangeArrowheads="1" noChangeShapeType="1" noTextEdit="1"/>
              </p:cNvSpPr>
              <p:nvPr/>
            </p:nvSpPr>
            <p:spPr>
              <a:xfrm>
                <a:off x="2164464" y="1744664"/>
                <a:ext cx="2715807" cy="692369"/>
              </a:xfrm>
              <a:prstGeom prst="rect">
                <a:avLst/>
              </a:prstGeom>
              <a:blipFill>
                <a:blip r:embed="rId2"/>
                <a:stretch>
                  <a:fillRect/>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2B1E5B6F-B71A-E465-CBAD-00993F4D6264}"/>
              </a:ext>
            </a:extLst>
          </p:cNvPr>
          <p:cNvCxnSpPr>
            <a:cxnSpLocks/>
          </p:cNvCxnSpPr>
          <p:nvPr/>
        </p:nvCxnSpPr>
        <p:spPr>
          <a:xfrm flipH="1">
            <a:off x="2591066" y="4978112"/>
            <a:ext cx="2134720" cy="0"/>
          </a:xfrm>
          <a:prstGeom prst="straightConnector1">
            <a:avLst/>
          </a:prstGeom>
          <a:ln w="38100">
            <a:solidFill>
              <a:srgbClr val="7030A0"/>
            </a:solidFill>
            <a:tailEnd type="none"/>
          </a:ln>
        </p:spPr>
        <p:style>
          <a:lnRef idx="1">
            <a:schemeClr val="accent1"/>
          </a:lnRef>
          <a:fillRef idx="0">
            <a:schemeClr val="accent1"/>
          </a:fillRef>
          <a:effectRef idx="0">
            <a:schemeClr val="accent1"/>
          </a:effectRef>
          <a:fontRef idx="minor">
            <a:schemeClr val="tx1"/>
          </a:fontRef>
        </p:style>
      </p:cxnSp>
      <p:sp>
        <p:nvSpPr>
          <p:cNvPr id="2" name="Arc 1">
            <a:extLst>
              <a:ext uri="{FF2B5EF4-FFF2-40B4-BE49-F238E27FC236}">
                <a16:creationId xmlns:a16="http://schemas.microsoft.com/office/drawing/2014/main" id="{41CCF96C-C2C3-F3B4-431B-DABE6ED0E8E4}"/>
              </a:ext>
            </a:extLst>
          </p:cNvPr>
          <p:cNvSpPr/>
          <p:nvPr/>
        </p:nvSpPr>
        <p:spPr>
          <a:xfrm>
            <a:off x="2508250" y="1323976"/>
            <a:ext cx="666750" cy="955675"/>
          </a:xfrm>
          <a:prstGeom prst="arc">
            <a:avLst>
              <a:gd name="adj1" fmla="val 11170211"/>
              <a:gd name="adj2" fmla="val 21125575"/>
            </a:avLst>
          </a:prstGeom>
          <a:ln w="38100">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Arc 25">
            <a:extLst>
              <a:ext uri="{FF2B5EF4-FFF2-40B4-BE49-F238E27FC236}">
                <a16:creationId xmlns:a16="http://schemas.microsoft.com/office/drawing/2014/main" id="{5B694A9C-EB57-BB0B-F651-320DE7647871}"/>
              </a:ext>
            </a:extLst>
          </p:cNvPr>
          <p:cNvSpPr/>
          <p:nvPr/>
        </p:nvSpPr>
        <p:spPr>
          <a:xfrm>
            <a:off x="2625725" y="1076326"/>
            <a:ext cx="1711325" cy="1590675"/>
          </a:xfrm>
          <a:prstGeom prst="arc">
            <a:avLst>
              <a:gd name="adj1" fmla="val 11170211"/>
              <a:gd name="adj2" fmla="val 21125575"/>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483C6A3B-670C-DD0C-424A-76578018EE10}"/>
                  </a:ext>
                </a:extLst>
              </p:cNvPr>
              <p:cNvSpPr txBox="1"/>
              <p:nvPr/>
            </p:nvSpPr>
            <p:spPr>
              <a:xfrm>
                <a:off x="2464220" y="3199391"/>
                <a:ext cx="1002390" cy="642868"/>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3200" i="1" noProof="0" dirty="0" smtClean="0">
                          <a:solidFill>
                            <a:prstClr val="black"/>
                          </a:solidFill>
                          <a:latin typeface="Cambria Math" panose="02040503050406030204" pitchFamily="18" charset="0"/>
                        </a:rPr>
                        <m:t>4</m:t>
                      </m:r>
                      <m:rad>
                        <m:radPr>
                          <m:degHide m:val="on"/>
                          <m:ctrlP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6</m:t>
                          </m:r>
                        </m:e>
                      </m:rad>
                    </m:oMath>
                  </m:oMathPara>
                </a14:m>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7" name="TextBox 26">
                <a:extLst>
                  <a:ext uri="{FF2B5EF4-FFF2-40B4-BE49-F238E27FC236}">
                    <a16:creationId xmlns:a16="http://schemas.microsoft.com/office/drawing/2014/main" id="{483C6A3B-670C-DD0C-424A-76578018EE10}"/>
                  </a:ext>
                </a:extLst>
              </p:cNvPr>
              <p:cNvSpPr txBox="1">
                <a:spLocks noRot="1" noChangeAspect="1" noMove="1" noResize="1" noEditPoints="1" noAdjustHandles="1" noChangeArrowheads="1" noChangeShapeType="1" noTextEdit="1"/>
              </p:cNvSpPr>
              <p:nvPr/>
            </p:nvSpPr>
            <p:spPr>
              <a:xfrm>
                <a:off x="2464220" y="3199391"/>
                <a:ext cx="1002390" cy="64286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E6F10DD5-3382-DE95-3CD9-867ABFE3F5AF}"/>
                  </a:ext>
                </a:extLst>
              </p:cNvPr>
              <p:cNvSpPr txBox="1"/>
              <p:nvPr/>
            </p:nvSpPr>
            <p:spPr>
              <a:xfrm>
                <a:off x="2586485" y="4288358"/>
                <a:ext cx="2304029" cy="631198"/>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4</m:t>
                    </m:r>
                    <m:rad>
                      <m:radPr>
                        <m:degHide m:val="on"/>
                        <m:ctrlP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6</m:t>
                        </m:r>
                      </m:e>
                    </m:rad>
                    <m: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oMath>
                </a14:m>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ad>
                      <m:radPr>
                        <m:degHide m:val="on"/>
                        <m:ctrlP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30</m:t>
                        </m:r>
                      </m:e>
                    </m:rad>
                    <m: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oMath>
                </a14:m>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33" name="TextBox 32">
                <a:extLst>
                  <a:ext uri="{FF2B5EF4-FFF2-40B4-BE49-F238E27FC236}">
                    <a16:creationId xmlns:a16="http://schemas.microsoft.com/office/drawing/2014/main" id="{E6F10DD5-3382-DE95-3CD9-867ABFE3F5AF}"/>
                  </a:ext>
                </a:extLst>
              </p:cNvPr>
              <p:cNvSpPr txBox="1">
                <a:spLocks noRot="1" noChangeAspect="1" noMove="1" noResize="1" noEditPoints="1" noAdjustHandles="1" noChangeArrowheads="1" noChangeShapeType="1" noTextEdit="1"/>
              </p:cNvSpPr>
              <p:nvPr/>
            </p:nvSpPr>
            <p:spPr>
              <a:xfrm>
                <a:off x="2586485" y="4288358"/>
                <a:ext cx="2304029" cy="631198"/>
              </a:xfrm>
              <a:prstGeom prst="rect">
                <a:avLst/>
              </a:prstGeom>
              <a:blipFill>
                <a:blip r:embed="rId4"/>
                <a:stretch>
                  <a:fillRect/>
                </a:stretch>
              </a:blipFill>
            </p:spPr>
            <p:txBody>
              <a:bodyPr/>
              <a:lstStyle/>
              <a:p>
                <a:r>
                  <a:rPr lang="en-GB">
                    <a:noFill/>
                  </a:rPr>
                  <a:t> </a:t>
                </a:r>
              </a:p>
            </p:txBody>
          </p:sp>
        </mc:Fallback>
      </mc:AlternateContent>
      <p:cxnSp>
        <p:nvCxnSpPr>
          <p:cNvPr id="34" name="Straight Connector 33">
            <a:extLst>
              <a:ext uri="{FF2B5EF4-FFF2-40B4-BE49-F238E27FC236}">
                <a16:creationId xmlns:a16="http://schemas.microsoft.com/office/drawing/2014/main" id="{0F2983D3-75C4-8284-177E-DDA1FD787337}"/>
              </a:ext>
            </a:extLst>
          </p:cNvPr>
          <p:cNvCxnSpPr>
            <a:cxnSpLocks/>
          </p:cNvCxnSpPr>
          <p:nvPr/>
        </p:nvCxnSpPr>
        <p:spPr>
          <a:xfrm flipH="1">
            <a:off x="2561033" y="3931920"/>
            <a:ext cx="78484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AB3B5A8C-062A-05F1-D0DD-3745D84A7390}"/>
                  </a:ext>
                </a:extLst>
              </p:cNvPr>
              <p:cNvSpPr txBox="1"/>
              <p:nvPr/>
            </p:nvSpPr>
            <p:spPr>
              <a:xfrm>
                <a:off x="3972040" y="3199391"/>
                <a:ext cx="1478097" cy="652871"/>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6</m:t>
                          </m:r>
                          <m: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GB"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e>
                      </m:rad>
                    </m:oMath>
                  </m:oMathPara>
                </a14:m>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35" name="TextBox 34">
                <a:extLst>
                  <a:ext uri="{FF2B5EF4-FFF2-40B4-BE49-F238E27FC236}">
                    <a16:creationId xmlns:a16="http://schemas.microsoft.com/office/drawing/2014/main" id="{AB3B5A8C-062A-05F1-D0DD-3745D84A7390}"/>
                  </a:ext>
                </a:extLst>
              </p:cNvPr>
              <p:cNvSpPr txBox="1">
                <a:spLocks noRot="1" noChangeAspect="1" noMove="1" noResize="1" noEditPoints="1" noAdjustHandles="1" noChangeArrowheads="1" noChangeShapeType="1" noTextEdit="1"/>
              </p:cNvSpPr>
              <p:nvPr/>
            </p:nvSpPr>
            <p:spPr>
              <a:xfrm>
                <a:off x="3972040" y="3199391"/>
                <a:ext cx="1478097" cy="652871"/>
              </a:xfrm>
              <a:prstGeom prst="rect">
                <a:avLst/>
              </a:prstGeom>
              <a:blipFill>
                <a:blip r:embed="rId5"/>
                <a:stretch>
                  <a:fillRect/>
                </a:stretch>
              </a:blipFill>
            </p:spPr>
            <p:txBody>
              <a:bodyPr/>
              <a:lstStyle/>
              <a:p>
                <a:r>
                  <a:rPr lang="en-GB">
                    <a:noFill/>
                  </a:rPr>
                  <a:t> </a:t>
                </a:r>
              </a:p>
            </p:txBody>
          </p:sp>
        </mc:Fallback>
      </mc:AlternateContent>
      <p:cxnSp>
        <p:nvCxnSpPr>
          <p:cNvPr id="36" name="Straight Connector 35">
            <a:extLst>
              <a:ext uri="{FF2B5EF4-FFF2-40B4-BE49-F238E27FC236}">
                <a16:creationId xmlns:a16="http://schemas.microsoft.com/office/drawing/2014/main" id="{C055FCCF-6D32-00F3-0CEB-681BBFD25C31}"/>
              </a:ext>
            </a:extLst>
          </p:cNvPr>
          <p:cNvCxnSpPr>
            <a:cxnSpLocks/>
          </p:cNvCxnSpPr>
          <p:nvPr/>
        </p:nvCxnSpPr>
        <p:spPr>
          <a:xfrm flipH="1">
            <a:off x="4206952" y="3931920"/>
            <a:ext cx="1117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0CF64D2-5C80-C0CC-A64B-29145105C3BA}"/>
                  </a:ext>
                </a:extLst>
              </p:cNvPr>
              <p:cNvSpPr txBox="1"/>
              <p:nvPr/>
            </p:nvSpPr>
            <p:spPr>
              <a:xfrm>
                <a:off x="3446595" y="3199391"/>
                <a:ext cx="583813" cy="584775"/>
              </a:xfrm>
              <a:prstGeom prst="rect">
                <a:avLst/>
              </a:prstGeom>
              <a:noFill/>
            </p:spPr>
            <p:txBody>
              <a:bodyPr wrap="non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oMath>
                  </m:oMathPara>
                </a14:m>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7" name="TextBox 36">
                <a:extLst>
                  <a:ext uri="{FF2B5EF4-FFF2-40B4-BE49-F238E27FC236}">
                    <a16:creationId xmlns:a16="http://schemas.microsoft.com/office/drawing/2014/main" id="{7B040958-A4EC-456D-AB41-4708498D1D3C}"/>
                  </a:ext>
                </a:extLst>
              </p:cNvPr>
              <p:cNvSpPr txBox="1">
                <a:spLocks noRot="1" noChangeAspect="1" noMove="1" noResize="1" noEditPoints="1" noAdjustHandles="1" noChangeArrowheads="1" noChangeShapeType="1" noTextEdit="1"/>
              </p:cNvSpPr>
              <p:nvPr/>
            </p:nvSpPr>
            <p:spPr>
              <a:xfrm>
                <a:off x="3446595" y="3199391"/>
                <a:ext cx="583813" cy="584775"/>
              </a:xfrm>
              <a:prstGeom prst="rect">
                <a:avLst/>
              </a:prstGeom>
              <a:blipFill>
                <a:blip r:embed="rId6"/>
                <a:stretch>
                  <a:fillRect/>
                </a:stretch>
              </a:blipFill>
            </p:spPr>
            <p:txBody>
              <a:bodyPr/>
              <a:lstStyle/>
              <a:p>
                <a:r>
                  <a:rPr lang="en-GB">
                    <a:noFill/>
                  </a:rPr>
                  <a:t> </a:t>
                </a:r>
              </a:p>
            </p:txBody>
          </p:sp>
        </mc:Fallback>
      </mc:AlternateContent>
      <p:sp>
        <p:nvSpPr>
          <p:cNvPr id="38" name="TextBox 37">
            <a:extLst>
              <a:ext uri="{FF2B5EF4-FFF2-40B4-BE49-F238E27FC236}">
                <a16:creationId xmlns:a16="http://schemas.microsoft.com/office/drawing/2014/main" id="{204314EB-364F-A94D-AD90-D77A0F535A25}"/>
              </a:ext>
            </a:extLst>
          </p:cNvPr>
          <p:cNvSpPr txBox="1"/>
          <p:nvPr/>
        </p:nvSpPr>
        <p:spPr>
          <a:xfrm>
            <a:off x="6096000" y="4555226"/>
            <a:ext cx="286770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Can we simplify any further?</a:t>
            </a:r>
          </a:p>
        </p:txBody>
      </p:sp>
      <p:sp>
        <p:nvSpPr>
          <p:cNvPr id="5" name="TextBox 4">
            <a:extLst>
              <a:ext uri="{FF2B5EF4-FFF2-40B4-BE49-F238E27FC236}">
                <a16:creationId xmlns:a16="http://schemas.microsoft.com/office/drawing/2014/main" id="{88CF9DFD-F0E7-F5FE-A3F9-D2DDDD18E0FA}"/>
              </a:ext>
            </a:extLst>
          </p:cNvPr>
          <p:cNvSpPr txBox="1"/>
          <p:nvPr/>
        </p:nvSpPr>
        <p:spPr>
          <a:xfrm>
            <a:off x="7529854" y="353943"/>
            <a:ext cx="48509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WE DO</a:t>
            </a:r>
          </a:p>
        </p:txBody>
      </p:sp>
    </p:spTree>
    <p:extLst>
      <p:ext uri="{BB962C8B-B14F-4D97-AF65-F5344CB8AC3E}">
        <p14:creationId xmlns:p14="http://schemas.microsoft.com/office/powerpoint/2010/main" val="66059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p:bldP spid="33" grpId="0"/>
      <p:bldP spid="35"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2FA570-34EA-4868-B26C-E02A3BB053FA}"/>
                  </a:ext>
                </a:extLst>
              </p:cNvPr>
              <p:cNvSpPr txBox="1"/>
              <p:nvPr/>
            </p:nvSpPr>
            <p:spPr>
              <a:xfrm>
                <a:off x="2164463" y="1744663"/>
                <a:ext cx="2715808" cy="682366"/>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r>
                        <a:rPr lang="en-GB" sz="3200" i="1" dirty="0">
                          <a:solidFill>
                            <a:prstClr val="black"/>
                          </a:solidFill>
                          <a:latin typeface="Cambria Math" panose="02040503050406030204" pitchFamily="18" charset="0"/>
                        </a:rPr>
                        <m:t>  </m:t>
                      </m:r>
                      <m:d>
                        <m:dPr>
                          <m:ctrlPr>
                            <a:rPr lang="en-GB" sz="3200" i="1" dirty="0">
                              <a:solidFill>
                                <a:prstClr val="black"/>
                              </a:solidFill>
                              <a:latin typeface="Cambria Math" panose="02040503050406030204" pitchFamily="18" charset="0"/>
                            </a:rPr>
                          </m:ctrlPr>
                        </m:dPr>
                        <m:e>
                          <m:r>
                            <a:rPr lang="en-GB" sz="3200" i="1" dirty="0">
                              <a:solidFill>
                                <a:prstClr val="black"/>
                              </a:solidFill>
                              <a:latin typeface="Cambria Math" panose="02040503050406030204" pitchFamily="18" charset="0"/>
                            </a:rPr>
                            <m:t> 5+</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r>
                            <a:rPr lang="en-GB" sz="3200" i="1" dirty="0">
                              <a:solidFill>
                                <a:prstClr val="black"/>
                              </a:solidFill>
                              <a:latin typeface="Cambria Math" panose="02040503050406030204" pitchFamily="18" charset="0"/>
                            </a:rPr>
                            <m:t> </m:t>
                          </m:r>
                        </m:e>
                      </m:d>
                    </m:oMath>
                  </m:oMathPara>
                </a14:m>
                <a:endParaRPr lang="en-GB" sz="3200" dirty="0">
                  <a:solidFill>
                    <a:prstClr val="black"/>
                  </a:solidFill>
                  <a:latin typeface="Calibri" panose="020F0502020204030204"/>
                </a:endParaRPr>
              </a:p>
            </p:txBody>
          </p:sp>
        </mc:Choice>
        <mc:Fallback xmlns="">
          <p:sp>
            <p:nvSpPr>
              <p:cNvPr id="7" name="TextBox 6">
                <a:extLst>
                  <a:ext uri="{FF2B5EF4-FFF2-40B4-BE49-F238E27FC236}">
                    <a16:creationId xmlns:a16="http://schemas.microsoft.com/office/drawing/2014/main" id="{782FA570-34EA-4868-B26C-E02A3BB053FA}"/>
                  </a:ext>
                </a:extLst>
              </p:cNvPr>
              <p:cNvSpPr txBox="1">
                <a:spLocks noRot="1" noChangeAspect="1" noMove="1" noResize="1" noEditPoints="1" noAdjustHandles="1" noChangeArrowheads="1" noChangeShapeType="1" noTextEdit="1"/>
              </p:cNvSpPr>
              <p:nvPr/>
            </p:nvSpPr>
            <p:spPr>
              <a:xfrm>
                <a:off x="2164463" y="1744663"/>
                <a:ext cx="2715808" cy="682366"/>
              </a:xfrm>
              <a:prstGeom prst="rect">
                <a:avLst/>
              </a:prstGeom>
              <a:blipFill>
                <a:blip r:embed="rId2"/>
                <a:stretch>
                  <a:fillRect/>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D260A458-78F9-460C-A04C-46B9A73EAD06}"/>
              </a:ext>
            </a:extLst>
          </p:cNvPr>
          <p:cNvCxnSpPr>
            <a:cxnSpLocks/>
          </p:cNvCxnSpPr>
          <p:nvPr/>
        </p:nvCxnSpPr>
        <p:spPr>
          <a:xfrm flipH="1">
            <a:off x="2616003" y="4978111"/>
            <a:ext cx="2134720" cy="0"/>
          </a:xfrm>
          <a:prstGeom prst="straightConnector1">
            <a:avLst/>
          </a:prstGeom>
          <a:ln w="38100">
            <a:solidFill>
              <a:srgbClr val="7030A0"/>
            </a:solidFill>
            <a:tailEnd type="none"/>
          </a:ln>
        </p:spPr>
        <p:style>
          <a:lnRef idx="1">
            <a:schemeClr val="accent1"/>
          </a:lnRef>
          <a:fillRef idx="0">
            <a:schemeClr val="accent1"/>
          </a:fillRef>
          <a:effectRef idx="0">
            <a:schemeClr val="accent1"/>
          </a:effectRef>
          <a:fontRef idx="minor">
            <a:schemeClr val="tx1"/>
          </a:fontRef>
        </p:style>
      </p:cxnSp>
      <p:sp>
        <p:nvSpPr>
          <p:cNvPr id="2" name="Arc 1">
            <a:extLst>
              <a:ext uri="{FF2B5EF4-FFF2-40B4-BE49-F238E27FC236}">
                <a16:creationId xmlns:a16="http://schemas.microsoft.com/office/drawing/2014/main" id="{C5BB2686-91A7-4520-83DE-08A0570FAF81}"/>
              </a:ext>
            </a:extLst>
          </p:cNvPr>
          <p:cNvSpPr/>
          <p:nvPr/>
        </p:nvSpPr>
        <p:spPr>
          <a:xfrm>
            <a:off x="2508250" y="1323976"/>
            <a:ext cx="666750" cy="955675"/>
          </a:xfrm>
          <a:prstGeom prst="arc">
            <a:avLst>
              <a:gd name="adj1" fmla="val 11170211"/>
              <a:gd name="adj2" fmla="val 21125575"/>
            </a:avLst>
          </a:prstGeom>
          <a:ln w="38100">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dirty="0">
              <a:solidFill>
                <a:prstClr val="black"/>
              </a:solidFill>
              <a:latin typeface="Calibri" panose="020F0502020204030204"/>
            </a:endParaRPr>
          </a:p>
        </p:txBody>
      </p:sp>
      <p:sp>
        <p:nvSpPr>
          <p:cNvPr id="26" name="Arc 25">
            <a:extLst>
              <a:ext uri="{FF2B5EF4-FFF2-40B4-BE49-F238E27FC236}">
                <a16:creationId xmlns:a16="http://schemas.microsoft.com/office/drawing/2014/main" id="{A850BC7A-FC16-4B2C-A2DD-646057E08F6F}"/>
              </a:ext>
            </a:extLst>
          </p:cNvPr>
          <p:cNvSpPr/>
          <p:nvPr/>
        </p:nvSpPr>
        <p:spPr>
          <a:xfrm>
            <a:off x="2625725" y="1076326"/>
            <a:ext cx="1711325" cy="1590675"/>
          </a:xfrm>
          <a:prstGeom prst="arc">
            <a:avLst>
              <a:gd name="adj1" fmla="val 11170211"/>
              <a:gd name="adj2" fmla="val 21125575"/>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A96829A-0FEE-413C-A1E3-943C6EAE84AD}"/>
                  </a:ext>
                </a:extLst>
              </p:cNvPr>
              <p:cNvSpPr txBox="1"/>
              <p:nvPr/>
            </p:nvSpPr>
            <p:spPr>
              <a:xfrm>
                <a:off x="2464220" y="3199390"/>
                <a:ext cx="1002390"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5</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oMath>
                  </m:oMathPara>
                </a14:m>
                <a:endParaRPr lang="en-GB" sz="3200" dirty="0">
                  <a:solidFill>
                    <a:prstClr val="black"/>
                  </a:solidFill>
                  <a:latin typeface="Calibri" panose="020F0502020204030204"/>
                </a:endParaRPr>
              </a:p>
            </p:txBody>
          </p:sp>
        </mc:Choice>
        <mc:Fallback xmlns="">
          <p:sp>
            <p:nvSpPr>
              <p:cNvPr id="27" name="TextBox 26">
                <a:extLst>
                  <a:ext uri="{FF2B5EF4-FFF2-40B4-BE49-F238E27FC236}">
                    <a16:creationId xmlns:a16="http://schemas.microsoft.com/office/drawing/2014/main" id="{0A96829A-0FEE-413C-A1E3-943C6EAE84AD}"/>
                  </a:ext>
                </a:extLst>
              </p:cNvPr>
              <p:cNvSpPr txBox="1">
                <a:spLocks noRot="1" noChangeAspect="1" noMove="1" noResize="1" noEditPoints="1" noAdjustHandles="1" noChangeArrowheads="1" noChangeShapeType="1" noTextEdit="1"/>
              </p:cNvSpPr>
              <p:nvPr/>
            </p:nvSpPr>
            <p:spPr>
              <a:xfrm>
                <a:off x="2464220" y="3199390"/>
                <a:ext cx="1002390" cy="64286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419E0A8-BD7D-4FD1-829B-FA8D8CF487AE}"/>
                  </a:ext>
                </a:extLst>
              </p:cNvPr>
              <p:cNvSpPr txBox="1"/>
              <p:nvPr/>
            </p:nvSpPr>
            <p:spPr>
              <a:xfrm>
                <a:off x="2716922" y="4288357"/>
                <a:ext cx="2076402" cy="631198"/>
              </a:xfrm>
              <a:prstGeom prst="rect">
                <a:avLst/>
              </a:prstGeom>
              <a:noFill/>
            </p:spPr>
            <p:txBody>
              <a:bodyPr wrap="none" rtlCol="0">
                <a:spAutoFit/>
              </a:bodyPr>
              <a:lstStyle/>
              <a:p>
                <a:pPr algn="just" defTabSz="457200"/>
                <a14:m>
                  <m:oMath xmlns:m="http://schemas.openxmlformats.org/officeDocument/2006/math">
                    <m:r>
                      <a:rPr lang="en-GB" sz="3200" i="1" dirty="0">
                        <a:solidFill>
                          <a:prstClr val="black"/>
                        </a:solidFill>
                        <a:latin typeface="Cambria Math" panose="02040503050406030204" pitchFamily="18" charset="0"/>
                      </a:rPr>
                      <m:t>5</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r>
                      <a:rPr lang="en-GB" sz="3200" i="1" dirty="0">
                        <a:solidFill>
                          <a:prstClr val="black"/>
                        </a:solidFill>
                        <a:latin typeface="Cambria Math" panose="02040503050406030204" pitchFamily="18" charset="0"/>
                      </a:rPr>
                      <m:t> +</m:t>
                    </m:r>
                  </m:oMath>
                </a14:m>
                <a:r>
                  <a:rPr lang="en-GB" sz="3200" dirty="0">
                    <a:solidFill>
                      <a:prstClr val="black"/>
                    </a:solidFill>
                    <a:latin typeface="Calibri" panose="020F0502020204030204"/>
                  </a:rPr>
                  <a:t> </a:t>
                </a:r>
                <a14:m>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9</m:t>
                        </m:r>
                      </m:e>
                    </m:rad>
                    <m:r>
                      <a:rPr lang="en-GB" sz="3200" i="1" dirty="0">
                        <a:solidFill>
                          <a:prstClr val="black"/>
                        </a:solidFill>
                        <a:latin typeface="Cambria Math" panose="02040503050406030204" pitchFamily="18" charset="0"/>
                      </a:rPr>
                      <m:t> </m:t>
                    </m:r>
                  </m:oMath>
                </a14:m>
                <a:endParaRPr lang="en-GB" sz="3200" dirty="0">
                  <a:solidFill>
                    <a:prstClr val="black"/>
                  </a:solidFill>
                  <a:latin typeface="Calibri" panose="020F0502020204030204"/>
                </a:endParaRPr>
              </a:p>
            </p:txBody>
          </p:sp>
        </mc:Choice>
        <mc:Fallback xmlns="">
          <p:sp>
            <p:nvSpPr>
              <p:cNvPr id="33" name="TextBox 32">
                <a:extLst>
                  <a:ext uri="{FF2B5EF4-FFF2-40B4-BE49-F238E27FC236}">
                    <a16:creationId xmlns:a16="http://schemas.microsoft.com/office/drawing/2014/main" id="{2419E0A8-BD7D-4FD1-829B-FA8D8CF487AE}"/>
                  </a:ext>
                </a:extLst>
              </p:cNvPr>
              <p:cNvSpPr txBox="1">
                <a:spLocks noRot="1" noChangeAspect="1" noMove="1" noResize="1" noEditPoints="1" noAdjustHandles="1" noChangeArrowheads="1" noChangeShapeType="1" noTextEdit="1"/>
              </p:cNvSpPr>
              <p:nvPr/>
            </p:nvSpPr>
            <p:spPr>
              <a:xfrm>
                <a:off x="2716922" y="4288357"/>
                <a:ext cx="2076402" cy="631198"/>
              </a:xfrm>
              <a:prstGeom prst="rect">
                <a:avLst/>
              </a:prstGeom>
              <a:blipFill>
                <a:blip r:embed="rId4"/>
                <a:stretch>
                  <a:fillRect/>
                </a:stretch>
              </a:blipFill>
            </p:spPr>
            <p:txBody>
              <a:bodyPr/>
              <a:lstStyle/>
              <a:p>
                <a:r>
                  <a:rPr lang="en-GB">
                    <a:noFill/>
                  </a:rPr>
                  <a:t> </a:t>
                </a:r>
              </a:p>
            </p:txBody>
          </p:sp>
        </mc:Fallback>
      </mc:AlternateContent>
      <p:cxnSp>
        <p:nvCxnSpPr>
          <p:cNvPr id="34" name="Straight Connector 33">
            <a:extLst>
              <a:ext uri="{FF2B5EF4-FFF2-40B4-BE49-F238E27FC236}">
                <a16:creationId xmlns:a16="http://schemas.microsoft.com/office/drawing/2014/main" id="{2C2FF287-36CC-4D42-BD8F-680208F16C84}"/>
              </a:ext>
            </a:extLst>
          </p:cNvPr>
          <p:cNvCxnSpPr>
            <a:cxnSpLocks/>
          </p:cNvCxnSpPr>
          <p:nvPr/>
        </p:nvCxnSpPr>
        <p:spPr>
          <a:xfrm flipH="1">
            <a:off x="2561033" y="3931920"/>
            <a:ext cx="78484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2F03F0-524E-4202-8A47-7AECF31C6C45}"/>
                  </a:ext>
                </a:extLst>
              </p:cNvPr>
              <p:cNvSpPr txBox="1"/>
              <p:nvPr/>
            </p:nvSpPr>
            <p:spPr>
              <a:xfrm>
                <a:off x="3972040" y="3199390"/>
                <a:ext cx="1478097"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3×3</m:t>
                          </m:r>
                        </m:e>
                      </m:rad>
                    </m:oMath>
                  </m:oMathPara>
                </a14:m>
                <a:endParaRPr lang="en-GB" sz="3200" dirty="0">
                  <a:solidFill>
                    <a:prstClr val="black"/>
                  </a:solidFill>
                  <a:latin typeface="Calibri" panose="020F0502020204030204"/>
                </a:endParaRPr>
              </a:p>
            </p:txBody>
          </p:sp>
        </mc:Choice>
        <mc:Fallback xmlns="">
          <p:sp>
            <p:nvSpPr>
              <p:cNvPr id="35" name="TextBox 34">
                <a:extLst>
                  <a:ext uri="{FF2B5EF4-FFF2-40B4-BE49-F238E27FC236}">
                    <a16:creationId xmlns:a16="http://schemas.microsoft.com/office/drawing/2014/main" id="{E22F03F0-524E-4202-8A47-7AECF31C6C45}"/>
                  </a:ext>
                </a:extLst>
              </p:cNvPr>
              <p:cNvSpPr txBox="1">
                <a:spLocks noRot="1" noChangeAspect="1" noMove="1" noResize="1" noEditPoints="1" noAdjustHandles="1" noChangeArrowheads="1" noChangeShapeType="1" noTextEdit="1"/>
              </p:cNvSpPr>
              <p:nvPr/>
            </p:nvSpPr>
            <p:spPr>
              <a:xfrm>
                <a:off x="3972040" y="3199390"/>
                <a:ext cx="1478097" cy="642868"/>
              </a:xfrm>
              <a:prstGeom prst="rect">
                <a:avLst/>
              </a:prstGeom>
              <a:blipFill>
                <a:blip r:embed="rId5"/>
                <a:stretch>
                  <a:fillRect/>
                </a:stretch>
              </a:blipFill>
            </p:spPr>
            <p:txBody>
              <a:bodyPr/>
              <a:lstStyle/>
              <a:p>
                <a:r>
                  <a:rPr lang="en-GB">
                    <a:noFill/>
                  </a:rPr>
                  <a:t> </a:t>
                </a:r>
              </a:p>
            </p:txBody>
          </p:sp>
        </mc:Fallback>
      </mc:AlternateContent>
      <p:cxnSp>
        <p:nvCxnSpPr>
          <p:cNvPr id="36" name="Straight Connector 35">
            <a:extLst>
              <a:ext uri="{FF2B5EF4-FFF2-40B4-BE49-F238E27FC236}">
                <a16:creationId xmlns:a16="http://schemas.microsoft.com/office/drawing/2014/main" id="{B93C63AA-CBC4-4BBD-A59D-233EC76766AB}"/>
              </a:ext>
            </a:extLst>
          </p:cNvPr>
          <p:cNvCxnSpPr>
            <a:cxnSpLocks/>
          </p:cNvCxnSpPr>
          <p:nvPr/>
        </p:nvCxnSpPr>
        <p:spPr>
          <a:xfrm flipH="1">
            <a:off x="4206952" y="3931920"/>
            <a:ext cx="1117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B040958-A4EC-456D-AB41-4708498D1D3C}"/>
                  </a:ext>
                </a:extLst>
              </p:cNvPr>
              <p:cNvSpPr txBox="1"/>
              <p:nvPr/>
            </p:nvSpPr>
            <p:spPr>
              <a:xfrm>
                <a:off x="3446595" y="3199391"/>
                <a:ext cx="583813" cy="58477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m:t>
                      </m:r>
                    </m:oMath>
                  </m:oMathPara>
                </a14:m>
                <a:endParaRPr lang="en-GB" sz="3200" dirty="0">
                  <a:solidFill>
                    <a:prstClr val="black"/>
                  </a:solidFill>
                  <a:latin typeface="Calibri" panose="020F0502020204030204"/>
                </a:endParaRPr>
              </a:p>
            </p:txBody>
          </p:sp>
        </mc:Choice>
        <mc:Fallback xmlns="">
          <p:sp>
            <p:nvSpPr>
              <p:cNvPr id="37" name="TextBox 36">
                <a:extLst>
                  <a:ext uri="{FF2B5EF4-FFF2-40B4-BE49-F238E27FC236}">
                    <a16:creationId xmlns:a16="http://schemas.microsoft.com/office/drawing/2014/main" id="{7B040958-A4EC-456D-AB41-4708498D1D3C}"/>
                  </a:ext>
                </a:extLst>
              </p:cNvPr>
              <p:cNvSpPr txBox="1">
                <a:spLocks noRot="1" noChangeAspect="1" noMove="1" noResize="1" noEditPoints="1" noAdjustHandles="1" noChangeArrowheads="1" noChangeShapeType="1" noTextEdit="1"/>
              </p:cNvSpPr>
              <p:nvPr/>
            </p:nvSpPr>
            <p:spPr>
              <a:xfrm>
                <a:off x="3446595" y="3199391"/>
                <a:ext cx="583813" cy="584775"/>
              </a:xfrm>
              <a:prstGeom prst="rect">
                <a:avLst/>
              </a:prstGeom>
              <a:blipFill>
                <a:blip r:embed="rId6"/>
                <a:stretch>
                  <a:fillRect/>
                </a:stretch>
              </a:blipFill>
            </p:spPr>
            <p:txBody>
              <a:bodyPr/>
              <a:lstStyle/>
              <a:p>
                <a:r>
                  <a:rPr lang="en-GB">
                    <a:noFill/>
                  </a:rPr>
                  <a:t> </a:t>
                </a:r>
              </a:p>
            </p:txBody>
          </p:sp>
        </mc:Fallback>
      </mc:AlternateContent>
      <p:sp>
        <p:nvSpPr>
          <p:cNvPr id="38" name="TextBox 37">
            <a:extLst>
              <a:ext uri="{FF2B5EF4-FFF2-40B4-BE49-F238E27FC236}">
                <a16:creationId xmlns:a16="http://schemas.microsoft.com/office/drawing/2014/main" id="{76750EEB-9FA3-4724-AFBA-3CBF95908C68}"/>
              </a:ext>
            </a:extLst>
          </p:cNvPr>
          <p:cNvSpPr txBox="1"/>
          <p:nvPr/>
        </p:nvSpPr>
        <p:spPr>
          <a:xfrm>
            <a:off x="5450137" y="5408506"/>
            <a:ext cx="2867708"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Can we simplify any further?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93657EA-5DAD-47E6-92DA-491BA5996D52}"/>
                  </a:ext>
                </a:extLst>
              </p:cNvPr>
              <p:cNvSpPr txBox="1"/>
              <p:nvPr/>
            </p:nvSpPr>
            <p:spPr>
              <a:xfrm>
                <a:off x="2693729" y="5277573"/>
                <a:ext cx="1806905" cy="631198"/>
              </a:xfrm>
              <a:prstGeom prst="rect">
                <a:avLst/>
              </a:prstGeom>
              <a:noFill/>
            </p:spPr>
            <p:txBody>
              <a:bodyPr wrap="none" rtlCol="0">
                <a:spAutoFit/>
              </a:bodyPr>
              <a:lstStyle/>
              <a:p>
                <a:pPr algn="just" defTabSz="457200"/>
                <a14:m>
                  <m:oMath xmlns:m="http://schemas.openxmlformats.org/officeDocument/2006/math">
                    <m:r>
                      <a:rPr lang="en-GB" sz="3200" i="1" dirty="0">
                        <a:solidFill>
                          <a:prstClr val="black"/>
                        </a:solidFill>
                        <a:latin typeface="Cambria Math" panose="02040503050406030204" pitchFamily="18" charset="0"/>
                      </a:rPr>
                      <m:t>5</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r>
                      <a:rPr lang="en-GB" sz="3200" i="1" dirty="0">
                        <a:solidFill>
                          <a:prstClr val="black"/>
                        </a:solidFill>
                        <a:latin typeface="Cambria Math" panose="02040503050406030204" pitchFamily="18" charset="0"/>
                      </a:rPr>
                      <m:t> +</m:t>
                    </m:r>
                  </m:oMath>
                </a14:m>
                <a:r>
                  <a:rPr lang="en-GB" sz="3200" dirty="0">
                    <a:solidFill>
                      <a:prstClr val="black"/>
                    </a:solidFill>
                    <a:latin typeface="Calibri" panose="020F0502020204030204"/>
                  </a:rPr>
                  <a:t> </a:t>
                </a:r>
                <a14:m>
                  <m:oMath xmlns:m="http://schemas.openxmlformats.org/officeDocument/2006/math">
                    <m:r>
                      <a:rPr lang="en-GB" sz="3200" i="1" dirty="0">
                        <a:solidFill>
                          <a:prstClr val="black"/>
                        </a:solidFill>
                        <a:latin typeface="Cambria Math" panose="02040503050406030204" pitchFamily="18" charset="0"/>
                      </a:rPr>
                      <m:t>3 </m:t>
                    </m:r>
                  </m:oMath>
                </a14:m>
                <a:endParaRPr lang="en-GB" sz="3200" dirty="0">
                  <a:solidFill>
                    <a:prstClr val="black"/>
                  </a:solidFill>
                  <a:latin typeface="Calibri" panose="020F0502020204030204"/>
                </a:endParaRPr>
              </a:p>
            </p:txBody>
          </p:sp>
        </mc:Choice>
        <mc:Fallback xmlns="">
          <p:sp>
            <p:nvSpPr>
              <p:cNvPr id="17" name="TextBox 16">
                <a:extLst>
                  <a:ext uri="{FF2B5EF4-FFF2-40B4-BE49-F238E27FC236}">
                    <a16:creationId xmlns:a16="http://schemas.microsoft.com/office/drawing/2014/main" id="{D93657EA-5DAD-47E6-92DA-491BA5996D52}"/>
                  </a:ext>
                </a:extLst>
              </p:cNvPr>
              <p:cNvSpPr txBox="1">
                <a:spLocks noRot="1" noChangeAspect="1" noMove="1" noResize="1" noEditPoints="1" noAdjustHandles="1" noChangeArrowheads="1" noChangeShapeType="1" noTextEdit="1"/>
              </p:cNvSpPr>
              <p:nvPr/>
            </p:nvSpPr>
            <p:spPr>
              <a:xfrm>
                <a:off x="2693729" y="5277573"/>
                <a:ext cx="1806905" cy="631198"/>
              </a:xfrm>
              <a:prstGeom prst="rect">
                <a:avLst/>
              </a:prstGeom>
              <a:blipFill>
                <a:blip r:embed="rId7"/>
                <a:stretch>
                  <a:fillRect/>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AA1D796D-C633-A1CA-BDDA-A147E367B136}"/>
              </a:ext>
            </a:extLst>
          </p:cNvPr>
          <p:cNvSpPr txBox="1"/>
          <p:nvPr/>
        </p:nvSpPr>
        <p:spPr>
          <a:xfrm>
            <a:off x="310876" y="215444"/>
            <a:ext cx="1558440" cy="646331"/>
          </a:xfrm>
          <a:prstGeom prst="rect">
            <a:avLst/>
          </a:prstGeom>
          <a:noFill/>
        </p:spPr>
        <p:txBody>
          <a:bodyPr wrap="none" rtlCol="0">
            <a:spAutoFit/>
          </a:bodyPr>
          <a:lstStyle/>
          <a:p>
            <a:pPr algn="ctr" defTabSz="457200"/>
            <a:r>
              <a:rPr lang="en-GB" sz="3600" dirty="0">
                <a:solidFill>
                  <a:prstClr val="black"/>
                </a:solidFill>
                <a:latin typeface="Calibri" panose="020F0502020204030204"/>
              </a:rPr>
              <a:t>Expand</a:t>
            </a:r>
          </a:p>
        </p:txBody>
      </p:sp>
      <p:sp>
        <p:nvSpPr>
          <p:cNvPr id="3" name="TextBox 2">
            <a:extLst>
              <a:ext uri="{FF2B5EF4-FFF2-40B4-BE49-F238E27FC236}">
                <a16:creationId xmlns:a16="http://schemas.microsoft.com/office/drawing/2014/main" id="{60060C90-D327-C094-B588-AD69FE7BF845}"/>
              </a:ext>
            </a:extLst>
          </p:cNvPr>
          <p:cNvSpPr txBox="1"/>
          <p:nvPr/>
        </p:nvSpPr>
        <p:spPr>
          <a:xfrm>
            <a:off x="9314482" y="201477"/>
            <a:ext cx="1640898" cy="677108"/>
          </a:xfrm>
          <a:prstGeom prst="rect">
            <a:avLst/>
          </a:prstGeom>
          <a:noFill/>
        </p:spPr>
        <p:txBody>
          <a:bodyPr wrap="none" lIns="0" tIns="0" rIns="0" bIns="0" rtlCol="0">
            <a:spAutoFit/>
          </a:bodyPr>
          <a:lstStyle/>
          <a:p>
            <a:r>
              <a:rPr lang="en-GB" sz="4400" b="1" dirty="0"/>
              <a:t>You Do</a:t>
            </a:r>
          </a:p>
        </p:txBody>
      </p:sp>
    </p:spTree>
    <p:extLst>
      <p:ext uri="{BB962C8B-B14F-4D97-AF65-F5344CB8AC3E}">
        <p14:creationId xmlns:p14="http://schemas.microsoft.com/office/powerpoint/2010/main" val="128726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p:bldP spid="33" grpId="0"/>
      <p:bldP spid="35" grpId="0"/>
      <p:bldP spid="37" grpId="0"/>
      <p:bldP spid="38"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3421DC6-4ED6-4120-8188-D6E4D7D6A611}"/>
              </a:ext>
            </a:extLst>
          </p:cNvPr>
          <p:cNvCxnSpPr>
            <a:cxnSpLocks/>
          </p:cNvCxnSpPr>
          <p:nvPr/>
        </p:nvCxnSpPr>
        <p:spPr>
          <a:xfrm flipH="1">
            <a:off x="6093940" y="400110"/>
            <a:ext cx="0" cy="645789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651BBAC-20B0-412E-80B2-93FA065B96D2}"/>
              </a:ext>
            </a:extLst>
          </p:cNvPr>
          <p:cNvSpPr txBox="1"/>
          <p:nvPr/>
        </p:nvSpPr>
        <p:spPr>
          <a:xfrm>
            <a:off x="3156545" y="493203"/>
            <a:ext cx="993735"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Simplify: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2FA570-34EA-4868-B26C-E02A3BB053FA}"/>
                  </a:ext>
                </a:extLst>
              </p:cNvPr>
              <p:cNvSpPr txBox="1"/>
              <p:nvPr/>
            </p:nvSpPr>
            <p:spPr>
              <a:xfrm>
                <a:off x="2164463" y="1744663"/>
                <a:ext cx="2715808" cy="682366"/>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r>
                        <a:rPr lang="en-GB" sz="3200" i="1" dirty="0">
                          <a:solidFill>
                            <a:prstClr val="black"/>
                          </a:solidFill>
                          <a:latin typeface="Cambria Math" panose="02040503050406030204" pitchFamily="18" charset="0"/>
                        </a:rPr>
                        <m:t>  </m:t>
                      </m:r>
                      <m:d>
                        <m:dPr>
                          <m:ctrlPr>
                            <a:rPr lang="en-GB" sz="3200" i="1" dirty="0">
                              <a:solidFill>
                                <a:prstClr val="black"/>
                              </a:solidFill>
                              <a:latin typeface="Cambria Math" panose="02040503050406030204" pitchFamily="18" charset="0"/>
                            </a:rPr>
                          </m:ctrlPr>
                        </m:dPr>
                        <m:e>
                          <m:r>
                            <a:rPr lang="en-GB" sz="3200" i="1" dirty="0">
                              <a:solidFill>
                                <a:prstClr val="black"/>
                              </a:solidFill>
                              <a:latin typeface="Cambria Math" panose="02040503050406030204" pitchFamily="18" charset="0"/>
                            </a:rPr>
                            <m:t> 5+</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r>
                            <a:rPr lang="en-GB" sz="3200" i="1" dirty="0">
                              <a:solidFill>
                                <a:prstClr val="black"/>
                              </a:solidFill>
                              <a:latin typeface="Cambria Math" panose="02040503050406030204" pitchFamily="18" charset="0"/>
                            </a:rPr>
                            <m:t> </m:t>
                          </m:r>
                        </m:e>
                      </m:d>
                    </m:oMath>
                  </m:oMathPara>
                </a14:m>
                <a:endParaRPr lang="en-GB" sz="3200" dirty="0">
                  <a:solidFill>
                    <a:prstClr val="black"/>
                  </a:solidFill>
                  <a:latin typeface="Calibri" panose="020F0502020204030204"/>
                </a:endParaRPr>
              </a:p>
            </p:txBody>
          </p:sp>
        </mc:Choice>
        <mc:Fallback xmlns="">
          <p:sp>
            <p:nvSpPr>
              <p:cNvPr id="7" name="TextBox 6">
                <a:extLst>
                  <a:ext uri="{FF2B5EF4-FFF2-40B4-BE49-F238E27FC236}">
                    <a16:creationId xmlns:a16="http://schemas.microsoft.com/office/drawing/2014/main" id="{782FA570-34EA-4868-B26C-E02A3BB053FA}"/>
                  </a:ext>
                </a:extLst>
              </p:cNvPr>
              <p:cNvSpPr txBox="1">
                <a:spLocks noRot="1" noChangeAspect="1" noMove="1" noResize="1" noEditPoints="1" noAdjustHandles="1" noChangeArrowheads="1" noChangeShapeType="1" noTextEdit="1"/>
              </p:cNvSpPr>
              <p:nvPr/>
            </p:nvSpPr>
            <p:spPr>
              <a:xfrm>
                <a:off x="2164463" y="1744663"/>
                <a:ext cx="2715808" cy="682366"/>
              </a:xfrm>
              <a:prstGeom prst="rect">
                <a:avLst/>
              </a:prstGeom>
              <a:blipFill>
                <a:blip r:embed="rId2"/>
                <a:stretch>
                  <a:fillRect/>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AD648148-397C-4764-99EA-7E56D4047EAB}"/>
              </a:ext>
            </a:extLst>
          </p:cNvPr>
          <p:cNvSpPr txBox="1"/>
          <p:nvPr/>
        </p:nvSpPr>
        <p:spPr>
          <a:xfrm>
            <a:off x="0" y="93093"/>
            <a:ext cx="1929567" cy="400110"/>
          </a:xfrm>
          <a:prstGeom prst="rect">
            <a:avLst/>
          </a:prstGeom>
          <a:noFill/>
        </p:spPr>
        <p:txBody>
          <a:bodyPr wrap="none" rtlCol="0">
            <a:spAutoFit/>
          </a:bodyPr>
          <a:lstStyle/>
          <a:p>
            <a:pPr algn="ctr" defTabSz="457200"/>
            <a:r>
              <a:rPr lang="en-GB" sz="2000" dirty="0">
                <a:solidFill>
                  <a:prstClr val="black"/>
                </a:solidFill>
                <a:latin typeface="Calibri" panose="020F0502020204030204"/>
              </a:rPr>
              <a:t>Brackets &amp; Surds</a:t>
            </a:r>
          </a:p>
        </p:txBody>
      </p:sp>
      <p:sp>
        <p:nvSpPr>
          <p:cNvPr id="2" name="Arc 1">
            <a:extLst>
              <a:ext uri="{FF2B5EF4-FFF2-40B4-BE49-F238E27FC236}">
                <a16:creationId xmlns:a16="http://schemas.microsoft.com/office/drawing/2014/main" id="{C5BB2686-91A7-4520-83DE-08A0570FAF81}"/>
              </a:ext>
            </a:extLst>
          </p:cNvPr>
          <p:cNvSpPr/>
          <p:nvPr/>
        </p:nvSpPr>
        <p:spPr>
          <a:xfrm>
            <a:off x="2508250" y="1323976"/>
            <a:ext cx="666750" cy="955675"/>
          </a:xfrm>
          <a:prstGeom prst="arc">
            <a:avLst>
              <a:gd name="adj1" fmla="val 11170211"/>
              <a:gd name="adj2" fmla="val 21125575"/>
            </a:avLst>
          </a:prstGeom>
          <a:ln w="38100">
            <a:solidFill>
              <a:srgbClr val="00B0F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dirty="0">
              <a:solidFill>
                <a:prstClr val="black"/>
              </a:solidFill>
              <a:latin typeface="Calibri" panose="020F0502020204030204"/>
            </a:endParaRPr>
          </a:p>
        </p:txBody>
      </p:sp>
      <p:sp>
        <p:nvSpPr>
          <p:cNvPr id="26" name="Arc 25">
            <a:extLst>
              <a:ext uri="{FF2B5EF4-FFF2-40B4-BE49-F238E27FC236}">
                <a16:creationId xmlns:a16="http://schemas.microsoft.com/office/drawing/2014/main" id="{A850BC7A-FC16-4B2C-A2DD-646057E08F6F}"/>
              </a:ext>
            </a:extLst>
          </p:cNvPr>
          <p:cNvSpPr/>
          <p:nvPr/>
        </p:nvSpPr>
        <p:spPr>
          <a:xfrm>
            <a:off x="2625725" y="1076326"/>
            <a:ext cx="1711325" cy="1590675"/>
          </a:xfrm>
          <a:prstGeom prst="arc">
            <a:avLst>
              <a:gd name="adj1" fmla="val 11170211"/>
              <a:gd name="adj2" fmla="val 21125575"/>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GB">
              <a:solidFill>
                <a:prstClr val="black"/>
              </a:solidFill>
              <a:latin typeface="Calibri" panose="020F0502020204030204"/>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A96829A-0FEE-413C-A1E3-943C6EAE84AD}"/>
                  </a:ext>
                </a:extLst>
              </p:cNvPr>
              <p:cNvSpPr txBox="1"/>
              <p:nvPr/>
            </p:nvSpPr>
            <p:spPr>
              <a:xfrm>
                <a:off x="2464220" y="3199390"/>
                <a:ext cx="1002390"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5</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oMath>
                  </m:oMathPara>
                </a14:m>
                <a:endParaRPr lang="en-GB" sz="3200" dirty="0">
                  <a:solidFill>
                    <a:prstClr val="black"/>
                  </a:solidFill>
                  <a:latin typeface="Calibri" panose="020F0502020204030204"/>
                </a:endParaRPr>
              </a:p>
            </p:txBody>
          </p:sp>
        </mc:Choice>
        <mc:Fallback xmlns="">
          <p:sp>
            <p:nvSpPr>
              <p:cNvPr id="27" name="TextBox 26">
                <a:extLst>
                  <a:ext uri="{FF2B5EF4-FFF2-40B4-BE49-F238E27FC236}">
                    <a16:creationId xmlns:a16="http://schemas.microsoft.com/office/drawing/2014/main" id="{0A96829A-0FEE-413C-A1E3-943C6EAE84AD}"/>
                  </a:ext>
                </a:extLst>
              </p:cNvPr>
              <p:cNvSpPr txBox="1">
                <a:spLocks noRot="1" noChangeAspect="1" noMove="1" noResize="1" noEditPoints="1" noAdjustHandles="1" noChangeArrowheads="1" noChangeShapeType="1" noTextEdit="1"/>
              </p:cNvSpPr>
              <p:nvPr/>
            </p:nvSpPr>
            <p:spPr>
              <a:xfrm>
                <a:off x="2464220" y="3199390"/>
                <a:ext cx="1002390" cy="64286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419E0A8-BD7D-4FD1-829B-FA8D8CF487AE}"/>
                  </a:ext>
                </a:extLst>
              </p:cNvPr>
              <p:cNvSpPr txBox="1"/>
              <p:nvPr/>
            </p:nvSpPr>
            <p:spPr>
              <a:xfrm>
                <a:off x="2716922" y="4288357"/>
                <a:ext cx="2076402" cy="631198"/>
              </a:xfrm>
              <a:prstGeom prst="rect">
                <a:avLst/>
              </a:prstGeom>
              <a:noFill/>
            </p:spPr>
            <p:txBody>
              <a:bodyPr wrap="none" rtlCol="0">
                <a:spAutoFit/>
              </a:bodyPr>
              <a:lstStyle/>
              <a:p>
                <a:pPr algn="just" defTabSz="457200"/>
                <a14:m>
                  <m:oMath xmlns:m="http://schemas.openxmlformats.org/officeDocument/2006/math">
                    <m:r>
                      <a:rPr lang="en-GB" sz="3200" i="1" dirty="0">
                        <a:solidFill>
                          <a:prstClr val="black"/>
                        </a:solidFill>
                        <a:latin typeface="Cambria Math" panose="02040503050406030204" pitchFamily="18" charset="0"/>
                      </a:rPr>
                      <m:t>5</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r>
                      <a:rPr lang="en-GB" sz="3200" i="1" dirty="0">
                        <a:solidFill>
                          <a:prstClr val="black"/>
                        </a:solidFill>
                        <a:latin typeface="Cambria Math" panose="02040503050406030204" pitchFamily="18" charset="0"/>
                      </a:rPr>
                      <m:t> +</m:t>
                    </m:r>
                  </m:oMath>
                </a14:m>
                <a:r>
                  <a:rPr lang="en-GB" sz="3200" dirty="0">
                    <a:solidFill>
                      <a:prstClr val="black"/>
                    </a:solidFill>
                    <a:latin typeface="Calibri" panose="020F0502020204030204"/>
                  </a:rPr>
                  <a:t> </a:t>
                </a:r>
                <a14:m>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9</m:t>
                        </m:r>
                      </m:e>
                    </m:rad>
                    <m:r>
                      <a:rPr lang="en-GB" sz="3200" i="1" dirty="0">
                        <a:solidFill>
                          <a:prstClr val="black"/>
                        </a:solidFill>
                        <a:latin typeface="Cambria Math" panose="02040503050406030204" pitchFamily="18" charset="0"/>
                      </a:rPr>
                      <m:t> </m:t>
                    </m:r>
                  </m:oMath>
                </a14:m>
                <a:endParaRPr lang="en-GB" sz="3200" dirty="0">
                  <a:solidFill>
                    <a:prstClr val="black"/>
                  </a:solidFill>
                  <a:latin typeface="Calibri" panose="020F0502020204030204"/>
                </a:endParaRPr>
              </a:p>
            </p:txBody>
          </p:sp>
        </mc:Choice>
        <mc:Fallback xmlns="">
          <p:sp>
            <p:nvSpPr>
              <p:cNvPr id="33" name="TextBox 32">
                <a:extLst>
                  <a:ext uri="{FF2B5EF4-FFF2-40B4-BE49-F238E27FC236}">
                    <a16:creationId xmlns:a16="http://schemas.microsoft.com/office/drawing/2014/main" id="{2419E0A8-BD7D-4FD1-829B-FA8D8CF487AE}"/>
                  </a:ext>
                </a:extLst>
              </p:cNvPr>
              <p:cNvSpPr txBox="1">
                <a:spLocks noRot="1" noChangeAspect="1" noMove="1" noResize="1" noEditPoints="1" noAdjustHandles="1" noChangeArrowheads="1" noChangeShapeType="1" noTextEdit="1"/>
              </p:cNvSpPr>
              <p:nvPr/>
            </p:nvSpPr>
            <p:spPr>
              <a:xfrm>
                <a:off x="2716922" y="4288357"/>
                <a:ext cx="2076402" cy="631198"/>
              </a:xfrm>
              <a:prstGeom prst="rect">
                <a:avLst/>
              </a:prstGeom>
              <a:blipFill>
                <a:blip r:embed="rId4"/>
                <a:stretch>
                  <a:fillRect/>
                </a:stretch>
              </a:blipFill>
            </p:spPr>
            <p:txBody>
              <a:bodyPr/>
              <a:lstStyle/>
              <a:p>
                <a:r>
                  <a:rPr lang="en-GB">
                    <a:noFill/>
                  </a:rPr>
                  <a:t> </a:t>
                </a:r>
              </a:p>
            </p:txBody>
          </p:sp>
        </mc:Fallback>
      </mc:AlternateContent>
      <p:cxnSp>
        <p:nvCxnSpPr>
          <p:cNvPr id="34" name="Straight Connector 33">
            <a:extLst>
              <a:ext uri="{FF2B5EF4-FFF2-40B4-BE49-F238E27FC236}">
                <a16:creationId xmlns:a16="http://schemas.microsoft.com/office/drawing/2014/main" id="{2C2FF287-36CC-4D42-BD8F-680208F16C84}"/>
              </a:ext>
            </a:extLst>
          </p:cNvPr>
          <p:cNvCxnSpPr>
            <a:cxnSpLocks/>
          </p:cNvCxnSpPr>
          <p:nvPr/>
        </p:nvCxnSpPr>
        <p:spPr>
          <a:xfrm flipH="1">
            <a:off x="2561033" y="3931920"/>
            <a:ext cx="78484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2F03F0-524E-4202-8A47-7AECF31C6C45}"/>
                  </a:ext>
                </a:extLst>
              </p:cNvPr>
              <p:cNvSpPr txBox="1"/>
              <p:nvPr/>
            </p:nvSpPr>
            <p:spPr>
              <a:xfrm>
                <a:off x="3972040" y="3199390"/>
                <a:ext cx="1478097"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3×3</m:t>
                          </m:r>
                        </m:e>
                      </m:rad>
                    </m:oMath>
                  </m:oMathPara>
                </a14:m>
                <a:endParaRPr lang="en-GB" sz="3200" dirty="0">
                  <a:solidFill>
                    <a:prstClr val="black"/>
                  </a:solidFill>
                  <a:latin typeface="Calibri" panose="020F0502020204030204"/>
                </a:endParaRPr>
              </a:p>
            </p:txBody>
          </p:sp>
        </mc:Choice>
        <mc:Fallback xmlns="">
          <p:sp>
            <p:nvSpPr>
              <p:cNvPr id="35" name="TextBox 34">
                <a:extLst>
                  <a:ext uri="{FF2B5EF4-FFF2-40B4-BE49-F238E27FC236}">
                    <a16:creationId xmlns:a16="http://schemas.microsoft.com/office/drawing/2014/main" id="{E22F03F0-524E-4202-8A47-7AECF31C6C45}"/>
                  </a:ext>
                </a:extLst>
              </p:cNvPr>
              <p:cNvSpPr txBox="1">
                <a:spLocks noRot="1" noChangeAspect="1" noMove="1" noResize="1" noEditPoints="1" noAdjustHandles="1" noChangeArrowheads="1" noChangeShapeType="1" noTextEdit="1"/>
              </p:cNvSpPr>
              <p:nvPr/>
            </p:nvSpPr>
            <p:spPr>
              <a:xfrm>
                <a:off x="3972040" y="3199390"/>
                <a:ext cx="1478097" cy="642868"/>
              </a:xfrm>
              <a:prstGeom prst="rect">
                <a:avLst/>
              </a:prstGeom>
              <a:blipFill>
                <a:blip r:embed="rId5"/>
                <a:stretch>
                  <a:fillRect/>
                </a:stretch>
              </a:blipFill>
            </p:spPr>
            <p:txBody>
              <a:bodyPr/>
              <a:lstStyle/>
              <a:p>
                <a:r>
                  <a:rPr lang="en-GB">
                    <a:noFill/>
                  </a:rPr>
                  <a:t> </a:t>
                </a:r>
              </a:p>
            </p:txBody>
          </p:sp>
        </mc:Fallback>
      </mc:AlternateContent>
      <p:cxnSp>
        <p:nvCxnSpPr>
          <p:cNvPr id="36" name="Straight Connector 35">
            <a:extLst>
              <a:ext uri="{FF2B5EF4-FFF2-40B4-BE49-F238E27FC236}">
                <a16:creationId xmlns:a16="http://schemas.microsoft.com/office/drawing/2014/main" id="{B93C63AA-CBC4-4BBD-A59D-233EC76766AB}"/>
              </a:ext>
            </a:extLst>
          </p:cNvPr>
          <p:cNvCxnSpPr>
            <a:cxnSpLocks/>
          </p:cNvCxnSpPr>
          <p:nvPr/>
        </p:nvCxnSpPr>
        <p:spPr>
          <a:xfrm flipH="1">
            <a:off x="4206952" y="3931920"/>
            <a:ext cx="1117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B040958-A4EC-456D-AB41-4708498D1D3C}"/>
                  </a:ext>
                </a:extLst>
              </p:cNvPr>
              <p:cNvSpPr txBox="1"/>
              <p:nvPr/>
            </p:nvSpPr>
            <p:spPr>
              <a:xfrm>
                <a:off x="3446595" y="3199391"/>
                <a:ext cx="583813" cy="58477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m:t>
                      </m:r>
                    </m:oMath>
                  </m:oMathPara>
                </a14:m>
                <a:endParaRPr lang="en-GB" sz="3200" dirty="0">
                  <a:solidFill>
                    <a:prstClr val="black"/>
                  </a:solidFill>
                  <a:latin typeface="Calibri" panose="020F0502020204030204"/>
                </a:endParaRPr>
              </a:p>
            </p:txBody>
          </p:sp>
        </mc:Choice>
        <mc:Fallback xmlns="">
          <p:sp>
            <p:nvSpPr>
              <p:cNvPr id="37" name="TextBox 36">
                <a:extLst>
                  <a:ext uri="{FF2B5EF4-FFF2-40B4-BE49-F238E27FC236}">
                    <a16:creationId xmlns:a16="http://schemas.microsoft.com/office/drawing/2014/main" id="{7B040958-A4EC-456D-AB41-4708498D1D3C}"/>
                  </a:ext>
                </a:extLst>
              </p:cNvPr>
              <p:cNvSpPr txBox="1">
                <a:spLocks noRot="1" noChangeAspect="1" noMove="1" noResize="1" noEditPoints="1" noAdjustHandles="1" noChangeArrowheads="1" noChangeShapeType="1" noTextEdit="1"/>
              </p:cNvSpPr>
              <p:nvPr/>
            </p:nvSpPr>
            <p:spPr>
              <a:xfrm>
                <a:off x="3446595" y="3199391"/>
                <a:ext cx="583813" cy="58477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93657EA-5DAD-47E6-92DA-491BA5996D52}"/>
                  </a:ext>
                </a:extLst>
              </p:cNvPr>
              <p:cNvSpPr txBox="1"/>
              <p:nvPr/>
            </p:nvSpPr>
            <p:spPr>
              <a:xfrm>
                <a:off x="2693729" y="5277573"/>
                <a:ext cx="1806905" cy="631198"/>
              </a:xfrm>
              <a:prstGeom prst="rect">
                <a:avLst/>
              </a:prstGeom>
              <a:noFill/>
            </p:spPr>
            <p:txBody>
              <a:bodyPr wrap="none" rtlCol="0">
                <a:spAutoFit/>
              </a:bodyPr>
              <a:lstStyle/>
              <a:p>
                <a:pPr algn="just" defTabSz="457200"/>
                <a14:m>
                  <m:oMath xmlns:m="http://schemas.openxmlformats.org/officeDocument/2006/math">
                    <m:r>
                      <a:rPr lang="en-GB" sz="3200" i="1" dirty="0">
                        <a:solidFill>
                          <a:prstClr val="black"/>
                        </a:solidFill>
                        <a:latin typeface="Cambria Math" panose="02040503050406030204" pitchFamily="18" charset="0"/>
                      </a:rPr>
                      <m:t>5</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r>
                      <a:rPr lang="en-GB" sz="3200" i="1" dirty="0">
                        <a:solidFill>
                          <a:prstClr val="black"/>
                        </a:solidFill>
                        <a:latin typeface="Cambria Math" panose="02040503050406030204" pitchFamily="18" charset="0"/>
                      </a:rPr>
                      <m:t> +</m:t>
                    </m:r>
                  </m:oMath>
                </a14:m>
                <a:r>
                  <a:rPr lang="en-GB" sz="3200" dirty="0">
                    <a:solidFill>
                      <a:prstClr val="black"/>
                    </a:solidFill>
                    <a:latin typeface="Calibri" panose="020F0502020204030204"/>
                  </a:rPr>
                  <a:t> </a:t>
                </a:r>
                <a14:m>
                  <m:oMath xmlns:m="http://schemas.openxmlformats.org/officeDocument/2006/math">
                    <m:r>
                      <a:rPr lang="en-GB" sz="3200" i="1" dirty="0">
                        <a:solidFill>
                          <a:prstClr val="black"/>
                        </a:solidFill>
                        <a:latin typeface="Cambria Math" panose="02040503050406030204" pitchFamily="18" charset="0"/>
                      </a:rPr>
                      <m:t>3 </m:t>
                    </m:r>
                  </m:oMath>
                </a14:m>
                <a:endParaRPr lang="en-GB" sz="3200" dirty="0">
                  <a:solidFill>
                    <a:prstClr val="black"/>
                  </a:solidFill>
                  <a:latin typeface="Calibri" panose="020F0502020204030204"/>
                </a:endParaRPr>
              </a:p>
            </p:txBody>
          </p:sp>
        </mc:Choice>
        <mc:Fallback xmlns="">
          <p:sp>
            <p:nvSpPr>
              <p:cNvPr id="17" name="TextBox 16">
                <a:extLst>
                  <a:ext uri="{FF2B5EF4-FFF2-40B4-BE49-F238E27FC236}">
                    <a16:creationId xmlns:a16="http://schemas.microsoft.com/office/drawing/2014/main" id="{D93657EA-5DAD-47E6-92DA-491BA5996D52}"/>
                  </a:ext>
                </a:extLst>
              </p:cNvPr>
              <p:cNvSpPr txBox="1">
                <a:spLocks noRot="1" noChangeAspect="1" noMove="1" noResize="1" noEditPoints="1" noAdjustHandles="1" noChangeArrowheads="1" noChangeShapeType="1" noTextEdit="1"/>
              </p:cNvSpPr>
              <p:nvPr/>
            </p:nvSpPr>
            <p:spPr>
              <a:xfrm>
                <a:off x="2693729" y="5277573"/>
                <a:ext cx="1806905" cy="631198"/>
              </a:xfrm>
              <a:prstGeom prst="rect">
                <a:avLst/>
              </a:prstGeom>
              <a:blipFill>
                <a:blip r:embed="rId7"/>
                <a:stretch>
                  <a:fillRect/>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772182EC-AE6E-4F4B-BFBB-40EA878477AF}"/>
              </a:ext>
            </a:extLst>
          </p:cNvPr>
          <p:cNvSpPr txBox="1"/>
          <p:nvPr/>
        </p:nvSpPr>
        <p:spPr>
          <a:xfrm>
            <a:off x="6899363" y="30778"/>
            <a:ext cx="3531288"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Multiply out &amp; simplify (if possible).</a:t>
            </a:r>
          </a:p>
        </p:txBody>
      </p:sp>
      <p:cxnSp>
        <p:nvCxnSpPr>
          <p:cNvPr id="39" name="Straight Arrow Connector 38">
            <a:extLst>
              <a:ext uri="{FF2B5EF4-FFF2-40B4-BE49-F238E27FC236}">
                <a16:creationId xmlns:a16="http://schemas.microsoft.com/office/drawing/2014/main" id="{84351888-30EE-41D4-AABD-4DCE40D19A87}"/>
              </a:ext>
            </a:extLst>
          </p:cNvPr>
          <p:cNvCxnSpPr>
            <a:cxnSpLocks/>
          </p:cNvCxnSpPr>
          <p:nvPr/>
        </p:nvCxnSpPr>
        <p:spPr>
          <a:xfrm flipH="1">
            <a:off x="2616003" y="4978111"/>
            <a:ext cx="2134720" cy="0"/>
          </a:xfrm>
          <a:prstGeom prst="straightConnector1">
            <a:avLst/>
          </a:prstGeom>
          <a:ln w="38100">
            <a:solidFill>
              <a:srgbClr val="7030A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60BD01C-AD1B-4B60-BD5D-D0636382494A}"/>
                  </a:ext>
                </a:extLst>
              </p:cNvPr>
              <p:cNvSpPr txBox="1"/>
              <p:nvPr/>
            </p:nvSpPr>
            <p:spPr>
              <a:xfrm>
                <a:off x="7053548" y="600655"/>
                <a:ext cx="1742657" cy="534826"/>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a:solidFill>
                            <a:prstClr val="black"/>
                          </a:solidFill>
                          <a:latin typeface="Cambria Math" panose="02040503050406030204" pitchFamily="18" charset="0"/>
                        </a:rPr>
                        <m:t>3 </m:t>
                      </m:r>
                      <m:d>
                        <m:dPr>
                          <m:ctrlPr>
                            <a:rPr lang="en-GB" sz="2400" i="1" dirty="0">
                              <a:solidFill>
                                <a:prstClr val="black"/>
                              </a:solidFill>
                              <a:latin typeface="Cambria Math" panose="02040503050406030204" pitchFamily="18" charset="0"/>
                            </a:rPr>
                          </m:ctrlPr>
                        </m:dPr>
                        <m:e>
                          <m:r>
                            <a:rPr lang="en-GB" sz="2400" i="1" dirty="0">
                              <a:solidFill>
                                <a:prstClr val="black"/>
                              </a:solidFill>
                              <a:latin typeface="Cambria Math" panose="02040503050406030204" pitchFamily="18" charset="0"/>
                            </a:rPr>
                            <m:t>4+</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2</m:t>
                              </m:r>
                            </m:e>
                          </m:rad>
                          <m:r>
                            <a:rPr lang="en-GB" sz="2400" i="1" dirty="0">
                              <a:solidFill>
                                <a:prstClr val="black"/>
                              </a:solidFill>
                              <a:latin typeface="Cambria Math" panose="02040503050406030204" pitchFamily="18" charset="0"/>
                            </a:rPr>
                            <m:t> </m:t>
                          </m:r>
                        </m:e>
                      </m:d>
                    </m:oMath>
                  </m:oMathPara>
                </a14:m>
                <a:endParaRPr lang="en-GB" sz="2400" dirty="0">
                  <a:solidFill>
                    <a:prstClr val="black"/>
                  </a:solidFill>
                  <a:latin typeface="Calibri" panose="020F0502020204030204"/>
                </a:endParaRPr>
              </a:p>
            </p:txBody>
          </p:sp>
        </mc:Choice>
        <mc:Fallback xmlns="">
          <p:sp>
            <p:nvSpPr>
              <p:cNvPr id="42" name="TextBox 41">
                <a:extLst>
                  <a:ext uri="{FF2B5EF4-FFF2-40B4-BE49-F238E27FC236}">
                    <a16:creationId xmlns:a16="http://schemas.microsoft.com/office/drawing/2014/main" id="{660BD01C-AD1B-4B60-BD5D-D0636382494A}"/>
                  </a:ext>
                </a:extLst>
              </p:cNvPr>
              <p:cNvSpPr txBox="1">
                <a:spLocks noRot="1" noChangeAspect="1" noMove="1" noResize="1" noEditPoints="1" noAdjustHandles="1" noChangeArrowheads="1" noChangeShapeType="1" noTextEdit="1"/>
              </p:cNvSpPr>
              <p:nvPr/>
            </p:nvSpPr>
            <p:spPr>
              <a:xfrm>
                <a:off x="7053548" y="600655"/>
                <a:ext cx="1742657" cy="534826"/>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7A8F396-8C07-4890-937B-77F7A8A4697F}"/>
                  </a:ext>
                </a:extLst>
              </p:cNvPr>
              <p:cNvSpPr txBox="1"/>
              <p:nvPr/>
            </p:nvSpPr>
            <p:spPr>
              <a:xfrm>
                <a:off x="9084250" y="615468"/>
                <a:ext cx="1816138" cy="505203"/>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a:solidFill>
                            <a:prstClr val="black"/>
                          </a:solidFill>
                          <a:latin typeface="Cambria Math" panose="02040503050406030204" pitchFamily="18" charset="0"/>
                        </a:rPr>
                        <m:t>=12+3</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2</m:t>
                          </m:r>
                        </m:e>
                      </m:rad>
                    </m:oMath>
                  </m:oMathPara>
                </a14:m>
                <a:endParaRPr lang="en-GB" sz="2400" dirty="0">
                  <a:solidFill>
                    <a:prstClr val="black"/>
                  </a:solidFill>
                  <a:latin typeface="Calibri" panose="020F0502020204030204"/>
                </a:endParaRPr>
              </a:p>
            </p:txBody>
          </p:sp>
        </mc:Choice>
        <mc:Fallback xmlns="">
          <p:sp>
            <p:nvSpPr>
              <p:cNvPr id="43" name="TextBox 42">
                <a:extLst>
                  <a:ext uri="{FF2B5EF4-FFF2-40B4-BE49-F238E27FC236}">
                    <a16:creationId xmlns:a16="http://schemas.microsoft.com/office/drawing/2014/main" id="{C7A8F396-8C07-4890-937B-77F7A8A4697F}"/>
                  </a:ext>
                </a:extLst>
              </p:cNvPr>
              <p:cNvSpPr txBox="1">
                <a:spLocks noRot="1" noChangeAspect="1" noMove="1" noResize="1" noEditPoints="1" noAdjustHandles="1" noChangeArrowheads="1" noChangeShapeType="1" noTextEdit="1"/>
              </p:cNvSpPr>
              <p:nvPr/>
            </p:nvSpPr>
            <p:spPr>
              <a:xfrm>
                <a:off x="9084250" y="615468"/>
                <a:ext cx="1816138" cy="505203"/>
              </a:xfrm>
              <a:prstGeom prst="rect">
                <a:avLst/>
              </a:prstGeom>
              <a:blipFill>
                <a:blip r:embed="rId9"/>
                <a:stretch>
                  <a:fillRect/>
                </a:stretch>
              </a:blipFill>
              <a:ln w="28575">
                <a:solidFill>
                  <a:srgbClr val="00B0F0"/>
                </a:solidFill>
              </a:ln>
            </p:spPr>
            <p:txBody>
              <a:bodyPr/>
              <a:lstStyle/>
              <a:p>
                <a:r>
                  <a:rPr lang="en-GB">
                    <a:noFill/>
                  </a:rPr>
                  <a:t> </a:t>
                </a:r>
              </a:p>
            </p:txBody>
          </p:sp>
        </mc:Fallback>
      </mc:AlternateContent>
      <p:sp>
        <p:nvSpPr>
          <p:cNvPr id="44" name="TextBox 43">
            <a:extLst>
              <a:ext uri="{FF2B5EF4-FFF2-40B4-BE49-F238E27FC236}">
                <a16:creationId xmlns:a16="http://schemas.microsoft.com/office/drawing/2014/main" id="{A1269B36-9D8F-4A62-B906-6BE007E2CF33}"/>
              </a:ext>
            </a:extLst>
          </p:cNvPr>
          <p:cNvSpPr txBox="1"/>
          <p:nvPr/>
        </p:nvSpPr>
        <p:spPr>
          <a:xfrm>
            <a:off x="6265037" y="637237"/>
            <a:ext cx="425116"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a)</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6A67347-0554-4425-9576-72B59D734997}"/>
                  </a:ext>
                </a:extLst>
              </p:cNvPr>
              <p:cNvSpPr txBox="1"/>
              <p:nvPr/>
            </p:nvSpPr>
            <p:spPr>
              <a:xfrm>
                <a:off x="6952495" y="1325916"/>
                <a:ext cx="1944763" cy="534826"/>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3</m:t>
                          </m:r>
                        </m:e>
                      </m:rad>
                      <m:r>
                        <a:rPr lang="en-GB" sz="2400" i="1" dirty="0">
                          <a:solidFill>
                            <a:prstClr val="black"/>
                          </a:solidFill>
                          <a:latin typeface="Cambria Math" panose="02040503050406030204" pitchFamily="18" charset="0"/>
                        </a:rPr>
                        <m:t> </m:t>
                      </m:r>
                      <m:d>
                        <m:dPr>
                          <m:ctrlPr>
                            <a:rPr lang="en-GB" sz="2400" i="1" dirty="0">
                              <a:solidFill>
                                <a:prstClr val="black"/>
                              </a:solidFill>
                              <a:latin typeface="Cambria Math" panose="02040503050406030204" pitchFamily="18" charset="0"/>
                            </a:rPr>
                          </m:ctrlPr>
                        </m:dPr>
                        <m:e>
                          <m:r>
                            <a:rPr lang="en-GB" sz="2400" i="1" dirty="0">
                              <a:solidFill>
                                <a:prstClr val="black"/>
                              </a:solidFill>
                              <a:latin typeface="Cambria Math" panose="02040503050406030204" pitchFamily="18" charset="0"/>
                            </a:rPr>
                            <m:t>4+</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2</m:t>
                              </m:r>
                            </m:e>
                          </m:rad>
                          <m:r>
                            <a:rPr lang="en-GB" sz="2400" i="1" dirty="0">
                              <a:solidFill>
                                <a:prstClr val="black"/>
                              </a:solidFill>
                              <a:latin typeface="Cambria Math" panose="02040503050406030204" pitchFamily="18" charset="0"/>
                            </a:rPr>
                            <m:t> </m:t>
                          </m:r>
                        </m:e>
                      </m:d>
                    </m:oMath>
                  </m:oMathPara>
                </a14:m>
                <a:endParaRPr lang="en-GB" sz="2400" dirty="0">
                  <a:solidFill>
                    <a:prstClr val="black"/>
                  </a:solidFill>
                  <a:latin typeface="Calibri" panose="020F0502020204030204"/>
                </a:endParaRPr>
              </a:p>
            </p:txBody>
          </p:sp>
        </mc:Choice>
        <mc:Fallback xmlns="">
          <p:sp>
            <p:nvSpPr>
              <p:cNvPr id="46" name="TextBox 45">
                <a:extLst>
                  <a:ext uri="{FF2B5EF4-FFF2-40B4-BE49-F238E27FC236}">
                    <a16:creationId xmlns:a16="http://schemas.microsoft.com/office/drawing/2014/main" id="{36A67347-0554-4425-9576-72B59D734997}"/>
                  </a:ext>
                </a:extLst>
              </p:cNvPr>
              <p:cNvSpPr txBox="1">
                <a:spLocks noRot="1" noChangeAspect="1" noMove="1" noResize="1" noEditPoints="1" noAdjustHandles="1" noChangeArrowheads="1" noChangeShapeType="1" noTextEdit="1"/>
              </p:cNvSpPr>
              <p:nvPr/>
            </p:nvSpPr>
            <p:spPr>
              <a:xfrm>
                <a:off x="6952495" y="1325916"/>
                <a:ext cx="1944763" cy="534826"/>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8AAF0BB-FB87-4882-ACCA-98838FCAC5F9}"/>
                  </a:ext>
                </a:extLst>
              </p:cNvPr>
              <p:cNvSpPr txBox="1"/>
              <p:nvPr/>
            </p:nvSpPr>
            <p:spPr>
              <a:xfrm>
                <a:off x="9068156" y="1340729"/>
                <a:ext cx="1848326" cy="505203"/>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a:solidFill>
                            <a:prstClr val="black"/>
                          </a:solidFill>
                          <a:latin typeface="Cambria Math" panose="02040503050406030204" pitchFamily="18" charset="0"/>
                        </a:rPr>
                        <m:t>=4</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3</m:t>
                          </m:r>
                        </m:e>
                      </m:rad>
                      <m:r>
                        <a:rPr lang="en-GB" sz="2400" i="1" dirty="0">
                          <a:solidFill>
                            <a:prstClr val="black"/>
                          </a:solidFill>
                          <a:latin typeface="Cambria Math" panose="02040503050406030204" pitchFamily="18" charset="0"/>
                        </a:rPr>
                        <m:t>+</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6</m:t>
                          </m:r>
                        </m:e>
                      </m:rad>
                    </m:oMath>
                  </m:oMathPara>
                </a14:m>
                <a:endParaRPr lang="en-GB" sz="2400" dirty="0">
                  <a:solidFill>
                    <a:prstClr val="black"/>
                  </a:solidFill>
                  <a:latin typeface="Calibri" panose="020F0502020204030204"/>
                </a:endParaRPr>
              </a:p>
            </p:txBody>
          </p:sp>
        </mc:Choice>
        <mc:Fallback xmlns="">
          <p:sp>
            <p:nvSpPr>
              <p:cNvPr id="47" name="TextBox 46">
                <a:extLst>
                  <a:ext uri="{FF2B5EF4-FFF2-40B4-BE49-F238E27FC236}">
                    <a16:creationId xmlns:a16="http://schemas.microsoft.com/office/drawing/2014/main" id="{D8AAF0BB-FB87-4882-ACCA-98838FCAC5F9}"/>
                  </a:ext>
                </a:extLst>
              </p:cNvPr>
              <p:cNvSpPr txBox="1">
                <a:spLocks noRot="1" noChangeAspect="1" noMove="1" noResize="1" noEditPoints="1" noAdjustHandles="1" noChangeArrowheads="1" noChangeShapeType="1" noTextEdit="1"/>
              </p:cNvSpPr>
              <p:nvPr/>
            </p:nvSpPr>
            <p:spPr>
              <a:xfrm>
                <a:off x="9068156" y="1340729"/>
                <a:ext cx="1848326" cy="505203"/>
              </a:xfrm>
              <a:prstGeom prst="rect">
                <a:avLst/>
              </a:prstGeom>
              <a:blipFill>
                <a:blip r:embed="rId11"/>
                <a:stretch>
                  <a:fillRect/>
                </a:stretch>
              </a:blipFill>
              <a:ln w="28575">
                <a:solidFill>
                  <a:srgbClr val="00B0F0"/>
                </a:solidFill>
              </a:ln>
            </p:spPr>
            <p:txBody>
              <a:bodyPr/>
              <a:lstStyle/>
              <a:p>
                <a:r>
                  <a:rPr lang="en-GB">
                    <a:noFill/>
                  </a:rPr>
                  <a:t> </a:t>
                </a:r>
              </a:p>
            </p:txBody>
          </p:sp>
        </mc:Fallback>
      </mc:AlternateContent>
      <p:sp>
        <p:nvSpPr>
          <p:cNvPr id="48" name="TextBox 47">
            <a:extLst>
              <a:ext uri="{FF2B5EF4-FFF2-40B4-BE49-F238E27FC236}">
                <a16:creationId xmlns:a16="http://schemas.microsoft.com/office/drawing/2014/main" id="{444D5BFB-F0FF-4BAD-9F8A-8F1348229834}"/>
              </a:ext>
            </a:extLst>
          </p:cNvPr>
          <p:cNvSpPr txBox="1"/>
          <p:nvPr/>
        </p:nvSpPr>
        <p:spPr>
          <a:xfrm>
            <a:off x="6257823" y="1362498"/>
            <a:ext cx="439544"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b)</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4171788-ACAB-4A4A-8F30-D9E7F5DD9F08}"/>
                  </a:ext>
                </a:extLst>
              </p:cNvPr>
              <p:cNvSpPr txBox="1"/>
              <p:nvPr/>
            </p:nvSpPr>
            <p:spPr>
              <a:xfrm>
                <a:off x="6952495" y="2051177"/>
                <a:ext cx="1944763" cy="54232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2</m:t>
                          </m:r>
                        </m:e>
                      </m:rad>
                      <m:r>
                        <a:rPr lang="en-GB" sz="2400" i="1" dirty="0">
                          <a:solidFill>
                            <a:prstClr val="black"/>
                          </a:solidFill>
                          <a:latin typeface="Cambria Math" panose="02040503050406030204" pitchFamily="18" charset="0"/>
                        </a:rPr>
                        <m:t> </m:t>
                      </m:r>
                      <m:d>
                        <m:dPr>
                          <m:ctrlPr>
                            <a:rPr lang="en-GB" sz="2400" i="1" dirty="0">
                              <a:solidFill>
                                <a:prstClr val="black"/>
                              </a:solidFill>
                              <a:latin typeface="Cambria Math" panose="02040503050406030204" pitchFamily="18" charset="0"/>
                            </a:rPr>
                          </m:ctrlPr>
                        </m:dPr>
                        <m:e>
                          <m:r>
                            <a:rPr lang="en-GB" sz="2400" i="1" dirty="0">
                              <a:solidFill>
                                <a:prstClr val="black"/>
                              </a:solidFill>
                              <a:latin typeface="Cambria Math" panose="02040503050406030204" pitchFamily="18" charset="0"/>
                            </a:rPr>
                            <m:t>2+</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5</m:t>
                              </m:r>
                            </m:e>
                          </m:rad>
                          <m:r>
                            <a:rPr lang="en-GB" sz="2400" i="1" dirty="0">
                              <a:solidFill>
                                <a:prstClr val="black"/>
                              </a:solidFill>
                              <a:latin typeface="Cambria Math" panose="02040503050406030204" pitchFamily="18" charset="0"/>
                            </a:rPr>
                            <m:t> </m:t>
                          </m:r>
                        </m:e>
                      </m:d>
                    </m:oMath>
                  </m:oMathPara>
                </a14:m>
                <a:endParaRPr lang="en-GB" sz="2400" dirty="0">
                  <a:solidFill>
                    <a:prstClr val="black"/>
                  </a:solidFill>
                  <a:latin typeface="Calibri" panose="020F0502020204030204"/>
                </a:endParaRPr>
              </a:p>
            </p:txBody>
          </p:sp>
        </mc:Choice>
        <mc:Fallback xmlns="">
          <p:sp>
            <p:nvSpPr>
              <p:cNvPr id="50" name="TextBox 49">
                <a:extLst>
                  <a:ext uri="{FF2B5EF4-FFF2-40B4-BE49-F238E27FC236}">
                    <a16:creationId xmlns:a16="http://schemas.microsoft.com/office/drawing/2014/main" id="{C4171788-ACAB-4A4A-8F30-D9E7F5DD9F08}"/>
                  </a:ext>
                </a:extLst>
              </p:cNvPr>
              <p:cNvSpPr txBox="1">
                <a:spLocks noRot="1" noChangeAspect="1" noMove="1" noResize="1" noEditPoints="1" noAdjustHandles="1" noChangeArrowheads="1" noChangeShapeType="1" noTextEdit="1"/>
              </p:cNvSpPr>
              <p:nvPr/>
            </p:nvSpPr>
            <p:spPr>
              <a:xfrm>
                <a:off x="6952495" y="2051177"/>
                <a:ext cx="1944763" cy="542328"/>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B414E6A-BF4D-45C1-938C-78DD097F2624}"/>
                  </a:ext>
                </a:extLst>
              </p:cNvPr>
              <p:cNvSpPr txBox="1"/>
              <p:nvPr/>
            </p:nvSpPr>
            <p:spPr>
              <a:xfrm>
                <a:off x="8983198" y="2065990"/>
                <a:ext cx="2018245" cy="505203"/>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a:solidFill>
                            <a:prstClr val="black"/>
                          </a:solidFill>
                          <a:latin typeface="Cambria Math" panose="02040503050406030204" pitchFamily="18" charset="0"/>
                        </a:rPr>
                        <m:t>=2</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2</m:t>
                          </m:r>
                        </m:e>
                      </m:rad>
                      <m:r>
                        <a:rPr lang="en-GB" sz="2400" i="1" dirty="0">
                          <a:solidFill>
                            <a:prstClr val="black"/>
                          </a:solidFill>
                          <a:latin typeface="Cambria Math" panose="02040503050406030204" pitchFamily="18" charset="0"/>
                        </a:rPr>
                        <m:t>+</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10</m:t>
                          </m:r>
                        </m:e>
                      </m:rad>
                    </m:oMath>
                  </m:oMathPara>
                </a14:m>
                <a:endParaRPr lang="en-GB" sz="2400" dirty="0">
                  <a:solidFill>
                    <a:prstClr val="black"/>
                  </a:solidFill>
                  <a:latin typeface="Calibri" panose="020F0502020204030204"/>
                </a:endParaRPr>
              </a:p>
            </p:txBody>
          </p:sp>
        </mc:Choice>
        <mc:Fallback xmlns="">
          <p:sp>
            <p:nvSpPr>
              <p:cNvPr id="51" name="TextBox 50">
                <a:extLst>
                  <a:ext uri="{FF2B5EF4-FFF2-40B4-BE49-F238E27FC236}">
                    <a16:creationId xmlns:a16="http://schemas.microsoft.com/office/drawing/2014/main" id="{BB414E6A-BF4D-45C1-938C-78DD097F2624}"/>
                  </a:ext>
                </a:extLst>
              </p:cNvPr>
              <p:cNvSpPr txBox="1">
                <a:spLocks noRot="1" noChangeAspect="1" noMove="1" noResize="1" noEditPoints="1" noAdjustHandles="1" noChangeArrowheads="1" noChangeShapeType="1" noTextEdit="1"/>
              </p:cNvSpPr>
              <p:nvPr/>
            </p:nvSpPr>
            <p:spPr>
              <a:xfrm>
                <a:off x="8983198" y="2065990"/>
                <a:ext cx="2018245" cy="505203"/>
              </a:xfrm>
              <a:prstGeom prst="rect">
                <a:avLst/>
              </a:prstGeom>
              <a:blipFill>
                <a:blip r:embed="rId13"/>
                <a:stretch>
                  <a:fillRect/>
                </a:stretch>
              </a:blipFill>
              <a:ln w="28575">
                <a:solidFill>
                  <a:srgbClr val="00B0F0"/>
                </a:solidFill>
              </a:ln>
            </p:spPr>
            <p:txBody>
              <a:bodyPr/>
              <a:lstStyle/>
              <a:p>
                <a:r>
                  <a:rPr lang="en-GB">
                    <a:noFill/>
                  </a:rPr>
                  <a:t> </a:t>
                </a:r>
              </a:p>
            </p:txBody>
          </p:sp>
        </mc:Fallback>
      </mc:AlternateContent>
      <p:sp>
        <p:nvSpPr>
          <p:cNvPr id="52" name="TextBox 51">
            <a:extLst>
              <a:ext uri="{FF2B5EF4-FFF2-40B4-BE49-F238E27FC236}">
                <a16:creationId xmlns:a16="http://schemas.microsoft.com/office/drawing/2014/main" id="{E29DBD56-2C99-4881-B53D-0BFC173944DF}"/>
              </a:ext>
            </a:extLst>
          </p:cNvPr>
          <p:cNvSpPr txBox="1"/>
          <p:nvPr/>
        </p:nvSpPr>
        <p:spPr>
          <a:xfrm>
            <a:off x="6273853" y="2087759"/>
            <a:ext cx="407484"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c)</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A425B6F-413E-424F-83B8-F70AC6E7F862}"/>
                  </a:ext>
                </a:extLst>
              </p:cNvPr>
              <p:cNvSpPr txBox="1"/>
              <p:nvPr/>
            </p:nvSpPr>
            <p:spPr>
              <a:xfrm>
                <a:off x="6952495" y="2776438"/>
                <a:ext cx="1944763" cy="54232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3</m:t>
                          </m:r>
                        </m:e>
                      </m:rad>
                      <m:r>
                        <a:rPr lang="en-GB" sz="2400" i="1" dirty="0">
                          <a:solidFill>
                            <a:prstClr val="black"/>
                          </a:solidFill>
                          <a:latin typeface="Cambria Math" panose="02040503050406030204" pitchFamily="18" charset="0"/>
                        </a:rPr>
                        <m:t> </m:t>
                      </m:r>
                      <m:d>
                        <m:dPr>
                          <m:ctrlPr>
                            <a:rPr lang="en-GB" sz="2400" i="1" dirty="0">
                              <a:solidFill>
                                <a:prstClr val="black"/>
                              </a:solidFill>
                              <a:latin typeface="Cambria Math" panose="02040503050406030204" pitchFamily="18" charset="0"/>
                            </a:rPr>
                          </m:ctrlPr>
                        </m:dPr>
                        <m:e>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5</m:t>
                              </m:r>
                            </m:e>
                          </m:rad>
                          <m:r>
                            <a:rPr lang="en-GB" sz="2400" i="1" dirty="0">
                              <a:solidFill>
                                <a:prstClr val="black"/>
                              </a:solidFill>
                              <a:latin typeface="Cambria Math" panose="02040503050406030204" pitchFamily="18" charset="0"/>
                            </a:rPr>
                            <m:t>−2 </m:t>
                          </m:r>
                        </m:e>
                      </m:d>
                    </m:oMath>
                  </m:oMathPara>
                </a14:m>
                <a:endParaRPr lang="en-GB" sz="2400" dirty="0">
                  <a:solidFill>
                    <a:prstClr val="black"/>
                  </a:solidFill>
                  <a:latin typeface="Calibri" panose="020F0502020204030204"/>
                </a:endParaRPr>
              </a:p>
            </p:txBody>
          </p:sp>
        </mc:Choice>
        <mc:Fallback xmlns="">
          <p:sp>
            <p:nvSpPr>
              <p:cNvPr id="54" name="TextBox 53">
                <a:extLst>
                  <a:ext uri="{FF2B5EF4-FFF2-40B4-BE49-F238E27FC236}">
                    <a16:creationId xmlns:a16="http://schemas.microsoft.com/office/drawing/2014/main" id="{FA425B6F-413E-424F-83B8-F70AC6E7F862}"/>
                  </a:ext>
                </a:extLst>
              </p:cNvPr>
              <p:cNvSpPr txBox="1">
                <a:spLocks noRot="1" noChangeAspect="1" noMove="1" noResize="1" noEditPoints="1" noAdjustHandles="1" noChangeArrowheads="1" noChangeShapeType="1" noTextEdit="1"/>
              </p:cNvSpPr>
              <p:nvPr/>
            </p:nvSpPr>
            <p:spPr>
              <a:xfrm>
                <a:off x="6952495" y="2776438"/>
                <a:ext cx="1944763" cy="542328"/>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371653CF-1D82-4289-A4C2-F35DE39DA7A2}"/>
                  </a:ext>
                </a:extLst>
              </p:cNvPr>
              <p:cNvSpPr txBox="1"/>
              <p:nvPr/>
            </p:nvSpPr>
            <p:spPr>
              <a:xfrm>
                <a:off x="8983198" y="2791250"/>
                <a:ext cx="2018245" cy="512704"/>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a:solidFill>
                            <a:prstClr val="black"/>
                          </a:solidFill>
                          <a:latin typeface="Cambria Math" panose="02040503050406030204" pitchFamily="18" charset="0"/>
                        </a:rPr>
                        <m:t>=</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15</m:t>
                          </m:r>
                        </m:e>
                      </m:rad>
                      <m:r>
                        <a:rPr lang="en-GB" sz="2400" i="1" dirty="0">
                          <a:solidFill>
                            <a:prstClr val="black"/>
                          </a:solidFill>
                          <a:latin typeface="Cambria Math" panose="02040503050406030204" pitchFamily="18" charset="0"/>
                        </a:rPr>
                        <m:t>−2</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3</m:t>
                          </m:r>
                        </m:e>
                      </m:rad>
                    </m:oMath>
                  </m:oMathPara>
                </a14:m>
                <a:endParaRPr lang="en-GB" sz="2400" dirty="0">
                  <a:solidFill>
                    <a:prstClr val="black"/>
                  </a:solidFill>
                  <a:latin typeface="Calibri" panose="020F0502020204030204"/>
                </a:endParaRPr>
              </a:p>
            </p:txBody>
          </p:sp>
        </mc:Choice>
        <mc:Fallback xmlns="">
          <p:sp>
            <p:nvSpPr>
              <p:cNvPr id="55" name="TextBox 54">
                <a:extLst>
                  <a:ext uri="{FF2B5EF4-FFF2-40B4-BE49-F238E27FC236}">
                    <a16:creationId xmlns:a16="http://schemas.microsoft.com/office/drawing/2014/main" id="{371653CF-1D82-4289-A4C2-F35DE39DA7A2}"/>
                  </a:ext>
                </a:extLst>
              </p:cNvPr>
              <p:cNvSpPr txBox="1">
                <a:spLocks noRot="1" noChangeAspect="1" noMove="1" noResize="1" noEditPoints="1" noAdjustHandles="1" noChangeArrowheads="1" noChangeShapeType="1" noTextEdit="1"/>
              </p:cNvSpPr>
              <p:nvPr/>
            </p:nvSpPr>
            <p:spPr>
              <a:xfrm>
                <a:off x="8983198" y="2791250"/>
                <a:ext cx="2018245" cy="512704"/>
              </a:xfrm>
              <a:prstGeom prst="rect">
                <a:avLst/>
              </a:prstGeom>
              <a:blipFill>
                <a:blip r:embed="rId15"/>
                <a:stretch>
                  <a:fillRect/>
                </a:stretch>
              </a:blipFill>
              <a:ln w="28575">
                <a:solidFill>
                  <a:srgbClr val="00B0F0"/>
                </a:solidFill>
              </a:ln>
            </p:spPr>
            <p:txBody>
              <a:bodyPr/>
              <a:lstStyle/>
              <a:p>
                <a:r>
                  <a:rPr lang="en-GB">
                    <a:noFill/>
                  </a:rPr>
                  <a:t> </a:t>
                </a:r>
              </a:p>
            </p:txBody>
          </p:sp>
        </mc:Fallback>
      </mc:AlternateContent>
      <p:sp>
        <p:nvSpPr>
          <p:cNvPr id="56" name="TextBox 55">
            <a:extLst>
              <a:ext uri="{FF2B5EF4-FFF2-40B4-BE49-F238E27FC236}">
                <a16:creationId xmlns:a16="http://schemas.microsoft.com/office/drawing/2014/main" id="{FD3AEE1F-1550-45DC-924B-C45872C1B8FA}"/>
              </a:ext>
            </a:extLst>
          </p:cNvPr>
          <p:cNvSpPr txBox="1"/>
          <p:nvPr/>
        </p:nvSpPr>
        <p:spPr>
          <a:xfrm>
            <a:off x="6257823" y="2813020"/>
            <a:ext cx="439544"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d)</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2105C84-AAB0-4278-A207-2BB13D7BF649}"/>
                  </a:ext>
                </a:extLst>
              </p:cNvPr>
              <p:cNvSpPr txBox="1"/>
              <p:nvPr/>
            </p:nvSpPr>
            <p:spPr>
              <a:xfrm>
                <a:off x="6952495" y="3501699"/>
                <a:ext cx="1944763" cy="534826"/>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3</m:t>
                          </m:r>
                        </m:e>
                      </m:rad>
                      <m:r>
                        <a:rPr lang="en-GB" sz="2400" i="1" dirty="0">
                          <a:solidFill>
                            <a:prstClr val="black"/>
                          </a:solidFill>
                          <a:latin typeface="Cambria Math" panose="02040503050406030204" pitchFamily="18" charset="0"/>
                        </a:rPr>
                        <m:t> </m:t>
                      </m:r>
                      <m:d>
                        <m:dPr>
                          <m:ctrlPr>
                            <a:rPr lang="en-GB" sz="2400" i="1" dirty="0">
                              <a:solidFill>
                                <a:prstClr val="black"/>
                              </a:solidFill>
                              <a:latin typeface="Cambria Math" panose="02040503050406030204" pitchFamily="18" charset="0"/>
                            </a:rPr>
                          </m:ctrlPr>
                        </m:dPr>
                        <m:e>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3</m:t>
                              </m:r>
                            </m:e>
                          </m:rad>
                          <m:r>
                            <a:rPr lang="en-GB" sz="2400" i="1" dirty="0">
                              <a:solidFill>
                                <a:prstClr val="black"/>
                              </a:solidFill>
                              <a:latin typeface="Cambria Math" panose="02040503050406030204" pitchFamily="18" charset="0"/>
                            </a:rPr>
                            <m:t>+4 </m:t>
                          </m:r>
                        </m:e>
                      </m:d>
                    </m:oMath>
                  </m:oMathPara>
                </a14:m>
                <a:endParaRPr lang="en-GB" sz="2400" dirty="0">
                  <a:solidFill>
                    <a:prstClr val="black"/>
                  </a:solidFill>
                  <a:latin typeface="Calibri" panose="020F0502020204030204"/>
                </a:endParaRPr>
              </a:p>
            </p:txBody>
          </p:sp>
        </mc:Choice>
        <mc:Fallback xmlns="">
          <p:sp>
            <p:nvSpPr>
              <p:cNvPr id="58" name="TextBox 57">
                <a:extLst>
                  <a:ext uri="{FF2B5EF4-FFF2-40B4-BE49-F238E27FC236}">
                    <a16:creationId xmlns:a16="http://schemas.microsoft.com/office/drawing/2014/main" id="{42105C84-AAB0-4278-A207-2BB13D7BF649}"/>
                  </a:ext>
                </a:extLst>
              </p:cNvPr>
              <p:cNvSpPr txBox="1">
                <a:spLocks noRot="1" noChangeAspect="1" noMove="1" noResize="1" noEditPoints="1" noAdjustHandles="1" noChangeArrowheads="1" noChangeShapeType="1" noTextEdit="1"/>
              </p:cNvSpPr>
              <p:nvPr/>
            </p:nvSpPr>
            <p:spPr>
              <a:xfrm>
                <a:off x="6952495" y="3501699"/>
                <a:ext cx="1944763" cy="534826"/>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67DE5A45-D494-4C73-A17E-E385B75255A3}"/>
                  </a:ext>
                </a:extLst>
              </p:cNvPr>
              <p:cNvSpPr txBox="1"/>
              <p:nvPr/>
            </p:nvSpPr>
            <p:spPr>
              <a:xfrm>
                <a:off x="9169209" y="3516512"/>
                <a:ext cx="1646220" cy="505203"/>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a:solidFill>
                            <a:prstClr val="black"/>
                          </a:solidFill>
                          <a:latin typeface="Cambria Math" panose="02040503050406030204" pitchFamily="18" charset="0"/>
                        </a:rPr>
                        <m:t>=3+4</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3</m:t>
                          </m:r>
                        </m:e>
                      </m:rad>
                    </m:oMath>
                  </m:oMathPara>
                </a14:m>
                <a:endParaRPr lang="en-GB" sz="2400" dirty="0">
                  <a:solidFill>
                    <a:prstClr val="black"/>
                  </a:solidFill>
                  <a:latin typeface="Calibri" panose="020F0502020204030204"/>
                </a:endParaRPr>
              </a:p>
            </p:txBody>
          </p:sp>
        </mc:Choice>
        <mc:Fallback xmlns="">
          <p:sp>
            <p:nvSpPr>
              <p:cNvPr id="59" name="TextBox 58">
                <a:extLst>
                  <a:ext uri="{FF2B5EF4-FFF2-40B4-BE49-F238E27FC236}">
                    <a16:creationId xmlns:a16="http://schemas.microsoft.com/office/drawing/2014/main" id="{67DE5A45-D494-4C73-A17E-E385B75255A3}"/>
                  </a:ext>
                </a:extLst>
              </p:cNvPr>
              <p:cNvSpPr txBox="1">
                <a:spLocks noRot="1" noChangeAspect="1" noMove="1" noResize="1" noEditPoints="1" noAdjustHandles="1" noChangeArrowheads="1" noChangeShapeType="1" noTextEdit="1"/>
              </p:cNvSpPr>
              <p:nvPr/>
            </p:nvSpPr>
            <p:spPr>
              <a:xfrm>
                <a:off x="9169209" y="3516512"/>
                <a:ext cx="1646220" cy="505203"/>
              </a:xfrm>
              <a:prstGeom prst="rect">
                <a:avLst/>
              </a:prstGeom>
              <a:blipFill>
                <a:blip r:embed="rId17"/>
                <a:stretch>
                  <a:fillRect/>
                </a:stretch>
              </a:blipFill>
              <a:ln w="28575">
                <a:solidFill>
                  <a:srgbClr val="00B0F0"/>
                </a:solidFill>
              </a:ln>
            </p:spPr>
            <p:txBody>
              <a:bodyPr/>
              <a:lstStyle/>
              <a:p>
                <a:r>
                  <a:rPr lang="en-GB">
                    <a:noFill/>
                  </a:rPr>
                  <a:t> </a:t>
                </a:r>
              </a:p>
            </p:txBody>
          </p:sp>
        </mc:Fallback>
      </mc:AlternateContent>
      <p:sp>
        <p:nvSpPr>
          <p:cNvPr id="60" name="TextBox 59">
            <a:extLst>
              <a:ext uri="{FF2B5EF4-FFF2-40B4-BE49-F238E27FC236}">
                <a16:creationId xmlns:a16="http://schemas.microsoft.com/office/drawing/2014/main" id="{CB2C2B8B-667E-4A03-9C96-BC1DAC81E4F3}"/>
              </a:ext>
            </a:extLst>
          </p:cNvPr>
          <p:cNvSpPr txBox="1"/>
          <p:nvPr/>
        </p:nvSpPr>
        <p:spPr>
          <a:xfrm>
            <a:off x="6261831" y="3538281"/>
            <a:ext cx="431528"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e)</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65DBFBB-0864-429E-A4D2-5E920973B184}"/>
                  </a:ext>
                </a:extLst>
              </p:cNvPr>
              <p:cNvSpPr txBox="1"/>
              <p:nvPr/>
            </p:nvSpPr>
            <p:spPr>
              <a:xfrm>
                <a:off x="6952495" y="4226960"/>
                <a:ext cx="1944763" cy="53239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7</m:t>
                          </m:r>
                        </m:e>
                      </m:rad>
                      <m:r>
                        <a:rPr lang="en-GB" sz="2400" i="1" dirty="0">
                          <a:solidFill>
                            <a:prstClr val="black"/>
                          </a:solidFill>
                          <a:latin typeface="Cambria Math" panose="02040503050406030204" pitchFamily="18" charset="0"/>
                        </a:rPr>
                        <m:t> </m:t>
                      </m:r>
                      <m:d>
                        <m:dPr>
                          <m:ctrlPr>
                            <a:rPr lang="en-GB" sz="2400" i="1" dirty="0">
                              <a:solidFill>
                                <a:prstClr val="black"/>
                              </a:solidFill>
                              <a:latin typeface="Cambria Math" panose="02040503050406030204" pitchFamily="18" charset="0"/>
                            </a:rPr>
                          </m:ctrlPr>
                        </m:dPr>
                        <m:e>
                          <m:r>
                            <a:rPr lang="en-GB" sz="2400" i="1" dirty="0">
                              <a:solidFill>
                                <a:prstClr val="black"/>
                              </a:solidFill>
                              <a:latin typeface="Cambria Math" panose="02040503050406030204" pitchFamily="18" charset="0"/>
                            </a:rPr>
                            <m:t>1+</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7</m:t>
                              </m:r>
                            </m:e>
                          </m:rad>
                          <m:r>
                            <a:rPr lang="en-GB" sz="2400" i="1" dirty="0">
                              <a:solidFill>
                                <a:prstClr val="black"/>
                              </a:solidFill>
                              <a:latin typeface="Cambria Math" panose="02040503050406030204" pitchFamily="18" charset="0"/>
                            </a:rPr>
                            <m:t> </m:t>
                          </m:r>
                        </m:e>
                      </m:d>
                    </m:oMath>
                  </m:oMathPara>
                </a14:m>
                <a:endParaRPr lang="en-GB" sz="2400" dirty="0">
                  <a:solidFill>
                    <a:prstClr val="black"/>
                  </a:solidFill>
                  <a:latin typeface="Calibri" panose="020F0502020204030204"/>
                </a:endParaRPr>
              </a:p>
            </p:txBody>
          </p:sp>
        </mc:Choice>
        <mc:Fallback xmlns="">
          <p:sp>
            <p:nvSpPr>
              <p:cNvPr id="62" name="TextBox 61">
                <a:extLst>
                  <a:ext uri="{FF2B5EF4-FFF2-40B4-BE49-F238E27FC236}">
                    <a16:creationId xmlns:a16="http://schemas.microsoft.com/office/drawing/2014/main" id="{365DBFBB-0864-429E-A4D2-5E920973B184}"/>
                  </a:ext>
                </a:extLst>
              </p:cNvPr>
              <p:cNvSpPr txBox="1">
                <a:spLocks noRot="1" noChangeAspect="1" noMove="1" noResize="1" noEditPoints="1" noAdjustHandles="1" noChangeArrowheads="1" noChangeShapeType="1" noTextEdit="1"/>
              </p:cNvSpPr>
              <p:nvPr/>
            </p:nvSpPr>
            <p:spPr>
              <a:xfrm>
                <a:off x="6952495" y="4226960"/>
                <a:ext cx="1944763" cy="532390"/>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20EB19E-9BC6-445F-B037-72EE1EC4A34C}"/>
                  </a:ext>
                </a:extLst>
              </p:cNvPr>
              <p:cNvSpPr txBox="1"/>
              <p:nvPr/>
            </p:nvSpPr>
            <p:spPr>
              <a:xfrm>
                <a:off x="9254168" y="4241772"/>
                <a:ext cx="1476302" cy="502766"/>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a:solidFill>
                            <a:prstClr val="black"/>
                          </a:solidFill>
                          <a:latin typeface="Cambria Math" panose="02040503050406030204" pitchFamily="18" charset="0"/>
                        </a:rPr>
                        <m:t>=</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7</m:t>
                          </m:r>
                        </m:e>
                      </m:rad>
                      <m:r>
                        <a:rPr lang="en-GB" sz="2400" i="1" dirty="0">
                          <a:solidFill>
                            <a:prstClr val="black"/>
                          </a:solidFill>
                          <a:latin typeface="Cambria Math" panose="02040503050406030204" pitchFamily="18" charset="0"/>
                        </a:rPr>
                        <m:t>+7</m:t>
                      </m:r>
                    </m:oMath>
                  </m:oMathPara>
                </a14:m>
                <a:endParaRPr lang="en-GB" sz="2400" dirty="0">
                  <a:solidFill>
                    <a:prstClr val="black"/>
                  </a:solidFill>
                  <a:latin typeface="Calibri" panose="020F0502020204030204"/>
                </a:endParaRPr>
              </a:p>
            </p:txBody>
          </p:sp>
        </mc:Choice>
        <mc:Fallback xmlns="">
          <p:sp>
            <p:nvSpPr>
              <p:cNvPr id="63" name="TextBox 62">
                <a:extLst>
                  <a:ext uri="{FF2B5EF4-FFF2-40B4-BE49-F238E27FC236}">
                    <a16:creationId xmlns:a16="http://schemas.microsoft.com/office/drawing/2014/main" id="{420EB19E-9BC6-445F-B037-72EE1EC4A34C}"/>
                  </a:ext>
                </a:extLst>
              </p:cNvPr>
              <p:cNvSpPr txBox="1">
                <a:spLocks noRot="1" noChangeAspect="1" noMove="1" noResize="1" noEditPoints="1" noAdjustHandles="1" noChangeArrowheads="1" noChangeShapeType="1" noTextEdit="1"/>
              </p:cNvSpPr>
              <p:nvPr/>
            </p:nvSpPr>
            <p:spPr>
              <a:xfrm>
                <a:off x="9254168" y="4241772"/>
                <a:ext cx="1476302" cy="502766"/>
              </a:xfrm>
              <a:prstGeom prst="rect">
                <a:avLst/>
              </a:prstGeom>
              <a:blipFill>
                <a:blip r:embed="rId19"/>
                <a:stretch>
                  <a:fillRect/>
                </a:stretch>
              </a:blipFill>
              <a:ln w="28575">
                <a:solidFill>
                  <a:srgbClr val="00B0F0"/>
                </a:solidFill>
              </a:ln>
            </p:spPr>
            <p:txBody>
              <a:bodyPr/>
              <a:lstStyle/>
              <a:p>
                <a:r>
                  <a:rPr lang="en-GB">
                    <a:noFill/>
                  </a:rPr>
                  <a:t> </a:t>
                </a:r>
              </a:p>
            </p:txBody>
          </p:sp>
        </mc:Fallback>
      </mc:AlternateContent>
      <p:sp>
        <p:nvSpPr>
          <p:cNvPr id="64" name="TextBox 63">
            <a:extLst>
              <a:ext uri="{FF2B5EF4-FFF2-40B4-BE49-F238E27FC236}">
                <a16:creationId xmlns:a16="http://schemas.microsoft.com/office/drawing/2014/main" id="{063BF53E-B887-4CB6-9E06-A0A6994496F3}"/>
              </a:ext>
            </a:extLst>
          </p:cNvPr>
          <p:cNvSpPr txBox="1"/>
          <p:nvPr/>
        </p:nvSpPr>
        <p:spPr>
          <a:xfrm>
            <a:off x="6289242" y="4263542"/>
            <a:ext cx="376706"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f)</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62A1341-BCD5-4D35-8BEE-873298E98AEB}"/>
                  </a:ext>
                </a:extLst>
              </p:cNvPr>
              <p:cNvSpPr txBox="1"/>
              <p:nvPr/>
            </p:nvSpPr>
            <p:spPr>
              <a:xfrm>
                <a:off x="6952495" y="4952221"/>
                <a:ext cx="1944763" cy="534826"/>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6</m:t>
                          </m:r>
                        </m:e>
                      </m:rad>
                      <m:r>
                        <a:rPr lang="en-GB" sz="2400" i="1" dirty="0">
                          <a:solidFill>
                            <a:prstClr val="black"/>
                          </a:solidFill>
                          <a:latin typeface="Cambria Math" panose="02040503050406030204" pitchFamily="18" charset="0"/>
                        </a:rPr>
                        <m:t> </m:t>
                      </m:r>
                      <m:d>
                        <m:dPr>
                          <m:ctrlPr>
                            <a:rPr lang="en-GB" sz="2400" i="1" dirty="0">
                              <a:solidFill>
                                <a:prstClr val="black"/>
                              </a:solidFill>
                              <a:latin typeface="Cambria Math" panose="02040503050406030204" pitchFamily="18" charset="0"/>
                            </a:rPr>
                          </m:ctrlPr>
                        </m:dPr>
                        <m:e>
                          <m:r>
                            <a:rPr lang="en-GB" sz="2400" i="1" dirty="0">
                              <a:solidFill>
                                <a:prstClr val="black"/>
                              </a:solidFill>
                              <a:latin typeface="Cambria Math" panose="02040503050406030204" pitchFamily="18" charset="0"/>
                            </a:rPr>
                            <m:t>3−</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6</m:t>
                              </m:r>
                            </m:e>
                          </m:rad>
                          <m:r>
                            <a:rPr lang="en-GB" sz="2400" i="1" dirty="0">
                              <a:solidFill>
                                <a:prstClr val="black"/>
                              </a:solidFill>
                              <a:latin typeface="Cambria Math" panose="02040503050406030204" pitchFamily="18" charset="0"/>
                            </a:rPr>
                            <m:t> </m:t>
                          </m:r>
                        </m:e>
                      </m:d>
                    </m:oMath>
                  </m:oMathPara>
                </a14:m>
                <a:endParaRPr lang="en-GB" sz="2400" dirty="0">
                  <a:solidFill>
                    <a:prstClr val="black"/>
                  </a:solidFill>
                  <a:latin typeface="Calibri" panose="020F0502020204030204"/>
                </a:endParaRPr>
              </a:p>
            </p:txBody>
          </p:sp>
        </mc:Choice>
        <mc:Fallback xmlns="">
          <p:sp>
            <p:nvSpPr>
              <p:cNvPr id="66" name="TextBox 65">
                <a:extLst>
                  <a:ext uri="{FF2B5EF4-FFF2-40B4-BE49-F238E27FC236}">
                    <a16:creationId xmlns:a16="http://schemas.microsoft.com/office/drawing/2014/main" id="{462A1341-BCD5-4D35-8BEE-873298E98AEB}"/>
                  </a:ext>
                </a:extLst>
              </p:cNvPr>
              <p:cNvSpPr txBox="1">
                <a:spLocks noRot="1" noChangeAspect="1" noMove="1" noResize="1" noEditPoints="1" noAdjustHandles="1" noChangeArrowheads="1" noChangeShapeType="1" noTextEdit="1"/>
              </p:cNvSpPr>
              <p:nvPr/>
            </p:nvSpPr>
            <p:spPr>
              <a:xfrm>
                <a:off x="6952495" y="4952221"/>
                <a:ext cx="1944763" cy="534826"/>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D16C4A1-7A07-46F2-961D-765ECE14167A}"/>
                  </a:ext>
                </a:extLst>
              </p:cNvPr>
              <p:cNvSpPr txBox="1"/>
              <p:nvPr/>
            </p:nvSpPr>
            <p:spPr>
              <a:xfrm>
                <a:off x="9169209" y="4967034"/>
                <a:ext cx="1646220" cy="505203"/>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a:solidFill>
                            <a:prstClr val="black"/>
                          </a:solidFill>
                          <a:latin typeface="Cambria Math" panose="02040503050406030204" pitchFamily="18" charset="0"/>
                        </a:rPr>
                        <m:t>=3</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6</m:t>
                          </m:r>
                        </m:e>
                      </m:rad>
                      <m:r>
                        <a:rPr lang="en-GB" sz="2400" i="1" dirty="0">
                          <a:solidFill>
                            <a:prstClr val="black"/>
                          </a:solidFill>
                          <a:latin typeface="Cambria Math" panose="02040503050406030204" pitchFamily="18" charset="0"/>
                        </a:rPr>
                        <m:t>−6</m:t>
                      </m:r>
                    </m:oMath>
                  </m:oMathPara>
                </a14:m>
                <a:endParaRPr lang="en-GB" sz="2400" dirty="0">
                  <a:solidFill>
                    <a:prstClr val="black"/>
                  </a:solidFill>
                  <a:latin typeface="Calibri" panose="020F0502020204030204"/>
                </a:endParaRPr>
              </a:p>
            </p:txBody>
          </p:sp>
        </mc:Choice>
        <mc:Fallback xmlns="">
          <p:sp>
            <p:nvSpPr>
              <p:cNvPr id="67" name="TextBox 66">
                <a:extLst>
                  <a:ext uri="{FF2B5EF4-FFF2-40B4-BE49-F238E27FC236}">
                    <a16:creationId xmlns:a16="http://schemas.microsoft.com/office/drawing/2014/main" id="{7D16C4A1-7A07-46F2-961D-765ECE14167A}"/>
                  </a:ext>
                </a:extLst>
              </p:cNvPr>
              <p:cNvSpPr txBox="1">
                <a:spLocks noRot="1" noChangeAspect="1" noMove="1" noResize="1" noEditPoints="1" noAdjustHandles="1" noChangeArrowheads="1" noChangeShapeType="1" noTextEdit="1"/>
              </p:cNvSpPr>
              <p:nvPr/>
            </p:nvSpPr>
            <p:spPr>
              <a:xfrm>
                <a:off x="9169209" y="4967034"/>
                <a:ext cx="1646220" cy="505203"/>
              </a:xfrm>
              <a:prstGeom prst="rect">
                <a:avLst/>
              </a:prstGeom>
              <a:blipFill>
                <a:blip r:embed="rId21"/>
                <a:stretch>
                  <a:fillRect/>
                </a:stretch>
              </a:blipFill>
              <a:ln w="28575">
                <a:solidFill>
                  <a:srgbClr val="00B0F0"/>
                </a:solidFill>
              </a:ln>
            </p:spPr>
            <p:txBody>
              <a:bodyPr/>
              <a:lstStyle/>
              <a:p>
                <a:r>
                  <a:rPr lang="en-GB">
                    <a:noFill/>
                  </a:rPr>
                  <a:t> </a:t>
                </a:r>
              </a:p>
            </p:txBody>
          </p:sp>
        </mc:Fallback>
      </mc:AlternateContent>
      <p:sp>
        <p:nvSpPr>
          <p:cNvPr id="68" name="TextBox 67">
            <a:extLst>
              <a:ext uri="{FF2B5EF4-FFF2-40B4-BE49-F238E27FC236}">
                <a16:creationId xmlns:a16="http://schemas.microsoft.com/office/drawing/2014/main" id="{FD4C86FB-3B90-49C0-A34A-7BCC62941683}"/>
              </a:ext>
            </a:extLst>
          </p:cNvPr>
          <p:cNvSpPr txBox="1"/>
          <p:nvPr/>
        </p:nvSpPr>
        <p:spPr>
          <a:xfrm>
            <a:off x="6265037" y="4988803"/>
            <a:ext cx="425116"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g)</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E6CF9490-563D-4A53-A2B3-A29223A9D03B}"/>
                  </a:ext>
                </a:extLst>
              </p:cNvPr>
              <p:cNvSpPr txBox="1"/>
              <p:nvPr/>
            </p:nvSpPr>
            <p:spPr>
              <a:xfrm>
                <a:off x="6867536" y="5677480"/>
                <a:ext cx="2114681" cy="534826"/>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a:solidFill>
                            <a:prstClr val="black"/>
                          </a:solidFill>
                          <a:latin typeface="Cambria Math" panose="02040503050406030204" pitchFamily="18" charset="0"/>
                        </a:rPr>
                        <m:t>2</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6</m:t>
                          </m:r>
                        </m:e>
                      </m:rad>
                      <m:r>
                        <a:rPr lang="en-GB" sz="2400" i="1" dirty="0">
                          <a:solidFill>
                            <a:prstClr val="black"/>
                          </a:solidFill>
                          <a:latin typeface="Cambria Math" panose="02040503050406030204" pitchFamily="18" charset="0"/>
                        </a:rPr>
                        <m:t> </m:t>
                      </m:r>
                      <m:d>
                        <m:dPr>
                          <m:ctrlPr>
                            <a:rPr lang="en-GB" sz="2400" i="1" dirty="0">
                              <a:solidFill>
                                <a:prstClr val="black"/>
                              </a:solidFill>
                              <a:latin typeface="Cambria Math" panose="02040503050406030204" pitchFamily="18" charset="0"/>
                            </a:rPr>
                          </m:ctrlPr>
                        </m:dPr>
                        <m:e>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3</m:t>
                              </m:r>
                            </m:e>
                          </m:rad>
                          <m:r>
                            <a:rPr lang="en-GB" sz="2400" i="1" dirty="0">
                              <a:solidFill>
                                <a:prstClr val="black"/>
                              </a:solidFill>
                              <a:latin typeface="Cambria Math" panose="02040503050406030204" pitchFamily="18" charset="0"/>
                            </a:rPr>
                            <m:t>+5 </m:t>
                          </m:r>
                        </m:e>
                      </m:d>
                    </m:oMath>
                  </m:oMathPara>
                </a14:m>
                <a:endParaRPr lang="en-GB" sz="2400" dirty="0">
                  <a:solidFill>
                    <a:prstClr val="black"/>
                  </a:solidFill>
                  <a:latin typeface="Calibri" panose="020F0502020204030204"/>
                </a:endParaRPr>
              </a:p>
            </p:txBody>
          </p:sp>
        </mc:Choice>
        <mc:Fallback xmlns="">
          <p:sp>
            <p:nvSpPr>
              <p:cNvPr id="70" name="TextBox 69">
                <a:extLst>
                  <a:ext uri="{FF2B5EF4-FFF2-40B4-BE49-F238E27FC236}">
                    <a16:creationId xmlns:a16="http://schemas.microsoft.com/office/drawing/2014/main" id="{E6CF9490-563D-4A53-A2B3-A29223A9D03B}"/>
                  </a:ext>
                </a:extLst>
              </p:cNvPr>
              <p:cNvSpPr txBox="1">
                <a:spLocks noRot="1" noChangeAspect="1" noMove="1" noResize="1" noEditPoints="1" noAdjustHandles="1" noChangeArrowheads="1" noChangeShapeType="1" noTextEdit="1"/>
              </p:cNvSpPr>
              <p:nvPr/>
            </p:nvSpPr>
            <p:spPr>
              <a:xfrm>
                <a:off x="6867536" y="5677480"/>
                <a:ext cx="2114681" cy="534826"/>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6ED08DEC-9EF5-4D4C-862F-E51E87E12280}"/>
                  </a:ext>
                </a:extLst>
              </p:cNvPr>
              <p:cNvSpPr txBox="1"/>
              <p:nvPr/>
            </p:nvSpPr>
            <p:spPr>
              <a:xfrm>
                <a:off x="8860139" y="5692293"/>
                <a:ext cx="2188163" cy="505203"/>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a:solidFill>
                            <a:prstClr val="black"/>
                          </a:solidFill>
                          <a:latin typeface="Cambria Math" panose="02040503050406030204" pitchFamily="18" charset="0"/>
                        </a:rPr>
                        <m:t>=6</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2</m:t>
                          </m:r>
                        </m:e>
                      </m:rad>
                      <m:r>
                        <a:rPr lang="en-GB" sz="2400" i="1" dirty="0">
                          <a:solidFill>
                            <a:prstClr val="black"/>
                          </a:solidFill>
                          <a:latin typeface="Cambria Math" panose="02040503050406030204" pitchFamily="18" charset="0"/>
                        </a:rPr>
                        <m:t>+10</m:t>
                      </m:r>
                      <m:rad>
                        <m:radPr>
                          <m:degHide m:val="on"/>
                          <m:ctrlPr>
                            <a:rPr lang="en-GB" sz="2400" i="1" dirty="0">
                              <a:solidFill>
                                <a:prstClr val="black"/>
                              </a:solidFill>
                              <a:latin typeface="Cambria Math" panose="02040503050406030204" pitchFamily="18" charset="0"/>
                            </a:rPr>
                          </m:ctrlPr>
                        </m:radPr>
                        <m:deg/>
                        <m:e>
                          <m:r>
                            <a:rPr lang="en-GB" sz="2400" i="1" dirty="0">
                              <a:solidFill>
                                <a:prstClr val="black"/>
                              </a:solidFill>
                              <a:latin typeface="Cambria Math" panose="02040503050406030204" pitchFamily="18" charset="0"/>
                            </a:rPr>
                            <m:t>6</m:t>
                          </m:r>
                        </m:e>
                      </m:rad>
                    </m:oMath>
                  </m:oMathPara>
                </a14:m>
                <a:endParaRPr lang="en-GB" sz="2400" dirty="0">
                  <a:solidFill>
                    <a:prstClr val="black"/>
                  </a:solidFill>
                  <a:latin typeface="Calibri" panose="020F0502020204030204"/>
                </a:endParaRPr>
              </a:p>
            </p:txBody>
          </p:sp>
        </mc:Choice>
        <mc:Fallback xmlns="">
          <p:sp>
            <p:nvSpPr>
              <p:cNvPr id="71" name="TextBox 70">
                <a:extLst>
                  <a:ext uri="{FF2B5EF4-FFF2-40B4-BE49-F238E27FC236}">
                    <a16:creationId xmlns:a16="http://schemas.microsoft.com/office/drawing/2014/main" id="{6ED08DEC-9EF5-4D4C-862F-E51E87E12280}"/>
                  </a:ext>
                </a:extLst>
              </p:cNvPr>
              <p:cNvSpPr txBox="1">
                <a:spLocks noRot="1" noChangeAspect="1" noMove="1" noResize="1" noEditPoints="1" noAdjustHandles="1" noChangeArrowheads="1" noChangeShapeType="1" noTextEdit="1"/>
              </p:cNvSpPr>
              <p:nvPr/>
            </p:nvSpPr>
            <p:spPr>
              <a:xfrm>
                <a:off x="8860139" y="5692293"/>
                <a:ext cx="2188163" cy="505203"/>
              </a:xfrm>
              <a:prstGeom prst="rect">
                <a:avLst/>
              </a:prstGeom>
              <a:blipFill>
                <a:blip r:embed="rId23"/>
                <a:stretch>
                  <a:fillRect/>
                </a:stretch>
              </a:blipFill>
              <a:ln w="28575">
                <a:solidFill>
                  <a:srgbClr val="00B0F0"/>
                </a:solidFill>
              </a:ln>
            </p:spPr>
            <p:txBody>
              <a:bodyPr/>
              <a:lstStyle/>
              <a:p>
                <a:r>
                  <a:rPr lang="en-GB">
                    <a:noFill/>
                  </a:rPr>
                  <a:t> </a:t>
                </a:r>
              </a:p>
            </p:txBody>
          </p:sp>
        </mc:Fallback>
      </mc:AlternateContent>
      <p:sp>
        <p:nvSpPr>
          <p:cNvPr id="72" name="TextBox 71">
            <a:extLst>
              <a:ext uri="{FF2B5EF4-FFF2-40B4-BE49-F238E27FC236}">
                <a16:creationId xmlns:a16="http://schemas.microsoft.com/office/drawing/2014/main" id="{0D5EA54A-E684-41B1-A85D-A21909F65ACF}"/>
              </a:ext>
            </a:extLst>
          </p:cNvPr>
          <p:cNvSpPr txBox="1"/>
          <p:nvPr/>
        </p:nvSpPr>
        <p:spPr>
          <a:xfrm>
            <a:off x="6257823" y="5714062"/>
            <a:ext cx="439544"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h)</a:t>
            </a:r>
          </a:p>
        </p:txBody>
      </p:sp>
    </p:spTree>
    <p:extLst>
      <p:ext uri="{BB962C8B-B14F-4D97-AF65-F5344CB8AC3E}">
        <p14:creationId xmlns:p14="http://schemas.microsoft.com/office/powerpoint/2010/main" val="253540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51" grpId="0" animBg="1"/>
      <p:bldP spid="55" grpId="0" animBg="1"/>
      <p:bldP spid="59" grpId="0" animBg="1"/>
      <p:bldP spid="63" grpId="0" animBg="1"/>
      <p:bldP spid="67" grpId="0" animBg="1"/>
      <p:bldP spid="71" grpId="0" animBg="1"/>
    </p:bldLst>
  </p:timing>
</p:sld>
</file>

<file path=ppt/theme/theme1.xml><?xml version="1.0" encoding="utf-8"?>
<a:theme xmlns:a="http://schemas.openxmlformats.org/drawingml/2006/main" name="ALTCC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2" id="{4F48670A-F939-4466-AF6F-90ADC58B0E17}" vid="{8887B371-F3E8-4C29-A510-C6481C3A9990}"/>
    </a:ext>
  </a:extLst>
</a:theme>
</file>

<file path=ppt/theme/theme10.xml><?xml version="1.0" encoding="utf-8"?>
<a:theme xmlns:a="http://schemas.openxmlformats.org/drawingml/2006/main" name="5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1.xml><?xml version="1.0" encoding="utf-8"?>
<a:theme xmlns:a="http://schemas.openxmlformats.org/drawingml/2006/main" name="6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2.xml><?xml version="1.0" encoding="utf-8"?>
<a:theme xmlns:a="http://schemas.openxmlformats.org/drawingml/2006/main" name="7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sessm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cher Information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5.xml><?xml version="1.0" encoding="utf-8"?>
<a:theme xmlns:a="http://schemas.openxmlformats.org/drawingml/2006/main" name="7_Archway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6.xml><?xml version="1.0" encoding="utf-8"?>
<a:theme xmlns:a="http://schemas.openxmlformats.org/drawingml/2006/main" name="1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7.xml><?xml version="1.0" encoding="utf-8"?>
<a:theme xmlns:a="http://schemas.openxmlformats.org/drawingml/2006/main" name="3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8.xml><?xml version="1.0" encoding="utf-8"?>
<a:theme xmlns:a="http://schemas.openxmlformats.org/drawingml/2006/main" name="2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9.xml><?xml version="1.0" encoding="utf-8"?>
<a:theme xmlns:a="http://schemas.openxmlformats.org/drawingml/2006/main" name="4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docProps/app.xml><?xml version="1.0" encoding="utf-8"?>
<Properties xmlns="http://schemas.openxmlformats.org/officeDocument/2006/extended-properties" xmlns:vt="http://schemas.openxmlformats.org/officeDocument/2006/docPropsVTypes">
  <Template>ALTCCv2</Template>
  <TotalTime>13248</TotalTime>
  <Words>328</Words>
  <Application>Microsoft Office PowerPoint</Application>
  <PresentationFormat>Widescreen</PresentationFormat>
  <Paragraphs>116</Paragraphs>
  <Slides>11</Slides>
  <Notes>3</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11</vt:i4>
      </vt:variant>
    </vt:vector>
  </HeadingPairs>
  <TitlesOfParts>
    <vt:vector size="32" baseType="lpstr">
      <vt:lpstr>Cambria Math</vt:lpstr>
      <vt:lpstr>Calibri Light</vt:lpstr>
      <vt:lpstr>Arial</vt:lpstr>
      <vt:lpstr>Comic Sans MS</vt:lpstr>
      <vt:lpstr>Times New Roman</vt:lpstr>
      <vt:lpstr>Calibri</vt:lpstr>
      <vt:lpstr>Lato</vt:lpstr>
      <vt:lpstr>Trebuchet MS</vt:lpstr>
      <vt:lpstr>Century Gothic</vt:lpstr>
      <vt:lpstr>ALTCCv2</vt:lpstr>
      <vt:lpstr>Assessment Slides</vt:lpstr>
      <vt:lpstr>Teacher Information Slides</vt:lpstr>
      <vt:lpstr>Archway</vt:lpstr>
      <vt:lpstr>7_ArchwayMaster</vt:lpstr>
      <vt:lpstr>1_Archway</vt:lpstr>
      <vt:lpstr>3_Archway</vt:lpstr>
      <vt:lpstr>2_Archway</vt:lpstr>
      <vt:lpstr>4_Archway</vt:lpstr>
      <vt:lpstr>5_Archway</vt:lpstr>
      <vt:lpstr>6_Archway</vt:lpstr>
      <vt:lpstr>7_Archway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LElder</dc:creator>
  <cp:lastModifiedBy>Mr W Awaan - BAA Staff</cp:lastModifiedBy>
  <cp:revision>619</cp:revision>
  <cp:lastPrinted>2017-12-31T22:38:51Z</cp:lastPrinted>
  <dcterms:created xsi:type="dcterms:W3CDTF">2017-01-17T16:57:04Z</dcterms:created>
  <dcterms:modified xsi:type="dcterms:W3CDTF">2025-02-14T14:02:04Z</dcterms:modified>
</cp:coreProperties>
</file>