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0"/>
  </p:notesMasterIdLst>
  <p:sldIdLst>
    <p:sldId id="264" r:id="rId4"/>
    <p:sldId id="269" r:id="rId5"/>
    <p:sldId id="288" r:id="rId6"/>
    <p:sldId id="352" r:id="rId7"/>
    <p:sldId id="257" r:id="rId8"/>
    <p:sldId id="292" r:id="rId9"/>
    <p:sldId id="293" r:id="rId10"/>
    <p:sldId id="294" r:id="rId11"/>
    <p:sldId id="295" r:id="rId12"/>
    <p:sldId id="296" r:id="rId13"/>
    <p:sldId id="259" r:id="rId14"/>
    <p:sldId id="300" r:id="rId15"/>
    <p:sldId id="299" r:id="rId16"/>
    <p:sldId id="298" r:id="rId17"/>
    <p:sldId id="297" r:id="rId18"/>
    <p:sldId id="261" r:id="rId19"/>
    <p:sldId id="350" r:id="rId20"/>
    <p:sldId id="351" r:id="rId21"/>
    <p:sldId id="260" r:id="rId22"/>
    <p:sldId id="290" r:id="rId23"/>
    <p:sldId id="301" r:id="rId24"/>
    <p:sldId id="302" r:id="rId25"/>
    <p:sldId id="303" r:id="rId26"/>
    <p:sldId id="308" r:id="rId27"/>
    <p:sldId id="304" r:id="rId28"/>
    <p:sldId id="305" r:id="rId29"/>
    <p:sldId id="306" r:id="rId30"/>
    <p:sldId id="309" r:id="rId31"/>
    <p:sldId id="310" r:id="rId32"/>
    <p:sldId id="312" r:id="rId33"/>
    <p:sldId id="313" r:id="rId34"/>
    <p:sldId id="311" r:id="rId35"/>
    <p:sldId id="315" r:id="rId36"/>
    <p:sldId id="314" r:id="rId37"/>
    <p:sldId id="316" r:id="rId38"/>
    <p:sldId id="30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FDCD47-4F6C-4660-A4F0-7B0196C30A5E}">
          <p14:sldIdLst>
            <p14:sldId id="264"/>
            <p14:sldId id="269"/>
            <p14:sldId id="288"/>
            <p14:sldId id="352"/>
          </p14:sldIdLst>
        </p14:section>
        <p14:section name="Instruct" id="{4CC0ACB6-ADD8-4121-A195-B447045A8974}">
          <p14:sldIdLst>
            <p14:sldId id="257"/>
            <p14:sldId id="292"/>
            <p14:sldId id="293"/>
            <p14:sldId id="294"/>
            <p14:sldId id="295"/>
            <p14:sldId id="296"/>
            <p14:sldId id="259"/>
            <p14:sldId id="300"/>
            <p14:sldId id="299"/>
            <p14:sldId id="298"/>
          </p14:sldIdLst>
        </p14:section>
        <p14:section name="Practice" id="{B5582FB1-78BE-42A3-A0BF-14AC61B2E7D8}">
          <p14:sldIdLst>
            <p14:sldId id="297"/>
            <p14:sldId id="261"/>
            <p14:sldId id="350"/>
            <p14:sldId id="351"/>
          </p14:sldIdLst>
        </p14:section>
        <p14:section name="Secure" id="{07117C04-B0B4-43A6-8685-C6B015AEE0CB}">
          <p14:sldIdLst>
            <p14:sldId id="260"/>
            <p14:sldId id="290"/>
          </p14:sldIdLst>
        </p14:section>
        <p14:section name="Instruct 2" id="{A81E67E3-5330-4A2F-9C22-64BD76A4C634}">
          <p14:sldIdLst>
            <p14:sldId id="301"/>
            <p14:sldId id="302"/>
            <p14:sldId id="303"/>
            <p14:sldId id="308"/>
          </p14:sldIdLst>
        </p14:section>
        <p14:section name="Practice 2" id="{D5EE24F3-9B76-4641-A107-D3E357F04023}">
          <p14:sldIdLst>
            <p14:sldId id="304"/>
            <p14:sldId id="305"/>
          </p14:sldIdLst>
        </p14:section>
        <p14:section name="Secure 2" id="{1007498A-CF81-4D06-B8D6-E00D5BE9BB92}">
          <p14:sldIdLst>
            <p14:sldId id="306"/>
          </p14:sldIdLst>
        </p14:section>
        <p14:section name="Instruct 3" id="{3B0D96CE-30E6-42C1-AEA8-C031374A34FB}">
          <p14:sldIdLst>
            <p14:sldId id="309"/>
            <p14:sldId id="310"/>
            <p14:sldId id="312"/>
          </p14:sldIdLst>
        </p14:section>
        <p14:section name="Untitled Section" id="{19440C10-0A4D-4344-9443-F55CD7686DB4}">
          <p14:sldIdLst>
            <p14:sldId id="313"/>
            <p14:sldId id="311"/>
            <p14:sldId id="315"/>
            <p14:sldId id="314"/>
            <p14:sldId id="316"/>
          </p14:sldIdLst>
        </p14:section>
        <p14:section name="Secure 3" id="{1E9F854D-D9D2-48DE-B809-0E19708EB4ED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4BE54-8B2A-4B33-8F22-D08AFBD6F671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CEF1-A389-4EFB-92D8-D998415E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CB62-9BFC-3C7D-7662-19CE89AEC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67D72-EF99-26F6-C29F-FB285818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C895-6239-E4D6-A1F1-37488471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EB4F-D29A-8878-079F-CE42F2BC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F183-1B3D-52D4-3E7B-26E0A793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0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AA6F-B475-188F-1F26-22CE79F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B50F6-670D-419D-C2CD-FAB57D74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B816-39DF-EB6C-D903-81DE761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1DDE-E541-C2EC-A429-A4582E18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AD1-26D3-9E5F-0569-435E610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6C13B-E83C-CFBA-0448-6FEC13498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23AE-8E49-FF3F-42FD-DD87A5D85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F226-68DA-6E2F-7C06-3DF9316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CDFB-4F71-63EA-90D0-FA56D300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2A39-091A-294D-E256-33ECD73E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7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5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2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6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68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55A-A12D-B00D-15C2-0F75094C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4877-D316-D14B-7F5A-BB0E9E03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7B8F-B993-B9C5-FF38-0BFF5D51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DFC0-FDBF-6AB9-7666-11E6AEBB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005-2125-D4E3-2E20-E372A559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31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4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2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8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11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2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5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2315-9CA4-0913-B46A-9B0C3DFB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D804-06D4-253B-C166-EA79648D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9E45-F2D7-7EFC-1417-FBB20EC1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79C4-A524-78A0-7CD3-5C4383EF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2095-925E-3954-7096-5EBC68B0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25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07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41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9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1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1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3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4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3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1BD9-5E21-5C00-2567-716403C7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EE17-4F1F-B88B-6818-5876FDE3B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E3FBA-354A-8D93-1B94-9326C67B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56D1-6327-39BB-30C1-0F75BDC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B78D5-3872-E3D5-3FA0-6CA62ED3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DCAF-D9C7-5CC7-3C2C-FCEEA401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6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093B-F1EE-8CD5-AEF5-E310FA5B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A68F-0889-3087-DD18-EE1EEE47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E62E-5B12-1BD4-1A6A-6B2505D02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A54DA-F18B-6755-F8D3-3C4B95158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CF130-0EF1-BA45-CA12-314F4EDD9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98806-4021-6354-DBBA-28901326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9BE2B-126F-94A2-E603-5AF67392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CBB94-E698-4E98-6500-7D66FFD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7D64-D6BF-2A3F-485F-5D7D7254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F1B8F-7322-E19E-3880-AE5C1F15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4FC3-2B97-B387-2333-A54D4C91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91862-1A46-6CE9-0468-9DD09A98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0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F1E29-FE21-5EF3-39DE-244811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06C9F-BE0B-7598-F4D1-DABAF0E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12D9-E526-53E0-640C-2A67B05A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ED88-2873-DEB8-F9E2-4FD20BE7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4AF6-673B-FAC0-7759-16465D44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66D5-C09C-09FB-8853-B410B0F1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2D17-E956-684B-98CE-2F88E5F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7B889-A401-3CAB-9BA4-6F297C5F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F4E1-E160-7A97-4256-E91629C7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9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F668-A1B4-964C-5EF6-F8531221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F2EDB-6589-5BB2-0967-C86859D3B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3919-AB36-1678-D058-9202D987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E1113-F485-05F3-AF68-2FD8641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7216A-9ACD-806B-70DC-6A5EA6C2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2577-5DF9-ABD7-BAFE-1C29FD55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AA1F-5568-3A06-A3AA-72385467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0ED-F033-DEFD-8432-B09A38C9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35D9-2731-C69B-484A-51E4532BB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86E40-3AF1-A1A1-F81C-87135CD0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77F8-B278-8507-9529-B50A199FB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6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6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thsbot.com/manipulatives/primeTiles" TargetMode="Externa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bot.com/manipulatives/primeTil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bot.com/manipulatives/primeTil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bot.com/manipulatives/primeTiles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275B08-D6B8-0A90-1125-0019B1ECEDED}"/>
              </a:ext>
            </a:extLst>
          </p:cNvPr>
          <p:cNvSpPr txBox="1"/>
          <p:nvPr/>
        </p:nvSpPr>
        <p:spPr>
          <a:xfrm>
            <a:off x="337996" y="111652"/>
            <a:ext cx="115160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can be done for every non-prime (composite) number.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Finding the combination of prime numbers that multiply together to make a composite number is referred to as Prime Factor Decomposition.</a:t>
            </a:r>
          </a:p>
          <a:p>
            <a:endParaRPr lang="en-GB" sz="2400" dirty="0"/>
          </a:p>
          <a:p>
            <a:r>
              <a:rPr lang="en-GB" sz="3200" dirty="0"/>
              <a:t>2: prime</a:t>
            </a:r>
          </a:p>
          <a:p>
            <a:r>
              <a:rPr lang="en-GB" sz="3200" dirty="0"/>
              <a:t>3: prime</a:t>
            </a:r>
          </a:p>
          <a:p>
            <a:r>
              <a:rPr lang="en-GB" sz="3200" dirty="0"/>
              <a:t>4: 2 x 2</a:t>
            </a:r>
          </a:p>
          <a:p>
            <a:r>
              <a:rPr lang="en-GB" sz="3200" dirty="0"/>
              <a:t>5: prime</a:t>
            </a:r>
          </a:p>
          <a:p>
            <a:r>
              <a:rPr lang="en-GB" sz="3200" dirty="0"/>
              <a:t>6: 2 x 3</a:t>
            </a:r>
          </a:p>
          <a:p>
            <a:r>
              <a:rPr lang="en-GB" sz="3200" dirty="0"/>
              <a:t>7: prime</a:t>
            </a:r>
          </a:p>
          <a:p>
            <a:r>
              <a:rPr lang="en-GB" sz="3200" dirty="0"/>
              <a:t>8: 2 x 2 x 2</a:t>
            </a:r>
          </a:p>
          <a:p>
            <a:r>
              <a:rPr lang="en-GB" sz="3200" dirty="0"/>
              <a:t>9: 3 x 3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A8F6AB-E189-F958-074E-CB57E45F0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050"/>
          <a:stretch/>
        </p:blipFill>
        <p:spPr>
          <a:xfrm>
            <a:off x="2196729" y="3235584"/>
            <a:ext cx="1785735" cy="63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A0B6A-B987-0D14-B848-FCCF4947A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40" b="26388"/>
          <a:stretch/>
        </p:blipFill>
        <p:spPr>
          <a:xfrm>
            <a:off x="2325101" y="5143545"/>
            <a:ext cx="1785735" cy="697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1EDD5D-6FD3-510E-F64D-C9FE1F836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25" b="49408"/>
          <a:stretch/>
        </p:blipFill>
        <p:spPr>
          <a:xfrm>
            <a:off x="2196729" y="4168092"/>
            <a:ext cx="1785735" cy="793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2015C-42BA-EA20-E0D7-1A6AFD4AE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30" b="2714"/>
          <a:stretch/>
        </p:blipFill>
        <p:spPr>
          <a:xfrm>
            <a:off x="2336208" y="5771176"/>
            <a:ext cx="1785735" cy="5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6C92F-3B48-A460-917B-9160CA7F6A80}"/>
              </a:ext>
            </a:extLst>
          </p:cNvPr>
          <p:cNvSpPr txBox="1"/>
          <p:nvPr/>
        </p:nvSpPr>
        <p:spPr>
          <a:xfrm>
            <a:off x="280657" y="244444"/>
            <a:ext cx="1167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find the tiles that make up the rest of the composite numbers from 10 up to 20? </a:t>
            </a:r>
          </a:p>
        </p:txBody>
      </p:sp>
    </p:spTree>
    <p:extLst>
      <p:ext uri="{BB962C8B-B14F-4D97-AF65-F5344CB8AC3E}">
        <p14:creationId xmlns:p14="http://schemas.microsoft.com/office/powerpoint/2010/main" val="286175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6C92F-3B48-A460-917B-9160CA7F6A80}"/>
              </a:ext>
            </a:extLst>
          </p:cNvPr>
          <p:cNvSpPr txBox="1"/>
          <p:nvPr/>
        </p:nvSpPr>
        <p:spPr>
          <a:xfrm>
            <a:off x="280657" y="244444"/>
            <a:ext cx="1167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Understanding check: </a:t>
            </a:r>
          </a:p>
          <a:p>
            <a:r>
              <a:rPr lang="en-GB" sz="2400" dirty="0"/>
              <a:t>Which of these are products of prime factors?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3F6E82-3A95-CC9A-225B-2177CBAD4FB9}"/>
                  </a:ext>
                </a:extLst>
              </p:cNvPr>
              <p:cNvSpPr txBox="1"/>
              <p:nvPr/>
            </p:nvSpPr>
            <p:spPr>
              <a:xfrm>
                <a:off x="407406" y="1303699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3F6E82-3A95-CC9A-225B-2177CBAD4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6" y="1303699"/>
                <a:ext cx="302385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608CD7-D6BA-94A1-AD0E-669398581576}"/>
                  </a:ext>
                </a:extLst>
              </p:cNvPr>
              <p:cNvSpPr txBox="1"/>
              <p:nvPr/>
            </p:nvSpPr>
            <p:spPr>
              <a:xfrm>
                <a:off x="6120142" y="1292110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608CD7-D6BA-94A1-AD0E-66939858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42" y="1292110"/>
                <a:ext cx="30238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3879E5-6E9E-0F0F-C674-5E6269DBA219}"/>
                  </a:ext>
                </a:extLst>
              </p:cNvPr>
              <p:cNvSpPr txBox="1"/>
              <p:nvPr/>
            </p:nvSpPr>
            <p:spPr>
              <a:xfrm>
                <a:off x="407405" y="2805065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3879E5-6E9E-0F0F-C674-5E6269DB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5" y="2805065"/>
                <a:ext cx="30238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19C3F7-99E4-AD65-236F-08728436FAE0}"/>
                  </a:ext>
                </a:extLst>
              </p:cNvPr>
              <p:cNvSpPr txBox="1"/>
              <p:nvPr/>
            </p:nvSpPr>
            <p:spPr>
              <a:xfrm>
                <a:off x="6120141" y="2793476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 ×3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19C3F7-99E4-AD65-236F-08728436F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41" y="2793476"/>
                <a:ext cx="30238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651EDB-FFFF-C6E9-B48A-54B9C1199ECD}"/>
                  </a:ext>
                </a:extLst>
              </p:cNvPr>
              <p:cNvSpPr txBox="1"/>
              <p:nvPr/>
            </p:nvSpPr>
            <p:spPr>
              <a:xfrm>
                <a:off x="407405" y="4032995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 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651EDB-FFFF-C6E9-B48A-54B9C1199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5" y="4032995"/>
                <a:ext cx="30238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C251C9-686B-1D21-BB18-F90D46B0391A}"/>
                  </a:ext>
                </a:extLst>
              </p:cNvPr>
              <p:cNvSpPr txBox="1"/>
              <p:nvPr/>
            </p:nvSpPr>
            <p:spPr>
              <a:xfrm>
                <a:off x="6120141" y="4064776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×21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C251C9-686B-1D21-BB18-F90D46B0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41" y="4064776"/>
                <a:ext cx="302385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D7DF46-E569-AA98-1269-B6B9A2359750}"/>
                  </a:ext>
                </a:extLst>
              </p:cNvPr>
              <p:cNvSpPr txBox="1"/>
              <p:nvPr/>
            </p:nvSpPr>
            <p:spPr>
              <a:xfrm>
                <a:off x="407404" y="5183187"/>
                <a:ext cx="3023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3,5,7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D7DF46-E569-AA98-1269-B6B9A235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4" y="5183187"/>
                <a:ext cx="302385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4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6C92F-3B48-A460-917B-9160CA7F6A80}"/>
              </a:ext>
            </a:extLst>
          </p:cNvPr>
          <p:cNvSpPr txBox="1"/>
          <p:nvPr/>
        </p:nvSpPr>
        <p:spPr>
          <a:xfrm>
            <a:off x="280657" y="244444"/>
            <a:ext cx="11678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numbers are easy to spot the prime factors of: 21 = 3 x 7</a:t>
            </a:r>
          </a:p>
          <a:p>
            <a:endParaRPr lang="en-GB" sz="2400" dirty="0"/>
          </a:p>
          <a:p>
            <a:r>
              <a:rPr lang="en-GB" sz="2400" dirty="0"/>
              <a:t>Sometimes it isn’t as obvious: 60 = ? </a:t>
            </a:r>
          </a:p>
          <a:p>
            <a:endParaRPr lang="en-GB" sz="2400" dirty="0"/>
          </a:p>
          <a:p>
            <a:r>
              <a:rPr lang="en-GB" sz="2400" dirty="0"/>
              <a:t>We will look at a way of finding the prime factors of any given number. </a:t>
            </a:r>
          </a:p>
        </p:txBody>
      </p:sp>
    </p:spTree>
    <p:extLst>
      <p:ext uri="{BB962C8B-B14F-4D97-AF65-F5344CB8AC3E}">
        <p14:creationId xmlns:p14="http://schemas.microsoft.com/office/powerpoint/2010/main" val="294647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162962" y="706170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300 as a product of prime factors: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40307-B60D-E61F-02E5-C94403ECF4B6}"/>
              </a:ext>
            </a:extLst>
          </p:cNvPr>
          <p:cNvSpPr txBox="1"/>
          <p:nvPr/>
        </p:nvSpPr>
        <p:spPr>
          <a:xfrm>
            <a:off x="6408347" y="706170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40 as a product of prime factors: </a:t>
            </a:r>
          </a:p>
        </p:txBody>
      </p:sp>
    </p:spTree>
    <p:extLst>
      <p:ext uri="{BB962C8B-B14F-4D97-AF65-F5344CB8AC3E}">
        <p14:creationId xmlns:p14="http://schemas.microsoft.com/office/powerpoint/2010/main" val="137566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162962" y="706170"/>
            <a:ext cx="54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45 as a product of prime factors, leaving your answer in index form: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40307-B60D-E61F-02E5-C94403ECF4B6}"/>
              </a:ext>
            </a:extLst>
          </p:cNvPr>
          <p:cNvSpPr txBox="1"/>
          <p:nvPr/>
        </p:nvSpPr>
        <p:spPr>
          <a:xfrm>
            <a:off x="6408347" y="706170"/>
            <a:ext cx="54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12 as a product of prime factors leaving your answer in index form: </a:t>
            </a:r>
          </a:p>
        </p:txBody>
      </p:sp>
    </p:spTree>
    <p:extLst>
      <p:ext uri="{BB962C8B-B14F-4D97-AF65-F5344CB8AC3E}">
        <p14:creationId xmlns:p14="http://schemas.microsoft.com/office/powerpoint/2010/main" val="132718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WBs: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9B2D61-215E-922F-2004-2BDF91E51565}"/>
              </a:ext>
            </a:extLst>
          </p:cNvPr>
          <p:cNvCxnSpPr/>
          <p:nvPr/>
        </p:nvCxnSpPr>
        <p:spPr>
          <a:xfrm flipH="1">
            <a:off x="1710813" y="1887793"/>
            <a:ext cx="769992" cy="132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EFE000-9E89-40D3-3B83-027219CD4E7F}"/>
              </a:ext>
            </a:extLst>
          </p:cNvPr>
          <p:cNvCxnSpPr>
            <a:cxnSpLocks/>
          </p:cNvCxnSpPr>
          <p:nvPr/>
        </p:nvCxnSpPr>
        <p:spPr>
          <a:xfrm>
            <a:off x="2790521" y="1925892"/>
            <a:ext cx="601796" cy="1251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444C72-4DC7-637A-F237-7EB5FE5BD395}"/>
              </a:ext>
            </a:extLst>
          </p:cNvPr>
          <p:cNvSpPr txBox="1"/>
          <p:nvPr/>
        </p:nvSpPr>
        <p:spPr>
          <a:xfrm>
            <a:off x="2300748" y="1118352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19C7CE-099C-343B-069D-94AFB7CBA477}"/>
              </a:ext>
            </a:extLst>
          </p:cNvPr>
          <p:cNvSpPr txBox="1"/>
          <p:nvPr/>
        </p:nvSpPr>
        <p:spPr>
          <a:xfrm>
            <a:off x="3091419" y="3173019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8C4C9-69AC-C8D8-061A-47F7111B8179}"/>
              </a:ext>
            </a:extLst>
          </p:cNvPr>
          <p:cNvSpPr txBox="1"/>
          <p:nvPr/>
        </p:nvSpPr>
        <p:spPr>
          <a:xfrm>
            <a:off x="1440521" y="3173019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761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E65A-0937-F707-8027-A71D17D5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2B9DA8-6E68-AE58-AAA6-6458E9B51485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3D19-4CA4-2559-A6D8-297E0B18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26734E9-947B-6338-33DB-52A0E301096E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DB0ADA8F-F3E0-91EE-9B9A-1CDC9DB01432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1DEFF37C-E67B-70E3-0F61-7CDE6C18B849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6B009341-FB7D-E13F-7525-834544521601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B895F-7D85-8AEA-F418-2F454F9D63B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FF4E52A-3A5F-F4A0-CBA0-5446DA5935CD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WBs: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D6B130-4A65-AA0E-AD4A-B4D2FE4D64BC}"/>
              </a:ext>
            </a:extLst>
          </p:cNvPr>
          <p:cNvCxnSpPr/>
          <p:nvPr/>
        </p:nvCxnSpPr>
        <p:spPr>
          <a:xfrm flipH="1">
            <a:off x="1710813" y="1887793"/>
            <a:ext cx="769992" cy="132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DBEA04-308A-0DB6-2E91-F470DA721062}"/>
              </a:ext>
            </a:extLst>
          </p:cNvPr>
          <p:cNvCxnSpPr>
            <a:cxnSpLocks/>
          </p:cNvCxnSpPr>
          <p:nvPr/>
        </p:nvCxnSpPr>
        <p:spPr>
          <a:xfrm>
            <a:off x="2790521" y="1925892"/>
            <a:ext cx="601796" cy="1251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D2D6E7-6A08-49C8-2A69-779FE3F73952}"/>
              </a:ext>
            </a:extLst>
          </p:cNvPr>
          <p:cNvSpPr txBox="1"/>
          <p:nvPr/>
        </p:nvSpPr>
        <p:spPr>
          <a:xfrm>
            <a:off x="2300748" y="1118352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D9B97-A128-E12D-29BF-C67C1EA6597A}"/>
              </a:ext>
            </a:extLst>
          </p:cNvPr>
          <p:cNvSpPr txBox="1"/>
          <p:nvPr/>
        </p:nvSpPr>
        <p:spPr>
          <a:xfrm>
            <a:off x="3091419" y="3173019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1DB2D-2E35-0AFC-41D2-EC93BC6E2437}"/>
              </a:ext>
            </a:extLst>
          </p:cNvPr>
          <p:cNvSpPr txBox="1"/>
          <p:nvPr/>
        </p:nvSpPr>
        <p:spPr>
          <a:xfrm>
            <a:off x="1440522" y="3173019"/>
            <a:ext cx="135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5611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437A4-4E96-AFE8-EFB7-27CAF52D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0CC2C1-2D63-A22A-F773-CD5A56D29BF2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6EE76-0CA6-8AD8-4450-24F761DA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6B8AB237-7B80-DC60-B925-9EB39274C23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0B6E14F6-2E62-DA66-099C-13FB7A8C3D19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DCA4A32B-5DFE-FFB0-0004-5BF5B7316328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7901463B-5498-24B9-306B-84ADC2A324E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38B9F-D2B4-58F2-C540-91319AB7C2A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D8C38FA6-D2C6-199A-F04D-6A7D054B670C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WBs: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0022E4-7766-CEDB-33F6-F725605DC160}"/>
              </a:ext>
            </a:extLst>
          </p:cNvPr>
          <p:cNvCxnSpPr/>
          <p:nvPr/>
        </p:nvCxnSpPr>
        <p:spPr>
          <a:xfrm flipH="1">
            <a:off x="1710813" y="1887793"/>
            <a:ext cx="769992" cy="132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36A698-95C9-823B-2E84-3130C2B5F83B}"/>
              </a:ext>
            </a:extLst>
          </p:cNvPr>
          <p:cNvCxnSpPr>
            <a:cxnSpLocks/>
          </p:cNvCxnSpPr>
          <p:nvPr/>
        </p:nvCxnSpPr>
        <p:spPr>
          <a:xfrm>
            <a:off x="2790521" y="1925892"/>
            <a:ext cx="601796" cy="12511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3DA2CB-609A-FB4B-C4DE-C8B9C64B33D5}"/>
              </a:ext>
            </a:extLst>
          </p:cNvPr>
          <p:cNvSpPr txBox="1"/>
          <p:nvPr/>
        </p:nvSpPr>
        <p:spPr>
          <a:xfrm>
            <a:off x="2300748" y="1118352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9A245-6CDC-1C19-7AB5-C4647BE9A4A1}"/>
              </a:ext>
            </a:extLst>
          </p:cNvPr>
          <p:cNvSpPr txBox="1"/>
          <p:nvPr/>
        </p:nvSpPr>
        <p:spPr>
          <a:xfrm>
            <a:off x="3091419" y="3173019"/>
            <a:ext cx="414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BC2F1-E544-5B4B-A8A3-A8F66404E679}"/>
              </a:ext>
            </a:extLst>
          </p:cNvPr>
          <p:cNvSpPr txBox="1"/>
          <p:nvPr/>
        </p:nvSpPr>
        <p:spPr>
          <a:xfrm>
            <a:off x="1440522" y="3173019"/>
            <a:ext cx="135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752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2461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8339A-5551-79EE-60D3-93621D83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67358"/>
            <a:ext cx="12192000" cy="284181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EA98F55-2CA0-C022-8C60-69A92DF8C9E8}"/>
              </a:ext>
            </a:extLst>
          </p:cNvPr>
          <p:cNvSpPr/>
          <p:nvPr/>
        </p:nvSpPr>
        <p:spPr>
          <a:xfrm>
            <a:off x="1285592" y="3164247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85AA45-EE96-B27B-0DA2-8ED23B4B17C1}"/>
              </a:ext>
            </a:extLst>
          </p:cNvPr>
          <p:cNvSpPr/>
          <p:nvPr/>
        </p:nvSpPr>
        <p:spPr>
          <a:xfrm>
            <a:off x="2500810" y="3219604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7DEDA-652C-5481-C2BF-D4B40EB06E0D}"/>
              </a:ext>
            </a:extLst>
          </p:cNvPr>
          <p:cNvSpPr/>
          <p:nvPr/>
        </p:nvSpPr>
        <p:spPr>
          <a:xfrm>
            <a:off x="5906967" y="3223513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56EF27-9639-FE75-3511-F3E2E6B8E600}"/>
              </a:ext>
            </a:extLst>
          </p:cNvPr>
          <p:cNvSpPr/>
          <p:nvPr/>
        </p:nvSpPr>
        <p:spPr>
          <a:xfrm>
            <a:off x="6910393" y="3210351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ED6689-FF4B-6A7E-42E0-8CA049B41047}"/>
              </a:ext>
            </a:extLst>
          </p:cNvPr>
          <p:cNvSpPr/>
          <p:nvPr/>
        </p:nvSpPr>
        <p:spPr>
          <a:xfrm>
            <a:off x="9750019" y="2527231"/>
            <a:ext cx="2250225" cy="117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35DBBC-228C-CBDB-A30D-094AA65E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935" y="2504731"/>
            <a:ext cx="161925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A7ACA1-EBD2-3937-36EF-1E5236F9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2966" y="2527231"/>
            <a:ext cx="466725" cy="285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2D6316-85F8-AA21-0AD7-CBEDC181406E}"/>
              </a:ext>
            </a:extLst>
          </p:cNvPr>
          <p:cNvSpPr txBox="1"/>
          <p:nvPr/>
        </p:nvSpPr>
        <p:spPr>
          <a:xfrm>
            <a:off x="90520" y="679010"/>
            <a:ext cx="1138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following numbers as products of their prime factors: The trees have been started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321C-714C-7F5D-853D-14CDF5417935}"/>
              </a:ext>
            </a:extLst>
          </p:cNvPr>
          <p:cNvSpPr txBox="1"/>
          <p:nvPr/>
        </p:nvSpPr>
        <p:spPr>
          <a:xfrm>
            <a:off x="90520" y="4291870"/>
            <a:ext cx="1138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 following numbers as products of their prime factors: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253D64-C611-6715-FA6D-0DCF133A2C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1250"/>
          <a:stretch/>
        </p:blipFill>
        <p:spPr>
          <a:xfrm>
            <a:off x="282564" y="4580499"/>
            <a:ext cx="1419225" cy="1689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1E5064-6C7E-5641-CD9E-E9EE090417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767" b="40809"/>
          <a:stretch/>
        </p:blipFill>
        <p:spPr>
          <a:xfrm>
            <a:off x="3556427" y="4689203"/>
            <a:ext cx="1419225" cy="15529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63C8C1-A921-AF72-9563-07D37FE08E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086" b="11490"/>
          <a:stretch/>
        </p:blipFill>
        <p:spPr>
          <a:xfrm>
            <a:off x="6573887" y="4610642"/>
            <a:ext cx="1419225" cy="15529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9AB7F8E-E8A6-C0F2-CD78-876C5D36416A}"/>
              </a:ext>
            </a:extLst>
          </p:cNvPr>
          <p:cNvSpPr/>
          <p:nvPr/>
        </p:nvSpPr>
        <p:spPr>
          <a:xfrm>
            <a:off x="9350654" y="3297570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1FE9AE-9F92-F18A-A6FB-75F52D8AEAEF}"/>
              </a:ext>
            </a:extLst>
          </p:cNvPr>
          <p:cNvSpPr/>
          <p:nvPr/>
        </p:nvSpPr>
        <p:spPr>
          <a:xfrm>
            <a:off x="10354080" y="3284408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Depth: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68A84F-05D6-3495-BADC-3654938C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938212"/>
            <a:ext cx="108966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FDEF-6D72-8253-3701-153DAD772335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 from memory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</a:t>
            </a:r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prompts or discussion.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must write something for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each.</a:t>
            </a:r>
            <a:endParaRPr lang="en-GB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3BF20-A493-ABC9-AFDF-11BB3A21A9D8}"/>
              </a:ext>
            </a:extLst>
          </p:cNvPr>
          <p:cNvSpPr txBox="1"/>
          <p:nvPr/>
        </p:nvSpPr>
        <p:spPr>
          <a:xfrm>
            <a:off x="309716" y="280219"/>
            <a:ext cx="11488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LO: To find the prime factor decomposition of a given number on your calculator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223B68-1943-636B-40DA-14FC4D7B125A}"/>
              </a:ext>
            </a:extLst>
          </p:cNvPr>
          <p:cNvGraphicFramePr>
            <a:graphicFrameLocks noGrp="1"/>
          </p:cNvGraphicFramePr>
          <p:nvPr/>
        </p:nvGraphicFramePr>
        <p:xfrm>
          <a:off x="309715" y="3698840"/>
          <a:ext cx="110907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Prime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number with exactly 2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number that goes into another number with no remainder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Decomposition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To break something down into smaller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3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29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210147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REQUISITES: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3EF8F-DEFA-DB4E-504B-A82FEB0545E7}"/>
                  </a:ext>
                </a:extLst>
              </p:cNvPr>
              <p:cNvSpPr txBox="1"/>
              <p:nvPr/>
            </p:nvSpPr>
            <p:spPr>
              <a:xfrm>
                <a:off x="807678" y="1004422"/>
                <a:ext cx="100674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What is the prime factor decomposition of 10? 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2,5</m:t>
                    </m:r>
                  </m:oMath>
                </a14:m>
                <a:r>
                  <a:rPr lang="en-GB" sz="2800" dirty="0"/>
                  <a:t> 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sz="2800" dirty="0"/>
                  <a:t> 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2+5</m:t>
                    </m:r>
                  </m:oMath>
                </a14:m>
                <a:r>
                  <a:rPr lang="en-GB" sz="2800" dirty="0"/>
                  <a:t> 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2+2+2+2+2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83EF8F-DEFA-DB4E-504B-A82FEB054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8" y="1004422"/>
                <a:ext cx="10067454" cy="1384995"/>
              </a:xfrm>
              <a:prstGeom prst="rect">
                <a:avLst/>
              </a:prstGeom>
              <a:blipFill>
                <a:blip r:embed="rId3"/>
                <a:stretch>
                  <a:fillRect l="-1211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90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BC466-E52A-C742-0715-A659802BCAF7}"/>
              </a:ext>
            </a:extLst>
          </p:cNvPr>
          <p:cNvSpPr txBox="1"/>
          <p:nvPr/>
        </p:nvSpPr>
        <p:spPr>
          <a:xfrm>
            <a:off x="361175" y="253497"/>
            <a:ext cx="1135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 of these products have indices (index form), some of these products do not (expand form). </a:t>
            </a:r>
          </a:p>
          <a:p>
            <a:r>
              <a:rPr lang="en-GB" sz="2400" dirty="0"/>
              <a:t>Can you find matching pairs of expressions?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A9EB2F-B1ED-9779-2733-D028BAFCC718}"/>
                  </a:ext>
                </a:extLst>
              </p:cNvPr>
              <p:cNvSpPr txBox="1"/>
              <p:nvPr/>
            </p:nvSpPr>
            <p:spPr>
              <a:xfrm>
                <a:off x="506994" y="1964602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A9EB2F-B1ED-9779-2733-D028BAFCC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" y="1964602"/>
                <a:ext cx="20641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4A0613-9CA2-6D77-6501-3318CF9FCA6B}"/>
                  </a:ext>
                </a:extLst>
              </p:cNvPr>
              <p:cNvSpPr txBox="1"/>
              <p:nvPr/>
            </p:nvSpPr>
            <p:spPr>
              <a:xfrm>
                <a:off x="7764856" y="3598325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4A0613-9CA2-6D77-6501-3318CF9FC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56" y="3598325"/>
                <a:ext cx="20641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E97B8E44-2672-5E66-7F59-D906EF5EC117}"/>
              </a:ext>
            </a:extLst>
          </p:cNvPr>
          <p:cNvSpPr/>
          <p:nvPr/>
        </p:nvSpPr>
        <p:spPr>
          <a:xfrm>
            <a:off x="2136618" y="2199992"/>
            <a:ext cx="6328372" cy="1548143"/>
          </a:xfrm>
          <a:custGeom>
            <a:avLst/>
            <a:gdLst>
              <a:gd name="connsiteX0" fmla="*/ 0 w 6328372"/>
              <a:gd name="connsiteY0" fmla="*/ 0 h 1548143"/>
              <a:gd name="connsiteX1" fmla="*/ 226336 w 6328372"/>
              <a:gd name="connsiteY1" fmla="*/ 90535 h 1548143"/>
              <a:gd name="connsiteX2" fmla="*/ 334978 w 6328372"/>
              <a:gd name="connsiteY2" fmla="*/ 126749 h 1548143"/>
              <a:gd name="connsiteX3" fmla="*/ 443620 w 6328372"/>
              <a:gd name="connsiteY3" fmla="*/ 181069 h 1548143"/>
              <a:gd name="connsiteX4" fmla="*/ 570368 w 6328372"/>
              <a:gd name="connsiteY4" fmla="*/ 208230 h 1548143"/>
              <a:gd name="connsiteX5" fmla="*/ 1167897 w 6328372"/>
              <a:gd name="connsiteY5" fmla="*/ 371192 h 1548143"/>
              <a:gd name="connsiteX6" fmla="*/ 1421394 w 6328372"/>
              <a:gd name="connsiteY6" fmla="*/ 416459 h 1548143"/>
              <a:gd name="connsiteX7" fmla="*/ 1566249 w 6328372"/>
              <a:gd name="connsiteY7" fmla="*/ 434566 h 1548143"/>
              <a:gd name="connsiteX8" fmla="*/ 1729212 w 6328372"/>
              <a:gd name="connsiteY8" fmla="*/ 461727 h 1548143"/>
              <a:gd name="connsiteX9" fmla="*/ 1919334 w 6328372"/>
              <a:gd name="connsiteY9" fmla="*/ 488887 h 1548143"/>
              <a:gd name="connsiteX10" fmla="*/ 2326740 w 6328372"/>
              <a:gd name="connsiteY10" fmla="*/ 579422 h 1548143"/>
              <a:gd name="connsiteX11" fmla="*/ 2525917 w 6328372"/>
              <a:gd name="connsiteY11" fmla="*/ 615636 h 1548143"/>
              <a:gd name="connsiteX12" fmla="*/ 3123445 w 6328372"/>
              <a:gd name="connsiteY12" fmla="*/ 805758 h 1548143"/>
              <a:gd name="connsiteX13" fmla="*/ 3657600 w 6328372"/>
              <a:gd name="connsiteY13" fmla="*/ 950614 h 1548143"/>
              <a:gd name="connsiteX14" fmla="*/ 3956364 w 6328372"/>
              <a:gd name="connsiteY14" fmla="*/ 1023042 h 1548143"/>
              <a:gd name="connsiteX15" fmla="*/ 4182701 w 6328372"/>
              <a:gd name="connsiteY15" fmla="*/ 1050202 h 1548143"/>
              <a:gd name="connsiteX16" fmla="*/ 4372824 w 6328372"/>
              <a:gd name="connsiteY16" fmla="*/ 1086416 h 1548143"/>
              <a:gd name="connsiteX17" fmla="*/ 4680641 w 6328372"/>
              <a:gd name="connsiteY17" fmla="*/ 1167897 h 1548143"/>
              <a:gd name="connsiteX18" fmla="*/ 5142368 w 6328372"/>
              <a:gd name="connsiteY18" fmla="*/ 1231271 h 1548143"/>
              <a:gd name="connsiteX19" fmla="*/ 5613148 w 6328372"/>
              <a:gd name="connsiteY19" fmla="*/ 1312753 h 1548143"/>
              <a:gd name="connsiteX20" fmla="*/ 5767057 w 6328372"/>
              <a:gd name="connsiteY20" fmla="*/ 1348966 h 1548143"/>
              <a:gd name="connsiteX21" fmla="*/ 5902859 w 6328372"/>
              <a:gd name="connsiteY21" fmla="*/ 1385180 h 1548143"/>
              <a:gd name="connsiteX22" fmla="*/ 5957180 w 6328372"/>
              <a:gd name="connsiteY22" fmla="*/ 1412341 h 1548143"/>
              <a:gd name="connsiteX23" fmla="*/ 6083929 w 6328372"/>
              <a:gd name="connsiteY23" fmla="*/ 1466661 h 1548143"/>
              <a:gd name="connsiteX24" fmla="*/ 6120142 w 6328372"/>
              <a:gd name="connsiteY24" fmla="*/ 1484768 h 1548143"/>
              <a:gd name="connsiteX25" fmla="*/ 6165410 w 6328372"/>
              <a:gd name="connsiteY25" fmla="*/ 1493822 h 1548143"/>
              <a:gd name="connsiteX26" fmla="*/ 6219731 w 6328372"/>
              <a:gd name="connsiteY26" fmla="*/ 1511929 h 1548143"/>
              <a:gd name="connsiteX27" fmla="*/ 6255944 w 6328372"/>
              <a:gd name="connsiteY27" fmla="*/ 1520982 h 1548143"/>
              <a:gd name="connsiteX28" fmla="*/ 6283105 w 6328372"/>
              <a:gd name="connsiteY28" fmla="*/ 1530036 h 1548143"/>
              <a:gd name="connsiteX29" fmla="*/ 6328372 w 6328372"/>
              <a:gd name="connsiteY29" fmla="*/ 1548143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28372" h="1548143">
                <a:moveTo>
                  <a:pt x="0" y="0"/>
                </a:moveTo>
                <a:cubicBezTo>
                  <a:pt x="75445" y="30178"/>
                  <a:pt x="150337" y="61779"/>
                  <a:pt x="226336" y="90535"/>
                </a:cubicBezTo>
                <a:cubicBezTo>
                  <a:pt x="262039" y="104044"/>
                  <a:pt x="299741" y="112067"/>
                  <a:pt x="334978" y="126749"/>
                </a:cubicBezTo>
                <a:cubicBezTo>
                  <a:pt x="372352" y="142321"/>
                  <a:pt x="405359" y="167825"/>
                  <a:pt x="443620" y="181069"/>
                </a:cubicBezTo>
                <a:cubicBezTo>
                  <a:pt x="484451" y="195203"/>
                  <a:pt x="528706" y="196773"/>
                  <a:pt x="570368" y="208230"/>
                </a:cubicBezTo>
                <a:cubicBezTo>
                  <a:pt x="1121599" y="359820"/>
                  <a:pt x="427654" y="196226"/>
                  <a:pt x="1167897" y="371192"/>
                </a:cubicBezTo>
                <a:cubicBezTo>
                  <a:pt x="1247382" y="389979"/>
                  <a:pt x="1339962" y="405227"/>
                  <a:pt x="1421394" y="416459"/>
                </a:cubicBezTo>
                <a:cubicBezTo>
                  <a:pt x="1469598" y="423108"/>
                  <a:pt x="1518106" y="427486"/>
                  <a:pt x="1566249" y="434566"/>
                </a:cubicBezTo>
                <a:cubicBezTo>
                  <a:pt x="1620733" y="442579"/>
                  <a:pt x="1674782" y="453353"/>
                  <a:pt x="1729212" y="461727"/>
                </a:cubicBezTo>
                <a:cubicBezTo>
                  <a:pt x="1792485" y="471461"/>
                  <a:pt x="1856523" y="476515"/>
                  <a:pt x="1919334" y="488887"/>
                </a:cubicBezTo>
                <a:cubicBezTo>
                  <a:pt x="2055826" y="515772"/>
                  <a:pt x="2189869" y="554536"/>
                  <a:pt x="2326740" y="579422"/>
                </a:cubicBezTo>
                <a:cubicBezTo>
                  <a:pt x="2393132" y="591493"/>
                  <a:pt x="2460141" y="600562"/>
                  <a:pt x="2525917" y="615636"/>
                </a:cubicBezTo>
                <a:cubicBezTo>
                  <a:pt x="3065560" y="739304"/>
                  <a:pt x="2400112" y="609599"/>
                  <a:pt x="3123445" y="805758"/>
                </a:cubicBezTo>
                <a:cubicBezTo>
                  <a:pt x="3301497" y="854043"/>
                  <a:pt x="3478311" y="907150"/>
                  <a:pt x="3657600" y="950614"/>
                </a:cubicBezTo>
                <a:cubicBezTo>
                  <a:pt x="3757188" y="974757"/>
                  <a:pt x="3854621" y="1010833"/>
                  <a:pt x="3956364" y="1023042"/>
                </a:cubicBezTo>
                <a:cubicBezTo>
                  <a:pt x="4031810" y="1032095"/>
                  <a:pt x="4107579" y="1038770"/>
                  <a:pt x="4182701" y="1050202"/>
                </a:cubicBezTo>
                <a:cubicBezTo>
                  <a:pt x="4246481" y="1059908"/>
                  <a:pt x="4310040" y="1071576"/>
                  <a:pt x="4372824" y="1086416"/>
                </a:cubicBezTo>
                <a:cubicBezTo>
                  <a:pt x="4476117" y="1110831"/>
                  <a:pt x="4575321" y="1154732"/>
                  <a:pt x="4680641" y="1167897"/>
                </a:cubicBezTo>
                <a:cubicBezTo>
                  <a:pt x="4906885" y="1196178"/>
                  <a:pt x="4907846" y="1194627"/>
                  <a:pt x="5142368" y="1231271"/>
                </a:cubicBezTo>
                <a:cubicBezTo>
                  <a:pt x="5383050" y="1268877"/>
                  <a:pt x="5423504" y="1273244"/>
                  <a:pt x="5613148" y="1312753"/>
                </a:cubicBezTo>
                <a:cubicBezTo>
                  <a:pt x="5725112" y="1336078"/>
                  <a:pt x="5662102" y="1324271"/>
                  <a:pt x="5767057" y="1348966"/>
                </a:cubicBezTo>
                <a:cubicBezTo>
                  <a:pt x="5820322" y="1361499"/>
                  <a:pt x="5854280" y="1364939"/>
                  <a:pt x="5902859" y="1385180"/>
                </a:cubicBezTo>
                <a:cubicBezTo>
                  <a:pt x="5921546" y="1392966"/>
                  <a:pt x="5938835" y="1403780"/>
                  <a:pt x="5957180" y="1412341"/>
                </a:cubicBezTo>
                <a:cubicBezTo>
                  <a:pt x="6223676" y="1536707"/>
                  <a:pt x="5918022" y="1392926"/>
                  <a:pt x="6083929" y="1466661"/>
                </a:cubicBezTo>
                <a:cubicBezTo>
                  <a:pt x="6096262" y="1472142"/>
                  <a:pt x="6107339" y="1480500"/>
                  <a:pt x="6120142" y="1484768"/>
                </a:cubicBezTo>
                <a:cubicBezTo>
                  <a:pt x="6134740" y="1489634"/>
                  <a:pt x="6150564" y="1489773"/>
                  <a:pt x="6165410" y="1493822"/>
                </a:cubicBezTo>
                <a:cubicBezTo>
                  <a:pt x="6183824" y="1498844"/>
                  <a:pt x="6201449" y="1506445"/>
                  <a:pt x="6219731" y="1511929"/>
                </a:cubicBezTo>
                <a:cubicBezTo>
                  <a:pt x="6231649" y="1515504"/>
                  <a:pt x="6243980" y="1517564"/>
                  <a:pt x="6255944" y="1520982"/>
                </a:cubicBezTo>
                <a:cubicBezTo>
                  <a:pt x="6265120" y="1523604"/>
                  <a:pt x="6274169" y="1526685"/>
                  <a:pt x="6283105" y="1530036"/>
                </a:cubicBezTo>
                <a:cubicBezTo>
                  <a:pt x="6298322" y="1535742"/>
                  <a:pt x="6328372" y="1548143"/>
                  <a:pt x="6328372" y="154814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B85E0F-91CC-D771-454B-FCAD38A98F45}"/>
                  </a:ext>
                </a:extLst>
              </p:cNvPr>
              <p:cNvSpPr txBox="1"/>
              <p:nvPr/>
            </p:nvSpPr>
            <p:spPr>
              <a:xfrm>
                <a:off x="506994" y="2789397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B85E0F-91CC-D771-454B-FCAD38A98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" y="2789397"/>
                <a:ext cx="20641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564FC2-DDFD-0D05-56DB-A20C962940AA}"/>
                  </a:ext>
                </a:extLst>
              </p:cNvPr>
              <p:cNvSpPr txBox="1"/>
              <p:nvPr/>
            </p:nvSpPr>
            <p:spPr>
              <a:xfrm>
                <a:off x="506994" y="3614192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×3×5×5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564FC2-DDFD-0D05-56DB-A20C96294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" y="3614192"/>
                <a:ext cx="20641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4A42B-02E2-FEEF-2D37-AB8A4888A99F}"/>
                  </a:ext>
                </a:extLst>
              </p:cNvPr>
              <p:cNvSpPr txBox="1"/>
              <p:nvPr/>
            </p:nvSpPr>
            <p:spPr>
              <a:xfrm>
                <a:off x="506994" y="4438987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4A42B-02E2-FEEF-2D37-AB8A4888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" y="4438987"/>
                <a:ext cx="20641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5E7D01-1BF0-51AC-3D37-49E142C078AD}"/>
                  </a:ext>
                </a:extLst>
              </p:cNvPr>
              <p:cNvSpPr txBox="1"/>
              <p:nvPr/>
            </p:nvSpPr>
            <p:spPr>
              <a:xfrm>
                <a:off x="506994" y="5263782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5E7D01-1BF0-51AC-3D37-49E142C07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" y="5263782"/>
                <a:ext cx="20641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069072-DF51-A39D-96F4-BDE73B911C58}"/>
                  </a:ext>
                </a:extLst>
              </p:cNvPr>
              <p:cNvSpPr txBox="1"/>
              <p:nvPr/>
            </p:nvSpPr>
            <p:spPr>
              <a:xfrm>
                <a:off x="7764856" y="1975192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069072-DF51-A39D-96F4-BDE73B911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56" y="1975192"/>
                <a:ext cx="20641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8588B6-CA4F-283D-EB04-EA69B02338A5}"/>
                  </a:ext>
                </a:extLst>
              </p:cNvPr>
              <p:cNvSpPr txBox="1"/>
              <p:nvPr/>
            </p:nvSpPr>
            <p:spPr>
              <a:xfrm>
                <a:off x="7764856" y="2799987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8588B6-CA4F-283D-EB04-EA69B0233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56" y="2799987"/>
                <a:ext cx="20641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87B945-6088-2B94-08BD-D7482F0850F2}"/>
                  </a:ext>
                </a:extLst>
              </p:cNvPr>
              <p:cNvSpPr txBox="1"/>
              <p:nvPr/>
            </p:nvSpPr>
            <p:spPr>
              <a:xfrm>
                <a:off x="7764856" y="4449577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87B945-6088-2B94-08BD-D7482F085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56" y="4449577"/>
                <a:ext cx="20641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DA6E61-0687-4548-F3A1-B91D9C87A887}"/>
                  </a:ext>
                </a:extLst>
              </p:cNvPr>
              <p:cNvSpPr txBox="1"/>
              <p:nvPr/>
            </p:nvSpPr>
            <p:spPr>
              <a:xfrm>
                <a:off x="7764856" y="5274372"/>
                <a:ext cx="2064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DA6E61-0687-4548-F3A1-B91D9C87A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856" y="5274372"/>
                <a:ext cx="20641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26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BC466-E52A-C742-0715-A659802BCAF7}"/>
              </a:ext>
            </a:extLst>
          </p:cNvPr>
          <p:cNvSpPr txBox="1"/>
          <p:nvPr/>
        </p:nvSpPr>
        <p:spPr>
          <a:xfrm>
            <a:off x="361175" y="253497"/>
            <a:ext cx="1135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Most modern calculators will decompose numbers for you if you know how.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F9D08-CE67-69FA-CBB6-E644A867CE71}"/>
              </a:ext>
            </a:extLst>
          </p:cNvPr>
          <p:cNvSpPr txBox="1"/>
          <p:nvPr/>
        </p:nvSpPr>
        <p:spPr>
          <a:xfrm>
            <a:off x="361175" y="1012479"/>
            <a:ext cx="1135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Model 1: fx-85GT plus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672BF-3B36-6F1C-7CB6-A2F1EF43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5" y="1474144"/>
            <a:ext cx="2367321" cy="47799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E07E6C-C3F3-87A8-D79D-02D5F839C0EC}"/>
              </a:ext>
            </a:extLst>
          </p:cNvPr>
          <p:cNvSpPr/>
          <p:nvPr/>
        </p:nvSpPr>
        <p:spPr>
          <a:xfrm>
            <a:off x="715224" y="2236206"/>
            <a:ext cx="1692998" cy="6427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DFDCF9-A1D9-3CDD-443C-B7A5AD8AF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36" y="1474144"/>
            <a:ext cx="2367321" cy="47799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C5C753-1188-12FE-4F63-FCCD4BAA0C9E}"/>
              </a:ext>
            </a:extLst>
          </p:cNvPr>
          <p:cNvSpPr/>
          <p:nvPr/>
        </p:nvSpPr>
        <p:spPr>
          <a:xfrm>
            <a:off x="5208085" y="2236206"/>
            <a:ext cx="1692998" cy="6427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CCA8B9-3FD1-4465-B0AF-39407BEA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97" y="1474144"/>
            <a:ext cx="2367321" cy="4779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57BE78-A1D7-6D05-6591-AD8425D5B63A}"/>
              </a:ext>
            </a:extLst>
          </p:cNvPr>
          <p:cNvSpPr/>
          <p:nvPr/>
        </p:nvSpPr>
        <p:spPr>
          <a:xfrm>
            <a:off x="9700946" y="2236206"/>
            <a:ext cx="1692998" cy="6427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207E59-504B-CCBF-74B3-90801A5BF923}"/>
                  </a:ext>
                </a:extLst>
              </p:cNvPr>
              <p:cNvSpPr txBox="1"/>
              <p:nvPr/>
            </p:nvSpPr>
            <p:spPr>
              <a:xfrm>
                <a:off x="2978588" y="2821015"/>
                <a:ext cx="15551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Type in the number you want and 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207E59-504B-CCBF-74B3-90801A5BF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588" y="2821015"/>
                <a:ext cx="1555172" cy="1200329"/>
              </a:xfrm>
              <a:prstGeom prst="rect">
                <a:avLst/>
              </a:prstGeom>
              <a:blipFill>
                <a:blip r:embed="rId4"/>
                <a:stretch>
                  <a:fillRect l="-3529" t="-2538"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06AA244-A1FE-6717-9979-797923A78205}"/>
              </a:ext>
            </a:extLst>
          </p:cNvPr>
          <p:cNvSpPr txBox="1"/>
          <p:nvPr/>
        </p:nvSpPr>
        <p:spPr>
          <a:xfrm>
            <a:off x="1915820" y="2218063"/>
            <a:ext cx="1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2AC3E-96D4-BFCF-1A13-AFED4526BA69}"/>
              </a:ext>
            </a:extLst>
          </p:cNvPr>
          <p:cNvSpPr/>
          <p:nvPr/>
        </p:nvSpPr>
        <p:spPr>
          <a:xfrm>
            <a:off x="2064348" y="5501814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22EA6-81BB-6EC4-5344-9BA893D9823B}"/>
              </a:ext>
            </a:extLst>
          </p:cNvPr>
          <p:cNvSpPr txBox="1"/>
          <p:nvPr/>
        </p:nvSpPr>
        <p:spPr>
          <a:xfrm>
            <a:off x="7230973" y="1886621"/>
            <a:ext cx="155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Press shift once and then press ‘fact’.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7CAF38-F126-7AC5-702E-829F97CB520A}"/>
              </a:ext>
            </a:extLst>
          </p:cNvPr>
          <p:cNvSpPr/>
          <p:nvPr/>
        </p:nvSpPr>
        <p:spPr>
          <a:xfrm>
            <a:off x="4918374" y="2995007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2538A2-8125-0329-0F42-52FCFF0A6163}"/>
              </a:ext>
            </a:extLst>
          </p:cNvPr>
          <p:cNvSpPr/>
          <p:nvPr/>
        </p:nvSpPr>
        <p:spPr>
          <a:xfrm>
            <a:off x="5306819" y="3912304"/>
            <a:ext cx="579422" cy="57942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5AD2A0-7940-4D04-B4DF-61556891FCD9}"/>
              </a:ext>
            </a:extLst>
          </p:cNvPr>
          <p:cNvSpPr txBox="1"/>
          <p:nvPr/>
        </p:nvSpPr>
        <p:spPr>
          <a:xfrm>
            <a:off x="6477546" y="2218063"/>
            <a:ext cx="155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C13C75-8B12-96CC-147F-913FA285E525}"/>
                  </a:ext>
                </a:extLst>
              </p:cNvPr>
              <p:cNvSpPr txBox="1"/>
              <p:nvPr/>
            </p:nvSpPr>
            <p:spPr>
              <a:xfrm>
                <a:off x="10616358" y="2236206"/>
                <a:ext cx="1555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C13C75-8B12-96CC-147F-913FA285E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358" y="2236206"/>
                <a:ext cx="15551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39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162962" y="706170"/>
            <a:ext cx="54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900 as a product of prime factors, leaving your answer in index form: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40307-B60D-E61F-02E5-C94403ECF4B6}"/>
              </a:ext>
            </a:extLst>
          </p:cNvPr>
          <p:cNvSpPr txBox="1"/>
          <p:nvPr/>
        </p:nvSpPr>
        <p:spPr>
          <a:xfrm>
            <a:off x="6408347" y="706170"/>
            <a:ext cx="546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500 as a product of prime factors leaving your answer in index form: </a:t>
            </a:r>
          </a:p>
        </p:txBody>
      </p:sp>
    </p:spTree>
    <p:extLst>
      <p:ext uri="{BB962C8B-B14F-4D97-AF65-F5344CB8AC3E}">
        <p14:creationId xmlns:p14="http://schemas.microsoft.com/office/powerpoint/2010/main" val="4014631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WBs: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2461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6E76-FFDC-5DE0-E6F1-0ED556C5D038}"/>
              </a:ext>
            </a:extLst>
          </p:cNvPr>
          <p:cNvSpPr txBox="1"/>
          <p:nvPr/>
        </p:nvSpPr>
        <p:spPr>
          <a:xfrm>
            <a:off x="353085" y="923453"/>
            <a:ext cx="112172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your calculator to find the product of prime factors for the following numbers:</a:t>
            </a:r>
          </a:p>
          <a:p>
            <a:r>
              <a:rPr lang="en-GB" dirty="0"/>
              <a:t>a) 300				b) 920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c) 1012				d) 911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e) 876				f) 12003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g) 34 x 195 			h) 16170 ÷ 15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rewrite your answers in expanded form?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3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0FD499-31D4-CD9E-F656-252CAA7DA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34" y="1823094"/>
            <a:ext cx="3143250" cy="14192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4AF8E8-479E-E954-0805-CCEA4AAB5DD2}"/>
              </a:ext>
            </a:extLst>
          </p:cNvPr>
          <p:cNvSpPr txBox="1"/>
          <p:nvPr/>
        </p:nvSpPr>
        <p:spPr>
          <a:xfrm>
            <a:off x="3431826" y="2046083"/>
            <a:ext cx="227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430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9C9D1-4D23-AE26-BBFB-ABAEDB82D1AC}"/>
              </a:ext>
            </a:extLst>
          </p:cNvPr>
          <p:cNvSpPr txBox="1"/>
          <p:nvPr/>
        </p:nvSpPr>
        <p:spPr>
          <a:xfrm>
            <a:off x="2345410" y="3314936"/>
            <a:ext cx="271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430 has a factor of 10.</a:t>
            </a:r>
          </a:p>
          <a:p>
            <a:r>
              <a:rPr lang="en-GB" dirty="0"/>
              <a:t>Can you see where 10 appears in the prime factors?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0A8E5-4DB5-4897-5250-845FF453FB20}"/>
              </a:ext>
            </a:extLst>
          </p:cNvPr>
          <p:cNvSpPr txBox="1"/>
          <p:nvPr/>
        </p:nvSpPr>
        <p:spPr>
          <a:xfrm>
            <a:off x="7300818" y="3809554"/>
            <a:ext cx="271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430 has a factor of 86.</a:t>
            </a:r>
          </a:p>
          <a:p>
            <a:r>
              <a:rPr lang="en-GB" dirty="0"/>
              <a:t>Can you see where 86 appears in the prime factors?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32A7C1-6700-E1D4-911B-CECB6E09B786}"/>
              </a:ext>
            </a:extLst>
          </p:cNvPr>
          <p:cNvSpPr txBox="1"/>
          <p:nvPr/>
        </p:nvSpPr>
        <p:spPr>
          <a:xfrm>
            <a:off x="2729306" y="5614247"/>
            <a:ext cx="629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 Can you find another factor of 430 within the prime factors?</a:t>
            </a:r>
          </a:p>
        </p:txBody>
      </p:sp>
    </p:spTree>
    <p:extLst>
      <p:ext uri="{BB962C8B-B14F-4D97-AF65-F5344CB8AC3E}">
        <p14:creationId xmlns:p14="http://schemas.microsoft.com/office/powerpoint/2010/main" val="3601908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AF8E8-479E-E954-0805-CCEA4AAB5DD2}"/>
              </a:ext>
            </a:extLst>
          </p:cNvPr>
          <p:cNvSpPr txBox="1"/>
          <p:nvPr/>
        </p:nvSpPr>
        <p:spPr>
          <a:xfrm>
            <a:off x="3135958" y="564241"/>
            <a:ext cx="227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1925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9C9D1-4D23-AE26-BBFB-ABAEDB82D1AC}"/>
              </a:ext>
            </a:extLst>
          </p:cNvPr>
          <p:cNvSpPr txBox="1"/>
          <p:nvPr/>
        </p:nvSpPr>
        <p:spPr>
          <a:xfrm>
            <a:off x="1050763" y="1878114"/>
            <a:ext cx="101393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 or false:</a:t>
            </a:r>
          </a:p>
          <a:p>
            <a:endParaRPr lang="en-GB" dirty="0"/>
          </a:p>
          <a:p>
            <a:r>
              <a:rPr lang="en-GB" dirty="0"/>
              <a:t>1925 has a factor of 25</a:t>
            </a:r>
          </a:p>
          <a:p>
            <a:endParaRPr lang="en-GB" dirty="0"/>
          </a:p>
          <a:p>
            <a:r>
              <a:rPr lang="en-GB" dirty="0"/>
              <a:t>1925 has a factor of 10</a:t>
            </a:r>
          </a:p>
          <a:p>
            <a:endParaRPr lang="en-GB" dirty="0"/>
          </a:p>
          <a:p>
            <a:r>
              <a:rPr lang="en-GB" dirty="0"/>
              <a:t>1925 has a factor of 77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Challenge: </a:t>
            </a:r>
          </a:p>
          <a:p>
            <a:r>
              <a:rPr lang="en-GB" dirty="0"/>
              <a:t>Come up with a factor that is in 1925 based on these prime factors. </a:t>
            </a:r>
          </a:p>
          <a:p>
            <a:endParaRPr lang="en-GB" dirty="0"/>
          </a:p>
          <a:p>
            <a:r>
              <a:rPr lang="en-GB" dirty="0"/>
              <a:t>Come up with a factor that isn’t in 1925 but you think other students will think is in 1925. 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BDE89-AA5D-6F9A-C190-418A28A6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52" y="309955"/>
            <a:ext cx="3476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343F6-DB3D-FAC6-85FC-266FC3E52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07" y="305413"/>
            <a:ext cx="3467100" cy="1285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296D4-24DF-27A0-030B-158ACC53C2B1}"/>
              </a:ext>
            </a:extLst>
          </p:cNvPr>
          <p:cNvSpPr txBox="1"/>
          <p:nvPr/>
        </p:nvSpPr>
        <p:spPr>
          <a:xfrm>
            <a:off x="833479" y="2204039"/>
            <a:ext cx="10139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True or false:</a:t>
            </a:r>
          </a:p>
          <a:p>
            <a:endParaRPr lang="en-GB" dirty="0"/>
          </a:p>
          <a:p>
            <a:r>
              <a:rPr lang="en-GB" dirty="0"/>
              <a:t>The number above has a factor of 30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number above has a factor of 42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number above has a factor of 105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1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162962" y="706170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all factors of 165 based on its prime factors.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43493-2A69-0C36-C68C-5688D503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79" y="1262818"/>
            <a:ext cx="1517163" cy="597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F8AB8-2DBF-8AEB-349A-362412E5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78" y="2553182"/>
            <a:ext cx="1517163" cy="597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6B6AA-635B-D17A-01AC-AD96FAD3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76" y="3647574"/>
            <a:ext cx="1517163" cy="597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C3D4F6-0862-98EA-07F3-4AFFEAF9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75" y="4948849"/>
            <a:ext cx="1517163" cy="597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E2D314-3FAB-5FAD-B3EF-BC10C773A79C}"/>
              </a:ext>
            </a:extLst>
          </p:cNvPr>
          <p:cNvSpPr txBox="1"/>
          <p:nvPr/>
        </p:nvSpPr>
        <p:spPr>
          <a:xfrm>
            <a:off x="1538618" y="1899601"/>
            <a:ext cx="24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x 165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FD22FF-7C29-0753-A5B8-656B642A3352}"/>
              </a:ext>
            </a:extLst>
          </p:cNvPr>
          <p:cNvSpPr/>
          <p:nvPr/>
        </p:nvSpPr>
        <p:spPr>
          <a:xfrm>
            <a:off x="1774476" y="1262818"/>
            <a:ext cx="1620574" cy="56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97442-13ED-A09D-F113-F38671667ED4}"/>
              </a:ext>
            </a:extLst>
          </p:cNvPr>
          <p:cNvSpPr txBox="1"/>
          <p:nvPr/>
        </p:nvSpPr>
        <p:spPr>
          <a:xfrm>
            <a:off x="1538618" y="3136951"/>
            <a:ext cx="24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x 55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B7B8B8-32A1-5D6D-05E8-EDA6862B3714}"/>
              </a:ext>
            </a:extLst>
          </p:cNvPr>
          <p:cNvSpPr/>
          <p:nvPr/>
        </p:nvSpPr>
        <p:spPr>
          <a:xfrm>
            <a:off x="2299579" y="2572916"/>
            <a:ext cx="992059" cy="56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1BEDE-BD47-661A-6B92-803795C55662}"/>
              </a:ext>
            </a:extLst>
          </p:cNvPr>
          <p:cNvSpPr txBox="1"/>
          <p:nvPr/>
        </p:nvSpPr>
        <p:spPr>
          <a:xfrm>
            <a:off x="1538618" y="4404401"/>
            <a:ext cx="24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x 33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A7823C-BF2F-B581-A83D-EF7A628ECB55}"/>
              </a:ext>
            </a:extLst>
          </p:cNvPr>
          <p:cNvSpPr/>
          <p:nvPr/>
        </p:nvSpPr>
        <p:spPr>
          <a:xfrm>
            <a:off x="2228591" y="3639175"/>
            <a:ext cx="668517" cy="56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4DC819-F8D0-915C-4201-9CA5A6F97935}"/>
              </a:ext>
            </a:extLst>
          </p:cNvPr>
          <p:cNvSpPr/>
          <p:nvPr/>
        </p:nvSpPr>
        <p:spPr>
          <a:xfrm>
            <a:off x="1783528" y="4944540"/>
            <a:ext cx="1006992" cy="567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F2708-2B4B-E3A3-0DF4-C9E8BD66CB81}"/>
              </a:ext>
            </a:extLst>
          </p:cNvPr>
          <p:cNvSpPr txBox="1"/>
          <p:nvPr/>
        </p:nvSpPr>
        <p:spPr>
          <a:xfrm>
            <a:off x="1568302" y="5636198"/>
            <a:ext cx="24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 x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7AB19C-353A-ECD8-180E-BE4187354827}"/>
              </a:ext>
            </a:extLst>
          </p:cNvPr>
          <p:cNvSpPr txBox="1"/>
          <p:nvPr/>
        </p:nvSpPr>
        <p:spPr>
          <a:xfrm>
            <a:off x="4083113" y="2553182"/>
            <a:ext cx="6570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them on visualiser with the tiles.</a:t>
            </a:r>
          </a:p>
          <a:p>
            <a:endParaRPr lang="en-GB" dirty="0"/>
          </a:p>
          <a:p>
            <a:r>
              <a:rPr lang="en-GB" dirty="0"/>
              <a:t>Instead of drawing rings around them – move the tiles around so that 3 is on its own and 5 and 11 are together, then move so 5 is at the front on its own and 3 and 11 are together and so on… </a:t>
            </a:r>
          </a:p>
        </p:txBody>
      </p:sp>
    </p:spTree>
    <p:extLst>
      <p:ext uri="{BB962C8B-B14F-4D97-AF65-F5344CB8AC3E}">
        <p14:creationId xmlns:p14="http://schemas.microsoft.com/office/powerpoint/2010/main" val="1284112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6507398" y="753929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all factors of 165 based on its prime factors.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43493-2A69-0C36-C68C-5688D503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915" y="1213117"/>
            <a:ext cx="1517163" cy="5974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A0DB42-CFAF-2924-A046-F08143C8B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93" y="1213117"/>
            <a:ext cx="1702712" cy="6957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FD0AD3-FC41-D3CA-9320-664C0C9DB8B2}"/>
              </a:ext>
            </a:extLst>
          </p:cNvPr>
          <p:cNvSpPr txBox="1"/>
          <p:nvPr/>
        </p:nvSpPr>
        <p:spPr>
          <a:xfrm>
            <a:off x="519552" y="753929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all factors of 385 based on its prime factors.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993BE-52A7-41F9-C040-82C4A9D0155D}"/>
              </a:ext>
            </a:extLst>
          </p:cNvPr>
          <p:cNvSpPr txBox="1"/>
          <p:nvPr/>
        </p:nvSpPr>
        <p:spPr>
          <a:xfrm>
            <a:off x="3508705" y="583427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Prime Factor Tiles (mathsbot.com)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79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19303-36FC-4991-5710-3E788FCBF1C9}"/>
              </a:ext>
            </a:extLst>
          </p:cNvPr>
          <p:cNvSpPr txBox="1"/>
          <p:nvPr/>
        </p:nvSpPr>
        <p:spPr>
          <a:xfrm>
            <a:off x="6507398" y="753929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all factors of 130 based on its prime factors.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993BE-52A7-41F9-C040-82C4A9D0155D}"/>
              </a:ext>
            </a:extLst>
          </p:cNvPr>
          <p:cNvSpPr txBox="1"/>
          <p:nvPr/>
        </p:nvSpPr>
        <p:spPr>
          <a:xfrm>
            <a:off x="3508705" y="583427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Prime Factor Tiles (mathsbot.com)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25CC89-B9BC-232B-ADD2-6EDF0B78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40" y="1329293"/>
            <a:ext cx="1561069" cy="5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5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 WBs: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7B112-204F-65DC-4EC3-1FF47E99DF15}"/>
              </a:ext>
            </a:extLst>
          </p:cNvPr>
          <p:cNvSpPr txBox="1"/>
          <p:nvPr/>
        </p:nvSpPr>
        <p:spPr>
          <a:xfrm>
            <a:off x="296502" y="679939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Prime Factor Tiles (mathsbot.com)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877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2461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6E76-FFDC-5DE0-E6F1-0ED556C5D038}"/>
              </a:ext>
            </a:extLst>
          </p:cNvPr>
          <p:cNvSpPr txBox="1"/>
          <p:nvPr/>
        </p:nvSpPr>
        <p:spPr>
          <a:xfrm>
            <a:off x="0" y="563381"/>
            <a:ext cx="1121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prime factor tiles for the following numbers, list all of their factors: 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51E3B-8400-90B9-9AA9-18F5377C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98" y="1238927"/>
            <a:ext cx="8975474" cy="46203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4299B3-C871-69B0-94A2-D6EA79B0C42F}"/>
              </a:ext>
            </a:extLst>
          </p:cNvPr>
          <p:cNvSpPr txBox="1"/>
          <p:nvPr/>
        </p:nvSpPr>
        <p:spPr>
          <a:xfrm>
            <a:off x="2562131" y="1508346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AA5EE-5F0C-D49C-FD3E-93EC1550F3B9}"/>
              </a:ext>
            </a:extLst>
          </p:cNvPr>
          <p:cNvSpPr txBox="1"/>
          <p:nvPr/>
        </p:nvSpPr>
        <p:spPr>
          <a:xfrm>
            <a:off x="2562131" y="2807353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66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4DAB7-24E2-FABD-3EA0-A7B1DF829EA5}"/>
              </a:ext>
            </a:extLst>
          </p:cNvPr>
          <p:cNvSpPr txBox="1"/>
          <p:nvPr/>
        </p:nvSpPr>
        <p:spPr>
          <a:xfrm>
            <a:off x="2562131" y="3976904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65688-44B3-1659-70DE-BF52CD402BE2}"/>
              </a:ext>
            </a:extLst>
          </p:cNvPr>
          <p:cNvSpPr txBox="1"/>
          <p:nvPr/>
        </p:nvSpPr>
        <p:spPr>
          <a:xfrm>
            <a:off x="2362954" y="5146455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190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E0941-3471-667B-F92D-8FD45EBBA56F}"/>
              </a:ext>
            </a:extLst>
          </p:cNvPr>
          <p:cNvSpPr txBox="1"/>
          <p:nvPr/>
        </p:nvSpPr>
        <p:spPr>
          <a:xfrm>
            <a:off x="7111680" y="1508346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105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1697F0-C2D2-EDF7-E7EC-9A72AD2F1F5C}"/>
              </a:ext>
            </a:extLst>
          </p:cNvPr>
          <p:cNvSpPr txBox="1"/>
          <p:nvPr/>
        </p:nvSpPr>
        <p:spPr>
          <a:xfrm>
            <a:off x="7111680" y="2677897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455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947E6-96CE-8F28-0857-7FCEB01CE7E8}"/>
              </a:ext>
            </a:extLst>
          </p:cNvPr>
          <p:cNvSpPr txBox="1"/>
          <p:nvPr/>
        </p:nvSpPr>
        <p:spPr>
          <a:xfrm>
            <a:off x="6912504" y="3986509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2057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E3BE3C-E5EA-472B-1CD0-12FE979169DD}"/>
              </a:ext>
            </a:extLst>
          </p:cNvPr>
          <p:cNvSpPr txBox="1"/>
          <p:nvPr/>
        </p:nvSpPr>
        <p:spPr>
          <a:xfrm>
            <a:off x="6827824" y="5156060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1155 = </a:t>
            </a:r>
          </a:p>
        </p:txBody>
      </p:sp>
    </p:spTree>
    <p:extLst>
      <p:ext uri="{BB962C8B-B14F-4D97-AF65-F5344CB8AC3E}">
        <p14:creationId xmlns:p14="http://schemas.microsoft.com/office/powerpoint/2010/main" val="2619154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49535-A1EE-A0DC-0FB6-9222FA17F7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A952EBE9-0769-94FD-1296-DDECC0D0A35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Depth: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7B02B-C018-FA3E-D5B4-E685950B8F72}"/>
              </a:ext>
            </a:extLst>
          </p:cNvPr>
          <p:cNvSpPr txBox="1"/>
          <p:nvPr/>
        </p:nvSpPr>
        <p:spPr>
          <a:xfrm>
            <a:off x="0" y="563381"/>
            <a:ext cx="1121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first using your calculator to find the prime factors of the following numbers – list all factors. 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201EE-F3BD-0E95-1A80-CB80199ACFEE}"/>
              </a:ext>
            </a:extLst>
          </p:cNvPr>
          <p:cNvSpPr txBox="1"/>
          <p:nvPr/>
        </p:nvSpPr>
        <p:spPr>
          <a:xfrm>
            <a:off x="2562131" y="1508346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42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9BA17-FF1B-C09E-CB0E-CAE583D8F7E8}"/>
              </a:ext>
            </a:extLst>
          </p:cNvPr>
          <p:cNvSpPr txBox="1"/>
          <p:nvPr/>
        </p:nvSpPr>
        <p:spPr>
          <a:xfrm>
            <a:off x="2562131" y="2807353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66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F41B0-C9AF-8F56-7F3F-7BDF881CF02A}"/>
              </a:ext>
            </a:extLst>
          </p:cNvPr>
          <p:cNvSpPr txBox="1"/>
          <p:nvPr/>
        </p:nvSpPr>
        <p:spPr>
          <a:xfrm>
            <a:off x="2562131" y="3976904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70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13359-CBC0-A5EF-B64E-FAF7C8F6DB56}"/>
              </a:ext>
            </a:extLst>
          </p:cNvPr>
          <p:cNvSpPr txBox="1"/>
          <p:nvPr/>
        </p:nvSpPr>
        <p:spPr>
          <a:xfrm>
            <a:off x="2362954" y="5146455"/>
            <a:ext cx="20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190 =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EA534F-647B-45CD-B03B-A456178E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77" y="1057792"/>
            <a:ext cx="7948707" cy="51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</a:t>
            </a:r>
            <a:r>
              <a:rPr lang="en-GB" b="1" dirty="0">
                <a:latin typeface="Century Gothic" panose="020B0502020202020204" pitchFamily="34" charset="0"/>
              </a:rPr>
              <a:t>Prime Factorisation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FDEF-6D72-8253-3701-153DAD772335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 from memory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</a:t>
            </a:r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prompts or discussion.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</a:t>
            </a:r>
            <a:r>
              <a:rPr lang="en-GB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must write something for</a:t>
            </a:r>
            <a:r>
              <a:rPr lang="en-GB" sz="1600" i="1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each.</a:t>
            </a:r>
            <a:endParaRPr lang="en-GB" sz="16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3BF20-A493-ABC9-AFDF-11BB3A21A9D8}"/>
              </a:ext>
            </a:extLst>
          </p:cNvPr>
          <p:cNvSpPr txBox="1"/>
          <p:nvPr/>
        </p:nvSpPr>
        <p:spPr>
          <a:xfrm>
            <a:off x="309716" y="280219"/>
            <a:ext cx="11488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LO: To find the prime factor decomposition of a given number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223B68-1943-636B-40DA-14FC4D7B1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54707"/>
              </p:ext>
            </p:extLst>
          </p:nvPr>
        </p:nvGraphicFramePr>
        <p:xfrm>
          <a:off x="309715" y="3698840"/>
          <a:ext cx="1109078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Prime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number with exactly 2 factors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 number that goes into another number with no remainder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Decomposition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To break something down into smaller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3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72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210147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REQUISITES: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7F041-1D71-9A1E-1ADE-29BEDAE8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8" y="1015968"/>
            <a:ext cx="5290006" cy="4235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7E44D8-1026-D82D-FAB3-67B6BF77526D}"/>
              </a:ext>
            </a:extLst>
          </p:cNvPr>
          <p:cNvSpPr txBox="1"/>
          <p:nvPr/>
        </p:nvSpPr>
        <p:spPr>
          <a:xfrm>
            <a:off x="6029608" y="1015968"/>
            <a:ext cx="547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and circle as many prime numbers as you can. </a:t>
            </a:r>
          </a:p>
          <a:p>
            <a:r>
              <a:rPr lang="en-GB" dirty="0"/>
              <a:t>You have 40 seconds. </a:t>
            </a:r>
          </a:p>
        </p:txBody>
      </p:sp>
    </p:spTree>
    <p:extLst>
      <p:ext uri="{BB962C8B-B14F-4D97-AF65-F5344CB8AC3E}">
        <p14:creationId xmlns:p14="http://schemas.microsoft.com/office/powerpoint/2010/main" val="39123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8FD2B-04F1-FE0C-F95A-4E14FD774EA9}"/>
              </a:ext>
            </a:extLst>
          </p:cNvPr>
          <p:cNvSpPr txBox="1"/>
          <p:nvPr/>
        </p:nvSpPr>
        <p:spPr>
          <a:xfrm>
            <a:off x="642796" y="226337"/>
            <a:ext cx="1042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Eratosphenes</a:t>
            </a:r>
            <a:r>
              <a:rPr lang="en-GB" dirty="0"/>
              <a:t> (Born 275 BC) was an ancient Greek scholar who developed an interesting way to identify prime numbers on a 100 grid. He made other notable contributions to various fields but we will focus on his system for identifying primes. 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00F4174-642C-C197-1E45-5894E4F9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868" y="1247922"/>
            <a:ext cx="1759201" cy="23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20F13-0A85-7C02-1E16-20FEB61E09DC}"/>
              </a:ext>
            </a:extLst>
          </p:cNvPr>
          <p:cNvSpPr txBox="1"/>
          <p:nvPr/>
        </p:nvSpPr>
        <p:spPr>
          <a:xfrm>
            <a:off x="378721" y="470230"/>
            <a:ext cx="44537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Cross out 1. It isn’t prime. </a:t>
            </a:r>
          </a:p>
          <a:p>
            <a:endParaRPr lang="en-GB" dirty="0"/>
          </a:p>
          <a:p>
            <a:r>
              <a:rPr lang="en-GB" dirty="0"/>
              <a:t>Circle 2. Cross out all other numbers in the 2 times table(as these all have at least 3 factors – 1, itself and 2). </a:t>
            </a:r>
          </a:p>
          <a:p>
            <a:endParaRPr lang="en-GB" dirty="0"/>
          </a:p>
          <a:p>
            <a:r>
              <a:rPr lang="en-GB" dirty="0"/>
              <a:t>Circle 3. Cross out all other numbers in the 3 times table (as these all have at least 3 factors – 1, itself and 3)</a:t>
            </a:r>
          </a:p>
          <a:p>
            <a:endParaRPr lang="en-GB" dirty="0"/>
          </a:p>
          <a:p>
            <a:r>
              <a:rPr lang="en-GB" dirty="0"/>
              <a:t>Continue this and you end up with: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11BC0-38B0-39F3-12D7-26953C406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72" y="1312753"/>
            <a:ext cx="5680693" cy="4593596"/>
          </a:xfrm>
          <a:prstGeom prst="rect">
            <a:avLst/>
          </a:prstGeom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06114BC-7F65-AA02-46E3-EEE43B7F59CF}"/>
              </a:ext>
            </a:extLst>
          </p:cNvPr>
          <p:cNvSpPr/>
          <p:nvPr/>
        </p:nvSpPr>
        <p:spPr>
          <a:xfrm>
            <a:off x="5626472" y="125104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AF1DF33-FFA1-091A-081E-0BCDAB150073}"/>
              </a:ext>
            </a:extLst>
          </p:cNvPr>
          <p:cNvSpPr/>
          <p:nvPr/>
        </p:nvSpPr>
        <p:spPr>
          <a:xfrm>
            <a:off x="7272694" y="128642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F022FB2-7E80-55B6-FDA4-C707ABDDB14B}"/>
              </a:ext>
            </a:extLst>
          </p:cNvPr>
          <p:cNvSpPr/>
          <p:nvPr/>
        </p:nvSpPr>
        <p:spPr>
          <a:xfrm>
            <a:off x="8339494" y="127679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B12BBBAD-2D4A-056F-E131-675E28BB8AA9}"/>
              </a:ext>
            </a:extLst>
          </p:cNvPr>
          <p:cNvSpPr/>
          <p:nvPr/>
        </p:nvSpPr>
        <p:spPr>
          <a:xfrm>
            <a:off x="9406294" y="126717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BB38074E-BF96-3E67-FDFC-8BC59F28D81A}"/>
              </a:ext>
            </a:extLst>
          </p:cNvPr>
          <p:cNvSpPr/>
          <p:nvPr/>
        </p:nvSpPr>
        <p:spPr>
          <a:xfrm>
            <a:off x="10473094" y="125755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0F94A568-D589-C1B1-1200-ADCEB0286DD5}"/>
              </a:ext>
            </a:extLst>
          </p:cNvPr>
          <p:cNvSpPr/>
          <p:nvPr/>
        </p:nvSpPr>
        <p:spPr>
          <a:xfrm>
            <a:off x="10508914" y="173504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B422E88D-C37E-134F-5C58-DF4AD784AD2B}"/>
              </a:ext>
            </a:extLst>
          </p:cNvPr>
          <p:cNvSpPr/>
          <p:nvPr/>
        </p:nvSpPr>
        <p:spPr>
          <a:xfrm>
            <a:off x="10544734" y="221253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9979427E-7C6E-8886-C946-387C8F272EBC}"/>
              </a:ext>
            </a:extLst>
          </p:cNvPr>
          <p:cNvSpPr/>
          <p:nvPr/>
        </p:nvSpPr>
        <p:spPr>
          <a:xfrm>
            <a:off x="10580554" y="269003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13051229-14B1-D6B1-07D8-BA0A1EE8B12E}"/>
              </a:ext>
            </a:extLst>
          </p:cNvPr>
          <p:cNvSpPr/>
          <p:nvPr/>
        </p:nvSpPr>
        <p:spPr>
          <a:xfrm>
            <a:off x="10616374" y="316752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BEC53ADE-5E89-CF8B-967F-D92205D3F385}"/>
              </a:ext>
            </a:extLst>
          </p:cNvPr>
          <p:cNvSpPr/>
          <p:nvPr/>
        </p:nvSpPr>
        <p:spPr>
          <a:xfrm>
            <a:off x="10652194" y="349111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DF070F3-9E99-CA9E-E9A0-86D372E0B818}"/>
              </a:ext>
            </a:extLst>
          </p:cNvPr>
          <p:cNvSpPr/>
          <p:nvPr/>
        </p:nvSpPr>
        <p:spPr>
          <a:xfrm>
            <a:off x="10688014" y="396860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5D1BF35E-59F0-EDB1-2AFE-5839402DF3C7}"/>
              </a:ext>
            </a:extLst>
          </p:cNvPr>
          <p:cNvSpPr/>
          <p:nvPr/>
        </p:nvSpPr>
        <p:spPr>
          <a:xfrm>
            <a:off x="10723834" y="4446096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931BA91E-04FC-13EC-D9FA-EC399A3FE15E}"/>
              </a:ext>
            </a:extLst>
          </p:cNvPr>
          <p:cNvSpPr/>
          <p:nvPr/>
        </p:nvSpPr>
        <p:spPr>
          <a:xfrm>
            <a:off x="10759654" y="492358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EE53CAA1-7211-F2DA-8FC5-8FAF2A6AB5D9}"/>
              </a:ext>
            </a:extLst>
          </p:cNvPr>
          <p:cNvSpPr/>
          <p:nvPr/>
        </p:nvSpPr>
        <p:spPr>
          <a:xfrm>
            <a:off x="10720887" y="531260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2D3587EF-3E90-A721-3867-E8F26E1D8677}"/>
              </a:ext>
            </a:extLst>
          </p:cNvPr>
          <p:cNvSpPr/>
          <p:nvPr/>
        </p:nvSpPr>
        <p:spPr>
          <a:xfrm>
            <a:off x="9339645" y="173853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33C06614-2863-C8CE-5474-2A273E09A420}"/>
              </a:ext>
            </a:extLst>
          </p:cNvPr>
          <p:cNvSpPr/>
          <p:nvPr/>
        </p:nvSpPr>
        <p:spPr>
          <a:xfrm>
            <a:off x="9375465" y="221602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9D7B8F0-E6A9-F90C-8322-EA74C1C2526B}"/>
              </a:ext>
            </a:extLst>
          </p:cNvPr>
          <p:cNvSpPr/>
          <p:nvPr/>
        </p:nvSpPr>
        <p:spPr>
          <a:xfrm>
            <a:off x="9411285" y="269352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DFDB6AC5-7B6D-23E2-E3B5-5521F0E081BE}"/>
              </a:ext>
            </a:extLst>
          </p:cNvPr>
          <p:cNvSpPr/>
          <p:nvPr/>
        </p:nvSpPr>
        <p:spPr>
          <a:xfrm>
            <a:off x="9447105" y="317101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D3053D11-ED48-6E4D-4C4B-23B2DF833F85}"/>
              </a:ext>
            </a:extLst>
          </p:cNvPr>
          <p:cNvSpPr/>
          <p:nvPr/>
        </p:nvSpPr>
        <p:spPr>
          <a:xfrm>
            <a:off x="9482925" y="349460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EC6E3A49-3AC9-1F3D-812F-B8E9E5EF7258}"/>
              </a:ext>
            </a:extLst>
          </p:cNvPr>
          <p:cNvSpPr/>
          <p:nvPr/>
        </p:nvSpPr>
        <p:spPr>
          <a:xfrm>
            <a:off x="9518745" y="397209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FCD3C272-454A-131B-BEA3-3B282851E343}"/>
              </a:ext>
            </a:extLst>
          </p:cNvPr>
          <p:cNvSpPr/>
          <p:nvPr/>
        </p:nvSpPr>
        <p:spPr>
          <a:xfrm>
            <a:off x="9554565" y="444958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C648D626-D085-A2A3-08E2-ED21FCAC43FD}"/>
              </a:ext>
            </a:extLst>
          </p:cNvPr>
          <p:cNvSpPr/>
          <p:nvPr/>
        </p:nvSpPr>
        <p:spPr>
          <a:xfrm>
            <a:off x="9590385" y="492708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034F377C-A687-5099-5AD7-39E2D9FC3DDD}"/>
              </a:ext>
            </a:extLst>
          </p:cNvPr>
          <p:cNvSpPr/>
          <p:nvPr/>
        </p:nvSpPr>
        <p:spPr>
          <a:xfrm>
            <a:off x="9551618" y="531609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4A6FBBE2-6C88-9806-703C-40438F5AE82F}"/>
              </a:ext>
            </a:extLst>
          </p:cNvPr>
          <p:cNvSpPr/>
          <p:nvPr/>
        </p:nvSpPr>
        <p:spPr>
          <a:xfrm>
            <a:off x="8277513" y="173504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F51BEF3-97B6-3AD1-2E30-B1E4382E6EB4}"/>
              </a:ext>
            </a:extLst>
          </p:cNvPr>
          <p:cNvSpPr/>
          <p:nvPr/>
        </p:nvSpPr>
        <p:spPr>
          <a:xfrm>
            <a:off x="8308359" y="221951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67F2D51B-6201-D8A4-C327-4B855AF6922E}"/>
              </a:ext>
            </a:extLst>
          </p:cNvPr>
          <p:cNvSpPr/>
          <p:nvPr/>
        </p:nvSpPr>
        <p:spPr>
          <a:xfrm>
            <a:off x="8364044" y="267880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28DD4FF7-ACB2-7ED8-E348-E4218A30F8B8}"/>
              </a:ext>
            </a:extLst>
          </p:cNvPr>
          <p:cNvSpPr/>
          <p:nvPr/>
        </p:nvSpPr>
        <p:spPr>
          <a:xfrm>
            <a:off x="8359324" y="313709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32C326DC-EBA2-5C24-D91D-C0647AEE8AC6}"/>
              </a:ext>
            </a:extLst>
          </p:cNvPr>
          <p:cNvSpPr/>
          <p:nvPr/>
        </p:nvSpPr>
        <p:spPr>
          <a:xfrm>
            <a:off x="8313656" y="349809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0AA4CDE1-CF94-FCA3-F9D7-0198A3DFFCA9}"/>
              </a:ext>
            </a:extLst>
          </p:cNvPr>
          <p:cNvSpPr/>
          <p:nvPr/>
        </p:nvSpPr>
        <p:spPr>
          <a:xfrm>
            <a:off x="8349476" y="397558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FD61B900-22B1-FFC4-5A2C-4950E933B96D}"/>
              </a:ext>
            </a:extLst>
          </p:cNvPr>
          <p:cNvSpPr/>
          <p:nvPr/>
        </p:nvSpPr>
        <p:spPr>
          <a:xfrm>
            <a:off x="8385296" y="445307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9085C6DC-7B3F-B3DA-CEEC-2055568E1B29}"/>
              </a:ext>
            </a:extLst>
          </p:cNvPr>
          <p:cNvSpPr/>
          <p:nvPr/>
        </p:nvSpPr>
        <p:spPr>
          <a:xfrm>
            <a:off x="8421116" y="493057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92161590-A313-6C6A-D526-CA66CABD4E0C}"/>
              </a:ext>
            </a:extLst>
          </p:cNvPr>
          <p:cNvSpPr/>
          <p:nvPr/>
        </p:nvSpPr>
        <p:spPr>
          <a:xfrm>
            <a:off x="8382349" y="531958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447A10E2-B6FF-7C2C-CA24-601DB25CE434}"/>
              </a:ext>
            </a:extLst>
          </p:cNvPr>
          <p:cNvSpPr/>
          <p:nvPr/>
        </p:nvSpPr>
        <p:spPr>
          <a:xfrm>
            <a:off x="7244429" y="173504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B1134D6D-C9CF-3D3D-0796-FC64C5A0A180}"/>
              </a:ext>
            </a:extLst>
          </p:cNvPr>
          <p:cNvSpPr/>
          <p:nvPr/>
        </p:nvSpPr>
        <p:spPr>
          <a:xfrm>
            <a:off x="7272272" y="224140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F27F2476-98CD-DBD6-18D8-293324A3739A}"/>
              </a:ext>
            </a:extLst>
          </p:cNvPr>
          <p:cNvSpPr/>
          <p:nvPr/>
        </p:nvSpPr>
        <p:spPr>
          <a:xfrm>
            <a:off x="7236452" y="2628136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A252576A-3EBB-BC64-576C-7516228E334C}"/>
              </a:ext>
            </a:extLst>
          </p:cNvPr>
          <p:cNvSpPr/>
          <p:nvPr/>
        </p:nvSpPr>
        <p:spPr>
          <a:xfrm>
            <a:off x="7263883" y="306899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92C2D603-1067-8B95-FD41-33AC14B3EC97}"/>
              </a:ext>
            </a:extLst>
          </p:cNvPr>
          <p:cNvSpPr/>
          <p:nvPr/>
        </p:nvSpPr>
        <p:spPr>
          <a:xfrm>
            <a:off x="7261695" y="349931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04E75BD1-CB09-EB49-467B-3564CFA984FF}"/>
              </a:ext>
            </a:extLst>
          </p:cNvPr>
          <p:cNvSpPr/>
          <p:nvPr/>
        </p:nvSpPr>
        <p:spPr>
          <a:xfrm>
            <a:off x="7251847" y="397558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9BCD13A3-5CA0-B814-6430-B74B45B310F1}"/>
              </a:ext>
            </a:extLst>
          </p:cNvPr>
          <p:cNvSpPr/>
          <p:nvPr/>
        </p:nvSpPr>
        <p:spPr>
          <a:xfrm>
            <a:off x="7216027" y="445656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21924EAA-D048-1708-9D36-CD88149654AD}"/>
              </a:ext>
            </a:extLst>
          </p:cNvPr>
          <p:cNvSpPr/>
          <p:nvPr/>
        </p:nvSpPr>
        <p:spPr>
          <a:xfrm>
            <a:off x="7251847" y="493406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30B55486-BB16-8809-61E8-89F3E3370DED}"/>
              </a:ext>
            </a:extLst>
          </p:cNvPr>
          <p:cNvSpPr/>
          <p:nvPr/>
        </p:nvSpPr>
        <p:spPr>
          <a:xfrm>
            <a:off x="7213080" y="532308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DBE9970C-19C9-4EAE-EA38-ABBCA1E00383}"/>
              </a:ext>
            </a:extLst>
          </p:cNvPr>
          <p:cNvSpPr/>
          <p:nvPr/>
        </p:nvSpPr>
        <p:spPr>
          <a:xfrm>
            <a:off x="6273533" y="171943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250E6556-8A26-E6F0-0A54-13EE84B92C91}"/>
              </a:ext>
            </a:extLst>
          </p:cNvPr>
          <p:cNvSpPr/>
          <p:nvPr/>
        </p:nvSpPr>
        <p:spPr>
          <a:xfrm>
            <a:off x="6245268" y="216805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01C3E229-4A53-12C2-AD35-A53DCEC177F4}"/>
              </a:ext>
            </a:extLst>
          </p:cNvPr>
          <p:cNvSpPr/>
          <p:nvPr/>
        </p:nvSpPr>
        <p:spPr>
          <a:xfrm>
            <a:off x="6273111" y="267441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B0506605-6634-3C1E-45DA-56A42FDBC2BF}"/>
              </a:ext>
            </a:extLst>
          </p:cNvPr>
          <p:cNvSpPr/>
          <p:nvPr/>
        </p:nvSpPr>
        <p:spPr>
          <a:xfrm>
            <a:off x="6237291" y="306114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88A33C4F-DAFA-6AD4-EF4D-1C17FC1A838D}"/>
              </a:ext>
            </a:extLst>
          </p:cNvPr>
          <p:cNvSpPr/>
          <p:nvPr/>
        </p:nvSpPr>
        <p:spPr>
          <a:xfrm>
            <a:off x="6264722" y="350200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BBBDE81B-050C-A4FD-1F57-7C8C970B32BC}"/>
              </a:ext>
            </a:extLst>
          </p:cNvPr>
          <p:cNvSpPr/>
          <p:nvPr/>
        </p:nvSpPr>
        <p:spPr>
          <a:xfrm>
            <a:off x="6262534" y="393232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EBF56854-4C81-E792-8AF7-71E2D1ADFD3A}"/>
              </a:ext>
            </a:extLst>
          </p:cNvPr>
          <p:cNvSpPr/>
          <p:nvPr/>
        </p:nvSpPr>
        <p:spPr>
          <a:xfrm>
            <a:off x="6252686" y="440859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028C5C72-C733-24FF-73A6-39B65236D13A}"/>
              </a:ext>
            </a:extLst>
          </p:cNvPr>
          <p:cNvSpPr/>
          <p:nvPr/>
        </p:nvSpPr>
        <p:spPr>
          <a:xfrm>
            <a:off x="6216866" y="4889578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E55FB31F-50AC-A406-6950-27B7AB7D65FB}"/>
              </a:ext>
            </a:extLst>
          </p:cNvPr>
          <p:cNvSpPr/>
          <p:nvPr/>
        </p:nvSpPr>
        <p:spPr>
          <a:xfrm>
            <a:off x="6252686" y="536707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C79045F5-1625-BF56-2302-7AB7210D0CAE}"/>
              </a:ext>
            </a:extLst>
          </p:cNvPr>
          <p:cNvSpPr/>
          <p:nvPr/>
        </p:nvSpPr>
        <p:spPr>
          <a:xfrm>
            <a:off x="7828217" y="164911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2E9D88D9-DA81-64F6-4B42-FB37E7187D95}"/>
              </a:ext>
            </a:extLst>
          </p:cNvPr>
          <p:cNvSpPr/>
          <p:nvPr/>
        </p:nvSpPr>
        <p:spPr>
          <a:xfrm>
            <a:off x="7799952" y="209773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B548C222-FF65-B5FB-57E9-05A8EE047381}"/>
              </a:ext>
            </a:extLst>
          </p:cNvPr>
          <p:cNvSpPr/>
          <p:nvPr/>
        </p:nvSpPr>
        <p:spPr>
          <a:xfrm>
            <a:off x="7827795" y="260409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CFE5B8B0-D4F0-4FB0-A661-2B182412EE72}"/>
              </a:ext>
            </a:extLst>
          </p:cNvPr>
          <p:cNvSpPr/>
          <p:nvPr/>
        </p:nvSpPr>
        <p:spPr>
          <a:xfrm>
            <a:off x="7791975" y="299082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A138A8F7-4787-1ED7-6D69-313F1DC423C8}"/>
              </a:ext>
            </a:extLst>
          </p:cNvPr>
          <p:cNvSpPr/>
          <p:nvPr/>
        </p:nvSpPr>
        <p:spPr>
          <a:xfrm>
            <a:off x="7819406" y="343168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0948F9F1-94D6-D6D4-9D32-798054E98E8A}"/>
              </a:ext>
            </a:extLst>
          </p:cNvPr>
          <p:cNvSpPr/>
          <p:nvPr/>
        </p:nvSpPr>
        <p:spPr>
          <a:xfrm>
            <a:off x="7817218" y="386200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E2D26152-99B6-8829-BE13-0649EA1ACA1A}"/>
              </a:ext>
            </a:extLst>
          </p:cNvPr>
          <p:cNvSpPr/>
          <p:nvPr/>
        </p:nvSpPr>
        <p:spPr>
          <a:xfrm>
            <a:off x="7807370" y="433827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40E7096E-CA52-0A2E-6684-F0749945E484}"/>
              </a:ext>
            </a:extLst>
          </p:cNvPr>
          <p:cNvSpPr/>
          <p:nvPr/>
        </p:nvSpPr>
        <p:spPr>
          <a:xfrm>
            <a:off x="7771550" y="481925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9D43DA3D-F318-E4F3-F2F5-5D301DF58D5F}"/>
              </a:ext>
            </a:extLst>
          </p:cNvPr>
          <p:cNvSpPr/>
          <p:nvPr/>
        </p:nvSpPr>
        <p:spPr>
          <a:xfrm>
            <a:off x="7807370" y="5296750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F91781D4-B4CB-DA1E-86B5-9BB3A68EDD9F}"/>
              </a:ext>
            </a:extLst>
          </p:cNvPr>
          <p:cNvSpPr/>
          <p:nvPr/>
        </p:nvSpPr>
        <p:spPr>
          <a:xfrm>
            <a:off x="8867683" y="4819257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Multiplication Sign 72">
            <a:extLst>
              <a:ext uri="{FF2B5EF4-FFF2-40B4-BE49-F238E27FC236}">
                <a16:creationId xmlns:a16="http://schemas.microsoft.com/office/drawing/2014/main" id="{D2039B99-F114-68EB-DF6E-96096F2F2949}"/>
              </a:ext>
            </a:extLst>
          </p:cNvPr>
          <p:cNvSpPr/>
          <p:nvPr/>
        </p:nvSpPr>
        <p:spPr>
          <a:xfrm>
            <a:off x="8843207" y="436296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7401A91E-F8DB-F79A-16B4-920272E63963}"/>
              </a:ext>
            </a:extLst>
          </p:cNvPr>
          <p:cNvSpPr/>
          <p:nvPr/>
        </p:nvSpPr>
        <p:spPr>
          <a:xfrm>
            <a:off x="10018079" y="5264456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E52AAD1F-C64A-81E0-D07D-638DCABD0F1F}"/>
              </a:ext>
            </a:extLst>
          </p:cNvPr>
          <p:cNvSpPr/>
          <p:nvPr/>
        </p:nvSpPr>
        <p:spPr>
          <a:xfrm>
            <a:off x="9965156" y="4013229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FFE1ABCF-4CF6-D250-EBCC-C725ACB1F81B}"/>
              </a:ext>
            </a:extLst>
          </p:cNvPr>
          <p:cNvSpPr/>
          <p:nvPr/>
        </p:nvSpPr>
        <p:spPr>
          <a:xfrm>
            <a:off x="9919644" y="2655405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8386B830-9537-C189-1C92-3E54A6614636}"/>
              </a:ext>
            </a:extLst>
          </p:cNvPr>
          <p:cNvSpPr/>
          <p:nvPr/>
        </p:nvSpPr>
        <p:spPr>
          <a:xfrm>
            <a:off x="10027104" y="301765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76473619-9613-AFF9-08FD-17EFA834D8B8}"/>
              </a:ext>
            </a:extLst>
          </p:cNvPr>
          <p:cNvSpPr/>
          <p:nvPr/>
        </p:nvSpPr>
        <p:spPr>
          <a:xfrm>
            <a:off x="8867144" y="349809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1A36D0BF-E134-F8F2-4470-672BB7A57C23}"/>
              </a:ext>
            </a:extLst>
          </p:cNvPr>
          <p:cNvSpPr/>
          <p:nvPr/>
        </p:nvSpPr>
        <p:spPr>
          <a:xfrm>
            <a:off x="8902745" y="2202856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BCA2BBAC-7F2F-A9AF-F07B-926A2422F293}"/>
              </a:ext>
            </a:extLst>
          </p:cNvPr>
          <p:cNvSpPr/>
          <p:nvPr/>
        </p:nvSpPr>
        <p:spPr>
          <a:xfrm>
            <a:off x="6747060" y="391320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Multiplication Sign 80">
            <a:extLst>
              <a:ext uri="{FF2B5EF4-FFF2-40B4-BE49-F238E27FC236}">
                <a16:creationId xmlns:a16="http://schemas.microsoft.com/office/drawing/2014/main" id="{D7EF4C7D-6A00-651A-F01F-99E602716B45}"/>
              </a:ext>
            </a:extLst>
          </p:cNvPr>
          <p:cNvSpPr/>
          <p:nvPr/>
        </p:nvSpPr>
        <p:spPr>
          <a:xfrm>
            <a:off x="6736683" y="528879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Multiplication Sign 81">
            <a:extLst>
              <a:ext uri="{FF2B5EF4-FFF2-40B4-BE49-F238E27FC236}">
                <a16:creationId xmlns:a16="http://schemas.microsoft.com/office/drawing/2014/main" id="{7E290B1E-E38B-C00D-3E7F-5A806890D0FB}"/>
              </a:ext>
            </a:extLst>
          </p:cNvPr>
          <p:cNvSpPr/>
          <p:nvPr/>
        </p:nvSpPr>
        <p:spPr>
          <a:xfrm>
            <a:off x="5693925" y="5253051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3D31E611-712A-8B00-5D54-D7FCC4539789}"/>
              </a:ext>
            </a:extLst>
          </p:cNvPr>
          <p:cNvSpPr/>
          <p:nvPr/>
        </p:nvSpPr>
        <p:spPr>
          <a:xfrm>
            <a:off x="5701359" y="4845873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Multiplication Sign 83">
            <a:extLst>
              <a:ext uri="{FF2B5EF4-FFF2-40B4-BE49-F238E27FC236}">
                <a16:creationId xmlns:a16="http://schemas.microsoft.com/office/drawing/2014/main" id="{7099A46D-B733-7944-CA58-0C8620D7EE9D}"/>
              </a:ext>
            </a:extLst>
          </p:cNvPr>
          <p:cNvSpPr/>
          <p:nvPr/>
        </p:nvSpPr>
        <p:spPr>
          <a:xfrm>
            <a:off x="5617603" y="3509322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Multiplication Sign 84">
            <a:extLst>
              <a:ext uri="{FF2B5EF4-FFF2-40B4-BE49-F238E27FC236}">
                <a16:creationId xmlns:a16="http://schemas.microsoft.com/office/drawing/2014/main" id="{3BE51745-D9EE-0133-6EE1-E6926CB87DD9}"/>
              </a:ext>
            </a:extLst>
          </p:cNvPr>
          <p:cNvSpPr/>
          <p:nvPr/>
        </p:nvSpPr>
        <p:spPr>
          <a:xfrm>
            <a:off x="5650423" y="2168684"/>
            <a:ext cx="579422" cy="683598"/>
          </a:xfrm>
          <a:prstGeom prst="mathMultiply">
            <a:avLst>
              <a:gd name="adj1" fmla="val 12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4A0FC7C-29E6-AF5E-16EE-6A63C6813D63}"/>
              </a:ext>
            </a:extLst>
          </p:cNvPr>
          <p:cNvSpPr/>
          <p:nvPr/>
        </p:nvSpPr>
        <p:spPr>
          <a:xfrm>
            <a:off x="6234159" y="1340889"/>
            <a:ext cx="552262" cy="5203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C0360ED-C2E8-8EF7-B12B-301C39693014}"/>
              </a:ext>
            </a:extLst>
          </p:cNvPr>
          <p:cNvSpPr/>
          <p:nvPr/>
        </p:nvSpPr>
        <p:spPr>
          <a:xfrm>
            <a:off x="6822241" y="1357282"/>
            <a:ext cx="552262" cy="5203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821D531-CDF6-E601-66FD-7D3E39F87C61}"/>
              </a:ext>
            </a:extLst>
          </p:cNvPr>
          <p:cNvSpPr/>
          <p:nvPr/>
        </p:nvSpPr>
        <p:spPr>
          <a:xfrm>
            <a:off x="7897701" y="1346982"/>
            <a:ext cx="552262" cy="5203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F1ABCB4-5BAE-9B7B-FB10-672936CCA41B}"/>
              </a:ext>
            </a:extLst>
          </p:cNvPr>
          <p:cNvSpPr/>
          <p:nvPr/>
        </p:nvSpPr>
        <p:spPr>
          <a:xfrm>
            <a:off x="8973161" y="1336682"/>
            <a:ext cx="552262" cy="5203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D7A2EE3-987C-3B8B-AF21-E251435E7AD8}"/>
              </a:ext>
            </a:extLst>
          </p:cNvPr>
          <p:cNvSpPr/>
          <p:nvPr/>
        </p:nvSpPr>
        <p:spPr>
          <a:xfrm>
            <a:off x="10048621" y="1326382"/>
            <a:ext cx="552262" cy="52035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0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endParaRPr lang="en-GB" sz="16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endParaRPr lang="en-GB" sz="16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9B3ED-846B-674D-91BA-2204396A4F5A}"/>
                  </a:ext>
                </a:extLst>
              </p:cNvPr>
              <p:cNvSpPr txBox="1"/>
              <p:nvPr/>
            </p:nvSpPr>
            <p:spPr>
              <a:xfrm>
                <a:off x="434566" y="307818"/>
                <a:ext cx="7776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20=2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×2×5</m:t>
                    </m:r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19B3ED-846B-674D-91BA-2204396A4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6" y="307818"/>
                <a:ext cx="777692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4FA28-B4C6-C31E-A112-52D7600042BE}"/>
                  </a:ext>
                </a:extLst>
              </p:cNvPr>
              <p:cNvSpPr txBox="1"/>
              <p:nvPr/>
            </p:nvSpPr>
            <p:spPr>
              <a:xfrm>
                <a:off x="434566" y="1358020"/>
                <a:ext cx="77769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24=2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×2×2×3</m:t>
                    </m:r>
                  </m:oMath>
                </a14:m>
                <a:r>
                  <a:rPr lang="en-GB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4FA28-B4C6-C31E-A112-52D760004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6" y="1358020"/>
                <a:ext cx="77769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08275B08-D6B8-0A90-1125-0019B1ECEDED}"/>
              </a:ext>
            </a:extLst>
          </p:cNvPr>
          <p:cNvSpPr txBox="1"/>
          <p:nvPr/>
        </p:nvSpPr>
        <p:spPr>
          <a:xfrm>
            <a:off x="1982709" y="2610328"/>
            <a:ext cx="8455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Both numbers above can be made by just multiplying prime numbers together. We can represent this using prime factor tiles (on the right). </a:t>
            </a:r>
          </a:p>
          <a:p>
            <a:endParaRPr lang="en-GB" sz="2400" dirty="0"/>
          </a:p>
          <a:p>
            <a:pPr algn="ctr"/>
            <a:r>
              <a:rPr lang="en-GB" sz="2400" dirty="0"/>
              <a:t>Think: </a:t>
            </a:r>
          </a:p>
          <a:p>
            <a:r>
              <a:rPr lang="en-GB" sz="2400" dirty="0"/>
              <a:t>Can you come up with another number that this can be done for? </a:t>
            </a:r>
          </a:p>
          <a:p>
            <a:endParaRPr lang="en-GB" sz="2400" dirty="0"/>
          </a:p>
          <a:p>
            <a:r>
              <a:rPr lang="en-GB" sz="2400" dirty="0"/>
              <a:t>What numbers can you find that use exactly 3 tiles? 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1DDE226-54D3-412D-0479-CB161F07F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57" y="195700"/>
            <a:ext cx="2668227" cy="184563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20099222-30D8-4997-30AC-2C6D4B791F12}"/>
              </a:ext>
            </a:extLst>
          </p:cNvPr>
          <p:cNvSpPr txBox="1"/>
          <p:nvPr/>
        </p:nvSpPr>
        <p:spPr>
          <a:xfrm>
            <a:off x="8806004" y="94977"/>
            <a:ext cx="3265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For modelling: </a:t>
            </a:r>
            <a:r>
              <a:rPr lang="en-GB" sz="1100" dirty="0">
                <a:hlinkClick r:id="rId6"/>
              </a:rPr>
              <a:t>Prime Factor Tiles (mathsbot.com)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4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CC94563-EA6A-4AC1-B360-8ED85B603DC6}" vid="{195C6CBC-4BC1-45B5-BDC6-B12C640D2324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193</TotalTime>
  <Words>1425</Words>
  <Application>Microsoft Office PowerPoint</Application>
  <PresentationFormat>Widescreen</PresentationFormat>
  <Paragraphs>378</Paragraphs>
  <Slides>36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Cambria Math</vt:lpstr>
      <vt:lpstr>Century Gothic</vt:lpstr>
      <vt:lpstr>Lato</vt:lpstr>
      <vt:lpstr>Office Theme</vt:lpstr>
      <vt:lpstr>1_Office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Cutts - AMA Staff</dc:creator>
  <cp:lastModifiedBy>Mrs L Elder - MAT Staff</cp:lastModifiedBy>
  <cp:revision>34</cp:revision>
  <dcterms:created xsi:type="dcterms:W3CDTF">2024-06-26T08:10:05Z</dcterms:created>
  <dcterms:modified xsi:type="dcterms:W3CDTF">2025-05-14T10:37:12Z</dcterms:modified>
</cp:coreProperties>
</file>