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35"/>
  </p:notesMasterIdLst>
  <p:sldIdLst>
    <p:sldId id="264" r:id="rId4"/>
    <p:sldId id="269" r:id="rId5"/>
    <p:sldId id="288" r:id="rId6"/>
    <p:sldId id="261" r:id="rId7"/>
    <p:sldId id="260" r:id="rId8"/>
    <p:sldId id="265" r:id="rId9"/>
    <p:sldId id="296" r:id="rId10"/>
    <p:sldId id="298" r:id="rId11"/>
    <p:sldId id="299" r:id="rId12"/>
    <p:sldId id="297" r:id="rId13"/>
    <p:sldId id="997" r:id="rId14"/>
    <p:sldId id="995" r:id="rId15"/>
    <p:sldId id="998" r:id="rId16"/>
    <p:sldId id="1003" r:id="rId17"/>
    <p:sldId id="996" r:id="rId18"/>
    <p:sldId id="999" r:id="rId19"/>
    <p:sldId id="1004" r:id="rId20"/>
    <p:sldId id="1002" r:id="rId21"/>
    <p:sldId id="1008" r:id="rId22"/>
    <p:sldId id="1000" r:id="rId23"/>
    <p:sldId id="1001" r:id="rId24"/>
    <p:sldId id="1005" r:id="rId25"/>
    <p:sldId id="1009" r:id="rId26"/>
    <p:sldId id="1006" r:id="rId27"/>
    <p:sldId id="1007" r:id="rId28"/>
    <p:sldId id="1010" r:id="rId29"/>
    <p:sldId id="1011" r:id="rId30"/>
    <p:sldId id="993" r:id="rId31"/>
    <p:sldId id="271" r:id="rId32"/>
    <p:sldId id="994" r:id="rId33"/>
    <p:sldId id="9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265"/>
            <p14:sldId id="296"/>
            <p14:sldId id="298"/>
            <p14:sldId id="299"/>
            <p14:sldId id="297"/>
            <p14:sldId id="997"/>
            <p14:sldId id="995"/>
            <p14:sldId id="998"/>
            <p14:sldId id="1003"/>
            <p14:sldId id="996"/>
            <p14:sldId id="999"/>
            <p14:sldId id="1004"/>
            <p14:sldId id="1002"/>
            <p14:sldId id="1008"/>
            <p14:sldId id="1000"/>
            <p14:sldId id="1001"/>
            <p14:sldId id="1005"/>
            <p14:sldId id="1009"/>
            <p14:sldId id="1006"/>
            <p14:sldId id="1007"/>
            <p14:sldId id="1010"/>
            <p14:sldId id="1011"/>
          </p14:sldIdLst>
        </p14:section>
        <p14:section name="Secure" id="{3C25313C-2642-42FF-8276-F00EC6DF9D8C}">
          <p14:sldIdLst>
            <p14:sldId id="993"/>
            <p14:sldId id="271"/>
            <p14:sldId id="994"/>
            <p14:sldId id="9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0707" autoAdjust="0"/>
  </p:normalViewPr>
  <p:slideViewPr>
    <p:cSldViewPr snapToGrid="0">
      <p:cViewPr>
        <p:scale>
          <a:sx n="66" d="100"/>
          <a:sy n="66" d="100"/>
        </p:scale>
        <p:origin x="13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Linking to prior learning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DD8C5-4613-4C35-A156-F23D89B6EA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4074A-E766-D46E-4FFD-7226AA49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74C2CA-BC2A-7034-FB6D-7461DF87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A4991-FD88-69FC-4FC1-A37C9339D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17FC3-F9DF-F774-707E-64FCB35A4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0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18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4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57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38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6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9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80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71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9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39B5AA67-CDBB-45E0-B389-552A29A3200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4B0DAAF-D688-43A4-8AB6-15E0F18738E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0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/>
              <a:t>FRACTIONAL INDICES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In general: </a:t>
                </a:r>
                <a:endParaRPr lang="en-GB" sz="60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7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7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72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GB" sz="72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ctrlPr>
                            <a:rPr lang="en-GB" sz="7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7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GB" sz="7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6000" dirty="0"/>
              </a:p>
              <a:p>
                <a:pPr marL="0" indent="0" algn="r">
                  <a:buNone/>
                </a:pPr>
                <a:endParaRPr lang="en-GB" sz="6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  <a:blipFill>
                <a:blip r:embed="rId2"/>
                <a:stretch>
                  <a:fillRect l="-1111" t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6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D6D06-AF78-FF3B-AD32-47CBF202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96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17350B-F52B-331D-A626-3C076D463E80}"/>
              </a:ext>
            </a:extLst>
          </p:cNvPr>
          <p:cNvSpPr/>
          <p:nvPr/>
        </p:nvSpPr>
        <p:spPr>
          <a:xfrm>
            <a:off x="1615440" y="32004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9E43B8-E3C8-00D7-D12C-4BEF5E0DC933}"/>
              </a:ext>
            </a:extLst>
          </p:cNvPr>
          <p:cNvSpPr/>
          <p:nvPr/>
        </p:nvSpPr>
        <p:spPr>
          <a:xfrm>
            <a:off x="7741920" y="31242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4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DFF4A-010E-C520-DA62-59AE9007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29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42D77-7A4A-91AB-34B4-E24AFEB69D6D}"/>
              </a:ext>
            </a:extLst>
          </p:cNvPr>
          <p:cNvSpPr/>
          <p:nvPr/>
        </p:nvSpPr>
        <p:spPr>
          <a:xfrm>
            <a:off x="1615440" y="32004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5108C-3593-E269-8CE4-C10166213C60}"/>
              </a:ext>
            </a:extLst>
          </p:cNvPr>
          <p:cNvSpPr/>
          <p:nvPr/>
        </p:nvSpPr>
        <p:spPr>
          <a:xfrm>
            <a:off x="7741920" y="31242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9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354A9-E3C0-96F4-40C9-E3C56619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6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E17D3-919C-96F4-C869-B177041A7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1265"/>
            <a:ext cx="12192000" cy="1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5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E7926-3506-66A8-34ED-E44BE506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44B84-F02F-9790-F640-818BE4BB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62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916688B-33FB-31AD-5D4C-19B6E17C8709}"/>
                  </a:ext>
                </a:extLst>
              </p:cNvPr>
              <p:cNvSpPr/>
              <p:nvPr/>
            </p:nvSpPr>
            <p:spPr>
              <a:xfrm>
                <a:off x="0" y="792480"/>
                <a:ext cx="6096000" cy="1662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Work out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916688B-33FB-31AD-5D4C-19B6E17C8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2480"/>
                <a:ext cx="6096000" cy="1662963"/>
              </a:xfrm>
              <a:prstGeom prst="rect">
                <a:avLst/>
              </a:prstGeom>
              <a:blipFill>
                <a:blip r:embed="rId3"/>
                <a:stretch>
                  <a:fillRect l="-1896" t="-4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6A9947-F79A-BCFB-8C7D-0C40F4F96D38}"/>
                  </a:ext>
                </a:extLst>
              </p:cNvPr>
              <p:cNvSpPr/>
              <p:nvPr/>
            </p:nvSpPr>
            <p:spPr>
              <a:xfrm>
                <a:off x="6096000" y="792480"/>
                <a:ext cx="6096000" cy="1662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Work out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6A9947-F79A-BCFB-8C7D-0C40F4F96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92480"/>
                <a:ext cx="6096000" cy="1662963"/>
              </a:xfrm>
              <a:prstGeom prst="rect">
                <a:avLst/>
              </a:prstGeom>
              <a:blipFill>
                <a:blip r:embed="rId4"/>
                <a:stretch>
                  <a:fillRect l="-1896" t="-4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69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DD393-B78E-DB89-8A76-DAB2E9FE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47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D8BEC6-3557-A1CE-B5D3-BCA3A55A7204}"/>
              </a:ext>
            </a:extLst>
          </p:cNvPr>
          <p:cNvSpPr/>
          <p:nvPr/>
        </p:nvSpPr>
        <p:spPr>
          <a:xfrm>
            <a:off x="1615440" y="32004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D409D-09EC-685D-1A05-AD82C7DD9DD7}"/>
              </a:ext>
            </a:extLst>
          </p:cNvPr>
          <p:cNvSpPr/>
          <p:nvPr/>
        </p:nvSpPr>
        <p:spPr>
          <a:xfrm>
            <a:off x="7741920" y="31242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3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ECF15-CD68-56E8-CFB7-103AD11F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932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96E221-D54A-D755-1E44-566B2BF7037C}"/>
              </a:ext>
            </a:extLst>
          </p:cNvPr>
          <p:cNvSpPr/>
          <p:nvPr/>
        </p:nvSpPr>
        <p:spPr>
          <a:xfrm>
            <a:off x="1706880" y="34290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2B789-2DF4-6347-0E46-DD6F64343FAA}"/>
              </a:ext>
            </a:extLst>
          </p:cNvPr>
          <p:cNvSpPr/>
          <p:nvPr/>
        </p:nvSpPr>
        <p:spPr>
          <a:xfrm>
            <a:off x="7772400" y="3429000"/>
            <a:ext cx="435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4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4F663-045B-E9AF-DEAE-64B91526E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41D5D-F68A-DF8A-5EC4-C6244934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62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6F19719-F1FB-B213-F44F-7E06D2F61B74}"/>
                  </a:ext>
                </a:extLst>
              </p:cNvPr>
              <p:cNvSpPr/>
              <p:nvPr/>
            </p:nvSpPr>
            <p:spPr>
              <a:xfrm>
                <a:off x="0" y="792480"/>
                <a:ext cx="6096000" cy="1662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6F19719-F1FB-B213-F44F-7E06D2F61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2480"/>
                <a:ext cx="6096000" cy="1662963"/>
              </a:xfrm>
              <a:prstGeom prst="rect">
                <a:avLst/>
              </a:prstGeom>
              <a:blipFill>
                <a:blip r:embed="rId3"/>
                <a:stretch>
                  <a:fillRect l="-1896" t="-4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56123F-BA4E-F0AF-F29B-E2EAE09CC7AB}"/>
                  </a:ext>
                </a:extLst>
              </p:cNvPr>
              <p:cNvSpPr/>
              <p:nvPr/>
            </p:nvSpPr>
            <p:spPr>
              <a:xfrm>
                <a:off x="6096000" y="792480"/>
                <a:ext cx="6096000" cy="1662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56123F-BA4E-F0AF-F29B-E2EAE09CC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92480"/>
                <a:ext cx="6096000" cy="1662963"/>
              </a:xfrm>
              <a:prstGeom prst="rect">
                <a:avLst/>
              </a:prstGeom>
              <a:blipFill>
                <a:blip r:embed="rId4"/>
                <a:stretch>
                  <a:fillRect l="-1896" t="-4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59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4FF44-FDDF-A6DA-D6CE-4F60896DA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0"/>
            <a:ext cx="4861560" cy="6167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E2C23-6598-EB2D-4018-2151ADF8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822" y="167640"/>
            <a:ext cx="561342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832B5-ED1E-0E87-6186-D21C1541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63640" cy="448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48ADF-95BB-09B5-124D-141B9F2C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823" y="2621280"/>
            <a:ext cx="6591177" cy="36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60EAE-5526-6B92-1647-D16A7DEE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54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4EF38-5579-A44A-CE80-4D397DDEA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6492"/>
            <a:ext cx="12192000" cy="11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9A659-98D8-39BB-370E-71272021F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20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392EE-1E67-2D58-EF9B-FEB2E98C9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4586"/>
            <a:ext cx="12192000" cy="166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3D55B-7A29-975A-D4F9-947955BBA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7549"/>
            <a:ext cx="12192000" cy="14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DA1A0-DBA9-CAD1-13AE-409F76F0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04DC4-8DD2-A641-CAC8-36473E2AE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B03DD-B1E1-E575-3982-78D4226B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62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476B92-EA10-CB94-B990-E2EE5C2FC344}"/>
                  </a:ext>
                </a:extLst>
              </p:cNvPr>
              <p:cNvSpPr/>
              <p:nvPr/>
            </p:nvSpPr>
            <p:spPr>
              <a:xfrm>
                <a:off x="0" y="792480"/>
                <a:ext cx="6096000" cy="1662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476B92-EA10-CB94-B990-E2EE5C2FC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2480"/>
                <a:ext cx="6096000" cy="1662963"/>
              </a:xfrm>
              <a:prstGeom prst="rect">
                <a:avLst/>
              </a:prstGeom>
              <a:blipFill>
                <a:blip r:embed="rId3"/>
                <a:stretch>
                  <a:fillRect l="-18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F66FD4-E457-FD63-9CB4-A58F2140907C}"/>
                  </a:ext>
                </a:extLst>
              </p:cNvPr>
              <p:cNvSpPr/>
              <p:nvPr/>
            </p:nvSpPr>
            <p:spPr>
              <a:xfrm>
                <a:off x="6096000" y="792480"/>
                <a:ext cx="6096000" cy="1662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F66FD4-E457-FD63-9CB4-A58F21409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92480"/>
                <a:ext cx="6096000" cy="1662963"/>
              </a:xfrm>
              <a:prstGeom prst="rect">
                <a:avLst/>
              </a:prstGeom>
              <a:blipFill>
                <a:blip r:embed="rId4"/>
                <a:stretch>
                  <a:fillRect l="-1896" t="-4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51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A321D-3377-5B5C-6021-C7D4DCF2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42396"/>
            <a:ext cx="5105400" cy="6099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E7CB2-9A01-0BA9-6F69-6F3B537D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9" y="30480"/>
            <a:ext cx="5105400" cy="61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8D631-8608-0456-7462-C20F797B7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" y="0"/>
            <a:ext cx="6686764" cy="419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654A0-9F0E-A2A3-BA90-BAB8B44C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480" y="2437288"/>
            <a:ext cx="6446520" cy="39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69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4F407-010D-68DB-4031-A927F4F2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17" y="0"/>
            <a:ext cx="8927783" cy="630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41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A13B4-7149-166C-9D6F-B22A68CBD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" y="0"/>
            <a:ext cx="9155430" cy="631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77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57E7E-AB64-44A6-B7B6-4E3A0CF0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A9C3168-1578-8F38-1BC3-26CA00597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21F85-E72D-5ED9-68E3-06CDE9B7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2187"/>
            <a:ext cx="10103023" cy="490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883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9E213-0CF4-17FC-F612-E416554F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074420"/>
            <a:ext cx="679132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F2C68-C456-786E-0B59-1397A891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E214B9A-EDDC-EF96-B3C4-28A3C4E51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BDB9-935B-98CA-AE37-CDEC7745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" y="1025842"/>
            <a:ext cx="9353459" cy="488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81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4CF52-0281-9D9F-4379-811362989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AE9B03-91CE-4593-FFCD-EFF6DFB43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C22A6-94A9-A29C-E398-B1F6D0BA6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092517"/>
            <a:ext cx="9942037" cy="477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86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Fractional Indices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990600" y="716458"/>
                <a:ext cx="109728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/>
                  <a:t>Copy and complete the following calculations: 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16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GB" sz="2800" dirty="0">
                  <a:ea typeface="Cambria Math"/>
                </a:endParaRPr>
              </a:p>
              <a:p>
                <a:pPr marL="0" indent="0" algn="r">
                  <a:buNone/>
                </a:pPr>
                <a:endParaRPr lang="en-GB" sz="28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</a:rPr>
                            <m:t>9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81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=9</m:t>
                      </m:r>
                    </m:oMath>
                  </m:oMathPara>
                </a14:m>
                <a:endParaRPr lang="en-GB" sz="2800" dirty="0">
                  <a:ea typeface="Cambria Math"/>
                </a:endParaRPr>
              </a:p>
              <a:p>
                <a:pPr marL="0" indent="0" algn="r">
                  <a:buNone/>
                </a:pPr>
                <a:endParaRPr lang="en-GB" sz="28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16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=16 </m:t>
                      </m:r>
                    </m:oMath>
                  </m:oMathPara>
                </a14:m>
                <a:endParaRPr lang="en-GB" sz="2800" dirty="0">
                  <a:ea typeface="Cambria Math"/>
                </a:endParaRPr>
              </a:p>
              <a:p>
                <a:pPr marL="0" indent="0" algn="r">
                  <a:buNone/>
                </a:pPr>
                <a:endParaRPr lang="en-GB" sz="28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GB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90600" y="716458"/>
                <a:ext cx="10972800" cy="4525963"/>
              </a:xfrm>
              <a:prstGeom prst="rect">
                <a:avLst/>
              </a:prstGeom>
              <a:blipFill>
                <a:blip r:embed="rId3"/>
                <a:stretch>
                  <a:fillRect l="-889"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36540" y="1446472"/>
            <a:ext cx="14167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9028" y="2403375"/>
            <a:ext cx="14167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5640" y="3360278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4846" y="4297283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7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/>
              <a:t>SQUARE ROOTS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In general: 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60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sz="60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GB" sz="6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60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6000" dirty="0"/>
              </a:p>
              <a:p>
                <a:pPr marL="0" indent="0" algn="r">
                  <a:buNone/>
                </a:pPr>
                <a:endParaRPr lang="en-GB" sz="60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6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6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6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6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6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  <a:p>
                <a:pPr marL="0" indent="0" algn="r">
                  <a:buNone/>
                </a:pPr>
                <a:endParaRPr lang="en-GB" sz="6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  <a:blipFill>
                <a:blip r:embed="rId2"/>
                <a:stretch>
                  <a:fillRect l="-1111" t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43995" y="3829791"/>
            <a:ext cx="540060" cy="10910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8805" y="3790781"/>
            <a:ext cx="43204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3794581"/>
            <a:ext cx="43204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3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/>
              <a:t>CUBED ROOTS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In general: 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6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6000" i="1" dirty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6000" i="1" dirty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sz="60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6000" i="1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GB" sz="60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6000" i="1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GB" sz="6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60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6000" dirty="0"/>
              </a:p>
              <a:p>
                <a:pPr marL="0" indent="0" algn="r">
                  <a:buNone/>
                </a:pPr>
                <a:endParaRPr lang="en-GB" sz="60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6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6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6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6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6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6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  <a:p>
                <a:pPr marL="0" indent="0" algn="r">
                  <a:buNone/>
                </a:pPr>
                <a:endParaRPr lang="en-GB" sz="6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  <a:blipFill>
                <a:blip r:embed="rId2"/>
                <a:stretch>
                  <a:fillRect l="-1111" t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12104" y="3753036"/>
            <a:ext cx="48932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7647" y="3717032"/>
            <a:ext cx="43204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8561" y="3717032"/>
            <a:ext cx="43204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7342" y="3717032"/>
            <a:ext cx="43204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6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/>
              <a:t>CUBED ROOTS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In general: 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54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5400" i="1" dirty="0">
                              <a:latin typeface="Cambria Math"/>
                              <a:ea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5400" i="1" dirty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GB" sz="5400" i="1" dirty="0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ctrlPr>
                            <a:rPr lang="en-GB" sz="5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5400" i="1" dirty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5400" i="1" dirty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sz="54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ctrlPr>
                            <a:rPr lang="en-GB" sz="5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5400" i="1">
                              <a:latin typeface="Cambria Math"/>
                              <a:ea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5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GB" sz="5400" i="1"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ctrlPr>
                            <a:rPr lang="en-GB" sz="5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5400" i="1">
                              <a:latin typeface="Cambria Math"/>
                              <a:ea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5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GB" sz="5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54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5400" dirty="0"/>
              </a:p>
              <a:p>
                <a:pPr marL="0" indent="0" algn="r">
                  <a:buNone/>
                </a:pPr>
                <a:endParaRPr lang="en-GB" sz="60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6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6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6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6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GB" sz="6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60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6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6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6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60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6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  <a:p>
                <a:pPr marL="0" indent="0" algn="r">
                  <a:buNone/>
                </a:pPr>
                <a:endParaRPr lang="en-GB" sz="6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10972800" cy="4525963"/>
              </a:xfrm>
              <a:prstGeom prst="rect">
                <a:avLst/>
              </a:prstGeom>
              <a:blipFill>
                <a:blip r:embed="rId2"/>
                <a:stretch>
                  <a:fillRect l="-1111" t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037926" y="3690548"/>
            <a:ext cx="48932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272" y="3582536"/>
            <a:ext cx="43204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9108" y="3586121"/>
            <a:ext cx="432048" cy="1180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0332" y="3605464"/>
            <a:ext cx="432048" cy="1190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605464"/>
            <a:ext cx="432048" cy="1164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4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258</Words>
  <Application>Microsoft Office PowerPoint</Application>
  <PresentationFormat>Widescreen</PresentationFormat>
  <Paragraphs>94</Paragraphs>
  <Slides>31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SQUARE ROOTS </vt:lpstr>
      <vt:lpstr>CUBED ROOTS </vt:lpstr>
      <vt:lpstr>CUBED ROOTS </vt:lpstr>
      <vt:lpstr>FRACTIONAL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28</cp:revision>
  <dcterms:created xsi:type="dcterms:W3CDTF">2024-05-01T10:13:14Z</dcterms:created>
  <dcterms:modified xsi:type="dcterms:W3CDTF">2025-06-23T08:03:19Z</dcterms:modified>
</cp:coreProperties>
</file>