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7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8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9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0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1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2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13.xml" ContentType="application/vnd.openxmlformats-officedocument.theme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82" r:id="rId3"/>
    <p:sldMasterId id="2147483699" r:id="rId4"/>
    <p:sldMasterId id="2147483716" r:id="rId5"/>
    <p:sldMasterId id="2147483733" r:id="rId6"/>
    <p:sldMasterId id="2147483750" r:id="rId7"/>
    <p:sldMasterId id="2147483767" r:id="rId8"/>
    <p:sldMasterId id="2147483784" r:id="rId9"/>
    <p:sldMasterId id="2147483801" r:id="rId10"/>
    <p:sldMasterId id="2147483818" r:id="rId11"/>
    <p:sldMasterId id="2147483835" r:id="rId12"/>
    <p:sldMasterId id="2147483852" r:id="rId13"/>
    <p:sldMasterId id="2147483869" r:id="rId14"/>
  </p:sldMasterIdLst>
  <p:notesMasterIdLst>
    <p:notesMasterId r:id="rId50"/>
  </p:notesMasterIdLst>
  <p:sldIdLst>
    <p:sldId id="264" r:id="rId15"/>
    <p:sldId id="269" r:id="rId16"/>
    <p:sldId id="288" r:id="rId17"/>
    <p:sldId id="261" r:id="rId18"/>
    <p:sldId id="260" r:id="rId19"/>
    <p:sldId id="295" r:id="rId20"/>
    <p:sldId id="339" r:id="rId21"/>
    <p:sldId id="347" r:id="rId22"/>
    <p:sldId id="348" r:id="rId23"/>
    <p:sldId id="350" r:id="rId24"/>
    <p:sldId id="294" r:id="rId25"/>
    <p:sldId id="349" r:id="rId26"/>
    <p:sldId id="271" r:id="rId27"/>
    <p:sldId id="300" r:id="rId28"/>
    <p:sldId id="267" r:id="rId29"/>
    <p:sldId id="268" r:id="rId30"/>
    <p:sldId id="301" r:id="rId31"/>
    <p:sldId id="282" r:id="rId32"/>
    <p:sldId id="283" r:id="rId33"/>
    <p:sldId id="341" r:id="rId34"/>
    <p:sldId id="291" r:id="rId35"/>
    <p:sldId id="351" r:id="rId36"/>
    <p:sldId id="352" r:id="rId37"/>
    <p:sldId id="355" r:id="rId38"/>
    <p:sldId id="356" r:id="rId39"/>
    <p:sldId id="353" r:id="rId40"/>
    <p:sldId id="354" r:id="rId41"/>
    <p:sldId id="357" r:id="rId42"/>
    <p:sldId id="358" r:id="rId43"/>
    <p:sldId id="359" r:id="rId44"/>
    <p:sldId id="360" r:id="rId45"/>
    <p:sldId id="343" r:id="rId46"/>
    <p:sldId id="345" r:id="rId47"/>
    <p:sldId id="346" r:id="rId48"/>
    <p:sldId id="344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261"/>
            <p14:sldId id="260"/>
          </p14:sldIdLst>
        </p14:section>
        <p14:section name="Instruct" id="{A989B0C6-FEE7-46F6-A651-D7ED39E502F9}">
          <p14:sldIdLst>
            <p14:sldId id="295"/>
            <p14:sldId id="339"/>
            <p14:sldId id="347"/>
            <p14:sldId id="348"/>
            <p14:sldId id="350"/>
          </p14:sldIdLst>
        </p14:section>
        <p14:section name="Practise" id="{9B25ADF9-EA90-401E-998A-AD43D533C9ED}">
          <p14:sldIdLst>
            <p14:sldId id="294"/>
            <p14:sldId id="349"/>
            <p14:sldId id="271"/>
            <p14:sldId id="300"/>
            <p14:sldId id="267"/>
            <p14:sldId id="268"/>
            <p14:sldId id="301"/>
            <p14:sldId id="282"/>
            <p14:sldId id="283"/>
            <p14:sldId id="341"/>
            <p14:sldId id="291"/>
            <p14:sldId id="351"/>
            <p14:sldId id="352"/>
            <p14:sldId id="355"/>
            <p14:sldId id="356"/>
            <p14:sldId id="353"/>
            <p14:sldId id="354"/>
          </p14:sldIdLst>
        </p14:section>
        <p14:section name="Secure" id="{3C25313C-2642-42FF-8276-F00EC6DF9D8C}">
          <p14:sldIdLst>
            <p14:sldId id="357"/>
            <p14:sldId id="358"/>
            <p14:sldId id="359"/>
            <p14:sldId id="360"/>
            <p14:sldId id="343"/>
            <p14:sldId id="345"/>
            <p14:sldId id="346"/>
            <p14:sldId id="34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707" autoAdjust="0"/>
  </p:normalViewPr>
  <p:slideViewPr>
    <p:cSldViewPr snapToGrid="0">
      <p:cViewPr>
        <p:scale>
          <a:sx n="66" d="100"/>
          <a:sy n="66" d="100"/>
        </p:scale>
        <p:origin x="900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2955a62eb3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2955a62eb3c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>
          <a:extLst>
            <a:ext uri="{FF2B5EF4-FFF2-40B4-BE49-F238E27FC236}">
              <a16:creationId xmlns:a16="http://schemas.microsoft.com/office/drawing/2014/main" id="{EBD5E625-06E9-6F87-8CAF-746601B18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2955a62eb3c_0_622:notes">
            <a:extLst>
              <a:ext uri="{FF2B5EF4-FFF2-40B4-BE49-F238E27FC236}">
                <a16:creationId xmlns:a16="http://schemas.microsoft.com/office/drawing/2014/main" id="{745E76B5-BFE1-F997-7D8B-BC00968889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2955a62eb3c_0_622:notes">
            <a:extLst>
              <a:ext uri="{FF2B5EF4-FFF2-40B4-BE49-F238E27FC236}">
                <a16:creationId xmlns:a16="http://schemas.microsoft.com/office/drawing/2014/main" id="{B0B73A7A-E42F-A954-D260-15418027AC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5602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>
          <a:extLst>
            <a:ext uri="{FF2B5EF4-FFF2-40B4-BE49-F238E27FC236}">
              <a16:creationId xmlns:a16="http://schemas.microsoft.com/office/drawing/2014/main" id="{AC53477C-E80F-EF5C-D2A9-3C6F2A1FC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2955a62eb3c_0_622:notes">
            <a:extLst>
              <a:ext uri="{FF2B5EF4-FFF2-40B4-BE49-F238E27FC236}">
                <a16:creationId xmlns:a16="http://schemas.microsoft.com/office/drawing/2014/main" id="{404DBA6F-BA78-73C6-747B-C94842D968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2955a62eb3c_0_622:notes">
            <a:extLst>
              <a:ext uri="{FF2B5EF4-FFF2-40B4-BE49-F238E27FC236}">
                <a16:creationId xmlns:a16="http://schemas.microsoft.com/office/drawing/2014/main" id="{50ED4AD2-FF75-F986-2A4F-B669852C76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7658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>
          <a:extLst>
            <a:ext uri="{FF2B5EF4-FFF2-40B4-BE49-F238E27FC236}">
              <a16:creationId xmlns:a16="http://schemas.microsoft.com/office/drawing/2014/main" id="{8B989629-15B8-1B7C-2F73-43F1D1E0C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2955a62eb3c_0_622:notes">
            <a:extLst>
              <a:ext uri="{FF2B5EF4-FFF2-40B4-BE49-F238E27FC236}">
                <a16:creationId xmlns:a16="http://schemas.microsoft.com/office/drawing/2014/main" id="{FB89F9E1-CDA8-BD15-FD5F-5D7E63C928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2955a62eb3c_0_622:notes">
            <a:extLst>
              <a:ext uri="{FF2B5EF4-FFF2-40B4-BE49-F238E27FC236}">
                <a16:creationId xmlns:a16="http://schemas.microsoft.com/office/drawing/2014/main" id="{7FB2F577-599B-17BB-AC2B-D37721940F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827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>
          <a:extLst>
            <a:ext uri="{FF2B5EF4-FFF2-40B4-BE49-F238E27FC236}">
              <a16:creationId xmlns:a16="http://schemas.microsoft.com/office/drawing/2014/main" id="{368F3D9B-FE30-542B-F9B9-3E5672097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2955a62eb3c_0_622:notes">
            <a:extLst>
              <a:ext uri="{FF2B5EF4-FFF2-40B4-BE49-F238E27FC236}">
                <a16:creationId xmlns:a16="http://schemas.microsoft.com/office/drawing/2014/main" id="{9D7AF9BD-CBDB-9C31-FB6F-7C2F464795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2955a62eb3c_0_622:notes">
            <a:extLst>
              <a:ext uri="{FF2B5EF4-FFF2-40B4-BE49-F238E27FC236}">
                <a16:creationId xmlns:a16="http://schemas.microsoft.com/office/drawing/2014/main" id="{98FC0BA4-DC14-4206-E98E-96814C61E3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9138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>
          <a:extLst>
            <a:ext uri="{FF2B5EF4-FFF2-40B4-BE49-F238E27FC236}">
              <a16:creationId xmlns:a16="http://schemas.microsoft.com/office/drawing/2014/main" id="{1389BA1A-C2B6-4887-C135-92566FE68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2955a62eb3c_0_622:notes">
            <a:extLst>
              <a:ext uri="{FF2B5EF4-FFF2-40B4-BE49-F238E27FC236}">
                <a16:creationId xmlns:a16="http://schemas.microsoft.com/office/drawing/2014/main" id="{5F8AE36B-23D5-4C6D-B19B-05F8596C81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2955a62eb3c_0_622:notes">
            <a:extLst>
              <a:ext uri="{FF2B5EF4-FFF2-40B4-BE49-F238E27FC236}">
                <a16:creationId xmlns:a16="http://schemas.microsoft.com/office/drawing/2014/main" id="{BA9D972E-D1E2-3367-DB42-D400282CA4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6579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>
          <a:extLst>
            <a:ext uri="{FF2B5EF4-FFF2-40B4-BE49-F238E27FC236}">
              <a16:creationId xmlns:a16="http://schemas.microsoft.com/office/drawing/2014/main" id="{5DFEE6A4-594A-BDC1-3511-13427D9F4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2955a62eb3c_0_622:notes">
            <a:extLst>
              <a:ext uri="{FF2B5EF4-FFF2-40B4-BE49-F238E27FC236}">
                <a16:creationId xmlns:a16="http://schemas.microsoft.com/office/drawing/2014/main" id="{A648AFB0-AB45-41CF-6913-E3CB03089F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2955a62eb3c_0_622:notes">
            <a:extLst>
              <a:ext uri="{FF2B5EF4-FFF2-40B4-BE49-F238E27FC236}">
                <a16:creationId xmlns:a16="http://schemas.microsoft.com/office/drawing/2014/main" id="{8A4C8063-1049-C699-1F35-24E1705828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3605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2955a62eb3c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2955a62eb3c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8027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2955a62eb3c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2955a62eb3c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1435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2955a62eb3c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2955a62eb3c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9396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2955a62eb3c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2955a62eb3c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8673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2955a62eb3c_0_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2955a62eb3c_0_6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2031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g2955a62eb3c_0_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7" name="Google Shape;1297;g2955a62eb3c_0_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3660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>
          <a:extLst>
            <a:ext uri="{FF2B5EF4-FFF2-40B4-BE49-F238E27FC236}">
              <a16:creationId xmlns:a16="http://schemas.microsoft.com/office/drawing/2014/main" id="{7BBF3D9E-1374-5FE0-0C91-A3AB86634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2955a62eb3c_0_817:notes">
            <a:extLst>
              <a:ext uri="{FF2B5EF4-FFF2-40B4-BE49-F238E27FC236}">
                <a16:creationId xmlns:a16="http://schemas.microsoft.com/office/drawing/2014/main" id="{B6F80E50-4E2B-188A-B533-0C84D1A4A8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2955a62eb3c_0_817:notes">
            <a:extLst>
              <a:ext uri="{FF2B5EF4-FFF2-40B4-BE49-F238E27FC236}">
                <a16:creationId xmlns:a16="http://schemas.microsoft.com/office/drawing/2014/main" id="{E1D65AD2-7A42-ABC9-36A5-FFB829764E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5929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2955a62eb3c_0_8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2955a62eb3c_0_8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9330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9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9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20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20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1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8811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264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44948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5171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7296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003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4645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10666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1635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04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0173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085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067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2317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6399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2972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7800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43382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211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28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93773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1957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99679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8717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9005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3156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1541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765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2483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4450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05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33522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9051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64193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12936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1156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39566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7386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128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5827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683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1760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49154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30803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816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2384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1862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0490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6848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0965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27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674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1615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9044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1635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38323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05687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7771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40834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43176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0742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23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1737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4037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8137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2397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300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6344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06655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9025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822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00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3083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355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10350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61502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7945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407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7116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1100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7824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670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3483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03736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1985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3539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2948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5267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62961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6266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12963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328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74753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7922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5896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8242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3331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3136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48292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1933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2902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7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40350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32812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80640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0670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67628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87010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08390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4354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7071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54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6239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8800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75150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467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9546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09815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0884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0010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49018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01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97791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94069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64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791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71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602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441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421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598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072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338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7437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50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385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680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2009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6339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7438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0490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906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338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581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38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4822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50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60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3895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6369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9486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497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462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223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26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3415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7864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408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442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632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848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449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9941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510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04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002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2901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6630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067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0289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4619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62097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3814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2920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6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285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230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433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798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7945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45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396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305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021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7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7980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4958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8045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4310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1012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998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039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679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101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17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44.xml"/><Relationship Id="rId16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slideLayout" Target="../slideLayouts/slideLayout15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76.xml"/><Relationship Id="rId16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202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92.xml"/><Relationship Id="rId16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Relationship Id="rId14" Type="http://schemas.openxmlformats.org/officeDocument/2006/relationships/slideLayout" Target="../slideLayouts/slideLayout20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.xml"/><Relationship Id="rId13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3.xml"/><Relationship Id="rId12" Type="http://schemas.openxmlformats.org/officeDocument/2006/relationships/slideLayout" Target="../slideLayouts/slideLayout218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208.xml"/><Relationship Id="rId16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1.xml"/><Relationship Id="rId1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Relationship Id="rId14" Type="http://schemas.openxmlformats.org/officeDocument/2006/relationships/slideLayout" Target="../slideLayouts/slideLayout2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01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6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96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86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16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09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32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08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73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4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02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81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microsoft.com/office/2007/relationships/hdphoto" Target="../media/hdphoto10.wdp"/><Relationship Id="rId2" Type="http://schemas.openxmlformats.org/officeDocument/2006/relationships/image" Target="../media/image14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9.png"/><Relationship Id="rId5" Type="http://schemas.openxmlformats.org/officeDocument/2006/relationships/image" Target="../media/image45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9.png"/><Relationship Id="rId5" Type="http://schemas.openxmlformats.org/officeDocument/2006/relationships/image" Target="../media/image45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9FB7A-B030-1816-4F54-530294D21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778EFE-0404-D123-D878-A817F111BA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DDD8F259-959A-C5BB-7615-68F47EB76AD1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AD1B208C-A8A1-2BBC-F955-AC6127D93679}"/>
              </a:ext>
            </a:extLst>
          </p:cNvPr>
          <p:cNvSpPr/>
          <p:nvPr/>
        </p:nvSpPr>
        <p:spPr>
          <a:xfrm>
            <a:off x="5398557" y="6437401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PRACTISE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DF0F4687-035E-7331-1F0A-6FB58EA688CF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D5837A-4695-37A4-F762-F203982EB0CE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2DEDC340-382E-73F3-CDE8-92B54C3E0BF9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72223DA7-C4BD-CB68-4B20-88B88E26F23D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DO:</a:t>
            </a:r>
          </a:p>
        </p:txBody>
      </p:sp>
      <p:sp>
        <p:nvSpPr>
          <p:cNvPr id="2" name="Google Shape;803;p70">
            <a:extLst>
              <a:ext uri="{FF2B5EF4-FFF2-40B4-BE49-F238E27FC236}">
                <a16:creationId xmlns:a16="http://schemas.microsoft.com/office/drawing/2014/main" id="{2BEE6AF3-2CC5-94B0-9C20-D28E4A16869A}"/>
              </a:ext>
            </a:extLst>
          </p:cNvPr>
          <p:cNvSpPr txBox="1">
            <a:spLocks/>
          </p:cNvSpPr>
          <p:nvPr/>
        </p:nvSpPr>
        <p:spPr>
          <a:xfrm>
            <a:off x="215425" y="868680"/>
            <a:ext cx="4905216" cy="99552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 quadratic sequence</a:t>
            </a:r>
            <a:r>
              <a:rPr kumimoji="0" lang="en-GB" sz="2667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because it has a </a:t>
            </a:r>
            <a:r>
              <a:rPr kumimoji="0" lang="en-GB" sz="2667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constant second difference.</a:t>
            </a:r>
            <a:r>
              <a:rPr kumimoji="0" lang="en-GB" sz="2667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would the next three terms be if the sequences starts:</a:t>
            </a:r>
            <a:r>
              <a:rPr kumimoji="0" lang="en-GB" sz="2667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2, 8, 18… </a:t>
            </a:r>
            <a:endParaRPr lang="en-GB" sz="3200" baseline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94D06A-8673-D972-1EA0-36572F34360F}"/>
              </a:ext>
            </a:extLst>
          </p:cNvPr>
          <p:cNvSpPr txBox="1"/>
          <p:nvPr/>
        </p:nvSpPr>
        <p:spPr>
          <a:xfrm>
            <a:off x="2416627" y="5463705"/>
            <a:ext cx="7358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These are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Quadratic 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sequences </a:t>
            </a:r>
          </a:p>
        </p:txBody>
      </p:sp>
      <p:sp>
        <p:nvSpPr>
          <p:cNvPr id="5" name="Google Shape;803;p70">
            <a:extLst>
              <a:ext uri="{FF2B5EF4-FFF2-40B4-BE49-F238E27FC236}">
                <a16:creationId xmlns:a16="http://schemas.microsoft.com/office/drawing/2014/main" id="{6A7B4A0F-112B-5C46-19B6-90CA83BCB21B}"/>
              </a:ext>
            </a:extLst>
          </p:cNvPr>
          <p:cNvSpPr txBox="1">
            <a:spLocks/>
          </p:cNvSpPr>
          <p:nvPr/>
        </p:nvSpPr>
        <p:spPr>
          <a:xfrm>
            <a:off x="6231597" y="868680"/>
            <a:ext cx="4905216" cy="99552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 quadratic sequence</a:t>
            </a:r>
            <a:r>
              <a:rPr kumimoji="0" lang="en-GB" sz="2667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because it has a </a:t>
            </a:r>
            <a:r>
              <a:rPr kumimoji="0" lang="en-GB" sz="2667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constant second difference</a:t>
            </a:r>
            <a:r>
              <a:rPr kumimoji="0" lang="en-GB" sz="2667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en-GB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would the next three terms be if the sequences starts:</a:t>
            </a:r>
            <a:r>
              <a:rPr kumimoji="0" lang="en-GB" sz="2667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5, 6, 8… </a:t>
            </a:r>
            <a:endParaRPr lang="en-GB" sz="3200" baseline="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6855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00144"/>
            <a:ext cx="11626757" cy="750661"/>
          </a:xfrm>
          <a:solidFill>
            <a:schemeClr val="accent2"/>
          </a:solidFill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Starting with 6, find the next three terms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D97B39-03CB-FAAA-BA55-BC39B298FD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95"/>
          <a:stretch/>
        </p:blipFill>
        <p:spPr>
          <a:xfrm>
            <a:off x="11035458" y="4904367"/>
            <a:ext cx="1052547" cy="1404248"/>
          </a:xfrm>
          <a:prstGeom prst="rect">
            <a:avLst/>
          </a:prstGeom>
        </p:spPr>
      </p:pic>
      <p:sp>
        <p:nvSpPr>
          <p:cNvPr id="5" name="Google Shape;812;p71">
            <a:extLst>
              <a:ext uri="{FF2B5EF4-FFF2-40B4-BE49-F238E27FC236}">
                <a16:creationId xmlns:a16="http://schemas.microsoft.com/office/drawing/2014/main" id="{A199F7C0-4B3B-8761-A813-AE23406177A4}"/>
              </a:ext>
            </a:extLst>
          </p:cNvPr>
          <p:cNvSpPr txBox="1">
            <a:spLocks/>
          </p:cNvSpPr>
          <p:nvPr/>
        </p:nvSpPr>
        <p:spPr>
          <a:xfrm>
            <a:off x="259999" y="1186335"/>
            <a:ext cx="10983913" cy="60166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Add </a:t>
            </a:r>
            <a:r>
              <a:rPr lang="en-GB" sz="2400" dirty="0">
                <a:solidFill>
                  <a:srgbClr val="222222"/>
                </a:solidFill>
              </a:rPr>
              <a:t>−4 to the previous term to get the next term.</a:t>
            </a:r>
            <a:endParaRPr lang="en-GB" sz="2400" dirty="0"/>
          </a:p>
          <a:p>
            <a:pPr marL="0" indent="0">
              <a:spcBef>
                <a:spcPts val="1333"/>
              </a:spcBef>
              <a:spcAft>
                <a:spcPts val="1333"/>
              </a:spcAft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6" name="Google Shape;813;p71">
            <a:extLst>
              <a:ext uri="{FF2B5EF4-FFF2-40B4-BE49-F238E27FC236}">
                <a16:creationId xmlns:a16="http://schemas.microsoft.com/office/drawing/2014/main" id="{7C55A3ED-EB8A-BE35-6B5B-C8254C2C704A}"/>
              </a:ext>
            </a:extLst>
          </p:cNvPr>
          <p:cNvSpPr txBox="1">
            <a:spLocks/>
          </p:cNvSpPr>
          <p:nvPr/>
        </p:nvSpPr>
        <p:spPr>
          <a:xfrm>
            <a:off x="362009" y="3034087"/>
            <a:ext cx="10983913" cy="60325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333"/>
              </a:spcAft>
              <a:buFont typeface="Arial" panose="020B0604020202020204" pitchFamily="34" charset="0"/>
              <a:buNone/>
            </a:pPr>
            <a:r>
              <a:rPr lang="en-GB" sz="2400" dirty="0"/>
              <a:t>Multiply the previous term by 5 to get the next term.</a:t>
            </a:r>
          </a:p>
        </p:txBody>
      </p:sp>
      <p:sp>
        <p:nvSpPr>
          <p:cNvPr id="7" name="Google Shape;814;p71">
            <a:extLst>
              <a:ext uri="{FF2B5EF4-FFF2-40B4-BE49-F238E27FC236}">
                <a16:creationId xmlns:a16="http://schemas.microsoft.com/office/drawing/2014/main" id="{2BD2ACF4-1E74-0871-1F68-FDEEADE7ACCE}"/>
              </a:ext>
            </a:extLst>
          </p:cNvPr>
          <p:cNvSpPr txBox="1">
            <a:spLocks/>
          </p:cNvSpPr>
          <p:nvPr/>
        </p:nvSpPr>
        <p:spPr>
          <a:xfrm>
            <a:off x="431800" y="4797119"/>
            <a:ext cx="11328400" cy="60166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333"/>
              </a:spcAft>
              <a:buFont typeface="Arial" panose="020B0604020202020204" pitchFamily="34" charset="0"/>
              <a:buNone/>
            </a:pPr>
            <a:r>
              <a:rPr lang="en-GB" sz="2400" dirty="0"/>
              <a:t>Multiply the previous term by 2 then add 3 to get the next term.</a:t>
            </a:r>
          </a:p>
        </p:txBody>
      </p:sp>
      <p:sp>
        <p:nvSpPr>
          <p:cNvPr id="8" name="Google Shape;815;p71">
            <a:extLst>
              <a:ext uri="{FF2B5EF4-FFF2-40B4-BE49-F238E27FC236}">
                <a16:creationId xmlns:a16="http://schemas.microsoft.com/office/drawing/2014/main" id="{0F56320F-0F5A-ADA5-3389-9F97F0446713}"/>
              </a:ext>
            </a:extLst>
          </p:cNvPr>
          <p:cNvSpPr txBox="1">
            <a:spLocks/>
          </p:cNvSpPr>
          <p:nvPr/>
        </p:nvSpPr>
        <p:spPr>
          <a:xfrm>
            <a:off x="417085" y="2498520"/>
            <a:ext cx="10983913" cy="60325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6, …</a:t>
            </a:r>
          </a:p>
          <a:p>
            <a:pPr marL="0" indent="0">
              <a:spcBef>
                <a:spcPts val="1333"/>
              </a:spcBef>
              <a:spcAft>
                <a:spcPts val="1333"/>
              </a:spcAft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9" name="Google Shape;818;p71">
            <a:extLst>
              <a:ext uri="{FF2B5EF4-FFF2-40B4-BE49-F238E27FC236}">
                <a16:creationId xmlns:a16="http://schemas.microsoft.com/office/drawing/2014/main" id="{A87EA49E-1275-B4AA-42EF-AB14AF967F8D}"/>
              </a:ext>
            </a:extLst>
          </p:cNvPr>
          <p:cNvSpPr txBox="1">
            <a:spLocks/>
          </p:cNvSpPr>
          <p:nvPr/>
        </p:nvSpPr>
        <p:spPr>
          <a:xfrm>
            <a:off x="3004294" y="2487407"/>
            <a:ext cx="4894263" cy="60325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6,         </a:t>
            </a:r>
            <a:r>
              <a:rPr lang="en-GB" sz="2400" dirty="0">
                <a:solidFill>
                  <a:srgbClr val="222222"/>
                </a:solidFill>
              </a:rPr>
              <a:t>2,</a:t>
            </a:r>
            <a:r>
              <a:rPr lang="en-GB" sz="2400" dirty="0"/>
              <a:t>         </a:t>
            </a:r>
            <a:r>
              <a:rPr lang="en-GB" sz="2400" dirty="0">
                <a:solidFill>
                  <a:srgbClr val="222222"/>
                </a:solidFill>
              </a:rPr>
              <a:t>−2,</a:t>
            </a:r>
            <a:r>
              <a:rPr lang="en-GB" sz="2400" dirty="0"/>
              <a:t>         </a:t>
            </a:r>
            <a:r>
              <a:rPr lang="en-GB" sz="2400" dirty="0">
                <a:solidFill>
                  <a:srgbClr val="222222"/>
                </a:solidFill>
              </a:rPr>
              <a:t>-6, …</a:t>
            </a:r>
            <a:endParaRPr lang="en-GB" sz="2400" dirty="0"/>
          </a:p>
          <a:p>
            <a:pPr marL="0" indent="0">
              <a:spcBef>
                <a:spcPts val="1333"/>
              </a:spcBef>
              <a:spcAft>
                <a:spcPts val="1333"/>
              </a:spcAft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11" name="Google Shape;830;p71">
            <a:extLst>
              <a:ext uri="{FF2B5EF4-FFF2-40B4-BE49-F238E27FC236}">
                <a16:creationId xmlns:a16="http://schemas.microsoft.com/office/drawing/2014/main" id="{EA1AD574-D2CE-B700-E9EB-1DB705021666}"/>
              </a:ext>
            </a:extLst>
          </p:cNvPr>
          <p:cNvSpPr txBox="1">
            <a:spLocks/>
          </p:cNvSpPr>
          <p:nvPr/>
        </p:nvSpPr>
        <p:spPr>
          <a:xfrm>
            <a:off x="505277" y="4319550"/>
            <a:ext cx="10983913" cy="601663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6, …</a:t>
            </a:r>
          </a:p>
          <a:p>
            <a:pPr marL="0" indent="0">
              <a:spcBef>
                <a:spcPts val="1333"/>
              </a:spcBef>
              <a:spcAft>
                <a:spcPts val="1333"/>
              </a:spcAft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12" name="Google Shape;831;p71">
            <a:extLst>
              <a:ext uri="{FF2B5EF4-FFF2-40B4-BE49-F238E27FC236}">
                <a16:creationId xmlns:a16="http://schemas.microsoft.com/office/drawing/2014/main" id="{E5C53B91-ADF7-C02E-4080-AA103862B5BA}"/>
              </a:ext>
            </a:extLst>
          </p:cNvPr>
          <p:cNvSpPr txBox="1">
            <a:spLocks/>
          </p:cNvSpPr>
          <p:nvPr/>
        </p:nvSpPr>
        <p:spPr>
          <a:xfrm>
            <a:off x="3180998" y="4360708"/>
            <a:ext cx="4894263" cy="60166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6,       </a:t>
            </a:r>
            <a:r>
              <a:rPr lang="en-GB" sz="2400" dirty="0">
                <a:solidFill>
                  <a:srgbClr val="222222"/>
                </a:solidFill>
              </a:rPr>
              <a:t>30,</a:t>
            </a:r>
            <a:r>
              <a:rPr lang="en-GB" sz="2400" dirty="0"/>
              <a:t>       </a:t>
            </a:r>
            <a:r>
              <a:rPr lang="en-GB" sz="2400" dirty="0">
                <a:solidFill>
                  <a:srgbClr val="222222"/>
                </a:solidFill>
              </a:rPr>
              <a:t>150,</a:t>
            </a:r>
            <a:r>
              <a:rPr lang="en-GB" sz="2400" dirty="0"/>
              <a:t>       </a:t>
            </a:r>
            <a:r>
              <a:rPr lang="en-GB" sz="2400" dirty="0">
                <a:solidFill>
                  <a:srgbClr val="222222"/>
                </a:solidFill>
              </a:rPr>
              <a:t>750, …</a:t>
            </a:r>
            <a:endParaRPr lang="en-GB" sz="2400" dirty="0"/>
          </a:p>
          <a:p>
            <a:pPr marL="0" indent="0">
              <a:spcBef>
                <a:spcPts val="1333"/>
              </a:spcBef>
              <a:spcAft>
                <a:spcPts val="1333"/>
              </a:spcAft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13" name="Google Shape;832;p71">
            <a:extLst>
              <a:ext uri="{FF2B5EF4-FFF2-40B4-BE49-F238E27FC236}">
                <a16:creationId xmlns:a16="http://schemas.microsoft.com/office/drawing/2014/main" id="{8A47235D-0F9B-85AF-9D01-E0DC7D2E35EB}"/>
              </a:ext>
            </a:extLst>
          </p:cNvPr>
          <p:cNvSpPr txBox="1">
            <a:spLocks/>
          </p:cNvSpPr>
          <p:nvPr/>
        </p:nvSpPr>
        <p:spPr>
          <a:xfrm>
            <a:off x="452765" y="5807420"/>
            <a:ext cx="10983913" cy="46672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6, …</a:t>
            </a:r>
          </a:p>
          <a:p>
            <a:pPr marL="0" indent="0">
              <a:spcBef>
                <a:spcPts val="1333"/>
              </a:spcBef>
              <a:spcAft>
                <a:spcPts val="1333"/>
              </a:spcAft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14" name="Google Shape;833;p71">
            <a:extLst>
              <a:ext uri="{FF2B5EF4-FFF2-40B4-BE49-F238E27FC236}">
                <a16:creationId xmlns:a16="http://schemas.microsoft.com/office/drawing/2014/main" id="{4BCDE0C0-BAC8-FB30-62A8-4642876231B8}"/>
              </a:ext>
            </a:extLst>
          </p:cNvPr>
          <p:cNvSpPr txBox="1">
            <a:spLocks/>
          </p:cNvSpPr>
          <p:nvPr/>
        </p:nvSpPr>
        <p:spPr>
          <a:xfrm>
            <a:off x="3795939" y="5792633"/>
            <a:ext cx="4894263" cy="60325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6,       </a:t>
            </a:r>
            <a:r>
              <a:rPr lang="en-GB" sz="2400" dirty="0">
                <a:solidFill>
                  <a:srgbClr val="222222"/>
                </a:solidFill>
              </a:rPr>
              <a:t>15,</a:t>
            </a:r>
            <a:r>
              <a:rPr lang="en-GB" sz="2400" dirty="0"/>
              <a:t>       </a:t>
            </a:r>
            <a:r>
              <a:rPr lang="en-GB" sz="2400" dirty="0">
                <a:solidFill>
                  <a:srgbClr val="222222"/>
                </a:solidFill>
              </a:rPr>
              <a:t>33,</a:t>
            </a:r>
            <a:r>
              <a:rPr lang="en-GB" sz="2400" dirty="0"/>
              <a:t>       </a:t>
            </a:r>
            <a:r>
              <a:rPr lang="en-GB" sz="2400" dirty="0">
                <a:solidFill>
                  <a:srgbClr val="222222"/>
                </a:solidFill>
              </a:rPr>
              <a:t>69, …</a:t>
            </a:r>
            <a:endParaRPr lang="en-GB" sz="2400" dirty="0"/>
          </a:p>
          <a:p>
            <a:pPr marL="0" indent="0">
              <a:spcBef>
                <a:spcPts val="1333"/>
              </a:spcBef>
              <a:spcAft>
                <a:spcPts val="1333"/>
              </a:spcAft>
              <a:buFont typeface="Arial" panose="020B0604020202020204" pitchFamily="34" charset="0"/>
              <a:buNone/>
            </a:pPr>
            <a:endParaRPr lang="en-GB" sz="2400" dirty="0"/>
          </a:p>
        </p:txBody>
      </p:sp>
      <p:pic>
        <p:nvPicPr>
          <p:cNvPr id="15" name="Google Shape;816;p71">
            <a:extLst>
              <a:ext uri="{FF2B5EF4-FFF2-40B4-BE49-F238E27FC236}">
                <a16:creationId xmlns:a16="http://schemas.microsoft.com/office/drawing/2014/main" id="{F521CA9C-E418-929C-799F-27D89589092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7225" r="18284" b="84458"/>
          <a:stretch/>
        </p:blipFill>
        <p:spPr>
          <a:xfrm>
            <a:off x="3332005" y="2193877"/>
            <a:ext cx="1249269" cy="41143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817;p71">
            <a:extLst>
              <a:ext uri="{FF2B5EF4-FFF2-40B4-BE49-F238E27FC236}">
                <a16:creationId xmlns:a16="http://schemas.microsoft.com/office/drawing/2014/main" id="{40385572-A5C6-9E52-0F9B-1A5E885C3312}"/>
              </a:ext>
            </a:extLst>
          </p:cNvPr>
          <p:cNvSpPr txBox="1"/>
          <p:nvPr/>
        </p:nvSpPr>
        <p:spPr>
          <a:xfrm>
            <a:off x="3630243" y="1912543"/>
            <a:ext cx="10516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+ (−4)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" name="Google Shape;819;p71">
            <a:extLst>
              <a:ext uri="{FF2B5EF4-FFF2-40B4-BE49-F238E27FC236}">
                <a16:creationId xmlns:a16="http://schemas.microsoft.com/office/drawing/2014/main" id="{76E041F5-FF3A-3BC6-4665-06BC1B54C2B7}"/>
              </a:ext>
            </a:extLst>
          </p:cNvPr>
          <p:cNvSpPr txBox="1"/>
          <p:nvPr/>
        </p:nvSpPr>
        <p:spPr>
          <a:xfrm>
            <a:off x="4748877" y="1912543"/>
            <a:ext cx="10516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+ (−4)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8" name="Google Shape;820;p71">
            <a:extLst>
              <a:ext uri="{FF2B5EF4-FFF2-40B4-BE49-F238E27FC236}">
                <a16:creationId xmlns:a16="http://schemas.microsoft.com/office/drawing/2014/main" id="{765A7A87-7426-76BB-737C-5262178CEDC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7225" r="18284" b="84458"/>
          <a:stretch/>
        </p:blipFill>
        <p:spPr>
          <a:xfrm>
            <a:off x="4449606" y="2183111"/>
            <a:ext cx="1249269" cy="411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821;p71">
            <a:extLst>
              <a:ext uri="{FF2B5EF4-FFF2-40B4-BE49-F238E27FC236}">
                <a16:creationId xmlns:a16="http://schemas.microsoft.com/office/drawing/2014/main" id="{5860C728-2F66-676C-3F48-A354A219302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7225" r="18284" b="84458"/>
          <a:stretch/>
        </p:blipFill>
        <p:spPr>
          <a:xfrm>
            <a:off x="5546234" y="2183111"/>
            <a:ext cx="1249269" cy="41143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822;p71">
            <a:extLst>
              <a:ext uri="{FF2B5EF4-FFF2-40B4-BE49-F238E27FC236}">
                <a16:creationId xmlns:a16="http://schemas.microsoft.com/office/drawing/2014/main" id="{EFB1D77B-F3DC-98F4-02F9-D9D9BF786610}"/>
              </a:ext>
            </a:extLst>
          </p:cNvPr>
          <p:cNvSpPr txBox="1"/>
          <p:nvPr/>
        </p:nvSpPr>
        <p:spPr>
          <a:xfrm>
            <a:off x="5845503" y="1912543"/>
            <a:ext cx="10516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+ (−4)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1" name="Google Shape;823;p71">
            <a:extLst>
              <a:ext uri="{FF2B5EF4-FFF2-40B4-BE49-F238E27FC236}">
                <a16:creationId xmlns:a16="http://schemas.microsoft.com/office/drawing/2014/main" id="{9448A2B5-3834-F682-330A-6268AE370A9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7225" r="18284" b="84458"/>
          <a:stretch/>
        </p:blipFill>
        <p:spPr>
          <a:xfrm>
            <a:off x="3546752" y="4017088"/>
            <a:ext cx="1249269" cy="41143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824;p71">
            <a:extLst>
              <a:ext uri="{FF2B5EF4-FFF2-40B4-BE49-F238E27FC236}">
                <a16:creationId xmlns:a16="http://schemas.microsoft.com/office/drawing/2014/main" id="{1752430B-78FA-85EF-7C1F-435B3D21235C}"/>
              </a:ext>
            </a:extLst>
          </p:cNvPr>
          <p:cNvSpPr txBox="1"/>
          <p:nvPr/>
        </p:nvSpPr>
        <p:spPr>
          <a:xfrm>
            <a:off x="4037289" y="3800103"/>
            <a:ext cx="9020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× 5</a:t>
            </a:r>
            <a:endParaRPr kumimoji="0" sz="22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3" name="Google Shape;825;p71">
            <a:extLst>
              <a:ext uri="{FF2B5EF4-FFF2-40B4-BE49-F238E27FC236}">
                <a16:creationId xmlns:a16="http://schemas.microsoft.com/office/drawing/2014/main" id="{93EAB8D3-C486-AE86-86CD-C808EF5CD21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7225" r="18284" b="84458"/>
          <a:stretch/>
        </p:blipFill>
        <p:spPr>
          <a:xfrm>
            <a:off x="4604697" y="4017088"/>
            <a:ext cx="1249269" cy="41143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826;p71">
            <a:extLst>
              <a:ext uri="{FF2B5EF4-FFF2-40B4-BE49-F238E27FC236}">
                <a16:creationId xmlns:a16="http://schemas.microsoft.com/office/drawing/2014/main" id="{1F362F66-FBD2-51F2-5EED-CA64EC3A316A}"/>
              </a:ext>
            </a:extLst>
          </p:cNvPr>
          <p:cNvSpPr txBox="1"/>
          <p:nvPr/>
        </p:nvSpPr>
        <p:spPr>
          <a:xfrm>
            <a:off x="5095234" y="3800103"/>
            <a:ext cx="9020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× 5</a:t>
            </a:r>
            <a:endParaRPr kumimoji="0" sz="22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5" name="Google Shape;827;p71">
            <a:extLst>
              <a:ext uri="{FF2B5EF4-FFF2-40B4-BE49-F238E27FC236}">
                <a16:creationId xmlns:a16="http://schemas.microsoft.com/office/drawing/2014/main" id="{FED81ADC-E56C-67F2-063A-BDC10D824A0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7225" r="18284" b="84458"/>
          <a:stretch/>
        </p:blipFill>
        <p:spPr>
          <a:xfrm>
            <a:off x="5690838" y="4017088"/>
            <a:ext cx="1249269" cy="41143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828;p71">
            <a:extLst>
              <a:ext uri="{FF2B5EF4-FFF2-40B4-BE49-F238E27FC236}">
                <a16:creationId xmlns:a16="http://schemas.microsoft.com/office/drawing/2014/main" id="{2BA22923-6897-310C-7D56-4972B0E88153}"/>
              </a:ext>
            </a:extLst>
          </p:cNvPr>
          <p:cNvSpPr txBox="1"/>
          <p:nvPr/>
        </p:nvSpPr>
        <p:spPr>
          <a:xfrm>
            <a:off x="6181375" y="3800103"/>
            <a:ext cx="9020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× 5</a:t>
            </a:r>
            <a:endParaRPr kumimoji="0" sz="22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7" name="Google Shape;834;p71">
            <a:extLst>
              <a:ext uri="{FF2B5EF4-FFF2-40B4-BE49-F238E27FC236}">
                <a16:creationId xmlns:a16="http://schemas.microsoft.com/office/drawing/2014/main" id="{7E8472ED-5E65-7F1D-00FD-5ACF53C359B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7225" r="18284" b="84458"/>
          <a:stretch/>
        </p:blipFill>
        <p:spPr>
          <a:xfrm>
            <a:off x="4182550" y="5439121"/>
            <a:ext cx="1249269" cy="41143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835;p71">
            <a:extLst>
              <a:ext uri="{FF2B5EF4-FFF2-40B4-BE49-F238E27FC236}">
                <a16:creationId xmlns:a16="http://schemas.microsoft.com/office/drawing/2014/main" id="{85EB3C0E-092D-51AE-A5E9-BD5EAA8DC822}"/>
              </a:ext>
            </a:extLst>
          </p:cNvPr>
          <p:cNvSpPr txBox="1"/>
          <p:nvPr/>
        </p:nvSpPr>
        <p:spPr>
          <a:xfrm>
            <a:off x="4323067" y="5161721"/>
            <a:ext cx="1249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× 2 + 3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</p:spTree>
    <p:extLst>
      <p:ext uri="{BB962C8B-B14F-4D97-AF65-F5344CB8AC3E}">
        <p14:creationId xmlns:p14="http://schemas.microsoft.com/office/powerpoint/2010/main" val="101623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E88D81-E2E3-6F92-7CFB-314A79229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1;p20">
            <a:extLst>
              <a:ext uri="{FF2B5EF4-FFF2-40B4-BE49-F238E27FC236}">
                <a16:creationId xmlns:a16="http://schemas.microsoft.com/office/drawing/2014/main" id="{0DC62D8B-841F-C2D7-3D5E-3DE659C1BBA4}"/>
              </a:ext>
            </a:extLst>
          </p:cNvPr>
          <p:cNvSpPr txBox="1"/>
          <p:nvPr/>
        </p:nvSpPr>
        <p:spPr>
          <a:xfrm>
            <a:off x="147959" y="190180"/>
            <a:ext cx="10461983" cy="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For each sequence, use the term to term rule to find the desired term.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" name="Google Shape;202;p20">
            <a:extLst>
              <a:ext uri="{FF2B5EF4-FFF2-40B4-BE49-F238E27FC236}">
                <a16:creationId xmlns:a16="http://schemas.microsoft.com/office/drawing/2014/main" id="{2C205D84-F35E-2551-9C3F-B7ED3B5158E9}"/>
              </a:ext>
            </a:extLst>
          </p:cNvPr>
          <p:cNvSpPr txBox="1"/>
          <p:nvPr/>
        </p:nvSpPr>
        <p:spPr>
          <a:xfrm>
            <a:off x="147960" y="980337"/>
            <a:ext cx="5216520" cy="3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048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Lexend"/>
              <a:buAutoNum type="alphaLcParenR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Start on 2 and add 7 each time. Find the value of the 3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rd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 term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	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		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alam"/>
              <a:ea typeface="Kalam"/>
              <a:cs typeface="Kalam"/>
              <a:sym typeface="Kalam"/>
            </a:endParaRPr>
          </a:p>
          <a:p>
            <a:pPr marL="457200" marR="0" lvl="0" indent="-3048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Lexend"/>
              <a:buAutoNum type="alphaLcParenR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Start on 1 and multiply by 3 each time. Find the value of the 4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th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 tern 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	</a:t>
            </a:r>
            <a:endParaRPr kumimoji="0" sz="20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048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Lexend"/>
              <a:buAutoNum type="alphaLcParenR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Start on 6, double then add 10 each time. Find the value of the 4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th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 term 	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	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048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Lexend"/>
              <a:buAutoNum type="alphaLcParenR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Start on 5, add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−4 each time. Find the value of the 6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th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 term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			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	</a:t>
            </a:r>
            <a:endParaRPr kumimoji="0" sz="2000" b="0" i="0" u="none" strike="noStrike" kern="1200" cap="none" spc="0" normalizeH="0" baseline="-2500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048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Lexend"/>
              <a:buAutoNum type="alphaLcParenR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Start on 10, multiply by 2 each time. Find the value of the 7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th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 term	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		</a:t>
            </a:r>
            <a:endParaRPr kumimoji="0" sz="20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  <a:p>
            <a:pPr marL="457200" marR="0" lvl="0" indent="-3048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Lexend"/>
              <a:buAutoNum type="alphaLcParenR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Start on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−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4, add 5 each time. Find the value of the 10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th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 term	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						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9E685D-C06B-8924-1AF5-FCD329E87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95"/>
          <a:stretch/>
        </p:blipFill>
        <p:spPr>
          <a:xfrm>
            <a:off x="9652000" y="3968551"/>
            <a:ext cx="1632047" cy="217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55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6;p21">
            <a:extLst>
              <a:ext uri="{FF2B5EF4-FFF2-40B4-BE49-F238E27FC236}">
                <a16:creationId xmlns:a16="http://schemas.microsoft.com/office/drawing/2014/main" id="{ABE723F7-1AE1-F022-481F-D7F2CE207471}"/>
              </a:ext>
            </a:extLst>
          </p:cNvPr>
          <p:cNvSpPr txBox="1"/>
          <p:nvPr/>
        </p:nvSpPr>
        <p:spPr>
          <a:xfrm>
            <a:off x="909233" y="515880"/>
            <a:ext cx="14401117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800" dirty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Describe a </a:t>
            </a:r>
            <a:r>
              <a:rPr lang="en-GB" sz="2800" b="1" dirty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term-to-term</a:t>
            </a:r>
            <a:r>
              <a:rPr lang="en-GB" sz="2800" dirty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 rule for each sequence below</a:t>
            </a:r>
            <a:endParaRPr sz="2800" dirty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" name="Google Shape;217;p21">
            <a:extLst>
              <a:ext uri="{FF2B5EF4-FFF2-40B4-BE49-F238E27FC236}">
                <a16:creationId xmlns:a16="http://schemas.microsoft.com/office/drawing/2014/main" id="{6BBD86A9-E092-98DC-C4B4-BC09EDBE991A}"/>
              </a:ext>
            </a:extLst>
          </p:cNvPr>
          <p:cNvSpPr txBox="1"/>
          <p:nvPr/>
        </p:nvSpPr>
        <p:spPr>
          <a:xfrm>
            <a:off x="1204686" y="1211366"/>
            <a:ext cx="5572606" cy="14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04800" algn="l" rtl="0">
              <a:lnSpc>
                <a:spcPct val="30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Lexend"/>
              <a:buAutoNum type="alphaLcParenR"/>
            </a:pPr>
            <a:r>
              <a:rPr lang="en-GB" sz="2800" dirty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4, 7, 10, …</a:t>
            </a:r>
            <a:endParaRPr sz="2800" dirty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04800" algn="l" rtl="0">
              <a:lnSpc>
                <a:spcPct val="30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Lexend"/>
              <a:buAutoNum type="alphaLcParenR"/>
            </a:pPr>
            <a:r>
              <a:rPr lang="en-GB" sz="2800" dirty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13, 26, 52, …</a:t>
            </a:r>
            <a:endParaRPr sz="2800" dirty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04800" algn="l" rtl="0">
              <a:lnSpc>
                <a:spcPct val="30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Lexend"/>
              <a:buAutoNum type="alphaLcParenR"/>
            </a:pPr>
            <a:r>
              <a:rPr lang="en-GB" sz="2800" dirty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0.2, 2, 20, …</a:t>
            </a:r>
            <a:endParaRPr sz="2800" dirty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300000"/>
              </a:lnSpc>
              <a:spcBef>
                <a:spcPts val="1000"/>
              </a:spcBef>
              <a:spcAft>
                <a:spcPct val="0"/>
              </a:spcAft>
              <a:buNone/>
            </a:pPr>
            <a:endParaRPr sz="2800" dirty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3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800" dirty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" name="Google Shape;218;p21">
            <a:extLst>
              <a:ext uri="{FF2B5EF4-FFF2-40B4-BE49-F238E27FC236}">
                <a16:creationId xmlns:a16="http://schemas.microsoft.com/office/drawing/2014/main" id="{D399CA03-8B5C-9980-FCFF-F09CC9046952}"/>
              </a:ext>
            </a:extLst>
          </p:cNvPr>
          <p:cNvSpPr txBox="1"/>
          <p:nvPr/>
        </p:nvSpPr>
        <p:spPr>
          <a:xfrm>
            <a:off x="5055599" y="1211366"/>
            <a:ext cx="4523829" cy="14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04800" algn="l" rtl="0">
              <a:lnSpc>
                <a:spcPct val="30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Lexend"/>
              <a:buAutoNum type="alphaLcParenR" startAt="4"/>
            </a:pPr>
            <a:r>
              <a:rPr lang="en-GB" sz="2800" dirty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5, </a:t>
            </a:r>
            <a:r>
              <a:rPr lang="en-GB" sz="2800" dirty="0">
                <a:solidFill>
                  <a:srgbClr val="222222"/>
                </a:solidFill>
                <a:latin typeface="Lexend"/>
                <a:ea typeface="Lexend"/>
                <a:cs typeface="Lexend"/>
                <a:sym typeface="Lexend"/>
              </a:rPr>
              <a:t>−</a:t>
            </a:r>
            <a:r>
              <a:rPr lang="en-GB" sz="2800" dirty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3, </a:t>
            </a:r>
            <a:r>
              <a:rPr lang="en-GB" sz="2800" dirty="0">
                <a:solidFill>
                  <a:srgbClr val="222222"/>
                </a:solidFill>
                <a:latin typeface="Lexend"/>
                <a:ea typeface="Lexend"/>
                <a:cs typeface="Lexend"/>
                <a:sym typeface="Lexend"/>
              </a:rPr>
              <a:t>−</a:t>
            </a:r>
            <a:r>
              <a:rPr lang="en-GB" sz="2800" dirty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11, …</a:t>
            </a:r>
            <a:endParaRPr sz="2800" dirty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04800" algn="l" rtl="0">
              <a:lnSpc>
                <a:spcPct val="30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Lexend"/>
              <a:buAutoNum type="alphaLcParenR" startAt="4"/>
            </a:pPr>
            <a:r>
              <a:rPr lang="en-GB" sz="2800" dirty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7, -21, 63, …</a:t>
            </a:r>
            <a:endParaRPr sz="2800" dirty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04800" algn="l" rtl="0">
              <a:lnSpc>
                <a:spcPct val="30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Lexend"/>
              <a:buAutoNum type="alphaLcParenR" startAt="4"/>
            </a:pPr>
            <a:r>
              <a:rPr lang="en-GB" sz="2800" dirty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2, </a:t>
            </a:r>
            <a:r>
              <a:rPr lang="en-GB" sz="2800" dirty="0">
                <a:solidFill>
                  <a:srgbClr val="222222"/>
                </a:solidFill>
                <a:latin typeface="Lexend"/>
                <a:ea typeface="Lexend"/>
                <a:cs typeface="Lexend"/>
                <a:sym typeface="Lexend"/>
              </a:rPr>
              <a:t>5</a:t>
            </a:r>
            <a:r>
              <a:rPr lang="en-GB" sz="2800" dirty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-GB" sz="2800" dirty="0">
                <a:solidFill>
                  <a:srgbClr val="222222"/>
                </a:solidFill>
                <a:latin typeface="Lexend"/>
                <a:ea typeface="Lexend"/>
                <a:cs typeface="Lexend"/>
                <a:sym typeface="Lexend"/>
              </a:rPr>
              <a:t>11</a:t>
            </a:r>
            <a:r>
              <a:rPr lang="en-GB" sz="2800" dirty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, …</a:t>
            </a:r>
            <a:endParaRPr sz="2800" dirty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300000"/>
              </a:lnSpc>
              <a:spcBef>
                <a:spcPts val="1000"/>
              </a:spcBef>
              <a:spcAft>
                <a:spcPct val="0"/>
              </a:spcAft>
              <a:buNone/>
            </a:pPr>
            <a:endParaRPr sz="2800" dirty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6A2261-4AD8-43FC-1DFA-75E8EA2A43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95"/>
          <a:stretch/>
        </p:blipFill>
        <p:spPr>
          <a:xfrm>
            <a:off x="9652000" y="3968551"/>
            <a:ext cx="1632047" cy="217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96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74"/>
          <p:cNvSpPr txBox="1">
            <a:spLocks noGrp="1"/>
          </p:cNvSpPr>
          <p:nvPr>
            <p:ph type="body" idx="4294967295"/>
          </p:nvPr>
        </p:nvSpPr>
        <p:spPr>
          <a:xfrm>
            <a:off x="103220" y="189467"/>
            <a:ext cx="10983913" cy="12414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667" dirty="0"/>
              <a:t>Andeep’s classmates are trying to guess his </a:t>
            </a:r>
            <a:r>
              <a:rPr lang="en-GB" sz="2667" b="1" dirty="0"/>
              <a:t>geometric sequence. </a:t>
            </a:r>
            <a:endParaRPr sz="2667" b="1" dirty="0"/>
          </a:p>
        </p:txBody>
      </p:sp>
      <p:sp>
        <p:nvSpPr>
          <p:cNvPr id="888" name="Google Shape;888;p74"/>
          <p:cNvSpPr txBox="1">
            <a:spLocks noGrp="1"/>
          </p:cNvSpPr>
          <p:nvPr>
            <p:ph type="body" idx="4294967295"/>
          </p:nvPr>
        </p:nvSpPr>
        <p:spPr>
          <a:xfrm>
            <a:off x="1236988" y="4403786"/>
            <a:ext cx="4549775" cy="4302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667" dirty="0"/>
              <a:t>Which of them are correct?</a:t>
            </a:r>
          </a:p>
          <a:p>
            <a:pPr marL="0" indent="0">
              <a:spcAft>
                <a:spcPts val="1333"/>
              </a:spcAft>
              <a:buNone/>
            </a:pPr>
            <a:r>
              <a:rPr lang="en-GB" sz="2667" dirty="0"/>
              <a:t>How do you know?  </a:t>
            </a:r>
            <a:endParaRPr sz="2667" dirty="0"/>
          </a:p>
        </p:txBody>
      </p:sp>
      <p:pic>
        <p:nvPicPr>
          <p:cNvPr id="883" name="Google Shape;883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24250" y="1997799"/>
            <a:ext cx="1051133" cy="1355419"/>
          </a:xfrm>
          <a:prstGeom prst="rect">
            <a:avLst/>
          </a:prstGeom>
          <a:noFill/>
          <a:ln>
            <a:noFill/>
          </a:ln>
        </p:spPr>
      </p:pic>
      <p:sp>
        <p:nvSpPr>
          <p:cNvPr id="884" name="Google Shape;884;p74"/>
          <p:cNvSpPr txBox="1"/>
          <p:nvPr/>
        </p:nvSpPr>
        <p:spPr>
          <a:xfrm>
            <a:off x="432000" y="3209400"/>
            <a:ext cx="1528800" cy="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Andeep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885" name="Google Shape;885;p74"/>
          <p:cNvGrpSpPr/>
          <p:nvPr/>
        </p:nvGrpSpPr>
        <p:grpSpPr>
          <a:xfrm>
            <a:off x="1655552" y="1440000"/>
            <a:ext cx="3712649" cy="1755000"/>
            <a:chOff x="1902376" y="1608375"/>
            <a:chExt cx="2242299" cy="1316250"/>
          </a:xfrm>
        </p:grpSpPr>
        <p:pic>
          <p:nvPicPr>
            <p:cNvPr id="886" name="Google Shape;886;p74"/>
            <p:cNvPicPr preferRelativeResize="0"/>
            <p:nvPr/>
          </p:nvPicPr>
          <p:blipFill rotWithShape="1">
            <a:blip r:embed="rId4">
              <a:alphaModFix/>
            </a:blip>
            <a:srcRect t="56280" r="69082"/>
            <a:stretch/>
          </p:blipFill>
          <p:spPr>
            <a:xfrm flipH="1">
              <a:off x="1902376" y="1608375"/>
              <a:ext cx="2242299" cy="1316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7" name="Google Shape;887;p74"/>
            <p:cNvSpPr txBox="1"/>
            <p:nvPr/>
          </p:nvSpPr>
          <p:spPr>
            <a:xfrm flipH="1">
              <a:off x="2185892" y="1862375"/>
              <a:ext cx="1955100" cy="73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exend"/>
                  <a:ea typeface="Lexend"/>
                  <a:cs typeface="Lexend"/>
                  <a:sym typeface="Lexend"/>
                </a:rPr>
                <a:t>The </a:t>
              </a: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exend"/>
                  <a:ea typeface="Lexend"/>
                  <a:cs typeface="Lexend"/>
                  <a:sym typeface="Lexend"/>
                </a:rPr>
                <a:t>term-to-term</a:t>
              </a:r>
              <a:r>
                <a: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exend"/>
                  <a:ea typeface="Lexend"/>
                  <a:cs typeface="Lexend"/>
                  <a:sym typeface="Lexend"/>
                </a:rPr>
                <a:t> rule is ‘</a:t>
              </a:r>
              <a:r>
                <a: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Lexend"/>
                  <a:ea typeface="Lexend"/>
                  <a:cs typeface="Lexend"/>
                  <a:sym typeface="Lexend"/>
                </a:rPr>
                <a:t>× 0.1’</a:t>
              </a:r>
              <a:r>
                <a: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exend"/>
                  <a:ea typeface="Lexend"/>
                  <a:cs typeface="Lexend"/>
                  <a:sym typeface="Lexend"/>
                </a:rPr>
                <a:t> </a:t>
              </a: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pic>
        <p:nvPicPr>
          <p:cNvPr id="889" name="Google Shape;889;p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0230327" y="1838557"/>
            <a:ext cx="499200" cy="955915"/>
          </a:xfrm>
          <a:prstGeom prst="rect">
            <a:avLst/>
          </a:prstGeom>
          <a:noFill/>
          <a:ln>
            <a:noFill/>
          </a:ln>
        </p:spPr>
      </p:pic>
      <p:sp>
        <p:nvSpPr>
          <p:cNvPr id="890" name="Google Shape;890;p74"/>
          <p:cNvSpPr txBox="1"/>
          <p:nvPr/>
        </p:nvSpPr>
        <p:spPr>
          <a:xfrm flipH="1">
            <a:off x="9872733" y="2689397"/>
            <a:ext cx="1214400" cy="5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Aisha 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891" name="Google Shape;891;p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174539" y="3511850"/>
            <a:ext cx="610807" cy="754353"/>
          </a:xfrm>
          <a:prstGeom prst="rect">
            <a:avLst/>
          </a:prstGeom>
          <a:noFill/>
          <a:ln>
            <a:noFill/>
          </a:ln>
        </p:spPr>
      </p:pic>
      <p:sp>
        <p:nvSpPr>
          <p:cNvPr id="892" name="Google Shape;892;p74"/>
          <p:cNvSpPr txBox="1"/>
          <p:nvPr/>
        </p:nvSpPr>
        <p:spPr>
          <a:xfrm>
            <a:off x="9831604" y="4254701"/>
            <a:ext cx="13920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Jacob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93" name="Google Shape;893;p74"/>
          <p:cNvSpPr txBox="1"/>
          <p:nvPr/>
        </p:nvSpPr>
        <p:spPr>
          <a:xfrm flipH="1">
            <a:off x="9920400" y="5922633"/>
            <a:ext cx="1214400" cy="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Lucas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894" name="Google Shape;894;p7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10217852" y="5186800"/>
            <a:ext cx="619488" cy="6851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5" name="Google Shape;895;p74"/>
          <p:cNvGrpSpPr/>
          <p:nvPr/>
        </p:nvGrpSpPr>
        <p:grpSpPr>
          <a:xfrm flipH="1">
            <a:off x="7317067" y="1392600"/>
            <a:ext cx="2659999" cy="1242000"/>
            <a:chOff x="1807240" y="1612125"/>
            <a:chExt cx="1901629" cy="931500"/>
          </a:xfrm>
        </p:grpSpPr>
        <p:pic>
          <p:nvPicPr>
            <p:cNvPr id="896" name="Google Shape;896;p74"/>
            <p:cNvPicPr preferRelativeResize="0"/>
            <p:nvPr/>
          </p:nvPicPr>
          <p:blipFill rotWithShape="1">
            <a:blip r:embed="rId4">
              <a:alphaModFix/>
            </a:blip>
            <a:srcRect t="56280" r="69082"/>
            <a:stretch/>
          </p:blipFill>
          <p:spPr>
            <a:xfrm flipH="1">
              <a:off x="1807240" y="1612125"/>
              <a:ext cx="1901629" cy="931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7" name="Google Shape;897;p74"/>
            <p:cNvSpPr txBox="1"/>
            <p:nvPr/>
          </p:nvSpPr>
          <p:spPr>
            <a:xfrm flipH="1">
              <a:off x="1881820" y="1818515"/>
              <a:ext cx="1658100" cy="51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exend"/>
                  <a:ea typeface="Lexend"/>
                  <a:cs typeface="Lexend"/>
                  <a:sym typeface="Lexend"/>
                </a:rPr>
                <a:t>500, 50, 5,…</a:t>
              </a: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898" name="Google Shape;898;p74"/>
          <p:cNvGrpSpPr/>
          <p:nvPr/>
        </p:nvGrpSpPr>
        <p:grpSpPr>
          <a:xfrm flipH="1">
            <a:off x="7267118" y="2916601"/>
            <a:ext cx="2858940" cy="1242000"/>
            <a:chOff x="1775237" y="1612125"/>
            <a:chExt cx="1933632" cy="931500"/>
          </a:xfrm>
        </p:grpSpPr>
        <p:pic>
          <p:nvPicPr>
            <p:cNvPr id="899" name="Google Shape;899;p74"/>
            <p:cNvPicPr preferRelativeResize="0"/>
            <p:nvPr/>
          </p:nvPicPr>
          <p:blipFill rotWithShape="1">
            <a:blip r:embed="rId4">
              <a:alphaModFix/>
            </a:blip>
            <a:srcRect t="56280" r="69082"/>
            <a:stretch/>
          </p:blipFill>
          <p:spPr>
            <a:xfrm flipH="1">
              <a:off x="1807240" y="1612125"/>
              <a:ext cx="1901629" cy="931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0" name="Google Shape;900;p74"/>
            <p:cNvSpPr txBox="1"/>
            <p:nvPr/>
          </p:nvSpPr>
          <p:spPr>
            <a:xfrm flipH="1">
              <a:off x="1775237" y="1818513"/>
              <a:ext cx="1780200" cy="51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exend"/>
                  <a:ea typeface="Lexend"/>
                  <a:cs typeface="Lexend"/>
                  <a:sym typeface="Lexend"/>
                </a:rPr>
                <a:t>0.1, 0.01, 0.001,…</a:t>
              </a: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901" name="Google Shape;901;p74"/>
          <p:cNvGrpSpPr/>
          <p:nvPr/>
        </p:nvGrpSpPr>
        <p:grpSpPr>
          <a:xfrm flipH="1">
            <a:off x="7342934" y="4586267"/>
            <a:ext cx="2659999" cy="1242000"/>
            <a:chOff x="1807240" y="1612125"/>
            <a:chExt cx="1901629" cy="931500"/>
          </a:xfrm>
        </p:grpSpPr>
        <p:pic>
          <p:nvPicPr>
            <p:cNvPr id="902" name="Google Shape;902;p74"/>
            <p:cNvPicPr preferRelativeResize="0"/>
            <p:nvPr/>
          </p:nvPicPr>
          <p:blipFill rotWithShape="1">
            <a:blip r:embed="rId4">
              <a:alphaModFix/>
            </a:blip>
            <a:srcRect t="56280" r="69082"/>
            <a:stretch/>
          </p:blipFill>
          <p:spPr>
            <a:xfrm flipH="1">
              <a:off x="1807240" y="1612125"/>
              <a:ext cx="1901629" cy="931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3" name="Google Shape;903;p74"/>
            <p:cNvSpPr txBox="1"/>
            <p:nvPr/>
          </p:nvSpPr>
          <p:spPr>
            <a:xfrm flipH="1">
              <a:off x="1912084" y="1804815"/>
              <a:ext cx="1658100" cy="51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exend"/>
                  <a:ea typeface="Lexend"/>
                  <a:cs typeface="Lexend"/>
                  <a:sym typeface="Lexend"/>
                </a:rPr>
                <a:t>82, 8.2, 0.82,…</a:t>
              </a: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646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75"/>
          <p:cNvSpPr txBox="1">
            <a:spLocks noGrp="1"/>
          </p:cNvSpPr>
          <p:nvPr>
            <p:ph type="body" idx="4294967295"/>
          </p:nvPr>
        </p:nvSpPr>
        <p:spPr>
          <a:xfrm>
            <a:off x="82385" y="512350"/>
            <a:ext cx="10983913" cy="12414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667" dirty="0"/>
              <a:t>Andeep has added some extra information. </a:t>
            </a:r>
            <a:endParaRPr sz="2667" dirty="0"/>
          </a:p>
        </p:txBody>
      </p:sp>
      <p:sp>
        <p:nvSpPr>
          <p:cNvPr id="917" name="Google Shape;917;p75"/>
          <p:cNvSpPr txBox="1">
            <a:spLocks noGrp="1"/>
          </p:cNvSpPr>
          <p:nvPr>
            <p:ph type="body" idx="4294967295"/>
          </p:nvPr>
        </p:nvSpPr>
        <p:spPr>
          <a:xfrm>
            <a:off x="629585" y="4086981"/>
            <a:ext cx="6835775" cy="9556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667" dirty="0"/>
              <a:t>Which sequence is Andeep describing? </a:t>
            </a:r>
            <a:endParaRPr sz="2667" dirty="0"/>
          </a:p>
        </p:txBody>
      </p:sp>
      <p:sp>
        <p:nvSpPr>
          <p:cNvPr id="933" name="Google Shape;933;p75"/>
          <p:cNvSpPr txBox="1">
            <a:spLocks noGrp="1"/>
          </p:cNvSpPr>
          <p:nvPr>
            <p:ph type="body" idx="4294967295"/>
          </p:nvPr>
        </p:nvSpPr>
        <p:spPr>
          <a:xfrm>
            <a:off x="417512" y="4938713"/>
            <a:ext cx="6000750" cy="11398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667" dirty="0">
                <a:latin typeface="Kalam"/>
                <a:ea typeface="Kalam"/>
                <a:cs typeface="Kalam"/>
                <a:sym typeface="Kalam"/>
              </a:rPr>
              <a:t>They are all correct. Lucas’ sequence will have the number 4 in it if he writes out more terms. </a:t>
            </a:r>
            <a:r>
              <a:rPr lang="en-GB" sz="2400" dirty="0"/>
              <a:t> </a:t>
            </a:r>
            <a:r>
              <a:rPr lang="en-GB" sz="2667" dirty="0"/>
              <a:t> </a:t>
            </a:r>
            <a:endParaRPr sz="2667" dirty="0"/>
          </a:p>
        </p:txBody>
      </p:sp>
      <p:pic>
        <p:nvPicPr>
          <p:cNvPr id="912" name="Google Shape;912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24250" y="1997799"/>
            <a:ext cx="1051133" cy="1355419"/>
          </a:xfrm>
          <a:prstGeom prst="rect">
            <a:avLst/>
          </a:prstGeom>
          <a:noFill/>
          <a:ln>
            <a:noFill/>
          </a:ln>
        </p:spPr>
      </p:pic>
      <p:sp>
        <p:nvSpPr>
          <p:cNvPr id="913" name="Google Shape;913;p75"/>
          <p:cNvSpPr txBox="1"/>
          <p:nvPr/>
        </p:nvSpPr>
        <p:spPr>
          <a:xfrm>
            <a:off x="432000" y="3209400"/>
            <a:ext cx="1528800" cy="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Andeep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914" name="Google Shape;914;p75"/>
          <p:cNvGrpSpPr/>
          <p:nvPr/>
        </p:nvGrpSpPr>
        <p:grpSpPr>
          <a:xfrm>
            <a:off x="1655565" y="1439918"/>
            <a:ext cx="4038231" cy="2230121"/>
            <a:chOff x="1902385" y="1608375"/>
            <a:chExt cx="2242299" cy="1553875"/>
          </a:xfrm>
        </p:grpSpPr>
        <p:pic>
          <p:nvPicPr>
            <p:cNvPr id="915" name="Google Shape;915;p75"/>
            <p:cNvPicPr preferRelativeResize="0"/>
            <p:nvPr/>
          </p:nvPicPr>
          <p:blipFill rotWithShape="1">
            <a:blip r:embed="rId4">
              <a:alphaModFix/>
            </a:blip>
            <a:srcRect t="56280" r="69082"/>
            <a:stretch/>
          </p:blipFill>
          <p:spPr>
            <a:xfrm flipH="1">
              <a:off x="1902385" y="1608375"/>
              <a:ext cx="2242299" cy="1553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6" name="Google Shape;916;p75"/>
            <p:cNvSpPr txBox="1"/>
            <p:nvPr/>
          </p:nvSpPr>
          <p:spPr>
            <a:xfrm flipH="1">
              <a:off x="2077632" y="1821383"/>
              <a:ext cx="1891800" cy="10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exend"/>
                  <a:ea typeface="Lexend"/>
                  <a:cs typeface="Lexend"/>
                  <a:sym typeface="Lexend"/>
                </a:rPr>
                <a:t>The </a:t>
              </a: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exend"/>
                  <a:ea typeface="Lexend"/>
                  <a:cs typeface="Lexend"/>
                  <a:sym typeface="Lexend"/>
                </a:rPr>
                <a:t>term-to-term</a:t>
              </a: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exend"/>
                  <a:ea typeface="Lexend"/>
                  <a:cs typeface="Lexend"/>
                  <a:sym typeface="Lexend"/>
                </a:rPr>
                <a:t> rule is ‘</a:t>
              </a: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Lexend"/>
                  <a:ea typeface="Lexend"/>
                  <a:cs typeface="Lexend"/>
                  <a:sym typeface="Lexend"/>
                </a:rPr>
                <a:t>× 0.1’</a:t>
              </a: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exend"/>
                  <a:ea typeface="Lexend"/>
                  <a:cs typeface="Lexend"/>
                  <a:sym typeface="Lexend"/>
                </a:rPr>
                <a:t> 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endParaRPr>
            </a:p>
            <a:p>
              <a:pPr marL="0" marR="0" lvl="0" indent="0" algn="l" defTabSz="121917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exend"/>
                  <a:ea typeface="Lexend"/>
                  <a:cs typeface="Lexend"/>
                  <a:sym typeface="Lexend"/>
                </a:rPr>
                <a:t>My sequence has the number 4 as a term.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pic>
        <p:nvPicPr>
          <p:cNvPr id="918" name="Google Shape;918;p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0230327" y="1838557"/>
            <a:ext cx="499200" cy="955915"/>
          </a:xfrm>
          <a:prstGeom prst="rect">
            <a:avLst/>
          </a:prstGeom>
          <a:noFill/>
          <a:ln>
            <a:noFill/>
          </a:ln>
        </p:spPr>
      </p:pic>
      <p:sp>
        <p:nvSpPr>
          <p:cNvPr id="919" name="Google Shape;919;p75"/>
          <p:cNvSpPr txBox="1"/>
          <p:nvPr/>
        </p:nvSpPr>
        <p:spPr>
          <a:xfrm flipH="1">
            <a:off x="9872733" y="2689397"/>
            <a:ext cx="1214400" cy="5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Aisha 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920" name="Google Shape;920;p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174539" y="3511850"/>
            <a:ext cx="610807" cy="754353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p75"/>
          <p:cNvSpPr txBox="1"/>
          <p:nvPr/>
        </p:nvSpPr>
        <p:spPr>
          <a:xfrm>
            <a:off x="9831604" y="4254701"/>
            <a:ext cx="1392000" cy="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Jacob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22" name="Google Shape;922;p75"/>
          <p:cNvSpPr txBox="1"/>
          <p:nvPr/>
        </p:nvSpPr>
        <p:spPr>
          <a:xfrm flipH="1">
            <a:off x="9920400" y="5922633"/>
            <a:ext cx="1214400" cy="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Lucas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923" name="Google Shape;923;p7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10217852" y="5186800"/>
            <a:ext cx="619488" cy="6851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4" name="Google Shape;924;p75"/>
          <p:cNvGrpSpPr/>
          <p:nvPr/>
        </p:nvGrpSpPr>
        <p:grpSpPr>
          <a:xfrm flipH="1">
            <a:off x="7418667" y="1392600"/>
            <a:ext cx="2659999" cy="1242000"/>
            <a:chOff x="1807240" y="1612125"/>
            <a:chExt cx="1901629" cy="931500"/>
          </a:xfrm>
        </p:grpSpPr>
        <p:pic>
          <p:nvPicPr>
            <p:cNvPr id="925" name="Google Shape;925;p75"/>
            <p:cNvPicPr preferRelativeResize="0"/>
            <p:nvPr/>
          </p:nvPicPr>
          <p:blipFill rotWithShape="1">
            <a:blip r:embed="rId4">
              <a:alphaModFix/>
            </a:blip>
            <a:srcRect t="56280" r="69082"/>
            <a:stretch/>
          </p:blipFill>
          <p:spPr>
            <a:xfrm flipH="1">
              <a:off x="1807240" y="1612125"/>
              <a:ext cx="1901629" cy="931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6" name="Google Shape;926;p75"/>
            <p:cNvSpPr txBox="1"/>
            <p:nvPr/>
          </p:nvSpPr>
          <p:spPr>
            <a:xfrm flipH="1">
              <a:off x="1929004" y="1763815"/>
              <a:ext cx="1658100" cy="51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exend"/>
                  <a:ea typeface="Lexend"/>
                  <a:cs typeface="Lexend"/>
                  <a:sym typeface="Lexend"/>
                </a:rPr>
                <a:t>400, 40, 4,…</a:t>
              </a: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927" name="Google Shape;927;p75"/>
          <p:cNvGrpSpPr/>
          <p:nvPr/>
        </p:nvGrpSpPr>
        <p:grpSpPr>
          <a:xfrm flipH="1">
            <a:off x="7267118" y="2916601"/>
            <a:ext cx="2811623" cy="1242000"/>
            <a:chOff x="1807240" y="1612125"/>
            <a:chExt cx="1901629" cy="931500"/>
          </a:xfrm>
        </p:grpSpPr>
        <p:pic>
          <p:nvPicPr>
            <p:cNvPr id="928" name="Google Shape;928;p75"/>
            <p:cNvPicPr preferRelativeResize="0"/>
            <p:nvPr/>
          </p:nvPicPr>
          <p:blipFill rotWithShape="1">
            <a:blip r:embed="rId4">
              <a:alphaModFix/>
            </a:blip>
            <a:srcRect t="56280" r="69082"/>
            <a:stretch/>
          </p:blipFill>
          <p:spPr>
            <a:xfrm flipH="1">
              <a:off x="1807240" y="1612125"/>
              <a:ext cx="1901629" cy="931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9" name="Google Shape;929;p75"/>
            <p:cNvSpPr txBox="1"/>
            <p:nvPr/>
          </p:nvSpPr>
          <p:spPr>
            <a:xfrm flipH="1">
              <a:off x="1839580" y="1818513"/>
              <a:ext cx="1780200" cy="51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exend"/>
                  <a:ea typeface="Lexend"/>
                  <a:cs typeface="Lexend"/>
                  <a:sym typeface="Lexend"/>
                </a:rPr>
                <a:t>4, 0.4, 0.04,…</a:t>
              </a: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grpSp>
        <p:nvGrpSpPr>
          <p:cNvPr id="930" name="Google Shape;930;p75"/>
          <p:cNvGrpSpPr/>
          <p:nvPr/>
        </p:nvGrpSpPr>
        <p:grpSpPr>
          <a:xfrm flipH="1">
            <a:off x="7342934" y="4586267"/>
            <a:ext cx="2659999" cy="1242000"/>
            <a:chOff x="1807240" y="1612125"/>
            <a:chExt cx="1901629" cy="931500"/>
          </a:xfrm>
        </p:grpSpPr>
        <p:pic>
          <p:nvPicPr>
            <p:cNvPr id="931" name="Google Shape;931;p75"/>
            <p:cNvPicPr preferRelativeResize="0"/>
            <p:nvPr/>
          </p:nvPicPr>
          <p:blipFill rotWithShape="1">
            <a:blip r:embed="rId4">
              <a:alphaModFix/>
            </a:blip>
            <a:srcRect t="56280" r="69082"/>
            <a:stretch/>
          </p:blipFill>
          <p:spPr>
            <a:xfrm flipH="1">
              <a:off x="1807240" y="1612125"/>
              <a:ext cx="1901629" cy="931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2" name="Google Shape;932;p75"/>
            <p:cNvSpPr txBox="1"/>
            <p:nvPr/>
          </p:nvSpPr>
          <p:spPr>
            <a:xfrm flipH="1">
              <a:off x="1929004" y="1763815"/>
              <a:ext cx="1658100" cy="51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exend"/>
                  <a:ea typeface="Lexend"/>
                  <a:cs typeface="Lexend"/>
                  <a:sym typeface="Lexend"/>
                </a:rPr>
                <a:t>4000, 400, 40,…</a:t>
              </a: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820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76"/>
          <p:cNvSpPr txBox="1">
            <a:spLocks noGrp="1"/>
          </p:cNvSpPr>
          <p:nvPr>
            <p:ph type="body" idx="4294967295"/>
          </p:nvPr>
        </p:nvSpPr>
        <p:spPr>
          <a:xfrm>
            <a:off x="23018" y="189292"/>
            <a:ext cx="10983913" cy="12414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667" dirty="0"/>
              <a:t>Andeep rephrases his statement. </a:t>
            </a:r>
            <a:endParaRPr sz="2667" dirty="0"/>
          </a:p>
        </p:txBody>
      </p:sp>
      <p:sp>
        <p:nvSpPr>
          <p:cNvPr id="945" name="Google Shape;945;p76"/>
          <p:cNvSpPr txBox="1">
            <a:spLocks noGrp="1"/>
          </p:cNvSpPr>
          <p:nvPr>
            <p:ph type="body" idx="4294967295"/>
          </p:nvPr>
        </p:nvSpPr>
        <p:spPr>
          <a:xfrm>
            <a:off x="182078" y="3798853"/>
            <a:ext cx="11029950" cy="4302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667" dirty="0"/>
              <a:t>What are the first 5 terms in his sequence?</a:t>
            </a:r>
            <a:endParaRPr sz="2667" dirty="0"/>
          </a:p>
        </p:txBody>
      </p:sp>
      <p:pic>
        <p:nvPicPr>
          <p:cNvPr id="940" name="Google Shape;940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27507" y="1586907"/>
            <a:ext cx="1051133" cy="1355419"/>
          </a:xfrm>
          <a:prstGeom prst="rect">
            <a:avLst/>
          </a:prstGeom>
          <a:noFill/>
          <a:ln>
            <a:noFill/>
          </a:ln>
        </p:spPr>
      </p:pic>
      <p:sp>
        <p:nvSpPr>
          <p:cNvPr id="941" name="Google Shape;941;p76"/>
          <p:cNvSpPr txBox="1"/>
          <p:nvPr/>
        </p:nvSpPr>
        <p:spPr>
          <a:xfrm>
            <a:off x="435257" y="2798508"/>
            <a:ext cx="1528800" cy="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Andeep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942" name="Google Shape;942;p76"/>
          <p:cNvGrpSpPr/>
          <p:nvPr/>
        </p:nvGrpSpPr>
        <p:grpSpPr>
          <a:xfrm>
            <a:off x="1658822" y="1029026"/>
            <a:ext cx="4038231" cy="2230121"/>
            <a:chOff x="1902385" y="1608375"/>
            <a:chExt cx="2242299" cy="1553875"/>
          </a:xfrm>
        </p:grpSpPr>
        <p:pic>
          <p:nvPicPr>
            <p:cNvPr id="943" name="Google Shape;943;p76"/>
            <p:cNvPicPr preferRelativeResize="0"/>
            <p:nvPr/>
          </p:nvPicPr>
          <p:blipFill rotWithShape="1">
            <a:blip r:embed="rId4">
              <a:alphaModFix/>
            </a:blip>
            <a:srcRect t="56280" r="69082"/>
            <a:stretch/>
          </p:blipFill>
          <p:spPr>
            <a:xfrm flipH="1">
              <a:off x="1902385" y="1608375"/>
              <a:ext cx="2242299" cy="1553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4" name="Google Shape;944;p76"/>
            <p:cNvSpPr txBox="1"/>
            <p:nvPr/>
          </p:nvSpPr>
          <p:spPr>
            <a:xfrm flipH="1">
              <a:off x="2077632" y="1821383"/>
              <a:ext cx="1891800" cy="10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exend"/>
                  <a:ea typeface="Lexend"/>
                  <a:cs typeface="Lexend"/>
                  <a:sym typeface="Lexend"/>
                </a:rPr>
                <a:t>The </a:t>
              </a: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exend"/>
                  <a:ea typeface="Lexend"/>
                  <a:cs typeface="Lexend"/>
                  <a:sym typeface="Lexend"/>
                </a:rPr>
                <a:t>term-to-term</a:t>
              </a: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exend"/>
                  <a:ea typeface="Lexend"/>
                  <a:cs typeface="Lexend"/>
                  <a:sym typeface="Lexend"/>
                </a:rPr>
                <a:t> rule is ‘</a:t>
              </a: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Lexend"/>
                  <a:ea typeface="Lexend"/>
                  <a:cs typeface="Lexend"/>
                  <a:sym typeface="Lexend"/>
                </a:rPr>
                <a:t>× 0.1’</a:t>
              </a: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exend"/>
                  <a:ea typeface="Lexend"/>
                  <a:cs typeface="Lexend"/>
                  <a:sym typeface="Lexend"/>
                </a:rPr>
                <a:t> 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endParaRPr>
            </a:p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exend"/>
                  <a:ea typeface="Lexend"/>
                  <a:cs typeface="Lexend"/>
                  <a:sym typeface="Lexend"/>
                </a:rPr>
                <a:t>The second term is 4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sp>
        <p:nvSpPr>
          <p:cNvPr id="946" name="Google Shape;946;p76"/>
          <p:cNvSpPr/>
          <p:nvPr/>
        </p:nvSpPr>
        <p:spPr>
          <a:xfrm>
            <a:off x="432000" y="5233789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47" name="Google Shape;947;p76"/>
          <p:cNvSpPr/>
          <p:nvPr/>
        </p:nvSpPr>
        <p:spPr>
          <a:xfrm>
            <a:off x="1636677" y="5245516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4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48" name="Google Shape;948;p76"/>
          <p:cNvSpPr/>
          <p:nvPr/>
        </p:nvSpPr>
        <p:spPr>
          <a:xfrm>
            <a:off x="2841353" y="5245516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49" name="Google Shape;949;p76"/>
          <p:cNvSpPr/>
          <p:nvPr/>
        </p:nvSpPr>
        <p:spPr>
          <a:xfrm>
            <a:off x="4046033" y="5245500"/>
            <a:ext cx="9688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50" name="Google Shape;950;p76"/>
          <p:cNvSpPr/>
          <p:nvPr/>
        </p:nvSpPr>
        <p:spPr>
          <a:xfrm>
            <a:off x="5357567" y="5245500"/>
            <a:ext cx="13328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51" name="Google Shape;951;p76"/>
          <p:cNvSpPr txBox="1"/>
          <p:nvPr/>
        </p:nvSpPr>
        <p:spPr>
          <a:xfrm>
            <a:off x="1375867" y="5296847"/>
            <a:ext cx="202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52" name="Google Shape;952;p76"/>
          <p:cNvSpPr txBox="1"/>
          <p:nvPr/>
        </p:nvSpPr>
        <p:spPr>
          <a:xfrm>
            <a:off x="2561159" y="5296847"/>
            <a:ext cx="202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53" name="Google Shape;953;p76"/>
          <p:cNvSpPr txBox="1"/>
          <p:nvPr/>
        </p:nvSpPr>
        <p:spPr>
          <a:xfrm>
            <a:off x="3746452" y="5296847"/>
            <a:ext cx="202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54" name="Google Shape;954;p76"/>
          <p:cNvSpPr txBox="1"/>
          <p:nvPr/>
        </p:nvSpPr>
        <p:spPr>
          <a:xfrm>
            <a:off x="5029404" y="5296847"/>
            <a:ext cx="202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55" name="Google Shape;955;p76"/>
          <p:cNvSpPr txBox="1"/>
          <p:nvPr/>
        </p:nvSpPr>
        <p:spPr>
          <a:xfrm>
            <a:off x="6845812" y="5296847"/>
            <a:ext cx="6076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 …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956" name="Google Shape;956;p76"/>
          <p:cNvPicPr preferRelativeResize="0"/>
          <p:nvPr/>
        </p:nvPicPr>
        <p:blipFill rotWithShape="1">
          <a:blip r:embed="rId5">
            <a:alphaModFix/>
          </a:blip>
          <a:srcRect l="57225" r="18284" b="84458"/>
          <a:stretch/>
        </p:blipFill>
        <p:spPr>
          <a:xfrm>
            <a:off x="648304" y="4879259"/>
            <a:ext cx="1459003" cy="413879"/>
          </a:xfrm>
          <a:prstGeom prst="rect">
            <a:avLst/>
          </a:prstGeom>
          <a:noFill/>
          <a:ln>
            <a:noFill/>
          </a:ln>
        </p:spPr>
      </p:pic>
      <p:sp>
        <p:nvSpPr>
          <p:cNvPr id="957" name="Google Shape;957;p76"/>
          <p:cNvSpPr txBox="1"/>
          <p:nvPr/>
        </p:nvSpPr>
        <p:spPr>
          <a:xfrm>
            <a:off x="1149385" y="4651200"/>
            <a:ext cx="755200" cy="3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533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× 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0.1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958" name="Google Shape;958;p76"/>
          <p:cNvPicPr preferRelativeResize="0"/>
          <p:nvPr/>
        </p:nvPicPr>
        <p:blipFill rotWithShape="1">
          <a:blip r:embed="rId5">
            <a:alphaModFix/>
          </a:blip>
          <a:srcRect l="57225" r="18284" b="84458"/>
          <a:stretch/>
        </p:blipFill>
        <p:spPr>
          <a:xfrm>
            <a:off x="1904291" y="4884478"/>
            <a:ext cx="1459003" cy="413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9" name="Google Shape;959;p76"/>
          <p:cNvPicPr preferRelativeResize="0"/>
          <p:nvPr/>
        </p:nvPicPr>
        <p:blipFill rotWithShape="1">
          <a:blip r:embed="rId5">
            <a:alphaModFix/>
          </a:blip>
          <a:srcRect l="57225" r="18284" b="84458"/>
          <a:stretch/>
        </p:blipFill>
        <p:spPr>
          <a:xfrm>
            <a:off x="3117815" y="4884478"/>
            <a:ext cx="1459003" cy="413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0" name="Google Shape;960;p76"/>
          <p:cNvPicPr preferRelativeResize="0"/>
          <p:nvPr/>
        </p:nvPicPr>
        <p:blipFill rotWithShape="1">
          <a:blip r:embed="rId5">
            <a:alphaModFix/>
          </a:blip>
          <a:srcRect l="57225" r="18284" b="84458"/>
          <a:stretch/>
        </p:blipFill>
        <p:spPr>
          <a:xfrm>
            <a:off x="4303107" y="4884478"/>
            <a:ext cx="1459003" cy="413879"/>
          </a:xfrm>
          <a:prstGeom prst="rect">
            <a:avLst/>
          </a:prstGeom>
          <a:noFill/>
          <a:ln>
            <a:noFill/>
          </a:ln>
        </p:spPr>
      </p:pic>
      <p:sp>
        <p:nvSpPr>
          <p:cNvPr id="961" name="Google Shape;961;p76"/>
          <p:cNvSpPr txBox="1"/>
          <p:nvPr/>
        </p:nvSpPr>
        <p:spPr>
          <a:xfrm>
            <a:off x="2483827" y="4651200"/>
            <a:ext cx="755200" cy="3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533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× 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0.1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62" name="Google Shape;962;p76"/>
          <p:cNvSpPr txBox="1"/>
          <p:nvPr/>
        </p:nvSpPr>
        <p:spPr>
          <a:xfrm>
            <a:off x="3688504" y="4651200"/>
            <a:ext cx="755200" cy="3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533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× 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0.1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63" name="Google Shape;963;p76"/>
          <p:cNvSpPr txBox="1"/>
          <p:nvPr/>
        </p:nvSpPr>
        <p:spPr>
          <a:xfrm>
            <a:off x="4810859" y="4651200"/>
            <a:ext cx="755200" cy="3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533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× 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0.1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65" name="Google Shape;965;p76"/>
          <p:cNvSpPr/>
          <p:nvPr/>
        </p:nvSpPr>
        <p:spPr>
          <a:xfrm>
            <a:off x="2831204" y="5251144"/>
            <a:ext cx="8472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0.4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66" name="Google Shape;966;p76"/>
          <p:cNvSpPr/>
          <p:nvPr/>
        </p:nvSpPr>
        <p:spPr>
          <a:xfrm>
            <a:off x="4064983" y="5242547"/>
            <a:ext cx="9496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0.04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67" name="Google Shape;967;p76"/>
          <p:cNvSpPr/>
          <p:nvPr/>
        </p:nvSpPr>
        <p:spPr>
          <a:xfrm>
            <a:off x="5372200" y="5253033"/>
            <a:ext cx="13328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0.004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968" name="Google Shape;968;p76"/>
          <p:cNvPicPr preferRelativeResize="0"/>
          <p:nvPr/>
        </p:nvPicPr>
        <p:blipFill rotWithShape="1">
          <a:blip r:embed="rId5">
            <a:alphaModFix/>
          </a:blip>
          <a:srcRect l="57225" r="18284" b="84458"/>
          <a:stretch/>
        </p:blipFill>
        <p:spPr>
          <a:xfrm rot="10800000">
            <a:off x="694937" y="5659493"/>
            <a:ext cx="1459003" cy="413879"/>
          </a:xfrm>
          <a:prstGeom prst="rect">
            <a:avLst/>
          </a:prstGeom>
          <a:noFill/>
          <a:ln>
            <a:noFill/>
          </a:ln>
        </p:spPr>
      </p:pic>
      <p:sp>
        <p:nvSpPr>
          <p:cNvPr id="969" name="Google Shape;969;p76"/>
          <p:cNvSpPr txBox="1"/>
          <p:nvPr/>
        </p:nvSpPr>
        <p:spPr>
          <a:xfrm>
            <a:off x="1000185" y="5961700"/>
            <a:ext cx="755200" cy="3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533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÷ 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0.1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71" name="Google Shape;971;p76"/>
          <p:cNvSpPr txBox="1"/>
          <p:nvPr/>
        </p:nvSpPr>
        <p:spPr>
          <a:xfrm>
            <a:off x="1130711" y="4647804"/>
            <a:ext cx="755200" cy="3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533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÷ 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10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72" name="Google Shape;972;p76"/>
          <p:cNvSpPr txBox="1"/>
          <p:nvPr/>
        </p:nvSpPr>
        <p:spPr>
          <a:xfrm>
            <a:off x="1021172" y="5950456"/>
            <a:ext cx="755200" cy="3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533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× </a:t>
            </a: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10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73" name="Google Shape;973;p76"/>
          <p:cNvSpPr/>
          <p:nvPr/>
        </p:nvSpPr>
        <p:spPr>
          <a:xfrm>
            <a:off x="442137" y="5233816"/>
            <a:ext cx="8472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40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28F008-A706-0348-760B-3B4BA5C703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495"/>
          <a:stretch/>
        </p:blipFill>
        <p:spPr>
          <a:xfrm>
            <a:off x="10287709" y="4841323"/>
            <a:ext cx="1052547" cy="140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9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77"/>
          <p:cNvSpPr/>
          <p:nvPr/>
        </p:nvSpPr>
        <p:spPr>
          <a:xfrm>
            <a:off x="1553677" y="4741714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80" name="Google Shape;980;p77"/>
          <p:cNvSpPr txBox="1">
            <a:spLocks noGrp="1"/>
          </p:cNvSpPr>
          <p:nvPr>
            <p:ph type="body" idx="4294967295"/>
          </p:nvPr>
        </p:nvSpPr>
        <p:spPr>
          <a:xfrm>
            <a:off x="124692" y="216454"/>
            <a:ext cx="10983913" cy="12414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667" dirty="0"/>
              <a:t>Andeep thinks of a new rule . </a:t>
            </a:r>
            <a:endParaRPr sz="2667" dirty="0"/>
          </a:p>
        </p:txBody>
      </p:sp>
      <p:sp>
        <p:nvSpPr>
          <p:cNvPr id="986" name="Google Shape;986;p77"/>
          <p:cNvSpPr txBox="1">
            <a:spLocks noGrp="1"/>
          </p:cNvSpPr>
          <p:nvPr>
            <p:ph type="body" idx="4294967295"/>
          </p:nvPr>
        </p:nvSpPr>
        <p:spPr>
          <a:xfrm>
            <a:off x="5846763" y="1439863"/>
            <a:ext cx="6345237" cy="4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400"/>
              <a:t>What are the first 5 terms in his sequence?</a:t>
            </a:r>
            <a:endParaRPr sz="2400"/>
          </a:p>
        </p:txBody>
      </p:sp>
      <p:pic>
        <p:nvPicPr>
          <p:cNvPr id="981" name="Google Shape;981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32000" y="1715371"/>
            <a:ext cx="1051133" cy="1355419"/>
          </a:xfrm>
          <a:prstGeom prst="rect">
            <a:avLst/>
          </a:prstGeom>
          <a:noFill/>
          <a:ln>
            <a:noFill/>
          </a:ln>
        </p:spPr>
      </p:pic>
      <p:sp>
        <p:nvSpPr>
          <p:cNvPr id="982" name="Google Shape;982;p77"/>
          <p:cNvSpPr txBox="1"/>
          <p:nvPr/>
        </p:nvSpPr>
        <p:spPr>
          <a:xfrm>
            <a:off x="339750" y="2926972"/>
            <a:ext cx="1528800" cy="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Andeep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983" name="Google Shape;983;p77"/>
          <p:cNvGrpSpPr/>
          <p:nvPr/>
        </p:nvGrpSpPr>
        <p:grpSpPr>
          <a:xfrm>
            <a:off x="1563499" y="1157594"/>
            <a:ext cx="3514131" cy="2230121"/>
            <a:chOff x="1902385" y="1608375"/>
            <a:chExt cx="2242299" cy="1553875"/>
          </a:xfrm>
        </p:grpSpPr>
        <p:pic>
          <p:nvPicPr>
            <p:cNvPr id="984" name="Google Shape;984;p77"/>
            <p:cNvPicPr preferRelativeResize="0"/>
            <p:nvPr/>
          </p:nvPicPr>
          <p:blipFill rotWithShape="1">
            <a:blip r:embed="rId4">
              <a:alphaModFix/>
            </a:blip>
            <a:srcRect t="56280" r="69082"/>
            <a:stretch/>
          </p:blipFill>
          <p:spPr>
            <a:xfrm flipH="1">
              <a:off x="1902385" y="1608375"/>
              <a:ext cx="2242299" cy="1553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5" name="Google Shape;985;p77"/>
            <p:cNvSpPr txBox="1"/>
            <p:nvPr/>
          </p:nvSpPr>
          <p:spPr>
            <a:xfrm flipH="1">
              <a:off x="2142461" y="1821383"/>
              <a:ext cx="1891800" cy="10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exend"/>
                  <a:ea typeface="Lexend"/>
                  <a:cs typeface="Lexend"/>
                  <a:sym typeface="Lexend"/>
                </a:rPr>
                <a:t>The </a:t>
              </a:r>
              <a:r>
                <a:rPr kumimoji="0" lang="en-GB" sz="2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exend"/>
                  <a:ea typeface="Lexend"/>
                  <a:cs typeface="Lexend"/>
                  <a:sym typeface="Lexend"/>
                </a:rPr>
                <a:t>term-to-term</a:t>
              </a:r>
              <a:r>
                <a: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exend"/>
                  <a:ea typeface="Lexend"/>
                  <a:cs typeface="Lexend"/>
                  <a:sym typeface="Lexend"/>
                </a:rPr>
                <a:t> rule is add 3. The third term is 7.</a:t>
              </a: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endParaRPr>
            </a:p>
          </p:txBody>
        </p:sp>
      </p:grpSp>
      <p:sp>
        <p:nvSpPr>
          <p:cNvPr id="987" name="Google Shape;987;p77"/>
          <p:cNvSpPr/>
          <p:nvPr/>
        </p:nvSpPr>
        <p:spPr>
          <a:xfrm>
            <a:off x="339750" y="4741687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88" name="Google Shape;988;p77"/>
          <p:cNvSpPr/>
          <p:nvPr/>
        </p:nvSpPr>
        <p:spPr>
          <a:xfrm>
            <a:off x="1544427" y="4753414"/>
            <a:ext cx="8472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4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89" name="Google Shape;989;p77"/>
          <p:cNvSpPr/>
          <p:nvPr/>
        </p:nvSpPr>
        <p:spPr>
          <a:xfrm>
            <a:off x="2749103" y="4753414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7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90" name="Google Shape;990;p77"/>
          <p:cNvSpPr/>
          <p:nvPr/>
        </p:nvSpPr>
        <p:spPr>
          <a:xfrm>
            <a:off x="3953783" y="4753398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91" name="Google Shape;991;p77"/>
          <p:cNvSpPr/>
          <p:nvPr/>
        </p:nvSpPr>
        <p:spPr>
          <a:xfrm>
            <a:off x="5100799" y="4753398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92" name="Google Shape;992;p77"/>
          <p:cNvSpPr txBox="1"/>
          <p:nvPr/>
        </p:nvSpPr>
        <p:spPr>
          <a:xfrm>
            <a:off x="1283617" y="4804745"/>
            <a:ext cx="202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93" name="Google Shape;993;p77"/>
          <p:cNvSpPr txBox="1"/>
          <p:nvPr/>
        </p:nvSpPr>
        <p:spPr>
          <a:xfrm>
            <a:off x="2468909" y="4804745"/>
            <a:ext cx="202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94" name="Google Shape;994;p77"/>
          <p:cNvSpPr txBox="1"/>
          <p:nvPr/>
        </p:nvSpPr>
        <p:spPr>
          <a:xfrm>
            <a:off x="3654202" y="4804745"/>
            <a:ext cx="202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95" name="Google Shape;995;p77"/>
          <p:cNvSpPr txBox="1"/>
          <p:nvPr/>
        </p:nvSpPr>
        <p:spPr>
          <a:xfrm>
            <a:off x="4941803" y="4804745"/>
            <a:ext cx="202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96" name="Google Shape;996;p77"/>
          <p:cNvSpPr txBox="1"/>
          <p:nvPr/>
        </p:nvSpPr>
        <p:spPr>
          <a:xfrm>
            <a:off x="6042362" y="4804745"/>
            <a:ext cx="6076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 …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997" name="Google Shape;997;p77"/>
          <p:cNvPicPr preferRelativeResize="0"/>
          <p:nvPr/>
        </p:nvPicPr>
        <p:blipFill rotWithShape="1">
          <a:blip r:embed="rId5">
            <a:alphaModFix/>
          </a:blip>
          <a:srcRect l="57225" r="18284" b="84458"/>
          <a:stretch/>
        </p:blipFill>
        <p:spPr>
          <a:xfrm rot="10800000">
            <a:off x="1990190" y="5167393"/>
            <a:ext cx="1459003" cy="413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8" name="Google Shape;998;p77"/>
          <p:cNvPicPr preferRelativeResize="0"/>
          <p:nvPr/>
        </p:nvPicPr>
        <p:blipFill rotWithShape="1">
          <a:blip r:embed="rId5">
            <a:alphaModFix/>
          </a:blip>
          <a:srcRect l="57225" r="18284" b="84458"/>
          <a:stretch/>
        </p:blipFill>
        <p:spPr>
          <a:xfrm>
            <a:off x="3025565" y="4392376"/>
            <a:ext cx="1459003" cy="413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9" name="Google Shape;999;p77"/>
          <p:cNvPicPr preferRelativeResize="0"/>
          <p:nvPr/>
        </p:nvPicPr>
        <p:blipFill rotWithShape="1">
          <a:blip r:embed="rId5">
            <a:alphaModFix/>
          </a:blip>
          <a:srcRect l="57225" r="18284" b="84458"/>
          <a:stretch/>
        </p:blipFill>
        <p:spPr>
          <a:xfrm>
            <a:off x="4210857" y="4392376"/>
            <a:ext cx="1459003" cy="413879"/>
          </a:xfrm>
          <a:prstGeom prst="rect">
            <a:avLst/>
          </a:prstGeom>
          <a:noFill/>
          <a:ln>
            <a:noFill/>
          </a:ln>
        </p:spPr>
      </p:pic>
      <p:sp>
        <p:nvSpPr>
          <p:cNvPr id="1000" name="Google Shape;1000;p77"/>
          <p:cNvSpPr txBox="1"/>
          <p:nvPr/>
        </p:nvSpPr>
        <p:spPr>
          <a:xfrm>
            <a:off x="3596254" y="4159098"/>
            <a:ext cx="755200" cy="3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533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+ 3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01" name="Google Shape;1001;p77"/>
          <p:cNvSpPr txBox="1"/>
          <p:nvPr/>
        </p:nvSpPr>
        <p:spPr>
          <a:xfrm>
            <a:off x="4820209" y="4159098"/>
            <a:ext cx="755200" cy="3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533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+ 3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02" name="Google Shape;1002;p77"/>
          <p:cNvSpPr/>
          <p:nvPr/>
        </p:nvSpPr>
        <p:spPr>
          <a:xfrm>
            <a:off x="3973083" y="4753398"/>
            <a:ext cx="8472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10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03" name="Google Shape;1003;p77"/>
          <p:cNvSpPr/>
          <p:nvPr/>
        </p:nvSpPr>
        <p:spPr>
          <a:xfrm>
            <a:off x="5076850" y="4753398"/>
            <a:ext cx="8472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13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004" name="Google Shape;1004;p77"/>
          <p:cNvPicPr preferRelativeResize="0"/>
          <p:nvPr/>
        </p:nvPicPr>
        <p:blipFill rotWithShape="1">
          <a:blip r:embed="rId5">
            <a:alphaModFix/>
          </a:blip>
          <a:srcRect l="57225" r="18284" b="84458"/>
          <a:stretch/>
        </p:blipFill>
        <p:spPr>
          <a:xfrm rot="10800000">
            <a:off x="602687" y="5167391"/>
            <a:ext cx="1459003" cy="413879"/>
          </a:xfrm>
          <a:prstGeom prst="rect">
            <a:avLst/>
          </a:prstGeom>
          <a:noFill/>
          <a:ln>
            <a:noFill/>
          </a:ln>
        </p:spPr>
      </p:pic>
      <p:sp>
        <p:nvSpPr>
          <p:cNvPr id="1005" name="Google Shape;1005;p77"/>
          <p:cNvSpPr txBox="1"/>
          <p:nvPr/>
        </p:nvSpPr>
        <p:spPr>
          <a:xfrm>
            <a:off x="907953" y="5469598"/>
            <a:ext cx="607600" cy="3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n-GB" sz="2533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− 3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06" name="Google Shape;1006;p77"/>
          <p:cNvSpPr/>
          <p:nvPr/>
        </p:nvSpPr>
        <p:spPr>
          <a:xfrm>
            <a:off x="349887" y="4753414"/>
            <a:ext cx="8472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1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07" name="Google Shape;1007;p77"/>
          <p:cNvSpPr txBox="1"/>
          <p:nvPr/>
        </p:nvSpPr>
        <p:spPr>
          <a:xfrm>
            <a:off x="2396853" y="5469598"/>
            <a:ext cx="607600" cy="3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533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− 3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1D4BBA-8667-B396-19A1-1649FEB1F83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495"/>
          <a:stretch/>
        </p:blipFill>
        <p:spPr>
          <a:xfrm>
            <a:off x="10231500" y="4741687"/>
            <a:ext cx="1052547" cy="140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3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90"/>
          <p:cNvSpPr txBox="1">
            <a:spLocks noGrp="1"/>
          </p:cNvSpPr>
          <p:nvPr>
            <p:ph type="body" idx="4294967295"/>
          </p:nvPr>
        </p:nvSpPr>
        <p:spPr>
          <a:xfrm>
            <a:off x="0" y="495155"/>
            <a:ext cx="10983913" cy="81756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spcAft>
                <a:spcPts val="1333"/>
              </a:spcAft>
              <a:buNone/>
            </a:pPr>
            <a:r>
              <a:rPr lang="en-GB" dirty="0"/>
              <a:t>If you know a sequence has a </a:t>
            </a:r>
            <a:r>
              <a:rPr lang="en-GB" dirty="0">
                <a:solidFill>
                  <a:schemeClr val="accent5"/>
                </a:solidFill>
              </a:rPr>
              <a:t>constant </a:t>
            </a:r>
            <a:r>
              <a:rPr lang="en-GB" dirty="0"/>
              <a:t>additive pattern then you can find a </a:t>
            </a:r>
            <a:r>
              <a:rPr lang="en-GB" b="1" dirty="0"/>
              <a:t>term-to-term</a:t>
            </a:r>
            <a:r>
              <a:rPr lang="en-GB" dirty="0"/>
              <a:t> rule even when you have missing terms.</a:t>
            </a:r>
            <a:endParaRPr dirty="0"/>
          </a:p>
        </p:txBody>
      </p:sp>
      <p:sp>
        <p:nvSpPr>
          <p:cNvPr id="1294" name="Google Shape;1294;p90"/>
          <p:cNvSpPr txBox="1">
            <a:spLocks noGrp="1"/>
          </p:cNvSpPr>
          <p:nvPr>
            <p:ph type="body" idx="4294967295"/>
          </p:nvPr>
        </p:nvSpPr>
        <p:spPr>
          <a:xfrm>
            <a:off x="152400" y="2061765"/>
            <a:ext cx="11328400" cy="5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400" dirty="0"/>
              <a:t>This sequence is a linear sequence. </a:t>
            </a:r>
          </a:p>
          <a:p>
            <a:pPr marL="0" indent="0">
              <a:spcAft>
                <a:spcPts val="1333"/>
              </a:spcAft>
              <a:buNone/>
            </a:pPr>
            <a:r>
              <a:rPr lang="en-GB" sz="2400" dirty="0"/>
              <a:t>What is the </a:t>
            </a:r>
            <a:r>
              <a:rPr lang="en-GB" sz="2400" b="1" dirty="0"/>
              <a:t>term-to-term</a:t>
            </a:r>
            <a:r>
              <a:rPr lang="en-GB" sz="2400" dirty="0"/>
              <a:t> rule?</a:t>
            </a:r>
            <a:endParaRPr sz="2400" dirty="0"/>
          </a:p>
        </p:txBody>
      </p:sp>
      <p:sp>
        <p:nvSpPr>
          <p:cNvPr id="1281" name="Google Shape;1281;p90"/>
          <p:cNvSpPr/>
          <p:nvPr/>
        </p:nvSpPr>
        <p:spPr>
          <a:xfrm>
            <a:off x="3982627" y="3763783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2" name="Google Shape;1282;p90"/>
          <p:cNvSpPr/>
          <p:nvPr/>
        </p:nvSpPr>
        <p:spPr>
          <a:xfrm>
            <a:off x="2768700" y="3763756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3" name="Google Shape;1283;p90"/>
          <p:cNvSpPr/>
          <p:nvPr/>
        </p:nvSpPr>
        <p:spPr>
          <a:xfrm>
            <a:off x="5178053" y="3775483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4" name="Google Shape;1284;p90"/>
          <p:cNvSpPr/>
          <p:nvPr/>
        </p:nvSpPr>
        <p:spPr>
          <a:xfrm>
            <a:off x="6382733" y="3775467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5" name="Google Shape;1285;p90"/>
          <p:cNvSpPr/>
          <p:nvPr/>
        </p:nvSpPr>
        <p:spPr>
          <a:xfrm>
            <a:off x="7529749" y="3775467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6" name="Google Shape;1286;p90"/>
          <p:cNvSpPr txBox="1"/>
          <p:nvPr/>
        </p:nvSpPr>
        <p:spPr>
          <a:xfrm>
            <a:off x="3712567" y="3826813"/>
            <a:ext cx="202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7" name="Google Shape;1287;p90"/>
          <p:cNvSpPr txBox="1"/>
          <p:nvPr/>
        </p:nvSpPr>
        <p:spPr>
          <a:xfrm>
            <a:off x="4897859" y="3826813"/>
            <a:ext cx="202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8" name="Google Shape;1288;p90"/>
          <p:cNvSpPr txBox="1"/>
          <p:nvPr/>
        </p:nvSpPr>
        <p:spPr>
          <a:xfrm>
            <a:off x="6083152" y="3826813"/>
            <a:ext cx="202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9" name="Google Shape;1289;p90"/>
          <p:cNvSpPr txBox="1"/>
          <p:nvPr/>
        </p:nvSpPr>
        <p:spPr>
          <a:xfrm>
            <a:off x="7370753" y="3826813"/>
            <a:ext cx="202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0" name="Google Shape;1290;p90"/>
          <p:cNvSpPr txBox="1"/>
          <p:nvPr/>
        </p:nvSpPr>
        <p:spPr>
          <a:xfrm>
            <a:off x="8471312" y="3826813"/>
            <a:ext cx="6076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 …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1" name="Google Shape;1291;p90"/>
          <p:cNvSpPr/>
          <p:nvPr/>
        </p:nvSpPr>
        <p:spPr>
          <a:xfrm>
            <a:off x="5167904" y="3775483"/>
            <a:ext cx="8472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17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2" name="Google Shape;1292;p90"/>
          <p:cNvSpPr/>
          <p:nvPr/>
        </p:nvSpPr>
        <p:spPr>
          <a:xfrm>
            <a:off x="7505800" y="3775467"/>
            <a:ext cx="8472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33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3" name="Google Shape;1293;p90"/>
          <p:cNvSpPr/>
          <p:nvPr/>
        </p:nvSpPr>
        <p:spPr>
          <a:xfrm>
            <a:off x="2778837" y="3775483"/>
            <a:ext cx="8472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1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613DB2-D1B1-EB64-445A-6D1D47F9DA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95"/>
          <a:stretch/>
        </p:blipFill>
        <p:spPr>
          <a:xfrm>
            <a:off x="10231500" y="4741687"/>
            <a:ext cx="1052547" cy="140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5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9" name="Google Shape;1299;p91"/>
          <p:cNvPicPr preferRelativeResize="0"/>
          <p:nvPr/>
        </p:nvPicPr>
        <p:blipFill rotWithShape="1">
          <a:blip r:embed="rId3">
            <a:alphaModFix/>
          </a:blip>
          <a:srcRect l="61559" t="27330" r="13951" b="59597"/>
          <a:stretch/>
        </p:blipFill>
        <p:spPr>
          <a:xfrm rot="10800000" flipH="1">
            <a:off x="3069600" y="1593764"/>
            <a:ext cx="2896235" cy="977568"/>
          </a:xfrm>
          <a:prstGeom prst="rect">
            <a:avLst/>
          </a:prstGeom>
          <a:noFill/>
          <a:ln>
            <a:noFill/>
          </a:ln>
        </p:spPr>
      </p:pic>
      <p:sp>
        <p:nvSpPr>
          <p:cNvPr id="1302" name="Google Shape;1302;p91"/>
          <p:cNvSpPr/>
          <p:nvPr/>
        </p:nvSpPr>
        <p:spPr>
          <a:xfrm>
            <a:off x="3982627" y="1325383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03" name="Google Shape;1303;p91"/>
          <p:cNvSpPr/>
          <p:nvPr/>
        </p:nvSpPr>
        <p:spPr>
          <a:xfrm>
            <a:off x="2768700" y="1325356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04" name="Google Shape;1304;p91"/>
          <p:cNvSpPr/>
          <p:nvPr/>
        </p:nvSpPr>
        <p:spPr>
          <a:xfrm>
            <a:off x="5178053" y="1337083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05" name="Google Shape;1305;p91"/>
          <p:cNvSpPr/>
          <p:nvPr/>
        </p:nvSpPr>
        <p:spPr>
          <a:xfrm>
            <a:off x="6382733" y="1337067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06" name="Google Shape;1306;p91"/>
          <p:cNvSpPr/>
          <p:nvPr/>
        </p:nvSpPr>
        <p:spPr>
          <a:xfrm>
            <a:off x="7529749" y="1337067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07" name="Google Shape;1307;p91"/>
          <p:cNvSpPr txBox="1"/>
          <p:nvPr/>
        </p:nvSpPr>
        <p:spPr>
          <a:xfrm>
            <a:off x="3712567" y="1388413"/>
            <a:ext cx="202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08" name="Google Shape;1308;p91"/>
          <p:cNvSpPr txBox="1"/>
          <p:nvPr/>
        </p:nvSpPr>
        <p:spPr>
          <a:xfrm>
            <a:off x="4897859" y="1388413"/>
            <a:ext cx="202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09" name="Google Shape;1309;p91"/>
          <p:cNvSpPr txBox="1"/>
          <p:nvPr/>
        </p:nvSpPr>
        <p:spPr>
          <a:xfrm>
            <a:off x="6083152" y="1388413"/>
            <a:ext cx="202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10" name="Google Shape;1310;p91"/>
          <p:cNvSpPr txBox="1"/>
          <p:nvPr/>
        </p:nvSpPr>
        <p:spPr>
          <a:xfrm>
            <a:off x="7370753" y="1388413"/>
            <a:ext cx="202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11" name="Google Shape;1311;p91"/>
          <p:cNvSpPr txBox="1"/>
          <p:nvPr/>
        </p:nvSpPr>
        <p:spPr>
          <a:xfrm>
            <a:off x="8471312" y="1388413"/>
            <a:ext cx="6076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 …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12" name="Google Shape;1312;p91"/>
          <p:cNvSpPr/>
          <p:nvPr/>
        </p:nvSpPr>
        <p:spPr>
          <a:xfrm>
            <a:off x="5167904" y="1337083"/>
            <a:ext cx="8472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17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13" name="Google Shape;1313;p91"/>
          <p:cNvSpPr/>
          <p:nvPr/>
        </p:nvSpPr>
        <p:spPr>
          <a:xfrm>
            <a:off x="7505800" y="1337067"/>
            <a:ext cx="8472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33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14" name="Google Shape;1314;p91"/>
          <p:cNvSpPr/>
          <p:nvPr/>
        </p:nvSpPr>
        <p:spPr>
          <a:xfrm>
            <a:off x="2778837" y="1337083"/>
            <a:ext cx="8472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1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316" name="Google Shape;1316;p91"/>
          <p:cNvPicPr preferRelativeResize="0"/>
          <p:nvPr/>
        </p:nvPicPr>
        <p:blipFill rotWithShape="1">
          <a:blip r:embed="rId3">
            <a:alphaModFix/>
          </a:blip>
          <a:srcRect l="61559" t="27330" r="13951" b="59597"/>
          <a:stretch/>
        </p:blipFill>
        <p:spPr>
          <a:xfrm>
            <a:off x="3196267" y="923202"/>
            <a:ext cx="1306635" cy="446465"/>
          </a:xfrm>
          <a:prstGeom prst="rect">
            <a:avLst/>
          </a:prstGeom>
          <a:noFill/>
          <a:ln>
            <a:noFill/>
          </a:ln>
        </p:spPr>
      </p:pic>
      <p:sp>
        <p:nvSpPr>
          <p:cNvPr id="1317" name="Google Shape;1317;p91"/>
          <p:cNvSpPr txBox="1"/>
          <p:nvPr/>
        </p:nvSpPr>
        <p:spPr>
          <a:xfrm>
            <a:off x="3497865" y="911400"/>
            <a:ext cx="607600" cy="3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+ ?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19" name="Google Shape;1319;p91"/>
          <p:cNvSpPr txBox="1"/>
          <p:nvPr/>
        </p:nvSpPr>
        <p:spPr>
          <a:xfrm>
            <a:off x="4094100" y="2518451"/>
            <a:ext cx="847200" cy="3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+ 16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321" name="Google Shape;1321;p91"/>
          <p:cNvPicPr preferRelativeResize="0"/>
          <p:nvPr/>
        </p:nvPicPr>
        <p:blipFill rotWithShape="1">
          <a:blip r:embed="rId3">
            <a:alphaModFix/>
          </a:blip>
          <a:srcRect l="61559" t="27330" r="13951" b="59597"/>
          <a:stretch/>
        </p:blipFill>
        <p:spPr>
          <a:xfrm>
            <a:off x="4492784" y="923202"/>
            <a:ext cx="1306635" cy="446465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91"/>
          <p:cNvSpPr txBox="1"/>
          <p:nvPr/>
        </p:nvSpPr>
        <p:spPr>
          <a:xfrm>
            <a:off x="3493757" y="908431"/>
            <a:ext cx="607600" cy="3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+ 8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24" name="Google Shape;1324;p91"/>
          <p:cNvSpPr txBox="1"/>
          <p:nvPr/>
        </p:nvSpPr>
        <p:spPr>
          <a:xfrm>
            <a:off x="4866821" y="908431"/>
            <a:ext cx="607600" cy="3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+ 8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</p:spTree>
    <p:extLst>
      <p:ext uri="{BB962C8B-B14F-4D97-AF65-F5344CB8AC3E}">
        <p14:creationId xmlns:p14="http://schemas.microsoft.com/office/powerpoint/2010/main" val="101418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>
          <a:extLst>
            <a:ext uri="{FF2B5EF4-FFF2-40B4-BE49-F238E27FC236}">
              <a16:creationId xmlns:a16="http://schemas.microsoft.com/office/drawing/2014/main" id="{69206F2F-5AFA-CBC3-DCB0-DD23CA485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98">
            <a:extLst>
              <a:ext uri="{FF2B5EF4-FFF2-40B4-BE49-F238E27FC236}">
                <a16:creationId xmlns:a16="http://schemas.microsoft.com/office/drawing/2014/main" id="{A66BCA84-D431-A70A-B7AE-8BECDDA1F94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91406" y="1485900"/>
            <a:ext cx="10009187" cy="4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dirty="0"/>
              <a:t>A) Multiply the previous term by 3 to get the next term</a:t>
            </a:r>
            <a:endParaRPr dirty="0"/>
          </a:p>
        </p:txBody>
      </p:sp>
      <p:sp>
        <p:nvSpPr>
          <p:cNvPr id="1483" name="Google Shape;1483;p98">
            <a:extLst>
              <a:ext uri="{FF2B5EF4-FFF2-40B4-BE49-F238E27FC236}">
                <a16:creationId xmlns:a16="http://schemas.microsoft.com/office/drawing/2014/main" id="{01CA7148-AD74-60C2-6B92-983BE5C10E0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3840" y="316973"/>
            <a:ext cx="11328400" cy="6540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sz="2800" dirty="0"/>
              <a:t>Which </a:t>
            </a:r>
            <a:r>
              <a:rPr lang="en-GB" sz="2800" b="1" dirty="0"/>
              <a:t>term-to-term</a:t>
            </a:r>
            <a:r>
              <a:rPr lang="en-GB" sz="2800" dirty="0"/>
              <a:t> rule could describe the sequence which starts: 2, 6, …</a:t>
            </a:r>
            <a:endParaRPr sz="2800" dirty="0"/>
          </a:p>
        </p:txBody>
      </p:sp>
      <p:sp>
        <p:nvSpPr>
          <p:cNvPr id="1484" name="Google Shape;1484;p98">
            <a:extLst>
              <a:ext uri="{FF2B5EF4-FFF2-40B4-BE49-F238E27FC236}">
                <a16:creationId xmlns:a16="http://schemas.microsoft.com/office/drawing/2014/main" id="{67D8D344-9176-F6E5-3E59-65532BEC087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91406" y="2557463"/>
            <a:ext cx="10009187" cy="5191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dirty="0"/>
              <a:t>B) Multiply the previous term by 6 to get the next term</a:t>
            </a:r>
            <a:endParaRPr sz="3200" dirty="0"/>
          </a:p>
        </p:txBody>
      </p:sp>
      <p:sp>
        <p:nvSpPr>
          <p:cNvPr id="1485" name="Google Shape;1485;p98">
            <a:extLst>
              <a:ext uri="{FF2B5EF4-FFF2-40B4-BE49-F238E27FC236}">
                <a16:creationId xmlns:a16="http://schemas.microsoft.com/office/drawing/2014/main" id="{F6C02B03-2408-EC7C-5FAC-25D760910FF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148556" y="3651250"/>
            <a:ext cx="9952037" cy="4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dirty="0"/>
              <a:t>C) Add </a:t>
            </a:r>
            <a:r>
              <a:rPr lang="en-GB" dirty="0">
                <a:solidFill>
                  <a:srgbClr val="222222"/>
                </a:solidFill>
              </a:rPr>
              <a:t>−</a:t>
            </a:r>
            <a:r>
              <a:rPr lang="en-GB" dirty="0"/>
              <a:t>4 to the previous term to get the next term</a:t>
            </a:r>
            <a:endParaRPr dirty="0"/>
          </a:p>
        </p:txBody>
      </p:sp>
      <p:sp>
        <p:nvSpPr>
          <p:cNvPr id="1486" name="Google Shape;1486;p98">
            <a:extLst>
              <a:ext uri="{FF2B5EF4-FFF2-40B4-BE49-F238E27FC236}">
                <a16:creationId xmlns:a16="http://schemas.microsoft.com/office/drawing/2014/main" id="{774089E5-89CC-6C5A-70BB-4CE504693F5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91406" y="4722813"/>
            <a:ext cx="10009187" cy="4810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dirty="0"/>
              <a:t>D) Add 4 to the previous term to get the next term</a:t>
            </a:r>
            <a:endParaRPr sz="3200" dirty="0"/>
          </a:p>
        </p:txBody>
      </p:sp>
      <p:pic>
        <p:nvPicPr>
          <p:cNvPr id="1487" name="Google Shape;1487;p98">
            <a:extLst>
              <a:ext uri="{FF2B5EF4-FFF2-40B4-BE49-F238E27FC236}">
                <a16:creationId xmlns:a16="http://schemas.microsoft.com/office/drawing/2014/main" id="{1E0428EF-B7ED-1B50-D5BA-73FF9158802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59012" y="1462128"/>
            <a:ext cx="528000" cy="5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8" name="Google Shape;1488;p98">
            <a:extLst>
              <a:ext uri="{FF2B5EF4-FFF2-40B4-BE49-F238E27FC236}">
                <a16:creationId xmlns:a16="http://schemas.microsoft.com/office/drawing/2014/main" id="{5EC88BBA-37BD-EAE9-862F-EF8F138E54D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74596" y="4683919"/>
            <a:ext cx="528000" cy="5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57D6A7-4953-9785-4E9E-232A300093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95"/>
          <a:stretch/>
        </p:blipFill>
        <p:spPr>
          <a:xfrm>
            <a:off x="10231500" y="4741687"/>
            <a:ext cx="1052547" cy="140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9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99"/>
          <p:cNvSpPr txBox="1">
            <a:spLocks noGrp="1"/>
          </p:cNvSpPr>
          <p:nvPr>
            <p:ph type="subTitle" idx="4294967295"/>
          </p:nvPr>
        </p:nvSpPr>
        <p:spPr>
          <a:xfrm>
            <a:off x="1091406" y="1423035"/>
            <a:ext cx="10009187" cy="4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dirty="0"/>
              <a:t>A) Add 2 to the previous term to get the next term</a:t>
            </a:r>
            <a:endParaRPr dirty="0"/>
          </a:p>
        </p:txBody>
      </p:sp>
      <p:sp>
        <p:nvSpPr>
          <p:cNvPr id="1495" name="Google Shape;1495;p99"/>
          <p:cNvSpPr txBox="1">
            <a:spLocks noGrp="1"/>
          </p:cNvSpPr>
          <p:nvPr>
            <p:ph type="title" idx="4294967295"/>
          </p:nvPr>
        </p:nvSpPr>
        <p:spPr>
          <a:xfrm>
            <a:off x="0" y="332740"/>
            <a:ext cx="11328400" cy="6540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sz="2800"/>
              <a:t>Which </a:t>
            </a:r>
            <a:r>
              <a:rPr lang="en-GB" sz="2800" b="1"/>
              <a:t>term-to-term</a:t>
            </a:r>
            <a:r>
              <a:rPr lang="en-GB" sz="2800"/>
              <a:t> rule could describe the sequence which starts: 3, 5, …</a:t>
            </a:r>
            <a:endParaRPr sz="2800"/>
          </a:p>
        </p:txBody>
      </p:sp>
      <p:sp>
        <p:nvSpPr>
          <p:cNvPr id="1496" name="Google Shape;1496;p99"/>
          <p:cNvSpPr txBox="1">
            <a:spLocks noGrp="1"/>
          </p:cNvSpPr>
          <p:nvPr>
            <p:ph type="subTitle" idx="4294967295"/>
          </p:nvPr>
        </p:nvSpPr>
        <p:spPr>
          <a:xfrm>
            <a:off x="1050854" y="2611803"/>
            <a:ext cx="10009187" cy="5191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dirty="0"/>
              <a:t>B) Multiply the previous term by 2 to get the next term</a:t>
            </a:r>
            <a:endParaRPr dirty="0"/>
          </a:p>
        </p:txBody>
      </p:sp>
      <p:sp>
        <p:nvSpPr>
          <p:cNvPr id="1497" name="Google Shape;1497;p99"/>
          <p:cNvSpPr txBox="1">
            <a:spLocks noGrp="1"/>
          </p:cNvSpPr>
          <p:nvPr>
            <p:ph type="subTitle" idx="4294967295"/>
          </p:nvPr>
        </p:nvSpPr>
        <p:spPr>
          <a:xfrm>
            <a:off x="1050854" y="3797940"/>
            <a:ext cx="9952037" cy="43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dirty="0"/>
              <a:t>C) Multiply the previous term by 2 then subtract 1 to get the next term</a:t>
            </a:r>
            <a:endParaRPr dirty="0"/>
          </a:p>
        </p:txBody>
      </p:sp>
      <p:sp>
        <p:nvSpPr>
          <p:cNvPr id="1498" name="Google Shape;1498;p99"/>
          <p:cNvSpPr txBox="1">
            <a:spLocks noGrp="1"/>
          </p:cNvSpPr>
          <p:nvPr>
            <p:ph type="subTitle" idx="4294967295"/>
          </p:nvPr>
        </p:nvSpPr>
        <p:spPr>
          <a:xfrm>
            <a:off x="1091406" y="5154528"/>
            <a:ext cx="10009187" cy="4810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dirty="0"/>
              <a:t>D) Subtract 2 from the previous term then multiply by 5 to get the next term</a:t>
            </a:r>
            <a:endParaRPr dirty="0"/>
          </a:p>
        </p:txBody>
      </p:sp>
      <p:pic>
        <p:nvPicPr>
          <p:cNvPr id="1499" name="Google Shape;1499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5444" y="1413240"/>
            <a:ext cx="528000" cy="5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0" name="Google Shape;1500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4731" y="4013840"/>
            <a:ext cx="528000" cy="55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1" name="Google Shape;1501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4697" y="5694553"/>
            <a:ext cx="528000" cy="55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008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>
          <a:extLst>
            <a:ext uri="{FF2B5EF4-FFF2-40B4-BE49-F238E27FC236}">
              <a16:creationId xmlns:a16="http://schemas.microsoft.com/office/drawing/2014/main" id="{88F65332-7897-12D9-7128-426486E38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90">
            <a:extLst>
              <a:ext uri="{FF2B5EF4-FFF2-40B4-BE49-F238E27FC236}">
                <a16:creationId xmlns:a16="http://schemas.microsoft.com/office/drawing/2014/main" id="{C78EFFF8-76EF-91CC-BA64-7CA0F8C9825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8857" y="712065"/>
            <a:ext cx="11328400" cy="5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400" dirty="0"/>
              <a:t>This sequence is a </a:t>
            </a:r>
            <a:r>
              <a:rPr lang="en-GB" sz="2400" b="1" dirty="0"/>
              <a:t>geometric sequence. </a:t>
            </a:r>
          </a:p>
          <a:p>
            <a:pPr marL="0" indent="0">
              <a:spcAft>
                <a:spcPts val="1333"/>
              </a:spcAft>
              <a:buNone/>
            </a:pPr>
            <a:r>
              <a:rPr lang="en-GB" sz="2400" dirty="0"/>
              <a:t>What is the </a:t>
            </a:r>
            <a:r>
              <a:rPr lang="en-GB" sz="2400" b="1" dirty="0"/>
              <a:t>term-to-term</a:t>
            </a:r>
            <a:r>
              <a:rPr lang="en-GB" sz="2400" dirty="0"/>
              <a:t> rule?</a:t>
            </a:r>
          </a:p>
          <a:p>
            <a:pPr marL="0" indent="0">
              <a:spcAft>
                <a:spcPts val="1333"/>
              </a:spcAft>
              <a:buNone/>
            </a:pPr>
            <a:r>
              <a:rPr lang="en-GB" sz="2400" dirty="0"/>
              <a:t>What are the missing values? </a:t>
            </a:r>
          </a:p>
        </p:txBody>
      </p:sp>
      <p:sp>
        <p:nvSpPr>
          <p:cNvPr id="1281" name="Google Shape;1281;p90">
            <a:extLst>
              <a:ext uri="{FF2B5EF4-FFF2-40B4-BE49-F238E27FC236}">
                <a16:creationId xmlns:a16="http://schemas.microsoft.com/office/drawing/2014/main" id="{F498CD42-0696-C3D4-6FCD-4D6EEEB757DC}"/>
              </a:ext>
            </a:extLst>
          </p:cNvPr>
          <p:cNvSpPr/>
          <p:nvPr/>
        </p:nvSpPr>
        <p:spPr>
          <a:xfrm>
            <a:off x="3982627" y="3763783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2" name="Google Shape;1282;p90">
            <a:extLst>
              <a:ext uri="{FF2B5EF4-FFF2-40B4-BE49-F238E27FC236}">
                <a16:creationId xmlns:a16="http://schemas.microsoft.com/office/drawing/2014/main" id="{0A3821DE-947E-1505-92CD-2019587C9F51}"/>
              </a:ext>
            </a:extLst>
          </p:cNvPr>
          <p:cNvSpPr/>
          <p:nvPr/>
        </p:nvSpPr>
        <p:spPr>
          <a:xfrm>
            <a:off x="2768700" y="3763756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3" name="Google Shape;1283;p90">
            <a:extLst>
              <a:ext uri="{FF2B5EF4-FFF2-40B4-BE49-F238E27FC236}">
                <a16:creationId xmlns:a16="http://schemas.microsoft.com/office/drawing/2014/main" id="{2B27105A-9B95-537A-AE36-A3A60CFF6638}"/>
              </a:ext>
            </a:extLst>
          </p:cNvPr>
          <p:cNvSpPr/>
          <p:nvPr/>
        </p:nvSpPr>
        <p:spPr>
          <a:xfrm>
            <a:off x="5178053" y="3775483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4" name="Google Shape;1284;p90">
            <a:extLst>
              <a:ext uri="{FF2B5EF4-FFF2-40B4-BE49-F238E27FC236}">
                <a16:creationId xmlns:a16="http://schemas.microsoft.com/office/drawing/2014/main" id="{AD9741EC-1E10-B46C-1724-D4EE1BB34520}"/>
              </a:ext>
            </a:extLst>
          </p:cNvPr>
          <p:cNvSpPr/>
          <p:nvPr/>
        </p:nvSpPr>
        <p:spPr>
          <a:xfrm>
            <a:off x="6382733" y="3775467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5" name="Google Shape;1285;p90">
            <a:extLst>
              <a:ext uri="{FF2B5EF4-FFF2-40B4-BE49-F238E27FC236}">
                <a16:creationId xmlns:a16="http://schemas.microsoft.com/office/drawing/2014/main" id="{E69B771D-38A1-107F-BA03-1F36D4DD311D}"/>
              </a:ext>
            </a:extLst>
          </p:cNvPr>
          <p:cNvSpPr/>
          <p:nvPr/>
        </p:nvSpPr>
        <p:spPr>
          <a:xfrm>
            <a:off x="7529749" y="3775467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6" name="Google Shape;1286;p90">
            <a:extLst>
              <a:ext uri="{FF2B5EF4-FFF2-40B4-BE49-F238E27FC236}">
                <a16:creationId xmlns:a16="http://schemas.microsoft.com/office/drawing/2014/main" id="{292FA021-2730-89E8-857F-6D4DDE2463C0}"/>
              </a:ext>
            </a:extLst>
          </p:cNvPr>
          <p:cNvSpPr txBox="1"/>
          <p:nvPr/>
        </p:nvSpPr>
        <p:spPr>
          <a:xfrm>
            <a:off x="3712567" y="3826813"/>
            <a:ext cx="202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7" name="Google Shape;1287;p90">
            <a:extLst>
              <a:ext uri="{FF2B5EF4-FFF2-40B4-BE49-F238E27FC236}">
                <a16:creationId xmlns:a16="http://schemas.microsoft.com/office/drawing/2014/main" id="{D0C09787-F7D0-3EF6-F087-2E39C08F7EC9}"/>
              </a:ext>
            </a:extLst>
          </p:cNvPr>
          <p:cNvSpPr txBox="1"/>
          <p:nvPr/>
        </p:nvSpPr>
        <p:spPr>
          <a:xfrm>
            <a:off x="4897859" y="3826813"/>
            <a:ext cx="202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8" name="Google Shape;1288;p90">
            <a:extLst>
              <a:ext uri="{FF2B5EF4-FFF2-40B4-BE49-F238E27FC236}">
                <a16:creationId xmlns:a16="http://schemas.microsoft.com/office/drawing/2014/main" id="{45F647BA-A88E-301C-0248-76CE8FE342D3}"/>
              </a:ext>
            </a:extLst>
          </p:cNvPr>
          <p:cNvSpPr txBox="1"/>
          <p:nvPr/>
        </p:nvSpPr>
        <p:spPr>
          <a:xfrm>
            <a:off x="6083152" y="3826813"/>
            <a:ext cx="202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9" name="Google Shape;1289;p90">
            <a:extLst>
              <a:ext uri="{FF2B5EF4-FFF2-40B4-BE49-F238E27FC236}">
                <a16:creationId xmlns:a16="http://schemas.microsoft.com/office/drawing/2014/main" id="{39D69463-104C-7CBF-D1FB-CFD86366C41E}"/>
              </a:ext>
            </a:extLst>
          </p:cNvPr>
          <p:cNvSpPr txBox="1"/>
          <p:nvPr/>
        </p:nvSpPr>
        <p:spPr>
          <a:xfrm>
            <a:off x="7370753" y="3826813"/>
            <a:ext cx="202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0" name="Google Shape;1290;p90">
            <a:extLst>
              <a:ext uri="{FF2B5EF4-FFF2-40B4-BE49-F238E27FC236}">
                <a16:creationId xmlns:a16="http://schemas.microsoft.com/office/drawing/2014/main" id="{99CF29BF-2A33-D9F5-A929-D6620E306A34}"/>
              </a:ext>
            </a:extLst>
          </p:cNvPr>
          <p:cNvSpPr txBox="1"/>
          <p:nvPr/>
        </p:nvSpPr>
        <p:spPr>
          <a:xfrm>
            <a:off x="8471312" y="3826813"/>
            <a:ext cx="6076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 …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1" name="Google Shape;1291;p90">
            <a:extLst>
              <a:ext uri="{FF2B5EF4-FFF2-40B4-BE49-F238E27FC236}">
                <a16:creationId xmlns:a16="http://schemas.microsoft.com/office/drawing/2014/main" id="{D9D3004E-7A3B-DDBE-8662-958B6B37F704}"/>
              </a:ext>
            </a:extLst>
          </p:cNvPr>
          <p:cNvSpPr/>
          <p:nvPr/>
        </p:nvSpPr>
        <p:spPr>
          <a:xfrm>
            <a:off x="5167904" y="3775483"/>
            <a:ext cx="8472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9</a:t>
            </a:r>
            <a:endParaRPr kumimoji="0" sz="26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2" name="Google Shape;1292;p90">
            <a:extLst>
              <a:ext uri="{FF2B5EF4-FFF2-40B4-BE49-F238E27FC236}">
                <a16:creationId xmlns:a16="http://schemas.microsoft.com/office/drawing/2014/main" id="{074CABB3-3528-C208-8347-57B7FB28AB01}"/>
              </a:ext>
            </a:extLst>
          </p:cNvPr>
          <p:cNvSpPr/>
          <p:nvPr/>
        </p:nvSpPr>
        <p:spPr>
          <a:xfrm>
            <a:off x="7505800" y="3775467"/>
            <a:ext cx="8472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81</a:t>
            </a:r>
            <a:endParaRPr kumimoji="0" sz="26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3" name="Google Shape;1293;p90">
            <a:extLst>
              <a:ext uri="{FF2B5EF4-FFF2-40B4-BE49-F238E27FC236}">
                <a16:creationId xmlns:a16="http://schemas.microsoft.com/office/drawing/2014/main" id="{B0117706-FA17-EB39-30F9-6E08CE1F1B10}"/>
              </a:ext>
            </a:extLst>
          </p:cNvPr>
          <p:cNvSpPr/>
          <p:nvPr/>
        </p:nvSpPr>
        <p:spPr>
          <a:xfrm>
            <a:off x="2778837" y="3775483"/>
            <a:ext cx="8472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1</a:t>
            </a:r>
            <a:endParaRPr kumimoji="0" sz="26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F8351E-7C93-2E47-29F8-C0EDA0EC27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95"/>
          <a:stretch/>
        </p:blipFill>
        <p:spPr>
          <a:xfrm>
            <a:off x="10231500" y="4741687"/>
            <a:ext cx="1052547" cy="140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5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>
          <a:extLst>
            <a:ext uri="{FF2B5EF4-FFF2-40B4-BE49-F238E27FC236}">
              <a16:creationId xmlns:a16="http://schemas.microsoft.com/office/drawing/2014/main" id="{48867BD7-C60F-48A0-24D7-D89BAA870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90">
            <a:extLst>
              <a:ext uri="{FF2B5EF4-FFF2-40B4-BE49-F238E27FC236}">
                <a16:creationId xmlns:a16="http://schemas.microsoft.com/office/drawing/2014/main" id="{D0ED9FE0-E072-9C1E-6517-877F8B1BF2B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8857" y="712065"/>
            <a:ext cx="11328400" cy="5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400" dirty="0"/>
              <a:t>This sequence is a </a:t>
            </a:r>
            <a:r>
              <a:rPr lang="en-GB" sz="2400" b="1" dirty="0"/>
              <a:t>geometric sequence. </a:t>
            </a:r>
          </a:p>
          <a:p>
            <a:pPr marL="0" indent="0">
              <a:spcAft>
                <a:spcPts val="1333"/>
              </a:spcAft>
              <a:buNone/>
            </a:pPr>
            <a:r>
              <a:rPr lang="en-GB" sz="2400" dirty="0"/>
              <a:t>What is the </a:t>
            </a:r>
            <a:r>
              <a:rPr lang="en-GB" sz="2400" b="1" dirty="0"/>
              <a:t>term-to-term</a:t>
            </a:r>
            <a:r>
              <a:rPr lang="en-GB" sz="2400" dirty="0"/>
              <a:t> rule?</a:t>
            </a:r>
          </a:p>
          <a:p>
            <a:pPr marL="0" indent="0">
              <a:spcAft>
                <a:spcPts val="1333"/>
              </a:spcAft>
              <a:buNone/>
            </a:pPr>
            <a:r>
              <a:rPr lang="en-GB" sz="2400" dirty="0"/>
              <a:t>What are the missing values? </a:t>
            </a:r>
          </a:p>
        </p:txBody>
      </p:sp>
      <p:sp>
        <p:nvSpPr>
          <p:cNvPr id="1281" name="Google Shape;1281;p90">
            <a:extLst>
              <a:ext uri="{FF2B5EF4-FFF2-40B4-BE49-F238E27FC236}">
                <a16:creationId xmlns:a16="http://schemas.microsoft.com/office/drawing/2014/main" id="{99A6B32B-27AB-3E2D-6ABD-A53E81F661CE}"/>
              </a:ext>
            </a:extLst>
          </p:cNvPr>
          <p:cNvSpPr/>
          <p:nvPr/>
        </p:nvSpPr>
        <p:spPr>
          <a:xfrm>
            <a:off x="3982627" y="3763783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2" name="Google Shape;1282;p90">
            <a:extLst>
              <a:ext uri="{FF2B5EF4-FFF2-40B4-BE49-F238E27FC236}">
                <a16:creationId xmlns:a16="http://schemas.microsoft.com/office/drawing/2014/main" id="{500C1924-9B33-02C7-99AC-6C74D2405589}"/>
              </a:ext>
            </a:extLst>
          </p:cNvPr>
          <p:cNvSpPr/>
          <p:nvPr/>
        </p:nvSpPr>
        <p:spPr>
          <a:xfrm>
            <a:off x="2768700" y="3763756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3" name="Google Shape;1283;p90">
            <a:extLst>
              <a:ext uri="{FF2B5EF4-FFF2-40B4-BE49-F238E27FC236}">
                <a16:creationId xmlns:a16="http://schemas.microsoft.com/office/drawing/2014/main" id="{FEC9DBAB-8564-1929-6831-A58001C56520}"/>
              </a:ext>
            </a:extLst>
          </p:cNvPr>
          <p:cNvSpPr/>
          <p:nvPr/>
        </p:nvSpPr>
        <p:spPr>
          <a:xfrm>
            <a:off x="5178053" y="3775483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4" name="Google Shape;1284;p90">
            <a:extLst>
              <a:ext uri="{FF2B5EF4-FFF2-40B4-BE49-F238E27FC236}">
                <a16:creationId xmlns:a16="http://schemas.microsoft.com/office/drawing/2014/main" id="{301A9F14-5A28-E0B0-325B-77599F658B48}"/>
              </a:ext>
            </a:extLst>
          </p:cNvPr>
          <p:cNvSpPr/>
          <p:nvPr/>
        </p:nvSpPr>
        <p:spPr>
          <a:xfrm>
            <a:off x="6382733" y="3775467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5" name="Google Shape;1285;p90">
            <a:extLst>
              <a:ext uri="{FF2B5EF4-FFF2-40B4-BE49-F238E27FC236}">
                <a16:creationId xmlns:a16="http://schemas.microsoft.com/office/drawing/2014/main" id="{9B37B404-4273-C862-A556-7454F3864085}"/>
              </a:ext>
            </a:extLst>
          </p:cNvPr>
          <p:cNvSpPr/>
          <p:nvPr/>
        </p:nvSpPr>
        <p:spPr>
          <a:xfrm>
            <a:off x="7529749" y="3775467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6" name="Google Shape;1286;p90">
            <a:extLst>
              <a:ext uri="{FF2B5EF4-FFF2-40B4-BE49-F238E27FC236}">
                <a16:creationId xmlns:a16="http://schemas.microsoft.com/office/drawing/2014/main" id="{8409DD2E-F411-612C-00F5-EBE5F37C055B}"/>
              </a:ext>
            </a:extLst>
          </p:cNvPr>
          <p:cNvSpPr txBox="1"/>
          <p:nvPr/>
        </p:nvSpPr>
        <p:spPr>
          <a:xfrm>
            <a:off x="3712567" y="3826813"/>
            <a:ext cx="202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7" name="Google Shape;1287;p90">
            <a:extLst>
              <a:ext uri="{FF2B5EF4-FFF2-40B4-BE49-F238E27FC236}">
                <a16:creationId xmlns:a16="http://schemas.microsoft.com/office/drawing/2014/main" id="{C572D3D9-2AE7-AEDD-9BBA-082AC0C72252}"/>
              </a:ext>
            </a:extLst>
          </p:cNvPr>
          <p:cNvSpPr txBox="1"/>
          <p:nvPr/>
        </p:nvSpPr>
        <p:spPr>
          <a:xfrm>
            <a:off x="4897859" y="3826813"/>
            <a:ext cx="202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8" name="Google Shape;1288;p90">
            <a:extLst>
              <a:ext uri="{FF2B5EF4-FFF2-40B4-BE49-F238E27FC236}">
                <a16:creationId xmlns:a16="http://schemas.microsoft.com/office/drawing/2014/main" id="{1C535A8D-7F4A-3B34-E955-A571CB44D8D9}"/>
              </a:ext>
            </a:extLst>
          </p:cNvPr>
          <p:cNvSpPr txBox="1"/>
          <p:nvPr/>
        </p:nvSpPr>
        <p:spPr>
          <a:xfrm>
            <a:off x="6083152" y="3826813"/>
            <a:ext cx="202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9" name="Google Shape;1289;p90">
            <a:extLst>
              <a:ext uri="{FF2B5EF4-FFF2-40B4-BE49-F238E27FC236}">
                <a16:creationId xmlns:a16="http://schemas.microsoft.com/office/drawing/2014/main" id="{AC5039A4-85AD-0345-39F6-5A406AB0E19F}"/>
              </a:ext>
            </a:extLst>
          </p:cNvPr>
          <p:cNvSpPr txBox="1"/>
          <p:nvPr/>
        </p:nvSpPr>
        <p:spPr>
          <a:xfrm>
            <a:off x="7370753" y="3826813"/>
            <a:ext cx="202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0" name="Google Shape;1290;p90">
            <a:extLst>
              <a:ext uri="{FF2B5EF4-FFF2-40B4-BE49-F238E27FC236}">
                <a16:creationId xmlns:a16="http://schemas.microsoft.com/office/drawing/2014/main" id="{62E3E415-E930-FA0B-CB06-57A1F3C0A0A4}"/>
              </a:ext>
            </a:extLst>
          </p:cNvPr>
          <p:cNvSpPr txBox="1"/>
          <p:nvPr/>
        </p:nvSpPr>
        <p:spPr>
          <a:xfrm>
            <a:off x="8471312" y="3826813"/>
            <a:ext cx="6076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 …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1" name="Google Shape;1291;p90">
            <a:extLst>
              <a:ext uri="{FF2B5EF4-FFF2-40B4-BE49-F238E27FC236}">
                <a16:creationId xmlns:a16="http://schemas.microsoft.com/office/drawing/2014/main" id="{87C9F885-B3AB-27DF-E7A4-328317073192}"/>
              </a:ext>
            </a:extLst>
          </p:cNvPr>
          <p:cNvSpPr/>
          <p:nvPr/>
        </p:nvSpPr>
        <p:spPr>
          <a:xfrm>
            <a:off x="5167904" y="3775483"/>
            <a:ext cx="8472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10</a:t>
            </a:r>
            <a:endParaRPr kumimoji="0" sz="26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2" name="Google Shape;1292;p90">
            <a:extLst>
              <a:ext uri="{FF2B5EF4-FFF2-40B4-BE49-F238E27FC236}">
                <a16:creationId xmlns:a16="http://schemas.microsoft.com/office/drawing/2014/main" id="{412A99FF-7C38-83E9-661D-F8FBD13EF537}"/>
              </a:ext>
            </a:extLst>
          </p:cNvPr>
          <p:cNvSpPr/>
          <p:nvPr/>
        </p:nvSpPr>
        <p:spPr>
          <a:xfrm>
            <a:off x="7505800" y="3775467"/>
            <a:ext cx="8472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5</a:t>
            </a:r>
            <a:endParaRPr kumimoji="0" sz="26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3" name="Google Shape;1293;p90">
            <a:extLst>
              <a:ext uri="{FF2B5EF4-FFF2-40B4-BE49-F238E27FC236}">
                <a16:creationId xmlns:a16="http://schemas.microsoft.com/office/drawing/2014/main" id="{BEEFDC58-7278-34BA-B962-E16694F4D420}"/>
              </a:ext>
            </a:extLst>
          </p:cNvPr>
          <p:cNvSpPr/>
          <p:nvPr/>
        </p:nvSpPr>
        <p:spPr>
          <a:xfrm>
            <a:off x="2778837" y="3775483"/>
            <a:ext cx="8472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40</a:t>
            </a:r>
            <a:endParaRPr kumimoji="0" sz="26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2BD600-0DAE-457E-DEAE-4004F06BE7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95"/>
          <a:stretch/>
        </p:blipFill>
        <p:spPr>
          <a:xfrm>
            <a:off x="10231500" y="4741687"/>
            <a:ext cx="1052547" cy="140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>
          <a:extLst>
            <a:ext uri="{FF2B5EF4-FFF2-40B4-BE49-F238E27FC236}">
              <a16:creationId xmlns:a16="http://schemas.microsoft.com/office/drawing/2014/main" id="{7C72FC33-7998-0318-CCAE-F3F496FFA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90">
            <a:extLst>
              <a:ext uri="{FF2B5EF4-FFF2-40B4-BE49-F238E27FC236}">
                <a16:creationId xmlns:a16="http://schemas.microsoft.com/office/drawing/2014/main" id="{34C669BC-74A4-A476-682D-77E383507B1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8857" y="712065"/>
            <a:ext cx="11328400" cy="5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400" dirty="0"/>
              <a:t>This sequence is a </a:t>
            </a:r>
            <a:r>
              <a:rPr lang="en-GB" sz="2400" b="1" dirty="0"/>
              <a:t>Fibonacci sequence. </a:t>
            </a:r>
          </a:p>
          <a:p>
            <a:pPr marL="0" indent="0">
              <a:spcAft>
                <a:spcPts val="1333"/>
              </a:spcAft>
              <a:buNone/>
            </a:pPr>
            <a:r>
              <a:rPr lang="en-GB" sz="2400" dirty="0"/>
              <a:t>What are the missing values? </a:t>
            </a:r>
          </a:p>
        </p:txBody>
      </p:sp>
      <p:sp>
        <p:nvSpPr>
          <p:cNvPr id="1281" name="Google Shape;1281;p90">
            <a:extLst>
              <a:ext uri="{FF2B5EF4-FFF2-40B4-BE49-F238E27FC236}">
                <a16:creationId xmlns:a16="http://schemas.microsoft.com/office/drawing/2014/main" id="{DA120CFF-7B6D-803F-4E2C-DA619DBD0E71}"/>
              </a:ext>
            </a:extLst>
          </p:cNvPr>
          <p:cNvSpPr/>
          <p:nvPr/>
        </p:nvSpPr>
        <p:spPr>
          <a:xfrm>
            <a:off x="3982627" y="3763783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2" name="Google Shape;1282;p90">
            <a:extLst>
              <a:ext uri="{FF2B5EF4-FFF2-40B4-BE49-F238E27FC236}">
                <a16:creationId xmlns:a16="http://schemas.microsoft.com/office/drawing/2014/main" id="{C3003B5C-5115-CE10-FA93-B81F31F64450}"/>
              </a:ext>
            </a:extLst>
          </p:cNvPr>
          <p:cNvSpPr/>
          <p:nvPr/>
        </p:nvSpPr>
        <p:spPr>
          <a:xfrm>
            <a:off x="2768700" y="3763756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3" name="Google Shape;1283;p90">
            <a:extLst>
              <a:ext uri="{FF2B5EF4-FFF2-40B4-BE49-F238E27FC236}">
                <a16:creationId xmlns:a16="http://schemas.microsoft.com/office/drawing/2014/main" id="{B162AE9F-778A-D2C5-C05B-CBBAD6CA3E46}"/>
              </a:ext>
            </a:extLst>
          </p:cNvPr>
          <p:cNvSpPr/>
          <p:nvPr/>
        </p:nvSpPr>
        <p:spPr>
          <a:xfrm>
            <a:off x="5178053" y="3775483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4" name="Google Shape;1284;p90">
            <a:extLst>
              <a:ext uri="{FF2B5EF4-FFF2-40B4-BE49-F238E27FC236}">
                <a16:creationId xmlns:a16="http://schemas.microsoft.com/office/drawing/2014/main" id="{943C1815-7A73-B203-1304-EE06B2D2D8D8}"/>
              </a:ext>
            </a:extLst>
          </p:cNvPr>
          <p:cNvSpPr/>
          <p:nvPr/>
        </p:nvSpPr>
        <p:spPr>
          <a:xfrm>
            <a:off x="6382733" y="3775467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5" name="Google Shape;1285;p90">
            <a:extLst>
              <a:ext uri="{FF2B5EF4-FFF2-40B4-BE49-F238E27FC236}">
                <a16:creationId xmlns:a16="http://schemas.microsoft.com/office/drawing/2014/main" id="{104EAC83-4B9A-95F2-676C-CFE742B54868}"/>
              </a:ext>
            </a:extLst>
          </p:cNvPr>
          <p:cNvSpPr/>
          <p:nvPr/>
        </p:nvSpPr>
        <p:spPr>
          <a:xfrm>
            <a:off x="7529749" y="3775467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6" name="Google Shape;1286;p90">
            <a:extLst>
              <a:ext uri="{FF2B5EF4-FFF2-40B4-BE49-F238E27FC236}">
                <a16:creationId xmlns:a16="http://schemas.microsoft.com/office/drawing/2014/main" id="{10D8742C-A5D4-752F-DB7A-CAE6FFED7013}"/>
              </a:ext>
            </a:extLst>
          </p:cNvPr>
          <p:cNvSpPr txBox="1"/>
          <p:nvPr/>
        </p:nvSpPr>
        <p:spPr>
          <a:xfrm>
            <a:off x="3712567" y="3826813"/>
            <a:ext cx="202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7" name="Google Shape;1287;p90">
            <a:extLst>
              <a:ext uri="{FF2B5EF4-FFF2-40B4-BE49-F238E27FC236}">
                <a16:creationId xmlns:a16="http://schemas.microsoft.com/office/drawing/2014/main" id="{240C8B7F-0E12-6F3E-E7F4-602BFEB7FEBD}"/>
              </a:ext>
            </a:extLst>
          </p:cNvPr>
          <p:cNvSpPr txBox="1"/>
          <p:nvPr/>
        </p:nvSpPr>
        <p:spPr>
          <a:xfrm>
            <a:off x="4897859" y="3826813"/>
            <a:ext cx="202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8" name="Google Shape;1288;p90">
            <a:extLst>
              <a:ext uri="{FF2B5EF4-FFF2-40B4-BE49-F238E27FC236}">
                <a16:creationId xmlns:a16="http://schemas.microsoft.com/office/drawing/2014/main" id="{08CC9216-5FB4-2479-7485-9C981E8F1E1E}"/>
              </a:ext>
            </a:extLst>
          </p:cNvPr>
          <p:cNvSpPr txBox="1"/>
          <p:nvPr/>
        </p:nvSpPr>
        <p:spPr>
          <a:xfrm>
            <a:off x="6083152" y="3826813"/>
            <a:ext cx="202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9" name="Google Shape;1289;p90">
            <a:extLst>
              <a:ext uri="{FF2B5EF4-FFF2-40B4-BE49-F238E27FC236}">
                <a16:creationId xmlns:a16="http://schemas.microsoft.com/office/drawing/2014/main" id="{748B1E2D-C381-85A2-7138-D26FF9132F40}"/>
              </a:ext>
            </a:extLst>
          </p:cNvPr>
          <p:cNvSpPr txBox="1"/>
          <p:nvPr/>
        </p:nvSpPr>
        <p:spPr>
          <a:xfrm>
            <a:off x="7370753" y="3826813"/>
            <a:ext cx="202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0" name="Google Shape;1290;p90">
            <a:extLst>
              <a:ext uri="{FF2B5EF4-FFF2-40B4-BE49-F238E27FC236}">
                <a16:creationId xmlns:a16="http://schemas.microsoft.com/office/drawing/2014/main" id="{255179E2-6F9B-CB10-A4AC-1320915B9D28}"/>
              </a:ext>
            </a:extLst>
          </p:cNvPr>
          <p:cNvSpPr txBox="1"/>
          <p:nvPr/>
        </p:nvSpPr>
        <p:spPr>
          <a:xfrm>
            <a:off x="8471312" y="3826813"/>
            <a:ext cx="6076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 …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1" name="Google Shape;1291;p90">
            <a:extLst>
              <a:ext uri="{FF2B5EF4-FFF2-40B4-BE49-F238E27FC236}">
                <a16:creationId xmlns:a16="http://schemas.microsoft.com/office/drawing/2014/main" id="{1A907986-DB8C-F4CC-2F2D-058D41674817}"/>
              </a:ext>
            </a:extLst>
          </p:cNvPr>
          <p:cNvSpPr/>
          <p:nvPr/>
        </p:nvSpPr>
        <p:spPr>
          <a:xfrm>
            <a:off x="5167904" y="3775483"/>
            <a:ext cx="8472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5</a:t>
            </a:r>
            <a:endParaRPr kumimoji="0" sz="26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2" name="Google Shape;1292;p90">
            <a:extLst>
              <a:ext uri="{FF2B5EF4-FFF2-40B4-BE49-F238E27FC236}">
                <a16:creationId xmlns:a16="http://schemas.microsoft.com/office/drawing/2014/main" id="{B3195952-A4A1-377D-BE27-CC1788CB393C}"/>
              </a:ext>
            </a:extLst>
          </p:cNvPr>
          <p:cNvSpPr/>
          <p:nvPr/>
        </p:nvSpPr>
        <p:spPr>
          <a:xfrm>
            <a:off x="7505800" y="3775467"/>
            <a:ext cx="8472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13</a:t>
            </a:r>
            <a:endParaRPr kumimoji="0" sz="26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3" name="Google Shape;1293;p90">
            <a:extLst>
              <a:ext uri="{FF2B5EF4-FFF2-40B4-BE49-F238E27FC236}">
                <a16:creationId xmlns:a16="http://schemas.microsoft.com/office/drawing/2014/main" id="{4624947D-CD0F-C498-89B0-66A0FA10C411}"/>
              </a:ext>
            </a:extLst>
          </p:cNvPr>
          <p:cNvSpPr/>
          <p:nvPr/>
        </p:nvSpPr>
        <p:spPr>
          <a:xfrm>
            <a:off x="2778837" y="3775483"/>
            <a:ext cx="8472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2</a:t>
            </a:r>
            <a:endParaRPr kumimoji="0" sz="26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57FC22-2729-F0D7-FFC4-7463670FDC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95"/>
          <a:stretch/>
        </p:blipFill>
        <p:spPr>
          <a:xfrm>
            <a:off x="10231500" y="4741687"/>
            <a:ext cx="1052547" cy="140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>
          <a:extLst>
            <a:ext uri="{FF2B5EF4-FFF2-40B4-BE49-F238E27FC236}">
              <a16:creationId xmlns:a16="http://schemas.microsoft.com/office/drawing/2014/main" id="{A7830D3E-D94D-08F7-C9A3-91749082C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90">
            <a:extLst>
              <a:ext uri="{FF2B5EF4-FFF2-40B4-BE49-F238E27FC236}">
                <a16:creationId xmlns:a16="http://schemas.microsoft.com/office/drawing/2014/main" id="{3E3AF298-2730-33B2-FBB8-4144AF1FBD2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8857" y="712065"/>
            <a:ext cx="11328400" cy="5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400" dirty="0"/>
              <a:t>This sequence is a </a:t>
            </a:r>
            <a:r>
              <a:rPr lang="en-GB" sz="2400" b="1" dirty="0"/>
              <a:t>Fibonacci sequence. </a:t>
            </a:r>
          </a:p>
          <a:p>
            <a:pPr marL="0" indent="0">
              <a:spcAft>
                <a:spcPts val="1333"/>
              </a:spcAft>
              <a:buNone/>
            </a:pPr>
            <a:r>
              <a:rPr lang="en-GB" sz="2400" dirty="0"/>
              <a:t>What are the missing values? </a:t>
            </a:r>
          </a:p>
        </p:txBody>
      </p:sp>
      <p:sp>
        <p:nvSpPr>
          <p:cNvPr id="1281" name="Google Shape;1281;p90">
            <a:extLst>
              <a:ext uri="{FF2B5EF4-FFF2-40B4-BE49-F238E27FC236}">
                <a16:creationId xmlns:a16="http://schemas.microsoft.com/office/drawing/2014/main" id="{9B9F5AE5-711B-3C98-2F4F-C66A5725DDEE}"/>
              </a:ext>
            </a:extLst>
          </p:cNvPr>
          <p:cNvSpPr/>
          <p:nvPr/>
        </p:nvSpPr>
        <p:spPr>
          <a:xfrm>
            <a:off x="3982627" y="3763783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2" name="Google Shape;1282;p90">
            <a:extLst>
              <a:ext uri="{FF2B5EF4-FFF2-40B4-BE49-F238E27FC236}">
                <a16:creationId xmlns:a16="http://schemas.microsoft.com/office/drawing/2014/main" id="{3BAF781E-9C71-0938-D669-AF7CAA5E57AA}"/>
              </a:ext>
            </a:extLst>
          </p:cNvPr>
          <p:cNvSpPr/>
          <p:nvPr/>
        </p:nvSpPr>
        <p:spPr>
          <a:xfrm>
            <a:off x="2768700" y="3763756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3" name="Google Shape;1283;p90">
            <a:extLst>
              <a:ext uri="{FF2B5EF4-FFF2-40B4-BE49-F238E27FC236}">
                <a16:creationId xmlns:a16="http://schemas.microsoft.com/office/drawing/2014/main" id="{60B4736B-587C-E611-28A2-827453AFFEFD}"/>
              </a:ext>
            </a:extLst>
          </p:cNvPr>
          <p:cNvSpPr/>
          <p:nvPr/>
        </p:nvSpPr>
        <p:spPr>
          <a:xfrm>
            <a:off x="5178053" y="3775483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4" name="Google Shape;1284;p90">
            <a:extLst>
              <a:ext uri="{FF2B5EF4-FFF2-40B4-BE49-F238E27FC236}">
                <a16:creationId xmlns:a16="http://schemas.microsoft.com/office/drawing/2014/main" id="{C8EA8090-59BB-E570-9552-6719DA7941A4}"/>
              </a:ext>
            </a:extLst>
          </p:cNvPr>
          <p:cNvSpPr/>
          <p:nvPr/>
        </p:nvSpPr>
        <p:spPr>
          <a:xfrm>
            <a:off x="6382733" y="3775467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5" name="Google Shape;1285;p90">
            <a:extLst>
              <a:ext uri="{FF2B5EF4-FFF2-40B4-BE49-F238E27FC236}">
                <a16:creationId xmlns:a16="http://schemas.microsoft.com/office/drawing/2014/main" id="{EB251841-06DD-A494-31B6-2F12E25095FC}"/>
              </a:ext>
            </a:extLst>
          </p:cNvPr>
          <p:cNvSpPr/>
          <p:nvPr/>
        </p:nvSpPr>
        <p:spPr>
          <a:xfrm>
            <a:off x="7529749" y="3775467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6" name="Google Shape;1286;p90">
            <a:extLst>
              <a:ext uri="{FF2B5EF4-FFF2-40B4-BE49-F238E27FC236}">
                <a16:creationId xmlns:a16="http://schemas.microsoft.com/office/drawing/2014/main" id="{EFB2BD0D-0860-916E-CCFD-D1894C656D40}"/>
              </a:ext>
            </a:extLst>
          </p:cNvPr>
          <p:cNvSpPr txBox="1"/>
          <p:nvPr/>
        </p:nvSpPr>
        <p:spPr>
          <a:xfrm>
            <a:off x="3712567" y="3826813"/>
            <a:ext cx="202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7" name="Google Shape;1287;p90">
            <a:extLst>
              <a:ext uri="{FF2B5EF4-FFF2-40B4-BE49-F238E27FC236}">
                <a16:creationId xmlns:a16="http://schemas.microsoft.com/office/drawing/2014/main" id="{39AD4682-2C97-8D6C-2EA1-EC909C03F8B3}"/>
              </a:ext>
            </a:extLst>
          </p:cNvPr>
          <p:cNvSpPr txBox="1"/>
          <p:nvPr/>
        </p:nvSpPr>
        <p:spPr>
          <a:xfrm>
            <a:off x="4897859" y="3826813"/>
            <a:ext cx="202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8" name="Google Shape;1288;p90">
            <a:extLst>
              <a:ext uri="{FF2B5EF4-FFF2-40B4-BE49-F238E27FC236}">
                <a16:creationId xmlns:a16="http://schemas.microsoft.com/office/drawing/2014/main" id="{0B5DA65A-08C1-2D6B-3AA4-7C5988A71300}"/>
              </a:ext>
            </a:extLst>
          </p:cNvPr>
          <p:cNvSpPr txBox="1"/>
          <p:nvPr/>
        </p:nvSpPr>
        <p:spPr>
          <a:xfrm>
            <a:off x="6083152" y="3826813"/>
            <a:ext cx="202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9" name="Google Shape;1289;p90">
            <a:extLst>
              <a:ext uri="{FF2B5EF4-FFF2-40B4-BE49-F238E27FC236}">
                <a16:creationId xmlns:a16="http://schemas.microsoft.com/office/drawing/2014/main" id="{E25DA2F3-0739-D702-DD0E-CA62111B4409}"/>
              </a:ext>
            </a:extLst>
          </p:cNvPr>
          <p:cNvSpPr txBox="1"/>
          <p:nvPr/>
        </p:nvSpPr>
        <p:spPr>
          <a:xfrm>
            <a:off x="7370753" y="3826813"/>
            <a:ext cx="202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0" name="Google Shape;1290;p90">
            <a:extLst>
              <a:ext uri="{FF2B5EF4-FFF2-40B4-BE49-F238E27FC236}">
                <a16:creationId xmlns:a16="http://schemas.microsoft.com/office/drawing/2014/main" id="{3425CF5B-76EE-8B1A-3456-4643E16A7E16}"/>
              </a:ext>
            </a:extLst>
          </p:cNvPr>
          <p:cNvSpPr txBox="1"/>
          <p:nvPr/>
        </p:nvSpPr>
        <p:spPr>
          <a:xfrm>
            <a:off x="8471312" y="3826813"/>
            <a:ext cx="6076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 …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1" name="Google Shape;1291;p90">
            <a:extLst>
              <a:ext uri="{FF2B5EF4-FFF2-40B4-BE49-F238E27FC236}">
                <a16:creationId xmlns:a16="http://schemas.microsoft.com/office/drawing/2014/main" id="{36D1E154-1732-9FD7-D7CA-92A4E366860E}"/>
              </a:ext>
            </a:extLst>
          </p:cNvPr>
          <p:cNvSpPr/>
          <p:nvPr/>
        </p:nvSpPr>
        <p:spPr>
          <a:xfrm>
            <a:off x="5167904" y="3775483"/>
            <a:ext cx="8472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10</a:t>
            </a:r>
            <a:endParaRPr kumimoji="0" sz="26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2" name="Google Shape;1292;p90">
            <a:extLst>
              <a:ext uri="{FF2B5EF4-FFF2-40B4-BE49-F238E27FC236}">
                <a16:creationId xmlns:a16="http://schemas.microsoft.com/office/drawing/2014/main" id="{01A2AA15-CE60-5712-0C6D-D77236EC8CCE}"/>
              </a:ext>
            </a:extLst>
          </p:cNvPr>
          <p:cNvSpPr/>
          <p:nvPr/>
        </p:nvSpPr>
        <p:spPr>
          <a:xfrm>
            <a:off x="7505800" y="3775467"/>
            <a:ext cx="8472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29</a:t>
            </a:r>
            <a:endParaRPr kumimoji="0" sz="26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3" name="Google Shape;1293;p90">
            <a:extLst>
              <a:ext uri="{FF2B5EF4-FFF2-40B4-BE49-F238E27FC236}">
                <a16:creationId xmlns:a16="http://schemas.microsoft.com/office/drawing/2014/main" id="{BE05C2CA-3757-7E89-61D8-BA9A74F9FF02}"/>
              </a:ext>
            </a:extLst>
          </p:cNvPr>
          <p:cNvSpPr/>
          <p:nvPr/>
        </p:nvSpPr>
        <p:spPr>
          <a:xfrm>
            <a:off x="2778837" y="3775483"/>
            <a:ext cx="8472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1</a:t>
            </a:r>
            <a:endParaRPr kumimoji="0" sz="26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D05ADC-EE7A-BD88-2030-38D46E5067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95"/>
          <a:stretch/>
        </p:blipFill>
        <p:spPr>
          <a:xfrm>
            <a:off x="10231500" y="4741687"/>
            <a:ext cx="1052547" cy="140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8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>
          <a:extLst>
            <a:ext uri="{FF2B5EF4-FFF2-40B4-BE49-F238E27FC236}">
              <a16:creationId xmlns:a16="http://schemas.microsoft.com/office/drawing/2014/main" id="{9F9FED0E-DC43-C227-F474-7B934C475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90">
            <a:extLst>
              <a:ext uri="{FF2B5EF4-FFF2-40B4-BE49-F238E27FC236}">
                <a16:creationId xmlns:a16="http://schemas.microsoft.com/office/drawing/2014/main" id="{9FDEE88A-2B1A-13A3-7016-7446F4F04E6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8857" y="712065"/>
            <a:ext cx="11328400" cy="5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400" dirty="0"/>
              <a:t>This sequence is a </a:t>
            </a:r>
            <a:r>
              <a:rPr lang="en-GB" sz="2400" b="1" dirty="0"/>
              <a:t>quadratic sequence. </a:t>
            </a:r>
          </a:p>
          <a:p>
            <a:pPr marL="0" indent="0">
              <a:spcAft>
                <a:spcPts val="1333"/>
              </a:spcAft>
              <a:buNone/>
            </a:pPr>
            <a:r>
              <a:rPr lang="en-GB" sz="2400" dirty="0"/>
              <a:t>What are the missing values? </a:t>
            </a:r>
          </a:p>
        </p:txBody>
      </p:sp>
      <p:sp>
        <p:nvSpPr>
          <p:cNvPr id="1281" name="Google Shape;1281;p90">
            <a:extLst>
              <a:ext uri="{FF2B5EF4-FFF2-40B4-BE49-F238E27FC236}">
                <a16:creationId xmlns:a16="http://schemas.microsoft.com/office/drawing/2014/main" id="{3FF534C1-D91C-D1BD-76CA-912A34DD92F1}"/>
              </a:ext>
            </a:extLst>
          </p:cNvPr>
          <p:cNvSpPr/>
          <p:nvPr/>
        </p:nvSpPr>
        <p:spPr>
          <a:xfrm>
            <a:off x="3982627" y="3763783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2" name="Google Shape;1282;p90">
            <a:extLst>
              <a:ext uri="{FF2B5EF4-FFF2-40B4-BE49-F238E27FC236}">
                <a16:creationId xmlns:a16="http://schemas.microsoft.com/office/drawing/2014/main" id="{87A11539-D9EA-52B6-7748-C08977B781DA}"/>
              </a:ext>
            </a:extLst>
          </p:cNvPr>
          <p:cNvSpPr/>
          <p:nvPr/>
        </p:nvSpPr>
        <p:spPr>
          <a:xfrm>
            <a:off x="2768700" y="3763756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3" name="Google Shape;1283;p90">
            <a:extLst>
              <a:ext uri="{FF2B5EF4-FFF2-40B4-BE49-F238E27FC236}">
                <a16:creationId xmlns:a16="http://schemas.microsoft.com/office/drawing/2014/main" id="{8C6D284B-7164-4F1B-B025-DCFB08C3757C}"/>
              </a:ext>
            </a:extLst>
          </p:cNvPr>
          <p:cNvSpPr/>
          <p:nvPr/>
        </p:nvSpPr>
        <p:spPr>
          <a:xfrm>
            <a:off x="5178053" y="3775483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4" name="Google Shape;1284;p90">
            <a:extLst>
              <a:ext uri="{FF2B5EF4-FFF2-40B4-BE49-F238E27FC236}">
                <a16:creationId xmlns:a16="http://schemas.microsoft.com/office/drawing/2014/main" id="{A6D16C01-8F41-E045-45AF-745C00F712CD}"/>
              </a:ext>
            </a:extLst>
          </p:cNvPr>
          <p:cNvSpPr/>
          <p:nvPr/>
        </p:nvSpPr>
        <p:spPr>
          <a:xfrm>
            <a:off x="6382733" y="3775467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5" name="Google Shape;1285;p90">
            <a:extLst>
              <a:ext uri="{FF2B5EF4-FFF2-40B4-BE49-F238E27FC236}">
                <a16:creationId xmlns:a16="http://schemas.microsoft.com/office/drawing/2014/main" id="{E6718C1D-8D20-58C8-8749-329F240BE6C2}"/>
              </a:ext>
            </a:extLst>
          </p:cNvPr>
          <p:cNvSpPr/>
          <p:nvPr/>
        </p:nvSpPr>
        <p:spPr>
          <a:xfrm>
            <a:off x="7529749" y="3775467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6" name="Google Shape;1286;p90">
            <a:extLst>
              <a:ext uri="{FF2B5EF4-FFF2-40B4-BE49-F238E27FC236}">
                <a16:creationId xmlns:a16="http://schemas.microsoft.com/office/drawing/2014/main" id="{BB8F88FD-19E7-F628-0D6A-174F7B48BFFA}"/>
              </a:ext>
            </a:extLst>
          </p:cNvPr>
          <p:cNvSpPr txBox="1"/>
          <p:nvPr/>
        </p:nvSpPr>
        <p:spPr>
          <a:xfrm>
            <a:off x="3712567" y="3826813"/>
            <a:ext cx="202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7" name="Google Shape;1287;p90">
            <a:extLst>
              <a:ext uri="{FF2B5EF4-FFF2-40B4-BE49-F238E27FC236}">
                <a16:creationId xmlns:a16="http://schemas.microsoft.com/office/drawing/2014/main" id="{36A9DF8E-DEA6-7620-B1A9-88078DD1401C}"/>
              </a:ext>
            </a:extLst>
          </p:cNvPr>
          <p:cNvSpPr txBox="1"/>
          <p:nvPr/>
        </p:nvSpPr>
        <p:spPr>
          <a:xfrm>
            <a:off x="4897859" y="3826813"/>
            <a:ext cx="202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8" name="Google Shape;1288;p90">
            <a:extLst>
              <a:ext uri="{FF2B5EF4-FFF2-40B4-BE49-F238E27FC236}">
                <a16:creationId xmlns:a16="http://schemas.microsoft.com/office/drawing/2014/main" id="{4F15039E-6E36-688D-D437-5F225BEC29EC}"/>
              </a:ext>
            </a:extLst>
          </p:cNvPr>
          <p:cNvSpPr txBox="1"/>
          <p:nvPr/>
        </p:nvSpPr>
        <p:spPr>
          <a:xfrm>
            <a:off x="6083152" y="3826813"/>
            <a:ext cx="202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9" name="Google Shape;1289;p90">
            <a:extLst>
              <a:ext uri="{FF2B5EF4-FFF2-40B4-BE49-F238E27FC236}">
                <a16:creationId xmlns:a16="http://schemas.microsoft.com/office/drawing/2014/main" id="{588CA02B-FA31-CE74-0E07-1E3BFDCDC7F1}"/>
              </a:ext>
            </a:extLst>
          </p:cNvPr>
          <p:cNvSpPr txBox="1"/>
          <p:nvPr/>
        </p:nvSpPr>
        <p:spPr>
          <a:xfrm>
            <a:off x="7370753" y="3826813"/>
            <a:ext cx="202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0" name="Google Shape;1290;p90">
            <a:extLst>
              <a:ext uri="{FF2B5EF4-FFF2-40B4-BE49-F238E27FC236}">
                <a16:creationId xmlns:a16="http://schemas.microsoft.com/office/drawing/2014/main" id="{2E697C69-3C91-7D99-7244-FBA34A4FB2A9}"/>
              </a:ext>
            </a:extLst>
          </p:cNvPr>
          <p:cNvSpPr txBox="1"/>
          <p:nvPr/>
        </p:nvSpPr>
        <p:spPr>
          <a:xfrm>
            <a:off x="8471312" y="3826813"/>
            <a:ext cx="6076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 …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1" name="Google Shape;1291;p90">
            <a:extLst>
              <a:ext uri="{FF2B5EF4-FFF2-40B4-BE49-F238E27FC236}">
                <a16:creationId xmlns:a16="http://schemas.microsoft.com/office/drawing/2014/main" id="{4A053432-8068-3D53-FD4F-7B9ABFCBAA56}"/>
              </a:ext>
            </a:extLst>
          </p:cNvPr>
          <p:cNvSpPr/>
          <p:nvPr/>
        </p:nvSpPr>
        <p:spPr>
          <a:xfrm>
            <a:off x="5167904" y="3775483"/>
            <a:ext cx="8472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6</a:t>
            </a:r>
            <a:endParaRPr kumimoji="0" sz="26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2" name="Google Shape;1292;p90">
            <a:extLst>
              <a:ext uri="{FF2B5EF4-FFF2-40B4-BE49-F238E27FC236}">
                <a16:creationId xmlns:a16="http://schemas.microsoft.com/office/drawing/2014/main" id="{19458326-0C5F-C11B-8D27-BBCF67D8026D}"/>
              </a:ext>
            </a:extLst>
          </p:cNvPr>
          <p:cNvSpPr/>
          <p:nvPr/>
        </p:nvSpPr>
        <p:spPr>
          <a:xfrm>
            <a:off x="7505800" y="3775467"/>
            <a:ext cx="8472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13</a:t>
            </a:r>
            <a:endParaRPr kumimoji="0" sz="26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3" name="Google Shape;1293;p90">
            <a:extLst>
              <a:ext uri="{FF2B5EF4-FFF2-40B4-BE49-F238E27FC236}">
                <a16:creationId xmlns:a16="http://schemas.microsoft.com/office/drawing/2014/main" id="{A0BAD854-25AE-8DC0-0769-111BE608954B}"/>
              </a:ext>
            </a:extLst>
          </p:cNvPr>
          <p:cNvSpPr/>
          <p:nvPr/>
        </p:nvSpPr>
        <p:spPr>
          <a:xfrm>
            <a:off x="2778837" y="3775483"/>
            <a:ext cx="8472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GB" sz="2667" kern="0" dirty="0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rPr>
              <a:t>3</a:t>
            </a:r>
            <a:endParaRPr kumimoji="0" sz="26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BCECA1-CFA0-AC7C-E29E-8CBF794A51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95"/>
          <a:stretch/>
        </p:blipFill>
        <p:spPr>
          <a:xfrm>
            <a:off x="10231500" y="4741687"/>
            <a:ext cx="1052547" cy="140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0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>
          <a:extLst>
            <a:ext uri="{FF2B5EF4-FFF2-40B4-BE49-F238E27FC236}">
              <a16:creationId xmlns:a16="http://schemas.microsoft.com/office/drawing/2014/main" id="{6CD43DD2-D0D1-5F0A-51CA-943DE21AE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90">
            <a:extLst>
              <a:ext uri="{FF2B5EF4-FFF2-40B4-BE49-F238E27FC236}">
                <a16:creationId xmlns:a16="http://schemas.microsoft.com/office/drawing/2014/main" id="{471FEBA8-839E-9CF1-DA71-099FDE586A9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8857" y="712065"/>
            <a:ext cx="11328400" cy="5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sz="2400" dirty="0"/>
              <a:t>This sequence is a </a:t>
            </a:r>
            <a:r>
              <a:rPr lang="en-GB" sz="2400" b="1" dirty="0"/>
              <a:t>quadratic sequence. </a:t>
            </a:r>
          </a:p>
          <a:p>
            <a:pPr marL="0" indent="0">
              <a:spcAft>
                <a:spcPts val="1333"/>
              </a:spcAft>
              <a:buNone/>
            </a:pPr>
            <a:r>
              <a:rPr lang="en-GB" sz="2400" dirty="0"/>
              <a:t>What are the missing values? </a:t>
            </a:r>
          </a:p>
        </p:txBody>
      </p:sp>
      <p:sp>
        <p:nvSpPr>
          <p:cNvPr id="1281" name="Google Shape;1281;p90">
            <a:extLst>
              <a:ext uri="{FF2B5EF4-FFF2-40B4-BE49-F238E27FC236}">
                <a16:creationId xmlns:a16="http://schemas.microsoft.com/office/drawing/2014/main" id="{764CA91E-677E-12F3-18CF-6050B5AD3840}"/>
              </a:ext>
            </a:extLst>
          </p:cNvPr>
          <p:cNvSpPr/>
          <p:nvPr/>
        </p:nvSpPr>
        <p:spPr>
          <a:xfrm>
            <a:off x="3982627" y="3763783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2" name="Google Shape;1282;p90">
            <a:extLst>
              <a:ext uri="{FF2B5EF4-FFF2-40B4-BE49-F238E27FC236}">
                <a16:creationId xmlns:a16="http://schemas.microsoft.com/office/drawing/2014/main" id="{744CB49A-B76F-040B-5A21-0CDB9FC9C4A7}"/>
              </a:ext>
            </a:extLst>
          </p:cNvPr>
          <p:cNvSpPr/>
          <p:nvPr/>
        </p:nvSpPr>
        <p:spPr>
          <a:xfrm>
            <a:off x="2768700" y="3763756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3" name="Google Shape;1283;p90">
            <a:extLst>
              <a:ext uri="{FF2B5EF4-FFF2-40B4-BE49-F238E27FC236}">
                <a16:creationId xmlns:a16="http://schemas.microsoft.com/office/drawing/2014/main" id="{E757EEF1-CEAF-F944-2B05-E62EB9CE7FF4}"/>
              </a:ext>
            </a:extLst>
          </p:cNvPr>
          <p:cNvSpPr/>
          <p:nvPr/>
        </p:nvSpPr>
        <p:spPr>
          <a:xfrm>
            <a:off x="5178053" y="3775483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4" name="Google Shape;1284;p90">
            <a:extLst>
              <a:ext uri="{FF2B5EF4-FFF2-40B4-BE49-F238E27FC236}">
                <a16:creationId xmlns:a16="http://schemas.microsoft.com/office/drawing/2014/main" id="{5AFB2D6B-EEB5-18F0-A304-BF05878122D9}"/>
              </a:ext>
            </a:extLst>
          </p:cNvPr>
          <p:cNvSpPr/>
          <p:nvPr/>
        </p:nvSpPr>
        <p:spPr>
          <a:xfrm>
            <a:off x="6382733" y="3775467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5" name="Google Shape;1285;p90">
            <a:extLst>
              <a:ext uri="{FF2B5EF4-FFF2-40B4-BE49-F238E27FC236}">
                <a16:creationId xmlns:a16="http://schemas.microsoft.com/office/drawing/2014/main" id="{1798EB7A-A097-67A1-8F18-842ED674D5B2}"/>
              </a:ext>
            </a:extLst>
          </p:cNvPr>
          <p:cNvSpPr/>
          <p:nvPr/>
        </p:nvSpPr>
        <p:spPr>
          <a:xfrm>
            <a:off x="7529749" y="3775467"/>
            <a:ext cx="847200" cy="414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6" name="Google Shape;1286;p90">
            <a:extLst>
              <a:ext uri="{FF2B5EF4-FFF2-40B4-BE49-F238E27FC236}">
                <a16:creationId xmlns:a16="http://schemas.microsoft.com/office/drawing/2014/main" id="{DC381336-6D25-9B81-21D3-572C8D87C1D2}"/>
              </a:ext>
            </a:extLst>
          </p:cNvPr>
          <p:cNvSpPr txBox="1"/>
          <p:nvPr/>
        </p:nvSpPr>
        <p:spPr>
          <a:xfrm>
            <a:off x="3712567" y="3826813"/>
            <a:ext cx="202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7" name="Google Shape;1287;p90">
            <a:extLst>
              <a:ext uri="{FF2B5EF4-FFF2-40B4-BE49-F238E27FC236}">
                <a16:creationId xmlns:a16="http://schemas.microsoft.com/office/drawing/2014/main" id="{9FBEF198-79C5-64EA-7C90-7AD351528EE0}"/>
              </a:ext>
            </a:extLst>
          </p:cNvPr>
          <p:cNvSpPr txBox="1"/>
          <p:nvPr/>
        </p:nvSpPr>
        <p:spPr>
          <a:xfrm>
            <a:off x="4897859" y="3826813"/>
            <a:ext cx="202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8" name="Google Shape;1288;p90">
            <a:extLst>
              <a:ext uri="{FF2B5EF4-FFF2-40B4-BE49-F238E27FC236}">
                <a16:creationId xmlns:a16="http://schemas.microsoft.com/office/drawing/2014/main" id="{92A96DAD-2CB0-909B-F041-A145A691B55E}"/>
              </a:ext>
            </a:extLst>
          </p:cNvPr>
          <p:cNvSpPr txBox="1"/>
          <p:nvPr/>
        </p:nvSpPr>
        <p:spPr>
          <a:xfrm>
            <a:off x="6083152" y="3826813"/>
            <a:ext cx="202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89" name="Google Shape;1289;p90">
            <a:extLst>
              <a:ext uri="{FF2B5EF4-FFF2-40B4-BE49-F238E27FC236}">
                <a16:creationId xmlns:a16="http://schemas.microsoft.com/office/drawing/2014/main" id="{E8B29F7A-7FB4-48DE-2475-D77F6968D7D6}"/>
              </a:ext>
            </a:extLst>
          </p:cNvPr>
          <p:cNvSpPr txBox="1"/>
          <p:nvPr/>
        </p:nvSpPr>
        <p:spPr>
          <a:xfrm>
            <a:off x="7370753" y="3826813"/>
            <a:ext cx="2020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0" name="Google Shape;1290;p90">
            <a:extLst>
              <a:ext uri="{FF2B5EF4-FFF2-40B4-BE49-F238E27FC236}">
                <a16:creationId xmlns:a16="http://schemas.microsoft.com/office/drawing/2014/main" id="{4C6214EB-9B33-EECB-A885-2121AB3EF047}"/>
              </a:ext>
            </a:extLst>
          </p:cNvPr>
          <p:cNvSpPr txBox="1"/>
          <p:nvPr/>
        </p:nvSpPr>
        <p:spPr>
          <a:xfrm>
            <a:off x="8471312" y="3826813"/>
            <a:ext cx="6076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3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, …</a:t>
            </a:r>
            <a:endParaRPr kumimoji="0" sz="26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1" name="Google Shape;1291;p90">
            <a:extLst>
              <a:ext uri="{FF2B5EF4-FFF2-40B4-BE49-F238E27FC236}">
                <a16:creationId xmlns:a16="http://schemas.microsoft.com/office/drawing/2014/main" id="{D421DBD9-AE85-1411-C917-1E2457075648}"/>
              </a:ext>
            </a:extLst>
          </p:cNvPr>
          <p:cNvSpPr/>
          <p:nvPr/>
        </p:nvSpPr>
        <p:spPr>
          <a:xfrm>
            <a:off x="5167904" y="3775483"/>
            <a:ext cx="8472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12</a:t>
            </a:r>
            <a:endParaRPr kumimoji="0" sz="26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2" name="Google Shape;1292;p90">
            <a:extLst>
              <a:ext uri="{FF2B5EF4-FFF2-40B4-BE49-F238E27FC236}">
                <a16:creationId xmlns:a16="http://schemas.microsoft.com/office/drawing/2014/main" id="{49704118-AB55-BFDF-CF9F-7EB5F6634EFA}"/>
              </a:ext>
            </a:extLst>
          </p:cNvPr>
          <p:cNvSpPr/>
          <p:nvPr/>
        </p:nvSpPr>
        <p:spPr>
          <a:xfrm>
            <a:off x="7505800" y="3775467"/>
            <a:ext cx="8472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26</a:t>
            </a:r>
            <a:endParaRPr kumimoji="0" sz="26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3" name="Google Shape;1293;p90">
            <a:extLst>
              <a:ext uri="{FF2B5EF4-FFF2-40B4-BE49-F238E27FC236}">
                <a16:creationId xmlns:a16="http://schemas.microsoft.com/office/drawing/2014/main" id="{AE012398-3F56-5E66-883D-9227B124F678}"/>
              </a:ext>
            </a:extLst>
          </p:cNvPr>
          <p:cNvSpPr/>
          <p:nvPr/>
        </p:nvSpPr>
        <p:spPr>
          <a:xfrm>
            <a:off x="2778837" y="3775483"/>
            <a:ext cx="8472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Lexend"/>
                <a:cs typeface="Lexend"/>
                <a:sym typeface="Lexend"/>
              </a:rPr>
              <a:t>6</a:t>
            </a:r>
            <a:endParaRPr kumimoji="0" sz="26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BB6935-226D-400C-92A6-956C1227B2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95"/>
          <a:stretch/>
        </p:blipFill>
        <p:spPr>
          <a:xfrm>
            <a:off x="10231500" y="4741687"/>
            <a:ext cx="1052547" cy="140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2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A7595E-B9EB-501A-119A-1830C2F08B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9531"/>
          <a:stretch>
            <a:fillRect/>
          </a:stretch>
        </p:blipFill>
        <p:spPr>
          <a:xfrm>
            <a:off x="341084" y="333828"/>
            <a:ext cx="4786564" cy="5442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8FCA47-7F52-8FD1-E4C8-2CD0E51BD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74291"/>
            <a:ext cx="4122057" cy="3178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9A9BEE-6122-1603-D813-B522D523EB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0204"/>
          <a:stretch>
            <a:fillRect/>
          </a:stretch>
        </p:blipFill>
        <p:spPr>
          <a:xfrm>
            <a:off x="5549049" y="333828"/>
            <a:ext cx="4965711" cy="2387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2756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7CFFEF-DFC4-4ECA-70CE-CE794A3F4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4" y="142194"/>
            <a:ext cx="6324600" cy="5267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5635B4-D9FC-3495-3414-98C497CCC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1" y="4109336"/>
            <a:ext cx="5520871" cy="203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36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3BB681-82A8-8C84-9A13-B1AE9257F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22" y="136751"/>
            <a:ext cx="4491264" cy="5934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497282-7ECF-0C1C-92C2-E75972981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674" y="136750"/>
            <a:ext cx="4313011" cy="5969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0691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467CB4-55D3-B9FB-F13C-E4E191D9A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226629" cy="47832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14A1B8-6462-F8F8-882F-8B55B020B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131" y="1458819"/>
            <a:ext cx="6028452" cy="478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226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A2DAD0-3FB5-4FB0-BF2A-73443A835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9E6D1D6-F408-CC9B-E6E7-92A9FE1A7B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97031"/>
            <a:ext cx="11855302" cy="57539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Exam Question 1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EA73E1-0435-8348-4917-D0FD35E09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58" y="930048"/>
            <a:ext cx="9055328" cy="5183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44543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8544D4-8279-5189-3E28-BAE0F92D9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64DEA1E-B0FB-559A-4F0D-1B0C2FBE9C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97031"/>
            <a:ext cx="11855302" cy="57539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Exam Question 2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51ED9C-99F2-C02B-3AA7-54D91A4EC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792064"/>
            <a:ext cx="8752114" cy="5273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65525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3316D8-FAFF-3D19-3EB0-633AFC49F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6B222FC-F3E3-F0D1-FEAF-D6495529D4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97031"/>
            <a:ext cx="11855302" cy="57539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Exam Question 3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3AF1B7-7F71-68F3-F05C-D577A4332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5" y="820509"/>
            <a:ext cx="8386440" cy="5202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86895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B354D4-4DC8-0C44-12A8-022F5529B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49DFC8C-5D3C-6DA0-55F3-1E752324CD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97031"/>
            <a:ext cx="11855302" cy="57539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Exam Question 4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2036D0-CFAF-6DA5-F3E6-2EDE0B07B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55" y="775269"/>
            <a:ext cx="7459991" cy="5307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5999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81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17500" y="1689100"/>
            <a:ext cx="3582147" cy="41289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4500" y="1689100"/>
            <a:ext cx="3595045" cy="414851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204398" y="1689100"/>
            <a:ext cx="3606761" cy="4156495"/>
          </a:xfr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36948" y="80574"/>
            <a:ext cx="11750565" cy="967652"/>
          </a:xfrm>
          <a:solidFill>
            <a:srgbClr val="FF99CC"/>
          </a:solidFill>
        </p:spPr>
        <p:txBody>
          <a:bodyPr>
            <a:normAutofit lnSpcReduction="10000"/>
          </a:bodyPr>
          <a:lstStyle/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LESSON TITLE: Generating Sequences </a:t>
            </a:r>
            <a:endParaRPr lang="en-GB" sz="28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52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67"/>
          <p:cNvSpPr txBox="1">
            <a:spLocks noGrp="1"/>
          </p:cNvSpPr>
          <p:nvPr>
            <p:ph type="subTitle" idx="4294967295"/>
          </p:nvPr>
        </p:nvSpPr>
        <p:spPr>
          <a:xfrm>
            <a:off x="609600" y="1149431"/>
            <a:ext cx="8245475" cy="6492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dirty="0"/>
              <a:t>A </a:t>
            </a:r>
            <a:r>
              <a:rPr lang="en-GB" b="1" dirty="0"/>
              <a:t>term-to-term</a:t>
            </a:r>
            <a:r>
              <a:rPr lang="en-GB" dirty="0"/>
              <a:t> rule describes how to calculate the next term in the sequence from the previous term.</a:t>
            </a:r>
            <a:endParaRPr dirty="0"/>
          </a:p>
        </p:txBody>
      </p:sp>
      <p:sp>
        <p:nvSpPr>
          <p:cNvPr id="767" name="Google Shape;767;p67"/>
          <p:cNvSpPr txBox="1">
            <a:spLocks noGrp="1"/>
          </p:cNvSpPr>
          <p:nvPr>
            <p:ph type="subTitle" idx="4294967295"/>
          </p:nvPr>
        </p:nvSpPr>
        <p:spPr>
          <a:xfrm>
            <a:off x="609600" y="237331"/>
            <a:ext cx="11328400" cy="11398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Aft>
                <a:spcPts val="1333"/>
              </a:spcAft>
              <a:buNone/>
            </a:pPr>
            <a:r>
              <a:rPr lang="en-GB" dirty="0"/>
              <a:t>Each value or pattern in a sequence is called a </a:t>
            </a:r>
            <a:r>
              <a:rPr lang="en-GB" b="1" dirty="0"/>
              <a:t>term</a:t>
            </a:r>
            <a:r>
              <a:rPr lang="en-GB" dirty="0"/>
              <a:t>. 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6EF56B-0451-7A20-3BDA-16C53D368055}"/>
              </a:ext>
            </a:extLst>
          </p:cNvPr>
          <p:cNvSpPr txBox="1"/>
          <p:nvPr/>
        </p:nvSpPr>
        <p:spPr>
          <a:xfrm>
            <a:off x="468811" y="2233764"/>
            <a:ext cx="9433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</a:t>
            </a:r>
            <a:r>
              <a:rPr lang="en-GB" sz="2800" b="1" dirty="0"/>
              <a:t>terms</a:t>
            </a:r>
            <a:r>
              <a:rPr lang="en-GB" sz="2800" dirty="0"/>
              <a:t> do these sequences have? </a:t>
            </a:r>
          </a:p>
          <a:p>
            <a:r>
              <a:rPr lang="en-GB" sz="2800" dirty="0"/>
              <a:t>What comes next? How do you know?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92E6C0-C2AF-831D-E501-BEE5FBC47276}"/>
              </a:ext>
            </a:extLst>
          </p:cNvPr>
          <p:cNvSpPr txBox="1"/>
          <p:nvPr/>
        </p:nvSpPr>
        <p:spPr>
          <a:xfrm>
            <a:off x="468811" y="3380185"/>
            <a:ext cx="64312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10, 8, 6, 4… </a:t>
            </a:r>
          </a:p>
          <a:p>
            <a:endParaRPr lang="en-GB" sz="2800" dirty="0"/>
          </a:p>
          <a:p>
            <a:r>
              <a:rPr lang="en-GB" sz="2800" dirty="0"/>
              <a:t>1, 4, 9, 16, 25… </a:t>
            </a:r>
          </a:p>
          <a:p>
            <a:endParaRPr lang="en-GB" sz="2800" dirty="0"/>
          </a:p>
          <a:p>
            <a:r>
              <a:rPr lang="en-GB" sz="2800" dirty="0"/>
              <a:t>1, 3, 6, 10, 15… </a:t>
            </a:r>
          </a:p>
          <a:p>
            <a:endParaRPr lang="en-GB" sz="2800" dirty="0"/>
          </a:p>
          <a:p>
            <a:r>
              <a:rPr lang="en-GB" sz="2800" dirty="0"/>
              <a:t>3, 9, 27…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398557" y="6437401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PRACTISE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16B21-DD77-2261-14B6-73C4536BA733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C87F0FB9-16A0-F9C5-AAF7-B6BFF8A8B2D5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590FBF4C-CE31-3F82-6B50-2F61FD9072A9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DO:</a:t>
            </a:r>
          </a:p>
        </p:txBody>
      </p:sp>
      <p:sp>
        <p:nvSpPr>
          <p:cNvPr id="2" name="Google Shape;803;p70">
            <a:extLst>
              <a:ext uri="{FF2B5EF4-FFF2-40B4-BE49-F238E27FC236}">
                <a16:creationId xmlns:a16="http://schemas.microsoft.com/office/drawing/2014/main" id="{9507FE25-2B8B-5FA8-7F8A-30A69DC38EE6}"/>
              </a:ext>
            </a:extLst>
          </p:cNvPr>
          <p:cNvSpPr txBox="1">
            <a:spLocks/>
          </p:cNvSpPr>
          <p:nvPr/>
        </p:nvSpPr>
        <p:spPr>
          <a:xfrm>
            <a:off x="215425" y="868680"/>
            <a:ext cx="4905216" cy="99552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333"/>
              </a:spcAft>
              <a:buFont typeface="Arial" panose="020B0604020202020204" pitchFamily="34" charset="0"/>
              <a:buNone/>
            </a:pPr>
            <a:r>
              <a:rPr lang="en-GB" sz="2667" dirty="0"/>
              <a:t>A </a:t>
            </a:r>
            <a:r>
              <a:rPr lang="en-GB" sz="2667" b="1" dirty="0"/>
              <a:t>term-to-term</a:t>
            </a:r>
            <a:r>
              <a:rPr lang="en-GB" sz="2667" dirty="0"/>
              <a:t> rule for a sequence is “add 5”</a:t>
            </a:r>
          </a:p>
          <a:p>
            <a:pPr marL="0" indent="0">
              <a:spcAft>
                <a:spcPts val="1333"/>
              </a:spcAft>
              <a:buFont typeface="Arial" panose="020B0604020202020204" pitchFamily="34" charset="0"/>
              <a:buNone/>
            </a:pPr>
            <a:r>
              <a:rPr lang="en-GB" sz="2667" dirty="0"/>
              <a:t>What would the next three terms be if the first term is 124?</a:t>
            </a:r>
          </a:p>
        </p:txBody>
      </p:sp>
      <p:sp>
        <p:nvSpPr>
          <p:cNvPr id="14" name="Google Shape;803;p70">
            <a:extLst>
              <a:ext uri="{FF2B5EF4-FFF2-40B4-BE49-F238E27FC236}">
                <a16:creationId xmlns:a16="http://schemas.microsoft.com/office/drawing/2014/main" id="{33B79627-F334-F9EB-271C-BD9E781352FB}"/>
              </a:ext>
            </a:extLst>
          </p:cNvPr>
          <p:cNvSpPr txBox="1">
            <a:spLocks/>
          </p:cNvSpPr>
          <p:nvPr/>
        </p:nvSpPr>
        <p:spPr>
          <a:xfrm>
            <a:off x="6341905" y="777240"/>
            <a:ext cx="4905216" cy="99552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333"/>
              </a:spcAft>
              <a:buFont typeface="Arial" panose="020B0604020202020204" pitchFamily="34" charset="0"/>
              <a:buNone/>
            </a:pPr>
            <a:r>
              <a:rPr lang="en-GB" sz="2667" dirty="0"/>
              <a:t>A </a:t>
            </a:r>
            <a:r>
              <a:rPr lang="en-GB" sz="2667" b="1" dirty="0"/>
              <a:t>term-to-term</a:t>
            </a:r>
            <a:r>
              <a:rPr lang="en-GB" sz="2667" dirty="0"/>
              <a:t> rule for a sequence is “subtract 11”</a:t>
            </a:r>
          </a:p>
          <a:p>
            <a:pPr marL="0" indent="0">
              <a:spcAft>
                <a:spcPts val="1333"/>
              </a:spcAft>
              <a:buFont typeface="Arial" panose="020B0604020202020204" pitchFamily="34" charset="0"/>
              <a:buNone/>
            </a:pPr>
            <a:r>
              <a:rPr lang="en-GB" sz="2667" dirty="0"/>
              <a:t>What would the next four terms be if the first term is 91?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C755D5-A60E-263B-8530-43E536B466D1}"/>
              </a:ext>
            </a:extLst>
          </p:cNvPr>
          <p:cNvSpPr txBox="1"/>
          <p:nvPr/>
        </p:nvSpPr>
        <p:spPr>
          <a:xfrm>
            <a:off x="2960914" y="5471886"/>
            <a:ext cx="634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These are </a:t>
            </a:r>
            <a:r>
              <a:rPr lang="en-GB" sz="3600" b="1" dirty="0"/>
              <a:t>linear</a:t>
            </a:r>
            <a:r>
              <a:rPr lang="en-GB" sz="3600" dirty="0"/>
              <a:t> sequences </a:t>
            </a:r>
          </a:p>
        </p:txBody>
      </p:sp>
    </p:spTree>
    <p:extLst>
      <p:ext uri="{BB962C8B-B14F-4D97-AF65-F5344CB8AC3E}">
        <p14:creationId xmlns:p14="http://schemas.microsoft.com/office/powerpoint/2010/main" val="256769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FA4F9-07F0-6863-5404-8CD44C22B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7AD19E-92FC-1179-3217-C330811AE1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97B35129-A146-C401-BFB1-EF67DC9DC890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C31A5C0C-A68C-38ED-19DD-90FAF6F4A1A5}"/>
              </a:ext>
            </a:extLst>
          </p:cNvPr>
          <p:cNvSpPr/>
          <p:nvPr/>
        </p:nvSpPr>
        <p:spPr>
          <a:xfrm>
            <a:off x="5398557" y="6437401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PRACTISE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07297D28-25DB-D7E1-A91F-42C1E70EEB5D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662525-B2F3-6E5A-12C1-8EE8C0C20D13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6DB0B5A2-6BC7-FF2C-60F0-5E2264A3F889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DCAE7644-4E38-038E-DC90-4051E10D9A41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DO:</a:t>
            </a:r>
          </a:p>
        </p:txBody>
      </p:sp>
      <p:sp>
        <p:nvSpPr>
          <p:cNvPr id="2" name="Google Shape;803;p70">
            <a:extLst>
              <a:ext uri="{FF2B5EF4-FFF2-40B4-BE49-F238E27FC236}">
                <a16:creationId xmlns:a16="http://schemas.microsoft.com/office/drawing/2014/main" id="{4E47A3B4-5D05-B710-4E0F-C4B086435198}"/>
              </a:ext>
            </a:extLst>
          </p:cNvPr>
          <p:cNvSpPr txBox="1">
            <a:spLocks/>
          </p:cNvSpPr>
          <p:nvPr/>
        </p:nvSpPr>
        <p:spPr>
          <a:xfrm>
            <a:off x="215425" y="868680"/>
            <a:ext cx="4905216" cy="99552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en-GB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term-to-term</a:t>
            </a: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rule for a sequence is “multiply 5”</a:t>
            </a:r>
          </a:p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would the next three terms be if the first term is 4?</a:t>
            </a:r>
          </a:p>
        </p:txBody>
      </p:sp>
      <p:sp>
        <p:nvSpPr>
          <p:cNvPr id="14" name="Google Shape;803;p70">
            <a:extLst>
              <a:ext uri="{FF2B5EF4-FFF2-40B4-BE49-F238E27FC236}">
                <a16:creationId xmlns:a16="http://schemas.microsoft.com/office/drawing/2014/main" id="{D854011F-D7CE-90D2-9CCB-75742AAA5728}"/>
              </a:ext>
            </a:extLst>
          </p:cNvPr>
          <p:cNvSpPr txBox="1">
            <a:spLocks/>
          </p:cNvSpPr>
          <p:nvPr/>
        </p:nvSpPr>
        <p:spPr>
          <a:xfrm>
            <a:off x="6341905" y="777240"/>
            <a:ext cx="4905216" cy="99552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en-GB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term-to-term</a:t>
            </a: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rule for a sequence is “divide by 2”</a:t>
            </a:r>
          </a:p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would the next four terms be if the first term is 400?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50DF9C-9470-9206-5E12-7DBEF43E59E0}"/>
              </a:ext>
            </a:extLst>
          </p:cNvPr>
          <p:cNvSpPr txBox="1"/>
          <p:nvPr/>
        </p:nvSpPr>
        <p:spPr>
          <a:xfrm>
            <a:off x="2960914" y="5471886"/>
            <a:ext cx="634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These are </a:t>
            </a:r>
            <a:r>
              <a:rPr lang="en-GB" sz="3600" b="1" dirty="0"/>
              <a:t>geometric</a:t>
            </a:r>
            <a:r>
              <a:rPr lang="en-GB" sz="3600" dirty="0"/>
              <a:t> sequences </a:t>
            </a:r>
          </a:p>
        </p:txBody>
      </p:sp>
    </p:spTree>
    <p:extLst>
      <p:ext uri="{BB962C8B-B14F-4D97-AF65-F5344CB8AC3E}">
        <p14:creationId xmlns:p14="http://schemas.microsoft.com/office/powerpoint/2010/main" val="200024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A7E46-E8B5-0C9C-35CA-E43228AB3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A88F26-979F-E760-39D8-883719C27B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D5F0246D-E01F-4DD3-2174-85BEC12B6320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577D7AEF-63F5-25A4-7224-332FB8A7DBFB}"/>
              </a:ext>
            </a:extLst>
          </p:cNvPr>
          <p:cNvSpPr/>
          <p:nvPr/>
        </p:nvSpPr>
        <p:spPr>
          <a:xfrm>
            <a:off x="5398557" y="6437401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PRACTISE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AC18F54A-355F-8DD5-B676-1DA031C4D108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C7F20D-BA14-08D0-27EA-325CEDE691C6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1775ED74-D4D2-311C-612C-DE518891891D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DO: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5D4D432E-136B-9779-44D8-13B5CE0854E3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DO:</a:t>
            </a:r>
          </a:p>
        </p:txBody>
      </p:sp>
      <p:sp>
        <p:nvSpPr>
          <p:cNvPr id="2" name="Google Shape;803;p70">
            <a:extLst>
              <a:ext uri="{FF2B5EF4-FFF2-40B4-BE49-F238E27FC236}">
                <a16:creationId xmlns:a16="http://schemas.microsoft.com/office/drawing/2014/main" id="{3037EB07-0D47-F5C2-F003-FB2F2F163F8A}"/>
              </a:ext>
            </a:extLst>
          </p:cNvPr>
          <p:cNvSpPr txBox="1">
            <a:spLocks/>
          </p:cNvSpPr>
          <p:nvPr/>
        </p:nvSpPr>
        <p:spPr>
          <a:xfrm>
            <a:off x="215425" y="868680"/>
            <a:ext cx="4905216" cy="99552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find the next term add the two previous terms</a:t>
            </a:r>
          </a:p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would the next three terms be </a:t>
            </a:r>
            <a:r>
              <a:rPr lang="en-GB" sz="2667" noProof="0" dirty="0">
                <a:solidFill>
                  <a:prstClr val="black"/>
                </a:solidFill>
                <a:latin typeface="Calibri" panose="020F0502020204030204"/>
              </a:rPr>
              <a:t>if the sequences starts 1, 6…</a:t>
            </a: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FFFE56-EBA2-0F2E-4F86-ACAD5075ECA1}"/>
              </a:ext>
            </a:extLst>
          </p:cNvPr>
          <p:cNvSpPr txBox="1"/>
          <p:nvPr/>
        </p:nvSpPr>
        <p:spPr>
          <a:xfrm>
            <a:off x="2416627" y="5455306"/>
            <a:ext cx="7358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These are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Fibonacci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style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sequences </a:t>
            </a:r>
          </a:p>
        </p:txBody>
      </p:sp>
      <p:sp>
        <p:nvSpPr>
          <p:cNvPr id="3" name="Google Shape;803;p70">
            <a:extLst>
              <a:ext uri="{FF2B5EF4-FFF2-40B4-BE49-F238E27FC236}">
                <a16:creationId xmlns:a16="http://schemas.microsoft.com/office/drawing/2014/main" id="{A313F6C5-0C1B-6753-D532-E4288A2143C1}"/>
              </a:ext>
            </a:extLst>
          </p:cNvPr>
          <p:cNvSpPr txBox="1">
            <a:spLocks/>
          </p:cNvSpPr>
          <p:nvPr/>
        </p:nvSpPr>
        <p:spPr>
          <a:xfrm>
            <a:off x="6420282" y="829639"/>
            <a:ext cx="4905216" cy="99552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595" indent="-228595" algn="l" defTabSz="914373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67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5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1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2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5" algn="l" defTabSz="91437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find the next term add the two previous terms</a:t>
            </a:r>
          </a:p>
          <a:p>
            <a:pPr marL="0" marR="0" lvl="0" indent="0" algn="l" defTabSz="914373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1333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would the next three terms be </a:t>
            </a:r>
            <a:r>
              <a:rPr lang="en-GB" sz="2667" noProof="0" dirty="0">
                <a:solidFill>
                  <a:prstClr val="black"/>
                </a:solidFill>
                <a:latin typeface="Calibri" panose="020F0502020204030204"/>
              </a:rPr>
              <a:t>if the sequences starts 4, 6…</a:t>
            </a: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440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1.xml><?xml version="1.0" encoding="utf-8"?>
<a:theme xmlns:a="http://schemas.openxmlformats.org/drawingml/2006/main" name="9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2.xml><?xml version="1.0" encoding="utf-8"?>
<a:theme xmlns:a="http://schemas.openxmlformats.org/drawingml/2006/main" name="10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3.xml><?xml version="1.0" encoding="utf-8"?>
<a:theme xmlns:a="http://schemas.openxmlformats.org/drawingml/2006/main" name="1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4.xml><?xml version="1.0" encoding="utf-8"?>
<a:theme xmlns:a="http://schemas.openxmlformats.org/drawingml/2006/main" name="12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1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4.xml><?xml version="1.0" encoding="utf-8"?>
<a:theme xmlns:a="http://schemas.openxmlformats.org/drawingml/2006/main" name="2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5.xml><?xml version="1.0" encoding="utf-8"?>
<a:theme xmlns:a="http://schemas.openxmlformats.org/drawingml/2006/main" name="3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6.xml><?xml version="1.0" encoding="utf-8"?>
<a:theme xmlns:a="http://schemas.openxmlformats.org/drawingml/2006/main" name="4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7.xml><?xml version="1.0" encoding="utf-8"?>
<a:theme xmlns:a="http://schemas.openxmlformats.org/drawingml/2006/main" name="5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8.xml><?xml version="1.0" encoding="utf-8"?>
<a:theme xmlns:a="http://schemas.openxmlformats.org/drawingml/2006/main" name="6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9.xml><?xml version="1.0" encoding="utf-8"?>
<a:theme xmlns:a="http://schemas.openxmlformats.org/drawingml/2006/main" name="7_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1373</Words>
  <Application>Microsoft Office PowerPoint</Application>
  <PresentationFormat>Widescreen</PresentationFormat>
  <Paragraphs>291</Paragraphs>
  <Slides>35</Slides>
  <Notes>15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35</vt:i4>
      </vt:variant>
    </vt:vector>
  </HeadingPairs>
  <TitlesOfParts>
    <vt:vector size="55" baseType="lpstr">
      <vt:lpstr>Arial</vt:lpstr>
      <vt:lpstr>Calibri</vt:lpstr>
      <vt:lpstr>Century Gothic</vt:lpstr>
      <vt:lpstr>Kalam</vt:lpstr>
      <vt:lpstr>Lato</vt:lpstr>
      <vt:lpstr>Lexend</vt:lpstr>
      <vt:lpstr>Office Theme</vt:lpstr>
      <vt:lpstr>ALT</vt:lpstr>
      <vt:lpstr>1_ALT</vt:lpstr>
      <vt:lpstr>2_ALT</vt:lpstr>
      <vt:lpstr>3_ALT</vt:lpstr>
      <vt:lpstr>4_ALT</vt:lpstr>
      <vt:lpstr>5_ALT</vt:lpstr>
      <vt:lpstr>6_ALT</vt:lpstr>
      <vt:lpstr>7_ALT</vt:lpstr>
      <vt:lpstr>8_ALT</vt:lpstr>
      <vt:lpstr>9_ALT</vt:lpstr>
      <vt:lpstr>10_ALT</vt:lpstr>
      <vt:lpstr>11_ALT</vt:lpstr>
      <vt:lpstr>12_ALT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term-to-term rule could describe the sequence which starts: 2, 6, …</vt:lpstr>
      <vt:lpstr>Which term-to-term rule could describe the sequence which starts: 3, 5,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Mrs L Elder - MAT Staff</cp:lastModifiedBy>
  <cp:revision>21</cp:revision>
  <dcterms:created xsi:type="dcterms:W3CDTF">2024-05-01T10:13:14Z</dcterms:created>
  <dcterms:modified xsi:type="dcterms:W3CDTF">2025-06-10T09:46:09Z</dcterms:modified>
</cp:coreProperties>
</file>