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0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5" r:id="rId4"/>
    <p:sldMasterId id="2147483712" r:id="rId5"/>
    <p:sldMasterId id="2147483729" r:id="rId6"/>
    <p:sldMasterId id="2147483746" r:id="rId7"/>
    <p:sldMasterId id="2147483763" r:id="rId8"/>
    <p:sldMasterId id="2147483780" r:id="rId9"/>
    <p:sldMasterId id="2147483797" r:id="rId10"/>
    <p:sldMasterId id="2147483814" r:id="rId11"/>
  </p:sldMasterIdLst>
  <p:notesMasterIdLst>
    <p:notesMasterId r:id="rId43"/>
  </p:notesMasterIdLst>
  <p:sldIdLst>
    <p:sldId id="264" r:id="rId12"/>
    <p:sldId id="269" r:id="rId13"/>
    <p:sldId id="288" r:id="rId14"/>
    <p:sldId id="261" r:id="rId15"/>
    <p:sldId id="966" r:id="rId16"/>
    <p:sldId id="260" r:id="rId17"/>
    <p:sldId id="964" r:id="rId18"/>
    <p:sldId id="965" r:id="rId19"/>
    <p:sldId id="954" r:id="rId20"/>
    <p:sldId id="955" r:id="rId21"/>
    <p:sldId id="959" r:id="rId22"/>
    <p:sldId id="960" r:id="rId23"/>
    <p:sldId id="961" r:id="rId24"/>
    <p:sldId id="963" r:id="rId25"/>
    <p:sldId id="962" r:id="rId26"/>
    <p:sldId id="967" r:id="rId27"/>
    <p:sldId id="968" r:id="rId28"/>
    <p:sldId id="969" r:id="rId29"/>
    <p:sldId id="971" r:id="rId30"/>
    <p:sldId id="970" r:id="rId31"/>
    <p:sldId id="972" r:id="rId32"/>
    <p:sldId id="973" r:id="rId33"/>
    <p:sldId id="974" r:id="rId34"/>
    <p:sldId id="975" r:id="rId35"/>
    <p:sldId id="976" r:id="rId36"/>
    <p:sldId id="977" r:id="rId37"/>
    <p:sldId id="951" r:id="rId38"/>
    <p:sldId id="952" r:id="rId39"/>
    <p:sldId id="271" r:id="rId40"/>
    <p:sldId id="957" r:id="rId41"/>
    <p:sldId id="95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966"/>
            <p14:sldId id="260"/>
          </p14:sldIdLst>
        </p14:section>
        <p14:section name="Instruct" id="{A989B0C6-FEE7-46F6-A651-D7ED39E502F9}">
          <p14:sldIdLst>
            <p14:sldId id="964"/>
            <p14:sldId id="965"/>
            <p14:sldId id="954"/>
            <p14:sldId id="955"/>
            <p14:sldId id="959"/>
            <p14:sldId id="960"/>
            <p14:sldId id="961"/>
            <p14:sldId id="963"/>
            <p14:sldId id="962"/>
          </p14:sldIdLst>
        </p14:section>
        <p14:section name="Practice" id="{7E6B161D-733F-4019-A28E-CB8A990D3CAA}">
          <p14:sldIdLst>
            <p14:sldId id="967"/>
            <p14:sldId id="968"/>
            <p14:sldId id="969"/>
            <p14:sldId id="971"/>
            <p14:sldId id="970"/>
            <p14:sldId id="972"/>
            <p14:sldId id="973"/>
            <p14:sldId id="974"/>
            <p14:sldId id="975"/>
            <p14:sldId id="976"/>
            <p14:sldId id="977"/>
          </p14:sldIdLst>
        </p14:section>
        <p14:section name="Secure" id="{3C25313C-2642-42FF-8276-F00EC6DF9D8C}">
          <p14:sldIdLst>
            <p14:sldId id="951"/>
            <p14:sldId id="952"/>
            <p14:sldId id="271"/>
            <p14:sldId id="957"/>
            <p14:sldId id="9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D43"/>
    <a:srgbClr val="DEEBF7"/>
    <a:srgbClr val="F598A1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3" d="100"/>
          <a:sy n="63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81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848F8-D50F-50B9-0219-3AD2018E4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A07964-B1E8-8F9C-CC86-04B244AAF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A1466-9AF5-C13D-5CEE-4DF18E100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05F3C-D290-5CB5-9CFE-C0A4485DE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17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78021-066F-6CDF-D593-9A5BB840E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DE232-FF46-B2F6-9DDF-C8FBB2FD7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CA284-D2C7-7A89-A17B-AF6DDEA9B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1C978-C0D9-19FF-AA97-40856EE63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60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0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A69B5-4283-A9FA-9D0C-AA864DEE5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56279-3ACF-6810-2C8A-F42742783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73F0E0-205E-AD86-C74E-791738654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24F83-3124-DCB3-F5AB-85F15DF35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560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C0B5F-C299-C0C0-1876-6EE765D6B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342BB8-18C6-908D-87A6-B48091EBE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2E571A-8F52-EF04-A4F2-16D0D5200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F18D6-BCA4-943D-AAAD-51A23F446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51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863EF-EAAF-0178-8025-C7AF9686D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BC6BD-DB93-A983-C4BB-734BF7591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876F48-41F4-635E-DCE1-833EED7BB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55104-B7FD-3BB1-AC6E-81544DD2B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9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2A43F-073F-92EB-A0E7-BF0D7AC9A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3C0BD-59F7-E0B5-9BE8-78C5C7D01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CCC44-0492-5B96-7955-BE6E06864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AA32D-2597-A7D1-8E0E-8E73B9838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09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1AD2E-FD37-714F-00EA-C5B5ED120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57B3A6-D707-1582-9B2D-DE81CEEE7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244D9-911D-D1C3-1A3C-ABADDC210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21B6F-F3AA-3A35-C83E-0E217488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056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1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828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06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088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383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656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47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79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67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91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88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73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699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552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157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285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74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360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51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52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205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448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40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792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326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605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28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448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217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270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701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834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9842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972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919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87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95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071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15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80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460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665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406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414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035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8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868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7088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697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797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058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130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781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52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045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556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7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043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833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164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577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87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1680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410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4E384-4DE3-47FA-AB97-65249CC4AC27}" type="datetime2">
              <a:rPr lang="en-GB" smtClean="0"/>
              <a:pPr/>
              <a:t>Wednesday, 11 June 2025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8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76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11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50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21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28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0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1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16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2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01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Wednesday, 11 June 2025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71650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2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9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70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6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6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5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8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55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9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86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0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94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92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5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436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17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05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67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234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13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61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0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41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18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1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90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1703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744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535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855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15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513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875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82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9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158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27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218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57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271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486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859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595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714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6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79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225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401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25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788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267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75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383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21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7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50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1BFABEBC-D925-49BD-9388-11E7984E8EEB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C52B2DF-95B7-4A93-9DD9-C0B623699D3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8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39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41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88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42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0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0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9462-76E8-350F-FD08-AF81CCBEC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B0F03-3D25-C03D-0B26-2386C8D1CD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360"/>
          <a:stretch>
            <a:fillRect/>
          </a:stretch>
        </p:blipFill>
        <p:spPr>
          <a:xfrm>
            <a:off x="0" y="1"/>
            <a:ext cx="11490960" cy="777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95DD92-E3BA-030D-E4CF-E80A1928557D}"/>
                  </a:ext>
                </a:extLst>
              </p:cNvPr>
              <p:cNvSpPr/>
              <p:nvPr/>
            </p:nvSpPr>
            <p:spPr>
              <a:xfrm>
                <a:off x="0" y="777241"/>
                <a:ext cx="5821680" cy="30175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2,  2</m:t>
                    </m:r>
                    <m:rad>
                      <m:radPr>
                        <m:degHide m:val="on"/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…</a:t>
                </a:r>
              </a:p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This is a geometric sequence</a:t>
                </a:r>
              </a:p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What is the </a:t>
                </a:r>
                <a:r>
                  <a:rPr lang="en-GB" sz="2800" b="1" dirty="0">
                    <a:solidFill>
                      <a:schemeClr val="tx1"/>
                    </a:solidFill>
                  </a:rPr>
                  <a:t>term to term </a:t>
                </a:r>
                <a:r>
                  <a:rPr lang="en-GB" sz="2800" dirty="0">
                    <a:solidFill>
                      <a:schemeClr val="tx1"/>
                    </a:solidFill>
                  </a:rPr>
                  <a:t>rule? </a:t>
                </a:r>
              </a:p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What is the next term?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95DD92-E3BA-030D-E4CF-E80A19285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7241"/>
                <a:ext cx="5821680" cy="3017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68AA69-301F-9816-E281-85D620F80C66}"/>
                  </a:ext>
                </a:extLst>
              </p:cNvPr>
              <p:cNvSpPr/>
              <p:nvPr/>
            </p:nvSpPr>
            <p:spPr>
              <a:xfrm>
                <a:off x="5669280" y="777241"/>
                <a:ext cx="5821680" cy="30175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…</a:t>
                </a:r>
              </a:p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This is a geometric sequence</a:t>
                </a:r>
              </a:p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What is the </a:t>
                </a:r>
                <a:r>
                  <a:rPr lang="en-GB" sz="2800" b="1" dirty="0">
                    <a:solidFill>
                      <a:schemeClr val="tx1"/>
                    </a:solidFill>
                  </a:rPr>
                  <a:t>term to term </a:t>
                </a:r>
                <a:r>
                  <a:rPr lang="en-GB" sz="2800" dirty="0">
                    <a:solidFill>
                      <a:schemeClr val="tx1"/>
                    </a:solidFill>
                  </a:rPr>
                  <a:t>rule? </a:t>
                </a:r>
              </a:p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What is the next term?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68AA69-301F-9816-E281-85D620F80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777241"/>
                <a:ext cx="5821680" cy="3017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486FF8-1CE2-BF37-CF9F-469A4A5594CB}"/>
              </a:ext>
            </a:extLst>
          </p:cNvPr>
          <p:cNvSpPr/>
          <p:nvPr/>
        </p:nvSpPr>
        <p:spPr>
          <a:xfrm>
            <a:off x="4998720" y="0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BD88C-4696-654F-3EB0-BFB51C5F6CB1}"/>
              </a:ext>
            </a:extLst>
          </p:cNvPr>
          <p:cNvSpPr/>
          <p:nvPr/>
        </p:nvSpPr>
        <p:spPr>
          <a:xfrm>
            <a:off x="10668000" y="53341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46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A213D-026E-58DF-4A8E-4D5415EFA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DBBDB-C2B2-8876-86A8-D3D593CD8C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360"/>
          <a:stretch>
            <a:fillRect/>
          </a:stretch>
        </p:blipFill>
        <p:spPr>
          <a:xfrm>
            <a:off x="0" y="1"/>
            <a:ext cx="11490960" cy="777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1314EE-D1A8-1675-CD4F-0C92618DBEAF}"/>
                  </a:ext>
                </a:extLst>
              </p:cNvPr>
              <p:cNvSpPr/>
              <p:nvPr/>
            </p:nvSpPr>
            <p:spPr>
              <a:xfrm>
                <a:off x="0" y="777241"/>
                <a:ext cx="5821680" cy="26517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rad>
                      <m:radPr>
                        <m:degHide m:val="on"/>
                        <m:ctrlP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…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is a geometric sequence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term to term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rule?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next term?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1314EE-D1A8-1675-CD4F-0C92618DB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7241"/>
                <a:ext cx="5821680" cy="2651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9A84939-BFD7-194D-4F49-19DA004F48A8}"/>
                  </a:ext>
                </a:extLst>
              </p:cNvPr>
              <p:cNvSpPr/>
              <p:nvPr/>
            </p:nvSpPr>
            <p:spPr>
              <a:xfrm>
                <a:off x="5669280" y="777241"/>
                <a:ext cx="5821680" cy="26517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4,  4</m:t>
                    </m:r>
                    <m:rad>
                      <m:radPr>
                        <m:degHide m:val="on"/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is a geometric sequence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term to term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rule?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next term?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9A84939-BFD7-194D-4F49-19DA004F4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777241"/>
                <a:ext cx="5821680" cy="2651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7543EA5-74DF-41CF-AC15-30ABFDE88029}"/>
              </a:ext>
            </a:extLst>
          </p:cNvPr>
          <p:cNvSpPr/>
          <p:nvPr/>
        </p:nvSpPr>
        <p:spPr>
          <a:xfrm>
            <a:off x="4998720" y="0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2F1AC4-BDB4-6B31-A015-CA2D918F3E14}"/>
              </a:ext>
            </a:extLst>
          </p:cNvPr>
          <p:cNvSpPr/>
          <p:nvPr/>
        </p:nvSpPr>
        <p:spPr>
          <a:xfrm>
            <a:off x="10728960" y="106681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19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995E1-0A4E-69E2-53B9-B375DFE52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FA5AB8-4767-DD94-8566-DEF1ED98EC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360"/>
          <a:stretch>
            <a:fillRect/>
          </a:stretch>
        </p:blipFill>
        <p:spPr>
          <a:xfrm>
            <a:off x="0" y="1"/>
            <a:ext cx="11490960" cy="777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32592C-EF89-057D-A92E-89A6A0EF265D}"/>
                  </a:ext>
                </a:extLst>
              </p:cNvPr>
              <p:cNvSpPr/>
              <p:nvPr/>
            </p:nvSpPr>
            <p:spPr>
              <a:xfrm>
                <a:off x="0" y="777241"/>
                <a:ext cx="5821680" cy="254507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GB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27</m:t>
                        </m:r>
                      </m:den>
                    </m:f>
                    <m:r>
                      <a: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…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is a geometric sequence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term to term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rule?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next term?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32592C-EF89-057D-A92E-89A6A0EF2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7241"/>
                <a:ext cx="5821680" cy="2545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84CE09-2579-BED0-EA7E-A82150C936C4}"/>
                  </a:ext>
                </a:extLst>
              </p:cNvPr>
              <p:cNvSpPr/>
              <p:nvPr/>
            </p:nvSpPr>
            <p:spPr>
              <a:xfrm>
                <a:off x="5669280" y="777241"/>
                <a:ext cx="5821680" cy="254507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36</m:t>
                        </m:r>
                      </m:den>
                    </m:f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GB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kumimoji="0" lang="en-GB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48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is a geometric sequence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term to term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rule?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next term?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84CE09-2579-BED0-EA7E-A82150C93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777241"/>
                <a:ext cx="5821680" cy="2545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18ACF81-16FF-78C9-B9C7-8501C9250C6E}"/>
              </a:ext>
            </a:extLst>
          </p:cNvPr>
          <p:cNvSpPr/>
          <p:nvPr/>
        </p:nvSpPr>
        <p:spPr>
          <a:xfrm>
            <a:off x="4998720" y="0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CDD5C-53DE-C6CF-CE4B-7631C710EC8E}"/>
              </a:ext>
            </a:extLst>
          </p:cNvPr>
          <p:cNvSpPr/>
          <p:nvPr/>
        </p:nvSpPr>
        <p:spPr>
          <a:xfrm>
            <a:off x="10728960" y="106681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1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D5C1-5880-8F09-8554-23297D7E6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82702-978B-0B2C-1855-B084641175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360"/>
          <a:stretch>
            <a:fillRect/>
          </a:stretch>
        </p:blipFill>
        <p:spPr>
          <a:xfrm>
            <a:off x="0" y="1"/>
            <a:ext cx="11490960" cy="777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F52E33-2A89-FFD4-801F-576CCEE1BF07}"/>
                  </a:ext>
                </a:extLst>
              </p:cNvPr>
              <p:cNvSpPr/>
              <p:nvPr/>
            </p:nvSpPr>
            <p:spPr>
              <a:xfrm>
                <a:off x="0" y="777241"/>
                <a:ext cx="5821680" cy="1904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(1+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2</a:t>
                </a:r>
                <a:r>
                  <a:rPr kumimoji="0" lang="en-GB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nd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term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F52E33-2A89-FFD4-801F-576CCEE1B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7241"/>
                <a:ext cx="5821680" cy="1904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03478D-E34F-A3E5-260A-1E2BD342492D}"/>
                  </a:ext>
                </a:extLst>
              </p:cNvPr>
              <p:cNvSpPr/>
              <p:nvPr/>
            </p:nvSpPr>
            <p:spPr>
              <a:xfrm>
                <a:off x="5669280" y="777241"/>
                <a:ext cx="5821680" cy="1904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Work out the 2</a:t>
                </a:r>
                <a:r>
                  <a:rPr lang="en-GB" sz="2800" baseline="30000" dirty="0">
                    <a:solidFill>
                      <a:prstClr val="black"/>
                    </a:solidFill>
                  </a:rPr>
                  <a:t>nd</a:t>
                </a:r>
                <a:r>
                  <a:rPr lang="en-GB" sz="2800" dirty="0">
                    <a:solidFill>
                      <a:prstClr val="black"/>
                    </a:solidFill>
                  </a:rPr>
                  <a:t> term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03478D-E34F-A3E5-260A-1E2BD3424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777241"/>
                <a:ext cx="5821680" cy="1904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12EAE17-A155-8B9A-0350-13E02D4E1530}"/>
              </a:ext>
            </a:extLst>
          </p:cNvPr>
          <p:cNvSpPr/>
          <p:nvPr/>
        </p:nvSpPr>
        <p:spPr>
          <a:xfrm>
            <a:off x="4998720" y="0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22771-7B95-A6A3-36AA-102842AB57A6}"/>
              </a:ext>
            </a:extLst>
          </p:cNvPr>
          <p:cNvSpPr/>
          <p:nvPr/>
        </p:nvSpPr>
        <p:spPr>
          <a:xfrm>
            <a:off x="10668000" y="53341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3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B6FBF-C3FF-40BD-B68E-76A6B2878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9518B-498E-E2CE-36CE-49C0D54A72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360"/>
          <a:stretch>
            <a:fillRect/>
          </a:stretch>
        </p:blipFill>
        <p:spPr>
          <a:xfrm>
            <a:off x="0" y="1"/>
            <a:ext cx="11490960" cy="777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5F55B28-D91F-CBED-6B8D-7FAA9C96D52A}"/>
                  </a:ext>
                </a:extLst>
              </p:cNvPr>
              <p:cNvSpPr/>
              <p:nvPr/>
            </p:nvSpPr>
            <p:spPr>
              <a:xfrm>
                <a:off x="0" y="777241"/>
                <a:ext cx="5821680" cy="1904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(1+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3</a:t>
                </a:r>
                <a:r>
                  <a:rPr kumimoji="0" lang="en-GB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rd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term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5F55B28-D91F-CBED-6B8D-7FAA9C96D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7241"/>
                <a:ext cx="5821680" cy="1904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276489-A40C-19D9-AE66-4C8EB82A67E5}"/>
                  </a:ext>
                </a:extLst>
              </p:cNvPr>
              <p:cNvSpPr/>
              <p:nvPr/>
            </p:nvSpPr>
            <p:spPr>
              <a:xfrm>
                <a:off x="5669280" y="777241"/>
                <a:ext cx="5821680" cy="1904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(3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3</a:t>
                </a:r>
                <a:r>
                  <a:rPr kumimoji="0" lang="en-GB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rd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term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276489-A40C-19D9-AE66-4C8EB82A6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777241"/>
                <a:ext cx="5821680" cy="1904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5F034BD-5142-4D44-5686-0507152F273C}"/>
              </a:ext>
            </a:extLst>
          </p:cNvPr>
          <p:cNvSpPr/>
          <p:nvPr/>
        </p:nvSpPr>
        <p:spPr>
          <a:xfrm>
            <a:off x="4998720" y="0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AA46E-CA8C-5A86-6621-3B1287BA478E}"/>
              </a:ext>
            </a:extLst>
          </p:cNvPr>
          <p:cNvSpPr/>
          <p:nvPr/>
        </p:nvSpPr>
        <p:spPr>
          <a:xfrm>
            <a:off x="10668000" y="53341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33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EF3C4-C83B-E0BD-87DE-8F7D33AA3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D2C0E-A5CD-FFDA-567E-B929C851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360"/>
          <a:stretch>
            <a:fillRect/>
          </a:stretch>
        </p:blipFill>
        <p:spPr>
          <a:xfrm>
            <a:off x="0" y="1"/>
            <a:ext cx="11490960" cy="777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8B8009-AD0A-3C86-F6FB-6DE19911F3D7}"/>
                  </a:ext>
                </a:extLst>
              </p:cNvPr>
              <p:cNvSpPr/>
              <p:nvPr/>
            </p:nvSpPr>
            <p:spPr>
              <a:xfrm>
                <a:off x="0" y="777241"/>
                <a:ext cx="5821680" cy="1904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(1+6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2</a:t>
                </a:r>
                <a:r>
                  <a:rPr kumimoji="0" lang="en-GB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nd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term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8B8009-AD0A-3C86-F6FB-6DE19911F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7241"/>
                <a:ext cx="5821680" cy="1904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387206-D17B-B543-6955-F9D251F3A226}"/>
                  </a:ext>
                </a:extLst>
              </p:cNvPr>
              <p:cNvSpPr/>
              <p:nvPr/>
            </p:nvSpPr>
            <p:spPr>
              <a:xfrm>
                <a:off x="5669280" y="777241"/>
                <a:ext cx="5821680" cy="1904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(3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2</a:t>
                </a:r>
                <a:r>
                  <a:rPr kumimoji="0" lang="en-GB" sz="2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nd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term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387206-D17B-B543-6955-F9D251F3A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777241"/>
                <a:ext cx="5821680" cy="1904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200B770-7295-6B61-6B2C-B82FB464D923}"/>
              </a:ext>
            </a:extLst>
          </p:cNvPr>
          <p:cNvSpPr/>
          <p:nvPr/>
        </p:nvSpPr>
        <p:spPr>
          <a:xfrm>
            <a:off x="4998720" y="0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730C2-EFFA-25CF-FF68-2514511D4697}"/>
              </a:ext>
            </a:extLst>
          </p:cNvPr>
          <p:cNvSpPr/>
          <p:nvPr/>
        </p:nvSpPr>
        <p:spPr>
          <a:xfrm>
            <a:off x="10668000" y="53341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50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0BD5198-398C-2497-BBE5-F96B6F92A1AC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</a:rPr>
              <a:t>What is the nth term of this linear sequence?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A7A7F-7A9D-7A5C-0E71-0C45684AA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A9C26-5EFB-2F99-E1E0-EEC15BD161F4}"/>
                  </a:ext>
                </a:extLst>
              </p:cNvPr>
              <p:cNvSpPr txBox="1"/>
              <p:nvPr/>
            </p:nvSpPr>
            <p:spPr>
              <a:xfrm>
                <a:off x="3458130" y="2866161"/>
                <a:ext cx="5275740" cy="909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,  7</m:t>
                    </m:r>
                    <m:rad>
                      <m:radPr>
                        <m:degHide m:val="on"/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5400" dirty="0"/>
                  <a:t>, 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5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A9C26-5EFB-2F99-E1E0-EEC15BD16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30" y="2866161"/>
                <a:ext cx="5275740" cy="909160"/>
              </a:xfrm>
              <a:prstGeom prst="rect">
                <a:avLst/>
              </a:prstGeom>
              <a:blipFill>
                <a:blip r:embed="rId3"/>
                <a:stretch>
                  <a:fillRect t="-14094" b="-46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77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28376-D316-A475-CD2A-7C2620005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85C838C-1656-C511-D072-81B0C9EE8C05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nth term of this linear sequence? 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57B54-0FAF-7A6C-1B2B-815082597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1D4B3D-CDA9-E544-D849-4E7374BC8EFB}"/>
                  </a:ext>
                </a:extLst>
              </p:cNvPr>
              <p:cNvSpPr txBox="1"/>
              <p:nvPr/>
            </p:nvSpPr>
            <p:spPr>
              <a:xfrm>
                <a:off x="3458130" y="2866161"/>
                <a:ext cx="5275740" cy="909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ad>
                      <m:radPr>
                        <m:degHide m:val="on"/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5</m:t>
                    </m:r>
                    <m:rad>
                      <m:radPr>
                        <m:degHide m:val="on"/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ad>
                      <m:radPr>
                        <m:degHide m:val="on"/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…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1D4B3D-CDA9-E544-D849-4E7374BC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30" y="2866161"/>
                <a:ext cx="5275740" cy="909160"/>
              </a:xfrm>
              <a:prstGeom prst="rect">
                <a:avLst/>
              </a:prstGeom>
              <a:blipFill>
                <a:blip r:embed="rId3"/>
                <a:stretch>
                  <a:fillRect t="-14094" b="-46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18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2C40A-7F8D-D908-670E-C2B347E85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1C69B78-E6F0-BEF2-AD3F-88B8E379AA11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nth term of this linear sequence? 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DAF4D-F134-FADC-6382-9888F2FBF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C709CF-AC9A-2FD8-25D1-7778C207C445}"/>
                  </a:ext>
                </a:extLst>
              </p:cNvPr>
              <p:cNvSpPr txBox="1"/>
              <p:nvPr/>
            </p:nvSpPr>
            <p:spPr>
              <a:xfrm>
                <a:off x="2482770" y="2774721"/>
                <a:ext cx="6829049" cy="909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</m:t>
                    </m:r>
                    <m:rad>
                      <m:radPr>
                        <m:degHide m:val="on"/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−5</m:t>
                    </m:r>
                    <m:rad>
                      <m:radPr>
                        <m:degHide m:val="on"/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rad>
                      <m:radPr>
                        <m:degHide m:val="on"/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…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C709CF-AC9A-2FD8-25D1-7778C207C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770" y="2774721"/>
                <a:ext cx="6829049" cy="909160"/>
              </a:xfrm>
              <a:prstGeom prst="rect">
                <a:avLst/>
              </a:prstGeom>
              <a:blipFill>
                <a:blip r:embed="rId3"/>
                <a:stretch>
                  <a:fillRect t="-14094" b="-46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628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40880-F8B0-0D2D-E5E5-434441D2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C7ECD5F-546C-EA9E-12B2-406F66549486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next term of this geometric progression? 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E139F-6C90-BA94-EF84-D3C3A9A23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8313EA-CB23-89C4-2CB0-B292F95EC341}"/>
                  </a:ext>
                </a:extLst>
              </p:cNvPr>
              <p:cNvSpPr txBox="1"/>
              <p:nvPr/>
            </p:nvSpPr>
            <p:spPr>
              <a:xfrm>
                <a:off x="3722573" y="2698521"/>
                <a:ext cx="4278672" cy="909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ad>
                      <m:radPr>
                        <m:degHide m:val="on"/>
                        <m:ctrlPr>
                          <a:rPr kumimoji="0" lang="en-GB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…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8313EA-CB23-89C4-2CB0-B292F95EC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573" y="2698521"/>
                <a:ext cx="4278672" cy="909160"/>
              </a:xfrm>
              <a:prstGeom prst="rect">
                <a:avLst/>
              </a:prstGeom>
              <a:blipFill>
                <a:blip r:embed="rId3"/>
                <a:stretch>
                  <a:fillRect t="-14765" b="-45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9A81B0F-7E6F-D3C9-ED2A-6A7DB41F5106}"/>
              </a:ext>
            </a:extLst>
          </p:cNvPr>
          <p:cNvSpPr txBox="1"/>
          <p:nvPr/>
        </p:nvSpPr>
        <p:spPr>
          <a:xfrm>
            <a:off x="4033703" y="5654040"/>
            <a:ext cx="61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Give your answer in the simplest form </a:t>
            </a:r>
          </a:p>
        </p:txBody>
      </p:sp>
    </p:spTree>
    <p:extLst>
      <p:ext uri="{BB962C8B-B14F-4D97-AF65-F5344CB8AC3E}">
        <p14:creationId xmlns:p14="http://schemas.microsoft.com/office/powerpoint/2010/main" val="115698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FD1F3-979B-E79C-8EC5-A0C2B2A73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F1996E3-D616-580F-31D9-F3A46DD8795A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next term of this geometric progression? 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AEF58-B1BF-E76D-C138-74F1C385E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130FEB-3921-C282-D4AA-855DA09D5AE5}"/>
                  </a:ext>
                </a:extLst>
              </p:cNvPr>
              <p:cNvSpPr txBox="1"/>
              <p:nvPr/>
            </p:nvSpPr>
            <p:spPr>
              <a:xfrm>
                <a:off x="3493973" y="2759481"/>
                <a:ext cx="5204053" cy="909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ad>
                      <m:radPr>
                        <m:degHide m:val="on"/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12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24</m:t>
                    </m:r>
                    <m:rad>
                      <m:radPr>
                        <m:degHide m:val="on"/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…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130FEB-3921-C282-D4AA-855DA09D5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973" y="2759481"/>
                <a:ext cx="5204053" cy="909160"/>
              </a:xfrm>
              <a:prstGeom prst="rect">
                <a:avLst/>
              </a:prstGeom>
              <a:blipFill>
                <a:blip r:embed="rId3"/>
                <a:stretch>
                  <a:fillRect t="-14765" b="-45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AAB739A-F366-8996-3AE6-2BB881490E33}"/>
              </a:ext>
            </a:extLst>
          </p:cNvPr>
          <p:cNvSpPr txBox="1"/>
          <p:nvPr/>
        </p:nvSpPr>
        <p:spPr>
          <a:xfrm>
            <a:off x="4033703" y="5654040"/>
            <a:ext cx="61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Give your answer in the simplest form </a:t>
            </a:r>
          </a:p>
        </p:txBody>
      </p:sp>
    </p:spTree>
    <p:extLst>
      <p:ext uri="{BB962C8B-B14F-4D97-AF65-F5344CB8AC3E}">
        <p14:creationId xmlns:p14="http://schemas.microsoft.com/office/powerpoint/2010/main" val="4039923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2B89A-6F16-5FDD-F41F-113E7D8F8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F6D4BF0-9F69-6F58-8342-727477CBA604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next term of this geometric progression? 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41C85-C6E6-CA6E-98DF-D424C8028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0226A2-CF00-30CE-0B55-E0E6CE495F25}"/>
                  </a:ext>
                </a:extLst>
              </p:cNvPr>
              <p:cNvSpPr txBox="1"/>
              <p:nvPr/>
            </p:nvSpPr>
            <p:spPr>
              <a:xfrm>
                <a:off x="3158693" y="2393291"/>
                <a:ext cx="5654048" cy="911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ad>
                      <m:radPr>
                        <m:degHide m:val="on"/>
                        <m:ctrlP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12</m:t>
                    </m:r>
                    <m:rad>
                      <m:radPr>
                        <m:degHide m:val="on"/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48</m:t>
                    </m:r>
                    <m:rad>
                      <m:radPr>
                        <m:degHide m:val="on"/>
                        <m:ctrlPr>
                          <a:rPr kumimoji="0" lang="en-GB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GB" sz="5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…</m:t>
                    </m:r>
                  </m:oMath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0226A2-CF00-30CE-0B55-E0E6CE495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93" y="2393291"/>
                <a:ext cx="5654048" cy="911853"/>
              </a:xfrm>
              <a:prstGeom prst="rect">
                <a:avLst/>
              </a:prstGeom>
              <a:blipFill>
                <a:blip r:embed="rId3"/>
                <a:stretch>
                  <a:fillRect t="-14765" b="-45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60525-D275-52C7-FBE3-350DD98355F6}"/>
              </a:ext>
            </a:extLst>
          </p:cNvPr>
          <p:cNvSpPr txBox="1"/>
          <p:nvPr/>
        </p:nvSpPr>
        <p:spPr>
          <a:xfrm>
            <a:off x="4033703" y="5654040"/>
            <a:ext cx="61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your answer in the simplest form </a:t>
            </a:r>
          </a:p>
        </p:txBody>
      </p:sp>
    </p:spTree>
    <p:extLst>
      <p:ext uri="{BB962C8B-B14F-4D97-AF65-F5344CB8AC3E}">
        <p14:creationId xmlns:p14="http://schemas.microsoft.com/office/powerpoint/2010/main" val="372407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21F0F-9BDE-D58B-96AF-3C41B4C04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06C9F79-23AF-88DE-F0B7-D7717FC17EEE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Work out the 2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term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96442-CFE2-5D5F-DFB1-5CA984F9D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A4DBCA-183E-610C-A820-B4DD83EB1C31}"/>
                  </a:ext>
                </a:extLst>
              </p:cNvPr>
              <p:cNvSpPr txBox="1"/>
              <p:nvPr/>
            </p:nvSpPr>
            <p:spPr>
              <a:xfrm>
                <a:off x="4091039" y="2465886"/>
                <a:ext cx="3186963" cy="9287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2(</m:t>
                      </m:r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A4DBCA-183E-610C-A820-B4DD83EB1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39" y="2465886"/>
                <a:ext cx="3186963" cy="928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FC4CBD2-BDB3-6738-4BC8-4031A71EAADF}"/>
              </a:ext>
            </a:extLst>
          </p:cNvPr>
          <p:cNvSpPr txBox="1"/>
          <p:nvPr/>
        </p:nvSpPr>
        <p:spPr>
          <a:xfrm>
            <a:off x="4033703" y="5654040"/>
            <a:ext cx="61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your answer in the simplest form </a:t>
            </a:r>
          </a:p>
        </p:txBody>
      </p:sp>
    </p:spTree>
    <p:extLst>
      <p:ext uri="{BB962C8B-B14F-4D97-AF65-F5344CB8AC3E}">
        <p14:creationId xmlns:p14="http://schemas.microsoft.com/office/powerpoint/2010/main" val="240376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8A398-19EF-8315-3041-C3DCF15D9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939610B-5CA1-FB75-37FE-8CDD55A25C86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Work out the 2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term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3C556-B964-774A-CADB-32BC77F5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9FE23A-CE29-B7BF-A6D3-E3B2DE02E1E3}"/>
                  </a:ext>
                </a:extLst>
              </p:cNvPr>
              <p:cNvSpPr txBox="1"/>
              <p:nvPr/>
            </p:nvSpPr>
            <p:spPr>
              <a:xfrm>
                <a:off x="4365359" y="2384827"/>
                <a:ext cx="3169842" cy="9287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(5+</m:t>
                      </m:r>
                      <m:rad>
                        <m:radPr>
                          <m:degHide m:val="on"/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9FE23A-CE29-B7BF-A6D3-E3B2DE02E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59" y="2384827"/>
                <a:ext cx="3169842" cy="928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1A5C2DB-45F3-6614-5544-04F783C6205F}"/>
              </a:ext>
            </a:extLst>
          </p:cNvPr>
          <p:cNvSpPr txBox="1"/>
          <p:nvPr/>
        </p:nvSpPr>
        <p:spPr>
          <a:xfrm>
            <a:off x="4033703" y="5654040"/>
            <a:ext cx="61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your answer in the simplest form </a:t>
            </a:r>
          </a:p>
        </p:txBody>
      </p:sp>
    </p:spTree>
    <p:extLst>
      <p:ext uri="{BB962C8B-B14F-4D97-AF65-F5344CB8AC3E}">
        <p14:creationId xmlns:p14="http://schemas.microsoft.com/office/powerpoint/2010/main" val="2879584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18F7D-6360-1659-6742-CE8449974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A33A34B-366A-A0EF-32B7-39AE72B780BE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Work out the 3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term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BCCFE-E793-7BD0-6D57-499D2C030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87435B-F28C-4A45-6AA3-EB01BC5653A6}"/>
                  </a:ext>
                </a:extLst>
              </p:cNvPr>
              <p:cNvSpPr txBox="1"/>
              <p:nvPr/>
            </p:nvSpPr>
            <p:spPr>
              <a:xfrm>
                <a:off x="4365359" y="2384827"/>
                <a:ext cx="3169842" cy="9287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(5+</m:t>
                      </m:r>
                      <m:rad>
                        <m:radPr>
                          <m:degHide m:val="on"/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87435B-F28C-4A45-6AA3-EB01BC56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59" y="2384827"/>
                <a:ext cx="3169842" cy="928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7E0DED6-A815-1117-2CB6-85A6A61DF3D5}"/>
              </a:ext>
            </a:extLst>
          </p:cNvPr>
          <p:cNvSpPr txBox="1"/>
          <p:nvPr/>
        </p:nvSpPr>
        <p:spPr>
          <a:xfrm>
            <a:off x="4033703" y="5654040"/>
            <a:ext cx="61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your answer in the simplest form </a:t>
            </a:r>
          </a:p>
        </p:txBody>
      </p:sp>
    </p:spTree>
    <p:extLst>
      <p:ext uri="{BB962C8B-B14F-4D97-AF65-F5344CB8AC3E}">
        <p14:creationId xmlns:p14="http://schemas.microsoft.com/office/powerpoint/2010/main" val="2671193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D335B-648A-0C2C-BA6B-A0FF487D3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47329C-9CDA-CBF4-1063-DD2ABAC3129A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Work out the 3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term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1C95D-1162-AA6E-A314-C96691107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04F4A4-FDE8-9A6B-1998-1E84BE28DC4B}"/>
                  </a:ext>
                </a:extLst>
              </p:cNvPr>
              <p:cNvSpPr txBox="1"/>
              <p:nvPr/>
            </p:nvSpPr>
            <p:spPr>
              <a:xfrm>
                <a:off x="4365359" y="2384827"/>
                <a:ext cx="3169842" cy="9287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04F4A4-FDE8-9A6B-1998-1E84BE28D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59" y="2384827"/>
                <a:ext cx="3169842" cy="928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E6293FD-BB4D-8FF5-43EF-AF9734937B84}"/>
              </a:ext>
            </a:extLst>
          </p:cNvPr>
          <p:cNvSpPr txBox="1"/>
          <p:nvPr/>
        </p:nvSpPr>
        <p:spPr>
          <a:xfrm>
            <a:off x="4033703" y="5654040"/>
            <a:ext cx="61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your answer in the simplest form </a:t>
            </a:r>
          </a:p>
        </p:txBody>
      </p:sp>
    </p:spTree>
    <p:extLst>
      <p:ext uri="{BB962C8B-B14F-4D97-AF65-F5344CB8AC3E}">
        <p14:creationId xmlns:p14="http://schemas.microsoft.com/office/powerpoint/2010/main" val="2833127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AA782-E66D-4BAE-F11F-7200695A0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597AB11-F216-A547-AB65-A485301DBC59}"/>
              </a:ext>
            </a:extLst>
          </p:cNvPr>
          <p:cNvSpPr txBox="1">
            <a:spLocks/>
          </p:cNvSpPr>
          <p:nvPr/>
        </p:nvSpPr>
        <p:spPr>
          <a:xfrm>
            <a:off x="1" y="167640"/>
            <a:ext cx="113690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Work out the 3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term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89959-4696-F56B-7F1E-3E6F0CC56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10160183" y="4563143"/>
            <a:ext cx="1208858" cy="1612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BC4A19-24AC-852F-2390-240959867883}"/>
                  </a:ext>
                </a:extLst>
              </p:cNvPr>
              <p:cNvSpPr txBox="1"/>
              <p:nvPr/>
            </p:nvSpPr>
            <p:spPr>
              <a:xfrm>
                <a:off x="4365359" y="2384827"/>
                <a:ext cx="3552960" cy="9287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  <m:rad>
                        <m:radPr>
                          <m:degHide m:val="on"/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sSup>
                        <m:sSupPr>
                          <m:ctrlP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GB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BC4A19-24AC-852F-2390-240959867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59" y="2384827"/>
                <a:ext cx="3552960" cy="928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116E22D-303B-A52D-2EC7-8D1C4767BBB8}"/>
              </a:ext>
            </a:extLst>
          </p:cNvPr>
          <p:cNvSpPr txBox="1"/>
          <p:nvPr/>
        </p:nvSpPr>
        <p:spPr>
          <a:xfrm>
            <a:off x="4033703" y="5654040"/>
            <a:ext cx="61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your answer in the simplest form </a:t>
            </a:r>
          </a:p>
        </p:txBody>
      </p:sp>
    </p:spTree>
    <p:extLst>
      <p:ext uri="{BB962C8B-B14F-4D97-AF65-F5344CB8AC3E}">
        <p14:creationId xmlns:p14="http://schemas.microsoft.com/office/powerpoint/2010/main" val="1271577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60424-94B8-5805-072A-ADD4260DF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21920"/>
            <a:ext cx="10919855" cy="595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551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BC50F-A9B5-7E70-318A-3C9CA57F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0"/>
            <a:ext cx="9555480" cy="63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9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EXAM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31501-4C87-2840-26CE-F3AF72EDA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" y="1156334"/>
            <a:ext cx="11195814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80EAEB-39E8-C095-17E5-1AA92B427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5FDB89F-9B66-DA89-98EA-C94C84204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EXAM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66BD9-EF85-D81A-3CA6-B871EE773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" y="1255395"/>
            <a:ext cx="7805738" cy="476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733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E99E37-E4DC-0046-690A-CD7D26705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2735DFD-4AB3-45C1-4CFD-E5BB1D0A2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EXAM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5ED98-D5F9-0CDB-FB90-D9753D5F8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" y="1157287"/>
            <a:ext cx="8732858" cy="46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0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E0837-2522-7ECB-46F6-02567D5B8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1414760" cy="50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81008F-8DDA-2529-7EB7-7A19C7772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516678" cy="51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Sequences and Surds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65CF6-E980-0301-FC2B-B41214F57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3F03C-8907-A6EC-DEFA-CBA691DC8D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360"/>
          <a:stretch>
            <a:fillRect/>
          </a:stretch>
        </p:blipFill>
        <p:spPr>
          <a:xfrm>
            <a:off x="0" y="1"/>
            <a:ext cx="11490960" cy="777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BCD13B-F7B6-7D82-2FEC-772140444CFF}"/>
                  </a:ext>
                </a:extLst>
              </p:cNvPr>
              <p:cNvSpPr/>
              <p:nvPr/>
            </p:nvSpPr>
            <p:spPr>
              <a:xfrm>
                <a:off x="0" y="777241"/>
                <a:ext cx="5821680" cy="254507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3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5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is a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linear sequence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next term?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What is the </a:t>
                </a:r>
                <a:r>
                  <a:rPr lang="en-GB" sz="2800" b="1" dirty="0">
                    <a:solidFill>
                      <a:prstClr val="black"/>
                    </a:solidFill>
                    <a:latin typeface="Calibri" panose="020F0502020204030204"/>
                  </a:rPr>
                  <a:t>nth term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?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BCD13B-F7B6-7D82-2FEC-772140444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7241"/>
                <a:ext cx="5821680" cy="2545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661A73-66B0-45F4-6CEC-62B13D62ADCF}"/>
                  </a:ext>
                </a:extLst>
              </p:cNvPr>
              <p:cNvSpPr/>
              <p:nvPr/>
            </p:nvSpPr>
            <p:spPr>
              <a:xfrm>
                <a:off x="5669280" y="777241"/>
                <a:ext cx="5821680" cy="254507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8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11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is a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linear sequence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next term?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What is the </a:t>
                </a:r>
                <a:r>
                  <a:rPr lang="en-GB" sz="2800" b="1" dirty="0">
                    <a:solidFill>
                      <a:prstClr val="black"/>
                    </a:solidFill>
                    <a:latin typeface="Calibri" panose="020F0502020204030204"/>
                  </a:rPr>
                  <a:t>nth term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?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661A73-66B0-45F4-6CEC-62B13D62A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777241"/>
                <a:ext cx="5821680" cy="2545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A969328-A0F0-34F7-359F-21ED3F93D2C1}"/>
              </a:ext>
            </a:extLst>
          </p:cNvPr>
          <p:cNvSpPr/>
          <p:nvPr/>
        </p:nvSpPr>
        <p:spPr>
          <a:xfrm>
            <a:off x="4998720" y="0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B4BF75-0C92-76D2-B499-BA3B2E8EAAC6}"/>
              </a:ext>
            </a:extLst>
          </p:cNvPr>
          <p:cNvSpPr/>
          <p:nvPr/>
        </p:nvSpPr>
        <p:spPr>
          <a:xfrm>
            <a:off x="10728960" y="106681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6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2BE98-88B4-5FA4-2CF0-C65FCD53B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2AE7F1-BF25-B81A-1ED7-3F9EA66B23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360"/>
          <a:stretch>
            <a:fillRect/>
          </a:stretch>
        </p:blipFill>
        <p:spPr>
          <a:xfrm>
            <a:off x="0" y="1"/>
            <a:ext cx="11490960" cy="777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49B22BB-195C-9742-7E3D-881593C738FC}"/>
                  </a:ext>
                </a:extLst>
              </p:cNvPr>
              <p:cNvSpPr/>
              <p:nvPr/>
            </p:nvSpPr>
            <p:spPr>
              <a:xfrm>
                <a:off x="0" y="777241"/>
                <a:ext cx="5821680" cy="254507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7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4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is a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linear sequence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next term?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nth term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49B22BB-195C-9742-7E3D-881593C73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7241"/>
                <a:ext cx="5821680" cy="2545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610474-BEFB-F1C6-7A08-4C5CDDA8B445}"/>
                  </a:ext>
                </a:extLst>
              </p:cNvPr>
              <p:cNvSpPr/>
              <p:nvPr/>
            </p:nvSpPr>
            <p:spPr>
              <a:xfrm>
                <a:off x="5669280" y="777241"/>
                <a:ext cx="5821680" cy="254507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−3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−11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is a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linear sequence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next term?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</a:t>
                </a: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nth term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610474-BEFB-F1C6-7A08-4C5CDDA8B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777241"/>
                <a:ext cx="5821680" cy="2545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2B69C9C-3709-40AC-3995-30B503E6705E}"/>
              </a:ext>
            </a:extLst>
          </p:cNvPr>
          <p:cNvSpPr/>
          <p:nvPr/>
        </p:nvSpPr>
        <p:spPr>
          <a:xfrm>
            <a:off x="4998720" y="0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E0CFC-BCE8-C4AC-EFB1-87D07431B215}"/>
              </a:ext>
            </a:extLst>
          </p:cNvPr>
          <p:cNvSpPr/>
          <p:nvPr/>
        </p:nvSpPr>
        <p:spPr>
          <a:xfrm>
            <a:off x="10728960" y="106681"/>
            <a:ext cx="670560" cy="670560"/>
          </a:xfrm>
          <a:prstGeom prst="rect">
            <a:avLst/>
          </a:prstGeom>
          <a:solidFill>
            <a:srgbClr val="F598A1"/>
          </a:solidFill>
          <a:ln>
            <a:solidFill>
              <a:srgbClr val="F598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6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29E35-754A-174E-237C-F406CB51A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90960" cy="206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5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9.xml><?xml version="1.0" encoding="utf-8"?>
<a:theme xmlns:a="http://schemas.openxmlformats.org/drawingml/2006/main" name="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684</Words>
  <Application>Microsoft Office PowerPoint</Application>
  <PresentationFormat>Widescreen</PresentationFormat>
  <Paragraphs>158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Calibri</vt:lpstr>
      <vt:lpstr>Cambria Math</vt:lpstr>
      <vt:lpstr>Century Gothic</vt:lpstr>
      <vt:lpstr>Comic Sans MS</vt:lpstr>
      <vt:lpstr>Lato</vt:lpstr>
      <vt:lpstr>Office Theme</vt:lpstr>
      <vt:lpstr>ALT</vt:lpstr>
      <vt:lpstr>Archway</vt:lpstr>
      <vt:lpstr>1_ALT</vt:lpstr>
      <vt:lpstr>2_ALT</vt:lpstr>
      <vt:lpstr>3_ALT</vt:lpstr>
      <vt:lpstr>4_ALT</vt:lpstr>
      <vt:lpstr>5_ALT</vt:lpstr>
      <vt:lpstr>6_ALT</vt:lpstr>
      <vt:lpstr>7_ALT</vt:lpstr>
      <vt:lpstr>8_ALT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24</cp:revision>
  <dcterms:created xsi:type="dcterms:W3CDTF">2024-05-01T10:13:14Z</dcterms:created>
  <dcterms:modified xsi:type="dcterms:W3CDTF">2025-06-11T13:43:18Z</dcterms:modified>
</cp:coreProperties>
</file>