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1" r:id="rId3"/>
  </p:sldMasterIdLst>
  <p:notesMasterIdLst>
    <p:notesMasterId r:id="rId10"/>
  </p:notesMasterIdLst>
  <p:sldIdLst>
    <p:sldId id="256" r:id="rId4"/>
    <p:sldId id="257" r:id="rId5"/>
    <p:sldId id="262" r:id="rId6"/>
    <p:sldId id="258"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23" autoAdjust="0"/>
  </p:normalViewPr>
  <p:slideViewPr>
    <p:cSldViewPr snapToGrid="0">
      <p:cViewPr varScale="1">
        <p:scale>
          <a:sx n="67" d="100"/>
          <a:sy n="67" d="100"/>
        </p:scale>
        <p:origin x="8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8C9E1-7FF1-4C60-99C6-E68E4B57CE38}"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0E3C0-7C5F-41A2-A3F3-941ADE7C92F9}" type="slidenum">
              <a:rPr lang="en-GB" smtClean="0"/>
              <a:t>‹#›</a:t>
            </a:fld>
            <a:endParaRPr lang="en-GB"/>
          </a:p>
        </p:txBody>
      </p:sp>
    </p:spTree>
    <p:extLst>
      <p:ext uri="{BB962C8B-B14F-4D97-AF65-F5344CB8AC3E}">
        <p14:creationId xmlns:p14="http://schemas.microsoft.com/office/powerpoint/2010/main" val="133198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Challenge questions from UKMT junior maths challenge 2020</a:t>
            </a:r>
            <a:r>
              <a:rPr lang="en-GB" baseline="0" dirty="0" smtClean="0"/>
              <a:t> Q1, 17</a:t>
            </a:r>
            <a:endParaRPr lang="en-GB" dirty="0"/>
          </a:p>
        </p:txBody>
      </p:sp>
      <p:sp>
        <p:nvSpPr>
          <p:cNvPr id="4" name="Slide Number Placeholder 3"/>
          <p:cNvSpPr>
            <a:spLocks noGrp="1"/>
          </p:cNvSpPr>
          <p:nvPr>
            <p:ph type="sldNum" sz="quarter" idx="10"/>
          </p:nvPr>
        </p:nvSpPr>
        <p:spPr/>
        <p:txBody>
          <a:bodyPr/>
          <a:lstStyle/>
          <a:p>
            <a:fld id="{BD40E3C0-7C5F-41A2-A3F3-941ADE7C92F9}" type="slidenum">
              <a:rPr lang="en-GB" smtClean="0"/>
              <a:t>1</a:t>
            </a:fld>
            <a:endParaRPr lang="en-GB"/>
          </a:p>
        </p:txBody>
      </p:sp>
    </p:spTree>
    <p:extLst>
      <p:ext uri="{BB962C8B-B14F-4D97-AF65-F5344CB8AC3E}">
        <p14:creationId xmlns:p14="http://schemas.microsoft.com/office/powerpoint/2010/main" val="237824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Challenge questions from UKMT junior maths challenge </a:t>
            </a:r>
            <a:r>
              <a:rPr lang="en-GB" dirty="0" smtClean="0"/>
              <a:t>2015</a:t>
            </a:r>
            <a:r>
              <a:rPr lang="en-GB" baseline="0" dirty="0" smtClean="0"/>
              <a:t> Q4, 11</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Further investigation problems can be found in this doc https://www.ukmt.org.uk/sites/default/files/ukmt/junior-mathematical-challenge/JMC-2020-extended.pdf </a:t>
            </a:r>
            <a:endParaRPr lang="en-GB" dirty="0" smtClean="0"/>
          </a:p>
          <a:p>
            <a:endParaRPr lang="en-GB" dirty="0"/>
          </a:p>
        </p:txBody>
      </p:sp>
      <p:sp>
        <p:nvSpPr>
          <p:cNvPr id="4" name="Slide Number Placeholder 3"/>
          <p:cNvSpPr>
            <a:spLocks noGrp="1"/>
          </p:cNvSpPr>
          <p:nvPr>
            <p:ph type="sldNum" sz="quarter" idx="10"/>
          </p:nvPr>
        </p:nvSpPr>
        <p:spPr/>
        <p:txBody>
          <a:bodyPr/>
          <a:lstStyle/>
          <a:p>
            <a:fld id="{BD40E3C0-7C5F-41A2-A3F3-941ADE7C92F9}" type="slidenum">
              <a:rPr lang="en-GB" smtClean="0"/>
              <a:t>2</a:t>
            </a:fld>
            <a:endParaRPr lang="en-GB"/>
          </a:p>
        </p:txBody>
      </p:sp>
    </p:spTree>
    <p:extLst>
      <p:ext uri="{BB962C8B-B14F-4D97-AF65-F5344CB8AC3E}">
        <p14:creationId xmlns:p14="http://schemas.microsoft.com/office/powerpoint/2010/main" val="338682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Challenge questions from UKMT junior maths challenge 2020</a:t>
            </a:r>
            <a:r>
              <a:rPr lang="en-GB" baseline="0" dirty="0" smtClean="0"/>
              <a:t> Q2, 18</a:t>
            </a:r>
            <a:endParaRPr lang="en-GB" dirty="0" smtClean="0"/>
          </a:p>
          <a:p>
            <a:endParaRPr lang="en-GB" dirty="0"/>
          </a:p>
        </p:txBody>
      </p:sp>
      <p:sp>
        <p:nvSpPr>
          <p:cNvPr id="4" name="Slide Number Placeholder 3"/>
          <p:cNvSpPr>
            <a:spLocks noGrp="1"/>
          </p:cNvSpPr>
          <p:nvPr>
            <p:ph type="sldNum" sz="quarter" idx="10"/>
          </p:nvPr>
        </p:nvSpPr>
        <p:spPr/>
        <p:txBody>
          <a:bodyPr/>
          <a:lstStyle/>
          <a:p>
            <a:fld id="{BD40E3C0-7C5F-41A2-A3F3-941ADE7C92F9}" type="slidenum">
              <a:rPr lang="en-GB" smtClean="0"/>
              <a:t>3</a:t>
            </a:fld>
            <a:endParaRPr lang="en-GB"/>
          </a:p>
        </p:txBody>
      </p:sp>
    </p:spTree>
    <p:extLst>
      <p:ext uri="{BB962C8B-B14F-4D97-AF65-F5344CB8AC3E}">
        <p14:creationId xmlns:p14="http://schemas.microsoft.com/office/powerpoint/2010/main" val="187604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Challenge questions from UKMT junior maths challenge </a:t>
            </a:r>
            <a:r>
              <a:rPr lang="en-GB" dirty="0" smtClean="0"/>
              <a:t>2015</a:t>
            </a:r>
            <a:r>
              <a:rPr lang="en-GB" baseline="0" dirty="0" smtClean="0"/>
              <a:t> Q12</a:t>
            </a:r>
            <a:r>
              <a:rPr lang="en-GB" baseline="0" dirty="0" smtClean="0"/>
              <a:t>, </a:t>
            </a:r>
            <a:r>
              <a:rPr lang="en-GB" baseline="0" dirty="0" smtClean="0"/>
              <a:t>14</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Further investigation problems can be found in this doc https://www.ukmt.org.uk/sites/default/files/ukmt/junior-mathematical-challenge/JMC-2020-extended.pdf </a:t>
            </a:r>
            <a:endParaRPr lang="en-GB" dirty="0" smtClean="0"/>
          </a:p>
          <a:p>
            <a:endParaRPr lang="en-GB" dirty="0"/>
          </a:p>
        </p:txBody>
      </p:sp>
      <p:sp>
        <p:nvSpPr>
          <p:cNvPr id="4" name="Slide Number Placeholder 3"/>
          <p:cNvSpPr>
            <a:spLocks noGrp="1"/>
          </p:cNvSpPr>
          <p:nvPr>
            <p:ph type="sldNum" sz="quarter" idx="10"/>
          </p:nvPr>
        </p:nvSpPr>
        <p:spPr/>
        <p:txBody>
          <a:bodyPr/>
          <a:lstStyle/>
          <a:p>
            <a:fld id="{BD40E3C0-7C5F-41A2-A3F3-941ADE7C92F9}" type="slidenum">
              <a:rPr lang="en-GB" smtClean="0"/>
              <a:t>4</a:t>
            </a:fld>
            <a:endParaRPr lang="en-GB"/>
          </a:p>
        </p:txBody>
      </p:sp>
    </p:spTree>
    <p:extLst>
      <p:ext uri="{BB962C8B-B14F-4D97-AF65-F5344CB8AC3E}">
        <p14:creationId xmlns:p14="http://schemas.microsoft.com/office/powerpoint/2010/main" val="104133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Challenge questions from UKMT junior maths challenge </a:t>
            </a:r>
            <a:r>
              <a:rPr lang="en-GB" dirty="0" smtClean="0"/>
              <a:t>2015</a:t>
            </a:r>
            <a:r>
              <a:rPr lang="en-GB" baseline="0" dirty="0" smtClean="0"/>
              <a:t> Q17, 24</a:t>
            </a:r>
            <a:endParaRPr lang="en-GB" dirty="0" smtClean="0"/>
          </a:p>
          <a:p>
            <a:endParaRPr lang="en-GB" dirty="0"/>
          </a:p>
        </p:txBody>
      </p:sp>
      <p:sp>
        <p:nvSpPr>
          <p:cNvPr id="4" name="Slide Number Placeholder 3"/>
          <p:cNvSpPr>
            <a:spLocks noGrp="1"/>
          </p:cNvSpPr>
          <p:nvPr>
            <p:ph type="sldNum" sz="quarter" idx="10"/>
          </p:nvPr>
        </p:nvSpPr>
        <p:spPr/>
        <p:txBody>
          <a:bodyPr/>
          <a:lstStyle/>
          <a:p>
            <a:fld id="{BD40E3C0-7C5F-41A2-A3F3-941ADE7C92F9}" type="slidenum">
              <a:rPr lang="en-GB" smtClean="0"/>
              <a:t>5</a:t>
            </a:fld>
            <a:endParaRPr lang="en-GB"/>
          </a:p>
        </p:txBody>
      </p:sp>
    </p:spTree>
    <p:extLst>
      <p:ext uri="{BB962C8B-B14F-4D97-AF65-F5344CB8AC3E}">
        <p14:creationId xmlns:p14="http://schemas.microsoft.com/office/powerpoint/2010/main" val="415112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Challenge questions from UKMT junior maths challenge 2020</a:t>
            </a:r>
            <a:r>
              <a:rPr lang="en-GB" baseline="0" dirty="0" smtClean="0"/>
              <a:t> Q3,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Further investigation problems can be found in this doc https://www.ukmt.org.uk/sites/default/files/ukmt/junior-mathematical-challenge/JMC-2020-extended.pdf </a:t>
            </a:r>
            <a:endParaRPr lang="en-GB" dirty="0" smtClean="0"/>
          </a:p>
          <a:p>
            <a:endParaRPr lang="en-GB" dirty="0"/>
          </a:p>
        </p:txBody>
      </p:sp>
      <p:sp>
        <p:nvSpPr>
          <p:cNvPr id="4" name="Slide Number Placeholder 3"/>
          <p:cNvSpPr>
            <a:spLocks noGrp="1"/>
          </p:cNvSpPr>
          <p:nvPr>
            <p:ph type="sldNum" sz="quarter" idx="10"/>
          </p:nvPr>
        </p:nvSpPr>
        <p:spPr/>
        <p:txBody>
          <a:bodyPr/>
          <a:lstStyle/>
          <a:p>
            <a:fld id="{BD40E3C0-7C5F-41A2-A3F3-941ADE7C92F9}" type="slidenum">
              <a:rPr lang="en-GB" smtClean="0"/>
              <a:t>6</a:t>
            </a:fld>
            <a:endParaRPr lang="en-GB"/>
          </a:p>
        </p:txBody>
      </p:sp>
    </p:spTree>
    <p:extLst>
      <p:ext uri="{BB962C8B-B14F-4D97-AF65-F5344CB8AC3E}">
        <p14:creationId xmlns:p14="http://schemas.microsoft.com/office/powerpoint/2010/main" val="3883502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117258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12850796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15385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0884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559517076"/>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8510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9462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41430079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3341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497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7580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91A45-42E9-4D70-A8DF-8005CE741407}" type="datetimeFigureOut">
              <a:rPr lang="en-GB" smtClean="0"/>
              <a:t>31/08/2023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D4292B-8837-4C3D-9091-27B7C7C1D862}" type="slidenum">
              <a:rPr lang="en-GB" smtClean="0"/>
              <a:t>‹#›</a:t>
            </a:fld>
            <a:endParaRPr lang="en-GB"/>
          </a:p>
        </p:txBody>
      </p:sp>
    </p:spTree>
    <p:extLst>
      <p:ext uri="{BB962C8B-B14F-4D97-AF65-F5344CB8AC3E}">
        <p14:creationId xmlns:p14="http://schemas.microsoft.com/office/powerpoint/2010/main" val="38158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B91A45-42E9-4D70-A8DF-8005CE741407}" type="datetimeFigureOut">
              <a:rPr lang="en-GB" smtClean="0"/>
              <a:t>31/08/2023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4292B-8837-4C3D-9091-27B7C7C1D862}" type="slidenum">
              <a:rPr lang="en-GB" smtClean="0"/>
              <a:t>‹#›</a:t>
            </a:fld>
            <a:endParaRPr lang="en-GB"/>
          </a:p>
        </p:txBody>
      </p:sp>
    </p:spTree>
    <p:extLst>
      <p:ext uri="{BB962C8B-B14F-4D97-AF65-F5344CB8AC3E}">
        <p14:creationId xmlns:p14="http://schemas.microsoft.com/office/powerpoint/2010/main" val="2307202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3395206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42456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2943729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638744739"/>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1947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1059456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2036314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90447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18555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84447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289745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22434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2667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284084" y="128303"/>
            <a:ext cx="11623832" cy="461665"/>
          </a:xfrm>
          <a:prstGeom prst="rect">
            <a:avLst/>
          </a:prstGeom>
          <a:solidFill>
            <a:schemeClr val="bg1"/>
          </a:solidFill>
          <a:ln w="28575">
            <a:solidFill>
              <a:srgbClr val="0B5196"/>
            </a:solidFill>
          </a:ln>
        </p:spPr>
        <p:txBody>
          <a:bodyPr wrap="square" rtlCol="0">
            <a:spAutoFit/>
          </a:bodyPr>
          <a:lstStyle/>
          <a:p>
            <a:endParaRPr lang="en-GB" sz="2400" dirty="0"/>
          </a:p>
        </p:txBody>
      </p:sp>
      <p:sp>
        <p:nvSpPr>
          <p:cNvPr id="31" name="Text Placeholder 30"/>
          <p:cNvSpPr>
            <a:spLocks noGrp="1"/>
          </p:cNvSpPr>
          <p:nvPr>
            <p:ph type="body" sz="quarter" idx="10"/>
          </p:nvPr>
        </p:nvSpPr>
        <p:spPr>
          <a:xfrm>
            <a:off x="284084" y="190841"/>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dirty="0" smtClean="0"/>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413398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LT Title - Retrieval Blank">
    <p:spTree>
      <p:nvGrpSpPr>
        <p:cNvPr id="1" name=""/>
        <p:cNvGrpSpPr/>
        <p:nvPr/>
      </p:nvGrpSpPr>
      <p:grpSpPr>
        <a:xfrm>
          <a:off x="0" y="0"/>
          <a:ext cx="0" cy="0"/>
          <a:chOff x="0" y="0"/>
          <a:chExt cx="0" cy="0"/>
        </a:xfrm>
      </p:grpSpPr>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5356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33071277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17930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46747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345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7"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31/08/2023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1572518740"/>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35005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Rolling Recall – Year </a:t>
            </a:r>
            <a:r>
              <a:rPr lang="en-GB" dirty="0" smtClean="0"/>
              <a:t>9 </a:t>
            </a:r>
            <a:r>
              <a:rPr lang="en-GB" dirty="0" smtClean="0"/>
              <a:t>– Autumn 1 - Start</a:t>
            </a:r>
            <a:endParaRPr lang="en-GB" dirty="0"/>
          </a:p>
        </p:txBody>
      </p:sp>
      <mc:AlternateContent xmlns:mc="http://schemas.openxmlformats.org/markup-compatibility/2006">
        <mc:Choice xmlns:a14="http://schemas.microsoft.com/office/drawing/2010/main" Requires="a14">
          <p:sp>
            <p:nvSpPr>
              <p:cNvPr id="5" name="TextBox 4"/>
              <p:cNvSpPr txBox="1"/>
              <p:nvPr/>
            </p:nvSpPr>
            <p:spPr>
              <a:xfrm>
                <a:off x="284083" y="1033014"/>
                <a:ext cx="4453710" cy="5509200"/>
              </a:xfrm>
              <a:prstGeom prst="rect">
                <a:avLst/>
              </a:prstGeom>
              <a:noFill/>
            </p:spPr>
            <p:txBody>
              <a:bodyPr wrap="square" rtlCol="0">
                <a:spAutoFit/>
              </a:bodyPr>
              <a:lstStyle/>
              <a:p>
                <a:pPr marL="514350" indent="-514350">
                  <a:buFont typeface="+mj-lt"/>
                  <a:buAutoNum type="arabicParenR"/>
                </a:pPr>
                <a:r>
                  <a:rPr lang="en-GB" sz="3200" dirty="0" smtClean="0"/>
                  <a:t>11</a:t>
                </a:r>
                <a:endParaRPr lang="en-GB" sz="3200" dirty="0" smtClean="0"/>
              </a:p>
              <a:p>
                <a:pPr marL="342900" indent="-342900">
                  <a:buAutoNum type="arabicParenR"/>
                </a:pPr>
                <a:r>
                  <a:rPr lang="en-GB" sz="3200" dirty="0" smtClean="0"/>
                  <a:t> </a:t>
                </a:r>
                <a:r>
                  <a:rPr lang="en-GB" sz="3200" dirty="0" smtClean="0"/>
                  <a:t>£10:£40</a:t>
                </a:r>
                <a:endParaRPr lang="en-GB" sz="3200" dirty="0" smtClean="0"/>
              </a:p>
              <a:p>
                <a:pPr marL="342900" indent="-342900">
                  <a:buAutoNum type="arabicParenR"/>
                </a:pPr>
                <a:r>
                  <a:rPr lang="en-GB" sz="3200" dirty="0" smtClean="0"/>
                  <a:t> </a:t>
                </a:r>
                <a:r>
                  <a:rPr lang="en-GB" sz="3200" dirty="0" smtClean="0"/>
                  <a:t>1/6</a:t>
                </a:r>
                <a:endParaRPr lang="en-GB" sz="3200" dirty="0" smtClean="0"/>
              </a:p>
              <a:p>
                <a:pPr marL="342900" indent="-342900">
                  <a:buAutoNum type="arabicParenR"/>
                </a:pPr>
                <a:r>
                  <a:rPr lang="en-GB" sz="3200" dirty="0" smtClean="0"/>
                  <a:t> </a:t>
                </a:r>
                <a:r>
                  <a:rPr lang="en-GB" sz="3200" dirty="0" smtClean="0"/>
                  <a:t>54</a:t>
                </a:r>
                <a:endParaRPr lang="en-GB" sz="3200" dirty="0" smtClean="0"/>
              </a:p>
              <a:p>
                <a:pPr marL="342900" indent="-342900">
                  <a:buAutoNum type="arabicParenR"/>
                </a:pPr>
                <a:r>
                  <a:rPr lang="en-GB" sz="3200" dirty="0" smtClean="0"/>
                  <a:t> </a:t>
                </a:r>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7</m:t>
                        </m:r>
                      </m:sup>
                    </m:sSup>
                  </m:oMath>
                </a14:m>
                <a:endParaRPr lang="en-GB" sz="3200" dirty="0" smtClean="0"/>
              </a:p>
              <a:p>
                <a:r>
                  <a:rPr lang="en-GB" sz="3200" dirty="0" smtClean="0"/>
                  <a:t>6) </a:t>
                </a:r>
                <a14:m>
                  <m:oMath xmlns:m="http://schemas.openxmlformats.org/officeDocument/2006/math">
                    <m:r>
                      <a:rPr lang="en-GB" sz="3200" i="1" dirty="0" smtClean="0">
                        <a:latin typeface="Cambria Math" panose="02040503050406030204" pitchFamily="18" charset="0"/>
                      </a:rPr>
                      <m:t>9</m:t>
                    </m:r>
                    <m:r>
                      <a:rPr lang="en-GB" sz="3200" i="1" dirty="0" smtClean="0">
                        <a:latin typeface="Cambria Math" panose="02040503050406030204" pitchFamily="18" charset="0"/>
                      </a:rPr>
                      <m:t>𝑥</m:t>
                    </m:r>
                    <m:r>
                      <a:rPr lang="en-GB" sz="3200" i="1" dirty="0" smtClean="0">
                        <a:latin typeface="Cambria Math" panose="02040503050406030204" pitchFamily="18" charset="0"/>
                      </a:rPr>
                      <m:t>+27</m:t>
                    </m:r>
                  </m:oMath>
                </a14:m>
                <a:endParaRPr lang="en-GB" sz="3200" dirty="0"/>
              </a:p>
              <a:p>
                <a:r>
                  <a:rPr lang="en-GB" sz="3200" dirty="0" smtClean="0"/>
                  <a:t>7) </a:t>
                </a:r>
                <a:r>
                  <a:rPr lang="en-GB" sz="3200" dirty="0" smtClean="0"/>
                  <a:t>Any value less than 3</a:t>
                </a:r>
                <a:endParaRPr lang="en-GB" sz="3200" dirty="0"/>
              </a:p>
              <a:p>
                <a:r>
                  <a:rPr lang="en-GB" sz="3200" dirty="0" smtClean="0"/>
                  <a:t>8) </a:t>
                </a:r>
                <a14:m>
                  <m:oMath xmlns:m="http://schemas.openxmlformats.org/officeDocument/2006/math">
                    <m:r>
                      <a:rPr lang="en-GB" sz="3200" i="1" dirty="0" smtClean="0">
                        <a:latin typeface="Cambria Math" panose="02040503050406030204" pitchFamily="18" charset="0"/>
                      </a:rPr>
                      <m:t>𝑥</m:t>
                    </m:r>
                    <m:r>
                      <a:rPr lang="en-GB" sz="3200" i="1" dirty="0" smtClean="0">
                        <a:latin typeface="Cambria Math" panose="02040503050406030204" pitchFamily="18" charset="0"/>
                      </a:rPr>
                      <m:t>=4</m:t>
                    </m:r>
                  </m:oMath>
                </a14:m>
                <a:endParaRPr lang="en-GB" sz="3200" dirty="0"/>
              </a:p>
              <a:p>
                <a:r>
                  <a:rPr lang="en-GB" sz="3200" dirty="0" smtClean="0"/>
                  <a:t>9) </a:t>
                </a:r>
                <a14:m>
                  <m:oMath xmlns:m="http://schemas.openxmlformats.org/officeDocument/2006/math">
                    <m:r>
                      <a:rPr lang="en-GB" sz="3200" b="0" i="1" smtClean="0">
                        <a:latin typeface="Cambria Math" panose="02040503050406030204" pitchFamily="18" charset="0"/>
                      </a:rPr>
                      <m:t>2</m:t>
                    </m:r>
                    <m:r>
                      <a:rPr lang="en-GB" sz="3200" b="0" i="1" smtClean="0">
                        <a:latin typeface="Cambria Math" panose="02040503050406030204" pitchFamily="18" charset="0"/>
                      </a:rPr>
                      <m:t>𝑛</m:t>
                    </m:r>
                    <m:r>
                      <a:rPr lang="en-GB" sz="3200" b="0" i="1" smtClean="0">
                        <a:latin typeface="Cambria Math" panose="02040503050406030204" pitchFamily="18" charset="0"/>
                      </a:rPr>
                      <m:t>+1</m:t>
                    </m:r>
                  </m:oMath>
                </a14:m>
                <a:endParaRPr lang="en-GB" sz="3200" b="0" dirty="0" smtClean="0"/>
              </a:p>
              <a:p>
                <a:r>
                  <a:rPr lang="en-GB" sz="3200" dirty="0" smtClean="0"/>
                  <a:t>10) </a:t>
                </a:r>
                <a14:m>
                  <m:oMath xmlns:m="http://schemas.openxmlformats.org/officeDocument/2006/math">
                    <m:r>
                      <a:rPr lang="en-GB" sz="3200" i="1" dirty="0" smtClean="0">
                        <a:latin typeface="Cambria Math" panose="02040503050406030204" pitchFamily="18" charset="0"/>
                      </a:rPr>
                      <m:t>£90</m:t>
                    </m:r>
                  </m:oMath>
                </a14:m>
                <a:endParaRPr lang="en-GB" sz="3200" dirty="0"/>
              </a:p>
              <a:p>
                <a:endParaRPr lang="en-GB" sz="3200" dirty="0" smtClean="0"/>
              </a:p>
            </p:txBody>
          </p:sp>
        </mc:Choice>
        <mc:Fallback>
          <p:sp>
            <p:nvSpPr>
              <p:cNvPr id="5" name="TextBox 4"/>
              <p:cNvSpPr txBox="1">
                <a:spLocks noRot="1" noChangeAspect="1" noMove="1" noResize="1" noEditPoints="1" noAdjustHandles="1" noChangeArrowheads="1" noChangeShapeType="1" noTextEdit="1"/>
              </p:cNvSpPr>
              <p:nvPr/>
            </p:nvSpPr>
            <p:spPr>
              <a:xfrm>
                <a:off x="284083" y="1033014"/>
                <a:ext cx="4453710" cy="5509200"/>
              </a:xfrm>
              <a:prstGeom prst="rect">
                <a:avLst/>
              </a:prstGeom>
              <a:blipFill>
                <a:blip r:embed="rId3"/>
                <a:stretch>
                  <a:fillRect l="-3699" t="-1659"/>
                </a:stretch>
              </a:blipFill>
            </p:spPr>
            <p:txBody>
              <a:bodyPr/>
              <a:lstStyle/>
              <a:p>
                <a:r>
                  <a:rPr lang="en-GB">
                    <a:noFill/>
                  </a:rPr>
                  <a:t> </a:t>
                </a:r>
              </a:p>
            </p:txBody>
          </p:sp>
        </mc:Fallback>
      </mc:AlternateContent>
      <p:sp>
        <p:nvSpPr>
          <p:cNvPr id="7" name="TextBox 6"/>
          <p:cNvSpPr txBox="1"/>
          <p:nvPr/>
        </p:nvSpPr>
        <p:spPr>
          <a:xfrm>
            <a:off x="311645" y="603461"/>
            <a:ext cx="2346036" cy="523220"/>
          </a:xfrm>
          <a:prstGeom prst="rect">
            <a:avLst/>
          </a:prstGeom>
          <a:noFill/>
        </p:spPr>
        <p:txBody>
          <a:bodyPr wrap="square" rtlCol="0">
            <a:spAutoFit/>
          </a:bodyPr>
          <a:lstStyle/>
          <a:p>
            <a:r>
              <a:rPr lang="en-GB" sz="2800" b="1" dirty="0" smtClean="0">
                <a:solidFill>
                  <a:srgbClr val="00B050"/>
                </a:solidFill>
              </a:rPr>
              <a:t>ANSWERS</a:t>
            </a:r>
            <a:endParaRPr lang="en-GB" sz="2800" b="1" dirty="0">
              <a:solidFill>
                <a:srgbClr val="00B050"/>
              </a:solidFill>
            </a:endParaRPr>
          </a:p>
        </p:txBody>
      </p:sp>
      <p:sp>
        <p:nvSpPr>
          <p:cNvPr id="8" name="TextBox 7"/>
          <p:cNvSpPr txBox="1"/>
          <p:nvPr/>
        </p:nvSpPr>
        <p:spPr>
          <a:xfrm>
            <a:off x="4913572" y="794278"/>
            <a:ext cx="5382572" cy="646331"/>
          </a:xfrm>
          <a:prstGeom prst="rect">
            <a:avLst/>
          </a:prstGeom>
          <a:noFill/>
        </p:spPr>
        <p:txBody>
          <a:bodyPr wrap="square" rtlCol="0">
            <a:spAutoFit/>
          </a:bodyPr>
          <a:lstStyle/>
          <a:p>
            <a:r>
              <a:rPr lang="en-GB" sz="3600" b="1" dirty="0" smtClean="0">
                <a:solidFill>
                  <a:srgbClr val="FF0000"/>
                </a:solidFill>
              </a:rPr>
              <a:t>Maths Challenge Questions</a:t>
            </a:r>
            <a:endParaRPr lang="en-GB" sz="3600" b="1" dirty="0">
              <a:solidFill>
                <a:srgbClr val="FF0000"/>
              </a:solidFill>
            </a:endParaRPr>
          </a:p>
        </p:txBody>
      </p:sp>
      <p:sp>
        <p:nvSpPr>
          <p:cNvPr id="2" name="TextBox 1"/>
          <p:cNvSpPr txBox="1"/>
          <p:nvPr/>
        </p:nvSpPr>
        <p:spPr>
          <a:xfrm>
            <a:off x="9804004" y="20320"/>
            <a:ext cx="2296556" cy="646331"/>
          </a:xfrm>
          <a:prstGeom prst="rect">
            <a:avLst/>
          </a:prstGeom>
          <a:noFill/>
        </p:spPr>
        <p:txBody>
          <a:bodyPr wrap="square" rtlCol="0">
            <a:spAutoFit/>
          </a:bodyPr>
          <a:lstStyle/>
          <a:p>
            <a:pPr algn="ctr"/>
            <a:r>
              <a:rPr lang="en-GB" sz="3600" b="1" dirty="0" smtClean="0">
                <a:solidFill>
                  <a:srgbClr val="7030A0"/>
                </a:solidFill>
              </a:rPr>
              <a:t>10 </a:t>
            </a:r>
            <a:r>
              <a:rPr lang="en-GB" sz="3600" b="1" dirty="0" err="1" smtClean="0">
                <a:solidFill>
                  <a:srgbClr val="7030A0"/>
                </a:solidFill>
              </a:rPr>
              <a:t>mins</a:t>
            </a:r>
            <a:endParaRPr lang="en-GB" sz="3600" b="1" dirty="0">
              <a:solidFill>
                <a:srgbClr val="7030A0"/>
              </a:solidFill>
            </a:endParaRPr>
          </a:p>
        </p:txBody>
      </p:sp>
      <p:pic>
        <p:nvPicPr>
          <p:cNvPr id="3" name="Picture 2"/>
          <p:cNvPicPr>
            <a:picLocks noChangeAspect="1"/>
          </p:cNvPicPr>
          <p:nvPr/>
        </p:nvPicPr>
        <p:blipFill>
          <a:blip r:embed="rId4"/>
          <a:stretch>
            <a:fillRect/>
          </a:stretch>
        </p:blipFill>
        <p:spPr>
          <a:xfrm>
            <a:off x="3330534" y="1555063"/>
            <a:ext cx="8696874" cy="1416348"/>
          </a:xfrm>
          <a:prstGeom prst="rect">
            <a:avLst/>
          </a:prstGeom>
        </p:spPr>
      </p:pic>
      <p:sp>
        <p:nvSpPr>
          <p:cNvPr id="10" name="Oval 9"/>
          <p:cNvSpPr/>
          <p:nvPr/>
        </p:nvSpPr>
        <p:spPr>
          <a:xfrm>
            <a:off x="4737793" y="2329021"/>
            <a:ext cx="1444567" cy="5527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5"/>
          <a:stretch>
            <a:fillRect/>
          </a:stretch>
        </p:blipFill>
        <p:spPr>
          <a:xfrm>
            <a:off x="3222966" y="4709486"/>
            <a:ext cx="8283360" cy="1019292"/>
          </a:xfrm>
          <a:prstGeom prst="rect">
            <a:avLst/>
          </a:prstGeom>
        </p:spPr>
      </p:pic>
      <p:sp>
        <p:nvSpPr>
          <p:cNvPr id="14" name="Oval 13"/>
          <p:cNvSpPr/>
          <p:nvPr/>
        </p:nvSpPr>
        <p:spPr>
          <a:xfrm>
            <a:off x="8201927" y="5191052"/>
            <a:ext cx="1454727" cy="5515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15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0" y="99391"/>
            <a:ext cx="2147454" cy="369332"/>
          </a:xfrm>
          <a:prstGeom prst="rect">
            <a:avLst/>
          </a:prstGeom>
          <a:noFill/>
        </p:spPr>
        <p:txBody>
          <a:bodyPr wrap="square" rtlCol="0">
            <a:spAutoFit/>
          </a:bodyPr>
          <a:lstStyle/>
          <a:p>
            <a:r>
              <a:rPr lang="en-GB" b="1" dirty="0" smtClean="0">
                <a:solidFill>
                  <a:srgbClr val="FF0000"/>
                </a:solidFill>
              </a:rPr>
              <a:t>Challenge 1</a:t>
            </a:r>
            <a:endParaRPr lang="en-GB" b="1" dirty="0">
              <a:solidFill>
                <a:srgbClr val="FF0000"/>
              </a:solidFill>
            </a:endParaRPr>
          </a:p>
        </p:txBody>
      </p:sp>
      <p:sp>
        <p:nvSpPr>
          <p:cNvPr id="8" name="TextBox 7"/>
          <p:cNvSpPr txBox="1"/>
          <p:nvPr/>
        </p:nvSpPr>
        <p:spPr>
          <a:xfrm>
            <a:off x="3944640" y="2821244"/>
            <a:ext cx="2147454" cy="369332"/>
          </a:xfrm>
          <a:prstGeom prst="rect">
            <a:avLst/>
          </a:prstGeom>
          <a:noFill/>
        </p:spPr>
        <p:txBody>
          <a:bodyPr wrap="square" rtlCol="0">
            <a:spAutoFit/>
          </a:bodyPr>
          <a:lstStyle/>
          <a:p>
            <a:r>
              <a:rPr lang="en-GB" b="1" dirty="0" smtClean="0">
                <a:solidFill>
                  <a:srgbClr val="FF0000"/>
                </a:solidFill>
              </a:rPr>
              <a:t>Challenge 2</a:t>
            </a:r>
            <a:endParaRPr lang="en-GB" b="1" dirty="0">
              <a:solidFill>
                <a:srgbClr val="FF0000"/>
              </a:solidFill>
            </a:endParaRPr>
          </a:p>
        </p:txBody>
      </p:sp>
      <p:pic>
        <p:nvPicPr>
          <p:cNvPr id="2" name="Picture 1"/>
          <p:cNvPicPr>
            <a:picLocks noChangeAspect="1"/>
          </p:cNvPicPr>
          <p:nvPr/>
        </p:nvPicPr>
        <p:blipFill>
          <a:blip r:embed="rId3"/>
          <a:stretch>
            <a:fillRect/>
          </a:stretch>
        </p:blipFill>
        <p:spPr>
          <a:xfrm>
            <a:off x="0" y="1926310"/>
            <a:ext cx="9720544" cy="734593"/>
          </a:xfrm>
          <a:prstGeom prst="rect">
            <a:avLst/>
          </a:prstGeom>
        </p:spPr>
      </p:pic>
      <p:pic>
        <p:nvPicPr>
          <p:cNvPr id="4" name="Picture 3"/>
          <p:cNvPicPr>
            <a:picLocks noChangeAspect="1"/>
          </p:cNvPicPr>
          <p:nvPr/>
        </p:nvPicPr>
        <p:blipFill>
          <a:blip r:embed="rId4"/>
          <a:stretch>
            <a:fillRect/>
          </a:stretch>
        </p:blipFill>
        <p:spPr>
          <a:xfrm>
            <a:off x="3908639" y="4311205"/>
            <a:ext cx="8069775" cy="1412939"/>
          </a:xfrm>
          <a:prstGeom prst="rect">
            <a:avLst/>
          </a:prstGeom>
        </p:spPr>
      </p:pic>
      <p:pic>
        <p:nvPicPr>
          <p:cNvPr id="9" name="Picture 8"/>
          <p:cNvPicPr>
            <a:picLocks noChangeAspect="1"/>
          </p:cNvPicPr>
          <p:nvPr/>
        </p:nvPicPr>
        <p:blipFill>
          <a:blip r:embed="rId5"/>
          <a:stretch>
            <a:fillRect/>
          </a:stretch>
        </p:blipFill>
        <p:spPr>
          <a:xfrm>
            <a:off x="0" y="419882"/>
            <a:ext cx="8696874" cy="1416348"/>
          </a:xfrm>
          <a:prstGeom prst="rect">
            <a:avLst/>
          </a:prstGeom>
        </p:spPr>
      </p:pic>
      <p:pic>
        <p:nvPicPr>
          <p:cNvPr id="10" name="Picture 9"/>
          <p:cNvPicPr>
            <a:picLocks noChangeAspect="1"/>
          </p:cNvPicPr>
          <p:nvPr/>
        </p:nvPicPr>
        <p:blipFill>
          <a:blip r:embed="rId6"/>
          <a:stretch>
            <a:fillRect/>
          </a:stretch>
        </p:blipFill>
        <p:spPr>
          <a:xfrm>
            <a:off x="3908640" y="3190576"/>
            <a:ext cx="8283360" cy="1019292"/>
          </a:xfrm>
          <a:prstGeom prst="rect">
            <a:avLst/>
          </a:prstGeom>
        </p:spPr>
      </p:pic>
    </p:spTree>
    <p:extLst>
      <p:ext uri="{BB962C8B-B14F-4D97-AF65-F5344CB8AC3E}">
        <p14:creationId xmlns:p14="http://schemas.microsoft.com/office/powerpoint/2010/main" val="46525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Rolling Recall – Year </a:t>
            </a:r>
            <a:r>
              <a:rPr lang="en-GB" dirty="0" smtClean="0"/>
              <a:t>9 </a:t>
            </a:r>
            <a:r>
              <a:rPr lang="en-GB" dirty="0" smtClean="0"/>
              <a:t>– Autumn </a:t>
            </a:r>
            <a:r>
              <a:rPr lang="en-GB" dirty="0" smtClean="0"/>
              <a:t>1 </a:t>
            </a:r>
            <a:r>
              <a:rPr lang="en-GB" dirty="0" smtClean="0"/>
              <a:t>- Middle</a:t>
            </a:r>
            <a:endParaRPr lang="en-GB" dirty="0"/>
          </a:p>
        </p:txBody>
      </p:sp>
      <mc:AlternateContent xmlns:mc="http://schemas.openxmlformats.org/markup-compatibility/2006">
        <mc:Choice xmlns:a14="http://schemas.microsoft.com/office/drawing/2010/main" Requires="a14">
          <p:sp>
            <p:nvSpPr>
              <p:cNvPr id="5" name="TextBox 4"/>
              <p:cNvSpPr txBox="1"/>
              <p:nvPr/>
            </p:nvSpPr>
            <p:spPr>
              <a:xfrm>
                <a:off x="284084" y="1033014"/>
                <a:ext cx="2751464" cy="5016758"/>
              </a:xfrm>
              <a:prstGeom prst="rect">
                <a:avLst/>
              </a:prstGeom>
              <a:noFill/>
            </p:spPr>
            <p:txBody>
              <a:bodyPr wrap="square" rtlCol="0">
                <a:spAutoFit/>
              </a:bodyPr>
              <a:lstStyle/>
              <a:p>
                <a:pPr marL="514350" indent="-514350">
                  <a:buAutoNum type="arabicParenR"/>
                </a:pPr>
                <a:r>
                  <a:rPr lang="en-GB" sz="3200" dirty="0" smtClean="0"/>
                  <a:t>10.5</a:t>
                </a:r>
                <a:endParaRPr lang="en-GB" sz="3200" dirty="0" smtClean="0"/>
              </a:p>
              <a:p>
                <a:pPr marL="514350" indent="-514350">
                  <a:buAutoNum type="arabicParenR"/>
                </a:pPr>
                <a:r>
                  <a:rPr lang="en-GB" sz="3200" dirty="0" smtClean="0"/>
                  <a:t>£24:£36</a:t>
                </a:r>
                <a:endParaRPr lang="en-GB" sz="3200" dirty="0" smtClean="0"/>
              </a:p>
              <a:p>
                <a:pPr marL="514350" indent="-514350">
                  <a:buAutoNum type="arabicParenR"/>
                </a:pPr>
                <a:r>
                  <a:rPr lang="en-GB" sz="3200" dirty="0" smtClean="0"/>
                  <a:t>2/9</a:t>
                </a:r>
                <a:endParaRPr lang="en-GB" sz="3200" dirty="0" smtClean="0"/>
              </a:p>
              <a:p>
                <a:pPr marL="514350" indent="-514350">
                  <a:buAutoNum type="arabicParenR"/>
                </a:pPr>
                <a:r>
                  <a:rPr lang="en-GB" sz="3200" dirty="0" smtClean="0"/>
                  <a:t>113</a:t>
                </a:r>
                <a:endParaRPr lang="en-GB" sz="3200" dirty="0" smtClean="0"/>
              </a:p>
              <a:p>
                <a:pPr marL="514350" indent="-514350">
                  <a:buAutoNum type="arabicParenR"/>
                </a:pPr>
                <a14:m>
                  <m:oMath xmlns:m="http://schemas.openxmlformats.org/officeDocument/2006/math">
                    <m:sSup>
                      <m:sSupPr>
                        <m:ctrlPr>
                          <a:rPr lang="en-GB" sz="3200" i="1" dirty="0" smtClean="0">
                            <a:latin typeface="Cambria Math" panose="02040503050406030204" pitchFamily="18" charset="0"/>
                          </a:rPr>
                        </m:ctrlPr>
                      </m:sSupPr>
                      <m:e>
                        <m:r>
                          <a:rPr lang="en-GB" sz="3200" b="0" i="1" dirty="0" smtClean="0">
                            <a:latin typeface="Cambria Math" panose="02040503050406030204" pitchFamily="18" charset="0"/>
                          </a:rPr>
                          <m:t>𝑥</m:t>
                        </m:r>
                      </m:e>
                      <m:sup>
                        <m:r>
                          <a:rPr lang="en-GB" sz="3200" b="0" i="1" dirty="0" smtClean="0">
                            <a:latin typeface="Cambria Math" panose="02040503050406030204" pitchFamily="18" charset="0"/>
                          </a:rPr>
                          <m:t>2</m:t>
                        </m:r>
                      </m:sup>
                    </m:sSup>
                  </m:oMath>
                </a14:m>
                <a:endParaRPr lang="en-GB" sz="3200" dirty="0" smtClean="0"/>
              </a:p>
              <a:p>
                <a:pPr marL="514350" indent="-514350">
                  <a:buAutoNum type="arabicParenR"/>
                </a:pPr>
                <a14:m>
                  <m:oMath xmlns:m="http://schemas.openxmlformats.org/officeDocument/2006/math">
                    <m:r>
                      <a:rPr lang="en-GB" sz="3200" i="1" dirty="0" smtClean="0">
                        <a:latin typeface="Cambria Math" panose="02040503050406030204" pitchFamily="18" charset="0"/>
                      </a:rPr>
                      <m:t>2</m:t>
                    </m:r>
                    <m:r>
                      <a:rPr lang="en-GB" sz="3200" i="1" dirty="0" smtClean="0">
                        <a:latin typeface="Cambria Math" panose="02040503050406030204" pitchFamily="18" charset="0"/>
                      </a:rPr>
                      <m:t>𝑥</m:t>
                    </m:r>
                    <m:r>
                      <a:rPr lang="en-GB" sz="3200" i="1" dirty="0" smtClean="0">
                        <a:latin typeface="Cambria Math" panose="02040503050406030204" pitchFamily="18" charset="0"/>
                      </a:rPr>
                      <m:t>−6</m:t>
                    </m:r>
                  </m:oMath>
                </a14:m>
                <a:endParaRPr lang="en-GB" sz="3200" dirty="0" smtClean="0"/>
              </a:p>
              <a:p>
                <a:pPr marL="514350" indent="-514350">
                  <a:buAutoNum type="arabicParenR"/>
                </a:pPr>
                <a:r>
                  <a:rPr lang="en-GB" sz="3200" dirty="0" smtClean="0"/>
                  <a:t>5, 6, 7…</a:t>
                </a:r>
                <a:endParaRPr lang="en-GB" sz="3200" dirty="0" smtClean="0"/>
              </a:p>
              <a:p>
                <a:pPr marL="514350" indent="-514350">
                  <a:buAutoNum type="arabicParenR"/>
                </a:pPr>
                <a14:m>
                  <m:oMath xmlns:m="http://schemas.openxmlformats.org/officeDocument/2006/math">
                    <m:r>
                      <a:rPr lang="en-GB" sz="3200" b="0" i="1" dirty="0" smtClean="0">
                        <a:latin typeface="Cambria Math" panose="02040503050406030204" pitchFamily="18" charset="0"/>
                      </a:rPr>
                      <m:t>𝑥</m:t>
                    </m:r>
                    <m:r>
                      <a:rPr lang="en-GB" sz="3200" i="1" dirty="0" smtClean="0">
                        <a:latin typeface="Cambria Math" panose="02040503050406030204" pitchFamily="18" charset="0"/>
                      </a:rPr>
                      <m:t>=15</m:t>
                    </m:r>
                  </m:oMath>
                </a14:m>
                <a:endParaRPr lang="en-GB" sz="3200" dirty="0" smtClean="0"/>
              </a:p>
              <a:p>
                <a:pPr marL="514350" indent="-514350">
                  <a:buAutoNum type="arabicParenR"/>
                </a:pPr>
                <a14:m>
                  <m:oMath xmlns:m="http://schemas.openxmlformats.org/officeDocument/2006/math">
                    <m:r>
                      <a:rPr lang="en-GB" sz="3200" i="1" smtClean="0">
                        <a:latin typeface="Cambria Math" panose="02040503050406030204" pitchFamily="18" charset="0"/>
                      </a:rPr>
                      <m:t>6</m:t>
                    </m:r>
                    <m:r>
                      <a:rPr lang="en-GB" sz="3200" b="0" i="1" smtClean="0">
                        <a:latin typeface="Cambria Math" panose="02040503050406030204" pitchFamily="18" charset="0"/>
                      </a:rPr>
                      <m:t>𝑛</m:t>
                    </m:r>
                    <m:r>
                      <a:rPr lang="en-GB" sz="3200" b="0" i="1" smtClean="0">
                        <a:latin typeface="Cambria Math" panose="02040503050406030204" pitchFamily="18" charset="0"/>
                      </a:rPr>
                      <m:t>−3</m:t>
                    </m:r>
                  </m:oMath>
                </a14:m>
                <a:endParaRPr lang="en-GB" sz="3200" b="0" dirty="0" smtClean="0"/>
              </a:p>
              <a:p>
                <a:pPr marL="514350" indent="-514350">
                  <a:buAutoNum type="arabicParenR"/>
                </a:pPr>
                <a:r>
                  <a:rPr lang="en-GB" sz="3200" dirty="0" smtClean="0"/>
                  <a:t> </a:t>
                </a:r>
                <a:r>
                  <a:rPr lang="en-GB" sz="3200" dirty="0" smtClean="0"/>
                  <a:t>96</a:t>
                </a:r>
                <a:endParaRPr lang="en-GB" sz="3200" dirty="0" smtClean="0"/>
              </a:p>
            </p:txBody>
          </p:sp>
        </mc:Choice>
        <mc:Fallback>
          <p:sp>
            <p:nvSpPr>
              <p:cNvPr id="5" name="TextBox 4"/>
              <p:cNvSpPr txBox="1">
                <a:spLocks noRot="1" noChangeAspect="1" noMove="1" noResize="1" noEditPoints="1" noAdjustHandles="1" noChangeArrowheads="1" noChangeShapeType="1" noTextEdit="1"/>
              </p:cNvSpPr>
              <p:nvPr/>
            </p:nvSpPr>
            <p:spPr>
              <a:xfrm>
                <a:off x="284084" y="1033014"/>
                <a:ext cx="2751464" cy="5016758"/>
              </a:xfrm>
              <a:prstGeom prst="rect">
                <a:avLst/>
              </a:prstGeom>
              <a:blipFill>
                <a:blip r:embed="rId3"/>
                <a:stretch>
                  <a:fillRect l="-5987" t="-1823" b="-3159"/>
                </a:stretch>
              </a:blipFill>
            </p:spPr>
            <p:txBody>
              <a:bodyPr/>
              <a:lstStyle/>
              <a:p>
                <a:r>
                  <a:rPr lang="en-GB">
                    <a:noFill/>
                  </a:rPr>
                  <a:t> </a:t>
                </a:r>
              </a:p>
            </p:txBody>
          </p:sp>
        </mc:Fallback>
      </mc:AlternateContent>
      <p:sp>
        <p:nvSpPr>
          <p:cNvPr id="7" name="TextBox 6"/>
          <p:cNvSpPr txBox="1"/>
          <p:nvPr/>
        </p:nvSpPr>
        <p:spPr>
          <a:xfrm>
            <a:off x="311645" y="603461"/>
            <a:ext cx="2346036" cy="523220"/>
          </a:xfrm>
          <a:prstGeom prst="rect">
            <a:avLst/>
          </a:prstGeom>
          <a:noFill/>
        </p:spPr>
        <p:txBody>
          <a:bodyPr wrap="square" rtlCol="0">
            <a:spAutoFit/>
          </a:bodyPr>
          <a:lstStyle/>
          <a:p>
            <a:r>
              <a:rPr lang="en-GB" sz="2800" b="1" dirty="0" smtClean="0">
                <a:solidFill>
                  <a:srgbClr val="00B050"/>
                </a:solidFill>
              </a:rPr>
              <a:t>ANSWERS</a:t>
            </a:r>
            <a:endParaRPr lang="en-GB" sz="2800" b="1" dirty="0">
              <a:solidFill>
                <a:srgbClr val="00B050"/>
              </a:solidFill>
            </a:endParaRPr>
          </a:p>
        </p:txBody>
      </p:sp>
      <p:sp>
        <p:nvSpPr>
          <p:cNvPr id="8" name="TextBox 7"/>
          <p:cNvSpPr txBox="1"/>
          <p:nvPr/>
        </p:nvSpPr>
        <p:spPr>
          <a:xfrm>
            <a:off x="6047428" y="603462"/>
            <a:ext cx="4396509" cy="646331"/>
          </a:xfrm>
          <a:prstGeom prst="rect">
            <a:avLst/>
          </a:prstGeom>
          <a:noFill/>
        </p:spPr>
        <p:txBody>
          <a:bodyPr wrap="square" rtlCol="0">
            <a:spAutoFit/>
          </a:bodyPr>
          <a:lstStyle/>
          <a:p>
            <a:r>
              <a:rPr lang="en-GB" sz="3600" b="1" dirty="0" smtClean="0">
                <a:solidFill>
                  <a:srgbClr val="FF0000"/>
                </a:solidFill>
              </a:rPr>
              <a:t>Challenge</a:t>
            </a:r>
            <a:endParaRPr lang="en-GB" sz="3600" b="1" dirty="0">
              <a:solidFill>
                <a:srgbClr val="FF0000"/>
              </a:solidFill>
            </a:endParaRPr>
          </a:p>
        </p:txBody>
      </p:sp>
      <p:sp>
        <p:nvSpPr>
          <p:cNvPr id="11" name="TextBox 10"/>
          <p:cNvSpPr txBox="1"/>
          <p:nvPr/>
        </p:nvSpPr>
        <p:spPr>
          <a:xfrm>
            <a:off x="9804004" y="20320"/>
            <a:ext cx="2296556" cy="646331"/>
          </a:xfrm>
          <a:prstGeom prst="rect">
            <a:avLst/>
          </a:prstGeom>
          <a:noFill/>
        </p:spPr>
        <p:txBody>
          <a:bodyPr wrap="square" rtlCol="0">
            <a:spAutoFit/>
          </a:bodyPr>
          <a:lstStyle/>
          <a:p>
            <a:pPr algn="ctr"/>
            <a:r>
              <a:rPr lang="en-GB" sz="3600" b="1" dirty="0" smtClean="0">
                <a:solidFill>
                  <a:srgbClr val="7030A0"/>
                </a:solidFill>
              </a:rPr>
              <a:t>10 </a:t>
            </a:r>
            <a:r>
              <a:rPr lang="en-GB" sz="3600" b="1" dirty="0" err="1" smtClean="0">
                <a:solidFill>
                  <a:srgbClr val="7030A0"/>
                </a:solidFill>
              </a:rPr>
              <a:t>mins</a:t>
            </a:r>
            <a:endParaRPr lang="en-GB" sz="3600" b="1" dirty="0">
              <a:solidFill>
                <a:srgbClr val="7030A0"/>
              </a:solidFill>
            </a:endParaRPr>
          </a:p>
        </p:txBody>
      </p:sp>
      <p:pic>
        <p:nvPicPr>
          <p:cNvPr id="2" name="Picture 1"/>
          <p:cNvPicPr>
            <a:picLocks noChangeAspect="1"/>
          </p:cNvPicPr>
          <p:nvPr/>
        </p:nvPicPr>
        <p:blipFill>
          <a:blip r:embed="rId4"/>
          <a:stretch>
            <a:fillRect/>
          </a:stretch>
        </p:blipFill>
        <p:spPr>
          <a:xfrm>
            <a:off x="2351976" y="1320344"/>
            <a:ext cx="9748584" cy="1061727"/>
          </a:xfrm>
          <a:prstGeom prst="rect">
            <a:avLst/>
          </a:prstGeom>
        </p:spPr>
      </p:pic>
      <p:sp>
        <p:nvSpPr>
          <p:cNvPr id="10" name="Oval 9"/>
          <p:cNvSpPr/>
          <p:nvPr/>
        </p:nvSpPr>
        <p:spPr>
          <a:xfrm>
            <a:off x="3847418" y="1720216"/>
            <a:ext cx="1588654" cy="6188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5"/>
          <a:stretch>
            <a:fillRect/>
          </a:stretch>
        </p:blipFill>
        <p:spPr>
          <a:xfrm>
            <a:off x="2502440" y="3198113"/>
            <a:ext cx="9886126" cy="2169415"/>
          </a:xfrm>
          <a:prstGeom prst="rect">
            <a:avLst/>
          </a:prstGeom>
        </p:spPr>
      </p:pic>
      <p:sp>
        <p:nvSpPr>
          <p:cNvPr id="12" name="Oval 11"/>
          <p:cNvSpPr/>
          <p:nvPr/>
        </p:nvSpPr>
        <p:spPr>
          <a:xfrm>
            <a:off x="6349645" y="4794412"/>
            <a:ext cx="1588654" cy="6188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34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1330037" cy="369332"/>
          </a:xfrm>
          <a:prstGeom prst="rect">
            <a:avLst/>
          </a:prstGeom>
          <a:noFill/>
        </p:spPr>
        <p:txBody>
          <a:bodyPr wrap="square" rtlCol="0">
            <a:spAutoFit/>
          </a:bodyPr>
          <a:lstStyle/>
          <a:p>
            <a:r>
              <a:rPr lang="en-GB" b="1" dirty="0" smtClean="0">
                <a:solidFill>
                  <a:srgbClr val="FF0000"/>
                </a:solidFill>
              </a:rPr>
              <a:t>Challenge 1</a:t>
            </a:r>
            <a:endParaRPr lang="en-GB" b="1" dirty="0">
              <a:solidFill>
                <a:srgbClr val="FF0000"/>
              </a:solidFill>
            </a:endParaRPr>
          </a:p>
        </p:txBody>
      </p:sp>
      <p:sp>
        <p:nvSpPr>
          <p:cNvPr id="8" name="TextBox 7"/>
          <p:cNvSpPr txBox="1"/>
          <p:nvPr/>
        </p:nvSpPr>
        <p:spPr>
          <a:xfrm>
            <a:off x="0" y="2688191"/>
            <a:ext cx="1330037" cy="369332"/>
          </a:xfrm>
          <a:prstGeom prst="rect">
            <a:avLst/>
          </a:prstGeom>
          <a:noFill/>
        </p:spPr>
        <p:txBody>
          <a:bodyPr wrap="square" rtlCol="0">
            <a:spAutoFit/>
          </a:bodyPr>
          <a:lstStyle/>
          <a:p>
            <a:r>
              <a:rPr lang="en-GB" b="1" dirty="0" smtClean="0">
                <a:solidFill>
                  <a:srgbClr val="FF0000"/>
                </a:solidFill>
              </a:rPr>
              <a:t>Challenge 2</a:t>
            </a:r>
            <a:endParaRPr lang="en-GB" b="1" dirty="0">
              <a:solidFill>
                <a:srgbClr val="FF0000"/>
              </a:solidFill>
            </a:endParaRPr>
          </a:p>
        </p:txBody>
      </p:sp>
      <p:pic>
        <p:nvPicPr>
          <p:cNvPr id="9" name="Picture 8"/>
          <p:cNvPicPr>
            <a:picLocks noChangeAspect="1"/>
          </p:cNvPicPr>
          <p:nvPr/>
        </p:nvPicPr>
        <p:blipFill>
          <a:blip r:embed="rId3"/>
          <a:stretch>
            <a:fillRect/>
          </a:stretch>
        </p:blipFill>
        <p:spPr>
          <a:xfrm>
            <a:off x="0" y="467034"/>
            <a:ext cx="9748584" cy="1061727"/>
          </a:xfrm>
          <a:prstGeom prst="rect">
            <a:avLst/>
          </a:prstGeom>
        </p:spPr>
      </p:pic>
      <p:pic>
        <p:nvPicPr>
          <p:cNvPr id="10" name="Picture 9"/>
          <p:cNvPicPr>
            <a:picLocks noChangeAspect="1"/>
          </p:cNvPicPr>
          <p:nvPr/>
        </p:nvPicPr>
        <p:blipFill>
          <a:blip r:embed="rId4"/>
          <a:stretch>
            <a:fillRect/>
          </a:stretch>
        </p:blipFill>
        <p:spPr>
          <a:xfrm>
            <a:off x="0" y="3057523"/>
            <a:ext cx="9886126" cy="2169415"/>
          </a:xfrm>
          <a:prstGeom prst="rect">
            <a:avLst/>
          </a:prstGeom>
        </p:spPr>
      </p:pic>
      <p:pic>
        <p:nvPicPr>
          <p:cNvPr id="2" name="Picture 1"/>
          <p:cNvPicPr>
            <a:picLocks noChangeAspect="1"/>
          </p:cNvPicPr>
          <p:nvPr/>
        </p:nvPicPr>
        <p:blipFill>
          <a:blip r:embed="rId5"/>
          <a:stretch>
            <a:fillRect/>
          </a:stretch>
        </p:blipFill>
        <p:spPr>
          <a:xfrm>
            <a:off x="0" y="1704734"/>
            <a:ext cx="7779980" cy="672705"/>
          </a:xfrm>
          <a:prstGeom prst="rect">
            <a:avLst/>
          </a:prstGeom>
        </p:spPr>
      </p:pic>
      <p:pic>
        <p:nvPicPr>
          <p:cNvPr id="3" name="Picture 2"/>
          <p:cNvPicPr>
            <a:picLocks noChangeAspect="1"/>
          </p:cNvPicPr>
          <p:nvPr/>
        </p:nvPicPr>
        <p:blipFill>
          <a:blip r:embed="rId6"/>
          <a:stretch>
            <a:fillRect/>
          </a:stretch>
        </p:blipFill>
        <p:spPr>
          <a:xfrm>
            <a:off x="0" y="5366575"/>
            <a:ext cx="6358678" cy="860489"/>
          </a:xfrm>
          <a:prstGeom prst="rect">
            <a:avLst/>
          </a:prstGeom>
        </p:spPr>
      </p:pic>
    </p:spTree>
    <p:extLst>
      <p:ext uri="{BB962C8B-B14F-4D97-AF65-F5344CB8AC3E}">
        <p14:creationId xmlns:p14="http://schemas.microsoft.com/office/powerpoint/2010/main" val="1945931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Rolling Recall – Year </a:t>
            </a:r>
            <a:r>
              <a:rPr lang="en-GB" dirty="0" smtClean="0"/>
              <a:t>9 </a:t>
            </a:r>
            <a:r>
              <a:rPr lang="en-GB" dirty="0" smtClean="0"/>
              <a:t>– Autumn 1 - End</a:t>
            </a:r>
            <a:endParaRPr lang="en-GB" dirty="0"/>
          </a:p>
        </p:txBody>
      </p:sp>
      <mc:AlternateContent xmlns:mc="http://schemas.openxmlformats.org/markup-compatibility/2006">
        <mc:Choice xmlns:a14="http://schemas.microsoft.com/office/drawing/2010/main" Requires="a14">
          <p:sp>
            <p:nvSpPr>
              <p:cNvPr id="5" name="TextBox 4"/>
              <p:cNvSpPr txBox="1"/>
              <p:nvPr/>
            </p:nvSpPr>
            <p:spPr>
              <a:xfrm>
                <a:off x="140217" y="1126681"/>
                <a:ext cx="2751464" cy="5016758"/>
              </a:xfrm>
              <a:prstGeom prst="rect">
                <a:avLst/>
              </a:prstGeom>
              <a:noFill/>
            </p:spPr>
            <p:txBody>
              <a:bodyPr wrap="square" rtlCol="0">
                <a:spAutoFit/>
              </a:bodyPr>
              <a:lstStyle/>
              <a:p>
                <a:pPr marL="514350" indent="-514350">
                  <a:buAutoNum type="arabicParenR"/>
                </a:pPr>
                <a:r>
                  <a:rPr lang="en-GB" sz="3200" dirty="0" smtClean="0"/>
                  <a:t>7</a:t>
                </a:r>
                <a:endParaRPr lang="en-GB" sz="3200" dirty="0" smtClean="0"/>
              </a:p>
              <a:p>
                <a:pPr marL="514350" indent="-514350">
                  <a:buAutoNum type="arabicParenR"/>
                </a:pPr>
                <a:r>
                  <a:rPr lang="en-GB" sz="3200" dirty="0" smtClean="0"/>
                  <a:t>£42: £28</a:t>
                </a:r>
                <a:endParaRPr lang="en-GB" sz="3200" dirty="0" smtClean="0"/>
              </a:p>
              <a:p>
                <a:pPr marL="514350" indent="-514350">
                  <a:buAutoNum type="arabicParenR"/>
                </a:pPr>
                <a:r>
                  <a:rPr lang="en-GB" sz="3200" dirty="0" smtClean="0"/>
                  <a:t>2/15</a:t>
                </a:r>
                <a:endParaRPr lang="en-GB" sz="3200" dirty="0" smtClean="0"/>
              </a:p>
              <a:p>
                <a:pPr marL="514350" indent="-514350">
                  <a:buAutoNum type="arabicParenR"/>
                </a:pPr>
                <a:r>
                  <a:rPr lang="en-GB" sz="3200" dirty="0" smtClean="0"/>
                  <a:t>45</a:t>
                </a:r>
                <a:endParaRPr lang="en-GB" sz="3200" dirty="0" smtClean="0"/>
              </a:p>
              <a:p>
                <a:pPr marL="514350" indent="-514350">
                  <a:buAutoNum type="arabicParenR"/>
                </a:pPr>
                <a14:m>
                  <m:oMath xmlns:m="http://schemas.openxmlformats.org/officeDocument/2006/math">
                    <m:r>
                      <a:rPr lang="en-GB" sz="3200" b="0" i="1" dirty="0" smtClean="0">
                        <a:latin typeface="Cambria Math" panose="02040503050406030204" pitchFamily="18" charset="0"/>
                      </a:rPr>
                      <m:t>2</m:t>
                    </m:r>
                    <m:sSup>
                      <m:sSupPr>
                        <m:ctrlPr>
                          <a:rPr lang="en-GB" sz="3200" b="0" i="1" dirty="0" smtClean="0">
                            <a:latin typeface="Cambria Math" panose="02040503050406030204" pitchFamily="18" charset="0"/>
                          </a:rPr>
                        </m:ctrlPr>
                      </m:sSupPr>
                      <m:e>
                        <m:r>
                          <a:rPr lang="en-GB" sz="3200" b="0" i="1" dirty="0" smtClean="0">
                            <a:latin typeface="Cambria Math" panose="02040503050406030204" pitchFamily="18" charset="0"/>
                          </a:rPr>
                          <m:t>𝑥</m:t>
                        </m:r>
                      </m:e>
                      <m:sup>
                        <m:r>
                          <a:rPr lang="en-GB" sz="3200" b="0" i="1" dirty="0" smtClean="0">
                            <a:latin typeface="Cambria Math" panose="02040503050406030204" pitchFamily="18" charset="0"/>
                          </a:rPr>
                          <m:t>8</m:t>
                        </m:r>
                      </m:sup>
                    </m:sSup>
                  </m:oMath>
                </a14:m>
                <a:endParaRPr lang="en-GB" sz="3200" dirty="0" smtClean="0"/>
              </a:p>
              <a:p>
                <a:pPr marL="514350" indent="-514350">
                  <a:buAutoNum type="arabicParenR"/>
                </a:pPr>
                <a14:m>
                  <m:oMath xmlns:m="http://schemas.openxmlformats.org/officeDocument/2006/math">
                    <m:r>
                      <a:rPr lang="en-GB" sz="3200" i="1" dirty="0" smtClean="0">
                        <a:latin typeface="Cambria Math" panose="02040503050406030204" pitchFamily="18" charset="0"/>
                      </a:rPr>
                      <m:t>8+4</m:t>
                    </m:r>
                    <m:r>
                      <a:rPr lang="en-GB" sz="3200" i="1" dirty="0" smtClean="0">
                        <a:latin typeface="Cambria Math" panose="02040503050406030204" pitchFamily="18" charset="0"/>
                      </a:rPr>
                      <m:t>𝑦</m:t>
                    </m:r>
                  </m:oMath>
                </a14:m>
                <a:r>
                  <a:rPr lang="en-GB" sz="3200" dirty="0" smtClean="0"/>
                  <a:t> </a:t>
                </a:r>
                <a:endParaRPr lang="en-GB" sz="3200" dirty="0" smtClean="0"/>
              </a:p>
              <a:p>
                <a:pPr marL="514350" indent="-514350">
                  <a:buAutoNum type="arabicParenR"/>
                </a:pPr>
                <a:r>
                  <a:rPr lang="en-GB" sz="3200" dirty="0" smtClean="0"/>
                  <a:t>4, 5, 6…</a:t>
                </a:r>
                <a:endParaRPr lang="en-GB" sz="3200" dirty="0" smtClean="0"/>
              </a:p>
              <a:p>
                <a:pPr marL="514350" indent="-514350">
                  <a:buAutoNum type="arabicParenR"/>
                </a:pPr>
                <a14:m>
                  <m:oMath xmlns:m="http://schemas.openxmlformats.org/officeDocument/2006/math">
                    <m:r>
                      <a:rPr lang="en-GB" sz="3200" b="0" i="1" smtClean="0">
                        <a:latin typeface="Cambria Math" panose="02040503050406030204" pitchFamily="18" charset="0"/>
                      </a:rPr>
                      <m:t>𝑥</m:t>
                    </m:r>
                    <m:r>
                      <a:rPr lang="en-GB" sz="3200" b="0" i="1" smtClean="0">
                        <a:latin typeface="Cambria Math" panose="02040503050406030204" pitchFamily="18" charset="0"/>
                      </a:rPr>
                      <m:t>=10</m:t>
                    </m:r>
                  </m:oMath>
                </a14:m>
                <a:endParaRPr lang="en-GB" sz="3200" b="0" dirty="0" smtClean="0"/>
              </a:p>
              <a:p>
                <a:pPr marL="514350" indent="-514350">
                  <a:buAutoNum type="arabicParenR"/>
                </a:pPr>
                <a:r>
                  <a:rPr lang="en-GB" sz="3200" dirty="0"/>
                  <a:t> </a:t>
                </a:r>
                <a:r>
                  <a:rPr lang="en-GB" sz="3200" dirty="0" smtClean="0"/>
                  <a:t>2n+8</a:t>
                </a:r>
              </a:p>
              <a:p>
                <a:pPr marL="514350" indent="-514350">
                  <a:buAutoNum type="arabicParenR"/>
                </a:pPr>
                <a:r>
                  <a:rPr lang="en-GB" sz="3200" dirty="0" smtClean="0"/>
                  <a:t>£110</a:t>
                </a:r>
                <a:endParaRPr lang="en-GB" sz="3200" dirty="0" smtClean="0"/>
              </a:p>
            </p:txBody>
          </p:sp>
        </mc:Choice>
        <mc:Fallback>
          <p:sp>
            <p:nvSpPr>
              <p:cNvPr id="5" name="TextBox 4"/>
              <p:cNvSpPr txBox="1">
                <a:spLocks noRot="1" noChangeAspect="1" noMove="1" noResize="1" noEditPoints="1" noAdjustHandles="1" noChangeArrowheads="1" noChangeShapeType="1" noTextEdit="1"/>
              </p:cNvSpPr>
              <p:nvPr/>
            </p:nvSpPr>
            <p:spPr>
              <a:xfrm>
                <a:off x="140217" y="1126681"/>
                <a:ext cx="2751464" cy="5016758"/>
              </a:xfrm>
              <a:prstGeom prst="rect">
                <a:avLst/>
              </a:prstGeom>
              <a:blipFill>
                <a:blip r:embed="rId3"/>
                <a:stretch>
                  <a:fillRect l="-5765" t="-1944" b="-3159"/>
                </a:stretch>
              </a:blipFill>
            </p:spPr>
            <p:txBody>
              <a:bodyPr/>
              <a:lstStyle/>
              <a:p>
                <a:r>
                  <a:rPr lang="en-GB">
                    <a:noFill/>
                  </a:rPr>
                  <a:t> </a:t>
                </a:r>
              </a:p>
            </p:txBody>
          </p:sp>
        </mc:Fallback>
      </mc:AlternateContent>
      <p:sp>
        <p:nvSpPr>
          <p:cNvPr id="7" name="TextBox 6"/>
          <p:cNvSpPr txBox="1"/>
          <p:nvPr/>
        </p:nvSpPr>
        <p:spPr>
          <a:xfrm>
            <a:off x="311645" y="603461"/>
            <a:ext cx="2346036" cy="523220"/>
          </a:xfrm>
          <a:prstGeom prst="rect">
            <a:avLst/>
          </a:prstGeom>
          <a:noFill/>
        </p:spPr>
        <p:txBody>
          <a:bodyPr wrap="square" rtlCol="0">
            <a:spAutoFit/>
          </a:bodyPr>
          <a:lstStyle/>
          <a:p>
            <a:r>
              <a:rPr lang="en-GB" sz="2800" b="1" dirty="0" smtClean="0">
                <a:solidFill>
                  <a:srgbClr val="00B050"/>
                </a:solidFill>
              </a:rPr>
              <a:t>ANSWERS</a:t>
            </a:r>
            <a:endParaRPr lang="en-GB" sz="2800" b="1" dirty="0">
              <a:solidFill>
                <a:srgbClr val="00B050"/>
              </a:solidFill>
            </a:endParaRPr>
          </a:p>
        </p:txBody>
      </p:sp>
      <p:sp>
        <p:nvSpPr>
          <p:cNvPr id="8" name="TextBox 7"/>
          <p:cNvSpPr txBox="1"/>
          <p:nvPr/>
        </p:nvSpPr>
        <p:spPr>
          <a:xfrm>
            <a:off x="6095554" y="492402"/>
            <a:ext cx="4396509" cy="646331"/>
          </a:xfrm>
          <a:prstGeom prst="rect">
            <a:avLst/>
          </a:prstGeom>
          <a:noFill/>
        </p:spPr>
        <p:txBody>
          <a:bodyPr wrap="square" rtlCol="0">
            <a:spAutoFit/>
          </a:bodyPr>
          <a:lstStyle/>
          <a:p>
            <a:r>
              <a:rPr lang="en-GB" sz="3600" b="1" dirty="0" smtClean="0">
                <a:solidFill>
                  <a:srgbClr val="FF0000"/>
                </a:solidFill>
              </a:rPr>
              <a:t>Challenge</a:t>
            </a:r>
            <a:endParaRPr lang="en-GB" sz="3600" b="1" dirty="0">
              <a:solidFill>
                <a:srgbClr val="FF0000"/>
              </a:solidFill>
            </a:endParaRPr>
          </a:p>
        </p:txBody>
      </p:sp>
      <p:sp>
        <p:nvSpPr>
          <p:cNvPr id="10" name="TextBox 9"/>
          <p:cNvSpPr txBox="1"/>
          <p:nvPr/>
        </p:nvSpPr>
        <p:spPr>
          <a:xfrm>
            <a:off x="9804004" y="20320"/>
            <a:ext cx="2296556" cy="646331"/>
          </a:xfrm>
          <a:prstGeom prst="rect">
            <a:avLst/>
          </a:prstGeom>
          <a:noFill/>
        </p:spPr>
        <p:txBody>
          <a:bodyPr wrap="square" rtlCol="0">
            <a:spAutoFit/>
          </a:bodyPr>
          <a:lstStyle/>
          <a:p>
            <a:pPr algn="ctr"/>
            <a:r>
              <a:rPr lang="en-GB" sz="3600" b="1" dirty="0" smtClean="0">
                <a:solidFill>
                  <a:srgbClr val="7030A0"/>
                </a:solidFill>
              </a:rPr>
              <a:t>10 </a:t>
            </a:r>
            <a:r>
              <a:rPr lang="en-GB" sz="3600" b="1" dirty="0" err="1" smtClean="0">
                <a:solidFill>
                  <a:srgbClr val="7030A0"/>
                </a:solidFill>
              </a:rPr>
              <a:t>mins</a:t>
            </a:r>
            <a:endParaRPr lang="en-GB" sz="3600" b="1" dirty="0">
              <a:solidFill>
                <a:srgbClr val="7030A0"/>
              </a:solidFill>
            </a:endParaRPr>
          </a:p>
        </p:txBody>
      </p:sp>
      <p:pic>
        <p:nvPicPr>
          <p:cNvPr id="2" name="Picture 1"/>
          <p:cNvPicPr>
            <a:picLocks noChangeAspect="1"/>
          </p:cNvPicPr>
          <p:nvPr/>
        </p:nvPicPr>
        <p:blipFill>
          <a:blip r:embed="rId4"/>
          <a:stretch>
            <a:fillRect/>
          </a:stretch>
        </p:blipFill>
        <p:spPr>
          <a:xfrm>
            <a:off x="2676079" y="3758232"/>
            <a:ext cx="8948832" cy="1508090"/>
          </a:xfrm>
          <a:prstGeom prst="rect">
            <a:avLst/>
          </a:prstGeom>
        </p:spPr>
      </p:pic>
      <p:pic>
        <p:nvPicPr>
          <p:cNvPr id="3" name="Picture 2"/>
          <p:cNvPicPr>
            <a:picLocks noChangeAspect="1"/>
          </p:cNvPicPr>
          <p:nvPr/>
        </p:nvPicPr>
        <p:blipFill>
          <a:blip r:embed="rId5"/>
          <a:stretch>
            <a:fillRect/>
          </a:stretch>
        </p:blipFill>
        <p:spPr>
          <a:xfrm>
            <a:off x="2653972" y="1213082"/>
            <a:ext cx="7531608" cy="2290016"/>
          </a:xfrm>
          <a:prstGeom prst="rect">
            <a:avLst/>
          </a:prstGeom>
        </p:spPr>
      </p:pic>
      <p:sp>
        <p:nvSpPr>
          <p:cNvPr id="14" name="Oval 13"/>
          <p:cNvSpPr/>
          <p:nvPr/>
        </p:nvSpPr>
        <p:spPr>
          <a:xfrm>
            <a:off x="3234885" y="3043373"/>
            <a:ext cx="1254819" cy="3926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185010" y="4716064"/>
            <a:ext cx="1617036" cy="4829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136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1330037" cy="369332"/>
          </a:xfrm>
          <a:prstGeom prst="rect">
            <a:avLst/>
          </a:prstGeom>
          <a:noFill/>
        </p:spPr>
        <p:txBody>
          <a:bodyPr wrap="square" rtlCol="0">
            <a:spAutoFit/>
          </a:bodyPr>
          <a:lstStyle/>
          <a:p>
            <a:r>
              <a:rPr lang="en-GB" b="1" dirty="0" smtClean="0">
                <a:solidFill>
                  <a:srgbClr val="FF0000"/>
                </a:solidFill>
              </a:rPr>
              <a:t>Challenge 1</a:t>
            </a:r>
            <a:endParaRPr lang="en-GB" b="1" dirty="0">
              <a:solidFill>
                <a:srgbClr val="FF0000"/>
              </a:solidFill>
            </a:endParaRPr>
          </a:p>
        </p:txBody>
      </p:sp>
      <p:sp>
        <p:nvSpPr>
          <p:cNvPr id="8" name="TextBox 7"/>
          <p:cNvSpPr txBox="1"/>
          <p:nvPr/>
        </p:nvSpPr>
        <p:spPr>
          <a:xfrm>
            <a:off x="0" y="3647294"/>
            <a:ext cx="1330037" cy="369332"/>
          </a:xfrm>
          <a:prstGeom prst="rect">
            <a:avLst/>
          </a:prstGeom>
          <a:noFill/>
        </p:spPr>
        <p:txBody>
          <a:bodyPr wrap="square" rtlCol="0">
            <a:spAutoFit/>
          </a:bodyPr>
          <a:lstStyle/>
          <a:p>
            <a:r>
              <a:rPr lang="en-GB" b="1" dirty="0" smtClean="0">
                <a:solidFill>
                  <a:srgbClr val="FF0000"/>
                </a:solidFill>
              </a:rPr>
              <a:t>Challenge 2</a:t>
            </a:r>
            <a:endParaRPr lang="en-GB" b="1" dirty="0">
              <a:solidFill>
                <a:srgbClr val="FF0000"/>
              </a:solidFill>
            </a:endParaRPr>
          </a:p>
        </p:txBody>
      </p:sp>
      <p:pic>
        <p:nvPicPr>
          <p:cNvPr id="3" name="Picture 2"/>
          <p:cNvPicPr>
            <a:picLocks noChangeAspect="1"/>
          </p:cNvPicPr>
          <p:nvPr/>
        </p:nvPicPr>
        <p:blipFill>
          <a:blip r:embed="rId3"/>
          <a:stretch>
            <a:fillRect/>
          </a:stretch>
        </p:blipFill>
        <p:spPr>
          <a:xfrm>
            <a:off x="0" y="2106493"/>
            <a:ext cx="6718844" cy="1459611"/>
          </a:xfrm>
          <a:prstGeom prst="rect">
            <a:avLst/>
          </a:prstGeom>
        </p:spPr>
      </p:pic>
      <p:pic>
        <p:nvPicPr>
          <p:cNvPr id="9" name="Picture 8"/>
          <p:cNvPicPr>
            <a:picLocks noChangeAspect="1"/>
          </p:cNvPicPr>
          <p:nvPr/>
        </p:nvPicPr>
        <p:blipFill>
          <a:blip r:embed="rId4"/>
          <a:stretch>
            <a:fillRect/>
          </a:stretch>
        </p:blipFill>
        <p:spPr>
          <a:xfrm>
            <a:off x="0" y="376603"/>
            <a:ext cx="5422392" cy="1648700"/>
          </a:xfrm>
          <a:prstGeom prst="rect">
            <a:avLst/>
          </a:prstGeom>
        </p:spPr>
      </p:pic>
      <p:pic>
        <p:nvPicPr>
          <p:cNvPr id="4" name="Picture 3"/>
          <p:cNvPicPr>
            <a:picLocks noChangeAspect="1"/>
          </p:cNvPicPr>
          <p:nvPr/>
        </p:nvPicPr>
        <p:blipFill>
          <a:blip r:embed="rId5"/>
          <a:stretch>
            <a:fillRect/>
          </a:stretch>
        </p:blipFill>
        <p:spPr>
          <a:xfrm>
            <a:off x="6718844" y="4151566"/>
            <a:ext cx="5248275" cy="2047875"/>
          </a:xfrm>
          <a:prstGeom prst="rect">
            <a:avLst/>
          </a:prstGeom>
        </p:spPr>
      </p:pic>
      <p:pic>
        <p:nvPicPr>
          <p:cNvPr id="11" name="Picture 10"/>
          <p:cNvPicPr>
            <a:picLocks noChangeAspect="1"/>
          </p:cNvPicPr>
          <p:nvPr/>
        </p:nvPicPr>
        <p:blipFill>
          <a:blip r:embed="rId6"/>
          <a:stretch>
            <a:fillRect/>
          </a:stretch>
        </p:blipFill>
        <p:spPr>
          <a:xfrm>
            <a:off x="0" y="4016626"/>
            <a:ext cx="6718844" cy="1132284"/>
          </a:xfrm>
          <a:prstGeom prst="rect">
            <a:avLst/>
          </a:prstGeom>
        </p:spPr>
      </p:pic>
    </p:spTree>
    <p:extLst>
      <p:ext uri="{BB962C8B-B14F-4D97-AF65-F5344CB8AC3E}">
        <p14:creationId xmlns:p14="http://schemas.microsoft.com/office/powerpoint/2010/main" val="411227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ALT</Template>
  <TotalTime>224</TotalTime>
  <Words>268</Words>
  <Application>Microsoft Office PowerPoint</Application>
  <PresentationFormat>Widescreen</PresentationFormat>
  <Paragraphs>63</Paragraphs>
  <Slides>6</Slides>
  <Notes>6</Notes>
  <HiddenSlides>3</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Arial</vt:lpstr>
      <vt:lpstr>Arial Rounded MT Bold</vt:lpstr>
      <vt:lpstr>Calibri</vt:lpstr>
      <vt:lpstr>Calibri Light</vt:lpstr>
      <vt:lpstr>Cambria Math</vt:lpstr>
      <vt:lpstr>Courier New</vt:lpstr>
      <vt:lpstr>Lato</vt:lpstr>
      <vt:lpstr>ALT</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Elder</dc:creator>
  <cp:lastModifiedBy>Elder, L</cp:lastModifiedBy>
  <cp:revision>21</cp:revision>
  <dcterms:created xsi:type="dcterms:W3CDTF">2023-07-26T12:09:20Z</dcterms:created>
  <dcterms:modified xsi:type="dcterms:W3CDTF">2023-08-31T10:09:52Z</dcterms:modified>
</cp:coreProperties>
</file>