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 id="2147483686" r:id="rId4"/>
  </p:sldMasterIdLst>
  <p:notesMasterIdLst>
    <p:notesMasterId r:id="rId34"/>
  </p:notesMasterIdLst>
  <p:sldIdLst>
    <p:sldId id="274" r:id="rId5"/>
    <p:sldId id="339" r:id="rId6"/>
    <p:sldId id="369" r:id="rId7"/>
    <p:sldId id="371" r:id="rId8"/>
    <p:sldId id="338" r:id="rId9"/>
    <p:sldId id="341" r:id="rId10"/>
    <p:sldId id="342" r:id="rId11"/>
    <p:sldId id="343" r:id="rId12"/>
    <p:sldId id="344" r:id="rId13"/>
    <p:sldId id="345" r:id="rId14"/>
    <p:sldId id="346" r:id="rId15"/>
    <p:sldId id="347" r:id="rId16"/>
    <p:sldId id="348" r:id="rId17"/>
    <p:sldId id="349" r:id="rId18"/>
    <p:sldId id="350" r:id="rId19"/>
    <p:sldId id="377" r:id="rId20"/>
    <p:sldId id="378" r:id="rId21"/>
    <p:sldId id="379" r:id="rId22"/>
    <p:sldId id="380" r:id="rId23"/>
    <p:sldId id="381" r:id="rId24"/>
    <p:sldId id="382" r:id="rId25"/>
    <p:sldId id="351" r:id="rId26"/>
    <p:sldId id="352" r:id="rId27"/>
    <p:sldId id="353" r:id="rId28"/>
    <p:sldId id="354" r:id="rId29"/>
    <p:sldId id="355" r:id="rId30"/>
    <p:sldId id="356" r:id="rId31"/>
    <p:sldId id="357" r:id="rId32"/>
    <p:sldId id="3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01C57-93F9-437A-B835-C832E56AC69D}"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8C20D-1124-4DD0-98B9-526F50C721B7}" type="slidenum">
              <a:rPr lang="en-GB" smtClean="0"/>
              <a:t>‹#›</a:t>
            </a:fld>
            <a:endParaRPr lang="en-GB"/>
          </a:p>
        </p:txBody>
      </p:sp>
    </p:spTree>
    <p:extLst>
      <p:ext uri="{BB962C8B-B14F-4D97-AF65-F5344CB8AC3E}">
        <p14:creationId xmlns:p14="http://schemas.microsoft.com/office/powerpoint/2010/main" val="305172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Comic Sans MS" panose="030F0702030302020204" pitchFamily="66" charset="0"/>
                <a:ea typeface="+mn-ea"/>
                <a:cs typeface="+mn-cs"/>
              </a:rPr>
              <a:t>A sequence is an ordered set of numbers, shapes or other mathematical objects, arranged according to a rule.</a:t>
            </a:r>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16</a:t>
            </a:fld>
            <a:endParaRPr lang="en-GB" dirty="0"/>
          </a:p>
        </p:txBody>
      </p:sp>
    </p:spTree>
    <p:extLst>
      <p:ext uri="{BB962C8B-B14F-4D97-AF65-F5344CB8AC3E}">
        <p14:creationId xmlns:p14="http://schemas.microsoft.com/office/powerpoint/2010/main" val="3665717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18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9185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45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6551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73616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583064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325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80375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32289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85457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33679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92901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smtClean="0"/>
              <a:t>Click to edit Master title style</a:t>
            </a:r>
            <a:endParaRPr lang="en-GB"/>
          </a:p>
        </p:txBody>
      </p:sp>
      <p:sp>
        <p:nvSpPr>
          <p:cNvPr id="3" name="Content Placeholder 2"/>
          <p:cNvSpPr>
            <a:spLocks noGrp="1"/>
          </p:cNvSpPr>
          <p:nvPr>
            <p:ph idx="1"/>
          </p:nvPr>
        </p:nvSpPr>
        <p:spPr>
          <a:xfrm>
            <a:off x="4766734" y="273063"/>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75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smtClean="0"/>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98152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81165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31341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48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smtClean="0"/>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smtClean="0"/>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3" r:id="rId15"/>
    <p:sldLayoutId id="2147483684" r:id="rId16"/>
    <p:sldLayoutId id="2147483685" r:id="rId17"/>
    <p:sldLayoutId id="2147483701" r:id="rId18"/>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27/06/2025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smtClean="0">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1638623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video" Target="https://www.youtube.com/embed/GIspObxnA7w"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5020" y="323548"/>
            <a:ext cx="9099550" cy="488983"/>
          </a:xfrm>
        </p:spPr>
        <p:txBody>
          <a:bodyPr/>
          <a:lstStyle/>
          <a:p>
            <a:r>
              <a:rPr lang="en-GB" sz="4400" b="1" u="sng" dirty="0" smtClean="0">
                <a:solidFill>
                  <a:schemeClr val="tx1"/>
                </a:solidFill>
              </a:rPr>
              <a:t>Sequences</a:t>
            </a:r>
            <a:endParaRPr lang="en-GB" sz="4400" b="1" u="sng" dirty="0">
              <a:solidFill>
                <a:schemeClr val="tx1"/>
              </a:solidFill>
            </a:endParaRPr>
          </a:p>
        </p:txBody>
      </p:sp>
      <p:sp>
        <p:nvSpPr>
          <p:cNvPr id="5" name="Rounded Rectangle 4"/>
          <p:cNvSpPr/>
          <p:nvPr/>
        </p:nvSpPr>
        <p:spPr>
          <a:xfrm>
            <a:off x="9800045" y="1555593"/>
            <a:ext cx="1948249" cy="15403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498884" y="1585613"/>
            <a:ext cx="2525628" cy="1384995"/>
          </a:xfrm>
          <a:prstGeom prst="rect">
            <a:avLst/>
          </a:prstGeom>
        </p:spPr>
        <p:txBody>
          <a:bodyPr wrap="square">
            <a:spAutoFit/>
          </a:bodyPr>
          <a:lstStyle/>
          <a:p>
            <a:pPr algn="ctr"/>
            <a:r>
              <a:rPr lang="en-GB" sz="2800" b="1" dirty="0" smtClean="0"/>
              <a:t>Vocabulary </a:t>
            </a:r>
          </a:p>
          <a:p>
            <a:pPr algn="ctr"/>
            <a:r>
              <a:rPr lang="en-GB" sz="2800" b="1" dirty="0" smtClean="0"/>
              <a:t>check</a:t>
            </a:r>
            <a:r>
              <a:rPr lang="en-GB" sz="2800" dirty="0"/>
              <a:t>: </a:t>
            </a:r>
            <a:endParaRPr lang="en-GB" sz="2800" dirty="0" smtClean="0"/>
          </a:p>
          <a:p>
            <a:pPr algn="ctr"/>
            <a:r>
              <a:rPr lang="en-GB" sz="2800" dirty="0" smtClean="0"/>
              <a:t>Sequence</a:t>
            </a:r>
            <a:endParaRPr lang="en-GB" dirty="0"/>
          </a:p>
        </p:txBody>
      </p:sp>
      <mc:AlternateContent xmlns:mc="http://schemas.openxmlformats.org/markup-compatibility/2006">
        <mc:Choice xmlns:a14="http://schemas.microsoft.com/office/drawing/2010/main" Requires="a14">
          <p:sp>
            <p:nvSpPr>
              <p:cNvPr id="7" name="TextBox 6"/>
              <p:cNvSpPr txBox="1"/>
              <p:nvPr/>
            </p:nvSpPr>
            <p:spPr>
              <a:xfrm>
                <a:off x="583701" y="1093248"/>
                <a:ext cx="9133489" cy="4464684"/>
              </a:xfrm>
              <a:prstGeom prst="rect">
                <a:avLst/>
              </a:prstGeom>
              <a:noFill/>
            </p:spPr>
            <p:txBody>
              <a:bodyPr wrap="square" rtlCol="0">
                <a:spAutoFit/>
              </a:bodyPr>
              <a:lstStyle/>
              <a:p>
                <a:pPr algn="l">
                  <a:lnSpc>
                    <a:spcPct val="200000"/>
                  </a:lnSpc>
                </a:pPr>
                <a:r>
                  <a:rPr lang="en-GB" sz="2400" dirty="0" smtClean="0">
                    <a:solidFill>
                      <a:srgbClr val="002060"/>
                    </a:solidFill>
                  </a:rPr>
                  <a:t>1)	Draw the next term of the sequence.</a:t>
                </a:r>
              </a:p>
              <a:p>
                <a:pPr algn="l">
                  <a:lnSpc>
                    <a:spcPct val="200000"/>
                  </a:lnSpc>
                </a:pPr>
                <a:endParaRPr lang="en-GB" sz="1200" dirty="0">
                  <a:solidFill>
                    <a:srgbClr val="002060"/>
                  </a:solidFill>
                </a:endParaRPr>
              </a:p>
              <a:p>
                <a:pPr>
                  <a:lnSpc>
                    <a:spcPct val="200000"/>
                  </a:lnSpc>
                </a:pPr>
                <a:r>
                  <a:rPr lang="en-GB" sz="2400" dirty="0">
                    <a:solidFill>
                      <a:srgbClr val="002060"/>
                    </a:solidFill>
                  </a:rPr>
                  <a:t>2)	</a:t>
                </a:r>
                <a:r>
                  <a:rPr lang="en-GB" sz="2400" dirty="0" smtClean="0">
                    <a:solidFill>
                      <a:srgbClr val="002060"/>
                    </a:solidFill>
                  </a:rPr>
                  <a:t>Work </a:t>
                </a:r>
                <a:r>
                  <a:rPr lang="en-GB" sz="2400" dirty="0">
                    <a:solidFill>
                      <a:srgbClr val="002060"/>
                    </a:solidFill>
                  </a:rPr>
                  <a:t>out </a:t>
                </a:r>
                <a14:m>
                  <m:oMath xmlns:m="http://schemas.openxmlformats.org/officeDocument/2006/math">
                    <m:f>
                      <m:fPr>
                        <m:ctrlPr>
                          <a:rPr lang="en-GB" sz="2400" b="0" i="1" dirty="0" smtClean="0">
                            <a:solidFill>
                              <a:srgbClr val="002060"/>
                            </a:solidFill>
                            <a:latin typeface="Cambria Math" panose="02040503050406030204" pitchFamily="18" charset="0"/>
                          </a:rPr>
                        </m:ctrlPr>
                      </m:fPr>
                      <m:num>
                        <m:r>
                          <a:rPr lang="en-GB" sz="2400" b="0" i="1" dirty="0" smtClean="0">
                            <a:solidFill>
                              <a:srgbClr val="002060"/>
                            </a:solidFill>
                            <a:latin typeface="Cambria Math" panose="02040503050406030204" pitchFamily="18" charset="0"/>
                            <a:cs typeface="Calibri" panose="020F0502020204030204" pitchFamily="34" charset="0"/>
                          </a:rPr>
                          <m:t>1</m:t>
                        </m:r>
                      </m:num>
                      <m:den>
                        <m:r>
                          <a:rPr lang="en-GB" sz="2400" b="0" i="1" dirty="0" smtClean="0">
                            <a:solidFill>
                              <a:srgbClr val="002060"/>
                            </a:solidFill>
                            <a:latin typeface="Cambria Math" panose="02040503050406030204" pitchFamily="18" charset="0"/>
                            <a:cs typeface="Calibri" panose="020F0502020204030204" pitchFamily="34" charset="0"/>
                          </a:rPr>
                          <m:t>3</m:t>
                        </m:r>
                      </m:den>
                    </m:f>
                  </m:oMath>
                </a14:m>
                <a:r>
                  <a:rPr lang="en-GB" sz="2400" dirty="0">
                    <a:solidFill>
                      <a:srgbClr val="002060"/>
                    </a:solidFill>
                  </a:rPr>
                  <a:t> of 21</a:t>
                </a:r>
              </a:p>
              <a:p>
                <a:pPr algn="l">
                  <a:lnSpc>
                    <a:spcPct val="200000"/>
                  </a:lnSpc>
                </a:pPr>
                <a:r>
                  <a:rPr lang="en-GB" sz="2400" dirty="0">
                    <a:solidFill>
                      <a:srgbClr val="002060"/>
                    </a:solidFill>
                  </a:rPr>
                  <a:t>3)	</a:t>
                </a:r>
                <a:r>
                  <a:rPr lang="en-GB" sz="2400" dirty="0" smtClean="0">
                    <a:solidFill>
                      <a:srgbClr val="002060"/>
                    </a:solidFill>
                  </a:rPr>
                  <a:t>Find </a:t>
                </a:r>
                <a:r>
                  <a:rPr lang="en-GB" sz="2400" dirty="0">
                    <a:solidFill>
                      <a:srgbClr val="002060"/>
                    </a:solidFill>
                  </a:rPr>
                  <a:t>the perimeter of the rectangle.</a:t>
                </a:r>
              </a:p>
              <a:p>
                <a:pPr algn="l">
                  <a:lnSpc>
                    <a:spcPct val="200000"/>
                  </a:lnSpc>
                </a:pPr>
                <a:endParaRPr lang="en-GB" sz="2400" dirty="0">
                  <a:solidFill>
                    <a:srgbClr val="002060"/>
                  </a:solidFill>
                </a:endParaRPr>
              </a:p>
              <a:p>
                <a:pPr algn="l">
                  <a:lnSpc>
                    <a:spcPct val="200000"/>
                  </a:lnSpc>
                </a:pPr>
                <a:r>
                  <a:rPr lang="en-GB" sz="2400" dirty="0">
                    <a:solidFill>
                      <a:srgbClr val="002060"/>
                    </a:solidFill>
                  </a:rPr>
                  <a:t>4)	</a:t>
                </a:r>
                <a:r>
                  <a:rPr lang="en-GB" sz="2400" dirty="0" smtClean="0">
                    <a:solidFill>
                      <a:srgbClr val="002060"/>
                    </a:solidFill>
                  </a:rPr>
                  <a:t>What </a:t>
                </a:r>
                <a:r>
                  <a:rPr lang="en-GB" sz="2400" dirty="0">
                    <a:solidFill>
                      <a:srgbClr val="002060"/>
                    </a:solidFill>
                  </a:rPr>
                  <a:t>is the mathematical name of the shape</a:t>
                </a:r>
                <a:r>
                  <a:rPr lang="en-GB" sz="2400" dirty="0"/>
                  <a:t>?</a:t>
                </a:r>
              </a:p>
            </p:txBody>
          </p:sp>
        </mc:Choice>
        <mc:Fallback>
          <p:sp>
            <p:nvSpPr>
              <p:cNvPr id="7" name="TextBox 6"/>
              <p:cNvSpPr txBox="1">
                <a:spLocks noRot="1" noChangeAspect="1" noMove="1" noResize="1" noEditPoints="1" noAdjustHandles="1" noChangeArrowheads="1" noChangeShapeType="1" noTextEdit="1"/>
              </p:cNvSpPr>
              <p:nvPr/>
            </p:nvSpPr>
            <p:spPr>
              <a:xfrm>
                <a:off x="583701" y="1093248"/>
                <a:ext cx="9133489" cy="4464684"/>
              </a:xfrm>
              <a:prstGeom prst="rect">
                <a:avLst/>
              </a:prstGeom>
              <a:blipFill>
                <a:blip r:embed="rId2"/>
                <a:stretch>
                  <a:fillRect l="-1068"/>
                </a:stretch>
              </a:blipFill>
            </p:spPr>
            <p:txBody>
              <a:bodyPr/>
              <a:lstStyle/>
              <a:p>
                <a:r>
                  <a:rPr lang="en-GB">
                    <a:noFill/>
                  </a:rPr>
                  <a:t> </a:t>
                </a:r>
              </a:p>
            </p:txBody>
          </p:sp>
        </mc:Fallback>
      </mc:AlternateContent>
      <p:sp>
        <p:nvSpPr>
          <p:cNvPr id="8" name="Hexagon 7">
            <a:extLst>
              <a:ext uri="{FF2B5EF4-FFF2-40B4-BE49-F238E27FC236}">
                <a16:creationId xmlns:a16="http://schemas.microsoft.com/office/drawing/2014/main" id="{03C88FCE-274C-4685-88DC-94FA8C6B175C}"/>
              </a:ext>
            </a:extLst>
          </p:cNvPr>
          <p:cNvSpPr/>
          <p:nvPr/>
        </p:nvSpPr>
        <p:spPr>
          <a:xfrm>
            <a:off x="8328843" y="4905172"/>
            <a:ext cx="1087394" cy="983686"/>
          </a:xfrm>
          <a:prstGeom prst="hexago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186B1B5-FA95-4B8C-A8DC-465CCD57B640}"/>
              </a:ext>
            </a:extLst>
          </p:cNvPr>
          <p:cNvSpPr/>
          <p:nvPr/>
        </p:nvSpPr>
        <p:spPr>
          <a:xfrm>
            <a:off x="4060227" y="3987452"/>
            <a:ext cx="1853722" cy="52322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CDC9F53-BB9A-4AD5-841B-9D7AC677D8DA}"/>
              </a:ext>
            </a:extLst>
          </p:cNvPr>
          <p:cNvSpPr txBox="1"/>
          <p:nvPr/>
        </p:nvSpPr>
        <p:spPr>
          <a:xfrm>
            <a:off x="4270611" y="4505062"/>
            <a:ext cx="1649766" cy="400110"/>
          </a:xfrm>
          <a:prstGeom prst="rect">
            <a:avLst/>
          </a:prstGeom>
          <a:noFill/>
        </p:spPr>
        <p:txBody>
          <a:bodyPr wrap="square" rtlCol="0">
            <a:spAutoFit/>
          </a:bodyPr>
          <a:lstStyle/>
          <a:p>
            <a:pPr algn="ctr"/>
            <a:r>
              <a:rPr lang="en-GB" sz="2000" b="1" dirty="0"/>
              <a:t>8 cm</a:t>
            </a:r>
          </a:p>
        </p:txBody>
      </p:sp>
      <p:grpSp>
        <p:nvGrpSpPr>
          <p:cNvPr id="11" name="Group 10"/>
          <p:cNvGrpSpPr/>
          <p:nvPr/>
        </p:nvGrpSpPr>
        <p:grpSpPr>
          <a:xfrm>
            <a:off x="1652260" y="1897670"/>
            <a:ext cx="528381" cy="216000"/>
            <a:chOff x="1032150" y="1677075"/>
            <a:chExt cx="528381" cy="216000"/>
          </a:xfrm>
        </p:grpSpPr>
        <p:sp>
          <p:nvSpPr>
            <p:cNvPr id="12" name="Oval 11">
              <a:extLst>
                <a:ext uri="{FF2B5EF4-FFF2-40B4-BE49-F238E27FC236}">
                  <a16:creationId xmlns:a16="http://schemas.microsoft.com/office/drawing/2014/main" id="{D36E936F-1611-4A70-A217-B0A924742AC0}"/>
                </a:ext>
              </a:extLst>
            </p:cNvPr>
            <p:cNvSpPr/>
            <p:nvPr/>
          </p:nvSpPr>
          <p:spPr>
            <a:xfrm>
              <a:off x="1032150"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815E90-8B47-4E88-B60B-E490E9F80A59}"/>
                </a:ext>
              </a:extLst>
            </p:cNvPr>
            <p:cNvSpPr/>
            <p:nvPr/>
          </p:nvSpPr>
          <p:spPr>
            <a:xfrm>
              <a:off x="1344531"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2929692" y="1897670"/>
            <a:ext cx="1174473" cy="216000"/>
            <a:chOff x="2309582" y="1677075"/>
            <a:chExt cx="1174473" cy="216000"/>
          </a:xfrm>
        </p:grpSpPr>
        <p:sp>
          <p:nvSpPr>
            <p:cNvPr id="15" name="Oval 14">
              <a:extLst>
                <a:ext uri="{FF2B5EF4-FFF2-40B4-BE49-F238E27FC236}">
                  <a16:creationId xmlns:a16="http://schemas.microsoft.com/office/drawing/2014/main" id="{FD7B1889-6269-48DD-9347-3635EE0F35F9}"/>
                </a:ext>
              </a:extLst>
            </p:cNvPr>
            <p:cNvSpPr/>
            <p:nvPr/>
          </p:nvSpPr>
          <p:spPr>
            <a:xfrm>
              <a:off x="2309582"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5E3E97F-33E4-41BB-B157-06C1B46AE2E8}"/>
                </a:ext>
              </a:extLst>
            </p:cNvPr>
            <p:cNvSpPr/>
            <p:nvPr/>
          </p:nvSpPr>
          <p:spPr>
            <a:xfrm>
              <a:off x="2628105"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CF028E7-8FB7-48F0-A69D-F3DF21D7D10A}"/>
                </a:ext>
              </a:extLst>
            </p:cNvPr>
            <p:cNvSpPr/>
            <p:nvPr/>
          </p:nvSpPr>
          <p:spPr>
            <a:xfrm>
              <a:off x="2948080"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4FB6B9B-EB1F-4596-9F35-DED98AF2AD56}"/>
                </a:ext>
              </a:extLst>
            </p:cNvPr>
            <p:cNvSpPr/>
            <p:nvPr/>
          </p:nvSpPr>
          <p:spPr>
            <a:xfrm>
              <a:off x="3268055"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4831052" y="1897670"/>
            <a:ext cx="1812971" cy="216000"/>
            <a:chOff x="4210942" y="1666443"/>
            <a:chExt cx="1812971" cy="216000"/>
          </a:xfrm>
        </p:grpSpPr>
        <p:sp>
          <p:nvSpPr>
            <p:cNvPr id="20" name="Oval 19">
              <a:extLst>
                <a:ext uri="{FF2B5EF4-FFF2-40B4-BE49-F238E27FC236}">
                  <a16:creationId xmlns:a16="http://schemas.microsoft.com/office/drawing/2014/main" id="{77F87ECB-9C19-4ACF-80EE-4B99B87A0EC2}"/>
                </a:ext>
              </a:extLst>
            </p:cNvPr>
            <p:cNvSpPr/>
            <p:nvPr/>
          </p:nvSpPr>
          <p:spPr>
            <a:xfrm>
              <a:off x="4210942"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C21FED4-DB04-40A6-BB1F-449BD774CE3A}"/>
                </a:ext>
              </a:extLst>
            </p:cNvPr>
            <p:cNvSpPr/>
            <p:nvPr/>
          </p:nvSpPr>
          <p:spPr>
            <a:xfrm>
              <a:off x="4530336"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04F7E59-3F4C-4201-96B1-915F7E4D3A11}"/>
                </a:ext>
              </a:extLst>
            </p:cNvPr>
            <p:cNvSpPr/>
            <p:nvPr/>
          </p:nvSpPr>
          <p:spPr>
            <a:xfrm>
              <a:off x="4849730"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76CB672-484B-4112-AFB7-2948A870A0BF}"/>
                </a:ext>
              </a:extLst>
            </p:cNvPr>
            <p:cNvSpPr/>
            <p:nvPr/>
          </p:nvSpPr>
          <p:spPr>
            <a:xfrm>
              <a:off x="5169124"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722FC6D-77B9-4607-9C01-BCD0A11750C2}"/>
                </a:ext>
              </a:extLst>
            </p:cNvPr>
            <p:cNvSpPr/>
            <p:nvPr/>
          </p:nvSpPr>
          <p:spPr>
            <a:xfrm>
              <a:off x="5488518"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17CDFE7-FC17-49B8-AA96-A3F9810FD6C4}"/>
                </a:ext>
              </a:extLst>
            </p:cNvPr>
            <p:cNvSpPr/>
            <p:nvPr/>
          </p:nvSpPr>
          <p:spPr>
            <a:xfrm>
              <a:off x="5807913"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C4C1B804-E130-4C94-85EE-550CC17B5136}"/>
              </a:ext>
            </a:extLst>
          </p:cNvPr>
          <p:cNvSpPr txBox="1"/>
          <p:nvPr/>
        </p:nvSpPr>
        <p:spPr>
          <a:xfrm>
            <a:off x="3248215" y="4050724"/>
            <a:ext cx="1649766" cy="400110"/>
          </a:xfrm>
          <a:prstGeom prst="rect">
            <a:avLst/>
          </a:prstGeom>
          <a:noFill/>
        </p:spPr>
        <p:txBody>
          <a:bodyPr wrap="square" rtlCol="0">
            <a:spAutoFit/>
          </a:bodyPr>
          <a:lstStyle/>
          <a:p>
            <a:r>
              <a:rPr lang="en-GB" sz="2000" b="1" dirty="0" smtClean="0"/>
              <a:t>2 </a:t>
            </a:r>
            <a:r>
              <a:rPr lang="en-GB" sz="2000" b="1" dirty="0"/>
              <a:t>cm</a:t>
            </a:r>
          </a:p>
        </p:txBody>
      </p:sp>
      <p:sp>
        <p:nvSpPr>
          <p:cNvPr id="28" name="Text Placeholder 3"/>
          <p:cNvSpPr txBox="1">
            <a:spLocks/>
          </p:cNvSpPr>
          <p:nvPr/>
        </p:nvSpPr>
        <p:spPr>
          <a:xfrm>
            <a:off x="8349239" y="207139"/>
            <a:ext cx="3629417"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3200" b="1" dirty="0" smtClean="0">
                <a:solidFill>
                  <a:srgbClr val="FF0000"/>
                </a:solidFill>
              </a:rPr>
              <a:t>Complete in silence</a:t>
            </a:r>
            <a:endParaRPr lang="en-GB" sz="3200" b="1" dirty="0">
              <a:solidFill>
                <a:srgbClr val="FF0000"/>
              </a:solidFill>
            </a:endParaRPr>
          </a:p>
        </p:txBody>
      </p:sp>
      <p:grpSp>
        <p:nvGrpSpPr>
          <p:cNvPr id="29" name="Group 28"/>
          <p:cNvGrpSpPr/>
          <p:nvPr/>
        </p:nvGrpSpPr>
        <p:grpSpPr>
          <a:xfrm>
            <a:off x="6880054" y="1797092"/>
            <a:ext cx="2626380" cy="417156"/>
            <a:chOff x="6601520" y="1555365"/>
            <a:chExt cx="2626380" cy="417156"/>
          </a:xfrm>
        </p:grpSpPr>
        <p:sp>
          <p:nvSpPr>
            <p:cNvPr id="30" name="Oval 29">
              <a:extLst>
                <a:ext uri="{FF2B5EF4-FFF2-40B4-BE49-F238E27FC236}">
                  <a16:creationId xmlns:a16="http://schemas.microsoft.com/office/drawing/2014/main" id="{77F87ECB-9C19-4ACF-80EE-4B99B87A0EC2}"/>
                </a:ext>
              </a:extLst>
            </p:cNvPr>
            <p:cNvSpPr/>
            <p:nvPr/>
          </p:nvSpPr>
          <p:spPr>
            <a:xfrm>
              <a:off x="6677329"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C21FED4-DB04-40A6-BB1F-449BD774CE3A}"/>
                </a:ext>
              </a:extLst>
            </p:cNvPr>
            <p:cNvSpPr/>
            <p:nvPr/>
          </p:nvSpPr>
          <p:spPr>
            <a:xfrm>
              <a:off x="6998673"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04F7E59-3F4C-4201-96B1-915F7E4D3A11}"/>
                </a:ext>
              </a:extLst>
            </p:cNvPr>
            <p:cNvSpPr/>
            <p:nvPr/>
          </p:nvSpPr>
          <p:spPr>
            <a:xfrm>
              <a:off x="7320017"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76CB672-484B-4112-AFB7-2948A870A0BF}"/>
                </a:ext>
              </a:extLst>
            </p:cNvPr>
            <p:cNvSpPr/>
            <p:nvPr/>
          </p:nvSpPr>
          <p:spPr>
            <a:xfrm>
              <a:off x="7641361"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722FC6D-77B9-4607-9C01-BCD0A11750C2}"/>
                </a:ext>
              </a:extLst>
            </p:cNvPr>
            <p:cNvSpPr/>
            <p:nvPr/>
          </p:nvSpPr>
          <p:spPr>
            <a:xfrm>
              <a:off x="7962705"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17CDFE7-FC17-49B8-AA96-A3F9810FD6C4}"/>
                </a:ext>
              </a:extLst>
            </p:cNvPr>
            <p:cNvSpPr/>
            <p:nvPr/>
          </p:nvSpPr>
          <p:spPr>
            <a:xfrm>
              <a:off x="8284049"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F722FC6D-77B9-4607-9C01-BCD0A11750C2}"/>
                </a:ext>
              </a:extLst>
            </p:cNvPr>
            <p:cNvSpPr/>
            <p:nvPr/>
          </p:nvSpPr>
          <p:spPr>
            <a:xfrm>
              <a:off x="8605393"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17CDFE7-FC17-49B8-AA96-A3F9810FD6C4}"/>
                </a:ext>
              </a:extLst>
            </p:cNvPr>
            <p:cNvSpPr/>
            <p:nvPr/>
          </p:nvSpPr>
          <p:spPr>
            <a:xfrm>
              <a:off x="8926739"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601520" y="1555365"/>
              <a:ext cx="2626380" cy="4171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7D72E0D1-31DE-4F2E-B7CA-599B42585033}"/>
              </a:ext>
            </a:extLst>
          </p:cNvPr>
          <p:cNvSpPr txBox="1"/>
          <p:nvPr/>
        </p:nvSpPr>
        <p:spPr>
          <a:xfrm>
            <a:off x="4752135" y="2557153"/>
            <a:ext cx="1435410" cy="523220"/>
          </a:xfrm>
          <a:prstGeom prst="rect">
            <a:avLst/>
          </a:prstGeom>
          <a:noFill/>
        </p:spPr>
        <p:txBody>
          <a:bodyPr wrap="square" rtlCol="0">
            <a:spAutoFit/>
          </a:bodyPr>
          <a:lstStyle/>
          <a:p>
            <a:r>
              <a:rPr lang="en-GB" sz="2800" dirty="0" smtClean="0">
                <a:solidFill>
                  <a:srgbClr val="FF0000"/>
                </a:solidFill>
              </a:rPr>
              <a:t>7</a:t>
            </a:r>
            <a:endParaRPr lang="en-GB" sz="2800" dirty="0">
              <a:solidFill>
                <a:srgbClr val="FF0000"/>
              </a:solidFill>
            </a:endParaRPr>
          </a:p>
        </p:txBody>
      </p:sp>
      <p:sp>
        <p:nvSpPr>
          <p:cNvPr id="40" name="TextBox 39">
            <a:extLst>
              <a:ext uri="{FF2B5EF4-FFF2-40B4-BE49-F238E27FC236}">
                <a16:creationId xmlns:a16="http://schemas.microsoft.com/office/drawing/2014/main" id="{ACA4FF8F-4F3B-4990-85D9-ABF3E04FEEDE}"/>
              </a:ext>
            </a:extLst>
          </p:cNvPr>
          <p:cNvSpPr txBox="1"/>
          <p:nvPr/>
        </p:nvSpPr>
        <p:spPr>
          <a:xfrm>
            <a:off x="6381569" y="3903052"/>
            <a:ext cx="1435410" cy="523220"/>
          </a:xfrm>
          <a:prstGeom prst="rect">
            <a:avLst/>
          </a:prstGeom>
          <a:noFill/>
        </p:spPr>
        <p:txBody>
          <a:bodyPr wrap="square" rtlCol="0">
            <a:spAutoFit/>
          </a:bodyPr>
          <a:lstStyle/>
          <a:p>
            <a:r>
              <a:rPr lang="en-GB" sz="2800" dirty="0" smtClean="0">
                <a:solidFill>
                  <a:srgbClr val="FF0000"/>
                </a:solidFill>
              </a:rPr>
              <a:t>20 </a:t>
            </a:r>
            <a:r>
              <a:rPr lang="en-GB" sz="2800" dirty="0">
                <a:solidFill>
                  <a:srgbClr val="FF0000"/>
                </a:solidFill>
              </a:rPr>
              <a:t>cm</a:t>
            </a:r>
          </a:p>
        </p:txBody>
      </p:sp>
      <p:sp>
        <p:nvSpPr>
          <p:cNvPr id="41" name="TextBox 40">
            <a:extLst>
              <a:ext uri="{FF2B5EF4-FFF2-40B4-BE49-F238E27FC236}">
                <a16:creationId xmlns:a16="http://schemas.microsoft.com/office/drawing/2014/main" id="{49EF301E-BE65-413D-BCA7-9BE731DF7A99}"/>
              </a:ext>
            </a:extLst>
          </p:cNvPr>
          <p:cNvSpPr txBox="1"/>
          <p:nvPr/>
        </p:nvSpPr>
        <p:spPr>
          <a:xfrm>
            <a:off x="6230657" y="5360835"/>
            <a:ext cx="1883805" cy="523220"/>
          </a:xfrm>
          <a:prstGeom prst="rect">
            <a:avLst/>
          </a:prstGeom>
          <a:noFill/>
        </p:spPr>
        <p:txBody>
          <a:bodyPr wrap="square" rtlCol="0">
            <a:spAutoFit/>
          </a:bodyPr>
          <a:lstStyle/>
          <a:p>
            <a:r>
              <a:rPr lang="en-GB" sz="2800" dirty="0">
                <a:solidFill>
                  <a:srgbClr val="FF0000"/>
                </a:solidFill>
              </a:rPr>
              <a:t>Hexagon</a:t>
            </a:r>
          </a:p>
        </p:txBody>
      </p:sp>
    </p:spTree>
    <p:extLst>
      <p:ext uri="{BB962C8B-B14F-4D97-AF65-F5344CB8AC3E}">
        <p14:creationId xmlns:p14="http://schemas.microsoft.com/office/powerpoint/2010/main" val="333483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Rectangle 10"/>
          <p:cNvSpPr/>
          <p:nvPr/>
        </p:nvSpPr>
        <p:spPr>
          <a:xfrm>
            <a:off x="2166000" y="4905117"/>
            <a:ext cx="3816424" cy="1224136"/>
          </a:xfrm>
          <a:prstGeom prst="rect">
            <a:avLst/>
          </a:prstGeom>
          <a:solidFill>
            <a:srgbClr val="9842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1775520" y="1059753"/>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3" name="Oval 12"/>
          <p:cNvSpPr/>
          <p:nvPr/>
        </p:nvSpPr>
        <p:spPr>
          <a:xfrm>
            <a:off x="1925297" y="2067864"/>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Isosceles Triangle 13"/>
          <p:cNvSpPr/>
          <p:nvPr/>
        </p:nvSpPr>
        <p:spPr>
          <a:xfrm>
            <a:off x="3077426" y="2067864"/>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gular Pentagon 14"/>
          <p:cNvSpPr/>
          <p:nvPr/>
        </p:nvSpPr>
        <p:spPr>
          <a:xfrm>
            <a:off x="4367809" y="2067864"/>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Rectangle 15"/>
          <p:cNvSpPr/>
          <p:nvPr/>
        </p:nvSpPr>
        <p:spPr>
          <a:xfrm>
            <a:off x="5563142" y="2080629"/>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7" name="Oval 16"/>
          <p:cNvSpPr/>
          <p:nvPr/>
        </p:nvSpPr>
        <p:spPr>
          <a:xfrm>
            <a:off x="6670792" y="2067864"/>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8" name="Isosceles Triangle 17"/>
          <p:cNvSpPr/>
          <p:nvPr/>
        </p:nvSpPr>
        <p:spPr>
          <a:xfrm>
            <a:off x="7822921" y="2067864"/>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9" name="Regular Pentagon 18"/>
          <p:cNvSpPr/>
          <p:nvPr/>
        </p:nvSpPr>
        <p:spPr>
          <a:xfrm>
            <a:off x="9113304" y="2067864"/>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0" name="Rectangle 19"/>
          <p:cNvSpPr/>
          <p:nvPr/>
        </p:nvSpPr>
        <p:spPr>
          <a:xfrm>
            <a:off x="2171564" y="347840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1" name="Rectangle 20"/>
          <p:cNvSpPr/>
          <p:nvPr/>
        </p:nvSpPr>
        <p:spPr>
          <a:xfrm>
            <a:off x="2171564" y="488895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Rectangle 21"/>
          <p:cNvSpPr/>
          <p:nvPr/>
        </p:nvSpPr>
        <p:spPr>
          <a:xfrm>
            <a:off x="6168008" y="347840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Rectangle 22"/>
          <p:cNvSpPr/>
          <p:nvPr/>
        </p:nvSpPr>
        <p:spPr>
          <a:xfrm>
            <a:off x="6168008" y="488895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Oval 23"/>
          <p:cNvSpPr/>
          <p:nvPr/>
        </p:nvSpPr>
        <p:spPr>
          <a:xfrm>
            <a:off x="2301230" y="3622423"/>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25" name="Oval 24"/>
          <p:cNvSpPr/>
          <p:nvPr/>
        </p:nvSpPr>
        <p:spPr>
          <a:xfrm>
            <a:off x="6286302" y="3622423"/>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26" name="Oval 25"/>
          <p:cNvSpPr/>
          <p:nvPr/>
        </p:nvSpPr>
        <p:spPr>
          <a:xfrm>
            <a:off x="2301230" y="5032966"/>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27" name="Oval 26"/>
          <p:cNvSpPr/>
          <p:nvPr/>
        </p:nvSpPr>
        <p:spPr>
          <a:xfrm>
            <a:off x="6286302" y="5032966"/>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8" name="Oval 27"/>
          <p:cNvSpPr/>
          <p:nvPr/>
        </p:nvSpPr>
        <p:spPr>
          <a:xfrm>
            <a:off x="8077700" y="5068970"/>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Isosceles Triangle 28"/>
          <p:cNvSpPr/>
          <p:nvPr/>
        </p:nvSpPr>
        <p:spPr>
          <a:xfrm>
            <a:off x="4086280" y="3622423"/>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Regular Pentagon 29"/>
          <p:cNvSpPr/>
          <p:nvPr/>
        </p:nvSpPr>
        <p:spPr>
          <a:xfrm>
            <a:off x="8071965" y="3622423"/>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1" name="Rectangle 30"/>
          <p:cNvSpPr/>
          <p:nvPr/>
        </p:nvSpPr>
        <p:spPr>
          <a:xfrm>
            <a:off x="4168171" y="5130504"/>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389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TextBox 10"/>
          <p:cNvSpPr txBox="1"/>
          <p:nvPr/>
        </p:nvSpPr>
        <p:spPr>
          <a:xfrm>
            <a:off x="1775520" y="1072816"/>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2" name="Oval 11"/>
          <p:cNvSpPr/>
          <p:nvPr/>
        </p:nvSpPr>
        <p:spPr>
          <a:xfrm>
            <a:off x="1925297"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Isosceles Triangle 12"/>
          <p:cNvSpPr/>
          <p:nvPr/>
        </p:nvSpPr>
        <p:spPr>
          <a:xfrm>
            <a:off x="3077426" y="2080927"/>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Oval 13"/>
          <p:cNvSpPr/>
          <p:nvPr/>
        </p:nvSpPr>
        <p:spPr>
          <a:xfrm>
            <a:off x="4367808"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Isosceles Triangle 14"/>
          <p:cNvSpPr/>
          <p:nvPr/>
        </p:nvSpPr>
        <p:spPr>
          <a:xfrm rot="10800000">
            <a:off x="5519937" y="2080927"/>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Oval 15"/>
          <p:cNvSpPr/>
          <p:nvPr/>
        </p:nvSpPr>
        <p:spPr>
          <a:xfrm>
            <a:off x="6810319"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7" name="Isosceles Triangle 16"/>
          <p:cNvSpPr/>
          <p:nvPr/>
        </p:nvSpPr>
        <p:spPr>
          <a:xfrm>
            <a:off x="7962448" y="2080927"/>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8" name="Oval 17"/>
          <p:cNvSpPr/>
          <p:nvPr/>
        </p:nvSpPr>
        <p:spPr>
          <a:xfrm>
            <a:off x="9252830"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9" name="Rectangle 18"/>
          <p:cNvSpPr/>
          <p:nvPr/>
        </p:nvSpPr>
        <p:spPr>
          <a:xfrm>
            <a:off x="2171564"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0" name="Rectangle 19"/>
          <p:cNvSpPr/>
          <p:nvPr/>
        </p:nvSpPr>
        <p:spPr>
          <a:xfrm>
            <a:off x="2171564"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1" name="Rectangle 20"/>
          <p:cNvSpPr/>
          <p:nvPr/>
        </p:nvSpPr>
        <p:spPr>
          <a:xfrm>
            <a:off x="6168008"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Rectangle 21"/>
          <p:cNvSpPr/>
          <p:nvPr/>
        </p:nvSpPr>
        <p:spPr>
          <a:xfrm>
            <a:off x="6168008"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Oval 22"/>
          <p:cNvSpPr/>
          <p:nvPr/>
        </p:nvSpPr>
        <p:spPr>
          <a:xfrm>
            <a:off x="2301230" y="3635486"/>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24" name="Oval 23"/>
          <p:cNvSpPr/>
          <p:nvPr/>
        </p:nvSpPr>
        <p:spPr>
          <a:xfrm>
            <a:off x="6286302" y="3635486"/>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25" name="Oval 24"/>
          <p:cNvSpPr/>
          <p:nvPr/>
        </p:nvSpPr>
        <p:spPr>
          <a:xfrm>
            <a:off x="2301230" y="5046029"/>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26" name="Oval 25"/>
          <p:cNvSpPr/>
          <p:nvPr/>
        </p:nvSpPr>
        <p:spPr>
          <a:xfrm>
            <a:off x="6286302" y="5046029"/>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7" name="Oval 26"/>
          <p:cNvSpPr/>
          <p:nvPr/>
        </p:nvSpPr>
        <p:spPr>
          <a:xfrm>
            <a:off x="4079776" y="5082033"/>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Isosceles Triangle 27"/>
          <p:cNvSpPr/>
          <p:nvPr/>
        </p:nvSpPr>
        <p:spPr>
          <a:xfrm>
            <a:off x="4086280" y="3635486"/>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Isosceles Triangle 28"/>
          <p:cNvSpPr/>
          <p:nvPr/>
        </p:nvSpPr>
        <p:spPr>
          <a:xfrm rot="10800000">
            <a:off x="8074182" y="5138348"/>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Isosceles Triangle 29"/>
          <p:cNvSpPr/>
          <p:nvPr/>
        </p:nvSpPr>
        <p:spPr>
          <a:xfrm rot="5400000">
            <a:off x="8183507" y="3635486"/>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59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Rectangle 10"/>
          <p:cNvSpPr/>
          <p:nvPr/>
        </p:nvSpPr>
        <p:spPr>
          <a:xfrm>
            <a:off x="6165968" y="4914018"/>
            <a:ext cx="3816424" cy="1224136"/>
          </a:xfrm>
          <a:prstGeom prst="rect">
            <a:avLst/>
          </a:prstGeom>
          <a:solidFill>
            <a:srgbClr val="9842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1775520" y="1072816"/>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3" name="Oval 12"/>
          <p:cNvSpPr/>
          <p:nvPr/>
        </p:nvSpPr>
        <p:spPr>
          <a:xfrm>
            <a:off x="1925297"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Isosceles Triangle 13"/>
          <p:cNvSpPr/>
          <p:nvPr/>
        </p:nvSpPr>
        <p:spPr>
          <a:xfrm>
            <a:off x="3077426" y="2080927"/>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Oval 14"/>
          <p:cNvSpPr/>
          <p:nvPr/>
        </p:nvSpPr>
        <p:spPr>
          <a:xfrm>
            <a:off x="4367808"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Isosceles Triangle 15"/>
          <p:cNvSpPr/>
          <p:nvPr/>
        </p:nvSpPr>
        <p:spPr>
          <a:xfrm rot="10800000">
            <a:off x="5519937" y="2080927"/>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7" name="Oval 16"/>
          <p:cNvSpPr/>
          <p:nvPr/>
        </p:nvSpPr>
        <p:spPr>
          <a:xfrm>
            <a:off x="6810319"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8" name="Isosceles Triangle 17"/>
          <p:cNvSpPr/>
          <p:nvPr/>
        </p:nvSpPr>
        <p:spPr>
          <a:xfrm>
            <a:off x="7962448" y="2080927"/>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9" name="Oval 18"/>
          <p:cNvSpPr/>
          <p:nvPr/>
        </p:nvSpPr>
        <p:spPr>
          <a:xfrm>
            <a:off x="9252830" y="208092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0" name="Rectangle 19"/>
          <p:cNvSpPr/>
          <p:nvPr/>
        </p:nvSpPr>
        <p:spPr>
          <a:xfrm>
            <a:off x="2171564"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1" name="Rectangle 20"/>
          <p:cNvSpPr/>
          <p:nvPr/>
        </p:nvSpPr>
        <p:spPr>
          <a:xfrm>
            <a:off x="2171564"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Rectangle 21"/>
          <p:cNvSpPr/>
          <p:nvPr/>
        </p:nvSpPr>
        <p:spPr>
          <a:xfrm>
            <a:off x="6168008"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Rectangle 22"/>
          <p:cNvSpPr/>
          <p:nvPr/>
        </p:nvSpPr>
        <p:spPr>
          <a:xfrm>
            <a:off x="6168008"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Oval 23"/>
          <p:cNvSpPr/>
          <p:nvPr/>
        </p:nvSpPr>
        <p:spPr>
          <a:xfrm>
            <a:off x="2301230" y="3635486"/>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25" name="Oval 24"/>
          <p:cNvSpPr/>
          <p:nvPr/>
        </p:nvSpPr>
        <p:spPr>
          <a:xfrm>
            <a:off x="6286302" y="3635486"/>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26" name="Oval 25"/>
          <p:cNvSpPr/>
          <p:nvPr/>
        </p:nvSpPr>
        <p:spPr>
          <a:xfrm>
            <a:off x="2301230" y="5046029"/>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27" name="Oval 26"/>
          <p:cNvSpPr/>
          <p:nvPr/>
        </p:nvSpPr>
        <p:spPr>
          <a:xfrm>
            <a:off x="6286302" y="5046029"/>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8" name="Oval 27"/>
          <p:cNvSpPr/>
          <p:nvPr/>
        </p:nvSpPr>
        <p:spPr>
          <a:xfrm>
            <a:off x="4079776" y="5082033"/>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Isosceles Triangle 28"/>
          <p:cNvSpPr/>
          <p:nvPr/>
        </p:nvSpPr>
        <p:spPr>
          <a:xfrm>
            <a:off x="4086280" y="3635486"/>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Isosceles Triangle 29"/>
          <p:cNvSpPr/>
          <p:nvPr/>
        </p:nvSpPr>
        <p:spPr>
          <a:xfrm rot="10800000">
            <a:off x="8074182" y="5138348"/>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1" name="Isosceles Triangle 30"/>
          <p:cNvSpPr/>
          <p:nvPr/>
        </p:nvSpPr>
        <p:spPr>
          <a:xfrm rot="5400000">
            <a:off x="8183507" y="3635486"/>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96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32" name="TextBox 31"/>
          <p:cNvSpPr txBox="1"/>
          <p:nvPr/>
        </p:nvSpPr>
        <p:spPr>
          <a:xfrm>
            <a:off x="1775520" y="1268761"/>
            <a:ext cx="864096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On your whiteboards, draw the image that would come next in this pattern.</a:t>
            </a:r>
          </a:p>
        </p:txBody>
      </p:sp>
      <p:sp>
        <p:nvSpPr>
          <p:cNvPr id="33" name="Rectangle 32"/>
          <p:cNvSpPr/>
          <p:nvPr/>
        </p:nvSpPr>
        <p:spPr>
          <a:xfrm>
            <a:off x="4511824" y="2780928"/>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4" name="Rectangle 33"/>
          <p:cNvSpPr/>
          <p:nvPr/>
        </p:nvSpPr>
        <p:spPr>
          <a:xfrm>
            <a:off x="2927648" y="2780928"/>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5" name="Rectangle 34"/>
          <p:cNvSpPr/>
          <p:nvPr/>
        </p:nvSpPr>
        <p:spPr>
          <a:xfrm>
            <a:off x="5303912" y="2780928"/>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6" name="Rectangle 35"/>
          <p:cNvSpPr/>
          <p:nvPr/>
        </p:nvSpPr>
        <p:spPr>
          <a:xfrm>
            <a:off x="7680176" y="2780928"/>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7" name="Rectangle 36"/>
          <p:cNvSpPr/>
          <p:nvPr/>
        </p:nvSpPr>
        <p:spPr>
          <a:xfrm>
            <a:off x="6888088" y="2780928"/>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8" name="Rectangle 37"/>
          <p:cNvSpPr/>
          <p:nvPr/>
        </p:nvSpPr>
        <p:spPr>
          <a:xfrm>
            <a:off x="8472264" y="2780928"/>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9" name="Rectangle 38"/>
          <p:cNvSpPr/>
          <p:nvPr/>
        </p:nvSpPr>
        <p:spPr>
          <a:xfrm>
            <a:off x="4655840" y="4437112"/>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0" name="Rectangle 39"/>
          <p:cNvSpPr/>
          <p:nvPr/>
        </p:nvSpPr>
        <p:spPr>
          <a:xfrm>
            <a:off x="6240016" y="4437112"/>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1" name="Rectangle 40"/>
          <p:cNvSpPr/>
          <p:nvPr/>
        </p:nvSpPr>
        <p:spPr>
          <a:xfrm>
            <a:off x="5447928" y="4437112"/>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2" name="Rectangle 41"/>
          <p:cNvSpPr/>
          <p:nvPr/>
        </p:nvSpPr>
        <p:spPr>
          <a:xfrm>
            <a:off x="7032104" y="4437112"/>
            <a:ext cx="792088" cy="7920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51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9" name="TextBox 18"/>
          <p:cNvSpPr txBox="1"/>
          <p:nvPr/>
        </p:nvSpPr>
        <p:spPr>
          <a:xfrm>
            <a:off x="1775520" y="1268761"/>
            <a:ext cx="864096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On your whiteboards, draw the image that would come next in this pattern.</a:t>
            </a:r>
          </a:p>
        </p:txBody>
      </p:sp>
      <p:sp>
        <p:nvSpPr>
          <p:cNvPr id="20" name="Oval 19"/>
          <p:cNvSpPr/>
          <p:nvPr/>
        </p:nvSpPr>
        <p:spPr>
          <a:xfrm>
            <a:off x="5303912" y="2708920"/>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1" name="Oval 20"/>
          <p:cNvSpPr/>
          <p:nvPr/>
        </p:nvSpPr>
        <p:spPr>
          <a:xfrm>
            <a:off x="5735960" y="2708920"/>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Oval 21"/>
          <p:cNvSpPr/>
          <p:nvPr/>
        </p:nvSpPr>
        <p:spPr>
          <a:xfrm>
            <a:off x="5303912" y="3140968"/>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Oval 22"/>
          <p:cNvSpPr/>
          <p:nvPr/>
        </p:nvSpPr>
        <p:spPr>
          <a:xfrm>
            <a:off x="7896200" y="2708920"/>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Oval 23"/>
          <p:cNvSpPr/>
          <p:nvPr/>
        </p:nvSpPr>
        <p:spPr>
          <a:xfrm>
            <a:off x="8328248" y="2708920"/>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5" name="Oval 24"/>
          <p:cNvSpPr/>
          <p:nvPr/>
        </p:nvSpPr>
        <p:spPr>
          <a:xfrm>
            <a:off x="7896200" y="3140968"/>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Oval 25"/>
          <p:cNvSpPr/>
          <p:nvPr/>
        </p:nvSpPr>
        <p:spPr>
          <a:xfrm>
            <a:off x="3251684" y="2708920"/>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Oval 26"/>
          <p:cNvSpPr/>
          <p:nvPr/>
        </p:nvSpPr>
        <p:spPr>
          <a:xfrm>
            <a:off x="7896200" y="3566833"/>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Oval 27"/>
          <p:cNvSpPr/>
          <p:nvPr/>
        </p:nvSpPr>
        <p:spPr>
          <a:xfrm>
            <a:off x="8760296" y="2708920"/>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Oval 28"/>
          <p:cNvSpPr/>
          <p:nvPr/>
        </p:nvSpPr>
        <p:spPr>
          <a:xfrm>
            <a:off x="5087888" y="4365104"/>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Oval 29"/>
          <p:cNvSpPr/>
          <p:nvPr/>
        </p:nvSpPr>
        <p:spPr>
          <a:xfrm>
            <a:off x="5519936" y="4365104"/>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1" name="Oval 30"/>
          <p:cNvSpPr/>
          <p:nvPr/>
        </p:nvSpPr>
        <p:spPr>
          <a:xfrm>
            <a:off x="5087888" y="4797152"/>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3" name="Oval 42"/>
          <p:cNvSpPr/>
          <p:nvPr/>
        </p:nvSpPr>
        <p:spPr>
          <a:xfrm>
            <a:off x="5087888" y="5223017"/>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4" name="Oval 43"/>
          <p:cNvSpPr/>
          <p:nvPr/>
        </p:nvSpPr>
        <p:spPr>
          <a:xfrm>
            <a:off x="5951984" y="4365104"/>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5" name="Oval 44"/>
          <p:cNvSpPr/>
          <p:nvPr/>
        </p:nvSpPr>
        <p:spPr>
          <a:xfrm>
            <a:off x="6384032" y="4365104"/>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6" name="Oval 45"/>
          <p:cNvSpPr/>
          <p:nvPr/>
        </p:nvSpPr>
        <p:spPr>
          <a:xfrm>
            <a:off x="5087888" y="5648882"/>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52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3" grpId="0" animBg="1"/>
      <p:bldP spid="44" grpId="0" animBg="1"/>
      <p:bldP spid="45"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9" name="TextBox 18"/>
          <p:cNvSpPr txBox="1"/>
          <p:nvPr/>
        </p:nvSpPr>
        <p:spPr>
          <a:xfrm>
            <a:off x="1775520" y="1268761"/>
            <a:ext cx="864096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On your whiteboards, draw the image that would come next in this pattern.</a:t>
            </a:r>
          </a:p>
        </p:txBody>
      </p:sp>
      <p:sp>
        <p:nvSpPr>
          <p:cNvPr id="20" name="L-Shape 19"/>
          <p:cNvSpPr/>
          <p:nvPr/>
        </p:nvSpPr>
        <p:spPr>
          <a:xfrm>
            <a:off x="2747628" y="2708920"/>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1" name="L-Shape 20"/>
          <p:cNvSpPr/>
          <p:nvPr/>
        </p:nvSpPr>
        <p:spPr>
          <a:xfrm>
            <a:off x="4691844" y="2709438"/>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L-Shape 21"/>
          <p:cNvSpPr/>
          <p:nvPr/>
        </p:nvSpPr>
        <p:spPr>
          <a:xfrm rot="10800000">
            <a:off x="5159896" y="2708920"/>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L-Shape 22"/>
          <p:cNvSpPr/>
          <p:nvPr/>
        </p:nvSpPr>
        <p:spPr>
          <a:xfrm>
            <a:off x="7104111" y="2709438"/>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L-Shape 23"/>
          <p:cNvSpPr/>
          <p:nvPr/>
        </p:nvSpPr>
        <p:spPr>
          <a:xfrm rot="10800000">
            <a:off x="7572163" y="2708920"/>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5" name="L-Shape 24"/>
          <p:cNvSpPr/>
          <p:nvPr/>
        </p:nvSpPr>
        <p:spPr>
          <a:xfrm>
            <a:off x="8508267" y="2708401"/>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L-Shape 25"/>
          <p:cNvSpPr/>
          <p:nvPr/>
        </p:nvSpPr>
        <p:spPr>
          <a:xfrm>
            <a:off x="4763852" y="4509637"/>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L-Shape 26"/>
          <p:cNvSpPr/>
          <p:nvPr/>
        </p:nvSpPr>
        <p:spPr>
          <a:xfrm rot="10800000">
            <a:off x="5231904" y="4509119"/>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L-Shape 27"/>
          <p:cNvSpPr/>
          <p:nvPr/>
        </p:nvSpPr>
        <p:spPr>
          <a:xfrm>
            <a:off x="6168007" y="4509120"/>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L-Shape 28"/>
          <p:cNvSpPr/>
          <p:nvPr/>
        </p:nvSpPr>
        <p:spPr>
          <a:xfrm rot="10800000">
            <a:off x="6636059" y="4508602"/>
            <a:ext cx="936104" cy="936104"/>
          </a:xfrm>
          <a:prstGeom prst="corner">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2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9A77DA8-C529-F141-A64D-63D2261EDFBB}"/>
              </a:ext>
            </a:extLst>
          </p:cNvPr>
          <p:cNvSpPr/>
          <p:nvPr/>
        </p:nvSpPr>
        <p:spPr>
          <a:xfrm>
            <a:off x="2634232"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5037D23-21F5-244B-8508-3206EC2D689E}"/>
              </a:ext>
            </a:extLst>
          </p:cNvPr>
          <p:cNvSpPr/>
          <p:nvPr/>
        </p:nvSpPr>
        <p:spPr>
          <a:xfrm>
            <a:off x="2634232"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85EF367-3C85-5748-9A55-C6C0489B953A}"/>
              </a:ext>
            </a:extLst>
          </p:cNvPr>
          <p:cNvSpPr/>
          <p:nvPr/>
        </p:nvSpPr>
        <p:spPr>
          <a:xfrm>
            <a:off x="4163364"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E4514DD-44DC-0A4B-A7E7-666E286722E6}"/>
              </a:ext>
            </a:extLst>
          </p:cNvPr>
          <p:cNvSpPr/>
          <p:nvPr/>
        </p:nvSpPr>
        <p:spPr>
          <a:xfrm>
            <a:off x="4163364"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521D68E-0E4D-C540-BDF5-861B5A2FD294}"/>
              </a:ext>
            </a:extLst>
          </p:cNvPr>
          <p:cNvSpPr/>
          <p:nvPr/>
        </p:nvSpPr>
        <p:spPr>
          <a:xfrm>
            <a:off x="4654812"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7FFB310-CD35-A344-A6A5-7840160F281F}"/>
              </a:ext>
            </a:extLst>
          </p:cNvPr>
          <p:cNvSpPr/>
          <p:nvPr/>
        </p:nvSpPr>
        <p:spPr>
          <a:xfrm>
            <a:off x="4654812"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4834A80-A890-3643-BB7A-2760822DAF8D}"/>
              </a:ext>
            </a:extLst>
          </p:cNvPr>
          <p:cNvSpPr/>
          <p:nvPr/>
        </p:nvSpPr>
        <p:spPr>
          <a:xfrm>
            <a:off x="5813051"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FBB9902-D26E-1B47-9BDB-5B7946B41506}"/>
              </a:ext>
            </a:extLst>
          </p:cNvPr>
          <p:cNvSpPr/>
          <p:nvPr/>
        </p:nvSpPr>
        <p:spPr>
          <a:xfrm>
            <a:off x="5813051"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B990A91-F89D-CC44-9554-C63DB0DCBC71}"/>
              </a:ext>
            </a:extLst>
          </p:cNvPr>
          <p:cNvSpPr/>
          <p:nvPr/>
        </p:nvSpPr>
        <p:spPr>
          <a:xfrm>
            <a:off x="6304499"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A0DE187-12FE-204F-AD76-2D25E772BE3A}"/>
              </a:ext>
            </a:extLst>
          </p:cNvPr>
          <p:cNvSpPr/>
          <p:nvPr/>
        </p:nvSpPr>
        <p:spPr>
          <a:xfrm>
            <a:off x="6304499"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17063A7-7612-D945-8130-D6A8C9537F9D}"/>
              </a:ext>
            </a:extLst>
          </p:cNvPr>
          <p:cNvSpPr/>
          <p:nvPr/>
        </p:nvSpPr>
        <p:spPr>
          <a:xfrm>
            <a:off x="6795947"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2D409E8-9612-D346-A1BD-FBD16582435C}"/>
              </a:ext>
            </a:extLst>
          </p:cNvPr>
          <p:cNvSpPr/>
          <p:nvPr/>
        </p:nvSpPr>
        <p:spPr>
          <a:xfrm>
            <a:off x="6795947"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AB5C463-5A43-B145-A840-7B9F1C298CE6}"/>
              </a:ext>
            </a:extLst>
          </p:cNvPr>
          <p:cNvSpPr/>
          <p:nvPr/>
        </p:nvSpPr>
        <p:spPr>
          <a:xfrm>
            <a:off x="7773705"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E07BAFD-B3BB-1042-9448-C17D5055CC24}"/>
              </a:ext>
            </a:extLst>
          </p:cNvPr>
          <p:cNvSpPr/>
          <p:nvPr/>
        </p:nvSpPr>
        <p:spPr>
          <a:xfrm>
            <a:off x="7773705"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F6CBE95-DC95-4744-8E0B-48235B284DD0}"/>
              </a:ext>
            </a:extLst>
          </p:cNvPr>
          <p:cNvSpPr/>
          <p:nvPr/>
        </p:nvSpPr>
        <p:spPr>
          <a:xfrm>
            <a:off x="8265153"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C276929-61CF-674C-A817-2BB8C084AAFB}"/>
              </a:ext>
            </a:extLst>
          </p:cNvPr>
          <p:cNvSpPr/>
          <p:nvPr/>
        </p:nvSpPr>
        <p:spPr>
          <a:xfrm>
            <a:off x="8265153"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36A797C-65A8-F045-B6F6-2E8E3AB6CBA7}"/>
              </a:ext>
            </a:extLst>
          </p:cNvPr>
          <p:cNvSpPr/>
          <p:nvPr/>
        </p:nvSpPr>
        <p:spPr>
          <a:xfrm>
            <a:off x="8756601"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CE903A9-C752-3F42-8D64-BD2AB5982A5C}"/>
              </a:ext>
            </a:extLst>
          </p:cNvPr>
          <p:cNvSpPr/>
          <p:nvPr/>
        </p:nvSpPr>
        <p:spPr>
          <a:xfrm>
            <a:off x="8756601"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6509224-068C-C64E-8D84-67952CEA99A3}"/>
              </a:ext>
            </a:extLst>
          </p:cNvPr>
          <p:cNvSpPr/>
          <p:nvPr/>
        </p:nvSpPr>
        <p:spPr>
          <a:xfrm>
            <a:off x="9248049" y="1778732"/>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49E4301A-058A-F64E-AA0B-E8ECC6614328}"/>
              </a:ext>
            </a:extLst>
          </p:cNvPr>
          <p:cNvSpPr/>
          <p:nvPr/>
        </p:nvSpPr>
        <p:spPr>
          <a:xfrm>
            <a:off x="9248049" y="2246409"/>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65EFC6A9-9747-BC40-A1D1-347560EC1AAA}"/>
              </a:ext>
            </a:extLst>
          </p:cNvPr>
          <p:cNvSpPr txBox="1"/>
          <p:nvPr/>
        </p:nvSpPr>
        <p:spPr>
          <a:xfrm>
            <a:off x="2151294" y="1057838"/>
            <a:ext cx="1325876" cy="523220"/>
          </a:xfrm>
          <a:prstGeom prst="rect">
            <a:avLst/>
          </a:prstGeom>
          <a:noFill/>
        </p:spPr>
        <p:txBody>
          <a:bodyPr wrap="none" rtlCol="0">
            <a:spAutoFit/>
          </a:bodyPr>
          <a:lstStyle/>
          <a:p>
            <a:pPr algn="ctr"/>
            <a:r>
              <a:rPr lang="en-GB" sz="2800" dirty="0"/>
              <a:t>1</a:t>
            </a:r>
            <a:r>
              <a:rPr lang="en-GB" sz="2800" baseline="30000" dirty="0"/>
              <a:t>st</a:t>
            </a:r>
            <a:r>
              <a:rPr lang="en-GB" sz="2800" dirty="0"/>
              <a:t> term</a:t>
            </a:r>
          </a:p>
        </p:txBody>
      </p:sp>
      <p:sp>
        <p:nvSpPr>
          <p:cNvPr id="24" name="TextBox 23">
            <a:extLst>
              <a:ext uri="{FF2B5EF4-FFF2-40B4-BE49-F238E27FC236}">
                <a16:creationId xmlns:a16="http://schemas.microsoft.com/office/drawing/2014/main" id="{77731D97-931E-6E4C-B46D-CED731E54242}"/>
              </a:ext>
            </a:extLst>
          </p:cNvPr>
          <p:cNvSpPr txBox="1"/>
          <p:nvPr/>
        </p:nvSpPr>
        <p:spPr>
          <a:xfrm>
            <a:off x="3900687" y="1057838"/>
            <a:ext cx="1405513" cy="523220"/>
          </a:xfrm>
          <a:prstGeom prst="rect">
            <a:avLst/>
          </a:prstGeom>
          <a:noFill/>
        </p:spPr>
        <p:txBody>
          <a:bodyPr wrap="none" rtlCol="0">
            <a:spAutoFit/>
          </a:bodyPr>
          <a:lstStyle/>
          <a:p>
            <a:pPr algn="ctr"/>
            <a:r>
              <a:rPr lang="en-GB" sz="2800" dirty="0"/>
              <a:t>2</a:t>
            </a:r>
            <a:r>
              <a:rPr lang="en-GB" sz="2800" baseline="30000" dirty="0"/>
              <a:t>nd</a:t>
            </a:r>
            <a:r>
              <a:rPr lang="en-GB" sz="2800" dirty="0"/>
              <a:t> term</a:t>
            </a:r>
          </a:p>
        </p:txBody>
      </p:sp>
      <p:sp>
        <p:nvSpPr>
          <p:cNvPr id="25" name="TextBox 24">
            <a:extLst>
              <a:ext uri="{FF2B5EF4-FFF2-40B4-BE49-F238E27FC236}">
                <a16:creationId xmlns:a16="http://schemas.microsoft.com/office/drawing/2014/main" id="{827FB411-9857-3A4C-BF2D-58FB97C25BDE}"/>
              </a:ext>
            </a:extLst>
          </p:cNvPr>
          <p:cNvSpPr txBox="1"/>
          <p:nvPr/>
        </p:nvSpPr>
        <p:spPr>
          <a:xfrm>
            <a:off x="5804216" y="1057838"/>
            <a:ext cx="1360565" cy="523220"/>
          </a:xfrm>
          <a:prstGeom prst="rect">
            <a:avLst/>
          </a:prstGeom>
          <a:noFill/>
        </p:spPr>
        <p:txBody>
          <a:bodyPr wrap="none" rtlCol="0">
            <a:spAutoFit/>
          </a:bodyPr>
          <a:lstStyle/>
          <a:p>
            <a:pPr algn="ctr"/>
            <a:r>
              <a:rPr lang="en-GB" sz="2800" dirty="0"/>
              <a:t>3</a:t>
            </a:r>
            <a:r>
              <a:rPr lang="en-GB" sz="2800" baseline="30000" dirty="0"/>
              <a:t>rd</a:t>
            </a:r>
            <a:r>
              <a:rPr lang="en-GB" sz="2800" dirty="0"/>
              <a:t> term</a:t>
            </a:r>
          </a:p>
        </p:txBody>
      </p:sp>
      <p:sp>
        <p:nvSpPr>
          <p:cNvPr id="26" name="TextBox 25">
            <a:extLst>
              <a:ext uri="{FF2B5EF4-FFF2-40B4-BE49-F238E27FC236}">
                <a16:creationId xmlns:a16="http://schemas.microsoft.com/office/drawing/2014/main" id="{7742F309-F891-8F4D-AE83-46FAE2ED6542}"/>
              </a:ext>
            </a:extLst>
          </p:cNvPr>
          <p:cNvSpPr txBox="1"/>
          <p:nvPr/>
        </p:nvSpPr>
        <p:spPr>
          <a:xfrm>
            <a:off x="8017441" y="1057838"/>
            <a:ext cx="1360629" cy="523220"/>
          </a:xfrm>
          <a:prstGeom prst="rect">
            <a:avLst/>
          </a:prstGeom>
          <a:noFill/>
        </p:spPr>
        <p:txBody>
          <a:bodyPr wrap="none" rtlCol="0">
            <a:spAutoFit/>
          </a:bodyPr>
          <a:lstStyle/>
          <a:p>
            <a:pPr algn="ctr"/>
            <a:r>
              <a:rPr lang="en-GB" sz="2800" dirty="0"/>
              <a:t>4</a:t>
            </a:r>
            <a:r>
              <a:rPr lang="en-GB" sz="2800" baseline="30000" dirty="0"/>
              <a:t>th</a:t>
            </a:r>
            <a:r>
              <a:rPr lang="en-GB" sz="2800" dirty="0"/>
              <a:t> term</a:t>
            </a:r>
          </a:p>
        </p:txBody>
      </p:sp>
      <p:sp>
        <p:nvSpPr>
          <p:cNvPr id="27" name="Oval 26">
            <a:extLst>
              <a:ext uri="{FF2B5EF4-FFF2-40B4-BE49-F238E27FC236}">
                <a16:creationId xmlns:a16="http://schemas.microsoft.com/office/drawing/2014/main" id="{F114AE82-8606-504A-A486-042DA9457963}"/>
              </a:ext>
            </a:extLst>
          </p:cNvPr>
          <p:cNvSpPr/>
          <p:nvPr/>
        </p:nvSpPr>
        <p:spPr>
          <a:xfrm>
            <a:off x="2992737"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E412B15-E4AB-0E49-ACC1-221BCB05AB1E}"/>
              </a:ext>
            </a:extLst>
          </p:cNvPr>
          <p:cNvSpPr/>
          <p:nvPr/>
        </p:nvSpPr>
        <p:spPr>
          <a:xfrm>
            <a:off x="2992737"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558D059-5C2D-524E-BE10-70738ADDB941}"/>
              </a:ext>
            </a:extLst>
          </p:cNvPr>
          <p:cNvSpPr/>
          <p:nvPr/>
        </p:nvSpPr>
        <p:spPr>
          <a:xfrm>
            <a:off x="3484185"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7685BEB-B7A8-BD40-9977-67EFAF0C799E}"/>
              </a:ext>
            </a:extLst>
          </p:cNvPr>
          <p:cNvSpPr/>
          <p:nvPr/>
        </p:nvSpPr>
        <p:spPr>
          <a:xfrm>
            <a:off x="3484185"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4EAC940-06B9-4746-B2F0-DC866966D66F}"/>
              </a:ext>
            </a:extLst>
          </p:cNvPr>
          <p:cNvSpPr/>
          <p:nvPr/>
        </p:nvSpPr>
        <p:spPr>
          <a:xfrm>
            <a:off x="3975633"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BCCF196E-FEBC-8F4B-B8AB-45BF3C8F3FDD}"/>
              </a:ext>
            </a:extLst>
          </p:cNvPr>
          <p:cNvSpPr/>
          <p:nvPr/>
        </p:nvSpPr>
        <p:spPr>
          <a:xfrm>
            <a:off x="3975633"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168A6CD-20FA-7B4E-B364-A62EAF8DC7E1}"/>
              </a:ext>
            </a:extLst>
          </p:cNvPr>
          <p:cNvSpPr/>
          <p:nvPr/>
        </p:nvSpPr>
        <p:spPr>
          <a:xfrm>
            <a:off x="4467081"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32C869B-FEF1-404E-9F65-222B1780754F}"/>
              </a:ext>
            </a:extLst>
          </p:cNvPr>
          <p:cNvSpPr/>
          <p:nvPr/>
        </p:nvSpPr>
        <p:spPr>
          <a:xfrm>
            <a:off x="4467081"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40CBE14E-2FEE-5A4A-9301-8BF456D8267E}"/>
              </a:ext>
            </a:extLst>
          </p:cNvPr>
          <p:cNvSpPr txBox="1"/>
          <p:nvPr/>
        </p:nvSpPr>
        <p:spPr>
          <a:xfrm>
            <a:off x="3483050" y="4036594"/>
            <a:ext cx="1360629" cy="523220"/>
          </a:xfrm>
          <a:prstGeom prst="rect">
            <a:avLst/>
          </a:prstGeom>
          <a:noFill/>
        </p:spPr>
        <p:txBody>
          <a:bodyPr wrap="none" rtlCol="0">
            <a:spAutoFit/>
          </a:bodyPr>
          <a:lstStyle/>
          <a:p>
            <a:pPr algn="ctr"/>
            <a:r>
              <a:rPr lang="en-GB" sz="2800" dirty="0"/>
              <a:t>5</a:t>
            </a:r>
            <a:r>
              <a:rPr lang="en-GB" sz="2800" baseline="30000" dirty="0"/>
              <a:t>th</a:t>
            </a:r>
            <a:r>
              <a:rPr lang="en-GB" sz="2800" dirty="0"/>
              <a:t> term</a:t>
            </a:r>
          </a:p>
        </p:txBody>
      </p:sp>
      <p:sp>
        <p:nvSpPr>
          <p:cNvPr id="36" name="Oval 35">
            <a:extLst>
              <a:ext uri="{FF2B5EF4-FFF2-40B4-BE49-F238E27FC236}">
                <a16:creationId xmlns:a16="http://schemas.microsoft.com/office/drawing/2014/main" id="{29ABF90D-9462-9843-80E8-5F46B726BC40}"/>
              </a:ext>
            </a:extLst>
          </p:cNvPr>
          <p:cNvSpPr/>
          <p:nvPr/>
        </p:nvSpPr>
        <p:spPr>
          <a:xfrm>
            <a:off x="6087039"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B06A8B9-C92B-F143-8321-444148D71138}"/>
              </a:ext>
            </a:extLst>
          </p:cNvPr>
          <p:cNvSpPr/>
          <p:nvPr/>
        </p:nvSpPr>
        <p:spPr>
          <a:xfrm>
            <a:off x="6087039"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090D73F-AA45-0F4E-8D3B-B58BA52731A2}"/>
              </a:ext>
            </a:extLst>
          </p:cNvPr>
          <p:cNvSpPr/>
          <p:nvPr/>
        </p:nvSpPr>
        <p:spPr>
          <a:xfrm>
            <a:off x="6578487"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AEC93E5-1A27-2E4D-8B8C-D9CEE9BC2B57}"/>
              </a:ext>
            </a:extLst>
          </p:cNvPr>
          <p:cNvSpPr/>
          <p:nvPr/>
        </p:nvSpPr>
        <p:spPr>
          <a:xfrm>
            <a:off x="6578487"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1A78740-A2F7-B543-9EAB-87495E1AB026}"/>
              </a:ext>
            </a:extLst>
          </p:cNvPr>
          <p:cNvSpPr/>
          <p:nvPr/>
        </p:nvSpPr>
        <p:spPr>
          <a:xfrm>
            <a:off x="7069935"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2F964B0E-D96D-DA4B-9B17-C6F5562BC49B}"/>
              </a:ext>
            </a:extLst>
          </p:cNvPr>
          <p:cNvSpPr/>
          <p:nvPr/>
        </p:nvSpPr>
        <p:spPr>
          <a:xfrm>
            <a:off x="7069935"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B3EDBD0-BA2C-A549-A334-6CA3223AB23D}"/>
              </a:ext>
            </a:extLst>
          </p:cNvPr>
          <p:cNvSpPr/>
          <p:nvPr/>
        </p:nvSpPr>
        <p:spPr>
          <a:xfrm>
            <a:off x="7561383"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887568F-447A-D946-A2F5-F88707D4B5E6}"/>
              </a:ext>
            </a:extLst>
          </p:cNvPr>
          <p:cNvSpPr/>
          <p:nvPr/>
        </p:nvSpPr>
        <p:spPr>
          <a:xfrm>
            <a:off x="7561383"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F022CAB4-20DC-2544-AD38-610D2AC84471}"/>
              </a:ext>
            </a:extLst>
          </p:cNvPr>
          <p:cNvSpPr txBox="1"/>
          <p:nvPr/>
        </p:nvSpPr>
        <p:spPr>
          <a:xfrm>
            <a:off x="6834203" y="4036594"/>
            <a:ext cx="1360629" cy="523220"/>
          </a:xfrm>
          <a:prstGeom prst="rect">
            <a:avLst/>
          </a:prstGeom>
          <a:noFill/>
        </p:spPr>
        <p:txBody>
          <a:bodyPr wrap="none" rtlCol="0">
            <a:spAutoFit/>
          </a:bodyPr>
          <a:lstStyle/>
          <a:p>
            <a:pPr algn="ctr"/>
            <a:r>
              <a:rPr lang="en-GB" sz="2800" dirty="0"/>
              <a:t>6</a:t>
            </a:r>
            <a:r>
              <a:rPr lang="en-GB" sz="2800" baseline="30000" dirty="0"/>
              <a:t>th</a:t>
            </a:r>
            <a:r>
              <a:rPr lang="en-GB" sz="2800" dirty="0"/>
              <a:t> term</a:t>
            </a:r>
          </a:p>
        </p:txBody>
      </p:sp>
      <p:sp>
        <p:nvSpPr>
          <p:cNvPr id="45" name="TextBox 44">
            <a:extLst>
              <a:ext uri="{FF2B5EF4-FFF2-40B4-BE49-F238E27FC236}">
                <a16:creationId xmlns:a16="http://schemas.microsoft.com/office/drawing/2014/main" id="{5007747D-7488-8346-85C3-98F69B8B9647}"/>
              </a:ext>
            </a:extLst>
          </p:cNvPr>
          <p:cNvSpPr txBox="1"/>
          <p:nvPr/>
        </p:nvSpPr>
        <p:spPr>
          <a:xfrm>
            <a:off x="2191513" y="3307307"/>
            <a:ext cx="7525512" cy="523220"/>
          </a:xfrm>
          <a:prstGeom prst="rect">
            <a:avLst/>
          </a:prstGeom>
          <a:noFill/>
        </p:spPr>
        <p:txBody>
          <a:bodyPr wrap="square" rtlCol="0">
            <a:spAutoFit/>
          </a:bodyPr>
          <a:lstStyle/>
          <a:p>
            <a:pPr algn="ctr"/>
            <a:r>
              <a:rPr lang="en-GB" sz="2800" dirty="0"/>
              <a:t>Two more circles are added each time.</a:t>
            </a:r>
          </a:p>
        </p:txBody>
      </p:sp>
      <p:sp>
        <p:nvSpPr>
          <p:cNvPr id="48" name="Oval 47">
            <a:extLst>
              <a:ext uri="{FF2B5EF4-FFF2-40B4-BE49-F238E27FC236}">
                <a16:creationId xmlns:a16="http://schemas.microsoft.com/office/drawing/2014/main" id="{2188592E-07AB-FA4A-A9AF-A4DDCA880AD6}"/>
              </a:ext>
            </a:extLst>
          </p:cNvPr>
          <p:cNvSpPr/>
          <p:nvPr/>
        </p:nvSpPr>
        <p:spPr>
          <a:xfrm>
            <a:off x="4958529"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B67DEBC-CC1D-634D-9979-1FD5E709BE2A}"/>
              </a:ext>
            </a:extLst>
          </p:cNvPr>
          <p:cNvSpPr/>
          <p:nvPr/>
        </p:nvSpPr>
        <p:spPr>
          <a:xfrm>
            <a:off x="4958529"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F48AFF49-8BAF-5641-9740-B60BD6B3E37D}"/>
              </a:ext>
            </a:extLst>
          </p:cNvPr>
          <p:cNvSpPr/>
          <p:nvPr/>
        </p:nvSpPr>
        <p:spPr>
          <a:xfrm>
            <a:off x="8039134"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B9528404-6DDA-6144-8843-6DF3665E5352}"/>
              </a:ext>
            </a:extLst>
          </p:cNvPr>
          <p:cNvSpPr/>
          <p:nvPr/>
        </p:nvSpPr>
        <p:spPr>
          <a:xfrm>
            <a:off x="8039134"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92D14B7-CA1E-1E40-9706-FC73E4057D9D}"/>
              </a:ext>
            </a:extLst>
          </p:cNvPr>
          <p:cNvSpPr/>
          <p:nvPr/>
        </p:nvSpPr>
        <p:spPr>
          <a:xfrm>
            <a:off x="8530582" y="4757488"/>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0CCC52D-17B6-FA4B-B88D-DE5C0C5C7A67}"/>
              </a:ext>
            </a:extLst>
          </p:cNvPr>
          <p:cNvSpPr/>
          <p:nvPr/>
        </p:nvSpPr>
        <p:spPr>
          <a:xfrm>
            <a:off x="8530582" y="5225165"/>
            <a:ext cx="360000" cy="360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p:txBody>
          <a:bodyPr/>
          <a:lstStyle/>
          <a:p>
            <a:endParaRPr lang="en-GB"/>
          </a:p>
        </p:txBody>
      </p:sp>
    </p:spTree>
    <p:custDataLst>
      <p:tags r:id="rId1"/>
    </p:custDataLst>
    <p:extLst>
      <p:ext uri="{BB962C8B-B14F-4D97-AF65-F5344CB8AC3E}">
        <p14:creationId xmlns:p14="http://schemas.microsoft.com/office/powerpoint/2010/main" val="375019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dissolv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500"/>
                                        <p:tgtEl>
                                          <p:spTgt spid="3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ssolve">
                                      <p:cBhvr>
                                        <p:cTn id="52" dur="500"/>
                                        <p:tgtEl>
                                          <p:spTgt spid="3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dissolve">
                                      <p:cBhvr>
                                        <p:cTn id="55" dur="500"/>
                                        <p:tgtEl>
                                          <p:spTgt spid="4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dissolv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dissolv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dissolve">
                                      <p:cBhvr>
                                        <p:cTn id="68" dur="500"/>
                                        <p:tgtEl>
                                          <p:spTgt spid="36"/>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dissolve">
                                      <p:cBhvr>
                                        <p:cTn id="71" dur="500"/>
                                        <p:tgtEl>
                                          <p:spTgt spid="37"/>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dissolve">
                                      <p:cBhvr>
                                        <p:cTn id="77" dur="500"/>
                                        <p:tgtEl>
                                          <p:spTgt spid="39"/>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dissolve">
                                      <p:cBhvr>
                                        <p:cTn id="80" dur="500"/>
                                        <p:tgtEl>
                                          <p:spTgt spid="40"/>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dissolve">
                                      <p:cBhvr>
                                        <p:cTn id="83" dur="500"/>
                                        <p:tgtEl>
                                          <p:spTgt spid="41"/>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dissolve">
                                      <p:cBhvr>
                                        <p:cTn id="86" dur="500"/>
                                        <p:tgtEl>
                                          <p:spTgt spid="42"/>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dissolve">
                                      <p:cBhvr>
                                        <p:cTn id="89" dur="500"/>
                                        <p:tgtEl>
                                          <p:spTgt spid="4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dissolve">
                                      <p:cBhvr>
                                        <p:cTn id="92" dur="500"/>
                                        <p:tgtEl>
                                          <p:spTgt spid="5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dissolve">
                                      <p:cBhvr>
                                        <p:cTn id="95" dur="500"/>
                                        <p:tgtEl>
                                          <p:spTgt spid="51"/>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dissolve">
                                      <p:cBhvr>
                                        <p:cTn id="98" dur="500"/>
                                        <p:tgtEl>
                                          <p:spTgt spid="52"/>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dissolve">
                                      <p:cBhvr>
                                        <p:cTn id="10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animBg="1"/>
      <p:bldP spid="37" grpId="0" animBg="1"/>
      <p:bldP spid="38" grpId="0" animBg="1"/>
      <p:bldP spid="39" grpId="0" animBg="1"/>
      <p:bldP spid="40" grpId="0" animBg="1"/>
      <p:bldP spid="41" grpId="0" animBg="1"/>
      <p:bldP spid="42" grpId="0" animBg="1"/>
      <p:bldP spid="43" grpId="0" animBg="1"/>
      <p:bldP spid="44" grpId="0"/>
      <p:bldP spid="45" grpId="0"/>
      <p:bldP spid="48" grpId="0" animBg="1"/>
      <p:bldP spid="49" grpId="0" animBg="1"/>
      <p:bldP spid="50" grpId="0" animBg="1"/>
      <p:bldP spid="51" grpId="0" animBg="1"/>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56035" y="569226"/>
            <a:ext cx="747045" cy="747045"/>
          </a:xfrm>
          <a:prstGeom prst="rect">
            <a:avLst/>
          </a:prstGeom>
        </p:spPr>
      </p:pic>
      <p:sp>
        <p:nvSpPr>
          <p:cNvPr id="4" name="TextBox 3"/>
          <p:cNvSpPr txBox="1"/>
          <p:nvPr/>
        </p:nvSpPr>
        <p:spPr>
          <a:xfrm>
            <a:off x="7258878" y="711915"/>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p:sp>
        <p:nvSpPr>
          <p:cNvPr id="5" name="Triangle 4">
            <a:extLst>
              <a:ext uri="{FF2B5EF4-FFF2-40B4-BE49-F238E27FC236}">
                <a16:creationId xmlns:a16="http://schemas.microsoft.com/office/drawing/2014/main" id="{82B8F86E-BDAC-914A-8004-A13FE90CE098}"/>
              </a:ext>
            </a:extLst>
          </p:cNvPr>
          <p:cNvSpPr/>
          <p:nvPr/>
        </p:nvSpPr>
        <p:spPr>
          <a:xfrm>
            <a:off x="7014221"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riangle 5">
            <a:extLst>
              <a:ext uri="{FF2B5EF4-FFF2-40B4-BE49-F238E27FC236}">
                <a16:creationId xmlns:a16="http://schemas.microsoft.com/office/drawing/2014/main" id="{782DB428-257F-3842-ADE5-B12D8808D931}"/>
              </a:ext>
            </a:extLst>
          </p:cNvPr>
          <p:cNvSpPr/>
          <p:nvPr/>
        </p:nvSpPr>
        <p:spPr>
          <a:xfrm rot="10800000">
            <a:off x="7337857"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iangle 6">
            <a:extLst>
              <a:ext uri="{FF2B5EF4-FFF2-40B4-BE49-F238E27FC236}">
                <a16:creationId xmlns:a16="http://schemas.microsoft.com/office/drawing/2014/main" id="{37CAC038-0A0E-7645-BDB1-6079B434BFF1}"/>
              </a:ext>
            </a:extLst>
          </p:cNvPr>
          <p:cNvSpPr/>
          <p:nvPr/>
        </p:nvSpPr>
        <p:spPr>
          <a:xfrm>
            <a:off x="7661492"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7">
            <a:extLst>
              <a:ext uri="{FF2B5EF4-FFF2-40B4-BE49-F238E27FC236}">
                <a16:creationId xmlns:a16="http://schemas.microsoft.com/office/drawing/2014/main" id="{3501B161-DED4-4A4D-8F25-3F0DEE880411}"/>
              </a:ext>
            </a:extLst>
          </p:cNvPr>
          <p:cNvSpPr/>
          <p:nvPr/>
        </p:nvSpPr>
        <p:spPr>
          <a:xfrm rot="10800000">
            <a:off x="7985128"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iangle 8">
            <a:extLst>
              <a:ext uri="{FF2B5EF4-FFF2-40B4-BE49-F238E27FC236}">
                <a16:creationId xmlns:a16="http://schemas.microsoft.com/office/drawing/2014/main" id="{2D635605-DEE7-0D4C-937F-96B07A94F889}"/>
              </a:ext>
            </a:extLst>
          </p:cNvPr>
          <p:cNvSpPr/>
          <p:nvPr/>
        </p:nvSpPr>
        <p:spPr>
          <a:xfrm>
            <a:off x="8308763"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9">
            <a:extLst>
              <a:ext uri="{FF2B5EF4-FFF2-40B4-BE49-F238E27FC236}">
                <a16:creationId xmlns:a16="http://schemas.microsoft.com/office/drawing/2014/main" id="{3777E539-32CB-6C41-9DD0-3D572DF048F0}"/>
              </a:ext>
            </a:extLst>
          </p:cNvPr>
          <p:cNvSpPr/>
          <p:nvPr/>
        </p:nvSpPr>
        <p:spPr>
          <a:xfrm rot="10800000">
            <a:off x="8632399"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riangle 10">
            <a:extLst>
              <a:ext uri="{FF2B5EF4-FFF2-40B4-BE49-F238E27FC236}">
                <a16:creationId xmlns:a16="http://schemas.microsoft.com/office/drawing/2014/main" id="{04F3AAD4-5412-9440-9EDE-B234E6BD25AD}"/>
              </a:ext>
            </a:extLst>
          </p:cNvPr>
          <p:cNvSpPr/>
          <p:nvPr/>
        </p:nvSpPr>
        <p:spPr>
          <a:xfrm>
            <a:off x="8956034"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iangle 11">
            <a:extLst>
              <a:ext uri="{FF2B5EF4-FFF2-40B4-BE49-F238E27FC236}">
                <a16:creationId xmlns:a16="http://schemas.microsoft.com/office/drawing/2014/main" id="{E07CFC74-0A74-594E-8CEC-B236D4877FF6}"/>
              </a:ext>
            </a:extLst>
          </p:cNvPr>
          <p:cNvSpPr/>
          <p:nvPr/>
        </p:nvSpPr>
        <p:spPr>
          <a:xfrm>
            <a:off x="4465325"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iangle 12">
            <a:extLst>
              <a:ext uri="{FF2B5EF4-FFF2-40B4-BE49-F238E27FC236}">
                <a16:creationId xmlns:a16="http://schemas.microsoft.com/office/drawing/2014/main" id="{ED6E4AB4-5600-3646-AC07-3D33FDF2EAB3}"/>
              </a:ext>
            </a:extLst>
          </p:cNvPr>
          <p:cNvSpPr/>
          <p:nvPr/>
        </p:nvSpPr>
        <p:spPr>
          <a:xfrm rot="10800000">
            <a:off x="4788961"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iangle 13">
            <a:extLst>
              <a:ext uri="{FF2B5EF4-FFF2-40B4-BE49-F238E27FC236}">
                <a16:creationId xmlns:a16="http://schemas.microsoft.com/office/drawing/2014/main" id="{A38AE793-FF59-EB43-9F7B-4F1A1A4CB09D}"/>
              </a:ext>
            </a:extLst>
          </p:cNvPr>
          <p:cNvSpPr/>
          <p:nvPr/>
        </p:nvSpPr>
        <p:spPr>
          <a:xfrm>
            <a:off x="5112596"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riangle 14">
            <a:extLst>
              <a:ext uri="{FF2B5EF4-FFF2-40B4-BE49-F238E27FC236}">
                <a16:creationId xmlns:a16="http://schemas.microsoft.com/office/drawing/2014/main" id="{C2F565AC-07A7-C041-8D21-A60EAABA767E}"/>
              </a:ext>
            </a:extLst>
          </p:cNvPr>
          <p:cNvSpPr/>
          <p:nvPr/>
        </p:nvSpPr>
        <p:spPr>
          <a:xfrm rot="10800000">
            <a:off x="5436232"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riangle 18">
            <a:extLst>
              <a:ext uri="{FF2B5EF4-FFF2-40B4-BE49-F238E27FC236}">
                <a16:creationId xmlns:a16="http://schemas.microsoft.com/office/drawing/2014/main" id="{486449E6-7557-024A-8ABB-AEA4C72E1FBB}"/>
              </a:ext>
            </a:extLst>
          </p:cNvPr>
          <p:cNvSpPr/>
          <p:nvPr/>
        </p:nvSpPr>
        <p:spPr>
          <a:xfrm>
            <a:off x="2768989" y="145459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F02ADA6-0867-1040-9E2F-B43C9D551EA7}"/>
              </a:ext>
            </a:extLst>
          </p:cNvPr>
          <p:cNvSpPr txBox="1"/>
          <p:nvPr/>
        </p:nvSpPr>
        <p:spPr>
          <a:xfrm>
            <a:off x="2191513" y="2515858"/>
            <a:ext cx="7525512" cy="523220"/>
          </a:xfrm>
          <a:prstGeom prst="rect">
            <a:avLst/>
          </a:prstGeom>
          <a:noFill/>
        </p:spPr>
        <p:txBody>
          <a:bodyPr wrap="square" rtlCol="0">
            <a:spAutoFit/>
          </a:bodyPr>
          <a:lstStyle/>
          <a:p>
            <a:pPr algn="ctr"/>
            <a:r>
              <a:rPr lang="en-GB" sz="2800" dirty="0"/>
              <a:t>Draw the next two terms in the sequence.</a:t>
            </a:r>
          </a:p>
        </p:txBody>
      </p:sp>
      <p:sp>
        <p:nvSpPr>
          <p:cNvPr id="24" name="Triangle 23">
            <a:extLst>
              <a:ext uri="{FF2B5EF4-FFF2-40B4-BE49-F238E27FC236}">
                <a16:creationId xmlns:a16="http://schemas.microsoft.com/office/drawing/2014/main" id="{325FC89E-4E90-9A47-B9B5-0259A013D2D1}"/>
              </a:ext>
            </a:extLst>
          </p:cNvPr>
          <p:cNvSpPr/>
          <p:nvPr/>
        </p:nvSpPr>
        <p:spPr>
          <a:xfrm>
            <a:off x="4020407"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riangle 24">
            <a:extLst>
              <a:ext uri="{FF2B5EF4-FFF2-40B4-BE49-F238E27FC236}">
                <a16:creationId xmlns:a16="http://schemas.microsoft.com/office/drawing/2014/main" id="{C839DC60-44BE-614A-A3EC-00B7F367359D}"/>
              </a:ext>
            </a:extLst>
          </p:cNvPr>
          <p:cNvSpPr/>
          <p:nvPr/>
        </p:nvSpPr>
        <p:spPr>
          <a:xfrm rot="10800000">
            <a:off x="4344043"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iangle 25">
            <a:extLst>
              <a:ext uri="{FF2B5EF4-FFF2-40B4-BE49-F238E27FC236}">
                <a16:creationId xmlns:a16="http://schemas.microsoft.com/office/drawing/2014/main" id="{F6329D3C-8E99-1B45-BAED-D9EDE4339FBE}"/>
              </a:ext>
            </a:extLst>
          </p:cNvPr>
          <p:cNvSpPr/>
          <p:nvPr/>
        </p:nvSpPr>
        <p:spPr>
          <a:xfrm>
            <a:off x="4667678"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08B35B0D-EA95-1B42-8011-367DA43C583B}"/>
              </a:ext>
            </a:extLst>
          </p:cNvPr>
          <p:cNvSpPr/>
          <p:nvPr/>
        </p:nvSpPr>
        <p:spPr>
          <a:xfrm rot="10800000">
            <a:off x="4991314"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riangle 27">
            <a:extLst>
              <a:ext uri="{FF2B5EF4-FFF2-40B4-BE49-F238E27FC236}">
                <a16:creationId xmlns:a16="http://schemas.microsoft.com/office/drawing/2014/main" id="{3506A1D1-8270-3D46-B5DF-EFB627D7F363}"/>
              </a:ext>
            </a:extLst>
          </p:cNvPr>
          <p:cNvSpPr/>
          <p:nvPr/>
        </p:nvSpPr>
        <p:spPr>
          <a:xfrm>
            <a:off x="5314949"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iangle 28">
            <a:extLst>
              <a:ext uri="{FF2B5EF4-FFF2-40B4-BE49-F238E27FC236}">
                <a16:creationId xmlns:a16="http://schemas.microsoft.com/office/drawing/2014/main" id="{A7616B0A-2DFA-4E4F-B37F-7401FE8917CF}"/>
              </a:ext>
            </a:extLst>
          </p:cNvPr>
          <p:cNvSpPr/>
          <p:nvPr/>
        </p:nvSpPr>
        <p:spPr>
          <a:xfrm rot="10800000">
            <a:off x="5638585"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riangle 29">
            <a:extLst>
              <a:ext uri="{FF2B5EF4-FFF2-40B4-BE49-F238E27FC236}">
                <a16:creationId xmlns:a16="http://schemas.microsoft.com/office/drawing/2014/main" id="{526759D7-8144-B640-8EB8-DB9238755938}"/>
              </a:ext>
            </a:extLst>
          </p:cNvPr>
          <p:cNvSpPr/>
          <p:nvPr/>
        </p:nvSpPr>
        <p:spPr>
          <a:xfrm>
            <a:off x="5962220"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811E0AE3-C0E6-A041-BC6F-9D69221F5FA0}"/>
              </a:ext>
            </a:extLst>
          </p:cNvPr>
          <p:cNvSpPr/>
          <p:nvPr/>
        </p:nvSpPr>
        <p:spPr>
          <a:xfrm rot="10800000">
            <a:off x="6287971"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riangle 31">
            <a:extLst>
              <a:ext uri="{FF2B5EF4-FFF2-40B4-BE49-F238E27FC236}">
                <a16:creationId xmlns:a16="http://schemas.microsoft.com/office/drawing/2014/main" id="{B873B759-6989-6042-8038-F9F4317177B3}"/>
              </a:ext>
            </a:extLst>
          </p:cNvPr>
          <p:cNvSpPr/>
          <p:nvPr/>
        </p:nvSpPr>
        <p:spPr>
          <a:xfrm>
            <a:off x="6611606"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riangle 32">
            <a:extLst>
              <a:ext uri="{FF2B5EF4-FFF2-40B4-BE49-F238E27FC236}">
                <a16:creationId xmlns:a16="http://schemas.microsoft.com/office/drawing/2014/main" id="{76BEA706-5DD6-2247-848F-39680ADA6C25}"/>
              </a:ext>
            </a:extLst>
          </p:cNvPr>
          <p:cNvSpPr/>
          <p:nvPr/>
        </p:nvSpPr>
        <p:spPr>
          <a:xfrm rot="10800000">
            <a:off x="6935242" y="3892306"/>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riangle 33">
            <a:extLst>
              <a:ext uri="{FF2B5EF4-FFF2-40B4-BE49-F238E27FC236}">
                <a16:creationId xmlns:a16="http://schemas.microsoft.com/office/drawing/2014/main" id="{8F5E653F-94BC-6C40-A0A0-1AE3DE1A2249}"/>
              </a:ext>
            </a:extLst>
          </p:cNvPr>
          <p:cNvSpPr/>
          <p:nvPr/>
        </p:nvSpPr>
        <p:spPr>
          <a:xfrm>
            <a:off x="4013168"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riangle 34">
            <a:extLst>
              <a:ext uri="{FF2B5EF4-FFF2-40B4-BE49-F238E27FC236}">
                <a16:creationId xmlns:a16="http://schemas.microsoft.com/office/drawing/2014/main" id="{0BC2FE25-B8B1-2146-955A-30D38D3A2B99}"/>
              </a:ext>
            </a:extLst>
          </p:cNvPr>
          <p:cNvSpPr/>
          <p:nvPr/>
        </p:nvSpPr>
        <p:spPr>
          <a:xfrm rot="10800000">
            <a:off x="4336804"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iangle 35">
            <a:extLst>
              <a:ext uri="{FF2B5EF4-FFF2-40B4-BE49-F238E27FC236}">
                <a16:creationId xmlns:a16="http://schemas.microsoft.com/office/drawing/2014/main" id="{E4315D7B-2282-1743-B176-38999E30D5D8}"/>
              </a:ext>
            </a:extLst>
          </p:cNvPr>
          <p:cNvSpPr/>
          <p:nvPr/>
        </p:nvSpPr>
        <p:spPr>
          <a:xfrm>
            <a:off x="4660439"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riangle 36">
            <a:extLst>
              <a:ext uri="{FF2B5EF4-FFF2-40B4-BE49-F238E27FC236}">
                <a16:creationId xmlns:a16="http://schemas.microsoft.com/office/drawing/2014/main" id="{391027DE-04EA-6347-9B6A-D8D31B6174D8}"/>
              </a:ext>
            </a:extLst>
          </p:cNvPr>
          <p:cNvSpPr/>
          <p:nvPr/>
        </p:nvSpPr>
        <p:spPr>
          <a:xfrm rot="10800000">
            <a:off x="4984075"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riangle 37">
            <a:extLst>
              <a:ext uri="{FF2B5EF4-FFF2-40B4-BE49-F238E27FC236}">
                <a16:creationId xmlns:a16="http://schemas.microsoft.com/office/drawing/2014/main" id="{4857D445-6390-FD47-AC2D-DDC1E6EE8635}"/>
              </a:ext>
            </a:extLst>
          </p:cNvPr>
          <p:cNvSpPr/>
          <p:nvPr/>
        </p:nvSpPr>
        <p:spPr>
          <a:xfrm>
            <a:off x="5307710"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riangle 38">
            <a:extLst>
              <a:ext uri="{FF2B5EF4-FFF2-40B4-BE49-F238E27FC236}">
                <a16:creationId xmlns:a16="http://schemas.microsoft.com/office/drawing/2014/main" id="{44BC2C26-832A-B543-AF5B-7CC9ED2C563D}"/>
              </a:ext>
            </a:extLst>
          </p:cNvPr>
          <p:cNvSpPr/>
          <p:nvPr/>
        </p:nvSpPr>
        <p:spPr>
          <a:xfrm rot="10800000">
            <a:off x="5631346"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riangle 39">
            <a:extLst>
              <a:ext uri="{FF2B5EF4-FFF2-40B4-BE49-F238E27FC236}">
                <a16:creationId xmlns:a16="http://schemas.microsoft.com/office/drawing/2014/main" id="{B73AE9ED-0BD7-2E4F-86F9-E9A855921DF6}"/>
              </a:ext>
            </a:extLst>
          </p:cNvPr>
          <p:cNvSpPr/>
          <p:nvPr/>
        </p:nvSpPr>
        <p:spPr>
          <a:xfrm>
            <a:off x="5954981"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riangle 40">
            <a:extLst>
              <a:ext uri="{FF2B5EF4-FFF2-40B4-BE49-F238E27FC236}">
                <a16:creationId xmlns:a16="http://schemas.microsoft.com/office/drawing/2014/main" id="{C4FD5C23-0128-0247-A2E9-322BFE7CBD1D}"/>
              </a:ext>
            </a:extLst>
          </p:cNvPr>
          <p:cNvSpPr/>
          <p:nvPr/>
        </p:nvSpPr>
        <p:spPr>
          <a:xfrm rot="10800000">
            <a:off x="6280732"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riangle 41">
            <a:extLst>
              <a:ext uri="{FF2B5EF4-FFF2-40B4-BE49-F238E27FC236}">
                <a16:creationId xmlns:a16="http://schemas.microsoft.com/office/drawing/2014/main" id="{13ACE944-FFBA-7541-86E3-30BEC2107957}"/>
              </a:ext>
            </a:extLst>
          </p:cNvPr>
          <p:cNvSpPr/>
          <p:nvPr/>
        </p:nvSpPr>
        <p:spPr>
          <a:xfrm>
            <a:off x="6604367"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riangle 42">
            <a:extLst>
              <a:ext uri="{FF2B5EF4-FFF2-40B4-BE49-F238E27FC236}">
                <a16:creationId xmlns:a16="http://schemas.microsoft.com/office/drawing/2014/main" id="{211DE751-A337-CF4D-9A23-A8A492FCD906}"/>
              </a:ext>
            </a:extLst>
          </p:cNvPr>
          <p:cNvSpPr/>
          <p:nvPr/>
        </p:nvSpPr>
        <p:spPr>
          <a:xfrm rot="10800000">
            <a:off x="6928003" y="5063343"/>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riangle 43">
            <a:extLst>
              <a:ext uri="{FF2B5EF4-FFF2-40B4-BE49-F238E27FC236}">
                <a16:creationId xmlns:a16="http://schemas.microsoft.com/office/drawing/2014/main" id="{EBBB5F7E-CC97-C94A-A4E8-9BB8C9FB0B62}"/>
              </a:ext>
            </a:extLst>
          </p:cNvPr>
          <p:cNvSpPr/>
          <p:nvPr/>
        </p:nvSpPr>
        <p:spPr>
          <a:xfrm>
            <a:off x="7251639" y="5063344"/>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riangle 44">
            <a:extLst>
              <a:ext uri="{FF2B5EF4-FFF2-40B4-BE49-F238E27FC236}">
                <a16:creationId xmlns:a16="http://schemas.microsoft.com/office/drawing/2014/main" id="{24B403B3-873E-9645-B47D-629D7C4EEE98}"/>
              </a:ext>
            </a:extLst>
          </p:cNvPr>
          <p:cNvSpPr/>
          <p:nvPr/>
        </p:nvSpPr>
        <p:spPr>
          <a:xfrm rot="10800000">
            <a:off x="7575275" y="5063344"/>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riangle 45">
            <a:extLst>
              <a:ext uri="{FF2B5EF4-FFF2-40B4-BE49-F238E27FC236}">
                <a16:creationId xmlns:a16="http://schemas.microsoft.com/office/drawing/2014/main" id="{FE43E383-AC21-3144-A990-BE7A5363CBC1}"/>
              </a:ext>
            </a:extLst>
          </p:cNvPr>
          <p:cNvSpPr/>
          <p:nvPr/>
        </p:nvSpPr>
        <p:spPr>
          <a:xfrm>
            <a:off x="7898910" y="5063344"/>
            <a:ext cx="647272" cy="750014"/>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2A46D838-7654-CE4E-B89B-957B98A69A06}"/>
              </a:ext>
            </a:extLst>
          </p:cNvPr>
          <p:cNvSpPr txBox="1"/>
          <p:nvPr/>
        </p:nvSpPr>
        <p:spPr>
          <a:xfrm>
            <a:off x="2199464" y="3100847"/>
            <a:ext cx="7525512" cy="523220"/>
          </a:xfrm>
          <a:prstGeom prst="rect">
            <a:avLst/>
          </a:prstGeom>
          <a:noFill/>
        </p:spPr>
        <p:txBody>
          <a:bodyPr wrap="square" rtlCol="0">
            <a:spAutoFit/>
          </a:bodyPr>
          <a:lstStyle/>
          <a:p>
            <a:pPr algn="ctr"/>
            <a:r>
              <a:rPr lang="en-GB" sz="2800" dirty="0">
                <a:solidFill>
                  <a:schemeClr val="accent1"/>
                </a:solidFill>
              </a:rPr>
              <a:t>3 triangles are added each time.</a:t>
            </a:r>
          </a:p>
        </p:txBody>
      </p:sp>
      <p:sp>
        <p:nvSpPr>
          <p:cNvPr id="2" name="Text Placeholder 1"/>
          <p:cNvSpPr>
            <a:spLocks noGrp="1"/>
          </p:cNvSpPr>
          <p:nvPr>
            <p:ph type="body" sz="quarter" idx="10"/>
          </p:nvPr>
        </p:nvSpPr>
        <p:spPr/>
        <p:txBody>
          <a:bodyPr/>
          <a:lstStyle/>
          <a:p>
            <a:endParaRPr lang="en-GB"/>
          </a:p>
        </p:txBody>
      </p:sp>
    </p:spTree>
    <p:custDataLst>
      <p:tags r:id="rId1"/>
    </p:custDataLst>
    <p:extLst>
      <p:ext uri="{BB962C8B-B14F-4D97-AF65-F5344CB8AC3E}">
        <p14:creationId xmlns:p14="http://schemas.microsoft.com/office/powerpoint/2010/main" val="19321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dissolv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ssolv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1" nodeType="clickEffect">
                                  <p:stCondLst>
                                    <p:cond delay="0"/>
                                  </p:stCondLst>
                                  <p:childTnLst>
                                    <p:animRot by="120000">
                                      <p:cBhvr>
                                        <p:cTn id="56" dur="100" fill="hold">
                                          <p:stCondLst>
                                            <p:cond delay="0"/>
                                          </p:stCondLst>
                                        </p:cTn>
                                        <p:tgtEl>
                                          <p:spTgt spid="31"/>
                                        </p:tgtEl>
                                        <p:attrNameLst>
                                          <p:attrName>r</p:attrName>
                                        </p:attrNameLst>
                                      </p:cBhvr>
                                    </p:animRot>
                                    <p:animRot by="-240000">
                                      <p:cBhvr>
                                        <p:cTn id="57" dur="200" fill="hold">
                                          <p:stCondLst>
                                            <p:cond delay="200"/>
                                          </p:stCondLst>
                                        </p:cTn>
                                        <p:tgtEl>
                                          <p:spTgt spid="31"/>
                                        </p:tgtEl>
                                        <p:attrNameLst>
                                          <p:attrName>r</p:attrName>
                                        </p:attrNameLst>
                                      </p:cBhvr>
                                    </p:animRot>
                                    <p:animRot by="240000">
                                      <p:cBhvr>
                                        <p:cTn id="58" dur="200" fill="hold">
                                          <p:stCondLst>
                                            <p:cond delay="400"/>
                                          </p:stCondLst>
                                        </p:cTn>
                                        <p:tgtEl>
                                          <p:spTgt spid="31"/>
                                        </p:tgtEl>
                                        <p:attrNameLst>
                                          <p:attrName>r</p:attrName>
                                        </p:attrNameLst>
                                      </p:cBhvr>
                                    </p:animRot>
                                    <p:animRot by="-240000">
                                      <p:cBhvr>
                                        <p:cTn id="59" dur="200" fill="hold">
                                          <p:stCondLst>
                                            <p:cond delay="600"/>
                                          </p:stCondLst>
                                        </p:cTn>
                                        <p:tgtEl>
                                          <p:spTgt spid="31"/>
                                        </p:tgtEl>
                                        <p:attrNameLst>
                                          <p:attrName>r</p:attrName>
                                        </p:attrNameLst>
                                      </p:cBhvr>
                                    </p:animRot>
                                    <p:animRot by="120000">
                                      <p:cBhvr>
                                        <p:cTn id="60" dur="200" fill="hold">
                                          <p:stCondLst>
                                            <p:cond delay="800"/>
                                          </p:stCondLst>
                                        </p:cTn>
                                        <p:tgtEl>
                                          <p:spTgt spid="31"/>
                                        </p:tgtEl>
                                        <p:attrNameLst>
                                          <p:attrName>r</p:attrName>
                                        </p:attrNameLst>
                                      </p:cBhvr>
                                    </p:animRot>
                                  </p:childTnLst>
                                </p:cTn>
                              </p:par>
                              <p:par>
                                <p:cTn id="61" presetID="32" presetClass="emph" presetSubtype="0" fill="hold" grpId="1" nodeType="withEffect">
                                  <p:stCondLst>
                                    <p:cond delay="0"/>
                                  </p:stCondLst>
                                  <p:childTnLst>
                                    <p:animRot by="120000">
                                      <p:cBhvr>
                                        <p:cTn id="62" dur="100" fill="hold">
                                          <p:stCondLst>
                                            <p:cond delay="0"/>
                                          </p:stCondLst>
                                        </p:cTn>
                                        <p:tgtEl>
                                          <p:spTgt spid="32"/>
                                        </p:tgtEl>
                                        <p:attrNameLst>
                                          <p:attrName>r</p:attrName>
                                        </p:attrNameLst>
                                      </p:cBhvr>
                                    </p:animRot>
                                    <p:animRot by="-240000">
                                      <p:cBhvr>
                                        <p:cTn id="63" dur="200" fill="hold">
                                          <p:stCondLst>
                                            <p:cond delay="200"/>
                                          </p:stCondLst>
                                        </p:cTn>
                                        <p:tgtEl>
                                          <p:spTgt spid="32"/>
                                        </p:tgtEl>
                                        <p:attrNameLst>
                                          <p:attrName>r</p:attrName>
                                        </p:attrNameLst>
                                      </p:cBhvr>
                                    </p:animRot>
                                    <p:animRot by="240000">
                                      <p:cBhvr>
                                        <p:cTn id="64" dur="200" fill="hold">
                                          <p:stCondLst>
                                            <p:cond delay="400"/>
                                          </p:stCondLst>
                                        </p:cTn>
                                        <p:tgtEl>
                                          <p:spTgt spid="32"/>
                                        </p:tgtEl>
                                        <p:attrNameLst>
                                          <p:attrName>r</p:attrName>
                                        </p:attrNameLst>
                                      </p:cBhvr>
                                    </p:animRot>
                                    <p:animRot by="-240000">
                                      <p:cBhvr>
                                        <p:cTn id="65" dur="200" fill="hold">
                                          <p:stCondLst>
                                            <p:cond delay="600"/>
                                          </p:stCondLst>
                                        </p:cTn>
                                        <p:tgtEl>
                                          <p:spTgt spid="32"/>
                                        </p:tgtEl>
                                        <p:attrNameLst>
                                          <p:attrName>r</p:attrName>
                                        </p:attrNameLst>
                                      </p:cBhvr>
                                    </p:animRot>
                                    <p:animRot by="120000">
                                      <p:cBhvr>
                                        <p:cTn id="66" dur="200" fill="hold">
                                          <p:stCondLst>
                                            <p:cond delay="800"/>
                                          </p:stCondLst>
                                        </p:cTn>
                                        <p:tgtEl>
                                          <p:spTgt spid="32"/>
                                        </p:tgtEl>
                                        <p:attrNameLst>
                                          <p:attrName>r</p:attrName>
                                        </p:attrNameLst>
                                      </p:cBhvr>
                                    </p:animRot>
                                  </p:childTnLst>
                                </p:cTn>
                              </p:par>
                              <p:par>
                                <p:cTn id="67" presetID="32" presetClass="emph" presetSubtype="0" fill="hold" grpId="1" nodeType="withEffect">
                                  <p:stCondLst>
                                    <p:cond delay="0"/>
                                  </p:stCondLst>
                                  <p:childTnLst>
                                    <p:animRot by="120000">
                                      <p:cBhvr>
                                        <p:cTn id="68" dur="100" fill="hold">
                                          <p:stCondLst>
                                            <p:cond delay="0"/>
                                          </p:stCondLst>
                                        </p:cTn>
                                        <p:tgtEl>
                                          <p:spTgt spid="33"/>
                                        </p:tgtEl>
                                        <p:attrNameLst>
                                          <p:attrName>r</p:attrName>
                                        </p:attrNameLst>
                                      </p:cBhvr>
                                    </p:animRot>
                                    <p:animRot by="-240000">
                                      <p:cBhvr>
                                        <p:cTn id="69" dur="200" fill="hold">
                                          <p:stCondLst>
                                            <p:cond delay="200"/>
                                          </p:stCondLst>
                                        </p:cTn>
                                        <p:tgtEl>
                                          <p:spTgt spid="33"/>
                                        </p:tgtEl>
                                        <p:attrNameLst>
                                          <p:attrName>r</p:attrName>
                                        </p:attrNameLst>
                                      </p:cBhvr>
                                    </p:animRot>
                                    <p:animRot by="240000">
                                      <p:cBhvr>
                                        <p:cTn id="70" dur="200" fill="hold">
                                          <p:stCondLst>
                                            <p:cond delay="400"/>
                                          </p:stCondLst>
                                        </p:cTn>
                                        <p:tgtEl>
                                          <p:spTgt spid="33"/>
                                        </p:tgtEl>
                                        <p:attrNameLst>
                                          <p:attrName>r</p:attrName>
                                        </p:attrNameLst>
                                      </p:cBhvr>
                                    </p:animRot>
                                    <p:animRot by="-240000">
                                      <p:cBhvr>
                                        <p:cTn id="71" dur="200" fill="hold">
                                          <p:stCondLst>
                                            <p:cond delay="600"/>
                                          </p:stCondLst>
                                        </p:cTn>
                                        <p:tgtEl>
                                          <p:spTgt spid="33"/>
                                        </p:tgtEl>
                                        <p:attrNameLst>
                                          <p:attrName>r</p:attrName>
                                        </p:attrNameLst>
                                      </p:cBhvr>
                                    </p:animRot>
                                    <p:animRot by="120000">
                                      <p:cBhvr>
                                        <p:cTn id="72" dur="200" fill="hold">
                                          <p:stCondLst>
                                            <p:cond delay="800"/>
                                          </p:stCondLst>
                                        </p:cTn>
                                        <p:tgtEl>
                                          <p:spTgt spid="3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dissolve">
                                      <p:cBhvr>
                                        <p:cTn id="80" dur="500"/>
                                        <p:tgtEl>
                                          <p:spTgt spid="3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dissolve">
                                      <p:cBhvr>
                                        <p:cTn id="83" dur="500"/>
                                        <p:tgtEl>
                                          <p:spTgt spid="36"/>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dissolve">
                                      <p:cBhvr>
                                        <p:cTn id="86" dur="500"/>
                                        <p:tgtEl>
                                          <p:spTgt spid="3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dissolve">
                                      <p:cBhvr>
                                        <p:cTn id="89" dur="500"/>
                                        <p:tgtEl>
                                          <p:spTgt spid="3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dissolve">
                                      <p:cBhvr>
                                        <p:cTn id="92" dur="500"/>
                                        <p:tgtEl>
                                          <p:spTgt spid="3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dissolve">
                                      <p:cBhvr>
                                        <p:cTn id="95" dur="500"/>
                                        <p:tgtEl>
                                          <p:spTgt spid="40"/>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dissolve">
                                      <p:cBhvr>
                                        <p:cTn id="98" dur="500"/>
                                        <p:tgtEl>
                                          <p:spTgt spid="41"/>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500"/>
                                        <p:tgtEl>
                                          <p:spTgt spid="42"/>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dissolve">
                                      <p:cBhvr>
                                        <p:cTn id="104" dur="500"/>
                                        <p:tgtEl>
                                          <p:spTgt spid="43"/>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dissolve">
                                      <p:cBhvr>
                                        <p:cTn id="107" dur="500"/>
                                        <p:tgtEl>
                                          <p:spTgt spid="44"/>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dissolve">
                                      <p:cBhvr>
                                        <p:cTn id="110" dur="500"/>
                                        <p:tgtEl>
                                          <p:spTgt spid="45"/>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dissolve">
                                      <p:cBhvr>
                                        <p:cTn id="113" dur="500"/>
                                        <p:tgtEl>
                                          <p:spTgt spid="46"/>
                                        </p:tgtEl>
                                      </p:cBhvr>
                                    </p:animEffect>
                                  </p:childTnLst>
                                </p:cTn>
                              </p:par>
                            </p:childTnLst>
                          </p:cTn>
                        </p:par>
                      </p:childTnLst>
                    </p:cTn>
                  </p:par>
                  <p:par>
                    <p:cTn id="114" fill="hold">
                      <p:stCondLst>
                        <p:cond delay="indefinite"/>
                      </p:stCondLst>
                      <p:childTnLst>
                        <p:par>
                          <p:cTn id="115" fill="hold">
                            <p:stCondLst>
                              <p:cond delay="0"/>
                            </p:stCondLst>
                            <p:childTnLst>
                              <p:par>
                                <p:cTn id="116" presetID="32" presetClass="emph" presetSubtype="0" fill="hold" grpId="1" nodeType="clickEffect">
                                  <p:stCondLst>
                                    <p:cond delay="0"/>
                                  </p:stCondLst>
                                  <p:childTnLst>
                                    <p:animRot by="120000">
                                      <p:cBhvr>
                                        <p:cTn id="117" dur="100" fill="hold">
                                          <p:stCondLst>
                                            <p:cond delay="0"/>
                                          </p:stCondLst>
                                        </p:cTn>
                                        <p:tgtEl>
                                          <p:spTgt spid="44"/>
                                        </p:tgtEl>
                                        <p:attrNameLst>
                                          <p:attrName>r</p:attrName>
                                        </p:attrNameLst>
                                      </p:cBhvr>
                                    </p:animRot>
                                    <p:animRot by="-240000">
                                      <p:cBhvr>
                                        <p:cTn id="118" dur="200" fill="hold">
                                          <p:stCondLst>
                                            <p:cond delay="200"/>
                                          </p:stCondLst>
                                        </p:cTn>
                                        <p:tgtEl>
                                          <p:spTgt spid="44"/>
                                        </p:tgtEl>
                                        <p:attrNameLst>
                                          <p:attrName>r</p:attrName>
                                        </p:attrNameLst>
                                      </p:cBhvr>
                                    </p:animRot>
                                    <p:animRot by="240000">
                                      <p:cBhvr>
                                        <p:cTn id="119" dur="200" fill="hold">
                                          <p:stCondLst>
                                            <p:cond delay="400"/>
                                          </p:stCondLst>
                                        </p:cTn>
                                        <p:tgtEl>
                                          <p:spTgt spid="44"/>
                                        </p:tgtEl>
                                        <p:attrNameLst>
                                          <p:attrName>r</p:attrName>
                                        </p:attrNameLst>
                                      </p:cBhvr>
                                    </p:animRot>
                                    <p:animRot by="-240000">
                                      <p:cBhvr>
                                        <p:cTn id="120" dur="200" fill="hold">
                                          <p:stCondLst>
                                            <p:cond delay="600"/>
                                          </p:stCondLst>
                                        </p:cTn>
                                        <p:tgtEl>
                                          <p:spTgt spid="44"/>
                                        </p:tgtEl>
                                        <p:attrNameLst>
                                          <p:attrName>r</p:attrName>
                                        </p:attrNameLst>
                                      </p:cBhvr>
                                    </p:animRot>
                                    <p:animRot by="120000">
                                      <p:cBhvr>
                                        <p:cTn id="121" dur="200" fill="hold">
                                          <p:stCondLst>
                                            <p:cond delay="800"/>
                                          </p:stCondLst>
                                        </p:cTn>
                                        <p:tgtEl>
                                          <p:spTgt spid="44"/>
                                        </p:tgtEl>
                                        <p:attrNameLst>
                                          <p:attrName>r</p:attrName>
                                        </p:attrNameLst>
                                      </p:cBhvr>
                                    </p:animRot>
                                  </p:childTnLst>
                                </p:cTn>
                              </p:par>
                              <p:par>
                                <p:cTn id="122" presetID="32" presetClass="emph" presetSubtype="0" fill="hold" grpId="1" nodeType="withEffect">
                                  <p:stCondLst>
                                    <p:cond delay="0"/>
                                  </p:stCondLst>
                                  <p:childTnLst>
                                    <p:animRot by="120000">
                                      <p:cBhvr>
                                        <p:cTn id="123" dur="100" fill="hold">
                                          <p:stCondLst>
                                            <p:cond delay="0"/>
                                          </p:stCondLst>
                                        </p:cTn>
                                        <p:tgtEl>
                                          <p:spTgt spid="45"/>
                                        </p:tgtEl>
                                        <p:attrNameLst>
                                          <p:attrName>r</p:attrName>
                                        </p:attrNameLst>
                                      </p:cBhvr>
                                    </p:animRot>
                                    <p:animRot by="-240000">
                                      <p:cBhvr>
                                        <p:cTn id="124" dur="200" fill="hold">
                                          <p:stCondLst>
                                            <p:cond delay="200"/>
                                          </p:stCondLst>
                                        </p:cTn>
                                        <p:tgtEl>
                                          <p:spTgt spid="45"/>
                                        </p:tgtEl>
                                        <p:attrNameLst>
                                          <p:attrName>r</p:attrName>
                                        </p:attrNameLst>
                                      </p:cBhvr>
                                    </p:animRot>
                                    <p:animRot by="240000">
                                      <p:cBhvr>
                                        <p:cTn id="125" dur="200" fill="hold">
                                          <p:stCondLst>
                                            <p:cond delay="400"/>
                                          </p:stCondLst>
                                        </p:cTn>
                                        <p:tgtEl>
                                          <p:spTgt spid="45"/>
                                        </p:tgtEl>
                                        <p:attrNameLst>
                                          <p:attrName>r</p:attrName>
                                        </p:attrNameLst>
                                      </p:cBhvr>
                                    </p:animRot>
                                    <p:animRot by="-240000">
                                      <p:cBhvr>
                                        <p:cTn id="126" dur="200" fill="hold">
                                          <p:stCondLst>
                                            <p:cond delay="600"/>
                                          </p:stCondLst>
                                        </p:cTn>
                                        <p:tgtEl>
                                          <p:spTgt spid="45"/>
                                        </p:tgtEl>
                                        <p:attrNameLst>
                                          <p:attrName>r</p:attrName>
                                        </p:attrNameLst>
                                      </p:cBhvr>
                                    </p:animRot>
                                    <p:animRot by="120000">
                                      <p:cBhvr>
                                        <p:cTn id="127" dur="200" fill="hold">
                                          <p:stCondLst>
                                            <p:cond delay="800"/>
                                          </p:stCondLst>
                                        </p:cTn>
                                        <p:tgtEl>
                                          <p:spTgt spid="45"/>
                                        </p:tgtEl>
                                        <p:attrNameLst>
                                          <p:attrName>r</p:attrName>
                                        </p:attrNameLst>
                                      </p:cBhvr>
                                    </p:animRot>
                                  </p:childTnLst>
                                </p:cTn>
                              </p:par>
                              <p:par>
                                <p:cTn id="128" presetID="32" presetClass="emph" presetSubtype="0" fill="hold" grpId="1" nodeType="withEffect">
                                  <p:stCondLst>
                                    <p:cond delay="0"/>
                                  </p:stCondLst>
                                  <p:childTnLst>
                                    <p:animRot by="120000">
                                      <p:cBhvr>
                                        <p:cTn id="129" dur="100" fill="hold">
                                          <p:stCondLst>
                                            <p:cond delay="0"/>
                                          </p:stCondLst>
                                        </p:cTn>
                                        <p:tgtEl>
                                          <p:spTgt spid="46"/>
                                        </p:tgtEl>
                                        <p:attrNameLst>
                                          <p:attrName>r</p:attrName>
                                        </p:attrNameLst>
                                      </p:cBhvr>
                                    </p:animRot>
                                    <p:animRot by="-240000">
                                      <p:cBhvr>
                                        <p:cTn id="130" dur="200" fill="hold">
                                          <p:stCondLst>
                                            <p:cond delay="200"/>
                                          </p:stCondLst>
                                        </p:cTn>
                                        <p:tgtEl>
                                          <p:spTgt spid="46"/>
                                        </p:tgtEl>
                                        <p:attrNameLst>
                                          <p:attrName>r</p:attrName>
                                        </p:attrNameLst>
                                      </p:cBhvr>
                                    </p:animRot>
                                    <p:animRot by="240000">
                                      <p:cBhvr>
                                        <p:cTn id="131" dur="200" fill="hold">
                                          <p:stCondLst>
                                            <p:cond delay="400"/>
                                          </p:stCondLst>
                                        </p:cTn>
                                        <p:tgtEl>
                                          <p:spTgt spid="46"/>
                                        </p:tgtEl>
                                        <p:attrNameLst>
                                          <p:attrName>r</p:attrName>
                                        </p:attrNameLst>
                                      </p:cBhvr>
                                    </p:animRot>
                                    <p:animRot by="-240000">
                                      <p:cBhvr>
                                        <p:cTn id="132" dur="200" fill="hold">
                                          <p:stCondLst>
                                            <p:cond delay="600"/>
                                          </p:stCondLst>
                                        </p:cTn>
                                        <p:tgtEl>
                                          <p:spTgt spid="46"/>
                                        </p:tgtEl>
                                        <p:attrNameLst>
                                          <p:attrName>r</p:attrName>
                                        </p:attrNameLst>
                                      </p:cBhvr>
                                    </p:animRot>
                                    <p:animRot by="120000">
                                      <p:cBhvr>
                                        <p:cTn id="133"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animBg="1"/>
      <p:bldP spid="25" grpId="0" animBg="1"/>
      <p:bldP spid="26" grpId="0" animBg="1"/>
      <p:bldP spid="27" grpId="0" animBg="1"/>
      <p:bldP spid="28" grpId="0" animBg="1"/>
      <p:bldP spid="29" grpId="0" animBg="1"/>
      <p:bldP spid="30" grpId="0"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4" grpId="1" animBg="1"/>
      <p:bldP spid="45" grpId="0" animBg="1"/>
      <p:bldP spid="45" grpId="1" animBg="1"/>
      <p:bldP spid="46" grpId="0" animBg="1"/>
      <p:bldP spid="46" grpId="1"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1 to 4 on the worksheet.</a:t>
            </a:r>
          </a:p>
        </p:txBody>
      </p:sp>
    </p:spTree>
    <p:extLst>
      <p:ext uri="{BB962C8B-B14F-4D97-AF65-F5344CB8AC3E}">
        <p14:creationId xmlns:p14="http://schemas.microsoft.com/office/powerpoint/2010/main" val="1150855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3DEF4BB-319C-6F4A-8868-36097358E424}"/>
              </a:ext>
            </a:extLst>
          </p:cNvPr>
          <p:cNvSpPr/>
          <p:nvPr/>
        </p:nvSpPr>
        <p:spPr>
          <a:xfrm>
            <a:off x="2377440" y="195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4FA25E7-EA0F-7C4A-9116-9E6078732798}"/>
              </a:ext>
            </a:extLst>
          </p:cNvPr>
          <p:cNvSpPr/>
          <p:nvPr/>
        </p:nvSpPr>
        <p:spPr>
          <a:xfrm>
            <a:off x="5106008" y="195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72BA1B9-B294-8D4A-AF5D-3AE9C58995D2}"/>
              </a:ext>
            </a:extLst>
          </p:cNvPr>
          <p:cNvSpPr/>
          <p:nvPr/>
        </p:nvSpPr>
        <p:spPr>
          <a:xfrm>
            <a:off x="5533136" y="195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A706A43C-0258-B74F-B17F-B6956AE368DD}"/>
              </a:ext>
            </a:extLst>
          </p:cNvPr>
          <p:cNvSpPr/>
          <p:nvPr/>
        </p:nvSpPr>
        <p:spPr>
          <a:xfrm>
            <a:off x="5106008" y="151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3C2C8A4D-73BE-DE44-8213-A29B879CED66}"/>
              </a:ext>
            </a:extLst>
          </p:cNvPr>
          <p:cNvSpPr/>
          <p:nvPr/>
        </p:nvSpPr>
        <p:spPr>
          <a:xfrm>
            <a:off x="5533136" y="151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849E8AE-3FD6-734F-AF37-DA22B9289160}"/>
              </a:ext>
            </a:extLst>
          </p:cNvPr>
          <p:cNvSpPr/>
          <p:nvPr/>
        </p:nvSpPr>
        <p:spPr>
          <a:xfrm>
            <a:off x="8238736" y="195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83979302-6072-224A-8DEC-D991EE909618}"/>
              </a:ext>
            </a:extLst>
          </p:cNvPr>
          <p:cNvSpPr/>
          <p:nvPr/>
        </p:nvSpPr>
        <p:spPr>
          <a:xfrm>
            <a:off x="8665864" y="195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D176F0EF-6158-F34B-8137-43DF2A5DEC5C}"/>
              </a:ext>
            </a:extLst>
          </p:cNvPr>
          <p:cNvSpPr/>
          <p:nvPr/>
        </p:nvSpPr>
        <p:spPr>
          <a:xfrm>
            <a:off x="8238736" y="151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58125EF2-86AB-F64B-8B9C-C94B50F580A8}"/>
              </a:ext>
            </a:extLst>
          </p:cNvPr>
          <p:cNvSpPr/>
          <p:nvPr/>
        </p:nvSpPr>
        <p:spPr>
          <a:xfrm>
            <a:off x="8665864" y="151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186CE235-2EAB-4E4F-B052-5AFC5FEE8C8D}"/>
              </a:ext>
            </a:extLst>
          </p:cNvPr>
          <p:cNvSpPr/>
          <p:nvPr/>
        </p:nvSpPr>
        <p:spPr>
          <a:xfrm>
            <a:off x="9092992" y="195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44F2F2F1-1A69-6549-8C8C-A45CE3261994}"/>
              </a:ext>
            </a:extLst>
          </p:cNvPr>
          <p:cNvSpPr/>
          <p:nvPr/>
        </p:nvSpPr>
        <p:spPr>
          <a:xfrm>
            <a:off x="9092992" y="151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AA5038B-8BA5-C64F-B931-EAF53EDDB74F}"/>
              </a:ext>
            </a:extLst>
          </p:cNvPr>
          <p:cNvSpPr/>
          <p:nvPr/>
        </p:nvSpPr>
        <p:spPr>
          <a:xfrm>
            <a:off x="8238736" y="1086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426C9C76-4A51-C246-908A-ACE19D481100}"/>
              </a:ext>
            </a:extLst>
          </p:cNvPr>
          <p:cNvSpPr/>
          <p:nvPr/>
        </p:nvSpPr>
        <p:spPr>
          <a:xfrm>
            <a:off x="8665864" y="1086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156F1C38-73E1-1A43-A90E-E6250DE43CF7}"/>
              </a:ext>
            </a:extLst>
          </p:cNvPr>
          <p:cNvSpPr/>
          <p:nvPr/>
        </p:nvSpPr>
        <p:spPr>
          <a:xfrm>
            <a:off x="9092992" y="1086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6EF7656C-8182-4249-9F68-E626198809C3}"/>
              </a:ext>
            </a:extLst>
          </p:cNvPr>
          <p:cNvSpPr/>
          <p:nvPr/>
        </p:nvSpPr>
        <p:spPr>
          <a:xfrm>
            <a:off x="3372096"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8B4091C-574B-7740-BABE-CB7027F71762}"/>
              </a:ext>
            </a:extLst>
          </p:cNvPr>
          <p:cNvSpPr/>
          <p:nvPr/>
        </p:nvSpPr>
        <p:spPr>
          <a:xfrm>
            <a:off x="3799224"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AD3D8CFA-BC5D-944B-A56A-868204B0A7DF}"/>
              </a:ext>
            </a:extLst>
          </p:cNvPr>
          <p:cNvSpPr/>
          <p:nvPr/>
        </p:nvSpPr>
        <p:spPr>
          <a:xfrm>
            <a:off x="3372096"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80E511BB-96B8-4242-A324-EF8A473556A5}"/>
              </a:ext>
            </a:extLst>
          </p:cNvPr>
          <p:cNvSpPr/>
          <p:nvPr/>
        </p:nvSpPr>
        <p:spPr>
          <a:xfrm>
            <a:off x="3799224"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3927A2DE-343F-B046-B3E2-3B6F31C80416}"/>
              </a:ext>
            </a:extLst>
          </p:cNvPr>
          <p:cNvSpPr/>
          <p:nvPr/>
        </p:nvSpPr>
        <p:spPr>
          <a:xfrm>
            <a:off x="4226352"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8192AD4E-98AE-F84B-84A3-D0B0B84D104D}"/>
              </a:ext>
            </a:extLst>
          </p:cNvPr>
          <p:cNvSpPr/>
          <p:nvPr/>
        </p:nvSpPr>
        <p:spPr>
          <a:xfrm>
            <a:off x="4226352"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FBF356EE-E969-E04C-844E-A9085A634C77}"/>
              </a:ext>
            </a:extLst>
          </p:cNvPr>
          <p:cNvSpPr/>
          <p:nvPr/>
        </p:nvSpPr>
        <p:spPr>
          <a:xfrm>
            <a:off x="3372096"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9AFCC055-01C7-5B41-989F-3295DEF190DD}"/>
              </a:ext>
            </a:extLst>
          </p:cNvPr>
          <p:cNvSpPr/>
          <p:nvPr/>
        </p:nvSpPr>
        <p:spPr>
          <a:xfrm>
            <a:off x="3799224"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145D9A31-8B6B-9C48-9364-9A16BE0359EE}"/>
              </a:ext>
            </a:extLst>
          </p:cNvPr>
          <p:cNvSpPr/>
          <p:nvPr/>
        </p:nvSpPr>
        <p:spPr>
          <a:xfrm>
            <a:off x="4226352"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7F20ED8B-58CA-A643-9B9A-002B091910A4}"/>
              </a:ext>
            </a:extLst>
          </p:cNvPr>
          <p:cNvSpPr/>
          <p:nvPr/>
        </p:nvSpPr>
        <p:spPr>
          <a:xfrm>
            <a:off x="3372096"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387E38C-8BA1-C143-A516-DE78A7FB91F1}"/>
              </a:ext>
            </a:extLst>
          </p:cNvPr>
          <p:cNvSpPr/>
          <p:nvPr/>
        </p:nvSpPr>
        <p:spPr>
          <a:xfrm>
            <a:off x="3799224"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46907BA-D066-8047-847E-C3CE44ADBF7C}"/>
              </a:ext>
            </a:extLst>
          </p:cNvPr>
          <p:cNvSpPr/>
          <p:nvPr/>
        </p:nvSpPr>
        <p:spPr>
          <a:xfrm>
            <a:off x="4226352"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B29FC9C2-893C-C246-B17B-846F6C303276}"/>
              </a:ext>
            </a:extLst>
          </p:cNvPr>
          <p:cNvSpPr/>
          <p:nvPr/>
        </p:nvSpPr>
        <p:spPr>
          <a:xfrm>
            <a:off x="4648608"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CB432083-5C58-8747-BD1A-03362F3F2FA6}"/>
              </a:ext>
            </a:extLst>
          </p:cNvPr>
          <p:cNvSpPr/>
          <p:nvPr/>
        </p:nvSpPr>
        <p:spPr>
          <a:xfrm>
            <a:off x="4648608"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4F4E91D-A40C-0442-A121-76020CB44D8F}"/>
              </a:ext>
            </a:extLst>
          </p:cNvPr>
          <p:cNvSpPr/>
          <p:nvPr/>
        </p:nvSpPr>
        <p:spPr>
          <a:xfrm>
            <a:off x="4648608"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356FA1FE-2DF0-454D-8B4E-200C139EDC56}"/>
              </a:ext>
            </a:extLst>
          </p:cNvPr>
          <p:cNvSpPr/>
          <p:nvPr/>
        </p:nvSpPr>
        <p:spPr>
          <a:xfrm>
            <a:off x="4648608"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7EADAED1-D481-D643-A2B4-258DA640E292}"/>
              </a:ext>
            </a:extLst>
          </p:cNvPr>
          <p:cNvSpPr/>
          <p:nvPr/>
        </p:nvSpPr>
        <p:spPr>
          <a:xfrm>
            <a:off x="6545168"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7C564083-B224-9E4E-A68B-7ED0C8BBB832}"/>
              </a:ext>
            </a:extLst>
          </p:cNvPr>
          <p:cNvSpPr/>
          <p:nvPr/>
        </p:nvSpPr>
        <p:spPr>
          <a:xfrm>
            <a:off x="6972296"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936385B7-F765-4949-B99D-5C2F6578670D}"/>
              </a:ext>
            </a:extLst>
          </p:cNvPr>
          <p:cNvSpPr/>
          <p:nvPr/>
        </p:nvSpPr>
        <p:spPr>
          <a:xfrm>
            <a:off x="6545168"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F1A5A6CC-2497-654F-9C1F-968B38E9F95D}"/>
              </a:ext>
            </a:extLst>
          </p:cNvPr>
          <p:cNvSpPr/>
          <p:nvPr/>
        </p:nvSpPr>
        <p:spPr>
          <a:xfrm>
            <a:off x="6972296"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C2BBC6D7-FC14-9146-909E-4409E59DA23B}"/>
              </a:ext>
            </a:extLst>
          </p:cNvPr>
          <p:cNvSpPr/>
          <p:nvPr/>
        </p:nvSpPr>
        <p:spPr>
          <a:xfrm>
            <a:off x="7399424"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CE37BF30-BCE6-E544-A59D-E027235742AB}"/>
              </a:ext>
            </a:extLst>
          </p:cNvPr>
          <p:cNvSpPr/>
          <p:nvPr/>
        </p:nvSpPr>
        <p:spPr>
          <a:xfrm>
            <a:off x="7399424"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9C1B8F70-9F91-2445-A881-9912D4DC9121}"/>
              </a:ext>
            </a:extLst>
          </p:cNvPr>
          <p:cNvSpPr/>
          <p:nvPr/>
        </p:nvSpPr>
        <p:spPr>
          <a:xfrm>
            <a:off x="6545168"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DF3E66C4-4F1B-4A40-B04F-60FC915BCB7F}"/>
              </a:ext>
            </a:extLst>
          </p:cNvPr>
          <p:cNvSpPr/>
          <p:nvPr/>
        </p:nvSpPr>
        <p:spPr>
          <a:xfrm>
            <a:off x="6972296"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BD278C7B-5E02-0B48-8485-B1EAD7E7E6C9}"/>
              </a:ext>
            </a:extLst>
          </p:cNvPr>
          <p:cNvSpPr/>
          <p:nvPr/>
        </p:nvSpPr>
        <p:spPr>
          <a:xfrm>
            <a:off x="7399424"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24044896-63F9-7E49-83BF-68A348502A94}"/>
              </a:ext>
            </a:extLst>
          </p:cNvPr>
          <p:cNvSpPr/>
          <p:nvPr/>
        </p:nvSpPr>
        <p:spPr>
          <a:xfrm>
            <a:off x="6545168"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E1DD8FB3-3C4A-5A43-B81B-2CC03A78B62F}"/>
              </a:ext>
            </a:extLst>
          </p:cNvPr>
          <p:cNvSpPr/>
          <p:nvPr/>
        </p:nvSpPr>
        <p:spPr>
          <a:xfrm>
            <a:off x="6972296"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8A50F7ED-807C-9541-87FA-87B90630E13A}"/>
              </a:ext>
            </a:extLst>
          </p:cNvPr>
          <p:cNvSpPr/>
          <p:nvPr/>
        </p:nvSpPr>
        <p:spPr>
          <a:xfrm>
            <a:off x="7399424"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3AD247F0-6412-C242-88AB-3136D1528AF0}"/>
              </a:ext>
            </a:extLst>
          </p:cNvPr>
          <p:cNvSpPr/>
          <p:nvPr/>
        </p:nvSpPr>
        <p:spPr>
          <a:xfrm>
            <a:off x="7821680"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B14021CC-1C9C-FA4B-9B4C-80402C5DDF64}"/>
              </a:ext>
            </a:extLst>
          </p:cNvPr>
          <p:cNvSpPr/>
          <p:nvPr/>
        </p:nvSpPr>
        <p:spPr>
          <a:xfrm>
            <a:off x="7821680"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25FDFD95-0769-284A-BD82-0B8D7F0C7142}"/>
              </a:ext>
            </a:extLst>
          </p:cNvPr>
          <p:cNvSpPr/>
          <p:nvPr/>
        </p:nvSpPr>
        <p:spPr>
          <a:xfrm>
            <a:off x="7821680"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808BC248-2B8D-494A-8124-717DADC1FBA6}"/>
              </a:ext>
            </a:extLst>
          </p:cNvPr>
          <p:cNvSpPr/>
          <p:nvPr/>
        </p:nvSpPr>
        <p:spPr>
          <a:xfrm>
            <a:off x="7821680"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3F2AA038-E9EF-4D45-B8D9-EEEE02CFF8EC}"/>
              </a:ext>
            </a:extLst>
          </p:cNvPr>
          <p:cNvSpPr/>
          <p:nvPr/>
        </p:nvSpPr>
        <p:spPr>
          <a:xfrm>
            <a:off x="8248808" y="5252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FC7B59EC-2975-FB46-9A05-527F115D468B}"/>
              </a:ext>
            </a:extLst>
          </p:cNvPr>
          <p:cNvSpPr/>
          <p:nvPr/>
        </p:nvSpPr>
        <p:spPr>
          <a:xfrm>
            <a:off x="8248808" y="4820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620D93C2-698D-7A49-B43B-77B49F30ED02}"/>
              </a:ext>
            </a:extLst>
          </p:cNvPr>
          <p:cNvSpPr/>
          <p:nvPr/>
        </p:nvSpPr>
        <p:spPr>
          <a:xfrm>
            <a:off x="8248808" y="438872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3F817632-26CC-764F-B737-05EBA5F12A3A}"/>
              </a:ext>
            </a:extLst>
          </p:cNvPr>
          <p:cNvSpPr/>
          <p:nvPr/>
        </p:nvSpPr>
        <p:spPr>
          <a:xfrm>
            <a:off x="8248808" y="397176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B583282D-00FD-9D4F-BF98-F234E746C9BB}"/>
              </a:ext>
            </a:extLst>
          </p:cNvPr>
          <p:cNvSpPr/>
          <p:nvPr/>
        </p:nvSpPr>
        <p:spPr>
          <a:xfrm>
            <a:off x="6545168" y="354728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6240EED1-7271-CF4A-92E3-6F1CE8250F0D}"/>
              </a:ext>
            </a:extLst>
          </p:cNvPr>
          <p:cNvSpPr/>
          <p:nvPr/>
        </p:nvSpPr>
        <p:spPr>
          <a:xfrm>
            <a:off x="6972296" y="354728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C02676FF-056C-6D46-92F5-3BF08375A443}"/>
              </a:ext>
            </a:extLst>
          </p:cNvPr>
          <p:cNvSpPr/>
          <p:nvPr/>
        </p:nvSpPr>
        <p:spPr>
          <a:xfrm>
            <a:off x="7399424" y="354728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0443EF2E-37DB-8947-828F-C0F4712F4AAA}"/>
              </a:ext>
            </a:extLst>
          </p:cNvPr>
          <p:cNvSpPr/>
          <p:nvPr/>
        </p:nvSpPr>
        <p:spPr>
          <a:xfrm>
            <a:off x="7821680" y="354728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93751BB2-8DE7-CC4D-BF7C-19FF49FFD123}"/>
              </a:ext>
            </a:extLst>
          </p:cNvPr>
          <p:cNvSpPr/>
          <p:nvPr/>
        </p:nvSpPr>
        <p:spPr>
          <a:xfrm>
            <a:off x="8248808" y="3547280"/>
            <a:ext cx="432000" cy="432000"/>
          </a:xfrm>
          <a:prstGeom prst="rect">
            <a:avLst/>
          </a:prstGeom>
          <a:solidFill>
            <a:srgbClr val="F19D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ight Arrow 109">
            <a:extLst>
              <a:ext uri="{FF2B5EF4-FFF2-40B4-BE49-F238E27FC236}">
                <a16:creationId xmlns:a16="http://schemas.microsoft.com/office/drawing/2014/main" id="{27C9B255-E08C-8F44-8C37-9587B4621B09}"/>
              </a:ext>
            </a:extLst>
          </p:cNvPr>
          <p:cNvSpPr/>
          <p:nvPr/>
        </p:nvSpPr>
        <p:spPr>
          <a:xfrm>
            <a:off x="3168904" y="2072748"/>
            <a:ext cx="1579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ight Arrow 110">
            <a:extLst>
              <a:ext uri="{FF2B5EF4-FFF2-40B4-BE49-F238E27FC236}">
                <a16:creationId xmlns:a16="http://schemas.microsoft.com/office/drawing/2014/main" id="{F5DC8F8B-5E41-864F-8F23-0CFAB61D5858}"/>
              </a:ext>
            </a:extLst>
          </p:cNvPr>
          <p:cNvSpPr/>
          <p:nvPr/>
        </p:nvSpPr>
        <p:spPr>
          <a:xfrm>
            <a:off x="6312000" y="2072748"/>
            <a:ext cx="1579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a:extLst>
              <a:ext uri="{FF2B5EF4-FFF2-40B4-BE49-F238E27FC236}">
                <a16:creationId xmlns:a16="http://schemas.microsoft.com/office/drawing/2014/main" id="{5C3668F7-FA4B-E148-AEB5-C982E11163CD}"/>
              </a:ext>
            </a:extLst>
          </p:cNvPr>
          <p:cNvSpPr txBox="1"/>
          <p:nvPr/>
        </p:nvSpPr>
        <p:spPr>
          <a:xfrm>
            <a:off x="2956669" y="1130019"/>
            <a:ext cx="1993192" cy="954107"/>
          </a:xfrm>
          <a:prstGeom prst="rect">
            <a:avLst/>
          </a:prstGeom>
          <a:noFill/>
        </p:spPr>
        <p:txBody>
          <a:bodyPr wrap="square" rtlCol="0">
            <a:spAutoFit/>
          </a:bodyPr>
          <a:lstStyle/>
          <a:p>
            <a:pPr algn="ctr"/>
            <a:r>
              <a:rPr lang="en-GB" sz="2800" dirty="0"/>
              <a:t>add 3 more squares </a:t>
            </a:r>
          </a:p>
        </p:txBody>
      </p:sp>
      <p:sp>
        <p:nvSpPr>
          <p:cNvPr id="113" name="TextBox 112">
            <a:extLst>
              <a:ext uri="{FF2B5EF4-FFF2-40B4-BE49-F238E27FC236}">
                <a16:creationId xmlns:a16="http://schemas.microsoft.com/office/drawing/2014/main" id="{6D469CD4-9C59-564A-AF1B-BDE6DB6ECB4A}"/>
              </a:ext>
            </a:extLst>
          </p:cNvPr>
          <p:cNvSpPr txBox="1"/>
          <p:nvPr/>
        </p:nvSpPr>
        <p:spPr>
          <a:xfrm>
            <a:off x="6191700" y="1130019"/>
            <a:ext cx="1993192" cy="954107"/>
          </a:xfrm>
          <a:prstGeom prst="rect">
            <a:avLst/>
          </a:prstGeom>
          <a:noFill/>
        </p:spPr>
        <p:txBody>
          <a:bodyPr wrap="square" rtlCol="0">
            <a:spAutoFit/>
          </a:bodyPr>
          <a:lstStyle/>
          <a:p>
            <a:pPr algn="ctr"/>
            <a:r>
              <a:rPr lang="en-GB" sz="2800" dirty="0"/>
              <a:t>add 5 more squares </a:t>
            </a:r>
          </a:p>
        </p:txBody>
      </p:sp>
    </p:spTree>
    <p:custDataLst>
      <p:tags r:id="rId1"/>
    </p:custDataLst>
    <p:extLst>
      <p:ext uri="{BB962C8B-B14F-4D97-AF65-F5344CB8AC3E}">
        <p14:creationId xmlns:p14="http://schemas.microsoft.com/office/powerpoint/2010/main" val="12781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dissolve">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dissolve">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dissolv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46"/>
                                        </p:tgtEl>
                                        <p:attrNameLst>
                                          <p:attrName>r</p:attrName>
                                        </p:attrNameLst>
                                      </p:cBhvr>
                                    </p:animRot>
                                    <p:animRot by="-240000">
                                      <p:cBhvr>
                                        <p:cTn id="27" dur="200" fill="hold">
                                          <p:stCondLst>
                                            <p:cond delay="200"/>
                                          </p:stCondLst>
                                        </p:cTn>
                                        <p:tgtEl>
                                          <p:spTgt spid="46"/>
                                        </p:tgtEl>
                                        <p:attrNameLst>
                                          <p:attrName>r</p:attrName>
                                        </p:attrNameLst>
                                      </p:cBhvr>
                                    </p:animRot>
                                    <p:animRot by="240000">
                                      <p:cBhvr>
                                        <p:cTn id="28" dur="200" fill="hold">
                                          <p:stCondLst>
                                            <p:cond delay="400"/>
                                          </p:stCondLst>
                                        </p:cTn>
                                        <p:tgtEl>
                                          <p:spTgt spid="46"/>
                                        </p:tgtEl>
                                        <p:attrNameLst>
                                          <p:attrName>r</p:attrName>
                                        </p:attrNameLst>
                                      </p:cBhvr>
                                    </p:animRot>
                                    <p:animRot by="-240000">
                                      <p:cBhvr>
                                        <p:cTn id="29" dur="200" fill="hold">
                                          <p:stCondLst>
                                            <p:cond delay="600"/>
                                          </p:stCondLst>
                                        </p:cTn>
                                        <p:tgtEl>
                                          <p:spTgt spid="46"/>
                                        </p:tgtEl>
                                        <p:attrNameLst>
                                          <p:attrName>r</p:attrName>
                                        </p:attrNameLst>
                                      </p:cBhvr>
                                    </p:animRot>
                                    <p:animRot by="120000">
                                      <p:cBhvr>
                                        <p:cTn id="30" dur="200" fill="hold">
                                          <p:stCondLst>
                                            <p:cond delay="800"/>
                                          </p:stCondLst>
                                        </p:cTn>
                                        <p:tgtEl>
                                          <p:spTgt spid="4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54"/>
                                        </p:tgtEl>
                                        <p:attrNameLst>
                                          <p:attrName>r</p:attrName>
                                        </p:attrNameLst>
                                      </p:cBhvr>
                                    </p:animRot>
                                    <p:animRot by="-240000">
                                      <p:cBhvr>
                                        <p:cTn id="35" dur="200" fill="hold">
                                          <p:stCondLst>
                                            <p:cond delay="200"/>
                                          </p:stCondLst>
                                        </p:cTn>
                                        <p:tgtEl>
                                          <p:spTgt spid="54"/>
                                        </p:tgtEl>
                                        <p:attrNameLst>
                                          <p:attrName>r</p:attrName>
                                        </p:attrNameLst>
                                      </p:cBhvr>
                                    </p:animRot>
                                    <p:animRot by="240000">
                                      <p:cBhvr>
                                        <p:cTn id="36" dur="200" fill="hold">
                                          <p:stCondLst>
                                            <p:cond delay="400"/>
                                          </p:stCondLst>
                                        </p:cTn>
                                        <p:tgtEl>
                                          <p:spTgt spid="54"/>
                                        </p:tgtEl>
                                        <p:attrNameLst>
                                          <p:attrName>r</p:attrName>
                                        </p:attrNameLst>
                                      </p:cBhvr>
                                    </p:animRot>
                                    <p:animRot by="-240000">
                                      <p:cBhvr>
                                        <p:cTn id="37" dur="200" fill="hold">
                                          <p:stCondLst>
                                            <p:cond delay="600"/>
                                          </p:stCondLst>
                                        </p:cTn>
                                        <p:tgtEl>
                                          <p:spTgt spid="54"/>
                                        </p:tgtEl>
                                        <p:attrNameLst>
                                          <p:attrName>r</p:attrName>
                                        </p:attrNameLst>
                                      </p:cBhvr>
                                    </p:animRot>
                                    <p:animRot by="120000">
                                      <p:cBhvr>
                                        <p:cTn id="38" dur="200" fill="hold">
                                          <p:stCondLst>
                                            <p:cond delay="800"/>
                                          </p:stCondLst>
                                        </p:cTn>
                                        <p:tgtEl>
                                          <p:spTgt spid="54"/>
                                        </p:tgtEl>
                                        <p:attrNameLst>
                                          <p:attrName>r</p:attrName>
                                        </p:attrNameLst>
                                      </p:cBhvr>
                                    </p:animRot>
                                  </p:childTnLst>
                                </p:cTn>
                              </p:par>
                              <p:par>
                                <p:cTn id="39" presetID="32" presetClass="emph" presetSubtype="0" fill="hold" grpId="0" nodeType="withEffect">
                                  <p:stCondLst>
                                    <p:cond delay="0"/>
                                  </p:stCondLst>
                                  <p:childTnLst>
                                    <p:animRot by="120000">
                                      <p:cBhvr>
                                        <p:cTn id="40" dur="100" fill="hold">
                                          <p:stCondLst>
                                            <p:cond delay="0"/>
                                          </p:stCondLst>
                                        </p:cTn>
                                        <p:tgtEl>
                                          <p:spTgt spid="55"/>
                                        </p:tgtEl>
                                        <p:attrNameLst>
                                          <p:attrName>r</p:attrName>
                                        </p:attrNameLst>
                                      </p:cBhvr>
                                    </p:animRot>
                                    <p:animRot by="-240000">
                                      <p:cBhvr>
                                        <p:cTn id="41" dur="200" fill="hold">
                                          <p:stCondLst>
                                            <p:cond delay="200"/>
                                          </p:stCondLst>
                                        </p:cTn>
                                        <p:tgtEl>
                                          <p:spTgt spid="55"/>
                                        </p:tgtEl>
                                        <p:attrNameLst>
                                          <p:attrName>r</p:attrName>
                                        </p:attrNameLst>
                                      </p:cBhvr>
                                    </p:animRot>
                                    <p:animRot by="240000">
                                      <p:cBhvr>
                                        <p:cTn id="42" dur="200" fill="hold">
                                          <p:stCondLst>
                                            <p:cond delay="400"/>
                                          </p:stCondLst>
                                        </p:cTn>
                                        <p:tgtEl>
                                          <p:spTgt spid="55"/>
                                        </p:tgtEl>
                                        <p:attrNameLst>
                                          <p:attrName>r</p:attrName>
                                        </p:attrNameLst>
                                      </p:cBhvr>
                                    </p:animRot>
                                    <p:animRot by="-240000">
                                      <p:cBhvr>
                                        <p:cTn id="43" dur="200" fill="hold">
                                          <p:stCondLst>
                                            <p:cond delay="600"/>
                                          </p:stCondLst>
                                        </p:cTn>
                                        <p:tgtEl>
                                          <p:spTgt spid="55"/>
                                        </p:tgtEl>
                                        <p:attrNameLst>
                                          <p:attrName>r</p:attrName>
                                        </p:attrNameLst>
                                      </p:cBhvr>
                                    </p:animRot>
                                    <p:animRot by="120000">
                                      <p:cBhvr>
                                        <p:cTn id="44" dur="200" fill="hold">
                                          <p:stCondLst>
                                            <p:cond delay="800"/>
                                          </p:stCondLst>
                                        </p:cTn>
                                        <p:tgtEl>
                                          <p:spTgt spid="55"/>
                                        </p:tgtEl>
                                        <p:attrNameLst>
                                          <p:attrName>r</p:attrName>
                                        </p:attrNameLst>
                                      </p:cBhvr>
                                    </p:animRot>
                                  </p:childTnLst>
                                </p:cTn>
                              </p:par>
                              <p:par>
                                <p:cTn id="45" presetID="32" presetClass="emph" presetSubtype="0" fill="hold" grpId="0" nodeType="withEffect">
                                  <p:stCondLst>
                                    <p:cond delay="0"/>
                                  </p:stCondLst>
                                  <p:childTnLst>
                                    <p:animRot by="120000">
                                      <p:cBhvr>
                                        <p:cTn id="46" dur="100" fill="hold">
                                          <p:stCondLst>
                                            <p:cond delay="0"/>
                                          </p:stCondLst>
                                        </p:cTn>
                                        <p:tgtEl>
                                          <p:spTgt spid="56"/>
                                        </p:tgtEl>
                                        <p:attrNameLst>
                                          <p:attrName>r</p:attrName>
                                        </p:attrNameLst>
                                      </p:cBhvr>
                                    </p:animRot>
                                    <p:animRot by="-240000">
                                      <p:cBhvr>
                                        <p:cTn id="47" dur="200" fill="hold">
                                          <p:stCondLst>
                                            <p:cond delay="200"/>
                                          </p:stCondLst>
                                        </p:cTn>
                                        <p:tgtEl>
                                          <p:spTgt spid="56"/>
                                        </p:tgtEl>
                                        <p:attrNameLst>
                                          <p:attrName>r</p:attrName>
                                        </p:attrNameLst>
                                      </p:cBhvr>
                                    </p:animRot>
                                    <p:animRot by="240000">
                                      <p:cBhvr>
                                        <p:cTn id="48" dur="200" fill="hold">
                                          <p:stCondLst>
                                            <p:cond delay="400"/>
                                          </p:stCondLst>
                                        </p:cTn>
                                        <p:tgtEl>
                                          <p:spTgt spid="56"/>
                                        </p:tgtEl>
                                        <p:attrNameLst>
                                          <p:attrName>r</p:attrName>
                                        </p:attrNameLst>
                                      </p:cBhvr>
                                    </p:animRot>
                                    <p:animRot by="-240000">
                                      <p:cBhvr>
                                        <p:cTn id="49" dur="200" fill="hold">
                                          <p:stCondLst>
                                            <p:cond delay="600"/>
                                          </p:stCondLst>
                                        </p:cTn>
                                        <p:tgtEl>
                                          <p:spTgt spid="56"/>
                                        </p:tgtEl>
                                        <p:attrNameLst>
                                          <p:attrName>r</p:attrName>
                                        </p:attrNameLst>
                                      </p:cBhvr>
                                    </p:animRot>
                                    <p:animRot by="120000">
                                      <p:cBhvr>
                                        <p:cTn id="50" dur="200" fill="hold">
                                          <p:stCondLst>
                                            <p:cond delay="800"/>
                                          </p:stCondLst>
                                        </p:cTn>
                                        <p:tgtEl>
                                          <p:spTgt spid="56"/>
                                        </p:tgtEl>
                                        <p:attrNameLst>
                                          <p:attrName>r</p:attrName>
                                        </p:attrNameLst>
                                      </p:cBhvr>
                                    </p:animRot>
                                  </p:childTnLst>
                                </p:cTn>
                              </p:par>
                              <p:par>
                                <p:cTn id="51" presetID="32" presetClass="emph" presetSubtype="0" fill="hold" grpId="0" nodeType="withEffect">
                                  <p:stCondLst>
                                    <p:cond delay="0"/>
                                  </p:stCondLst>
                                  <p:childTnLst>
                                    <p:animRot by="120000">
                                      <p:cBhvr>
                                        <p:cTn id="52" dur="100" fill="hold">
                                          <p:stCondLst>
                                            <p:cond delay="0"/>
                                          </p:stCondLst>
                                        </p:cTn>
                                        <p:tgtEl>
                                          <p:spTgt spid="57"/>
                                        </p:tgtEl>
                                        <p:attrNameLst>
                                          <p:attrName>r</p:attrName>
                                        </p:attrNameLst>
                                      </p:cBhvr>
                                    </p:animRot>
                                    <p:animRot by="-240000">
                                      <p:cBhvr>
                                        <p:cTn id="53" dur="200" fill="hold">
                                          <p:stCondLst>
                                            <p:cond delay="200"/>
                                          </p:stCondLst>
                                        </p:cTn>
                                        <p:tgtEl>
                                          <p:spTgt spid="57"/>
                                        </p:tgtEl>
                                        <p:attrNameLst>
                                          <p:attrName>r</p:attrName>
                                        </p:attrNameLst>
                                      </p:cBhvr>
                                    </p:animRot>
                                    <p:animRot by="240000">
                                      <p:cBhvr>
                                        <p:cTn id="54" dur="200" fill="hold">
                                          <p:stCondLst>
                                            <p:cond delay="400"/>
                                          </p:stCondLst>
                                        </p:cTn>
                                        <p:tgtEl>
                                          <p:spTgt spid="57"/>
                                        </p:tgtEl>
                                        <p:attrNameLst>
                                          <p:attrName>r</p:attrName>
                                        </p:attrNameLst>
                                      </p:cBhvr>
                                    </p:animRot>
                                    <p:animRot by="-240000">
                                      <p:cBhvr>
                                        <p:cTn id="55" dur="200" fill="hold">
                                          <p:stCondLst>
                                            <p:cond delay="600"/>
                                          </p:stCondLst>
                                        </p:cTn>
                                        <p:tgtEl>
                                          <p:spTgt spid="57"/>
                                        </p:tgtEl>
                                        <p:attrNameLst>
                                          <p:attrName>r</p:attrName>
                                        </p:attrNameLst>
                                      </p:cBhvr>
                                    </p:animRot>
                                    <p:animRot by="120000">
                                      <p:cBhvr>
                                        <p:cTn id="56" dur="200" fill="hold">
                                          <p:stCondLst>
                                            <p:cond delay="800"/>
                                          </p:stCondLst>
                                        </p:cTn>
                                        <p:tgtEl>
                                          <p:spTgt spid="57"/>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58"/>
                                        </p:tgtEl>
                                        <p:attrNameLst>
                                          <p:attrName>r</p:attrName>
                                        </p:attrNameLst>
                                      </p:cBhvr>
                                    </p:animRot>
                                    <p:animRot by="-240000">
                                      <p:cBhvr>
                                        <p:cTn id="61" dur="200" fill="hold">
                                          <p:stCondLst>
                                            <p:cond delay="200"/>
                                          </p:stCondLst>
                                        </p:cTn>
                                        <p:tgtEl>
                                          <p:spTgt spid="58"/>
                                        </p:tgtEl>
                                        <p:attrNameLst>
                                          <p:attrName>r</p:attrName>
                                        </p:attrNameLst>
                                      </p:cBhvr>
                                    </p:animRot>
                                    <p:animRot by="240000">
                                      <p:cBhvr>
                                        <p:cTn id="62" dur="200" fill="hold">
                                          <p:stCondLst>
                                            <p:cond delay="400"/>
                                          </p:stCondLst>
                                        </p:cTn>
                                        <p:tgtEl>
                                          <p:spTgt spid="58"/>
                                        </p:tgtEl>
                                        <p:attrNameLst>
                                          <p:attrName>r</p:attrName>
                                        </p:attrNameLst>
                                      </p:cBhvr>
                                    </p:animRot>
                                    <p:animRot by="-240000">
                                      <p:cBhvr>
                                        <p:cTn id="63" dur="200" fill="hold">
                                          <p:stCondLst>
                                            <p:cond delay="600"/>
                                          </p:stCondLst>
                                        </p:cTn>
                                        <p:tgtEl>
                                          <p:spTgt spid="58"/>
                                        </p:tgtEl>
                                        <p:attrNameLst>
                                          <p:attrName>r</p:attrName>
                                        </p:attrNameLst>
                                      </p:cBhvr>
                                    </p:animRot>
                                    <p:animRot by="120000">
                                      <p:cBhvr>
                                        <p:cTn id="64" dur="200" fill="hold">
                                          <p:stCondLst>
                                            <p:cond delay="800"/>
                                          </p:stCondLst>
                                        </p:cTn>
                                        <p:tgtEl>
                                          <p:spTgt spid="58"/>
                                        </p:tgtEl>
                                        <p:attrNameLst>
                                          <p:attrName>r</p:attrName>
                                        </p:attrNameLst>
                                      </p:cBhvr>
                                    </p:animRot>
                                  </p:childTnLst>
                                </p:cTn>
                              </p:par>
                              <p:par>
                                <p:cTn id="65" presetID="32" presetClass="emph" presetSubtype="0" fill="hold" grpId="0" nodeType="withEffect">
                                  <p:stCondLst>
                                    <p:cond delay="0"/>
                                  </p:stCondLst>
                                  <p:childTnLst>
                                    <p:animRot by="120000">
                                      <p:cBhvr>
                                        <p:cTn id="66" dur="100" fill="hold">
                                          <p:stCondLst>
                                            <p:cond delay="0"/>
                                          </p:stCondLst>
                                        </p:cTn>
                                        <p:tgtEl>
                                          <p:spTgt spid="59"/>
                                        </p:tgtEl>
                                        <p:attrNameLst>
                                          <p:attrName>r</p:attrName>
                                        </p:attrNameLst>
                                      </p:cBhvr>
                                    </p:animRot>
                                    <p:animRot by="-240000">
                                      <p:cBhvr>
                                        <p:cTn id="67" dur="200" fill="hold">
                                          <p:stCondLst>
                                            <p:cond delay="200"/>
                                          </p:stCondLst>
                                        </p:cTn>
                                        <p:tgtEl>
                                          <p:spTgt spid="59"/>
                                        </p:tgtEl>
                                        <p:attrNameLst>
                                          <p:attrName>r</p:attrName>
                                        </p:attrNameLst>
                                      </p:cBhvr>
                                    </p:animRot>
                                    <p:animRot by="240000">
                                      <p:cBhvr>
                                        <p:cTn id="68" dur="200" fill="hold">
                                          <p:stCondLst>
                                            <p:cond delay="400"/>
                                          </p:stCondLst>
                                        </p:cTn>
                                        <p:tgtEl>
                                          <p:spTgt spid="59"/>
                                        </p:tgtEl>
                                        <p:attrNameLst>
                                          <p:attrName>r</p:attrName>
                                        </p:attrNameLst>
                                      </p:cBhvr>
                                    </p:animRot>
                                    <p:animRot by="-240000">
                                      <p:cBhvr>
                                        <p:cTn id="69" dur="200" fill="hold">
                                          <p:stCondLst>
                                            <p:cond delay="600"/>
                                          </p:stCondLst>
                                        </p:cTn>
                                        <p:tgtEl>
                                          <p:spTgt spid="59"/>
                                        </p:tgtEl>
                                        <p:attrNameLst>
                                          <p:attrName>r</p:attrName>
                                        </p:attrNameLst>
                                      </p:cBhvr>
                                    </p:animRot>
                                    <p:animRot by="120000">
                                      <p:cBhvr>
                                        <p:cTn id="70" dur="200" fill="hold">
                                          <p:stCondLst>
                                            <p:cond delay="800"/>
                                          </p:stCondLst>
                                        </p:cTn>
                                        <p:tgtEl>
                                          <p:spTgt spid="59"/>
                                        </p:tgtEl>
                                        <p:attrNameLst>
                                          <p:attrName>r</p:attrName>
                                        </p:attrNameLst>
                                      </p:cBhvr>
                                    </p:animRot>
                                  </p:childTnLst>
                                </p:cTn>
                              </p:par>
                              <p:par>
                                <p:cTn id="71" presetID="32" presetClass="emph" presetSubtype="0" fill="hold" grpId="0" nodeType="withEffect">
                                  <p:stCondLst>
                                    <p:cond delay="0"/>
                                  </p:stCondLst>
                                  <p:childTnLst>
                                    <p:animRot by="120000">
                                      <p:cBhvr>
                                        <p:cTn id="72" dur="100" fill="hold">
                                          <p:stCondLst>
                                            <p:cond delay="0"/>
                                          </p:stCondLst>
                                        </p:cTn>
                                        <p:tgtEl>
                                          <p:spTgt spid="60"/>
                                        </p:tgtEl>
                                        <p:attrNameLst>
                                          <p:attrName>r</p:attrName>
                                        </p:attrNameLst>
                                      </p:cBhvr>
                                    </p:animRot>
                                    <p:animRot by="-240000">
                                      <p:cBhvr>
                                        <p:cTn id="73" dur="200" fill="hold">
                                          <p:stCondLst>
                                            <p:cond delay="200"/>
                                          </p:stCondLst>
                                        </p:cTn>
                                        <p:tgtEl>
                                          <p:spTgt spid="60"/>
                                        </p:tgtEl>
                                        <p:attrNameLst>
                                          <p:attrName>r</p:attrName>
                                        </p:attrNameLst>
                                      </p:cBhvr>
                                    </p:animRot>
                                    <p:animRot by="240000">
                                      <p:cBhvr>
                                        <p:cTn id="74" dur="200" fill="hold">
                                          <p:stCondLst>
                                            <p:cond delay="400"/>
                                          </p:stCondLst>
                                        </p:cTn>
                                        <p:tgtEl>
                                          <p:spTgt spid="60"/>
                                        </p:tgtEl>
                                        <p:attrNameLst>
                                          <p:attrName>r</p:attrName>
                                        </p:attrNameLst>
                                      </p:cBhvr>
                                    </p:animRot>
                                    <p:animRot by="-240000">
                                      <p:cBhvr>
                                        <p:cTn id="75" dur="200" fill="hold">
                                          <p:stCondLst>
                                            <p:cond delay="600"/>
                                          </p:stCondLst>
                                        </p:cTn>
                                        <p:tgtEl>
                                          <p:spTgt spid="60"/>
                                        </p:tgtEl>
                                        <p:attrNameLst>
                                          <p:attrName>r</p:attrName>
                                        </p:attrNameLst>
                                      </p:cBhvr>
                                    </p:animRot>
                                    <p:animRot by="120000">
                                      <p:cBhvr>
                                        <p:cTn id="76" dur="200" fill="hold">
                                          <p:stCondLst>
                                            <p:cond delay="800"/>
                                          </p:stCondLst>
                                        </p:cTn>
                                        <p:tgtEl>
                                          <p:spTgt spid="60"/>
                                        </p:tgtEl>
                                        <p:attrNameLst>
                                          <p:attrName>r</p:attrName>
                                        </p:attrNameLst>
                                      </p:cBhvr>
                                    </p:animRot>
                                  </p:childTnLst>
                                </p:cTn>
                              </p:par>
                              <p:par>
                                <p:cTn id="77" presetID="32" presetClass="emph" presetSubtype="0" fill="hold" grpId="0" nodeType="withEffect">
                                  <p:stCondLst>
                                    <p:cond delay="0"/>
                                  </p:stCondLst>
                                  <p:childTnLst>
                                    <p:animRot by="120000">
                                      <p:cBhvr>
                                        <p:cTn id="78" dur="100" fill="hold">
                                          <p:stCondLst>
                                            <p:cond delay="0"/>
                                          </p:stCondLst>
                                        </p:cTn>
                                        <p:tgtEl>
                                          <p:spTgt spid="61"/>
                                        </p:tgtEl>
                                        <p:attrNameLst>
                                          <p:attrName>r</p:attrName>
                                        </p:attrNameLst>
                                      </p:cBhvr>
                                    </p:animRot>
                                    <p:animRot by="-240000">
                                      <p:cBhvr>
                                        <p:cTn id="79" dur="200" fill="hold">
                                          <p:stCondLst>
                                            <p:cond delay="200"/>
                                          </p:stCondLst>
                                        </p:cTn>
                                        <p:tgtEl>
                                          <p:spTgt spid="61"/>
                                        </p:tgtEl>
                                        <p:attrNameLst>
                                          <p:attrName>r</p:attrName>
                                        </p:attrNameLst>
                                      </p:cBhvr>
                                    </p:animRot>
                                    <p:animRot by="240000">
                                      <p:cBhvr>
                                        <p:cTn id="80" dur="200" fill="hold">
                                          <p:stCondLst>
                                            <p:cond delay="400"/>
                                          </p:stCondLst>
                                        </p:cTn>
                                        <p:tgtEl>
                                          <p:spTgt spid="61"/>
                                        </p:tgtEl>
                                        <p:attrNameLst>
                                          <p:attrName>r</p:attrName>
                                        </p:attrNameLst>
                                      </p:cBhvr>
                                    </p:animRot>
                                    <p:animRot by="-240000">
                                      <p:cBhvr>
                                        <p:cTn id="81" dur="200" fill="hold">
                                          <p:stCondLst>
                                            <p:cond delay="600"/>
                                          </p:stCondLst>
                                        </p:cTn>
                                        <p:tgtEl>
                                          <p:spTgt spid="61"/>
                                        </p:tgtEl>
                                        <p:attrNameLst>
                                          <p:attrName>r</p:attrName>
                                        </p:attrNameLst>
                                      </p:cBhvr>
                                    </p:animRot>
                                    <p:animRot by="120000">
                                      <p:cBhvr>
                                        <p:cTn id="82" dur="200" fill="hold">
                                          <p:stCondLst>
                                            <p:cond delay="800"/>
                                          </p:stCondLst>
                                        </p:cTn>
                                        <p:tgtEl>
                                          <p:spTgt spid="61"/>
                                        </p:tgtEl>
                                        <p:attrNameLst>
                                          <p:attrName>r</p:attrName>
                                        </p:attrNameLst>
                                      </p:cBhvr>
                                    </p:animRot>
                                  </p:childTnLst>
                                </p:cTn>
                              </p:par>
                              <p:par>
                                <p:cTn id="83" presetID="32" presetClass="emph" presetSubtype="0" fill="hold" grpId="0" nodeType="withEffect">
                                  <p:stCondLst>
                                    <p:cond delay="0"/>
                                  </p:stCondLst>
                                  <p:childTnLst>
                                    <p:animRot by="120000">
                                      <p:cBhvr>
                                        <p:cTn id="84" dur="100" fill="hold">
                                          <p:stCondLst>
                                            <p:cond delay="0"/>
                                          </p:stCondLst>
                                        </p:cTn>
                                        <p:tgtEl>
                                          <p:spTgt spid="62"/>
                                        </p:tgtEl>
                                        <p:attrNameLst>
                                          <p:attrName>r</p:attrName>
                                        </p:attrNameLst>
                                      </p:cBhvr>
                                    </p:animRot>
                                    <p:animRot by="-240000">
                                      <p:cBhvr>
                                        <p:cTn id="85" dur="200" fill="hold">
                                          <p:stCondLst>
                                            <p:cond delay="200"/>
                                          </p:stCondLst>
                                        </p:cTn>
                                        <p:tgtEl>
                                          <p:spTgt spid="62"/>
                                        </p:tgtEl>
                                        <p:attrNameLst>
                                          <p:attrName>r</p:attrName>
                                        </p:attrNameLst>
                                      </p:cBhvr>
                                    </p:animRot>
                                    <p:animRot by="240000">
                                      <p:cBhvr>
                                        <p:cTn id="86" dur="200" fill="hold">
                                          <p:stCondLst>
                                            <p:cond delay="400"/>
                                          </p:stCondLst>
                                        </p:cTn>
                                        <p:tgtEl>
                                          <p:spTgt spid="62"/>
                                        </p:tgtEl>
                                        <p:attrNameLst>
                                          <p:attrName>r</p:attrName>
                                        </p:attrNameLst>
                                      </p:cBhvr>
                                    </p:animRot>
                                    <p:animRot by="-240000">
                                      <p:cBhvr>
                                        <p:cTn id="87" dur="200" fill="hold">
                                          <p:stCondLst>
                                            <p:cond delay="600"/>
                                          </p:stCondLst>
                                        </p:cTn>
                                        <p:tgtEl>
                                          <p:spTgt spid="62"/>
                                        </p:tgtEl>
                                        <p:attrNameLst>
                                          <p:attrName>r</p:attrName>
                                        </p:attrNameLst>
                                      </p:cBhvr>
                                    </p:animRot>
                                    <p:animRot by="120000">
                                      <p:cBhvr>
                                        <p:cTn id="88" dur="200" fill="hold">
                                          <p:stCondLst>
                                            <p:cond delay="800"/>
                                          </p:stCondLst>
                                        </p:cTn>
                                        <p:tgtEl>
                                          <p:spTgt spid="62"/>
                                        </p:tgtEl>
                                        <p:attrNameLst>
                                          <p:attrName>r</p:attrName>
                                        </p:attrNameLst>
                                      </p:cBhvr>
                                    </p:animRot>
                                  </p:childTnLst>
                                </p:cTn>
                              </p:par>
                              <p:par>
                                <p:cTn id="89" presetID="32" presetClass="emph" presetSubtype="0" fill="hold" grpId="0" nodeType="withEffect">
                                  <p:stCondLst>
                                    <p:cond delay="0"/>
                                  </p:stCondLst>
                                  <p:childTnLst>
                                    <p:animRot by="120000">
                                      <p:cBhvr>
                                        <p:cTn id="90" dur="100" fill="hold">
                                          <p:stCondLst>
                                            <p:cond delay="0"/>
                                          </p:stCondLst>
                                        </p:cTn>
                                        <p:tgtEl>
                                          <p:spTgt spid="63"/>
                                        </p:tgtEl>
                                        <p:attrNameLst>
                                          <p:attrName>r</p:attrName>
                                        </p:attrNameLst>
                                      </p:cBhvr>
                                    </p:animRot>
                                    <p:animRot by="-240000">
                                      <p:cBhvr>
                                        <p:cTn id="91" dur="200" fill="hold">
                                          <p:stCondLst>
                                            <p:cond delay="200"/>
                                          </p:stCondLst>
                                        </p:cTn>
                                        <p:tgtEl>
                                          <p:spTgt spid="63"/>
                                        </p:tgtEl>
                                        <p:attrNameLst>
                                          <p:attrName>r</p:attrName>
                                        </p:attrNameLst>
                                      </p:cBhvr>
                                    </p:animRot>
                                    <p:animRot by="240000">
                                      <p:cBhvr>
                                        <p:cTn id="92" dur="200" fill="hold">
                                          <p:stCondLst>
                                            <p:cond delay="400"/>
                                          </p:stCondLst>
                                        </p:cTn>
                                        <p:tgtEl>
                                          <p:spTgt spid="63"/>
                                        </p:tgtEl>
                                        <p:attrNameLst>
                                          <p:attrName>r</p:attrName>
                                        </p:attrNameLst>
                                      </p:cBhvr>
                                    </p:animRot>
                                    <p:animRot by="-240000">
                                      <p:cBhvr>
                                        <p:cTn id="93" dur="200" fill="hold">
                                          <p:stCondLst>
                                            <p:cond delay="600"/>
                                          </p:stCondLst>
                                        </p:cTn>
                                        <p:tgtEl>
                                          <p:spTgt spid="63"/>
                                        </p:tgtEl>
                                        <p:attrNameLst>
                                          <p:attrName>r</p:attrName>
                                        </p:attrNameLst>
                                      </p:cBhvr>
                                    </p:animRot>
                                    <p:animRot by="120000">
                                      <p:cBhvr>
                                        <p:cTn id="94" dur="200" fill="hold">
                                          <p:stCondLst>
                                            <p:cond delay="800"/>
                                          </p:stCondLst>
                                        </p:cTn>
                                        <p:tgtEl>
                                          <p:spTgt spid="63"/>
                                        </p:tgtEl>
                                        <p:attrNameLst>
                                          <p:attrName>r</p:attrName>
                                        </p:attrNameLst>
                                      </p:cBhvr>
                                    </p:animRot>
                                  </p:childTnLst>
                                </p:cTn>
                              </p:par>
                              <p:par>
                                <p:cTn id="95" presetID="32" presetClass="emph" presetSubtype="0" fill="hold" grpId="0" nodeType="withEffect">
                                  <p:stCondLst>
                                    <p:cond delay="0"/>
                                  </p:stCondLst>
                                  <p:childTnLst>
                                    <p:animRot by="120000">
                                      <p:cBhvr>
                                        <p:cTn id="96" dur="100" fill="hold">
                                          <p:stCondLst>
                                            <p:cond delay="0"/>
                                          </p:stCondLst>
                                        </p:cTn>
                                        <p:tgtEl>
                                          <p:spTgt spid="64"/>
                                        </p:tgtEl>
                                        <p:attrNameLst>
                                          <p:attrName>r</p:attrName>
                                        </p:attrNameLst>
                                      </p:cBhvr>
                                    </p:animRot>
                                    <p:animRot by="-240000">
                                      <p:cBhvr>
                                        <p:cTn id="97" dur="200" fill="hold">
                                          <p:stCondLst>
                                            <p:cond delay="200"/>
                                          </p:stCondLst>
                                        </p:cTn>
                                        <p:tgtEl>
                                          <p:spTgt spid="64"/>
                                        </p:tgtEl>
                                        <p:attrNameLst>
                                          <p:attrName>r</p:attrName>
                                        </p:attrNameLst>
                                      </p:cBhvr>
                                    </p:animRot>
                                    <p:animRot by="240000">
                                      <p:cBhvr>
                                        <p:cTn id="98" dur="200" fill="hold">
                                          <p:stCondLst>
                                            <p:cond delay="400"/>
                                          </p:stCondLst>
                                        </p:cTn>
                                        <p:tgtEl>
                                          <p:spTgt spid="64"/>
                                        </p:tgtEl>
                                        <p:attrNameLst>
                                          <p:attrName>r</p:attrName>
                                        </p:attrNameLst>
                                      </p:cBhvr>
                                    </p:animRot>
                                    <p:animRot by="-240000">
                                      <p:cBhvr>
                                        <p:cTn id="99" dur="200" fill="hold">
                                          <p:stCondLst>
                                            <p:cond delay="600"/>
                                          </p:stCondLst>
                                        </p:cTn>
                                        <p:tgtEl>
                                          <p:spTgt spid="64"/>
                                        </p:tgtEl>
                                        <p:attrNameLst>
                                          <p:attrName>r</p:attrName>
                                        </p:attrNameLst>
                                      </p:cBhvr>
                                    </p:animRot>
                                    <p:animRot by="120000">
                                      <p:cBhvr>
                                        <p:cTn id="100" dur="200" fill="hold">
                                          <p:stCondLst>
                                            <p:cond delay="800"/>
                                          </p:stCondLst>
                                        </p:cTn>
                                        <p:tgtEl>
                                          <p:spTgt spid="64"/>
                                        </p:tgtEl>
                                        <p:attrNameLst>
                                          <p:attrName>r</p:attrName>
                                        </p:attrNameLst>
                                      </p:cBhvr>
                                    </p:animRot>
                                  </p:childTnLst>
                                </p:cTn>
                              </p:par>
                              <p:par>
                                <p:cTn id="101" presetID="32" presetClass="emph" presetSubtype="0" fill="hold" grpId="0" nodeType="withEffect">
                                  <p:stCondLst>
                                    <p:cond delay="0"/>
                                  </p:stCondLst>
                                  <p:childTnLst>
                                    <p:animRot by="120000">
                                      <p:cBhvr>
                                        <p:cTn id="102" dur="100" fill="hold">
                                          <p:stCondLst>
                                            <p:cond delay="0"/>
                                          </p:stCondLst>
                                        </p:cTn>
                                        <p:tgtEl>
                                          <p:spTgt spid="65"/>
                                        </p:tgtEl>
                                        <p:attrNameLst>
                                          <p:attrName>r</p:attrName>
                                        </p:attrNameLst>
                                      </p:cBhvr>
                                    </p:animRot>
                                    <p:animRot by="-240000">
                                      <p:cBhvr>
                                        <p:cTn id="103" dur="200" fill="hold">
                                          <p:stCondLst>
                                            <p:cond delay="200"/>
                                          </p:stCondLst>
                                        </p:cTn>
                                        <p:tgtEl>
                                          <p:spTgt spid="65"/>
                                        </p:tgtEl>
                                        <p:attrNameLst>
                                          <p:attrName>r</p:attrName>
                                        </p:attrNameLst>
                                      </p:cBhvr>
                                    </p:animRot>
                                    <p:animRot by="240000">
                                      <p:cBhvr>
                                        <p:cTn id="104" dur="200" fill="hold">
                                          <p:stCondLst>
                                            <p:cond delay="400"/>
                                          </p:stCondLst>
                                        </p:cTn>
                                        <p:tgtEl>
                                          <p:spTgt spid="65"/>
                                        </p:tgtEl>
                                        <p:attrNameLst>
                                          <p:attrName>r</p:attrName>
                                        </p:attrNameLst>
                                      </p:cBhvr>
                                    </p:animRot>
                                    <p:animRot by="-240000">
                                      <p:cBhvr>
                                        <p:cTn id="105" dur="200" fill="hold">
                                          <p:stCondLst>
                                            <p:cond delay="600"/>
                                          </p:stCondLst>
                                        </p:cTn>
                                        <p:tgtEl>
                                          <p:spTgt spid="65"/>
                                        </p:tgtEl>
                                        <p:attrNameLst>
                                          <p:attrName>r</p:attrName>
                                        </p:attrNameLst>
                                      </p:cBhvr>
                                    </p:animRot>
                                    <p:animRot by="120000">
                                      <p:cBhvr>
                                        <p:cTn id="106" dur="200" fill="hold">
                                          <p:stCondLst>
                                            <p:cond delay="800"/>
                                          </p:stCondLst>
                                        </p:cTn>
                                        <p:tgtEl>
                                          <p:spTgt spid="65"/>
                                        </p:tgtEl>
                                        <p:attrNameLst>
                                          <p:attrName>r</p:attrName>
                                        </p:attrNameLst>
                                      </p:cBhvr>
                                    </p:animRot>
                                  </p:childTnLst>
                                </p:cTn>
                              </p:par>
                              <p:par>
                                <p:cTn id="107" presetID="32" presetClass="emph" presetSubtype="0" fill="hold" grpId="0" nodeType="withEffect">
                                  <p:stCondLst>
                                    <p:cond delay="0"/>
                                  </p:stCondLst>
                                  <p:childTnLst>
                                    <p:animRot by="120000">
                                      <p:cBhvr>
                                        <p:cTn id="108" dur="100" fill="hold">
                                          <p:stCondLst>
                                            <p:cond delay="0"/>
                                          </p:stCondLst>
                                        </p:cTn>
                                        <p:tgtEl>
                                          <p:spTgt spid="66"/>
                                        </p:tgtEl>
                                        <p:attrNameLst>
                                          <p:attrName>r</p:attrName>
                                        </p:attrNameLst>
                                      </p:cBhvr>
                                    </p:animRot>
                                    <p:animRot by="-240000">
                                      <p:cBhvr>
                                        <p:cTn id="109" dur="200" fill="hold">
                                          <p:stCondLst>
                                            <p:cond delay="200"/>
                                          </p:stCondLst>
                                        </p:cTn>
                                        <p:tgtEl>
                                          <p:spTgt spid="66"/>
                                        </p:tgtEl>
                                        <p:attrNameLst>
                                          <p:attrName>r</p:attrName>
                                        </p:attrNameLst>
                                      </p:cBhvr>
                                    </p:animRot>
                                    <p:animRot by="240000">
                                      <p:cBhvr>
                                        <p:cTn id="110" dur="200" fill="hold">
                                          <p:stCondLst>
                                            <p:cond delay="400"/>
                                          </p:stCondLst>
                                        </p:cTn>
                                        <p:tgtEl>
                                          <p:spTgt spid="66"/>
                                        </p:tgtEl>
                                        <p:attrNameLst>
                                          <p:attrName>r</p:attrName>
                                        </p:attrNameLst>
                                      </p:cBhvr>
                                    </p:animRot>
                                    <p:animRot by="-240000">
                                      <p:cBhvr>
                                        <p:cTn id="111" dur="200" fill="hold">
                                          <p:stCondLst>
                                            <p:cond delay="600"/>
                                          </p:stCondLst>
                                        </p:cTn>
                                        <p:tgtEl>
                                          <p:spTgt spid="66"/>
                                        </p:tgtEl>
                                        <p:attrNameLst>
                                          <p:attrName>r</p:attrName>
                                        </p:attrNameLst>
                                      </p:cBhvr>
                                    </p:animRot>
                                    <p:animRot by="120000">
                                      <p:cBhvr>
                                        <p:cTn id="112" dur="200" fill="hold">
                                          <p:stCondLst>
                                            <p:cond delay="800"/>
                                          </p:stCondLst>
                                        </p:cTn>
                                        <p:tgtEl>
                                          <p:spTgt spid="66"/>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dissolve">
                                      <p:cBhvr>
                                        <p:cTn id="117" dur="500"/>
                                        <p:tgtEl>
                                          <p:spTgt spid="67"/>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dissolve">
                                      <p:cBhvr>
                                        <p:cTn id="120" dur="500"/>
                                        <p:tgtEl>
                                          <p:spTgt spid="68"/>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dissolve">
                                      <p:cBhvr>
                                        <p:cTn id="123" dur="500"/>
                                        <p:tgtEl>
                                          <p:spTgt spid="69"/>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dissolve">
                                      <p:cBhvr>
                                        <p:cTn id="126" dur="500"/>
                                        <p:tgtEl>
                                          <p:spTgt spid="70"/>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dissolve">
                                      <p:cBhvr>
                                        <p:cTn id="129" dur="500"/>
                                        <p:tgtEl>
                                          <p:spTgt spid="71"/>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dissolve">
                                      <p:cBhvr>
                                        <p:cTn id="132" dur="500"/>
                                        <p:tgtEl>
                                          <p:spTgt spid="72"/>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dissolve">
                                      <p:cBhvr>
                                        <p:cTn id="135" dur="500"/>
                                        <p:tgtEl>
                                          <p:spTgt spid="73"/>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74"/>
                                        </p:tgtEl>
                                        <p:attrNameLst>
                                          <p:attrName>style.visibility</p:attrName>
                                        </p:attrNameLst>
                                      </p:cBhvr>
                                      <p:to>
                                        <p:strVal val="visible"/>
                                      </p:to>
                                    </p:set>
                                    <p:animEffect transition="in" filter="dissolve">
                                      <p:cBhvr>
                                        <p:cTn id="138" dur="500"/>
                                        <p:tgtEl>
                                          <p:spTgt spid="74"/>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animEffect transition="in" filter="dissolve">
                                      <p:cBhvr>
                                        <p:cTn id="141" dur="500"/>
                                        <p:tgtEl>
                                          <p:spTgt spid="75"/>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dissolve">
                                      <p:cBhvr>
                                        <p:cTn id="144" dur="500"/>
                                        <p:tgtEl>
                                          <p:spTgt spid="76"/>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77"/>
                                        </p:tgtEl>
                                        <p:attrNameLst>
                                          <p:attrName>style.visibility</p:attrName>
                                        </p:attrNameLst>
                                      </p:cBhvr>
                                      <p:to>
                                        <p:strVal val="visible"/>
                                      </p:to>
                                    </p:set>
                                    <p:animEffect transition="in" filter="dissolve">
                                      <p:cBhvr>
                                        <p:cTn id="147" dur="500"/>
                                        <p:tgtEl>
                                          <p:spTgt spid="77"/>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dissolve">
                                      <p:cBhvr>
                                        <p:cTn id="150" dur="500"/>
                                        <p:tgtEl>
                                          <p:spTgt spid="78"/>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dissolve">
                                      <p:cBhvr>
                                        <p:cTn id="153" dur="500"/>
                                        <p:tgtEl>
                                          <p:spTgt spid="79"/>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80"/>
                                        </p:tgtEl>
                                        <p:attrNameLst>
                                          <p:attrName>style.visibility</p:attrName>
                                        </p:attrNameLst>
                                      </p:cBhvr>
                                      <p:to>
                                        <p:strVal val="visible"/>
                                      </p:to>
                                    </p:set>
                                    <p:animEffect transition="in" filter="dissolve">
                                      <p:cBhvr>
                                        <p:cTn id="156" dur="500"/>
                                        <p:tgtEl>
                                          <p:spTgt spid="80"/>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81"/>
                                        </p:tgtEl>
                                        <p:attrNameLst>
                                          <p:attrName>style.visibility</p:attrName>
                                        </p:attrNameLst>
                                      </p:cBhvr>
                                      <p:to>
                                        <p:strVal val="visible"/>
                                      </p:to>
                                    </p:set>
                                    <p:animEffect transition="in" filter="dissolve">
                                      <p:cBhvr>
                                        <p:cTn id="159" dur="500"/>
                                        <p:tgtEl>
                                          <p:spTgt spid="81"/>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dissolve">
                                      <p:cBhvr>
                                        <p:cTn id="162" dur="500"/>
                                        <p:tgtEl>
                                          <p:spTgt spid="82"/>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83"/>
                                        </p:tgtEl>
                                        <p:attrNameLst>
                                          <p:attrName>style.visibility</p:attrName>
                                        </p:attrNameLst>
                                      </p:cBhvr>
                                      <p:to>
                                        <p:strVal val="visible"/>
                                      </p:to>
                                    </p:set>
                                    <p:animEffect transition="in" filter="dissolve">
                                      <p:cBhvr>
                                        <p:cTn id="167" dur="500"/>
                                        <p:tgtEl>
                                          <p:spTgt spid="83"/>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dissolve">
                                      <p:cBhvr>
                                        <p:cTn id="170" dur="500"/>
                                        <p:tgtEl>
                                          <p:spTgt spid="84"/>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85"/>
                                        </p:tgtEl>
                                        <p:attrNameLst>
                                          <p:attrName>style.visibility</p:attrName>
                                        </p:attrNameLst>
                                      </p:cBhvr>
                                      <p:to>
                                        <p:strVal val="visible"/>
                                      </p:to>
                                    </p:set>
                                    <p:animEffect transition="in" filter="dissolve">
                                      <p:cBhvr>
                                        <p:cTn id="173" dur="500"/>
                                        <p:tgtEl>
                                          <p:spTgt spid="85"/>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86"/>
                                        </p:tgtEl>
                                        <p:attrNameLst>
                                          <p:attrName>style.visibility</p:attrName>
                                        </p:attrNameLst>
                                      </p:cBhvr>
                                      <p:to>
                                        <p:strVal val="visible"/>
                                      </p:to>
                                    </p:set>
                                    <p:animEffect transition="in" filter="dissolve">
                                      <p:cBhvr>
                                        <p:cTn id="176" dur="500"/>
                                        <p:tgtEl>
                                          <p:spTgt spid="86"/>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87"/>
                                        </p:tgtEl>
                                        <p:attrNameLst>
                                          <p:attrName>style.visibility</p:attrName>
                                        </p:attrNameLst>
                                      </p:cBhvr>
                                      <p:to>
                                        <p:strVal val="visible"/>
                                      </p:to>
                                    </p:set>
                                    <p:animEffect transition="in" filter="dissolve">
                                      <p:cBhvr>
                                        <p:cTn id="179" dur="500"/>
                                        <p:tgtEl>
                                          <p:spTgt spid="87"/>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dissolve">
                                      <p:cBhvr>
                                        <p:cTn id="182" dur="500"/>
                                        <p:tgtEl>
                                          <p:spTgt spid="88"/>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89"/>
                                        </p:tgtEl>
                                        <p:attrNameLst>
                                          <p:attrName>style.visibility</p:attrName>
                                        </p:attrNameLst>
                                      </p:cBhvr>
                                      <p:to>
                                        <p:strVal val="visible"/>
                                      </p:to>
                                    </p:set>
                                    <p:animEffect transition="in" filter="dissolve">
                                      <p:cBhvr>
                                        <p:cTn id="185" dur="500"/>
                                        <p:tgtEl>
                                          <p:spTgt spid="89"/>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90"/>
                                        </p:tgtEl>
                                        <p:attrNameLst>
                                          <p:attrName>style.visibility</p:attrName>
                                        </p:attrNameLst>
                                      </p:cBhvr>
                                      <p:to>
                                        <p:strVal val="visible"/>
                                      </p:to>
                                    </p:set>
                                    <p:animEffect transition="in" filter="dissolve">
                                      <p:cBhvr>
                                        <p:cTn id="188" dur="500"/>
                                        <p:tgtEl>
                                          <p:spTgt spid="90"/>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91"/>
                                        </p:tgtEl>
                                        <p:attrNameLst>
                                          <p:attrName>style.visibility</p:attrName>
                                        </p:attrNameLst>
                                      </p:cBhvr>
                                      <p:to>
                                        <p:strVal val="visible"/>
                                      </p:to>
                                    </p:set>
                                    <p:animEffect transition="in" filter="dissolve">
                                      <p:cBhvr>
                                        <p:cTn id="191" dur="500"/>
                                        <p:tgtEl>
                                          <p:spTgt spid="91"/>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92"/>
                                        </p:tgtEl>
                                        <p:attrNameLst>
                                          <p:attrName>style.visibility</p:attrName>
                                        </p:attrNameLst>
                                      </p:cBhvr>
                                      <p:to>
                                        <p:strVal val="visible"/>
                                      </p:to>
                                    </p:set>
                                    <p:animEffect transition="in" filter="dissolve">
                                      <p:cBhvr>
                                        <p:cTn id="194" dur="500"/>
                                        <p:tgtEl>
                                          <p:spTgt spid="92"/>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dissolve">
                                      <p:cBhvr>
                                        <p:cTn id="197" dur="500"/>
                                        <p:tgtEl>
                                          <p:spTgt spid="93"/>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94"/>
                                        </p:tgtEl>
                                        <p:attrNameLst>
                                          <p:attrName>style.visibility</p:attrName>
                                        </p:attrNameLst>
                                      </p:cBhvr>
                                      <p:to>
                                        <p:strVal val="visible"/>
                                      </p:to>
                                    </p:set>
                                    <p:animEffect transition="in" filter="dissolve">
                                      <p:cBhvr>
                                        <p:cTn id="200" dur="500"/>
                                        <p:tgtEl>
                                          <p:spTgt spid="94"/>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95"/>
                                        </p:tgtEl>
                                        <p:attrNameLst>
                                          <p:attrName>style.visibility</p:attrName>
                                        </p:attrNameLst>
                                      </p:cBhvr>
                                      <p:to>
                                        <p:strVal val="visible"/>
                                      </p:to>
                                    </p:set>
                                    <p:animEffect transition="in" filter="dissolve">
                                      <p:cBhvr>
                                        <p:cTn id="203" dur="500"/>
                                        <p:tgtEl>
                                          <p:spTgt spid="95"/>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96"/>
                                        </p:tgtEl>
                                        <p:attrNameLst>
                                          <p:attrName>style.visibility</p:attrName>
                                        </p:attrNameLst>
                                      </p:cBhvr>
                                      <p:to>
                                        <p:strVal val="visible"/>
                                      </p:to>
                                    </p:set>
                                    <p:animEffect transition="in" filter="dissolve">
                                      <p:cBhvr>
                                        <p:cTn id="206" dur="500"/>
                                        <p:tgtEl>
                                          <p:spTgt spid="96"/>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97"/>
                                        </p:tgtEl>
                                        <p:attrNameLst>
                                          <p:attrName>style.visibility</p:attrName>
                                        </p:attrNameLst>
                                      </p:cBhvr>
                                      <p:to>
                                        <p:strVal val="visible"/>
                                      </p:to>
                                    </p:set>
                                    <p:animEffect transition="in" filter="dissolve">
                                      <p:cBhvr>
                                        <p:cTn id="209" dur="500"/>
                                        <p:tgtEl>
                                          <p:spTgt spid="97"/>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98"/>
                                        </p:tgtEl>
                                        <p:attrNameLst>
                                          <p:attrName>style.visibility</p:attrName>
                                        </p:attrNameLst>
                                      </p:cBhvr>
                                      <p:to>
                                        <p:strVal val="visible"/>
                                      </p:to>
                                    </p:set>
                                    <p:animEffect transition="in" filter="dissolve">
                                      <p:cBhvr>
                                        <p:cTn id="212" dur="500"/>
                                        <p:tgtEl>
                                          <p:spTgt spid="98"/>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99"/>
                                        </p:tgtEl>
                                        <p:attrNameLst>
                                          <p:attrName>style.visibility</p:attrName>
                                        </p:attrNameLst>
                                      </p:cBhvr>
                                      <p:to>
                                        <p:strVal val="visible"/>
                                      </p:to>
                                    </p:set>
                                    <p:animEffect transition="in" filter="dissolve">
                                      <p:cBhvr>
                                        <p:cTn id="215" dur="500"/>
                                        <p:tgtEl>
                                          <p:spTgt spid="99"/>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100"/>
                                        </p:tgtEl>
                                        <p:attrNameLst>
                                          <p:attrName>style.visibility</p:attrName>
                                        </p:attrNameLst>
                                      </p:cBhvr>
                                      <p:to>
                                        <p:strVal val="visible"/>
                                      </p:to>
                                    </p:set>
                                    <p:animEffect transition="in" filter="dissolve">
                                      <p:cBhvr>
                                        <p:cTn id="218" dur="500"/>
                                        <p:tgtEl>
                                          <p:spTgt spid="100"/>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101"/>
                                        </p:tgtEl>
                                        <p:attrNameLst>
                                          <p:attrName>style.visibility</p:attrName>
                                        </p:attrNameLst>
                                      </p:cBhvr>
                                      <p:to>
                                        <p:strVal val="visible"/>
                                      </p:to>
                                    </p:set>
                                    <p:animEffect transition="in" filter="dissolve">
                                      <p:cBhvr>
                                        <p:cTn id="221" dur="500"/>
                                        <p:tgtEl>
                                          <p:spTgt spid="101"/>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102"/>
                                        </p:tgtEl>
                                        <p:attrNameLst>
                                          <p:attrName>style.visibility</p:attrName>
                                        </p:attrNameLst>
                                      </p:cBhvr>
                                      <p:to>
                                        <p:strVal val="visible"/>
                                      </p:to>
                                    </p:set>
                                    <p:animEffect transition="in" filter="dissolve">
                                      <p:cBhvr>
                                        <p:cTn id="224" dur="500"/>
                                        <p:tgtEl>
                                          <p:spTgt spid="102"/>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103"/>
                                        </p:tgtEl>
                                        <p:attrNameLst>
                                          <p:attrName>style.visibility</p:attrName>
                                        </p:attrNameLst>
                                      </p:cBhvr>
                                      <p:to>
                                        <p:strVal val="visible"/>
                                      </p:to>
                                    </p:set>
                                    <p:animEffect transition="in" filter="dissolve">
                                      <p:cBhvr>
                                        <p:cTn id="227" dur="500"/>
                                        <p:tgtEl>
                                          <p:spTgt spid="103"/>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104"/>
                                        </p:tgtEl>
                                        <p:attrNameLst>
                                          <p:attrName>style.visibility</p:attrName>
                                        </p:attrNameLst>
                                      </p:cBhvr>
                                      <p:to>
                                        <p:strVal val="visible"/>
                                      </p:to>
                                    </p:set>
                                    <p:animEffect transition="in" filter="dissolve">
                                      <p:cBhvr>
                                        <p:cTn id="230" dur="500"/>
                                        <p:tgtEl>
                                          <p:spTgt spid="104"/>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105"/>
                                        </p:tgtEl>
                                        <p:attrNameLst>
                                          <p:attrName>style.visibility</p:attrName>
                                        </p:attrNameLst>
                                      </p:cBhvr>
                                      <p:to>
                                        <p:strVal val="visible"/>
                                      </p:to>
                                    </p:set>
                                    <p:animEffect transition="in" filter="dissolve">
                                      <p:cBhvr>
                                        <p:cTn id="233" dur="500"/>
                                        <p:tgtEl>
                                          <p:spTgt spid="105"/>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106"/>
                                        </p:tgtEl>
                                        <p:attrNameLst>
                                          <p:attrName>style.visibility</p:attrName>
                                        </p:attrNameLst>
                                      </p:cBhvr>
                                      <p:to>
                                        <p:strVal val="visible"/>
                                      </p:to>
                                    </p:set>
                                    <p:animEffect transition="in" filter="dissolve">
                                      <p:cBhvr>
                                        <p:cTn id="236" dur="500"/>
                                        <p:tgtEl>
                                          <p:spTgt spid="106"/>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107"/>
                                        </p:tgtEl>
                                        <p:attrNameLst>
                                          <p:attrName>style.visibility</p:attrName>
                                        </p:attrNameLst>
                                      </p:cBhvr>
                                      <p:to>
                                        <p:strVal val="visible"/>
                                      </p:to>
                                    </p:set>
                                    <p:animEffect transition="in" filter="dissolve">
                                      <p:cBhvr>
                                        <p:cTn id="2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10" grpId="0" animBg="1"/>
      <p:bldP spid="111" grpId="0" animBg="1"/>
      <p:bldP spid="112" grpId="0"/>
      <p:bldP spid="1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32435" y="2622288"/>
            <a:ext cx="10945812" cy="1525506"/>
          </a:xfrm>
        </p:spPr>
        <p:txBody>
          <a:bodyPr/>
          <a:lstStyle/>
          <a:p>
            <a:pPr marL="0" indent="0" algn="ctr">
              <a:buNone/>
            </a:pPr>
            <a:r>
              <a:rPr lang="en-GB" sz="5400" b="1" u="sng" dirty="0"/>
              <a:t>Can mathematics be beautiful ?</a:t>
            </a:r>
          </a:p>
          <a:p>
            <a:endParaRPr lang="en-GB" dirty="0"/>
          </a:p>
        </p:txBody>
      </p:sp>
    </p:spTree>
    <p:extLst>
      <p:ext uri="{BB962C8B-B14F-4D97-AF65-F5344CB8AC3E}">
        <p14:creationId xmlns:p14="http://schemas.microsoft.com/office/powerpoint/2010/main" val="2660612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56035" y="569226"/>
            <a:ext cx="747045" cy="747045"/>
          </a:xfrm>
          <a:prstGeom prst="rect">
            <a:avLst/>
          </a:prstGeom>
        </p:spPr>
      </p:pic>
      <p:sp>
        <p:nvSpPr>
          <p:cNvPr id="4" name="TextBox 3"/>
          <p:cNvSpPr txBox="1"/>
          <p:nvPr/>
        </p:nvSpPr>
        <p:spPr>
          <a:xfrm>
            <a:off x="7258878" y="711915"/>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p:sp>
        <p:nvSpPr>
          <p:cNvPr id="17" name="Oval 16">
            <a:extLst>
              <a:ext uri="{FF2B5EF4-FFF2-40B4-BE49-F238E27FC236}">
                <a16:creationId xmlns:a16="http://schemas.microsoft.com/office/drawing/2014/main" id="{62E979E8-A381-B549-A727-143508E0E08F}"/>
              </a:ext>
            </a:extLst>
          </p:cNvPr>
          <p:cNvSpPr/>
          <p:nvPr/>
        </p:nvSpPr>
        <p:spPr>
          <a:xfrm>
            <a:off x="3718560" y="54310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0E7F5F7-DD25-A04F-8CB8-AD3CD3E0EDE0}"/>
              </a:ext>
            </a:extLst>
          </p:cNvPr>
          <p:cNvSpPr/>
          <p:nvPr/>
        </p:nvSpPr>
        <p:spPr>
          <a:xfrm>
            <a:off x="5029200" y="54310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0E3AEDA-3CF0-E141-9964-998ABD36A408}"/>
              </a:ext>
            </a:extLst>
          </p:cNvPr>
          <p:cNvSpPr/>
          <p:nvPr/>
        </p:nvSpPr>
        <p:spPr>
          <a:xfrm>
            <a:off x="5501977" y="54310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20F64811-AECA-6E41-B818-AA3C6A821DE0}"/>
              </a:ext>
            </a:extLst>
          </p:cNvPr>
          <p:cNvPicPr/>
          <p:nvPr/>
        </p:nvPicPr>
        <p:blipFill>
          <a:blip r:embed="rId4">
            <a:extLst>
              <a:ext uri="{28A0092B-C50C-407E-A947-70E740481C1C}">
                <a14:useLocalDpi xmlns:a14="http://schemas.microsoft.com/office/drawing/2010/main" val="0"/>
              </a:ext>
            </a:extLst>
          </a:blip>
          <a:stretch>
            <a:fillRect/>
          </a:stretch>
        </p:blipFill>
        <p:spPr>
          <a:xfrm flipH="1">
            <a:off x="8533527" y="1731983"/>
            <a:ext cx="1321952" cy="1867791"/>
          </a:xfrm>
          <a:prstGeom prst="rect">
            <a:avLst/>
          </a:prstGeom>
        </p:spPr>
      </p:pic>
      <p:pic>
        <p:nvPicPr>
          <p:cNvPr id="50" name="Picture 49">
            <a:extLst>
              <a:ext uri="{FF2B5EF4-FFF2-40B4-BE49-F238E27FC236}">
                <a16:creationId xmlns:a16="http://schemas.microsoft.com/office/drawing/2014/main" id="{EBD456C0-B796-2042-91B8-98983BA16731}"/>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H="1">
            <a:off x="2201671" y="919044"/>
            <a:ext cx="1241638" cy="1754315"/>
          </a:xfrm>
          <a:prstGeom prst="rect">
            <a:avLst/>
          </a:prstGeom>
        </p:spPr>
      </p:pic>
      <p:sp>
        <p:nvSpPr>
          <p:cNvPr id="18" name="Rounded Rectangular Callout 17">
            <a:extLst>
              <a:ext uri="{FF2B5EF4-FFF2-40B4-BE49-F238E27FC236}">
                <a16:creationId xmlns:a16="http://schemas.microsoft.com/office/drawing/2014/main" id="{8E2550AC-F86E-B141-B5B0-7FF50EB12A78}"/>
              </a:ext>
            </a:extLst>
          </p:cNvPr>
          <p:cNvSpPr/>
          <p:nvPr/>
        </p:nvSpPr>
        <p:spPr>
          <a:xfrm>
            <a:off x="3813714" y="1187629"/>
            <a:ext cx="3694527" cy="793319"/>
          </a:xfrm>
          <a:prstGeom prst="wedgeRoundRectCallout">
            <a:avLst>
              <a:gd name="adj1" fmla="val -61439"/>
              <a:gd name="adj2" fmla="val 35910"/>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I think there will be 3 circles in the next term.</a:t>
            </a:r>
          </a:p>
        </p:txBody>
      </p:sp>
      <p:sp>
        <p:nvSpPr>
          <p:cNvPr id="51" name="Rounded Rectangular Callout 50">
            <a:extLst>
              <a:ext uri="{FF2B5EF4-FFF2-40B4-BE49-F238E27FC236}">
                <a16:creationId xmlns:a16="http://schemas.microsoft.com/office/drawing/2014/main" id="{B065230D-A0D5-3045-AFA1-9AA935660F82}"/>
              </a:ext>
            </a:extLst>
          </p:cNvPr>
          <p:cNvSpPr/>
          <p:nvPr/>
        </p:nvSpPr>
        <p:spPr>
          <a:xfrm>
            <a:off x="4611918" y="2201862"/>
            <a:ext cx="3694528" cy="867071"/>
          </a:xfrm>
          <a:prstGeom prst="wedgeRoundRectCallout">
            <a:avLst>
              <a:gd name="adj1" fmla="val 62544"/>
              <a:gd name="adj2" fmla="val 25627"/>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I think there will be 4 circles in the next term.</a:t>
            </a:r>
          </a:p>
        </p:txBody>
      </p:sp>
      <p:sp>
        <p:nvSpPr>
          <p:cNvPr id="20" name="TextBox 19">
            <a:extLst>
              <a:ext uri="{FF2B5EF4-FFF2-40B4-BE49-F238E27FC236}">
                <a16:creationId xmlns:a16="http://schemas.microsoft.com/office/drawing/2014/main" id="{6E7819B2-2B37-194C-8F86-0DE34CDB57B4}"/>
              </a:ext>
            </a:extLst>
          </p:cNvPr>
          <p:cNvSpPr txBox="1"/>
          <p:nvPr/>
        </p:nvSpPr>
        <p:spPr>
          <a:xfrm>
            <a:off x="2274114" y="2040027"/>
            <a:ext cx="981487" cy="369332"/>
          </a:xfrm>
          <a:prstGeom prst="rect">
            <a:avLst/>
          </a:prstGeom>
          <a:noFill/>
        </p:spPr>
        <p:txBody>
          <a:bodyPr wrap="none" rtlCol="0">
            <a:spAutoFit/>
          </a:bodyPr>
          <a:lstStyle/>
          <a:p>
            <a:r>
              <a:rPr lang="en-GB" dirty="0"/>
              <a:t>Whitney</a:t>
            </a:r>
          </a:p>
        </p:txBody>
      </p:sp>
      <p:sp>
        <p:nvSpPr>
          <p:cNvPr id="52" name="TextBox 51">
            <a:extLst>
              <a:ext uri="{FF2B5EF4-FFF2-40B4-BE49-F238E27FC236}">
                <a16:creationId xmlns:a16="http://schemas.microsoft.com/office/drawing/2014/main" id="{118451C1-45A4-5C4B-B599-5E3A9AF06DFA}"/>
              </a:ext>
            </a:extLst>
          </p:cNvPr>
          <p:cNvSpPr txBox="1"/>
          <p:nvPr/>
        </p:nvSpPr>
        <p:spPr>
          <a:xfrm>
            <a:off x="8852070" y="3140052"/>
            <a:ext cx="684867" cy="369332"/>
          </a:xfrm>
          <a:prstGeom prst="rect">
            <a:avLst/>
          </a:prstGeom>
          <a:noFill/>
        </p:spPr>
        <p:txBody>
          <a:bodyPr wrap="none" rtlCol="0">
            <a:spAutoFit/>
          </a:bodyPr>
          <a:lstStyle/>
          <a:p>
            <a:r>
              <a:rPr lang="en-GB" dirty="0"/>
              <a:t>Rosie</a:t>
            </a:r>
          </a:p>
        </p:txBody>
      </p:sp>
      <p:sp>
        <p:nvSpPr>
          <p:cNvPr id="21" name="TextBox 20">
            <a:extLst>
              <a:ext uri="{FF2B5EF4-FFF2-40B4-BE49-F238E27FC236}">
                <a16:creationId xmlns:a16="http://schemas.microsoft.com/office/drawing/2014/main" id="{6CF6227C-84DC-0240-9B18-5DF19E431343}"/>
              </a:ext>
            </a:extLst>
          </p:cNvPr>
          <p:cNvSpPr txBox="1"/>
          <p:nvPr/>
        </p:nvSpPr>
        <p:spPr>
          <a:xfrm>
            <a:off x="2201671" y="3233688"/>
            <a:ext cx="7501408" cy="523220"/>
          </a:xfrm>
          <a:prstGeom prst="rect">
            <a:avLst/>
          </a:prstGeom>
          <a:noFill/>
        </p:spPr>
        <p:txBody>
          <a:bodyPr wrap="square" rtlCol="0">
            <a:spAutoFit/>
          </a:bodyPr>
          <a:lstStyle/>
          <a:p>
            <a:pPr algn="ctr"/>
            <a:r>
              <a:rPr lang="en-GB" sz="2800" dirty="0"/>
              <a:t>Who do you agree with? Explain why.</a:t>
            </a:r>
          </a:p>
        </p:txBody>
      </p:sp>
      <p:sp>
        <p:nvSpPr>
          <p:cNvPr id="53" name="TextBox 52">
            <a:extLst>
              <a:ext uri="{FF2B5EF4-FFF2-40B4-BE49-F238E27FC236}">
                <a16:creationId xmlns:a16="http://schemas.microsoft.com/office/drawing/2014/main" id="{174D1DE8-0307-C940-8A63-ABA7C81CF1DB}"/>
              </a:ext>
            </a:extLst>
          </p:cNvPr>
          <p:cNvSpPr txBox="1"/>
          <p:nvPr/>
        </p:nvSpPr>
        <p:spPr>
          <a:xfrm>
            <a:off x="1927352" y="4007444"/>
            <a:ext cx="1882649" cy="523220"/>
          </a:xfrm>
          <a:prstGeom prst="rect">
            <a:avLst/>
          </a:prstGeom>
          <a:noFill/>
        </p:spPr>
        <p:txBody>
          <a:bodyPr wrap="square" rtlCol="0">
            <a:spAutoFit/>
          </a:bodyPr>
          <a:lstStyle/>
          <a:p>
            <a:pPr algn="ctr"/>
            <a:r>
              <a:rPr lang="en-GB" sz="2800" dirty="0"/>
              <a:t>Whitney</a:t>
            </a:r>
          </a:p>
        </p:txBody>
      </p:sp>
      <p:sp>
        <p:nvSpPr>
          <p:cNvPr id="54" name="TextBox 53">
            <a:extLst>
              <a:ext uri="{FF2B5EF4-FFF2-40B4-BE49-F238E27FC236}">
                <a16:creationId xmlns:a16="http://schemas.microsoft.com/office/drawing/2014/main" id="{3CEEB3A1-E3C5-0F41-A43B-E119D87D291E}"/>
              </a:ext>
            </a:extLst>
          </p:cNvPr>
          <p:cNvSpPr txBox="1"/>
          <p:nvPr/>
        </p:nvSpPr>
        <p:spPr>
          <a:xfrm>
            <a:off x="1917193" y="5112869"/>
            <a:ext cx="1882649" cy="523220"/>
          </a:xfrm>
          <a:prstGeom prst="rect">
            <a:avLst/>
          </a:prstGeom>
          <a:noFill/>
        </p:spPr>
        <p:txBody>
          <a:bodyPr wrap="square" rtlCol="0">
            <a:spAutoFit/>
          </a:bodyPr>
          <a:lstStyle/>
          <a:p>
            <a:pPr algn="ctr"/>
            <a:r>
              <a:rPr lang="en-GB" sz="2800" dirty="0"/>
              <a:t>Rosie</a:t>
            </a:r>
          </a:p>
        </p:txBody>
      </p:sp>
      <p:sp>
        <p:nvSpPr>
          <p:cNvPr id="74" name="Oval 73">
            <a:extLst>
              <a:ext uri="{FF2B5EF4-FFF2-40B4-BE49-F238E27FC236}">
                <a16:creationId xmlns:a16="http://schemas.microsoft.com/office/drawing/2014/main" id="{49107757-4E7F-E248-B72E-1C5B844AD6B5}"/>
              </a:ext>
            </a:extLst>
          </p:cNvPr>
          <p:cNvSpPr/>
          <p:nvPr/>
        </p:nvSpPr>
        <p:spPr>
          <a:xfrm>
            <a:off x="3771226"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91BA9548-061F-0D4B-95AB-61E510337F2A}"/>
              </a:ext>
            </a:extLst>
          </p:cNvPr>
          <p:cNvSpPr/>
          <p:nvPr/>
        </p:nvSpPr>
        <p:spPr>
          <a:xfrm>
            <a:off x="4604346"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2A7F6053-D4F4-1A41-BFF3-89EBD44754D1}"/>
              </a:ext>
            </a:extLst>
          </p:cNvPr>
          <p:cNvSpPr/>
          <p:nvPr/>
        </p:nvSpPr>
        <p:spPr>
          <a:xfrm>
            <a:off x="5077123"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0FE4D520-3865-1840-8131-1088D918512D}"/>
              </a:ext>
            </a:extLst>
          </p:cNvPr>
          <p:cNvSpPr/>
          <p:nvPr/>
        </p:nvSpPr>
        <p:spPr>
          <a:xfrm>
            <a:off x="5916000"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AC5D3C31-C5FA-BA41-91B1-2F9FB784AC7A}"/>
              </a:ext>
            </a:extLst>
          </p:cNvPr>
          <p:cNvSpPr/>
          <p:nvPr/>
        </p:nvSpPr>
        <p:spPr>
          <a:xfrm>
            <a:off x="6388777"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30C7157-379A-394F-9513-BCB95CCEB70E}"/>
              </a:ext>
            </a:extLst>
          </p:cNvPr>
          <p:cNvSpPr/>
          <p:nvPr/>
        </p:nvSpPr>
        <p:spPr>
          <a:xfrm>
            <a:off x="6861554"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CAF4E8EE-31F7-EA45-BD4B-4B06DC9A6B69}"/>
              </a:ext>
            </a:extLst>
          </p:cNvPr>
          <p:cNvSpPr/>
          <p:nvPr/>
        </p:nvSpPr>
        <p:spPr>
          <a:xfrm>
            <a:off x="7698400"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FBFA5323-4442-794C-9E7A-A60E6F1D02CB}"/>
              </a:ext>
            </a:extLst>
          </p:cNvPr>
          <p:cNvSpPr/>
          <p:nvPr/>
        </p:nvSpPr>
        <p:spPr>
          <a:xfrm>
            <a:off x="8171177"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3990A4E-B893-FA48-BD7D-CC215365C534}"/>
              </a:ext>
            </a:extLst>
          </p:cNvPr>
          <p:cNvSpPr/>
          <p:nvPr/>
        </p:nvSpPr>
        <p:spPr>
          <a:xfrm>
            <a:off x="8643954"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7309CB45-3D96-5348-953E-58299EED2C40}"/>
              </a:ext>
            </a:extLst>
          </p:cNvPr>
          <p:cNvSpPr/>
          <p:nvPr/>
        </p:nvSpPr>
        <p:spPr>
          <a:xfrm>
            <a:off x="9116731" y="43573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11CDE310-768E-674A-AB13-62DAFBC15A04}"/>
              </a:ext>
            </a:extLst>
          </p:cNvPr>
          <p:cNvSpPr/>
          <p:nvPr/>
        </p:nvSpPr>
        <p:spPr>
          <a:xfrm>
            <a:off x="3762589" y="55035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A1F29302-27FE-CE4E-BD44-7500141E977E}"/>
              </a:ext>
            </a:extLst>
          </p:cNvPr>
          <p:cNvSpPr/>
          <p:nvPr/>
        </p:nvSpPr>
        <p:spPr>
          <a:xfrm>
            <a:off x="4595709" y="55035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76DECB9D-2975-CA4B-8086-D7154D5B511C}"/>
              </a:ext>
            </a:extLst>
          </p:cNvPr>
          <p:cNvSpPr/>
          <p:nvPr/>
        </p:nvSpPr>
        <p:spPr>
          <a:xfrm>
            <a:off x="5068486" y="55035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17350E26-3A94-9C4B-8188-2109CFEFB85A}"/>
              </a:ext>
            </a:extLst>
          </p:cNvPr>
          <p:cNvSpPr/>
          <p:nvPr/>
        </p:nvSpPr>
        <p:spPr>
          <a:xfrm>
            <a:off x="5920579" y="55035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28EFD8F-8872-D94B-A001-B7E10BF6D34D}"/>
              </a:ext>
            </a:extLst>
          </p:cNvPr>
          <p:cNvSpPr/>
          <p:nvPr/>
        </p:nvSpPr>
        <p:spPr>
          <a:xfrm>
            <a:off x="6393356" y="55035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43318986-9902-A941-AD12-E0190A8FA727}"/>
              </a:ext>
            </a:extLst>
          </p:cNvPr>
          <p:cNvSpPr/>
          <p:nvPr/>
        </p:nvSpPr>
        <p:spPr>
          <a:xfrm>
            <a:off x="6861554" y="55035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16F91FEA-3A98-0641-B97F-890037288EB5}"/>
              </a:ext>
            </a:extLst>
          </p:cNvPr>
          <p:cNvSpPr/>
          <p:nvPr/>
        </p:nvSpPr>
        <p:spPr>
          <a:xfrm>
            <a:off x="7334331" y="55035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AE2DF22A-F594-AA49-926B-1BAA69DD6EEA}"/>
              </a:ext>
            </a:extLst>
          </p:cNvPr>
          <p:cNvSpPr txBox="1"/>
          <p:nvPr/>
        </p:nvSpPr>
        <p:spPr>
          <a:xfrm>
            <a:off x="2201671" y="3765699"/>
            <a:ext cx="7501408" cy="523220"/>
          </a:xfrm>
          <a:prstGeom prst="rect">
            <a:avLst/>
          </a:prstGeom>
          <a:noFill/>
        </p:spPr>
        <p:txBody>
          <a:bodyPr wrap="square" rtlCol="0">
            <a:spAutoFit/>
          </a:bodyPr>
          <a:lstStyle/>
          <a:p>
            <a:pPr algn="ctr"/>
            <a:r>
              <a:rPr lang="en-GB" sz="2800" dirty="0">
                <a:solidFill>
                  <a:schemeClr val="accent1"/>
                </a:solidFill>
              </a:rPr>
              <a:t>“One circle is added each time.”</a:t>
            </a:r>
          </a:p>
        </p:txBody>
      </p:sp>
      <p:sp>
        <p:nvSpPr>
          <p:cNvPr id="92" name="TextBox 91">
            <a:extLst>
              <a:ext uri="{FF2B5EF4-FFF2-40B4-BE49-F238E27FC236}">
                <a16:creationId xmlns:a16="http://schemas.microsoft.com/office/drawing/2014/main" id="{48039562-6213-434D-9EA1-E5FE3B5AAB88}"/>
              </a:ext>
            </a:extLst>
          </p:cNvPr>
          <p:cNvSpPr txBox="1"/>
          <p:nvPr/>
        </p:nvSpPr>
        <p:spPr>
          <a:xfrm>
            <a:off x="3255600" y="4926409"/>
            <a:ext cx="6437320" cy="523220"/>
          </a:xfrm>
          <a:prstGeom prst="rect">
            <a:avLst/>
          </a:prstGeom>
          <a:noFill/>
        </p:spPr>
        <p:txBody>
          <a:bodyPr wrap="square" rtlCol="0">
            <a:spAutoFit/>
          </a:bodyPr>
          <a:lstStyle/>
          <a:p>
            <a:pPr algn="ctr"/>
            <a:r>
              <a:rPr lang="en-GB" sz="2800" dirty="0">
                <a:solidFill>
                  <a:schemeClr val="accent1"/>
                </a:solidFill>
              </a:rPr>
              <a:t>“The number of circles doubles each time.”</a:t>
            </a:r>
          </a:p>
        </p:txBody>
      </p:sp>
      <p:sp>
        <p:nvSpPr>
          <p:cNvPr id="2" name="Text Placeholder 1"/>
          <p:cNvSpPr>
            <a:spLocks noGrp="1"/>
          </p:cNvSpPr>
          <p:nvPr>
            <p:ph type="body" sz="quarter" idx="10"/>
          </p:nvPr>
        </p:nvSpPr>
        <p:spPr/>
        <p:txBody>
          <a:bodyPr/>
          <a:lstStyle/>
          <a:p>
            <a:endParaRPr lang="en-GB"/>
          </a:p>
        </p:txBody>
      </p:sp>
      <p:sp>
        <p:nvSpPr>
          <p:cNvPr id="5" name="Content Placeholder 4"/>
          <p:cNvSpPr>
            <a:spLocks noGrp="1"/>
          </p:cNvSpPr>
          <p:nvPr>
            <p:ph sz="quarter" idx="11"/>
          </p:nvPr>
        </p:nvSpPr>
        <p:spPr/>
        <p:txBody>
          <a:bodyPr/>
          <a:lstStyle/>
          <a:p>
            <a:endParaRPr lang="en-GB"/>
          </a:p>
        </p:txBody>
      </p:sp>
    </p:spTree>
    <p:custDataLst>
      <p:tags r:id="rId1"/>
    </p:custDataLst>
    <p:extLst>
      <p:ext uri="{BB962C8B-B14F-4D97-AF65-F5344CB8AC3E}">
        <p14:creationId xmlns:p14="http://schemas.microsoft.com/office/powerpoint/2010/main" val="1776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dissolve">
                                      <p:cBhvr>
                                        <p:cTn id="18" dur="500"/>
                                        <p:tgtEl>
                                          <p:spTgt spid="5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500"/>
                                        <p:tgtEl>
                                          <p:spTgt spid="52"/>
                                        </p:tgtEl>
                                      </p:cBhvr>
                                    </p:animEffect>
                                  </p:childTnLst>
                                </p:cTn>
                              </p:par>
                              <p:par>
                                <p:cTn id="22" presetID="9"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dissolv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dissolv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dissolve">
                                      <p:cBhvr>
                                        <p:cTn id="47" dur="500"/>
                                        <p:tgtEl>
                                          <p:spTgt spid="9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dissolve">
                                      <p:cBhvr>
                                        <p:cTn id="52" dur="500"/>
                                        <p:tgtEl>
                                          <p:spTgt spid="7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dissolve">
                                      <p:cBhvr>
                                        <p:cTn id="55" dur="500"/>
                                        <p:tgtEl>
                                          <p:spTgt spid="7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dissolve">
                                      <p:cBhvr>
                                        <p:cTn id="58" dur="50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dissolve">
                                      <p:cBhvr>
                                        <p:cTn id="63" dur="500"/>
                                        <p:tgtEl>
                                          <p:spTgt spid="7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dissolve">
                                      <p:cBhvr>
                                        <p:cTn id="69" dur="500"/>
                                        <p:tgtEl>
                                          <p:spTgt spid="79"/>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dissolve">
                                      <p:cBhvr>
                                        <p:cTn id="74" dur="500"/>
                                        <p:tgtEl>
                                          <p:spTgt spid="80"/>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dissolve">
                                      <p:cBhvr>
                                        <p:cTn id="77" dur="500"/>
                                        <p:tgtEl>
                                          <p:spTgt spid="8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dissolve">
                                      <p:cBhvr>
                                        <p:cTn id="80" dur="500"/>
                                        <p:tgtEl>
                                          <p:spTgt spid="82"/>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dissolve">
                                      <p:cBhvr>
                                        <p:cTn id="83" dur="500"/>
                                        <p:tgtEl>
                                          <p:spTgt spid="83"/>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dissolve">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dissolve">
                                      <p:cBhvr>
                                        <p:cTn id="93" dur="500"/>
                                        <p:tgtEl>
                                          <p:spTgt spid="92"/>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dissolve">
                                      <p:cBhvr>
                                        <p:cTn id="98" dur="500"/>
                                        <p:tgtEl>
                                          <p:spTgt spid="84"/>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dissolve">
                                      <p:cBhvr>
                                        <p:cTn id="101" dur="500"/>
                                        <p:tgtEl>
                                          <p:spTgt spid="85"/>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dissolve">
                                      <p:cBhvr>
                                        <p:cTn id="104" dur="500"/>
                                        <p:tgtEl>
                                          <p:spTgt spid="86"/>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dissolve">
                                      <p:cBhvr>
                                        <p:cTn id="109" dur="500"/>
                                        <p:tgtEl>
                                          <p:spTgt spid="8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dissolve">
                                      <p:cBhvr>
                                        <p:cTn id="112" dur="500"/>
                                        <p:tgtEl>
                                          <p:spTgt spid="8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dissolve">
                                      <p:cBhvr>
                                        <p:cTn id="115" dur="500"/>
                                        <p:tgtEl>
                                          <p:spTgt spid="89"/>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dissolve">
                                      <p:cBhvr>
                                        <p:cTn id="11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51" grpId="0" animBg="1"/>
      <p:bldP spid="20" grpId="0"/>
      <p:bldP spid="52" grpId="0"/>
      <p:bldP spid="21" grpId="0"/>
      <p:bldP spid="53" grpId="0"/>
      <p:bldP spid="54" grpId="0"/>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the rest of the questions on the worksheet.</a:t>
            </a:r>
          </a:p>
        </p:txBody>
      </p:sp>
    </p:spTree>
    <p:extLst>
      <p:ext uri="{BB962C8B-B14F-4D97-AF65-F5344CB8AC3E}">
        <p14:creationId xmlns:p14="http://schemas.microsoft.com/office/powerpoint/2010/main" val="1816643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7726" y="811560"/>
            <a:ext cx="9535885" cy="4358116"/>
          </a:xfrm>
          <a:prstGeom prst="rect">
            <a:avLst/>
          </a:prstGeom>
        </p:spPr>
        <p:txBody>
          <a:bodyPr wrap="square">
            <a:spAutoFit/>
          </a:bodyPr>
          <a:lstStyle/>
          <a:p>
            <a:pPr>
              <a:lnSpc>
                <a:spcPct val="90000"/>
              </a:lnSpc>
            </a:pPr>
            <a:r>
              <a:rPr lang="en-GB" altLang="en-US" sz="2800" dirty="0">
                <a:latin typeface="Arial" panose="020B0604020202020204" pitchFamily="34" charset="0"/>
                <a:cs typeface="Arial" panose="020B0604020202020204" pitchFamily="34" charset="0"/>
              </a:rPr>
              <a:t>Look at these numbers.</a:t>
            </a:r>
          </a:p>
          <a:p>
            <a:pPr>
              <a:lnSpc>
                <a:spcPct val="90000"/>
              </a:lnSpc>
            </a:pPr>
            <a:endParaRPr lang="en-GB" altLang="en-US" sz="2800" dirty="0">
              <a:latin typeface="Arial" panose="020B0604020202020204" pitchFamily="34" charset="0"/>
              <a:cs typeface="Arial" panose="020B0604020202020204" pitchFamily="34" charset="0"/>
            </a:endParaRPr>
          </a:p>
          <a:p>
            <a:pPr>
              <a:lnSpc>
                <a:spcPct val="90000"/>
              </a:lnSpc>
            </a:pPr>
            <a:r>
              <a:rPr lang="en-GB" altLang="en-US" sz="2800" dirty="0">
                <a:latin typeface="Arial" panose="020B0604020202020204" pitchFamily="34" charset="0"/>
                <a:cs typeface="Arial" panose="020B0604020202020204" pitchFamily="34" charset="0"/>
              </a:rPr>
              <a:t>1	3	5	7	?	?	?</a:t>
            </a:r>
          </a:p>
          <a:p>
            <a:pPr>
              <a:lnSpc>
                <a:spcPct val="90000"/>
              </a:lnSpc>
            </a:pPr>
            <a:endParaRPr lang="en-GB" altLang="en-US" sz="2800" dirty="0">
              <a:latin typeface="Arial" panose="020B0604020202020204" pitchFamily="34" charset="0"/>
              <a:cs typeface="Arial" panose="020B0604020202020204" pitchFamily="34" charset="0"/>
            </a:endParaRPr>
          </a:p>
          <a:p>
            <a:pPr>
              <a:lnSpc>
                <a:spcPct val="90000"/>
              </a:lnSpc>
            </a:pPr>
            <a:r>
              <a:rPr lang="en-GB" altLang="en-US" sz="2800" dirty="0">
                <a:latin typeface="Arial" panose="020B0604020202020204" pitchFamily="34" charset="0"/>
                <a:cs typeface="Arial" panose="020B0604020202020204" pitchFamily="34" charset="0"/>
              </a:rPr>
              <a:t>Are they getting bigger or smaller?</a:t>
            </a:r>
          </a:p>
          <a:p>
            <a:pPr>
              <a:lnSpc>
                <a:spcPct val="90000"/>
              </a:lnSpc>
            </a:pPr>
            <a:endParaRPr lang="en-GB" altLang="en-US" sz="2800" dirty="0">
              <a:latin typeface="Arial" panose="020B0604020202020204" pitchFamily="34" charset="0"/>
              <a:cs typeface="Arial" panose="020B0604020202020204" pitchFamily="34" charset="0"/>
            </a:endParaRPr>
          </a:p>
          <a:p>
            <a:pPr>
              <a:lnSpc>
                <a:spcPct val="90000"/>
              </a:lnSpc>
            </a:pPr>
            <a:r>
              <a:rPr lang="en-GB" altLang="en-US" sz="2800" dirty="0">
                <a:latin typeface="Arial" panose="020B0604020202020204" pitchFamily="34" charset="0"/>
                <a:cs typeface="Arial" panose="020B0604020202020204" pitchFamily="34" charset="0"/>
              </a:rPr>
              <a:t>Is the gap between each number the same?</a:t>
            </a:r>
          </a:p>
          <a:p>
            <a:pPr>
              <a:lnSpc>
                <a:spcPct val="90000"/>
              </a:lnSpc>
            </a:pPr>
            <a:endParaRPr lang="en-GB" altLang="en-US" sz="2800" dirty="0">
              <a:latin typeface="Arial" panose="020B0604020202020204" pitchFamily="34" charset="0"/>
              <a:cs typeface="Arial" panose="020B0604020202020204" pitchFamily="34" charset="0"/>
            </a:endParaRPr>
          </a:p>
          <a:p>
            <a:pPr>
              <a:lnSpc>
                <a:spcPct val="90000"/>
              </a:lnSpc>
            </a:pPr>
            <a:r>
              <a:rPr lang="en-GB" altLang="en-US" sz="2800" dirty="0">
                <a:latin typeface="Arial" panose="020B0604020202020204" pitchFamily="34" charset="0"/>
                <a:cs typeface="Arial" panose="020B0604020202020204" pitchFamily="34" charset="0"/>
              </a:rPr>
              <a:t>How big is the gap?</a:t>
            </a:r>
          </a:p>
          <a:p>
            <a:pPr>
              <a:lnSpc>
                <a:spcPct val="90000"/>
              </a:lnSpc>
            </a:pPr>
            <a:endParaRPr lang="en-GB" altLang="en-US" sz="2800" dirty="0">
              <a:latin typeface="Arial" panose="020B0604020202020204" pitchFamily="34" charset="0"/>
              <a:cs typeface="Arial" panose="020B0604020202020204" pitchFamily="34" charset="0"/>
            </a:endParaRPr>
          </a:p>
          <a:p>
            <a:pPr>
              <a:lnSpc>
                <a:spcPct val="90000"/>
              </a:lnSpc>
            </a:pPr>
            <a:r>
              <a:rPr lang="en-GB" altLang="en-US" sz="2800" dirty="0">
                <a:latin typeface="Arial" panose="020B0604020202020204" pitchFamily="34" charset="0"/>
                <a:cs typeface="Arial" panose="020B0604020202020204" pitchFamily="34" charset="0"/>
              </a:rPr>
              <a:t>Now write the three missing numbers on your whiteboard.</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2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animEffect transition="in" filter="fade">
                                      <p:cBhvr>
                                        <p:cTn id="2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Key Words</a:t>
            </a:r>
            <a:endParaRPr lang="en-GB" dirty="0"/>
          </a:p>
        </p:txBody>
      </p:sp>
      <p:sp>
        <p:nvSpPr>
          <p:cNvPr id="4" name="Rectangle 3"/>
          <p:cNvSpPr/>
          <p:nvPr/>
        </p:nvSpPr>
        <p:spPr>
          <a:xfrm>
            <a:off x="4325726" y="1195033"/>
            <a:ext cx="932691" cy="523220"/>
          </a:xfrm>
          <a:prstGeom prst="rect">
            <a:avLst/>
          </a:prstGeom>
        </p:spPr>
        <p:txBody>
          <a:bodyPr wrap="none">
            <a:spAutoFit/>
          </a:bodyPr>
          <a:lstStyle/>
          <a:p>
            <a:r>
              <a:rPr lang="en-GB" sz="2800" b="1" dirty="0">
                <a:solidFill>
                  <a:srgbClr val="002060"/>
                </a:solidFill>
              </a:rPr>
              <a:t>Term</a:t>
            </a:r>
          </a:p>
        </p:txBody>
      </p:sp>
      <p:sp>
        <p:nvSpPr>
          <p:cNvPr id="5" name="Rectangle 4"/>
          <p:cNvSpPr/>
          <p:nvPr/>
        </p:nvSpPr>
        <p:spPr>
          <a:xfrm>
            <a:off x="3902020" y="304515"/>
            <a:ext cx="1625766" cy="523220"/>
          </a:xfrm>
          <a:prstGeom prst="rect">
            <a:avLst/>
          </a:prstGeom>
        </p:spPr>
        <p:txBody>
          <a:bodyPr wrap="none">
            <a:spAutoFit/>
          </a:bodyPr>
          <a:lstStyle/>
          <a:p>
            <a:r>
              <a:rPr lang="en-GB" sz="2800" b="1" dirty="0">
                <a:solidFill>
                  <a:srgbClr val="002060"/>
                </a:solidFill>
              </a:rPr>
              <a:t>Sequence</a:t>
            </a:r>
          </a:p>
        </p:txBody>
      </p:sp>
      <p:sp>
        <p:nvSpPr>
          <p:cNvPr id="6" name="Rectangle 5"/>
          <p:cNvSpPr/>
          <p:nvPr/>
        </p:nvSpPr>
        <p:spPr>
          <a:xfrm>
            <a:off x="4124280" y="2601514"/>
            <a:ext cx="1390765" cy="523220"/>
          </a:xfrm>
          <a:prstGeom prst="rect">
            <a:avLst/>
          </a:prstGeom>
        </p:spPr>
        <p:txBody>
          <a:bodyPr wrap="none">
            <a:spAutoFit/>
          </a:bodyPr>
          <a:lstStyle/>
          <a:p>
            <a:r>
              <a:rPr lang="en-GB" sz="2800" b="1" dirty="0">
                <a:solidFill>
                  <a:srgbClr val="002060"/>
                </a:solidFill>
              </a:rPr>
              <a:t>Position</a:t>
            </a:r>
          </a:p>
        </p:txBody>
      </p:sp>
      <p:sp>
        <p:nvSpPr>
          <p:cNvPr id="7" name="Rectangle 6"/>
          <p:cNvSpPr/>
          <p:nvPr/>
        </p:nvSpPr>
        <p:spPr>
          <a:xfrm>
            <a:off x="6446426" y="1187776"/>
            <a:ext cx="4680520" cy="954107"/>
          </a:xfrm>
          <a:prstGeom prst="rect">
            <a:avLst/>
          </a:prstGeom>
        </p:spPr>
        <p:txBody>
          <a:bodyPr wrap="square">
            <a:spAutoFit/>
          </a:bodyPr>
          <a:lstStyle/>
          <a:p>
            <a:r>
              <a:rPr lang="en-GB" sz="2800" b="1" dirty="0">
                <a:solidFill>
                  <a:srgbClr val="002060"/>
                </a:solidFill>
              </a:rPr>
              <a:t>Each particular number in the sequence</a:t>
            </a:r>
          </a:p>
        </p:txBody>
      </p:sp>
      <p:sp>
        <p:nvSpPr>
          <p:cNvPr id="8" name="Rectangle 7"/>
          <p:cNvSpPr/>
          <p:nvPr/>
        </p:nvSpPr>
        <p:spPr>
          <a:xfrm>
            <a:off x="6446426" y="323679"/>
            <a:ext cx="5184576" cy="523220"/>
          </a:xfrm>
          <a:prstGeom prst="rect">
            <a:avLst/>
          </a:prstGeom>
        </p:spPr>
        <p:txBody>
          <a:bodyPr wrap="square">
            <a:spAutoFit/>
          </a:bodyPr>
          <a:lstStyle/>
          <a:p>
            <a:r>
              <a:rPr lang="en-GB" sz="2800" b="1" dirty="0">
                <a:solidFill>
                  <a:srgbClr val="002060"/>
                </a:solidFill>
              </a:rPr>
              <a:t>A list of ordered numbers</a:t>
            </a:r>
          </a:p>
        </p:txBody>
      </p:sp>
      <p:sp>
        <p:nvSpPr>
          <p:cNvPr id="9" name="Rectangle 8"/>
          <p:cNvSpPr/>
          <p:nvPr/>
        </p:nvSpPr>
        <p:spPr>
          <a:xfrm>
            <a:off x="6446426" y="2583511"/>
            <a:ext cx="6948264" cy="954107"/>
          </a:xfrm>
          <a:prstGeom prst="rect">
            <a:avLst/>
          </a:prstGeom>
        </p:spPr>
        <p:txBody>
          <a:bodyPr wrap="square">
            <a:spAutoFit/>
          </a:bodyPr>
          <a:lstStyle/>
          <a:p>
            <a:r>
              <a:rPr lang="en-GB" sz="2800" b="1" dirty="0">
                <a:solidFill>
                  <a:srgbClr val="002060"/>
                </a:solidFill>
              </a:rPr>
              <a:t>Where each term is located </a:t>
            </a:r>
            <a:br>
              <a:rPr lang="en-GB" sz="2800" b="1" dirty="0">
                <a:solidFill>
                  <a:srgbClr val="002060"/>
                </a:solidFill>
              </a:rPr>
            </a:br>
            <a:r>
              <a:rPr lang="en-GB" sz="2800" b="1" dirty="0">
                <a:solidFill>
                  <a:srgbClr val="002060"/>
                </a:solidFill>
              </a:rPr>
              <a:t>e.g. first, second</a:t>
            </a: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966" y="3708055"/>
            <a:ext cx="8163020" cy="2376264"/>
          </a:xfrm>
          <a:prstGeom prst="rect">
            <a:avLst/>
          </a:prstGeom>
        </p:spPr>
      </p:pic>
    </p:spTree>
    <p:extLst>
      <p:ext uri="{BB962C8B-B14F-4D97-AF65-F5344CB8AC3E}">
        <p14:creationId xmlns:p14="http://schemas.microsoft.com/office/powerpoint/2010/main" val="235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Key Words</a:t>
            </a:r>
            <a:endParaRPr lang="en-GB" dirty="0"/>
          </a:p>
        </p:txBody>
      </p:sp>
      <p:sp>
        <p:nvSpPr>
          <p:cNvPr id="4" name="Rectangle 14"/>
          <p:cNvSpPr>
            <a:spLocks noChangeArrowheads="1"/>
          </p:cNvSpPr>
          <p:nvPr/>
        </p:nvSpPr>
        <p:spPr bwMode="auto">
          <a:xfrm>
            <a:off x="3587721" y="1587138"/>
            <a:ext cx="4959350" cy="13716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5" name="Text Box 13"/>
          <p:cNvSpPr txBox="1">
            <a:spLocks noChangeArrowheads="1"/>
          </p:cNvSpPr>
          <p:nvPr/>
        </p:nvSpPr>
        <p:spPr bwMode="auto">
          <a:xfrm>
            <a:off x="3956021" y="1739539"/>
            <a:ext cx="3868738" cy="461963"/>
          </a:xfrm>
          <a:prstGeom prst="rect">
            <a:avLst/>
          </a:prstGeom>
          <a:noFill/>
          <a:ln w="9525">
            <a:noFill/>
            <a:miter lim="800000"/>
            <a:headEnd/>
            <a:tailEnd/>
          </a:ln>
          <a:effectLst/>
        </p:spPr>
        <p:txBody>
          <a:bodyPr wrap="none">
            <a:spAutoFit/>
          </a:bodyPr>
          <a:lstStyle/>
          <a:p>
            <a:r>
              <a:rPr lang="en-GB" sz="2400" b="1" dirty="0">
                <a:solidFill>
                  <a:srgbClr val="000066"/>
                </a:solidFill>
              </a:rPr>
              <a:t>4, 8, 12, 16, 20, 24, 28, 32,  ...</a:t>
            </a:r>
          </a:p>
        </p:txBody>
      </p:sp>
      <p:sp>
        <p:nvSpPr>
          <p:cNvPr id="6" name="Text Box 4"/>
          <p:cNvSpPr txBox="1">
            <a:spLocks noChangeArrowheads="1"/>
          </p:cNvSpPr>
          <p:nvPr/>
        </p:nvSpPr>
        <p:spPr bwMode="auto">
          <a:xfrm>
            <a:off x="1981201" y="3565148"/>
            <a:ext cx="8229600" cy="1077218"/>
          </a:xfrm>
          <a:prstGeom prst="rect">
            <a:avLst/>
          </a:prstGeom>
          <a:noFill/>
          <a:ln w="9525">
            <a:noFill/>
            <a:miter lim="800000"/>
            <a:headEnd/>
            <a:tailEnd/>
          </a:ln>
          <a:effectLst/>
        </p:spPr>
        <p:txBody>
          <a:bodyPr>
            <a:spAutoFit/>
          </a:bodyPr>
          <a:lstStyle/>
          <a:p>
            <a:r>
              <a:rPr lang="en-GB" sz="3200" dirty="0"/>
              <a:t>If terms are next to each other they are referred to as </a:t>
            </a:r>
            <a:r>
              <a:rPr lang="en-GB" sz="3200" b="1" dirty="0">
                <a:solidFill>
                  <a:srgbClr val="FF6600"/>
                </a:solidFill>
              </a:rPr>
              <a:t>consecutive terms</a:t>
            </a:r>
            <a:r>
              <a:rPr lang="en-GB" sz="3200" dirty="0">
                <a:solidFill>
                  <a:srgbClr val="000066"/>
                </a:solidFill>
              </a:rPr>
              <a:t>.</a:t>
            </a:r>
          </a:p>
        </p:txBody>
      </p:sp>
      <p:sp>
        <p:nvSpPr>
          <p:cNvPr id="7" name="Text Box 5"/>
          <p:cNvSpPr txBox="1">
            <a:spLocks noChangeArrowheads="1"/>
          </p:cNvSpPr>
          <p:nvPr/>
        </p:nvSpPr>
        <p:spPr bwMode="auto">
          <a:xfrm>
            <a:off x="2028797" y="5000990"/>
            <a:ext cx="8229600" cy="954107"/>
          </a:xfrm>
          <a:prstGeom prst="rect">
            <a:avLst/>
          </a:prstGeom>
          <a:noFill/>
          <a:ln w="9525">
            <a:noFill/>
            <a:miter lim="800000"/>
            <a:headEnd/>
            <a:tailEnd/>
          </a:ln>
          <a:effectLst/>
        </p:spPr>
        <p:txBody>
          <a:bodyPr>
            <a:spAutoFit/>
          </a:bodyPr>
          <a:lstStyle/>
          <a:p>
            <a:r>
              <a:rPr lang="en-GB" sz="2800" dirty="0"/>
              <a:t>When we write out </a:t>
            </a:r>
            <a:r>
              <a:rPr lang="en-GB" sz="2800" b="1" dirty="0">
                <a:solidFill>
                  <a:srgbClr val="FF6600"/>
                </a:solidFill>
              </a:rPr>
              <a:t>sequences</a:t>
            </a:r>
            <a:r>
              <a:rPr lang="en-GB" sz="2800" dirty="0">
                <a:solidFill>
                  <a:srgbClr val="000066"/>
                </a:solidFill>
              </a:rPr>
              <a:t>, </a:t>
            </a:r>
            <a:r>
              <a:rPr lang="en-GB" sz="2800" b="1" dirty="0">
                <a:solidFill>
                  <a:srgbClr val="FF6600"/>
                </a:solidFill>
              </a:rPr>
              <a:t>consecutive terms</a:t>
            </a:r>
            <a:r>
              <a:rPr lang="en-GB" sz="2800" dirty="0">
                <a:solidFill>
                  <a:srgbClr val="000066"/>
                </a:solidFill>
              </a:rPr>
              <a:t> </a:t>
            </a:r>
            <a:r>
              <a:rPr lang="en-GB" sz="2800" dirty="0"/>
              <a:t>are</a:t>
            </a:r>
            <a:r>
              <a:rPr lang="en-GB" sz="2800" dirty="0">
                <a:solidFill>
                  <a:srgbClr val="000066"/>
                </a:solidFill>
              </a:rPr>
              <a:t> </a:t>
            </a:r>
            <a:r>
              <a:rPr lang="en-GB" sz="2800" dirty="0"/>
              <a:t>usually separated by commas.</a:t>
            </a:r>
          </a:p>
        </p:txBody>
      </p:sp>
      <p:sp>
        <p:nvSpPr>
          <p:cNvPr id="8" name="Text Box 7"/>
          <p:cNvSpPr txBox="1">
            <a:spLocks noChangeArrowheads="1"/>
          </p:cNvSpPr>
          <p:nvPr/>
        </p:nvSpPr>
        <p:spPr bwMode="auto">
          <a:xfrm>
            <a:off x="3656687" y="2407080"/>
            <a:ext cx="1429559" cy="523220"/>
          </a:xfrm>
          <a:prstGeom prst="rect">
            <a:avLst/>
          </a:prstGeom>
          <a:noFill/>
          <a:ln w="9525">
            <a:noFill/>
            <a:miter lim="800000"/>
            <a:headEnd/>
            <a:tailEnd/>
          </a:ln>
          <a:effectLst/>
        </p:spPr>
        <p:txBody>
          <a:bodyPr wrap="none">
            <a:spAutoFit/>
          </a:bodyPr>
          <a:lstStyle/>
          <a:p>
            <a:r>
              <a:rPr lang="en-GB" sz="2800" b="1" dirty="0">
                <a:solidFill>
                  <a:srgbClr val="00B050"/>
                </a:solidFill>
              </a:rPr>
              <a:t>1</a:t>
            </a:r>
            <a:r>
              <a:rPr lang="en-GB" sz="2800" b="1" baseline="30000" dirty="0">
                <a:solidFill>
                  <a:srgbClr val="00B050"/>
                </a:solidFill>
              </a:rPr>
              <a:t>st</a:t>
            </a:r>
            <a:r>
              <a:rPr lang="en-GB" sz="2800" b="1" dirty="0">
                <a:solidFill>
                  <a:srgbClr val="00B050"/>
                </a:solidFill>
              </a:rPr>
              <a:t>  term</a:t>
            </a:r>
          </a:p>
        </p:txBody>
      </p:sp>
      <p:sp>
        <p:nvSpPr>
          <p:cNvPr id="9" name="Line 8"/>
          <p:cNvSpPr>
            <a:spLocks noChangeShapeType="1"/>
          </p:cNvSpPr>
          <p:nvPr/>
        </p:nvSpPr>
        <p:spPr bwMode="auto">
          <a:xfrm flipV="1">
            <a:off x="4018636" y="2118155"/>
            <a:ext cx="76200" cy="381000"/>
          </a:xfrm>
          <a:prstGeom prst="line">
            <a:avLst/>
          </a:prstGeom>
          <a:noFill/>
          <a:ln w="9525">
            <a:solidFill>
              <a:srgbClr val="FF6600"/>
            </a:solidFill>
            <a:round/>
            <a:headEnd/>
            <a:tailEnd type="triangle" w="med" len="med"/>
          </a:ln>
          <a:effectLst/>
        </p:spPr>
        <p:txBody>
          <a:bodyPr/>
          <a:lstStyle/>
          <a:p>
            <a:endParaRPr lang="en-GB"/>
          </a:p>
        </p:txBody>
      </p:sp>
      <p:sp>
        <p:nvSpPr>
          <p:cNvPr id="10" name="Text Box 10"/>
          <p:cNvSpPr txBox="1">
            <a:spLocks noChangeArrowheads="1"/>
          </p:cNvSpPr>
          <p:nvPr/>
        </p:nvSpPr>
        <p:spPr bwMode="auto">
          <a:xfrm>
            <a:off x="6072657" y="2434862"/>
            <a:ext cx="1382558" cy="523220"/>
          </a:xfrm>
          <a:prstGeom prst="rect">
            <a:avLst/>
          </a:prstGeom>
          <a:noFill/>
          <a:ln w="9525">
            <a:noFill/>
            <a:miter lim="800000"/>
            <a:headEnd/>
            <a:tailEnd/>
          </a:ln>
          <a:effectLst/>
        </p:spPr>
        <p:txBody>
          <a:bodyPr wrap="none">
            <a:spAutoFit/>
          </a:bodyPr>
          <a:lstStyle/>
          <a:p>
            <a:r>
              <a:rPr lang="en-GB" sz="2800" b="1" dirty="0">
                <a:solidFill>
                  <a:srgbClr val="00B050"/>
                </a:solidFill>
              </a:rPr>
              <a:t>6</a:t>
            </a:r>
            <a:r>
              <a:rPr lang="en-GB" sz="2800" b="1" baseline="30000" dirty="0">
                <a:solidFill>
                  <a:srgbClr val="00B050"/>
                </a:solidFill>
              </a:rPr>
              <a:t>th</a:t>
            </a:r>
            <a:r>
              <a:rPr lang="en-GB" sz="2800" b="1" dirty="0">
                <a:solidFill>
                  <a:srgbClr val="00B050"/>
                </a:solidFill>
              </a:rPr>
              <a:t> term</a:t>
            </a:r>
          </a:p>
        </p:txBody>
      </p:sp>
      <p:sp>
        <p:nvSpPr>
          <p:cNvPr id="11" name="Line 11"/>
          <p:cNvSpPr>
            <a:spLocks noChangeShapeType="1"/>
          </p:cNvSpPr>
          <p:nvPr/>
        </p:nvSpPr>
        <p:spPr bwMode="auto">
          <a:xfrm flipH="1" flipV="1">
            <a:off x="6529857" y="2145937"/>
            <a:ext cx="76200" cy="381000"/>
          </a:xfrm>
          <a:prstGeom prst="line">
            <a:avLst/>
          </a:prstGeom>
          <a:noFill/>
          <a:ln w="9525">
            <a:solidFill>
              <a:srgbClr val="FF6600"/>
            </a:solidFill>
            <a:round/>
            <a:headEnd/>
            <a:tailEnd type="triangle" w="med" len="med"/>
          </a:ln>
          <a:effectLst/>
        </p:spPr>
        <p:txBody>
          <a:bodyPr/>
          <a:lstStyle/>
          <a:p>
            <a:endParaRPr lang="en-GB"/>
          </a:p>
        </p:txBody>
      </p:sp>
    </p:spTree>
    <p:extLst>
      <p:ext uri="{BB962C8B-B14F-4D97-AF65-F5344CB8AC3E}">
        <p14:creationId xmlns:p14="http://schemas.microsoft.com/office/powerpoint/2010/main" val="21282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u="sng" dirty="0" smtClean="0"/>
              <a:t>Term to Term Rule</a:t>
            </a:r>
            <a:endParaRPr lang="en-GB" u="sng" dirty="0"/>
          </a:p>
        </p:txBody>
      </p:sp>
      <p:sp>
        <p:nvSpPr>
          <p:cNvPr id="6" name="Rectangle 5"/>
          <p:cNvSpPr/>
          <p:nvPr/>
        </p:nvSpPr>
        <p:spPr>
          <a:xfrm>
            <a:off x="1906473" y="845485"/>
            <a:ext cx="8220074" cy="954107"/>
          </a:xfrm>
          <a:prstGeom prst="rect">
            <a:avLst/>
          </a:prstGeom>
        </p:spPr>
        <p:txBody>
          <a:bodyPr wrap="square">
            <a:spAutoFit/>
          </a:bodyPr>
          <a:lstStyle/>
          <a:p>
            <a:r>
              <a:rPr lang="en-GB" sz="2800" b="1" dirty="0">
                <a:solidFill>
                  <a:srgbClr val="002060"/>
                </a:solidFill>
              </a:rPr>
              <a:t>This tells us how to find the next number in a sequence.</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862" y="2015615"/>
            <a:ext cx="8148054" cy="2140222"/>
          </a:xfrm>
          <a:prstGeom prst="rect">
            <a:avLst/>
          </a:prstGeom>
        </p:spPr>
      </p:pic>
      <p:sp>
        <p:nvSpPr>
          <p:cNvPr id="8" name="Rectangle 7"/>
          <p:cNvSpPr/>
          <p:nvPr/>
        </p:nvSpPr>
        <p:spPr>
          <a:xfrm>
            <a:off x="1895311" y="4319871"/>
            <a:ext cx="8220074" cy="523220"/>
          </a:xfrm>
          <a:prstGeom prst="rect">
            <a:avLst/>
          </a:prstGeom>
        </p:spPr>
        <p:txBody>
          <a:bodyPr wrap="square">
            <a:spAutoFit/>
          </a:bodyPr>
          <a:lstStyle/>
          <a:p>
            <a:r>
              <a:rPr lang="en-GB" sz="2800" b="1" dirty="0">
                <a:solidFill>
                  <a:srgbClr val="002060"/>
                </a:solidFill>
              </a:rPr>
              <a:t>How many squares in the next pattern?</a:t>
            </a:r>
          </a:p>
        </p:txBody>
      </p:sp>
      <p:sp>
        <p:nvSpPr>
          <p:cNvPr id="9" name="Rectangle 8"/>
          <p:cNvSpPr/>
          <p:nvPr/>
        </p:nvSpPr>
        <p:spPr>
          <a:xfrm>
            <a:off x="1906473" y="4941549"/>
            <a:ext cx="8220074" cy="1384995"/>
          </a:xfrm>
          <a:prstGeom prst="rect">
            <a:avLst/>
          </a:prstGeom>
        </p:spPr>
        <p:txBody>
          <a:bodyPr wrap="square">
            <a:spAutoFit/>
          </a:bodyPr>
          <a:lstStyle/>
          <a:p>
            <a:r>
              <a:rPr lang="en-GB" sz="2800" b="1" dirty="0">
                <a:solidFill>
                  <a:srgbClr val="002060"/>
                </a:solidFill>
              </a:rPr>
              <a:t>How do you know?</a:t>
            </a:r>
          </a:p>
          <a:p>
            <a:r>
              <a:rPr lang="en-GB" sz="2800" b="1" dirty="0">
                <a:solidFill>
                  <a:srgbClr val="002060"/>
                </a:solidFill>
              </a:rPr>
              <a:t> </a:t>
            </a:r>
          </a:p>
          <a:p>
            <a:r>
              <a:rPr lang="en-GB" sz="2800" b="1" dirty="0">
                <a:solidFill>
                  <a:srgbClr val="002060"/>
                </a:solidFill>
              </a:rPr>
              <a:t>Term-to-term rule:</a:t>
            </a:r>
          </a:p>
        </p:txBody>
      </p:sp>
    </p:spTree>
    <p:extLst>
      <p:ext uri="{BB962C8B-B14F-4D97-AF65-F5344CB8AC3E}">
        <p14:creationId xmlns:p14="http://schemas.microsoft.com/office/powerpoint/2010/main" val="40563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a:p>
        </p:txBody>
      </p:sp>
      <p:sp>
        <p:nvSpPr>
          <p:cNvPr id="14" name="Content Placeholder 13"/>
          <p:cNvSpPr>
            <a:spLocks noGrp="1"/>
          </p:cNvSpPr>
          <p:nvPr>
            <p:ph sz="quarter" idx="11"/>
          </p:nvPr>
        </p:nvSpPr>
        <p:spPr/>
        <p:txBody>
          <a:bodyPr/>
          <a:lstStyle/>
          <a:p>
            <a:endParaRPr lang="en-GB"/>
          </a:p>
        </p:txBody>
      </p:sp>
      <p:sp>
        <p:nvSpPr>
          <p:cNvPr id="6" name="Rectangle 5"/>
          <p:cNvSpPr/>
          <p:nvPr/>
        </p:nvSpPr>
        <p:spPr>
          <a:xfrm>
            <a:off x="1873172" y="3257687"/>
            <a:ext cx="8220074" cy="523220"/>
          </a:xfrm>
          <a:prstGeom prst="rect">
            <a:avLst/>
          </a:prstGeom>
        </p:spPr>
        <p:txBody>
          <a:bodyPr wrap="square">
            <a:spAutoFit/>
          </a:bodyPr>
          <a:lstStyle/>
          <a:p>
            <a:r>
              <a:rPr lang="en-GB" sz="2800" b="1" dirty="0">
                <a:solidFill>
                  <a:srgbClr val="002060"/>
                </a:solidFill>
              </a:rPr>
              <a:t>What is the next term?</a:t>
            </a:r>
          </a:p>
        </p:txBody>
      </p:sp>
      <p:sp>
        <p:nvSpPr>
          <p:cNvPr id="7" name="Rectangle 6"/>
          <p:cNvSpPr/>
          <p:nvPr/>
        </p:nvSpPr>
        <p:spPr>
          <a:xfrm>
            <a:off x="1871328" y="4653137"/>
            <a:ext cx="8220074" cy="1384995"/>
          </a:xfrm>
          <a:prstGeom prst="rect">
            <a:avLst/>
          </a:prstGeom>
        </p:spPr>
        <p:txBody>
          <a:bodyPr wrap="square">
            <a:spAutoFit/>
          </a:bodyPr>
          <a:lstStyle/>
          <a:p>
            <a:r>
              <a:rPr lang="en-GB" sz="2800" b="1" dirty="0">
                <a:solidFill>
                  <a:srgbClr val="002060"/>
                </a:solidFill>
              </a:rPr>
              <a:t>How do you know?</a:t>
            </a:r>
          </a:p>
          <a:p>
            <a:r>
              <a:rPr lang="en-GB" sz="2800" b="1" dirty="0">
                <a:solidFill>
                  <a:srgbClr val="002060"/>
                </a:solidFill>
              </a:rPr>
              <a:t> </a:t>
            </a:r>
          </a:p>
          <a:p>
            <a:r>
              <a:rPr lang="en-GB" sz="2800" b="1" dirty="0">
                <a:solidFill>
                  <a:srgbClr val="002060"/>
                </a:solidFill>
              </a:rPr>
              <a:t>Term-to-term rule:</a:t>
            </a:r>
          </a:p>
        </p:txBody>
      </p:sp>
      <p:sp>
        <p:nvSpPr>
          <p:cNvPr id="8" name="Rectangle 7"/>
          <p:cNvSpPr/>
          <p:nvPr/>
        </p:nvSpPr>
        <p:spPr>
          <a:xfrm>
            <a:off x="1908374" y="1457489"/>
            <a:ext cx="7776488" cy="1323439"/>
          </a:xfrm>
          <a:prstGeom prst="rect">
            <a:avLst/>
          </a:prstGeom>
        </p:spPr>
        <p:txBody>
          <a:bodyPr wrap="none">
            <a:spAutoFit/>
          </a:bodyPr>
          <a:lstStyle/>
          <a:p>
            <a:r>
              <a:rPr lang="en-GB" sz="8000" b="1" dirty="0">
                <a:solidFill>
                  <a:srgbClr val="002060"/>
                </a:solidFill>
              </a:rPr>
              <a:t>7,  11,  15,  19,  23</a:t>
            </a:r>
          </a:p>
        </p:txBody>
      </p:sp>
      <p:grpSp>
        <p:nvGrpSpPr>
          <p:cNvPr id="9" name="Group 8"/>
          <p:cNvGrpSpPr/>
          <p:nvPr/>
        </p:nvGrpSpPr>
        <p:grpSpPr>
          <a:xfrm>
            <a:off x="10310815" y="183771"/>
            <a:ext cx="1603279" cy="871405"/>
            <a:chOff x="1835696" y="1398184"/>
            <a:chExt cx="2232248" cy="1440159"/>
          </a:xfrm>
        </p:grpSpPr>
        <p:sp>
          <p:nvSpPr>
            <p:cNvPr id="10" name="Rounded Rectangle 9"/>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12" name="Picture 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2"/>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70640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endParaRPr lang="en-GB"/>
          </a:p>
        </p:txBody>
      </p:sp>
      <p:sp>
        <p:nvSpPr>
          <p:cNvPr id="14" name="Content Placeholder 13"/>
          <p:cNvSpPr>
            <a:spLocks noGrp="1"/>
          </p:cNvSpPr>
          <p:nvPr>
            <p:ph sz="quarter" idx="11"/>
          </p:nvPr>
        </p:nvSpPr>
        <p:spPr/>
        <p:txBody>
          <a:bodyPr/>
          <a:lstStyle/>
          <a:p>
            <a:endParaRPr lang="en-GB"/>
          </a:p>
        </p:txBody>
      </p:sp>
      <p:sp>
        <p:nvSpPr>
          <p:cNvPr id="4" name="Rectangle 3"/>
          <p:cNvSpPr/>
          <p:nvPr/>
        </p:nvSpPr>
        <p:spPr>
          <a:xfrm>
            <a:off x="1487489" y="1556793"/>
            <a:ext cx="8295861" cy="1323439"/>
          </a:xfrm>
          <a:prstGeom prst="rect">
            <a:avLst/>
          </a:prstGeom>
        </p:spPr>
        <p:txBody>
          <a:bodyPr wrap="none">
            <a:spAutoFit/>
          </a:bodyPr>
          <a:lstStyle/>
          <a:p>
            <a:r>
              <a:rPr lang="en-GB" sz="8000" b="1" dirty="0">
                <a:solidFill>
                  <a:srgbClr val="002060"/>
                </a:solidFill>
              </a:rPr>
              <a:t>12,  17,  22,  27,  32</a:t>
            </a:r>
          </a:p>
        </p:txBody>
      </p:sp>
      <p:sp>
        <p:nvSpPr>
          <p:cNvPr id="5" name="Rectangle 4"/>
          <p:cNvSpPr/>
          <p:nvPr/>
        </p:nvSpPr>
        <p:spPr>
          <a:xfrm>
            <a:off x="1873172" y="3257687"/>
            <a:ext cx="8220074" cy="523220"/>
          </a:xfrm>
          <a:prstGeom prst="rect">
            <a:avLst/>
          </a:prstGeom>
        </p:spPr>
        <p:txBody>
          <a:bodyPr wrap="square">
            <a:spAutoFit/>
          </a:bodyPr>
          <a:lstStyle/>
          <a:p>
            <a:r>
              <a:rPr lang="en-GB" sz="2800" b="1" dirty="0">
                <a:solidFill>
                  <a:srgbClr val="002060"/>
                </a:solidFill>
              </a:rPr>
              <a:t>What is the next term?</a:t>
            </a:r>
          </a:p>
        </p:txBody>
      </p:sp>
      <p:sp>
        <p:nvSpPr>
          <p:cNvPr id="6" name="Rectangle 5"/>
          <p:cNvSpPr/>
          <p:nvPr/>
        </p:nvSpPr>
        <p:spPr>
          <a:xfrm>
            <a:off x="1871328" y="4653137"/>
            <a:ext cx="8220074" cy="1384995"/>
          </a:xfrm>
          <a:prstGeom prst="rect">
            <a:avLst/>
          </a:prstGeom>
        </p:spPr>
        <p:txBody>
          <a:bodyPr wrap="square">
            <a:spAutoFit/>
          </a:bodyPr>
          <a:lstStyle/>
          <a:p>
            <a:r>
              <a:rPr lang="en-GB" sz="2800" b="1" dirty="0">
                <a:solidFill>
                  <a:srgbClr val="002060"/>
                </a:solidFill>
              </a:rPr>
              <a:t>How do you know?</a:t>
            </a:r>
          </a:p>
          <a:p>
            <a:r>
              <a:rPr lang="en-GB" sz="2800" b="1" dirty="0">
                <a:solidFill>
                  <a:srgbClr val="002060"/>
                </a:solidFill>
              </a:rPr>
              <a:t> </a:t>
            </a:r>
          </a:p>
          <a:p>
            <a:r>
              <a:rPr lang="en-GB" sz="2800" b="1" dirty="0">
                <a:solidFill>
                  <a:srgbClr val="002060"/>
                </a:solidFill>
              </a:rPr>
              <a:t>Term-to-term rule:</a:t>
            </a:r>
          </a:p>
        </p:txBody>
      </p:sp>
      <p:grpSp>
        <p:nvGrpSpPr>
          <p:cNvPr id="7" name="Group 6"/>
          <p:cNvGrpSpPr/>
          <p:nvPr/>
        </p:nvGrpSpPr>
        <p:grpSpPr>
          <a:xfrm>
            <a:off x="10310815" y="183771"/>
            <a:ext cx="1603279" cy="871405"/>
            <a:chOff x="1835696" y="1398184"/>
            <a:chExt cx="2232248" cy="1440159"/>
          </a:xfrm>
        </p:grpSpPr>
        <p:sp>
          <p:nvSpPr>
            <p:cNvPr id="8" name="Rounded Rectangle 7"/>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10"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15930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endParaRPr lang="en-GB"/>
          </a:p>
        </p:txBody>
      </p:sp>
      <p:sp>
        <p:nvSpPr>
          <p:cNvPr id="14" name="Content Placeholder 13"/>
          <p:cNvSpPr>
            <a:spLocks noGrp="1"/>
          </p:cNvSpPr>
          <p:nvPr>
            <p:ph sz="quarter" idx="11"/>
          </p:nvPr>
        </p:nvSpPr>
        <p:spPr/>
        <p:txBody>
          <a:bodyPr/>
          <a:lstStyle/>
          <a:p>
            <a:endParaRPr lang="en-GB"/>
          </a:p>
        </p:txBody>
      </p:sp>
      <p:sp>
        <p:nvSpPr>
          <p:cNvPr id="4" name="Rectangle 3"/>
          <p:cNvSpPr/>
          <p:nvPr/>
        </p:nvSpPr>
        <p:spPr>
          <a:xfrm>
            <a:off x="1873172" y="3257687"/>
            <a:ext cx="8220074" cy="523220"/>
          </a:xfrm>
          <a:prstGeom prst="rect">
            <a:avLst/>
          </a:prstGeom>
        </p:spPr>
        <p:txBody>
          <a:bodyPr wrap="square">
            <a:spAutoFit/>
          </a:bodyPr>
          <a:lstStyle/>
          <a:p>
            <a:r>
              <a:rPr lang="en-GB" sz="2800" b="1" dirty="0">
                <a:solidFill>
                  <a:srgbClr val="002060"/>
                </a:solidFill>
              </a:rPr>
              <a:t>What is the next term?</a:t>
            </a:r>
          </a:p>
        </p:txBody>
      </p:sp>
      <p:sp>
        <p:nvSpPr>
          <p:cNvPr id="5" name="Rectangle 4"/>
          <p:cNvSpPr/>
          <p:nvPr/>
        </p:nvSpPr>
        <p:spPr>
          <a:xfrm>
            <a:off x="1871328" y="4653137"/>
            <a:ext cx="8220074" cy="1384995"/>
          </a:xfrm>
          <a:prstGeom prst="rect">
            <a:avLst/>
          </a:prstGeom>
        </p:spPr>
        <p:txBody>
          <a:bodyPr wrap="square">
            <a:spAutoFit/>
          </a:bodyPr>
          <a:lstStyle/>
          <a:p>
            <a:r>
              <a:rPr lang="en-GB" sz="2800" b="1" dirty="0">
                <a:solidFill>
                  <a:srgbClr val="002060"/>
                </a:solidFill>
              </a:rPr>
              <a:t>How do you know?</a:t>
            </a:r>
          </a:p>
          <a:p>
            <a:r>
              <a:rPr lang="en-GB" sz="2800" b="1" dirty="0">
                <a:solidFill>
                  <a:srgbClr val="002060"/>
                </a:solidFill>
              </a:rPr>
              <a:t> </a:t>
            </a:r>
          </a:p>
          <a:p>
            <a:r>
              <a:rPr lang="en-GB" sz="2800" b="1" dirty="0">
                <a:solidFill>
                  <a:srgbClr val="002060"/>
                </a:solidFill>
              </a:rPr>
              <a:t>Term-to-term rule:</a:t>
            </a:r>
          </a:p>
        </p:txBody>
      </p:sp>
      <p:sp>
        <p:nvSpPr>
          <p:cNvPr id="6" name="Rectangle 5"/>
          <p:cNvSpPr/>
          <p:nvPr/>
        </p:nvSpPr>
        <p:spPr>
          <a:xfrm>
            <a:off x="2131781" y="1340769"/>
            <a:ext cx="7316426" cy="1323439"/>
          </a:xfrm>
          <a:prstGeom prst="rect">
            <a:avLst/>
          </a:prstGeom>
        </p:spPr>
        <p:txBody>
          <a:bodyPr wrap="none">
            <a:spAutoFit/>
          </a:bodyPr>
          <a:lstStyle/>
          <a:p>
            <a:r>
              <a:rPr lang="en-GB" sz="8000" b="1" dirty="0">
                <a:solidFill>
                  <a:srgbClr val="002060"/>
                </a:solidFill>
              </a:rPr>
              <a:t>-2,  2,  6,  10,  14,</a:t>
            </a:r>
          </a:p>
        </p:txBody>
      </p:sp>
      <p:grpSp>
        <p:nvGrpSpPr>
          <p:cNvPr id="7" name="Group 6"/>
          <p:cNvGrpSpPr/>
          <p:nvPr/>
        </p:nvGrpSpPr>
        <p:grpSpPr>
          <a:xfrm>
            <a:off x="10310815" y="183771"/>
            <a:ext cx="1603279" cy="871405"/>
            <a:chOff x="1835696" y="1398184"/>
            <a:chExt cx="2232248" cy="1440159"/>
          </a:xfrm>
        </p:grpSpPr>
        <p:sp>
          <p:nvSpPr>
            <p:cNvPr id="8" name="Rounded Rectangle 7"/>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10"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39622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12" name="Content Placeholder 11"/>
          <p:cNvSpPr>
            <a:spLocks noGrp="1"/>
          </p:cNvSpPr>
          <p:nvPr>
            <p:ph sz="quarter" idx="11"/>
          </p:nvPr>
        </p:nvSpPr>
        <p:spPr/>
        <p:txBody>
          <a:bodyPr/>
          <a:lstStyle/>
          <a:p>
            <a:endParaRPr lang="en-GB"/>
          </a:p>
        </p:txBody>
      </p:sp>
      <p:sp>
        <p:nvSpPr>
          <p:cNvPr id="4" name="Rectangle 3"/>
          <p:cNvSpPr/>
          <p:nvPr/>
        </p:nvSpPr>
        <p:spPr>
          <a:xfrm>
            <a:off x="1873172" y="3257687"/>
            <a:ext cx="8220074" cy="523220"/>
          </a:xfrm>
          <a:prstGeom prst="rect">
            <a:avLst/>
          </a:prstGeom>
        </p:spPr>
        <p:txBody>
          <a:bodyPr wrap="square">
            <a:spAutoFit/>
          </a:bodyPr>
          <a:lstStyle/>
          <a:p>
            <a:r>
              <a:rPr lang="en-GB" sz="2800" b="1" dirty="0">
                <a:solidFill>
                  <a:srgbClr val="002060"/>
                </a:solidFill>
              </a:rPr>
              <a:t>What is the next term?</a:t>
            </a:r>
          </a:p>
        </p:txBody>
      </p:sp>
      <p:sp>
        <p:nvSpPr>
          <p:cNvPr id="5" name="Rectangle 4"/>
          <p:cNvSpPr/>
          <p:nvPr/>
        </p:nvSpPr>
        <p:spPr>
          <a:xfrm>
            <a:off x="1871328" y="4653137"/>
            <a:ext cx="8220074" cy="1384995"/>
          </a:xfrm>
          <a:prstGeom prst="rect">
            <a:avLst/>
          </a:prstGeom>
        </p:spPr>
        <p:txBody>
          <a:bodyPr wrap="square">
            <a:spAutoFit/>
          </a:bodyPr>
          <a:lstStyle/>
          <a:p>
            <a:r>
              <a:rPr lang="en-GB" sz="2800" b="1" dirty="0">
                <a:solidFill>
                  <a:srgbClr val="002060"/>
                </a:solidFill>
              </a:rPr>
              <a:t>How do you know?</a:t>
            </a:r>
          </a:p>
          <a:p>
            <a:r>
              <a:rPr lang="en-GB" sz="2800" b="1" dirty="0">
                <a:solidFill>
                  <a:srgbClr val="002060"/>
                </a:solidFill>
              </a:rPr>
              <a:t> </a:t>
            </a:r>
          </a:p>
          <a:p>
            <a:r>
              <a:rPr lang="en-GB" sz="2800" b="1" dirty="0">
                <a:solidFill>
                  <a:srgbClr val="002060"/>
                </a:solidFill>
              </a:rPr>
              <a:t>Term-to-term rule:</a:t>
            </a:r>
          </a:p>
        </p:txBody>
      </p:sp>
      <p:sp>
        <p:nvSpPr>
          <p:cNvPr id="6" name="Rectangle 5"/>
          <p:cNvSpPr/>
          <p:nvPr/>
        </p:nvSpPr>
        <p:spPr>
          <a:xfrm>
            <a:off x="1538552" y="1362459"/>
            <a:ext cx="8063426" cy="1323439"/>
          </a:xfrm>
          <a:prstGeom prst="rect">
            <a:avLst/>
          </a:prstGeom>
        </p:spPr>
        <p:txBody>
          <a:bodyPr wrap="none">
            <a:spAutoFit/>
          </a:bodyPr>
          <a:lstStyle/>
          <a:p>
            <a:r>
              <a:rPr lang="en-GB" sz="8000" b="1" dirty="0">
                <a:solidFill>
                  <a:srgbClr val="002060"/>
                </a:solidFill>
              </a:rPr>
              <a:t>28,  25,  22, 19, 16 </a:t>
            </a:r>
          </a:p>
        </p:txBody>
      </p:sp>
      <p:grpSp>
        <p:nvGrpSpPr>
          <p:cNvPr id="7" name="Group 6"/>
          <p:cNvGrpSpPr/>
          <p:nvPr/>
        </p:nvGrpSpPr>
        <p:grpSpPr>
          <a:xfrm>
            <a:off x="10310815" y="183771"/>
            <a:ext cx="1603279" cy="871405"/>
            <a:chOff x="1835696" y="1398184"/>
            <a:chExt cx="2232248" cy="1440159"/>
          </a:xfrm>
        </p:grpSpPr>
        <p:sp>
          <p:nvSpPr>
            <p:cNvPr id="8" name="Rounded Rectangle 7"/>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10"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56105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2823" y="284814"/>
            <a:ext cx="9293902" cy="1323439"/>
          </a:xfrm>
          <a:prstGeom prst="rect">
            <a:avLst/>
          </a:prstGeom>
          <a:noFill/>
        </p:spPr>
        <p:txBody>
          <a:bodyPr wrap="square" rtlCol="0">
            <a:spAutoFit/>
          </a:bodyPr>
          <a:lstStyle/>
          <a:p>
            <a:pPr algn="ctr"/>
            <a:r>
              <a:rPr lang="en-GB" sz="4000" b="1" dirty="0">
                <a:solidFill>
                  <a:srgbClr val="FF0000"/>
                </a:solidFill>
              </a:rPr>
              <a:t>Patterns</a:t>
            </a:r>
            <a:r>
              <a:rPr lang="en-GB" sz="4000" dirty="0"/>
              <a:t> can be beautiful and are also used by many different careers.  </a:t>
            </a:r>
            <a:endParaRPr lang="en-GB" sz="4000" dirty="0"/>
          </a:p>
        </p:txBody>
      </p:sp>
      <p:sp>
        <p:nvSpPr>
          <p:cNvPr id="7" name="Rectangle 6"/>
          <p:cNvSpPr/>
          <p:nvPr/>
        </p:nvSpPr>
        <p:spPr>
          <a:xfrm>
            <a:off x="699539" y="5638742"/>
            <a:ext cx="3157211" cy="369332"/>
          </a:xfrm>
          <a:prstGeom prst="rect">
            <a:avLst/>
          </a:prstGeom>
        </p:spPr>
        <p:txBody>
          <a:bodyPr wrap="none">
            <a:spAutoFit/>
          </a:bodyPr>
          <a:lstStyle/>
          <a:p>
            <a:r>
              <a:rPr lang="en-GB" dirty="0"/>
              <a:t>https://youtu.be/GIspObxnA7w</a:t>
            </a:r>
          </a:p>
        </p:txBody>
      </p:sp>
      <p:pic>
        <p:nvPicPr>
          <p:cNvPr id="8" name="GIspObxnA7w"/>
          <p:cNvPicPr>
            <a:picLocks noRot="1" noChangeAspect="1"/>
          </p:cNvPicPr>
          <p:nvPr>
            <a:videoFile r:link="rId1"/>
          </p:nvPr>
        </p:nvPicPr>
        <p:blipFill>
          <a:blip r:embed="rId3"/>
          <a:stretch>
            <a:fillRect/>
          </a:stretch>
        </p:blipFill>
        <p:spPr>
          <a:xfrm>
            <a:off x="3157980" y="1831521"/>
            <a:ext cx="6371472" cy="3583953"/>
          </a:xfrm>
          <a:prstGeom prst="rect">
            <a:avLst/>
          </a:prstGeom>
        </p:spPr>
      </p:pic>
    </p:spTree>
    <p:extLst>
      <p:ext uri="{BB962C8B-B14F-4D97-AF65-F5344CB8AC3E}">
        <p14:creationId xmlns:p14="http://schemas.microsoft.com/office/powerpoint/2010/main" val="2626568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Whiteboards Ready</a:t>
            </a:r>
            <a:endParaRPr lang="en-GB" dirty="0"/>
          </a:p>
        </p:txBody>
      </p:sp>
      <p:grpSp>
        <p:nvGrpSpPr>
          <p:cNvPr id="4" name="Group 3"/>
          <p:cNvGrpSpPr/>
          <p:nvPr/>
        </p:nvGrpSpPr>
        <p:grpSpPr>
          <a:xfrm>
            <a:off x="3791720" y="1801484"/>
            <a:ext cx="4642533" cy="3201590"/>
            <a:chOff x="1835696" y="1398184"/>
            <a:chExt cx="2232248" cy="1440159"/>
          </a:xfrm>
        </p:grpSpPr>
        <p:sp>
          <p:nvSpPr>
            <p:cNvPr id="5" name="Rounded Rectangle 4"/>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83375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TextBox 10"/>
          <p:cNvSpPr txBox="1"/>
          <p:nvPr/>
        </p:nvSpPr>
        <p:spPr>
          <a:xfrm>
            <a:off x="1775520" y="1072816"/>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2" name="Rectangle 11"/>
          <p:cNvSpPr/>
          <p:nvPr/>
        </p:nvSpPr>
        <p:spPr>
          <a:xfrm>
            <a:off x="2171564"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Rectangle 12"/>
          <p:cNvSpPr/>
          <p:nvPr/>
        </p:nvSpPr>
        <p:spPr>
          <a:xfrm>
            <a:off x="2171564"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Rectangle 13"/>
          <p:cNvSpPr/>
          <p:nvPr/>
        </p:nvSpPr>
        <p:spPr>
          <a:xfrm>
            <a:off x="6168008"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6168008"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Oval 15"/>
          <p:cNvSpPr/>
          <p:nvPr/>
        </p:nvSpPr>
        <p:spPr>
          <a:xfrm>
            <a:off x="2301230" y="3635486"/>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17" name="Oval 16"/>
          <p:cNvSpPr/>
          <p:nvPr/>
        </p:nvSpPr>
        <p:spPr>
          <a:xfrm>
            <a:off x="6286302" y="3635486"/>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18" name="Oval 17"/>
          <p:cNvSpPr/>
          <p:nvPr/>
        </p:nvSpPr>
        <p:spPr>
          <a:xfrm>
            <a:off x="2301230" y="5046029"/>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19" name="Oval 18"/>
          <p:cNvSpPr/>
          <p:nvPr/>
        </p:nvSpPr>
        <p:spPr>
          <a:xfrm>
            <a:off x="6286302" y="5046029"/>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0" name="Oval 19"/>
          <p:cNvSpPr/>
          <p:nvPr/>
        </p:nvSpPr>
        <p:spPr>
          <a:xfrm>
            <a:off x="4079776" y="5082033"/>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1" name="Isosceles Triangle 20"/>
          <p:cNvSpPr/>
          <p:nvPr/>
        </p:nvSpPr>
        <p:spPr>
          <a:xfrm>
            <a:off x="4086280" y="3635486"/>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Regular Pentagon 21"/>
          <p:cNvSpPr/>
          <p:nvPr/>
        </p:nvSpPr>
        <p:spPr>
          <a:xfrm>
            <a:off x="3587796" y="2049390"/>
            <a:ext cx="881077" cy="839121"/>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Regular Pentagon 22"/>
          <p:cNvSpPr/>
          <p:nvPr/>
        </p:nvSpPr>
        <p:spPr>
          <a:xfrm>
            <a:off x="8071965" y="3635486"/>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Rectangle 23"/>
          <p:cNvSpPr/>
          <p:nvPr/>
        </p:nvSpPr>
        <p:spPr>
          <a:xfrm>
            <a:off x="2345762" y="2049391"/>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5" name="Regular Pentagon 24"/>
          <p:cNvSpPr/>
          <p:nvPr/>
        </p:nvSpPr>
        <p:spPr>
          <a:xfrm>
            <a:off x="6158962" y="2051445"/>
            <a:ext cx="881077" cy="839121"/>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Rectangle 25"/>
          <p:cNvSpPr/>
          <p:nvPr/>
        </p:nvSpPr>
        <p:spPr>
          <a:xfrm>
            <a:off x="4916928" y="2051446"/>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Regular Pentagon 26"/>
          <p:cNvSpPr/>
          <p:nvPr/>
        </p:nvSpPr>
        <p:spPr>
          <a:xfrm>
            <a:off x="8730128" y="2078740"/>
            <a:ext cx="881077" cy="839121"/>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Rectangle 27"/>
          <p:cNvSpPr/>
          <p:nvPr/>
        </p:nvSpPr>
        <p:spPr>
          <a:xfrm>
            <a:off x="7488094" y="2078741"/>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Rectangle 28"/>
          <p:cNvSpPr/>
          <p:nvPr/>
        </p:nvSpPr>
        <p:spPr>
          <a:xfrm>
            <a:off x="8165415" y="5046030"/>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342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Rectangle 10"/>
          <p:cNvSpPr/>
          <p:nvPr/>
        </p:nvSpPr>
        <p:spPr>
          <a:xfrm>
            <a:off x="6158961" y="4912963"/>
            <a:ext cx="3816424" cy="1224136"/>
          </a:xfrm>
          <a:prstGeom prst="rect">
            <a:avLst/>
          </a:prstGeom>
          <a:solidFill>
            <a:srgbClr val="9842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1775520" y="1072816"/>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3" name="Rectangle 12"/>
          <p:cNvSpPr/>
          <p:nvPr/>
        </p:nvSpPr>
        <p:spPr>
          <a:xfrm>
            <a:off x="2171564"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Rectangle 13"/>
          <p:cNvSpPr/>
          <p:nvPr/>
        </p:nvSpPr>
        <p:spPr>
          <a:xfrm>
            <a:off x="2171564"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6168008" y="349147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Rectangle 15"/>
          <p:cNvSpPr/>
          <p:nvPr/>
        </p:nvSpPr>
        <p:spPr>
          <a:xfrm>
            <a:off x="6168008" y="4902013"/>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7" name="Oval 16"/>
          <p:cNvSpPr/>
          <p:nvPr/>
        </p:nvSpPr>
        <p:spPr>
          <a:xfrm>
            <a:off x="2301230" y="3635486"/>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18" name="Oval 17"/>
          <p:cNvSpPr/>
          <p:nvPr/>
        </p:nvSpPr>
        <p:spPr>
          <a:xfrm>
            <a:off x="6286302" y="3635486"/>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19" name="Oval 18"/>
          <p:cNvSpPr/>
          <p:nvPr/>
        </p:nvSpPr>
        <p:spPr>
          <a:xfrm>
            <a:off x="2301230" y="5046029"/>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20" name="Oval 19"/>
          <p:cNvSpPr/>
          <p:nvPr/>
        </p:nvSpPr>
        <p:spPr>
          <a:xfrm>
            <a:off x="6286302" y="5046029"/>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1" name="Oval 20"/>
          <p:cNvSpPr/>
          <p:nvPr/>
        </p:nvSpPr>
        <p:spPr>
          <a:xfrm>
            <a:off x="4079776" y="5082033"/>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Isosceles Triangle 21"/>
          <p:cNvSpPr/>
          <p:nvPr/>
        </p:nvSpPr>
        <p:spPr>
          <a:xfrm>
            <a:off x="4086280" y="3635486"/>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Regular Pentagon 22"/>
          <p:cNvSpPr/>
          <p:nvPr/>
        </p:nvSpPr>
        <p:spPr>
          <a:xfrm>
            <a:off x="3587796" y="2049390"/>
            <a:ext cx="881077" cy="839121"/>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Regular Pentagon 23"/>
          <p:cNvSpPr/>
          <p:nvPr/>
        </p:nvSpPr>
        <p:spPr>
          <a:xfrm>
            <a:off x="8071965" y="3635486"/>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5" name="Rectangle 24"/>
          <p:cNvSpPr/>
          <p:nvPr/>
        </p:nvSpPr>
        <p:spPr>
          <a:xfrm>
            <a:off x="2345762" y="2049391"/>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Regular Pentagon 25"/>
          <p:cNvSpPr/>
          <p:nvPr/>
        </p:nvSpPr>
        <p:spPr>
          <a:xfrm>
            <a:off x="6158962" y="2051445"/>
            <a:ext cx="881077" cy="839121"/>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Rectangle 26"/>
          <p:cNvSpPr/>
          <p:nvPr/>
        </p:nvSpPr>
        <p:spPr>
          <a:xfrm>
            <a:off x="4916928" y="2051446"/>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Regular Pentagon 27"/>
          <p:cNvSpPr/>
          <p:nvPr/>
        </p:nvSpPr>
        <p:spPr>
          <a:xfrm>
            <a:off x="8730128" y="2078740"/>
            <a:ext cx="881077" cy="839121"/>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Rectangle 28"/>
          <p:cNvSpPr/>
          <p:nvPr/>
        </p:nvSpPr>
        <p:spPr>
          <a:xfrm>
            <a:off x="7488094" y="2078741"/>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Rectangle 29"/>
          <p:cNvSpPr/>
          <p:nvPr/>
        </p:nvSpPr>
        <p:spPr>
          <a:xfrm>
            <a:off x="8165415" y="5046030"/>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596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TextBox 10"/>
          <p:cNvSpPr txBox="1"/>
          <p:nvPr/>
        </p:nvSpPr>
        <p:spPr>
          <a:xfrm>
            <a:off x="1775520" y="1059753"/>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2" name="Oval 11"/>
          <p:cNvSpPr/>
          <p:nvPr/>
        </p:nvSpPr>
        <p:spPr>
          <a:xfrm>
            <a:off x="1925297" y="2067864"/>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Isosceles Triangle 12"/>
          <p:cNvSpPr/>
          <p:nvPr/>
        </p:nvSpPr>
        <p:spPr>
          <a:xfrm>
            <a:off x="3077426" y="2067864"/>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Rectangle 13"/>
          <p:cNvSpPr/>
          <p:nvPr/>
        </p:nvSpPr>
        <p:spPr>
          <a:xfrm>
            <a:off x="2171564" y="347840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2171564" y="488895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Rectangle 15"/>
          <p:cNvSpPr/>
          <p:nvPr/>
        </p:nvSpPr>
        <p:spPr>
          <a:xfrm>
            <a:off x="6168008" y="347840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7" name="Rectangle 16"/>
          <p:cNvSpPr/>
          <p:nvPr/>
        </p:nvSpPr>
        <p:spPr>
          <a:xfrm>
            <a:off x="6168008" y="488895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8" name="Oval 17"/>
          <p:cNvSpPr/>
          <p:nvPr/>
        </p:nvSpPr>
        <p:spPr>
          <a:xfrm>
            <a:off x="2301230" y="3622423"/>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19" name="Oval 18"/>
          <p:cNvSpPr/>
          <p:nvPr/>
        </p:nvSpPr>
        <p:spPr>
          <a:xfrm>
            <a:off x="6286302" y="3622423"/>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20" name="Oval 19"/>
          <p:cNvSpPr/>
          <p:nvPr/>
        </p:nvSpPr>
        <p:spPr>
          <a:xfrm>
            <a:off x="2301230" y="5032966"/>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21" name="Oval 20"/>
          <p:cNvSpPr/>
          <p:nvPr/>
        </p:nvSpPr>
        <p:spPr>
          <a:xfrm>
            <a:off x="6286302" y="5032966"/>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2" name="Oval 21"/>
          <p:cNvSpPr/>
          <p:nvPr/>
        </p:nvSpPr>
        <p:spPr>
          <a:xfrm>
            <a:off x="4079776" y="5068970"/>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Isosceles Triangle 22"/>
          <p:cNvSpPr/>
          <p:nvPr/>
        </p:nvSpPr>
        <p:spPr>
          <a:xfrm>
            <a:off x="4086280" y="3622423"/>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Isosceles Triangle 23"/>
          <p:cNvSpPr/>
          <p:nvPr/>
        </p:nvSpPr>
        <p:spPr>
          <a:xfrm rot="10800000">
            <a:off x="8074182" y="5125285"/>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5" name="Regular Pentagon 24"/>
          <p:cNvSpPr/>
          <p:nvPr/>
        </p:nvSpPr>
        <p:spPr>
          <a:xfrm>
            <a:off x="4367809" y="2067864"/>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Oval 25"/>
          <p:cNvSpPr/>
          <p:nvPr/>
        </p:nvSpPr>
        <p:spPr>
          <a:xfrm>
            <a:off x="5631669" y="2067864"/>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Isosceles Triangle 26"/>
          <p:cNvSpPr/>
          <p:nvPr/>
        </p:nvSpPr>
        <p:spPr>
          <a:xfrm>
            <a:off x="6783798" y="2067864"/>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Regular Pentagon 27"/>
          <p:cNvSpPr/>
          <p:nvPr/>
        </p:nvSpPr>
        <p:spPr>
          <a:xfrm>
            <a:off x="8074181" y="2067864"/>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Oval 28"/>
          <p:cNvSpPr/>
          <p:nvPr/>
        </p:nvSpPr>
        <p:spPr>
          <a:xfrm>
            <a:off x="9273282" y="2093393"/>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Regular Pentagon 29"/>
          <p:cNvSpPr/>
          <p:nvPr/>
        </p:nvSpPr>
        <p:spPr>
          <a:xfrm>
            <a:off x="8071965" y="3622423"/>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754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Rectangle 10"/>
          <p:cNvSpPr/>
          <p:nvPr/>
        </p:nvSpPr>
        <p:spPr>
          <a:xfrm>
            <a:off x="2171564" y="3465344"/>
            <a:ext cx="3816424" cy="1224136"/>
          </a:xfrm>
          <a:prstGeom prst="rect">
            <a:avLst/>
          </a:prstGeom>
          <a:solidFill>
            <a:srgbClr val="9842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1775520" y="1046690"/>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3" name="Oval 12"/>
          <p:cNvSpPr/>
          <p:nvPr/>
        </p:nvSpPr>
        <p:spPr>
          <a:xfrm>
            <a:off x="1925297" y="2054801"/>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Isosceles Triangle 13"/>
          <p:cNvSpPr/>
          <p:nvPr/>
        </p:nvSpPr>
        <p:spPr>
          <a:xfrm>
            <a:off x="3077426" y="2054801"/>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2171564" y="3465344"/>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Rectangle 15"/>
          <p:cNvSpPr/>
          <p:nvPr/>
        </p:nvSpPr>
        <p:spPr>
          <a:xfrm>
            <a:off x="2171564" y="487588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7" name="Rectangle 16"/>
          <p:cNvSpPr/>
          <p:nvPr/>
        </p:nvSpPr>
        <p:spPr>
          <a:xfrm>
            <a:off x="6168008" y="3465344"/>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8" name="Rectangle 17"/>
          <p:cNvSpPr/>
          <p:nvPr/>
        </p:nvSpPr>
        <p:spPr>
          <a:xfrm>
            <a:off x="6168008" y="487588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9" name="Oval 18"/>
          <p:cNvSpPr/>
          <p:nvPr/>
        </p:nvSpPr>
        <p:spPr>
          <a:xfrm>
            <a:off x="2301230" y="3609360"/>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20" name="Oval 19"/>
          <p:cNvSpPr/>
          <p:nvPr/>
        </p:nvSpPr>
        <p:spPr>
          <a:xfrm>
            <a:off x="6286302" y="3609360"/>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21" name="Oval 20"/>
          <p:cNvSpPr/>
          <p:nvPr/>
        </p:nvSpPr>
        <p:spPr>
          <a:xfrm>
            <a:off x="2301230" y="5019903"/>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22" name="Oval 21"/>
          <p:cNvSpPr/>
          <p:nvPr/>
        </p:nvSpPr>
        <p:spPr>
          <a:xfrm>
            <a:off x="6286302" y="5019903"/>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3" name="Oval 22"/>
          <p:cNvSpPr/>
          <p:nvPr/>
        </p:nvSpPr>
        <p:spPr>
          <a:xfrm>
            <a:off x="4079776" y="5055907"/>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Isosceles Triangle 23"/>
          <p:cNvSpPr/>
          <p:nvPr/>
        </p:nvSpPr>
        <p:spPr>
          <a:xfrm>
            <a:off x="4086280" y="3609360"/>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5" name="Isosceles Triangle 24"/>
          <p:cNvSpPr/>
          <p:nvPr/>
        </p:nvSpPr>
        <p:spPr>
          <a:xfrm rot="10800000">
            <a:off x="8074182" y="5112222"/>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Regular Pentagon 25"/>
          <p:cNvSpPr/>
          <p:nvPr/>
        </p:nvSpPr>
        <p:spPr>
          <a:xfrm>
            <a:off x="4367809" y="2054801"/>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Oval 26"/>
          <p:cNvSpPr/>
          <p:nvPr/>
        </p:nvSpPr>
        <p:spPr>
          <a:xfrm>
            <a:off x="5631669" y="2054801"/>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Isosceles Triangle 27"/>
          <p:cNvSpPr/>
          <p:nvPr/>
        </p:nvSpPr>
        <p:spPr>
          <a:xfrm>
            <a:off x="6783798" y="2054801"/>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Regular Pentagon 28"/>
          <p:cNvSpPr/>
          <p:nvPr/>
        </p:nvSpPr>
        <p:spPr>
          <a:xfrm>
            <a:off x="8074181" y="2054801"/>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Oval 29"/>
          <p:cNvSpPr/>
          <p:nvPr/>
        </p:nvSpPr>
        <p:spPr>
          <a:xfrm>
            <a:off x="9273282" y="2080330"/>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1" name="Regular Pentagon 30"/>
          <p:cNvSpPr/>
          <p:nvPr/>
        </p:nvSpPr>
        <p:spPr>
          <a:xfrm>
            <a:off x="8071965" y="3609360"/>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490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dirty="0"/>
          </a:p>
        </p:txBody>
      </p:sp>
      <p:grpSp>
        <p:nvGrpSpPr>
          <p:cNvPr id="6" name="Group 5"/>
          <p:cNvGrpSpPr/>
          <p:nvPr/>
        </p:nvGrpSpPr>
        <p:grpSpPr>
          <a:xfrm>
            <a:off x="10310815" y="183771"/>
            <a:ext cx="1603279" cy="871405"/>
            <a:chOff x="1835696" y="1398184"/>
            <a:chExt cx="2232248" cy="1440159"/>
          </a:xfrm>
        </p:grpSpPr>
        <p:sp>
          <p:nvSpPr>
            <p:cNvPr id="7"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On your whiteboards…</a:t>
              </a:r>
              <a:endParaRPr lang="en-GB" sz="1600" b="1" dirty="0"/>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11" name="TextBox 10"/>
          <p:cNvSpPr txBox="1"/>
          <p:nvPr/>
        </p:nvSpPr>
        <p:spPr>
          <a:xfrm>
            <a:off x="1775520" y="1059753"/>
            <a:ext cx="864096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Which shape comes next in this sequence?</a:t>
            </a:r>
          </a:p>
        </p:txBody>
      </p:sp>
      <p:sp>
        <p:nvSpPr>
          <p:cNvPr id="12" name="Oval 11"/>
          <p:cNvSpPr/>
          <p:nvPr/>
        </p:nvSpPr>
        <p:spPr>
          <a:xfrm>
            <a:off x="1925297" y="2067864"/>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Isosceles Triangle 12"/>
          <p:cNvSpPr/>
          <p:nvPr/>
        </p:nvSpPr>
        <p:spPr>
          <a:xfrm>
            <a:off x="3077426" y="2067864"/>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Regular Pentagon 13"/>
          <p:cNvSpPr/>
          <p:nvPr/>
        </p:nvSpPr>
        <p:spPr>
          <a:xfrm>
            <a:off x="4367809" y="2067864"/>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5563142" y="2080629"/>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Oval 15"/>
          <p:cNvSpPr/>
          <p:nvPr/>
        </p:nvSpPr>
        <p:spPr>
          <a:xfrm>
            <a:off x="6670792" y="2067864"/>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7" name="Isosceles Triangle 16"/>
          <p:cNvSpPr/>
          <p:nvPr/>
        </p:nvSpPr>
        <p:spPr>
          <a:xfrm>
            <a:off x="7822921" y="2067864"/>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8" name="Regular Pentagon 17"/>
          <p:cNvSpPr/>
          <p:nvPr/>
        </p:nvSpPr>
        <p:spPr>
          <a:xfrm>
            <a:off x="9113304" y="2067864"/>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9" name="Rectangle 18"/>
          <p:cNvSpPr/>
          <p:nvPr/>
        </p:nvSpPr>
        <p:spPr>
          <a:xfrm>
            <a:off x="2171564" y="347840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0" name="Rectangle 19"/>
          <p:cNvSpPr/>
          <p:nvPr/>
        </p:nvSpPr>
        <p:spPr>
          <a:xfrm>
            <a:off x="2171564" y="488895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1" name="Rectangle 20"/>
          <p:cNvSpPr/>
          <p:nvPr/>
        </p:nvSpPr>
        <p:spPr>
          <a:xfrm>
            <a:off x="6168008" y="3478407"/>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Rectangle 21"/>
          <p:cNvSpPr/>
          <p:nvPr/>
        </p:nvSpPr>
        <p:spPr>
          <a:xfrm>
            <a:off x="6168008" y="4888950"/>
            <a:ext cx="381642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3" name="Oval 22"/>
          <p:cNvSpPr/>
          <p:nvPr/>
        </p:nvSpPr>
        <p:spPr>
          <a:xfrm>
            <a:off x="2301230" y="3622423"/>
            <a:ext cx="936104" cy="936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A</a:t>
            </a:r>
          </a:p>
        </p:txBody>
      </p:sp>
      <p:sp>
        <p:nvSpPr>
          <p:cNvPr id="24" name="Oval 23"/>
          <p:cNvSpPr/>
          <p:nvPr/>
        </p:nvSpPr>
        <p:spPr>
          <a:xfrm>
            <a:off x="6286302" y="3622423"/>
            <a:ext cx="936104" cy="93610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B</a:t>
            </a:r>
          </a:p>
        </p:txBody>
      </p:sp>
      <p:sp>
        <p:nvSpPr>
          <p:cNvPr id="25" name="Oval 24"/>
          <p:cNvSpPr/>
          <p:nvPr/>
        </p:nvSpPr>
        <p:spPr>
          <a:xfrm>
            <a:off x="2301230" y="5032966"/>
            <a:ext cx="936104" cy="9361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C</a:t>
            </a:r>
          </a:p>
        </p:txBody>
      </p:sp>
      <p:sp>
        <p:nvSpPr>
          <p:cNvPr id="26" name="Oval 25"/>
          <p:cNvSpPr/>
          <p:nvPr/>
        </p:nvSpPr>
        <p:spPr>
          <a:xfrm>
            <a:off x="6286302" y="5032966"/>
            <a:ext cx="936104" cy="93610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D</a:t>
            </a:r>
          </a:p>
        </p:txBody>
      </p:sp>
      <p:sp>
        <p:nvSpPr>
          <p:cNvPr id="27" name="Oval 26"/>
          <p:cNvSpPr/>
          <p:nvPr/>
        </p:nvSpPr>
        <p:spPr>
          <a:xfrm>
            <a:off x="8077700" y="5068970"/>
            <a:ext cx="864096" cy="8640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Isosceles Triangle 27"/>
          <p:cNvSpPr/>
          <p:nvPr/>
        </p:nvSpPr>
        <p:spPr>
          <a:xfrm>
            <a:off x="4086280" y="3622423"/>
            <a:ext cx="1002351" cy="864096"/>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Regular Pentagon 28"/>
          <p:cNvSpPr/>
          <p:nvPr/>
        </p:nvSpPr>
        <p:spPr>
          <a:xfrm>
            <a:off x="8071965" y="3622423"/>
            <a:ext cx="907301" cy="864096"/>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Rectangle 29"/>
          <p:cNvSpPr/>
          <p:nvPr/>
        </p:nvSpPr>
        <p:spPr>
          <a:xfrm>
            <a:off x="4168171" y="5130504"/>
            <a:ext cx="838567" cy="8385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652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5|19.8|14.3|15.1|3.1|12.9"/>
</p:tagLst>
</file>

<file path=ppt/tags/tag2.xml><?xml version="1.0" encoding="utf-8"?>
<p:tagLst xmlns:a="http://schemas.openxmlformats.org/drawingml/2006/main" xmlns:r="http://schemas.openxmlformats.org/officeDocument/2006/relationships" xmlns:p="http://schemas.openxmlformats.org/presentationml/2006/main">
  <p:tag name="TIMING" val="|6.9|4.5|23.5|6.2|3.3|3.5|4.5"/>
</p:tagLst>
</file>

<file path=ppt/tags/tag3.xml><?xml version="1.0" encoding="utf-8"?>
<p:tagLst xmlns:a="http://schemas.openxmlformats.org/drawingml/2006/main" xmlns:r="http://schemas.openxmlformats.org/officeDocument/2006/relationships" xmlns:p="http://schemas.openxmlformats.org/presentationml/2006/main">
  <p:tag name="TIMING" val="|24.7|3.5|5|2.4|13.2|4.1|2.9|17.5|8.9"/>
</p:tagLst>
</file>

<file path=ppt/tags/tag4.xml><?xml version="1.0" encoding="utf-8"?>
<p:tagLst xmlns:a="http://schemas.openxmlformats.org/drawingml/2006/main" xmlns:r="http://schemas.openxmlformats.org/officeDocument/2006/relationships" xmlns:p="http://schemas.openxmlformats.org/presentationml/2006/main">
  <p:tag name="TIMING" val="|12.1|5.9|4.8|4.4|8.5|3.8|4.1|7.6|5|5.2|14.8|5.5|7.9"/>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183</TotalTime>
  <Words>698</Words>
  <Application>Microsoft Office PowerPoint</Application>
  <PresentationFormat>Widescreen</PresentationFormat>
  <Paragraphs>154</Paragraphs>
  <Slides>29</Slides>
  <Notes>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Arial</vt:lpstr>
      <vt:lpstr>Arial Rounded MT Bold</vt:lpstr>
      <vt:lpstr>Calibri</vt:lpstr>
      <vt:lpstr>Calibri Light</vt:lpstr>
      <vt:lpstr>Cambria Math</vt:lpstr>
      <vt:lpstr>Comic Sans MS</vt:lpstr>
      <vt:lpstr>Courier New</vt:lpstr>
      <vt:lpstr>Lato</vt:lpstr>
      <vt:lpstr>New theme</vt:lpstr>
      <vt:lpstr>ALT Assessment</vt:lpstr>
      <vt:lpstr>ALT Teacher Information</vt:lpstr>
      <vt:lpstr>1_ArchwayMaster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to 4 on the worksheet.</vt:lpstr>
      <vt:lpstr>PowerPoint Presentation</vt:lpstr>
      <vt:lpstr>PowerPoint Presentation</vt:lpstr>
      <vt:lpstr>Have a go at the rest of the questions on the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Mrs A Elsheikh - NES Staff</cp:lastModifiedBy>
  <cp:revision>48</cp:revision>
  <dcterms:created xsi:type="dcterms:W3CDTF">2023-08-27T10:20:23Z</dcterms:created>
  <dcterms:modified xsi:type="dcterms:W3CDTF">2025-06-27T09:58:28Z</dcterms:modified>
</cp:coreProperties>
</file>