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01C57-93F9-437A-B835-C832E56AC69D}"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8C20D-1124-4DD0-98B9-526F50C721B7}" type="slidenum">
              <a:rPr lang="en-GB" smtClean="0"/>
              <a:t>‹#›</a:t>
            </a:fld>
            <a:endParaRPr lang="en-GB"/>
          </a:p>
        </p:txBody>
      </p:sp>
    </p:spTree>
    <p:extLst>
      <p:ext uri="{BB962C8B-B14F-4D97-AF65-F5344CB8AC3E}">
        <p14:creationId xmlns:p14="http://schemas.microsoft.com/office/powerpoint/2010/main" val="305172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B707FD-AC89-4573-87E8-63EE27A58811}" type="slidenum">
              <a:rPr lang="en-GB" smtClean="0"/>
              <a:t>6</a:t>
            </a:fld>
            <a:endParaRPr lang="en-GB"/>
          </a:p>
        </p:txBody>
      </p:sp>
    </p:spTree>
    <p:extLst>
      <p:ext uri="{BB962C8B-B14F-4D97-AF65-F5344CB8AC3E}">
        <p14:creationId xmlns:p14="http://schemas.microsoft.com/office/powerpoint/2010/main" val="279498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B707FD-AC89-4573-87E8-63EE27A58811}" type="slidenum">
              <a:rPr lang="en-GB" smtClean="0"/>
              <a:t>18</a:t>
            </a:fld>
            <a:endParaRPr lang="en-GB"/>
          </a:p>
        </p:txBody>
      </p:sp>
    </p:spTree>
    <p:extLst>
      <p:ext uri="{BB962C8B-B14F-4D97-AF65-F5344CB8AC3E}">
        <p14:creationId xmlns:p14="http://schemas.microsoft.com/office/powerpoint/2010/main" val="6821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B707FD-AC89-4573-87E8-63EE27A58811}" type="slidenum">
              <a:rPr lang="en-GB" smtClean="0"/>
              <a:t>19</a:t>
            </a:fld>
            <a:endParaRPr lang="en-GB"/>
          </a:p>
        </p:txBody>
      </p:sp>
    </p:spTree>
    <p:extLst>
      <p:ext uri="{BB962C8B-B14F-4D97-AF65-F5344CB8AC3E}">
        <p14:creationId xmlns:p14="http://schemas.microsoft.com/office/powerpoint/2010/main" val="269314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5A315-12B9-DB92-57F4-5CABBC707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98AAF-6594-842B-935C-05FDD3555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F1615-1F22-1E85-546A-5209354DB5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071C8C-888F-7B4E-3F73-4327FC4D01FC}"/>
              </a:ext>
            </a:extLst>
          </p:cNvPr>
          <p:cNvSpPr>
            <a:spLocks noGrp="1"/>
          </p:cNvSpPr>
          <p:nvPr>
            <p:ph type="sldNum" sz="quarter" idx="5"/>
          </p:nvPr>
        </p:nvSpPr>
        <p:spPr/>
        <p:txBody>
          <a:bodyPr/>
          <a:lstStyle/>
          <a:p>
            <a:fld id="{0AB707FD-AC89-4573-87E8-63EE27A58811}" type="slidenum">
              <a:rPr lang="en-GB" smtClean="0"/>
              <a:t>7</a:t>
            </a:fld>
            <a:endParaRPr lang="en-GB"/>
          </a:p>
        </p:txBody>
      </p:sp>
    </p:spTree>
    <p:extLst>
      <p:ext uri="{BB962C8B-B14F-4D97-AF65-F5344CB8AC3E}">
        <p14:creationId xmlns:p14="http://schemas.microsoft.com/office/powerpoint/2010/main" val="60582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AF2A-D5C3-4334-8B4F-59F76475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D897F-4F3C-9177-C5C0-D00724EE3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9CF32-7932-8A47-C9A6-4B85286544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4AF809-D33B-2CBD-B8A9-6A7A9AED8436}"/>
              </a:ext>
            </a:extLst>
          </p:cNvPr>
          <p:cNvSpPr>
            <a:spLocks noGrp="1"/>
          </p:cNvSpPr>
          <p:nvPr>
            <p:ph type="sldNum" sz="quarter" idx="10"/>
          </p:nvPr>
        </p:nvSpPr>
        <p:spPr/>
        <p:txBody>
          <a:bodyPr/>
          <a:lstStyle/>
          <a:p>
            <a:fld id="{0AB707FD-AC89-4573-87E8-63EE27A58811}" type="slidenum">
              <a:rPr lang="en-GB" smtClean="0"/>
              <a:t>8</a:t>
            </a:fld>
            <a:endParaRPr lang="en-GB"/>
          </a:p>
        </p:txBody>
      </p:sp>
    </p:spTree>
    <p:extLst>
      <p:ext uri="{BB962C8B-B14F-4D97-AF65-F5344CB8AC3E}">
        <p14:creationId xmlns:p14="http://schemas.microsoft.com/office/powerpoint/2010/main" val="357514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71558-DDCE-68C6-DA43-09BF9E1F9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B6970-91C1-7C70-31B4-D5CECD092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57664-C37F-F450-0A1C-D4E4B791FDB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76D155-17B5-DDF5-DCFD-BA5A3D6B73D8}"/>
              </a:ext>
            </a:extLst>
          </p:cNvPr>
          <p:cNvSpPr>
            <a:spLocks noGrp="1"/>
          </p:cNvSpPr>
          <p:nvPr>
            <p:ph type="sldNum" sz="quarter" idx="10"/>
          </p:nvPr>
        </p:nvSpPr>
        <p:spPr/>
        <p:txBody>
          <a:bodyPr/>
          <a:lstStyle/>
          <a:p>
            <a:fld id="{0AB707FD-AC89-4573-87E8-63EE27A58811}" type="slidenum">
              <a:rPr lang="en-GB" smtClean="0"/>
              <a:t>9</a:t>
            </a:fld>
            <a:endParaRPr lang="en-GB"/>
          </a:p>
        </p:txBody>
      </p:sp>
    </p:spTree>
    <p:extLst>
      <p:ext uri="{BB962C8B-B14F-4D97-AF65-F5344CB8AC3E}">
        <p14:creationId xmlns:p14="http://schemas.microsoft.com/office/powerpoint/2010/main" val="403563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0CC09-BED6-7396-1244-01E35CC2C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6C514-9074-DCD8-FE9D-13434E448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F1C54-3AF3-37F6-AE08-F0FC8B4229A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74D0AD6-04A2-0F7C-30D6-B9CADF063514}"/>
              </a:ext>
            </a:extLst>
          </p:cNvPr>
          <p:cNvSpPr>
            <a:spLocks noGrp="1"/>
          </p:cNvSpPr>
          <p:nvPr>
            <p:ph type="sldNum" sz="quarter" idx="10"/>
          </p:nvPr>
        </p:nvSpPr>
        <p:spPr/>
        <p:txBody>
          <a:bodyPr/>
          <a:lstStyle/>
          <a:p>
            <a:fld id="{0AB707FD-AC89-4573-87E8-63EE27A58811}" type="slidenum">
              <a:rPr lang="en-GB" smtClean="0"/>
              <a:t>10</a:t>
            </a:fld>
            <a:endParaRPr lang="en-GB"/>
          </a:p>
        </p:txBody>
      </p:sp>
    </p:spTree>
    <p:extLst>
      <p:ext uri="{BB962C8B-B14F-4D97-AF65-F5344CB8AC3E}">
        <p14:creationId xmlns:p14="http://schemas.microsoft.com/office/powerpoint/2010/main" val="21669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B707FD-AC89-4573-87E8-63EE27A58811}" type="slidenum">
              <a:rPr lang="en-GB" smtClean="0"/>
              <a:t>12</a:t>
            </a:fld>
            <a:endParaRPr lang="en-GB"/>
          </a:p>
        </p:txBody>
      </p:sp>
    </p:spTree>
    <p:extLst>
      <p:ext uri="{BB962C8B-B14F-4D97-AF65-F5344CB8AC3E}">
        <p14:creationId xmlns:p14="http://schemas.microsoft.com/office/powerpoint/2010/main" val="144601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AB707FD-AC89-4573-87E8-63EE27A58811}" type="slidenum">
              <a:rPr lang="en-GB" smtClean="0"/>
              <a:t>13</a:t>
            </a:fld>
            <a:endParaRPr lang="en-GB"/>
          </a:p>
        </p:txBody>
      </p:sp>
    </p:spTree>
    <p:extLst>
      <p:ext uri="{BB962C8B-B14F-4D97-AF65-F5344CB8AC3E}">
        <p14:creationId xmlns:p14="http://schemas.microsoft.com/office/powerpoint/2010/main" val="193662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B707FD-AC89-4573-87E8-63EE27A58811}" type="slidenum">
              <a:rPr lang="en-GB" smtClean="0"/>
              <a:t>15</a:t>
            </a:fld>
            <a:endParaRPr lang="en-GB"/>
          </a:p>
        </p:txBody>
      </p:sp>
    </p:spTree>
    <p:extLst>
      <p:ext uri="{BB962C8B-B14F-4D97-AF65-F5344CB8AC3E}">
        <p14:creationId xmlns:p14="http://schemas.microsoft.com/office/powerpoint/2010/main" val="150880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AB707FD-AC89-4573-87E8-63EE27A58811}" type="slidenum">
              <a:rPr lang="en-GB" smtClean="0"/>
              <a:t>16</a:t>
            </a:fld>
            <a:endParaRPr lang="en-GB"/>
          </a:p>
        </p:txBody>
      </p:sp>
    </p:spTree>
    <p:extLst>
      <p:ext uri="{BB962C8B-B14F-4D97-AF65-F5344CB8AC3E}">
        <p14:creationId xmlns:p14="http://schemas.microsoft.com/office/powerpoint/2010/main" val="3428831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01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9185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45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very Slide Objectiv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12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3" r:id="rId15"/>
    <p:sldLayoutId id="2147483684" r:id="rId16"/>
    <p:sldLayoutId id="2147483685" r:id="rId17"/>
    <p:sldLayoutId id="2147483686" r:id="rId18"/>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6004"/>
          <a:stretch/>
        </p:blipFill>
        <p:spPr>
          <a:xfrm>
            <a:off x="6497676" y="1548849"/>
            <a:ext cx="3384433" cy="12769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172627" y="1548849"/>
                <a:ext cx="7420960" cy="3534301"/>
              </a:xfrm>
              <a:prstGeom prst="rect">
                <a:avLst/>
              </a:prstGeom>
              <a:noFill/>
            </p:spPr>
            <p:txBody>
              <a:bodyPr wrap="square" rtlCol="0">
                <a:spAutoFit/>
              </a:bodyPr>
              <a:lstStyle/>
              <a:p>
                <a:pPr algn="l"/>
                <a:r>
                  <a:rPr lang="en-GB" sz="2275" dirty="0"/>
                  <a:t>1)	Draw the next term of the sequence.</a:t>
                </a:r>
              </a:p>
              <a:p>
                <a:pPr algn="l"/>
                <a:endParaRPr lang="en-GB" sz="2275" dirty="0"/>
              </a:p>
              <a:p>
                <a:pPr algn="l"/>
                <a:endParaRPr lang="en-GB" sz="2275" dirty="0"/>
              </a:p>
              <a:p>
                <a:pPr>
                  <a:lnSpc>
                    <a:spcPct val="200000"/>
                  </a:lnSpc>
                </a:pPr>
                <a:r>
                  <a:rPr lang="en-GB" sz="2275" dirty="0"/>
                  <a:t>2)	Add </a:t>
                </a:r>
                <a14:m>
                  <m:oMath xmlns:m="http://schemas.openxmlformats.org/officeDocument/2006/math">
                    <m:f>
                      <m:fPr>
                        <m:ctrlPr>
                          <a:rPr lang="en-GB" sz="2275" i="1" dirty="0">
                            <a:latin typeface="Cambria Math" panose="02040503050406030204" pitchFamily="18" charset="0"/>
                          </a:rPr>
                        </m:ctrlPr>
                      </m:fPr>
                      <m:num>
                        <m:r>
                          <a:rPr lang="en-GB" sz="2275" i="1" dirty="0">
                            <a:latin typeface="Cambria Math" panose="02040503050406030204" pitchFamily="18" charset="0"/>
                          </a:rPr>
                          <m:t>2</m:t>
                        </m:r>
                      </m:num>
                      <m:den>
                        <m:r>
                          <a:rPr lang="en-GB" sz="2275" i="1" dirty="0">
                            <a:latin typeface="Cambria Math" panose="02040503050406030204" pitchFamily="18" charset="0"/>
                          </a:rPr>
                          <m:t>7</m:t>
                        </m:r>
                      </m:den>
                    </m:f>
                  </m:oMath>
                </a14:m>
                <a:r>
                  <a:rPr lang="en-GB" sz="2275" dirty="0"/>
                  <a:t> to </a:t>
                </a:r>
                <a14:m>
                  <m:oMath xmlns:m="http://schemas.openxmlformats.org/officeDocument/2006/math">
                    <m:f>
                      <m:fPr>
                        <m:ctrlPr>
                          <a:rPr lang="en-GB" sz="2275" i="1" dirty="0">
                            <a:latin typeface="Cambria Math" panose="02040503050406030204" pitchFamily="18" charset="0"/>
                          </a:rPr>
                        </m:ctrlPr>
                      </m:fPr>
                      <m:num>
                        <m:r>
                          <a:rPr lang="en-GB" sz="2275" i="1" dirty="0">
                            <a:latin typeface="Cambria Math" panose="02040503050406030204" pitchFamily="18" charset="0"/>
                          </a:rPr>
                          <m:t>4</m:t>
                        </m:r>
                      </m:num>
                      <m:den>
                        <m:r>
                          <a:rPr lang="en-GB" sz="2275" i="1" dirty="0">
                            <a:latin typeface="Cambria Math" panose="02040503050406030204" pitchFamily="18" charset="0"/>
                          </a:rPr>
                          <m:t>7</m:t>
                        </m:r>
                      </m:den>
                    </m:f>
                  </m:oMath>
                </a14:m>
                <a:endParaRPr lang="en-GB" sz="2275" dirty="0"/>
              </a:p>
              <a:p>
                <a:pPr algn="l">
                  <a:lnSpc>
                    <a:spcPct val="200000"/>
                  </a:lnSpc>
                </a:pPr>
                <a:r>
                  <a:rPr lang="en-GB" sz="2275" dirty="0"/>
                  <a:t>3)	Find the sum of 7 and 16</a:t>
                </a:r>
              </a:p>
              <a:p>
                <a:pPr algn="l">
                  <a:lnSpc>
                    <a:spcPct val="200000"/>
                  </a:lnSpc>
                </a:pPr>
                <a:r>
                  <a:rPr lang="en-GB" sz="2275" dirty="0"/>
                  <a:t>4)	What type of angle is shown?</a:t>
                </a:r>
              </a:p>
            </p:txBody>
          </p:sp>
        </mc:Choice>
        <mc:Fallback xmlns="">
          <p:sp>
            <p:nvSpPr>
              <p:cNvPr id="5" name="TextBox 4"/>
              <p:cNvSpPr txBox="1">
                <a:spLocks noRot="1" noChangeAspect="1" noMove="1" noResize="1" noEditPoints="1" noAdjustHandles="1" noChangeArrowheads="1" noChangeShapeType="1" noTextEdit="1"/>
              </p:cNvSpPr>
              <p:nvPr/>
            </p:nvSpPr>
            <p:spPr>
              <a:xfrm>
                <a:off x="1172627" y="1548849"/>
                <a:ext cx="7420960" cy="3534301"/>
              </a:xfrm>
              <a:prstGeom prst="rect">
                <a:avLst/>
              </a:prstGeom>
              <a:blipFill>
                <a:blip r:embed="rId3"/>
                <a:stretch>
                  <a:fillRect l="-1067" t="-1034"/>
                </a:stretch>
              </a:blipFill>
            </p:spPr>
            <p:txBody>
              <a:bodyPr/>
              <a:lstStyle/>
              <a:p>
                <a:r>
                  <a:rPr lang="en-GB">
                    <a:noFill/>
                  </a:rPr>
                  <a:t> </a:t>
                </a:r>
              </a:p>
            </p:txBody>
          </p:sp>
        </mc:Fallback>
      </mc:AlternateContent>
      <p:grpSp>
        <p:nvGrpSpPr>
          <p:cNvPr id="11" name="Group 10"/>
          <p:cNvGrpSpPr/>
          <p:nvPr/>
        </p:nvGrpSpPr>
        <p:grpSpPr>
          <a:xfrm>
            <a:off x="8101518" y="4661325"/>
            <a:ext cx="1287570" cy="696820"/>
            <a:chOff x="6263898" y="5247806"/>
            <a:chExt cx="1584702" cy="857625"/>
          </a:xfrm>
        </p:grpSpPr>
        <p:cxnSp>
          <p:nvCxnSpPr>
            <p:cNvPr id="7" name="Straight Connector 6">
              <a:extLst>
                <a:ext uri="{FF2B5EF4-FFF2-40B4-BE49-F238E27FC236}">
                  <a16:creationId xmlns:a16="http://schemas.microsoft.com/office/drawing/2014/main" id="{52144F0B-4263-44C1-9664-35880C9117F5}"/>
                </a:ext>
              </a:extLst>
            </p:cNvPr>
            <p:cNvCxnSpPr>
              <a:cxnSpLocks/>
            </p:cNvCxnSpPr>
            <p:nvPr/>
          </p:nvCxnSpPr>
          <p:spPr>
            <a:xfrm>
              <a:off x="7005234" y="5745430"/>
              <a:ext cx="843366"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96FD92A-73F0-4B39-8352-C8669BC9F7F6}"/>
                </a:ext>
              </a:extLst>
            </p:cNvPr>
            <p:cNvCxnSpPr>
              <a:cxnSpLocks/>
            </p:cNvCxnSpPr>
            <p:nvPr/>
          </p:nvCxnSpPr>
          <p:spPr>
            <a:xfrm flipH="1" flipV="1">
              <a:off x="6263898" y="5247806"/>
              <a:ext cx="741336" cy="497624"/>
            </a:xfrm>
            <a:prstGeom prst="line">
              <a:avLst/>
            </a:prstGeom>
          </p:spPr>
          <p:style>
            <a:lnRef idx="1">
              <a:schemeClr val="dk1"/>
            </a:lnRef>
            <a:fillRef idx="0">
              <a:schemeClr val="dk1"/>
            </a:fillRef>
            <a:effectRef idx="0">
              <a:schemeClr val="dk1"/>
            </a:effectRef>
            <a:fontRef idx="minor">
              <a:schemeClr val="tx1"/>
            </a:fontRef>
          </p:style>
        </p:cxnSp>
        <p:sp>
          <p:nvSpPr>
            <p:cNvPr id="12" name="Partial Circle 11">
              <a:extLst>
                <a:ext uri="{FF2B5EF4-FFF2-40B4-BE49-F238E27FC236}">
                  <a16:creationId xmlns:a16="http://schemas.microsoft.com/office/drawing/2014/main" id="{E42065D9-5471-403D-A051-4FC86A0B6CDD}"/>
                </a:ext>
              </a:extLst>
            </p:cNvPr>
            <p:cNvSpPr/>
            <p:nvPr/>
          </p:nvSpPr>
          <p:spPr>
            <a:xfrm>
              <a:off x="6644090" y="5385431"/>
              <a:ext cx="720000" cy="720000"/>
            </a:xfrm>
            <a:prstGeom prst="pie">
              <a:avLst>
                <a:gd name="adj1" fmla="val 12866847"/>
                <a:gd name="adj2" fmla="val 215708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grpSp>
      <p:sp>
        <p:nvSpPr>
          <p:cNvPr id="10" name="Rectangle 9">
            <a:extLst>
              <a:ext uri="{FF2B5EF4-FFF2-40B4-BE49-F238E27FC236}">
                <a16:creationId xmlns:a16="http://schemas.microsoft.com/office/drawing/2014/main" id="{2E7F145F-27B7-5344-B43F-ADC199DB0870}"/>
              </a:ext>
            </a:extLst>
          </p:cNvPr>
          <p:cNvSpPr/>
          <p:nvPr/>
        </p:nvSpPr>
        <p:spPr>
          <a:xfrm>
            <a:off x="2173014" y="5241449"/>
            <a:ext cx="6016878" cy="592470"/>
          </a:xfrm>
          <a:prstGeom prst="rect">
            <a:avLst/>
          </a:prstGeom>
          <a:solidFill>
            <a:srgbClr val="92D050"/>
          </a:solidFill>
        </p:spPr>
        <p:txBody>
          <a:bodyPr wrap="square">
            <a:spAutoFit/>
          </a:bodyPr>
          <a:lstStyle/>
          <a:p>
            <a:pPr algn="ctr"/>
            <a:r>
              <a:rPr lang="en-GB" sz="3250" b="1" dirty="0"/>
              <a:t>Vocabulary check</a:t>
            </a:r>
            <a:r>
              <a:rPr lang="en-GB" sz="3250" dirty="0"/>
              <a:t>: Percent</a:t>
            </a:r>
          </a:p>
        </p:txBody>
      </p:sp>
      <p:sp>
        <p:nvSpPr>
          <p:cNvPr id="2" name="Text Placeholder 1"/>
          <p:cNvSpPr>
            <a:spLocks noGrp="1"/>
          </p:cNvSpPr>
          <p:nvPr>
            <p:ph type="body" sz="quarter" idx="10"/>
          </p:nvPr>
        </p:nvSpPr>
        <p:spPr>
          <a:xfrm>
            <a:off x="1995704" y="318331"/>
            <a:ext cx="7393384" cy="625502"/>
          </a:xfrm>
        </p:spPr>
        <p:txBody>
          <a:bodyPr/>
          <a:lstStyle/>
          <a:p>
            <a:pPr algn="ctr"/>
            <a:r>
              <a:rPr lang="en-GB" sz="4388" b="1" u="sng" dirty="0">
                <a:solidFill>
                  <a:schemeClr val="tx1"/>
                </a:solidFill>
              </a:rPr>
              <a:t>Representing Sequences</a:t>
            </a:r>
          </a:p>
        </p:txBody>
      </p:sp>
    </p:spTree>
    <p:extLst>
      <p:ext uri="{BB962C8B-B14F-4D97-AF65-F5344CB8AC3E}">
        <p14:creationId xmlns:p14="http://schemas.microsoft.com/office/powerpoint/2010/main" val="26472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18D00-185A-1141-0BC0-CAE4411A1163}"/>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86252E56-731E-36C0-18CB-C1DC4363CA71}"/>
              </a:ext>
            </a:extLst>
          </p:cNvPr>
          <p:cNvSpPr txBox="1"/>
          <p:nvPr/>
        </p:nvSpPr>
        <p:spPr>
          <a:xfrm>
            <a:off x="1364226" y="265472"/>
            <a:ext cx="5576404" cy="646331"/>
          </a:xfrm>
          <a:prstGeom prst="rect">
            <a:avLst/>
          </a:prstGeom>
          <a:noFill/>
        </p:spPr>
        <p:txBody>
          <a:bodyPr wrap="square" rtlCol="0">
            <a:spAutoFit/>
          </a:bodyPr>
          <a:lstStyle/>
          <a:p>
            <a:r>
              <a:rPr lang="en-GB" sz="3600" b="1" u="sng" dirty="0"/>
              <a:t>We Do</a:t>
            </a:r>
          </a:p>
        </p:txBody>
      </p:sp>
      <p:grpSp>
        <p:nvGrpSpPr>
          <p:cNvPr id="48" name="Group 47">
            <a:extLst>
              <a:ext uri="{FF2B5EF4-FFF2-40B4-BE49-F238E27FC236}">
                <a16:creationId xmlns:a16="http://schemas.microsoft.com/office/drawing/2014/main" id="{64CE3EC8-860F-5B17-C313-D973001FA08B}"/>
              </a:ext>
            </a:extLst>
          </p:cNvPr>
          <p:cNvGrpSpPr/>
          <p:nvPr/>
        </p:nvGrpSpPr>
        <p:grpSpPr>
          <a:xfrm>
            <a:off x="6794589" y="414320"/>
            <a:ext cx="3188083" cy="1685174"/>
            <a:chOff x="5884612" y="4027351"/>
            <a:chExt cx="3188083" cy="1685174"/>
          </a:xfrm>
        </p:grpSpPr>
        <p:grpSp>
          <p:nvGrpSpPr>
            <p:cNvPr id="34" name="Group 33">
              <a:extLst>
                <a:ext uri="{FF2B5EF4-FFF2-40B4-BE49-F238E27FC236}">
                  <a16:creationId xmlns:a16="http://schemas.microsoft.com/office/drawing/2014/main" id="{45115A48-AD89-3167-0524-ACD5CF28607C}"/>
                </a:ext>
              </a:extLst>
            </p:cNvPr>
            <p:cNvGrpSpPr/>
            <p:nvPr/>
          </p:nvGrpSpPr>
          <p:grpSpPr>
            <a:xfrm>
              <a:off x="6240212" y="4366899"/>
              <a:ext cx="2478462" cy="1345626"/>
              <a:chOff x="4741568" y="2280043"/>
              <a:chExt cx="2478462" cy="1345626"/>
            </a:xfrm>
          </p:grpSpPr>
          <p:sp>
            <p:nvSpPr>
              <p:cNvPr id="35" name="Rectangle 34">
                <a:extLst>
                  <a:ext uri="{FF2B5EF4-FFF2-40B4-BE49-F238E27FC236}">
                    <a16:creationId xmlns:a16="http://schemas.microsoft.com/office/drawing/2014/main" id="{B30ADC90-ADE2-990C-2CD9-35915278BA60}"/>
                  </a:ext>
                </a:extLst>
              </p:cNvPr>
              <p:cNvSpPr/>
              <p:nvPr/>
            </p:nvSpPr>
            <p:spPr>
              <a:xfrm>
                <a:off x="5797630" y="228004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E22AB37-3CC0-C673-F2D8-ED8DCFCB8BA8}"/>
                  </a:ext>
                </a:extLst>
              </p:cNvPr>
              <p:cNvSpPr/>
              <p:nvPr/>
            </p:nvSpPr>
            <p:spPr>
              <a:xfrm>
                <a:off x="5797630" y="2620536"/>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3DDCB2C-3B07-33FC-B57B-546EC895540A}"/>
                  </a:ext>
                </a:extLst>
              </p:cNvPr>
              <p:cNvSpPr/>
              <p:nvPr/>
            </p:nvSpPr>
            <p:spPr>
              <a:xfrm>
                <a:off x="5797630" y="2955834"/>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92256F5-4086-E6C8-13D3-5F2681FDC409}"/>
                  </a:ext>
                </a:extLst>
              </p:cNvPr>
              <p:cNvSpPr/>
              <p:nvPr/>
            </p:nvSpPr>
            <p:spPr>
              <a:xfrm>
                <a:off x="57976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A472C85-5F53-DD49-7958-99BA14817D1A}"/>
                  </a:ext>
                </a:extLst>
              </p:cNvPr>
              <p:cNvSpPr/>
              <p:nvPr/>
            </p:nvSpPr>
            <p:spPr>
              <a:xfrm>
                <a:off x="65088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A24F6F56-DF5B-680D-0829-F070FF4DE2D4}"/>
                  </a:ext>
                </a:extLst>
              </p:cNvPr>
              <p:cNvSpPr/>
              <p:nvPr/>
            </p:nvSpPr>
            <p:spPr>
              <a:xfrm>
                <a:off x="61532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D0EBDF2C-4535-D3C5-AACD-B7B60B801CA3}"/>
                  </a:ext>
                </a:extLst>
              </p:cNvPr>
              <p:cNvSpPr/>
              <p:nvPr/>
            </p:nvSpPr>
            <p:spPr>
              <a:xfrm>
                <a:off x="54527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3D18DBB-DABB-F815-E0BF-58C569A1AC7C}"/>
                  </a:ext>
                </a:extLst>
              </p:cNvPr>
              <p:cNvSpPr/>
              <p:nvPr/>
            </p:nvSpPr>
            <p:spPr>
              <a:xfrm>
                <a:off x="50971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661AC1B-43B3-A47E-CC7D-EBDC3DB3B7B0}"/>
                  </a:ext>
                </a:extLst>
              </p:cNvPr>
              <p:cNvSpPr/>
              <p:nvPr/>
            </p:nvSpPr>
            <p:spPr>
              <a:xfrm>
                <a:off x="68644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55848D0A-BF6E-3EAF-6DE8-9DC557BF5277}"/>
                  </a:ext>
                </a:extLst>
              </p:cNvPr>
              <p:cNvSpPr/>
              <p:nvPr/>
            </p:nvSpPr>
            <p:spPr>
              <a:xfrm>
                <a:off x="47415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Rectangle 44">
              <a:extLst>
                <a:ext uri="{FF2B5EF4-FFF2-40B4-BE49-F238E27FC236}">
                  <a16:creationId xmlns:a16="http://schemas.microsoft.com/office/drawing/2014/main" id="{B2731C4F-E4DA-B297-5D0E-48A7779775EA}"/>
                </a:ext>
              </a:extLst>
            </p:cNvPr>
            <p:cNvSpPr/>
            <p:nvPr/>
          </p:nvSpPr>
          <p:spPr>
            <a:xfrm>
              <a:off x="7296274" y="4027351"/>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1E046F3-92B2-B8FD-2937-A7081649D70E}"/>
                </a:ext>
              </a:extLst>
            </p:cNvPr>
            <p:cNvSpPr/>
            <p:nvPr/>
          </p:nvSpPr>
          <p:spPr>
            <a:xfrm>
              <a:off x="8717095" y="538318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D141E6A-C486-ECE5-0D91-18B1E081CF7A}"/>
                </a:ext>
              </a:extLst>
            </p:cNvPr>
            <p:cNvSpPr/>
            <p:nvPr/>
          </p:nvSpPr>
          <p:spPr>
            <a:xfrm>
              <a:off x="5884612" y="538318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B2A9F2F2-7B4E-4367-559D-AD8ABC00CDB3}"/>
              </a:ext>
            </a:extLst>
          </p:cNvPr>
          <p:cNvGrpSpPr/>
          <p:nvPr/>
        </p:nvGrpSpPr>
        <p:grpSpPr>
          <a:xfrm>
            <a:off x="1600578" y="4436227"/>
            <a:ext cx="6062787" cy="1388779"/>
            <a:chOff x="1758425" y="4528650"/>
            <a:chExt cx="4628827" cy="1388779"/>
          </a:xfrm>
        </p:grpSpPr>
        <p:grpSp>
          <p:nvGrpSpPr>
            <p:cNvPr id="4" name="Group 3">
              <a:extLst>
                <a:ext uri="{FF2B5EF4-FFF2-40B4-BE49-F238E27FC236}">
                  <a16:creationId xmlns:a16="http://schemas.microsoft.com/office/drawing/2014/main" id="{454615A7-D48F-7FE1-64C9-F2F969CCBB0D}"/>
                </a:ext>
              </a:extLst>
            </p:cNvPr>
            <p:cNvGrpSpPr/>
            <p:nvPr/>
          </p:nvGrpSpPr>
          <p:grpSpPr>
            <a:xfrm>
              <a:off x="1758425" y="4528650"/>
              <a:ext cx="4628827" cy="1388779"/>
              <a:chOff x="345440" y="4114802"/>
              <a:chExt cx="4985804" cy="1177790"/>
            </a:xfrm>
          </p:grpSpPr>
          <p:pic>
            <p:nvPicPr>
              <p:cNvPr id="6" name="Picture 5">
                <a:extLst>
                  <a:ext uri="{FF2B5EF4-FFF2-40B4-BE49-F238E27FC236}">
                    <a16:creationId xmlns:a16="http://schemas.microsoft.com/office/drawing/2014/main" id="{AA003A01-FF20-2FCA-3253-66AAA35BB205}"/>
                  </a:ext>
                </a:extLst>
              </p:cNvPr>
              <p:cNvPicPr>
                <a:picLocks noChangeAspect="1"/>
              </p:cNvPicPr>
              <p:nvPr/>
            </p:nvPicPr>
            <p:blipFill>
              <a:blip r:embed="rId3"/>
              <a:stretch>
                <a:fillRect/>
              </a:stretch>
            </p:blipFill>
            <p:spPr>
              <a:xfrm>
                <a:off x="345440" y="4114802"/>
                <a:ext cx="4985804" cy="1177790"/>
              </a:xfrm>
              <a:prstGeom prst="rect">
                <a:avLst/>
              </a:prstGeom>
            </p:spPr>
          </p:pic>
          <p:sp>
            <p:nvSpPr>
              <p:cNvPr id="8" name="Rectangle 7">
                <a:extLst>
                  <a:ext uri="{FF2B5EF4-FFF2-40B4-BE49-F238E27FC236}">
                    <a16:creationId xmlns:a16="http://schemas.microsoft.com/office/drawing/2014/main" id="{0EFAE913-1917-A9B1-A573-E20D2DFA3FB3}"/>
                  </a:ext>
                </a:extLst>
              </p:cNvPr>
              <p:cNvSpPr/>
              <p:nvPr/>
            </p:nvSpPr>
            <p:spPr>
              <a:xfrm>
                <a:off x="1869440" y="4765040"/>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EE3ED18A-2A1C-C0D2-974C-B55FF9393544}"/>
                  </a:ext>
                </a:extLst>
              </p:cNvPr>
              <p:cNvSpPr/>
              <p:nvPr/>
            </p:nvSpPr>
            <p:spPr>
              <a:xfrm>
                <a:off x="2733040" y="4772053"/>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E2D6684F-7255-80A6-8B57-CCFC32714C50}"/>
                  </a:ext>
                </a:extLst>
              </p:cNvPr>
              <p:cNvSpPr/>
              <p:nvPr/>
            </p:nvSpPr>
            <p:spPr>
              <a:xfrm>
                <a:off x="3596640" y="4757728"/>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10A04EBB-8799-F578-B302-2AE76C609EBC}"/>
                  </a:ext>
                </a:extLst>
              </p:cNvPr>
              <p:cNvSpPr/>
              <p:nvPr/>
            </p:nvSpPr>
            <p:spPr>
              <a:xfrm>
                <a:off x="4557823" y="4755259"/>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AC904741-936A-06F9-8527-C428715500EE}"/>
                  </a:ext>
                </a:extLst>
              </p:cNvPr>
              <p:cNvSpPr/>
              <p:nvPr/>
            </p:nvSpPr>
            <p:spPr>
              <a:xfrm>
                <a:off x="1869440" y="4251514"/>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D58CADF8-5AF4-2020-1631-A2FA91F95624}"/>
                  </a:ext>
                </a:extLst>
              </p:cNvPr>
              <p:cNvSpPr/>
              <p:nvPr/>
            </p:nvSpPr>
            <p:spPr>
              <a:xfrm>
                <a:off x="2733040" y="4251514"/>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31845533-642E-6201-64E9-86E05F65493C}"/>
                  </a:ext>
                </a:extLst>
              </p:cNvPr>
              <p:cNvSpPr/>
              <p:nvPr/>
            </p:nvSpPr>
            <p:spPr>
              <a:xfrm>
                <a:off x="3596640" y="4244202"/>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D29B1178-CBC0-629C-D2AD-E6AF313C84BA}"/>
                  </a:ext>
                </a:extLst>
              </p:cNvPr>
              <p:cNvSpPr/>
              <p:nvPr/>
            </p:nvSpPr>
            <p:spPr>
              <a:xfrm>
                <a:off x="4500922" y="4244202"/>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5" name="TextBox 4">
              <a:extLst>
                <a:ext uri="{FF2B5EF4-FFF2-40B4-BE49-F238E27FC236}">
                  <a16:creationId xmlns:a16="http://schemas.microsoft.com/office/drawing/2014/main" id="{5260BF50-618B-25D1-F40F-4B6F7DAD79F3}"/>
                </a:ext>
              </a:extLst>
            </p:cNvPr>
            <p:cNvSpPr txBox="1"/>
            <p:nvPr/>
          </p:nvSpPr>
          <p:spPr>
            <a:xfrm>
              <a:off x="1832897" y="5352586"/>
              <a:ext cx="1180059" cy="369332"/>
            </a:xfrm>
            <a:prstGeom prst="rect">
              <a:avLst/>
            </a:prstGeom>
            <a:solidFill>
              <a:srgbClr val="F4B183"/>
            </a:solidFill>
          </p:spPr>
          <p:txBody>
            <a:bodyPr wrap="square" rtlCol="0">
              <a:spAutoFit/>
            </a:bodyPr>
            <a:lstStyle/>
            <a:p>
              <a:pPr algn="ctr"/>
              <a:r>
                <a:rPr lang="en-GB" b="1" dirty="0"/>
                <a:t>Value of Term</a:t>
              </a:r>
            </a:p>
          </p:txBody>
        </p:sp>
      </p:grpSp>
      <p:sp>
        <p:nvSpPr>
          <p:cNvPr id="16" name="Rectangle 15">
            <a:extLst>
              <a:ext uri="{FF2B5EF4-FFF2-40B4-BE49-F238E27FC236}">
                <a16:creationId xmlns:a16="http://schemas.microsoft.com/office/drawing/2014/main" id="{F7331A2A-0891-9B70-4FE2-05AA54D87BD8}"/>
              </a:ext>
            </a:extLst>
          </p:cNvPr>
          <p:cNvSpPr/>
          <p:nvPr/>
        </p:nvSpPr>
        <p:spPr>
          <a:xfrm>
            <a:off x="3430574" y="4547663"/>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1</a:t>
            </a:r>
          </a:p>
        </p:txBody>
      </p:sp>
      <p:sp>
        <p:nvSpPr>
          <p:cNvPr id="17" name="Rectangle 16">
            <a:extLst>
              <a:ext uri="{FF2B5EF4-FFF2-40B4-BE49-F238E27FC236}">
                <a16:creationId xmlns:a16="http://schemas.microsoft.com/office/drawing/2014/main" id="{9A78CAF9-6D3D-DAF2-E043-5074E1ABDFCE}"/>
              </a:ext>
            </a:extLst>
          </p:cNvPr>
          <p:cNvSpPr/>
          <p:nvPr/>
        </p:nvSpPr>
        <p:spPr>
          <a:xfrm>
            <a:off x="4509272" y="4537566"/>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2</a:t>
            </a:r>
          </a:p>
        </p:txBody>
      </p:sp>
      <p:sp>
        <p:nvSpPr>
          <p:cNvPr id="19" name="Rectangle 18">
            <a:extLst>
              <a:ext uri="{FF2B5EF4-FFF2-40B4-BE49-F238E27FC236}">
                <a16:creationId xmlns:a16="http://schemas.microsoft.com/office/drawing/2014/main" id="{0968DB8C-9A73-3895-B7F5-BEEE34BCC1DC}"/>
              </a:ext>
            </a:extLst>
          </p:cNvPr>
          <p:cNvSpPr/>
          <p:nvPr/>
        </p:nvSpPr>
        <p:spPr>
          <a:xfrm>
            <a:off x="5536215" y="4543596"/>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3</a:t>
            </a:r>
          </a:p>
        </p:txBody>
      </p:sp>
      <p:sp>
        <p:nvSpPr>
          <p:cNvPr id="20" name="Rectangle 19">
            <a:extLst>
              <a:ext uri="{FF2B5EF4-FFF2-40B4-BE49-F238E27FC236}">
                <a16:creationId xmlns:a16="http://schemas.microsoft.com/office/drawing/2014/main" id="{83F7F76D-0523-1D76-03A6-BECD7751859C}"/>
              </a:ext>
            </a:extLst>
          </p:cNvPr>
          <p:cNvSpPr/>
          <p:nvPr/>
        </p:nvSpPr>
        <p:spPr>
          <a:xfrm>
            <a:off x="6653685" y="4541163"/>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4</a:t>
            </a:r>
          </a:p>
        </p:txBody>
      </p:sp>
      <p:sp>
        <p:nvSpPr>
          <p:cNvPr id="21" name="Rectangle 20">
            <a:extLst>
              <a:ext uri="{FF2B5EF4-FFF2-40B4-BE49-F238E27FC236}">
                <a16:creationId xmlns:a16="http://schemas.microsoft.com/office/drawing/2014/main" id="{03390A13-2C05-95F1-D98A-8CD4C185BB90}"/>
              </a:ext>
            </a:extLst>
          </p:cNvPr>
          <p:cNvSpPr/>
          <p:nvPr/>
        </p:nvSpPr>
        <p:spPr>
          <a:xfrm>
            <a:off x="3430574" y="5162688"/>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1</a:t>
            </a:r>
          </a:p>
        </p:txBody>
      </p:sp>
      <p:sp>
        <p:nvSpPr>
          <p:cNvPr id="22" name="Rectangle 21">
            <a:extLst>
              <a:ext uri="{FF2B5EF4-FFF2-40B4-BE49-F238E27FC236}">
                <a16:creationId xmlns:a16="http://schemas.microsoft.com/office/drawing/2014/main" id="{A8783755-DFCD-9E0F-C81B-9E6413A5E5B6}"/>
              </a:ext>
            </a:extLst>
          </p:cNvPr>
          <p:cNvSpPr/>
          <p:nvPr/>
        </p:nvSpPr>
        <p:spPr>
          <a:xfrm>
            <a:off x="4509272" y="5152591"/>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4</a:t>
            </a:r>
          </a:p>
        </p:txBody>
      </p:sp>
      <p:sp>
        <p:nvSpPr>
          <p:cNvPr id="23" name="Rectangle 22">
            <a:extLst>
              <a:ext uri="{FF2B5EF4-FFF2-40B4-BE49-F238E27FC236}">
                <a16:creationId xmlns:a16="http://schemas.microsoft.com/office/drawing/2014/main" id="{9EAC12CE-103B-C222-2BC4-9E72F8D3A290}"/>
              </a:ext>
            </a:extLst>
          </p:cNvPr>
          <p:cNvSpPr/>
          <p:nvPr/>
        </p:nvSpPr>
        <p:spPr>
          <a:xfrm>
            <a:off x="5536215" y="5158621"/>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7</a:t>
            </a:r>
          </a:p>
        </p:txBody>
      </p:sp>
      <p:sp>
        <p:nvSpPr>
          <p:cNvPr id="24" name="Rectangle 23">
            <a:extLst>
              <a:ext uri="{FF2B5EF4-FFF2-40B4-BE49-F238E27FC236}">
                <a16:creationId xmlns:a16="http://schemas.microsoft.com/office/drawing/2014/main" id="{13667CF6-C4D1-F2F5-8900-D966EC6020CA}"/>
              </a:ext>
            </a:extLst>
          </p:cNvPr>
          <p:cNvSpPr/>
          <p:nvPr/>
        </p:nvSpPr>
        <p:spPr>
          <a:xfrm>
            <a:off x="6653685" y="5156188"/>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10</a:t>
            </a:r>
          </a:p>
        </p:txBody>
      </p:sp>
      <p:pic>
        <p:nvPicPr>
          <p:cNvPr id="25" name="Picture 24">
            <a:extLst>
              <a:ext uri="{FF2B5EF4-FFF2-40B4-BE49-F238E27FC236}">
                <a16:creationId xmlns:a16="http://schemas.microsoft.com/office/drawing/2014/main" id="{AA5E4177-530D-14D1-3180-66EA44958222}"/>
              </a:ext>
            </a:extLst>
          </p:cNvPr>
          <p:cNvPicPr>
            <a:picLocks noChangeAspect="1"/>
          </p:cNvPicPr>
          <p:nvPr/>
        </p:nvPicPr>
        <p:blipFill>
          <a:blip r:embed="rId4"/>
          <a:stretch>
            <a:fillRect/>
          </a:stretch>
        </p:blipFill>
        <p:spPr>
          <a:xfrm>
            <a:off x="6221212" y="165053"/>
            <a:ext cx="3959013" cy="4046161"/>
          </a:xfrm>
          <a:prstGeom prst="rect">
            <a:avLst/>
          </a:prstGeom>
        </p:spPr>
      </p:pic>
      <p:graphicFrame>
        <p:nvGraphicFramePr>
          <p:cNvPr id="26" name="Table 25">
            <a:extLst>
              <a:ext uri="{FF2B5EF4-FFF2-40B4-BE49-F238E27FC236}">
                <a16:creationId xmlns:a16="http://schemas.microsoft.com/office/drawing/2014/main" id="{059ECFFA-9CAC-3D47-442C-B7487BA04B62}"/>
              </a:ext>
            </a:extLst>
          </p:cNvPr>
          <p:cNvGraphicFramePr>
            <a:graphicFrameLocks noGrp="1"/>
          </p:cNvGraphicFramePr>
          <p:nvPr>
            <p:extLst/>
          </p:nvPr>
        </p:nvGraphicFramePr>
        <p:xfrm>
          <a:off x="7101741" y="539424"/>
          <a:ext cx="2631440" cy="3003368"/>
        </p:xfrm>
        <a:graphic>
          <a:graphicData uri="http://schemas.openxmlformats.org/drawingml/2006/table">
            <a:tbl>
              <a:tblPr firstRow="1" bandRow="1">
                <a:tableStyleId>{5940675A-B579-460E-94D1-54222C63F5DA}</a:tableStyleId>
              </a:tblPr>
              <a:tblGrid>
                <a:gridCol w="375920">
                  <a:extLst>
                    <a:ext uri="{9D8B030D-6E8A-4147-A177-3AD203B41FA5}">
                      <a16:colId xmlns:a16="http://schemas.microsoft.com/office/drawing/2014/main" val="2706553410"/>
                    </a:ext>
                  </a:extLst>
                </a:gridCol>
                <a:gridCol w="375920">
                  <a:extLst>
                    <a:ext uri="{9D8B030D-6E8A-4147-A177-3AD203B41FA5}">
                      <a16:colId xmlns:a16="http://schemas.microsoft.com/office/drawing/2014/main" val="2530560459"/>
                    </a:ext>
                  </a:extLst>
                </a:gridCol>
                <a:gridCol w="375920">
                  <a:extLst>
                    <a:ext uri="{9D8B030D-6E8A-4147-A177-3AD203B41FA5}">
                      <a16:colId xmlns:a16="http://schemas.microsoft.com/office/drawing/2014/main" val="678816080"/>
                    </a:ext>
                  </a:extLst>
                </a:gridCol>
                <a:gridCol w="375920">
                  <a:extLst>
                    <a:ext uri="{9D8B030D-6E8A-4147-A177-3AD203B41FA5}">
                      <a16:colId xmlns:a16="http://schemas.microsoft.com/office/drawing/2014/main" val="3691480412"/>
                    </a:ext>
                  </a:extLst>
                </a:gridCol>
                <a:gridCol w="375920">
                  <a:extLst>
                    <a:ext uri="{9D8B030D-6E8A-4147-A177-3AD203B41FA5}">
                      <a16:colId xmlns:a16="http://schemas.microsoft.com/office/drawing/2014/main" val="1996966996"/>
                    </a:ext>
                  </a:extLst>
                </a:gridCol>
                <a:gridCol w="375920">
                  <a:extLst>
                    <a:ext uri="{9D8B030D-6E8A-4147-A177-3AD203B41FA5}">
                      <a16:colId xmlns:a16="http://schemas.microsoft.com/office/drawing/2014/main" val="2552279277"/>
                    </a:ext>
                  </a:extLst>
                </a:gridCol>
                <a:gridCol w="375920">
                  <a:extLst>
                    <a:ext uri="{9D8B030D-6E8A-4147-A177-3AD203B41FA5}">
                      <a16:colId xmlns:a16="http://schemas.microsoft.com/office/drawing/2014/main" val="261498979"/>
                    </a:ext>
                  </a:extLst>
                </a:gridCol>
              </a:tblGrid>
              <a:tr h="374862">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6147262"/>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9393194"/>
                  </a:ext>
                </a:extLst>
              </a:tr>
              <a:tr h="388309">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5725781"/>
                  </a:ext>
                </a:extLst>
              </a:tr>
              <a:tr h="0">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8016605"/>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9720217"/>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1952161"/>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6767797"/>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1278928"/>
                  </a:ext>
                </a:extLst>
              </a:tr>
            </a:tbl>
          </a:graphicData>
        </a:graphic>
      </p:graphicFrame>
      <p:sp>
        <p:nvSpPr>
          <p:cNvPr id="27" name="TextBox 26">
            <a:extLst>
              <a:ext uri="{FF2B5EF4-FFF2-40B4-BE49-F238E27FC236}">
                <a16:creationId xmlns:a16="http://schemas.microsoft.com/office/drawing/2014/main" id="{A0ACA3DF-0B7F-F962-5968-8490306C9102}"/>
              </a:ext>
            </a:extLst>
          </p:cNvPr>
          <p:cNvSpPr txBox="1"/>
          <p:nvPr/>
        </p:nvSpPr>
        <p:spPr>
          <a:xfrm>
            <a:off x="1504603" y="3416838"/>
            <a:ext cx="3623733" cy="830997"/>
          </a:xfrm>
          <a:prstGeom prst="rect">
            <a:avLst/>
          </a:prstGeom>
          <a:noFill/>
        </p:spPr>
        <p:txBody>
          <a:bodyPr wrap="square" rtlCol="0">
            <a:spAutoFit/>
          </a:bodyPr>
          <a:lstStyle/>
          <a:p>
            <a:r>
              <a:rPr lang="en-GB" sz="2400" dirty="0"/>
              <a:t>How could you represent this sequence on a graph?</a:t>
            </a:r>
          </a:p>
        </p:txBody>
      </p:sp>
      <p:sp>
        <p:nvSpPr>
          <p:cNvPr id="30" name="Cross 29">
            <a:extLst>
              <a:ext uri="{FF2B5EF4-FFF2-40B4-BE49-F238E27FC236}">
                <a16:creationId xmlns:a16="http://schemas.microsoft.com/office/drawing/2014/main" id="{80949511-3E7F-E185-35F6-DFE737B8C533}"/>
              </a:ext>
            </a:extLst>
          </p:cNvPr>
          <p:cNvSpPr/>
          <p:nvPr/>
        </p:nvSpPr>
        <p:spPr>
          <a:xfrm rot="2690531">
            <a:off x="7261075" y="3119727"/>
            <a:ext cx="430579" cy="448941"/>
          </a:xfrm>
          <a:prstGeom prst="plus">
            <a:avLst>
              <a:gd name="adj" fmla="val 431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ross 30">
            <a:extLst>
              <a:ext uri="{FF2B5EF4-FFF2-40B4-BE49-F238E27FC236}">
                <a16:creationId xmlns:a16="http://schemas.microsoft.com/office/drawing/2014/main" id="{F38F3EC6-C6EE-9C86-7C22-A12616AEA888}"/>
              </a:ext>
            </a:extLst>
          </p:cNvPr>
          <p:cNvSpPr/>
          <p:nvPr/>
        </p:nvSpPr>
        <p:spPr>
          <a:xfrm rot="2690531">
            <a:off x="7646100" y="2583740"/>
            <a:ext cx="430579" cy="448941"/>
          </a:xfrm>
          <a:prstGeom prst="plus">
            <a:avLst>
              <a:gd name="adj" fmla="val 431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Cross 31">
            <a:extLst>
              <a:ext uri="{FF2B5EF4-FFF2-40B4-BE49-F238E27FC236}">
                <a16:creationId xmlns:a16="http://schemas.microsoft.com/office/drawing/2014/main" id="{B825DB9F-1AB2-9121-D986-8AC60CB8B8F3}"/>
              </a:ext>
            </a:extLst>
          </p:cNvPr>
          <p:cNvSpPr/>
          <p:nvPr/>
        </p:nvSpPr>
        <p:spPr>
          <a:xfrm rot="2690531">
            <a:off x="8015277" y="2000126"/>
            <a:ext cx="430579" cy="448941"/>
          </a:xfrm>
          <a:prstGeom prst="plus">
            <a:avLst>
              <a:gd name="adj" fmla="val 431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ross 32">
            <a:extLst>
              <a:ext uri="{FF2B5EF4-FFF2-40B4-BE49-F238E27FC236}">
                <a16:creationId xmlns:a16="http://schemas.microsoft.com/office/drawing/2014/main" id="{27F60A9A-45BD-F73F-A726-4EADD1678EE8}"/>
              </a:ext>
            </a:extLst>
          </p:cNvPr>
          <p:cNvSpPr/>
          <p:nvPr/>
        </p:nvSpPr>
        <p:spPr>
          <a:xfrm rot="2690531">
            <a:off x="8380391" y="1438946"/>
            <a:ext cx="430579" cy="448941"/>
          </a:xfrm>
          <a:prstGeom prst="plus">
            <a:avLst>
              <a:gd name="adj" fmla="val 431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Cross 48">
            <a:extLst>
              <a:ext uri="{FF2B5EF4-FFF2-40B4-BE49-F238E27FC236}">
                <a16:creationId xmlns:a16="http://schemas.microsoft.com/office/drawing/2014/main" id="{B3EAA982-E71C-A1F2-F908-3857D67CBBA1}"/>
              </a:ext>
            </a:extLst>
          </p:cNvPr>
          <p:cNvSpPr/>
          <p:nvPr/>
        </p:nvSpPr>
        <p:spPr>
          <a:xfrm rot="2690531">
            <a:off x="8774860" y="869892"/>
            <a:ext cx="430579" cy="448941"/>
          </a:xfrm>
          <a:prstGeom prst="plus">
            <a:avLst>
              <a:gd name="adj" fmla="val 431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Cross 50">
            <a:extLst>
              <a:ext uri="{FF2B5EF4-FFF2-40B4-BE49-F238E27FC236}">
                <a16:creationId xmlns:a16="http://schemas.microsoft.com/office/drawing/2014/main" id="{B7A4FDE6-7B67-70E2-4261-A08CC3D34E26}"/>
              </a:ext>
            </a:extLst>
          </p:cNvPr>
          <p:cNvSpPr/>
          <p:nvPr/>
        </p:nvSpPr>
        <p:spPr>
          <a:xfrm rot="2690531">
            <a:off x="9140132" y="333904"/>
            <a:ext cx="430579" cy="448941"/>
          </a:xfrm>
          <a:prstGeom prst="plus">
            <a:avLst>
              <a:gd name="adj" fmla="val 431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a:lstStyle/>
          <a:p>
            <a:endParaRPr lang="en-GB"/>
          </a:p>
        </p:txBody>
      </p:sp>
      <p:sp>
        <p:nvSpPr>
          <p:cNvPr id="7" name="Content Placeholder 6"/>
          <p:cNvSpPr>
            <a:spLocks noGrp="1"/>
          </p:cNvSpPr>
          <p:nvPr>
            <p:ph sz="quarter" idx="11"/>
          </p:nvPr>
        </p:nvSpPr>
        <p:spPr/>
        <p:txBody>
          <a:bodyPr/>
          <a:lstStyle/>
          <a:p>
            <a:endParaRPr lang="en-GB"/>
          </a:p>
        </p:txBody>
      </p:sp>
    </p:spTree>
    <p:extLst>
      <p:ext uri="{BB962C8B-B14F-4D97-AF65-F5344CB8AC3E}">
        <p14:creationId xmlns:p14="http://schemas.microsoft.com/office/powerpoint/2010/main" val="37598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49"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944336">
            <a:off x="2147392" y="1316192"/>
            <a:ext cx="3566071" cy="502816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364226" y="265472"/>
            <a:ext cx="9409471" cy="646331"/>
          </a:xfrm>
          <a:prstGeom prst="rect">
            <a:avLst/>
          </a:prstGeom>
          <a:noFill/>
        </p:spPr>
        <p:txBody>
          <a:bodyPr wrap="square" rtlCol="0">
            <a:spAutoFit/>
          </a:bodyPr>
          <a:lstStyle/>
          <a:p>
            <a:r>
              <a:rPr lang="en-GB" sz="3600" b="1" u="sng" dirty="0"/>
              <a:t>You Do</a:t>
            </a:r>
          </a:p>
        </p:txBody>
      </p:sp>
      <p:sp>
        <p:nvSpPr>
          <p:cNvPr id="4" name="TextBox 3"/>
          <p:cNvSpPr txBox="1"/>
          <p:nvPr/>
        </p:nvSpPr>
        <p:spPr>
          <a:xfrm>
            <a:off x="6348075" y="827326"/>
            <a:ext cx="4555285" cy="1815882"/>
          </a:xfrm>
          <a:prstGeom prst="rect">
            <a:avLst/>
          </a:prstGeom>
          <a:noFill/>
        </p:spPr>
        <p:txBody>
          <a:bodyPr wrap="square" rtlCol="0">
            <a:spAutoFit/>
          </a:bodyPr>
          <a:lstStyle/>
          <a:p>
            <a:pPr algn="ctr"/>
            <a:r>
              <a:rPr lang="en-GB" sz="2800" dirty="0"/>
              <a:t>In full sentences, summarise what you have discovered about the two sequences in parts 1 and 2. </a:t>
            </a:r>
          </a:p>
        </p:txBody>
      </p:sp>
      <p:sp>
        <p:nvSpPr>
          <p:cNvPr id="5" name="TextBox 4"/>
          <p:cNvSpPr txBox="1"/>
          <p:nvPr/>
        </p:nvSpPr>
        <p:spPr>
          <a:xfrm>
            <a:off x="6578686" y="2855847"/>
            <a:ext cx="4094062" cy="830997"/>
          </a:xfrm>
          <a:prstGeom prst="rect">
            <a:avLst/>
          </a:prstGeom>
          <a:noFill/>
        </p:spPr>
        <p:txBody>
          <a:bodyPr wrap="square" rtlCol="0">
            <a:spAutoFit/>
          </a:bodyPr>
          <a:lstStyle/>
          <a:p>
            <a:r>
              <a:rPr lang="en-GB" sz="2400" dirty="0">
                <a:solidFill>
                  <a:srgbClr val="FF0000"/>
                </a:solidFill>
              </a:rPr>
              <a:t>In parts 1 and 2, I have noticed… </a:t>
            </a:r>
          </a:p>
        </p:txBody>
      </p:sp>
      <p:sp>
        <p:nvSpPr>
          <p:cNvPr id="6" name="TextBox 5"/>
          <p:cNvSpPr txBox="1"/>
          <p:nvPr/>
        </p:nvSpPr>
        <p:spPr>
          <a:xfrm>
            <a:off x="6578686" y="4112120"/>
            <a:ext cx="4094062" cy="830997"/>
          </a:xfrm>
          <a:prstGeom prst="rect">
            <a:avLst/>
          </a:prstGeom>
          <a:noFill/>
        </p:spPr>
        <p:txBody>
          <a:bodyPr wrap="square" rtlCol="0">
            <a:spAutoFit/>
          </a:bodyPr>
          <a:lstStyle/>
          <a:p>
            <a:r>
              <a:rPr lang="en-GB" sz="2400" dirty="0">
                <a:solidFill>
                  <a:srgbClr val="FF0000"/>
                </a:solidFill>
              </a:rPr>
              <a:t>Graph 1 and graph 2 are similar because…</a:t>
            </a:r>
          </a:p>
        </p:txBody>
      </p:sp>
      <p:sp>
        <p:nvSpPr>
          <p:cNvPr id="7" name="TextBox 6"/>
          <p:cNvSpPr txBox="1"/>
          <p:nvPr/>
        </p:nvSpPr>
        <p:spPr>
          <a:xfrm>
            <a:off x="6578686" y="5368393"/>
            <a:ext cx="4094062" cy="830997"/>
          </a:xfrm>
          <a:prstGeom prst="rect">
            <a:avLst/>
          </a:prstGeom>
          <a:noFill/>
        </p:spPr>
        <p:txBody>
          <a:bodyPr wrap="square" rtlCol="0">
            <a:spAutoFit/>
          </a:bodyPr>
          <a:lstStyle/>
          <a:p>
            <a:r>
              <a:rPr lang="en-GB" sz="2400" dirty="0">
                <a:solidFill>
                  <a:srgbClr val="FF0000"/>
                </a:solidFill>
              </a:rPr>
              <a:t>Graph 1 and graph 2 are different because…</a:t>
            </a:r>
          </a:p>
        </p:txBody>
      </p:sp>
      <p:sp>
        <p:nvSpPr>
          <p:cNvPr id="10" name="Text Placeholder 9"/>
          <p:cNvSpPr>
            <a:spLocks noGrp="1"/>
          </p:cNvSpPr>
          <p:nvPr>
            <p:ph type="body" sz="quarter" idx="10"/>
          </p:nvPr>
        </p:nvSpPr>
        <p:spPr/>
        <p:txBody>
          <a:bodyPr/>
          <a:lstStyle/>
          <a:p>
            <a:endParaRPr lang="en-GB"/>
          </a:p>
        </p:txBody>
      </p:sp>
      <p:sp>
        <p:nvSpPr>
          <p:cNvPr id="11" name="Content Placeholder 10"/>
          <p:cNvSpPr>
            <a:spLocks noGrp="1"/>
          </p:cNvSpPr>
          <p:nvPr>
            <p:ph sz="quarter" idx="11"/>
          </p:nvPr>
        </p:nvSpPr>
        <p:spPr/>
        <p:txBody>
          <a:bodyPr/>
          <a:lstStyle/>
          <a:p>
            <a:endParaRPr lang="en-GB"/>
          </a:p>
        </p:txBody>
      </p:sp>
    </p:spTree>
    <p:extLst>
      <p:ext uri="{BB962C8B-B14F-4D97-AF65-F5344CB8AC3E}">
        <p14:creationId xmlns:p14="http://schemas.microsoft.com/office/powerpoint/2010/main" val="2290438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378440" y="2280043"/>
            <a:ext cx="3556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364226" y="265472"/>
            <a:ext cx="5576404" cy="646331"/>
          </a:xfrm>
          <a:prstGeom prst="rect">
            <a:avLst/>
          </a:prstGeom>
          <a:noFill/>
        </p:spPr>
        <p:txBody>
          <a:bodyPr wrap="square" rtlCol="0">
            <a:spAutoFit/>
          </a:bodyPr>
          <a:lstStyle/>
          <a:p>
            <a:r>
              <a:rPr lang="en-GB" sz="3600" b="1" u="sng" dirty="0"/>
              <a:t>Solutions - visualiser</a:t>
            </a:r>
          </a:p>
        </p:txBody>
      </p:sp>
      <p:pic>
        <p:nvPicPr>
          <p:cNvPr id="18" name="Camera 17">
            <a:extLst>
              <a:ext uri="{FF2B5EF4-FFF2-40B4-BE49-F238E27FC236}">
                <a16:creationId xmlns:a16="http://schemas.microsoft.com/office/drawing/2014/main" id="{0A57ABF3-251F-E0E4-6433-7F59318FD273}"/>
              </a:ext>
            </a:extLst>
          </p:cNvPr>
          <p:cNvPicPr>
            <a:picLocks noChangeAspect="1"/>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xmlns="" r:embed="rId4"/>
              </a:ext>
            </a:extLst>
          </a:blip>
          <a:stretch>
            <a:fillRect/>
          </a:stretch>
        </p:blipFill>
        <p:spPr>
          <a:xfrm>
            <a:off x="1741858" y="1403743"/>
            <a:ext cx="8804359" cy="4952452"/>
          </a:xfrm>
          <a:prstGeom prst="rect">
            <a:avLst/>
          </a:prstGeom>
          <a:ln>
            <a:noFill/>
          </a:ln>
          <a:effectLst/>
        </p:spPr>
      </p:pic>
      <p:sp>
        <p:nvSpPr>
          <p:cNvPr id="3" name="Text Placeholder 2"/>
          <p:cNvSpPr>
            <a:spLocks noGrp="1"/>
          </p:cNvSpPr>
          <p:nvPr>
            <p:ph type="body" sz="quarter" idx="10"/>
          </p:nvPr>
        </p:nvSpPr>
        <p:spPr/>
        <p:txBody>
          <a:bodyPr/>
          <a:lstStyle/>
          <a:p>
            <a:endParaRPr lang="en-GB"/>
          </a:p>
        </p:txBody>
      </p:sp>
      <p:sp>
        <p:nvSpPr>
          <p:cNvPr id="4" name="Content Placeholder 3"/>
          <p:cNvSpPr>
            <a:spLocks noGrp="1"/>
          </p:cNvSpPr>
          <p:nvPr>
            <p:ph sz="quarter" idx="11"/>
          </p:nvPr>
        </p:nvSpPr>
        <p:spPr/>
        <p:txBody>
          <a:bodyPr/>
          <a:lstStyle/>
          <a:p>
            <a:endParaRPr lang="en-GB"/>
          </a:p>
        </p:txBody>
      </p:sp>
    </p:spTree>
    <p:extLst>
      <p:ext uri="{BB962C8B-B14F-4D97-AF65-F5344CB8AC3E}">
        <p14:creationId xmlns:p14="http://schemas.microsoft.com/office/powerpoint/2010/main" val="1276766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5907" y="1420805"/>
            <a:ext cx="2888727" cy="1992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1930868" y="3200547"/>
            <a:ext cx="2873254" cy="1992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012474" y="556988"/>
            <a:ext cx="5564458" cy="769441"/>
          </a:xfrm>
          <a:prstGeom prst="rect">
            <a:avLst/>
          </a:prstGeom>
          <a:noFill/>
        </p:spPr>
        <p:txBody>
          <a:bodyPr wrap="square" rtlCol="0">
            <a:spAutoFit/>
          </a:bodyPr>
          <a:lstStyle/>
          <a:p>
            <a:r>
              <a:rPr lang="en-GB" sz="4400" b="1" dirty="0">
                <a:solidFill>
                  <a:srgbClr val="7030A0"/>
                </a:solidFill>
              </a:rPr>
              <a:t>What did you notice?</a:t>
            </a:r>
          </a:p>
        </p:txBody>
      </p:sp>
      <p:sp>
        <p:nvSpPr>
          <p:cNvPr id="5" name="TextBox 4"/>
          <p:cNvSpPr txBox="1"/>
          <p:nvPr/>
        </p:nvSpPr>
        <p:spPr>
          <a:xfrm>
            <a:off x="6018251" y="1970945"/>
            <a:ext cx="4094062" cy="830997"/>
          </a:xfrm>
          <a:prstGeom prst="rect">
            <a:avLst/>
          </a:prstGeom>
          <a:noFill/>
        </p:spPr>
        <p:txBody>
          <a:bodyPr wrap="square" rtlCol="0">
            <a:spAutoFit/>
          </a:bodyPr>
          <a:lstStyle/>
          <a:p>
            <a:r>
              <a:rPr lang="en-GB" sz="2400" dirty="0">
                <a:solidFill>
                  <a:srgbClr val="FF0000"/>
                </a:solidFill>
              </a:rPr>
              <a:t>In parts 1 and 2, I have noticed… </a:t>
            </a:r>
          </a:p>
        </p:txBody>
      </p:sp>
      <p:sp>
        <p:nvSpPr>
          <p:cNvPr id="6" name="TextBox 5"/>
          <p:cNvSpPr txBox="1"/>
          <p:nvPr/>
        </p:nvSpPr>
        <p:spPr>
          <a:xfrm>
            <a:off x="6018251" y="3227218"/>
            <a:ext cx="4094062" cy="830997"/>
          </a:xfrm>
          <a:prstGeom prst="rect">
            <a:avLst/>
          </a:prstGeom>
          <a:noFill/>
        </p:spPr>
        <p:txBody>
          <a:bodyPr wrap="square" rtlCol="0">
            <a:spAutoFit/>
          </a:bodyPr>
          <a:lstStyle/>
          <a:p>
            <a:r>
              <a:rPr lang="en-GB" sz="2400" dirty="0">
                <a:solidFill>
                  <a:srgbClr val="FF0000"/>
                </a:solidFill>
              </a:rPr>
              <a:t>Graph 1 and graph 2 are similar because…</a:t>
            </a:r>
          </a:p>
        </p:txBody>
      </p:sp>
      <p:sp>
        <p:nvSpPr>
          <p:cNvPr id="7" name="TextBox 6"/>
          <p:cNvSpPr txBox="1"/>
          <p:nvPr/>
        </p:nvSpPr>
        <p:spPr>
          <a:xfrm>
            <a:off x="6018251" y="4483491"/>
            <a:ext cx="4094062" cy="830997"/>
          </a:xfrm>
          <a:prstGeom prst="rect">
            <a:avLst/>
          </a:prstGeom>
          <a:noFill/>
        </p:spPr>
        <p:txBody>
          <a:bodyPr wrap="square" rtlCol="0">
            <a:spAutoFit/>
          </a:bodyPr>
          <a:lstStyle/>
          <a:p>
            <a:r>
              <a:rPr lang="en-GB" sz="2400" dirty="0">
                <a:solidFill>
                  <a:srgbClr val="FF0000"/>
                </a:solidFill>
              </a:rPr>
              <a:t>Graph 1 and graph 2 are different because…</a:t>
            </a:r>
          </a:p>
        </p:txBody>
      </p:sp>
      <p:sp>
        <p:nvSpPr>
          <p:cNvPr id="8" name="Text Placeholder 7"/>
          <p:cNvSpPr>
            <a:spLocks noGrp="1"/>
          </p:cNvSpPr>
          <p:nvPr>
            <p:ph type="body" sz="quarter" idx="10"/>
          </p:nvPr>
        </p:nvSpPr>
        <p:spPr/>
        <p:txBody>
          <a:bodyPr/>
          <a:lstStyle/>
          <a:p>
            <a:endParaRPr lang="en-GB"/>
          </a:p>
        </p:txBody>
      </p:sp>
      <p:sp>
        <p:nvSpPr>
          <p:cNvPr id="9" name="Content Placeholder 8"/>
          <p:cNvSpPr>
            <a:spLocks noGrp="1"/>
          </p:cNvSpPr>
          <p:nvPr>
            <p:ph sz="quarter" idx="11"/>
          </p:nvPr>
        </p:nvSpPr>
        <p:spPr/>
        <p:txBody>
          <a:bodyPr/>
          <a:lstStyle/>
          <a:p>
            <a:endParaRPr lang="en-GB"/>
          </a:p>
        </p:txBody>
      </p:sp>
    </p:spTree>
    <p:extLst>
      <p:ext uri="{BB962C8B-B14F-4D97-AF65-F5344CB8AC3E}">
        <p14:creationId xmlns:p14="http://schemas.microsoft.com/office/powerpoint/2010/main" val="63227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4226" y="265472"/>
            <a:ext cx="9409471" cy="646331"/>
          </a:xfrm>
          <a:prstGeom prst="rect">
            <a:avLst/>
          </a:prstGeom>
          <a:noFill/>
        </p:spPr>
        <p:txBody>
          <a:bodyPr wrap="square" rtlCol="0">
            <a:spAutoFit/>
          </a:bodyPr>
          <a:lstStyle/>
          <a:p>
            <a:r>
              <a:rPr lang="en-GB" sz="3600" u="sng" dirty="0"/>
              <a:t>Investigation worksheet 2</a:t>
            </a:r>
          </a:p>
        </p:txBody>
      </p:sp>
      <p:sp>
        <p:nvSpPr>
          <p:cNvPr id="4" name="TextBox 3"/>
          <p:cNvSpPr txBox="1"/>
          <p:nvPr/>
        </p:nvSpPr>
        <p:spPr>
          <a:xfrm>
            <a:off x="6348075" y="827326"/>
            <a:ext cx="4555285" cy="1815882"/>
          </a:xfrm>
          <a:prstGeom prst="rect">
            <a:avLst/>
          </a:prstGeom>
          <a:noFill/>
        </p:spPr>
        <p:txBody>
          <a:bodyPr wrap="square" rtlCol="0">
            <a:spAutoFit/>
          </a:bodyPr>
          <a:lstStyle/>
          <a:p>
            <a:pPr algn="ctr"/>
            <a:r>
              <a:rPr lang="en-GB" sz="2800" dirty="0"/>
              <a:t>In full sentences, summarise what you have discovered about the two sequences in parts 1 and 2. </a:t>
            </a:r>
          </a:p>
        </p:txBody>
      </p:sp>
      <p:sp>
        <p:nvSpPr>
          <p:cNvPr id="5" name="TextBox 4"/>
          <p:cNvSpPr txBox="1"/>
          <p:nvPr/>
        </p:nvSpPr>
        <p:spPr>
          <a:xfrm>
            <a:off x="6578686" y="2855847"/>
            <a:ext cx="4094062" cy="830997"/>
          </a:xfrm>
          <a:prstGeom prst="rect">
            <a:avLst/>
          </a:prstGeom>
          <a:noFill/>
        </p:spPr>
        <p:txBody>
          <a:bodyPr wrap="square" rtlCol="0">
            <a:spAutoFit/>
          </a:bodyPr>
          <a:lstStyle/>
          <a:p>
            <a:r>
              <a:rPr lang="en-GB" sz="2400" dirty="0">
                <a:solidFill>
                  <a:srgbClr val="FF0000"/>
                </a:solidFill>
              </a:rPr>
              <a:t>In parts 1 and 2, I have noticed… </a:t>
            </a:r>
          </a:p>
        </p:txBody>
      </p:sp>
      <p:sp>
        <p:nvSpPr>
          <p:cNvPr id="6" name="TextBox 5"/>
          <p:cNvSpPr txBox="1"/>
          <p:nvPr/>
        </p:nvSpPr>
        <p:spPr>
          <a:xfrm>
            <a:off x="6578686" y="4112120"/>
            <a:ext cx="4094062" cy="830997"/>
          </a:xfrm>
          <a:prstGeom prst="rect">
            <a:avLst/>
          </a:prstGeom>
          <a:noFill/>
        </p:spPr>
        <p:txBody>
          <a:bodyPr wrap="square" rtlCol="0">
            <a:spAutoFit/>
          </a:bodyPr>
          <a:lstStyle/>
          <a:p>
            <a:r>
              <a:rPr lang="en-GB" sz="2400" dirty="0">
                <a:solidFill>
                  <a:srgbClr val="FF0000"/>
                </a:solidFill>
              </a:rPr>
              <a:t>Graph 1 and graph 2 are similar because…</a:t>
            </a:r>
          </a:p>
        </p:txBody>
      </p:sp>
      <p:sp>
        <p:nvSpPr>
          <p:cNvPr id="7" name="TextBox 6"/>
          <p:cNvSpPr txBox="1"/>
          <p:nvPr/>
        </p:nvSpPr>
        <p:spPr>
          <a:xfrm>
            <a:off x="6578686" y="5368393"/>
            <a:ext cx="4094062" cy="830997"/>
          </a:xfrm>
          <a:prstGeom prst="rect">
            <a:avLst/>
          </a:prstGeom>
          <a:noFill/>
        </p:spPr>
        <p:txBody>
          <a:bodyPr wrap="square" rtlCol="0">
            <a:spAutoFit/>
          </a:bodyPr>
          <a:lstStyle/>
          <a:p>
            <a:r>
              <a:rPr lang="en-GB" sz="2400" dirty="0">
                <a:solidFill>
                  <a:srgbClr val="FF0000"/>
                </a:solidFill>
              </a:rPr>
              <a:t>Graph 1 and graph 2 are different because…</a:t>
            </a:r>
          </a:p>
        </p:txBody>
      </p:sp>
      <p:pic>
        <p:nvPicPr>
          <p:cNvPr id="8" name="Picture 7"/>
          <p:cNvPicPr>
            <a:picLocks noChangeAspect="1"/>
          </p:cNvPicPr>
          <p:nvPr/>
        </p:nvPicPr>
        <p:blipFill>
          <a:blip r:embed="rId2"/>
          <a:stretch>
            <a:fillRect/>
          </a:stretch>
        </p:blipFill>
        <p:spPr>
          <a:xfrm rot="20551447">
            <a:off x="1944073" y="2250055"/>
            <a:ext cx="3824156" cy="2574679"/>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0"/>
          </p:nvPr>
        </p:nvSpPr>
        <p:spPr/>
        <p:txBody>
          <a:bodyPr/>
          <a:lstStyle/>
          <a:p>
            <a:endParaRPr lang="en-GB"/>
          </a:p>
        </p:txBody>
      </p:sp>
      <p:sp>
        <p:nvSpPr>
          <p:cNvPr id="9" name="Content Placeholder 8"/>
          <p:cNvSpPr>
            <a:spLocks noGrp="1"/>
          </p:cNvSpPr>
          <p:nvPr>
            <p:ph sz="quarter" idx="11"/>
          </p:nvPr>
        </p:nvSpPr>
        <p:spPr/>
        <p:txBody>
          <a:bodyPr/>
          <a:lstStyle/>
          <a:p>
            <a:endParaRPr lang="en-GB"/>
          </a:p>
        </p:txBody>
      </p:sp>
    </p:spTree>
    <p:extLst>
      <p:ext uri="{BB962C8B-B14F-4D97-AF65-F5344CB8AC3E}">
        <p14:creationId xmlns:p14="http://schemas.microsoft.com/office/powerpoint/2010/main" val="98449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89988" y="1761739"/>
            <a:ext cx="3959013" cy="4046161"/>
          </a:xfrm>
          <a:prstGeom prst="rect">
            <a:avLst/>
          </a:prstGeom>
        </p:spPr>
      </p:pic>
      <p:sp>
        <p:nvSpPr>
          <p:cNvPr id="5" name="Oval 4"/>
          <p:cNvSpPr/>
          <p:nvPr/>
        </p:nvSpPr>
        <p:spPr>
          <a:xfrm>
            <a:off x="10378440" y="2280043"/>
            <a:ext cx="3556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nvGraphicFramePr>
        <p:xfrm>
          <a:off x="7970517" y="2136110"/>
          <a:ext cx="2631440" cy="3012343"/>
        </p:xfrm>
        <a:graphic>
          <a:graphicData uri="http://schemas.openxmlformats.org/drawingml/2006/table">
            <a:tbl>
              <a:tblPr firstRow="1" bandRow="1">
                <a:tableStyleId>{5940675A-B579-460E-94D1-54222C63F5DA}</a:tableStyleId>
              </a:tblPr>
              <a:tblGrid>
                <a:gridCol w="375920">
                  <a:extLst>
                    <a:ext uri="{9D8B030D-6E8A-4147-A177-3AD203B41FA5}">
                      <a16:colId xmlns:a16="http://schemas.microsoft.com/office/drawing/2014/main" val="2706553410"/>
                    </a:ext>
                  </a:extLst>
                </a:gridCol>
                <a:gridCol w="375920">
                  <a:extLst>
                    <a:ext uri="{9D8B030D-6E8A-4147-A177-3AD203B41FA5}">
                      <a16:colId xmlns:a16="http://schemas.microsoft.com/office/drawing/2014/main" val="2530560459"/>
                    </a:ext>
                  </a:extLst>
                </a:gridCol>
                <a:gridCol w="375920">
                  <a:extLst>
                    <a:ext uri="{9D8B030D-6E8A-4147-A177-3AD203B41FA5}">
                      <a16:colId xmlns:a16="http://schemas.microsoft.com/office/drawing/2014/main" val="678816080"/>
                    </a:ext>
                  </a:extLst>
                </a:gridCol>
                <a:gridCol w="375920">
                  <a:extLst>
                    <a:ext uri="{9D8B030D-6E8A-4147-A177-3AD203B41FA5}">
                      <a16:colId xmlns:a16="http://schemas.microsoft.com/office/drawing/2014/main" val="3691480412"/>
                    </a:ext>
                  </a:extLst>
                </a:gridCol>
                <a:gridCol w="375920">
                  <a:extLst>
                    <a:ext uri="{9D8B030D-6E8A-4147-A177-3AD203B41FA5}">
                      <a16:colId xmlns:a16="http://schemas.microsoft.com/office/drawing/2014/main" val="1996966996"/>
                    </a:ext>
                  </a:extLst>
                </a:gridCol>
                <a:gridCol w="375920">
                  <a:extLst>
                    <a:ext uri="{9D8B030D-6E8A-4147-A177-3AD203B41FA5}">
                      <a16:colId xmlns:a16="http://schemas.microsoft.com/office/drawing/2014/main" val="2552279277"/>
                    </a:ext>
                  </a:extLst>
                </a:gridCol>
                <a:gridCol w="375920">
                  <a:extLst>
                    <a:ext uri="{9D8B030D-6E8A-4147-A177-3AD203B41FA5}">
                      <a16:colId xmlns:a16="http://schemas.microsoft.com/office/drawing/2014/main" val="261498979"/>
                    </a:ext>
                  </a:extLst>
                </a:gridCol>
              </a:tblGrid>
              <a:tr h="374862">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6147262"/>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9393194"/>
                  </a:ext>
                </a:extLst>
              </a:tr>
              <a:tr h="388309">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5725781"/>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8016605"/>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9720217"/>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1952161"/>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6767797"/>
                  </a:ext>
                </a:extLst>
              </a:tr>
              <a:tr h="374862">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1278928"/>
                  </a:ext>
                </a:extLst>
              </a:tr>
            </a:tbl>
          </a:graphicData>
        </a:graphic>
      </p:graphicFrame>
      <p:sp>
        <p:nvSpPr>
          <p:cNvPr id="7" name="TextBox 6"/>
          <p:cNvSpPr txBox="1"/>
          <p:nvPr/>
        </p:nvSpPr>
        <p:spPr>
          <a:xfrm>
            <a:off x="1720490" y="1599292"/>
            <a:ext cx="3700467" cy="830997"/>
          </a:xfrm>
          <a:prstGeom prst="rect">
            <a:avLst/>
          </a:prstGeom>
          <a:noFill/>
        </p:spPr>
        <p:txBody>
          <a:bodyPr wrap="square" rtlCol="0">
            <a:spAutoFit/>
          </a:bodyPr>
          <a:lstStyle/>
          <a:p>
            <a:r>
              <a:rPr lang="en-GB" sz="2400" dirty="0"/>
              <a:t>Draw the next two terms of the following sequence:</a:t>
            </a:r>
          </a:p>
        </p:txBody>
      </p:sp>
      <p:sp>
        <p:nvSpPr>
          <p:cNvPr id="8" name="TextBox 7"/>
          <p:cNvSpPr txBox="1"/>
          <p:nvPr/>
        </p:nvSpPr>
        <p:spPr>
          <a:xfrm>
            <a:off x="1488683" y="4692226"/>
            <a:ext cx="5490439" cy="461665"/>
          </a:xfrm>
          <a:prstGeom prst="rect">
            <a:avLst/>
          </a:prstGeom>
          <a:noFill/>
        </p:spPr>
        <p:txBody>
          <a:bodyPr wrap="square" rtlCol="0">
            <a:spAutoFit/>
          </a:bodyPr>
          <a:lstStyle/>
          <a:p>
            <a:r>
              <a:rPr lang="en-GB" sz="2400" dirty="0"/>
              <a:t>Use your sequence to complete the table:</a:t>
            </a:r>
          </a:p>
        </p:txBody>
      </p:sp>
      <p:sp>
        <p:nvSpPr>
          <p:cNvPr id="17" name="TextBox 16"/>
          <p:cNvSpPr txBox="1"/>
          <p:nvPr/>
        </p:nvSpPr>
        <p:spPr>
          <a:xfrm>
            <a:off x="7171429" y="600660"/>
            <a:ext cx="3623733" cy="830997"/>
          </a:xfrm>
          <a:prstGeom prst="rect">
            <a:avLst/>
          </a:prstGeom>
          <a:noFill/>
        </p:spPr>
        <p:txBody>
          <a:bodyPr wrap="square" rtlCol="0">
            <a:spAutoFit/>
          </a:bodyPr>
          <a:lstStyle/>
          <a:p>
            <a:r>
              <a:rPr lang="en-GB" sz="2400" dirty="0"/>
              <a:t>How could you represent this sequence on a graph?</a:t>
            </a:r>
          </a:p>
        </p:txBody>
      </p:sp>
      <p:grpSp>
        <p:nvGrpSpPr>
          <p:cNvPr id="23" name="Group 22"/>
          <p:cNvGrpSpPr/>
          <p:nvPr/>
        </p:nvGrpSpPr>
        <p:grpSpPr>
          <a:xfrm>
            <a:off x="1467466" y="5223040"/>
            <a:ext cx="6062787" cy="1388779"/>
            <a:chOff x="1758425" y="4528650"/>
            <a:chExt cx="4628827" cy="1388779"/>
          </a:xfrm>
        </p:grpSpPr>
        <p:grpSp>
          <p:nvGrpSpPr>
            <p:cNvPr id="21" name="Group 20"/>
            <p:cNvGrpSpPr/>
            <p:nvPr/>
          </p:nvGrpSpPr>
          <p:grpSpPr>
            <a:xfrm>
              <a:off x="1758425" y="4528650"/>
              <a:ext cx="4628827" cy="1388779"/>
              <a:chOff x="345440" y="4114802"/>
              <a:chExt cx="4985804" cy="1177790"/>
            </a:xfrm>
          </p:grpSpPr>
          <p:pic>
            <p:nvPicPr>
              <p:cNvPr id="3" name="Picture 2"/>
              <p:cNvPicPr>
                <a:picLocks noChangeAspect="1"/>
              </p:cNvPicPr>
              <p:nvPr/>
            </p:nvPicPr>
            <p:blipFill>
              <a:blip r:embed="rId4"/>
              <a:stretch>
                <a:fillRect/>
              </a:stretch>
            </p:blipFill>
            <p:spPr>
              <a:xfrm>
                <a:off x="345440" y="4114802"/>
                <a:ext cx="4985804" cy="1177790"/>
              </a:xfrm>
              <a:prstGeom prst="rect">
                <a:avLst/>
              </a:prstGeom>
            </p:spPr>
          </p:pic>
          <p:sp>
            <p:nvSpPr>
              <p:cNvPr id="9" name="Rectangle 8"/>
              <p:cNvSpPr/>
              <p:nvPr/>
            </p:nvSpPr>
            <p:spPr>
              <a:xfrm>
                <a:off x="1869440" y="4765040"/>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2733040" y="4772053"/>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p:cNvSpPr/>
              <p:nvPr/>
            </p:nvSpPr>
            <p:spPr>
              <a:xfrm>
                <a:off x="3596640" y="4757728"/>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557823" y="4755259"/>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1869440" y="4251514"/>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2733040" y="4251514"/>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3596640" y="4244202"/>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4500922" y="4244202"/>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22" name="TextBox 21"/>
            <p:cNvSpPr txBox="1"/>
            <p:nvPr/>
          </p:nvSpPr>
          <p:spPr>
            <a:xfrm>
              <a:off x="1832897" y="5352586"/>
              <a:ext cx="1180059" cy="369332"/>
            </a:xfrm>
            <a:prstGeom prst="rect">
              <a:avLst/>
            </a:prstGeom>
            <a:solidFill>
              <a:srgbClr val="F4B183"/>
            </a:solidFill>
          </p:spPr>
          <p:txBody>
            <a:bodyPr wrap="square" rtlCol="0">
              <a:spAutoFit/>
            </a:bodyPr>
            <a:lstStyle/>
            <a:p>
              <a:pPr algn="ctr"/>
              <a:r>
                <a:rPr lang="en-GB" b="1" dirty="0"/>
                <a:t>Value of Term</a:t>
              </a:r>
            </a:p>
          </p:txBody>
        </p:sp>
      </p:grpSp>
      <p:pic>
        <p:nvPicPr>
          <p:cNvPr id="20" name="Picture 19"/>
          <p:cNvPicPr>
            <a:picLocks noChangeAspect="1"/>
          </p:cNvPicPr>
          <p:nvPr/>
        </p:nvPicPr>
        <p:blipFill>
          <a:blip r:embed="rId5"/>
          <a:stretch>
            <a:fillRect/>
          </a:stretch>
        </p:blipFill>
        <p:spPr>
          <a:xfrm>
            <a:off x="1557327" y="2842257"/>
            <a:ext cx="5114372" cy="1300265"/>
          </a:xfrm>
          <a:prstGeom prst="rect">
            <a:avLst/>
          </a:prstGeom>
        </p:spPr>
      </p:pic>
      <p:sp>
        <p:nvSpPr>
          <p:cNvPr id="24" name="TextBox 23"/>
          <p:cNvSpPr txBox="1"/>
          <p:nvPr/>
        </p:nvSpPr>
        <p:spPr>
          <a:xfrm>
            <a:off x="1364226" y="265472"/>
            <a:ext cx="5576404" cy="646331"/>
          </a:xfrm>
          <a:prstGeom prst="rect">
            <a:avLst/>
          </a:prstGeom>
          <a:noFill/>
        </p:spPr>
        <p:txBody>
          <a:bodyPr wrap="square" rtlCol="0">
            <a:spAutoFit/>
          </a:bodyPr>
          <a:lstStyle/>
          <a:p>
            <a:r>
              <a:rPr lang="en-GB" sz="3600" u="sng" dirty="0"/>
              <a:t>Solutions</a:t>
            </a:r>
          </a:p>
        </p:txBody>
      </p:sp>
      <p:sp>
        <p:nvSpPr>
          <p:cNvPr id="2" name="Text Placeholder 1"/>
          <p:cNvSpPr>
            <a:spLocks noGrp="1"/>
          </p:cNvSpPr>
          <p:nvPr>
            <p:ph type="body" sz="quarter" idx="10"/>
          </p:nvPr>
        </p:nvSpPr>
        <p:spPr/>
        <p:txBody>
          <a:bodyPr/>
          <a:lstStyle/>
          <a:p>
            <a:endParaRPr lang="en-GB"/>
          </a:p>
        </p:txBody>
      </p:sp>
      <p:sp>
        <p:nvSpPr>
          <p:cNvPr id="18" name="Content Placeholder 17"/>
          <p:cNvSpPr>
            <a:spLocks noGrp="1"/>
          </p:cNvSpPr>
          <p:nvPr>
            <p:ph sz="quarter" idx="11"/>
          </p:nvPr>
        </p:nvSpPr>
        <p:spPr/>
        <p:txBody>
          <a:bodyPr/>
          <a:lstStyle/>
          <a:p>
            <a:endParaRPr lang="en-GB"/>
          </a:p>
        </p:txBody>
      </p:sp>
    </p:spTree>
    <p:extLst>
      <p:ext uri="{BB962C8B-B14F-4D97-AF65-F5344CB8AC3E}">
        <p14:creationId xmlns:p14="http://schemas.microsoft.com/office/powerpoint/2010/main" val="320019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1931" y="1186603"/>
            <a:ext cx="2439495" cy="1682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2452112" y="2605295"/>
            <a:ext cx="2426428" cy="1682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284824" y="642054"/>
            <a:ext cx="5305159" cy="646331"/>
          </a:xfrm>
          <a:prstGeom prst="rect">
            <a:avLst/>
          </a:prstGeom>
          <a:noFill/>
        </p:spPr>
        <p:txBody>
          <a:bodyPr wrap="square" rtlCol="0">
            <a:spAutoFit/>
          </a:bodyPr>
          <a:lstStyle/>
          <a:p>
            <a:pPr algn="ctr"/>
            <a:r>
              <a:rPr lang="en-GB" sz="3600" dirty="0"/>
              <a:t>Discussion...</a:t>
            </a:r>
          </a:p>
        </p:txBody>
      </p:sp>
      <p:sp>
        <p:nvSpPr>
          <p:cNvPr id="5" name="TextBox 4"/>
          <p:cNvSpPr txBox="1"/>
          <p:nvPr/>
        </p:nvSpPr>
        <p:spPr>
          <a:xfrm>
            <a:off x="5877563" y="2190393"/>
            <a:ext cx="4306309" cy="830997"/>
          </a:xfrm>
          <a:prstGeom prst="rect">
            <a:avLst/>
          </a:prstGeom>
          <a:noFill/>
        </p:spPr>
        <p:txBody>
          <a:bodyPr wrap="square" rtlCol="0">
            <a:spAutoFit/>
          </a:bodyPr>
          <a:lstStyle/>
          <a:p>
            <a:r>
              <a:rPr lang="en-GB" sz="2400" dirty="0">
                <a:solidFill>
                  <a:srgbClr val="FF0000"/>
                </a:solidFill>
              </a:rPr>
              <a:t>After completing part 3, I have noticed… </a:t>
            </a:r>
          </a:p>
        </p:txBody>
      </p:sp>
      <p:sp>
        <p:nvSpPr>
          <p:cNvPr id="6" name="TextBox 5"/>
          <p:cNvSpPr txBox="1"/>
          <p:nvPr/>
        </p:nvSpPr>
        <p:spPr>
          <a:xfrm>
            <a:off x="5877563" y="3473261"/>
            <a:ext cx="4436571" cy="830997"/>
          </a:xfrm>
          <a:prstGeom prst="rect">
            <a:avLst/>
          </a:prstGeom>
          <a:noFill/>
        </p:spPr>
        <p:txBody>
          <a:bodyPr wrap="square" rtlCol="0">
            <a:spAutoFit/>
          </a:bodyPr>
          <a:lstStyle/>
          <a:p>
            <a:r>
              <a:rPr lang="en-GB" sz="2400" dirty="0">
                <a:solidFill>
                  <a:srgbClr val="FF0000"/>
                </a:solidFill>
              </a:rPr>
              <a:t>Graph 3 is similar to graphs 1 and 2 because…</a:t>
            </a:r>
          </a:p>
        </p:txBody>
      </p:sp>
      <p:sp>
        <p:nvSpPr>
          <p:cNvPr id="7" name="TextBox 6"/>
          <p:cNvSpPr txBox="1"/>
          <p:nvPr/>
        </p:nvSpPr>
        <p:spPr>
          <a:xfrm>
            <a:off x="5877562" y="4756129"/>
            <a:ext cx="4712420" cy="830997"/>
          </a:xfrm>
          <a:prstGeom prst="rect">
            <a:avLst/>
          </a:prstGeom>
          <a:noFill/>
        </p:spPr>
        <p:txBody>
          <a:bodyPr wrap="square" rtlCol="0">
            <a:spAutoFit/>
          </a:bodyPr>
          <a:lstStyle/>
          <a:p>
            <a:r>
              <a:rPr lang="en-GB" sz="2400" dirty="0">
                <a:solidFill>
                  <a:srgbClr val="FF0000"/>
                </a:solidFill>
              </a:rPr>
              <a:t>Graph 3 is different to graphs 1 and 2 because…</a:t>
            </a:r>
          </a:p>
        </p:txBody>
      </p:sp>
      <p:pic>
        <p:nvPicPr>
          <p:cNvPr id="8" name="Picture 7"/>
          <p:cNvPicPr>
            <a:picLocks noChangeAspect="1"/>
          </p:cNvPicPr>
          <p:nvPr/>
        </p:nvPicPr>
        <p:blipFill>
          <a:blip r:embed="rId5"/>
          <a:stretch>
            <a:fillRect/>
          </a:stretch>
        </p:blipFill>
        <p:spPr>
          <a:xfrm>
            <a:off x="2084997" y="4025945"/>
            <a:ext cx="2426429" cy="1683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8"/>
          <p:cNvSpPr>
            <a:spLocks noGrp="1"/>
          </p:cNvSpPr>
          <p:nvPr>
            <p:ph type="body" sz="quarter" idx="10"/>
          </p:nvPr>
        </p:nvSpPr>
        <p:spPr/>
        <p:txBody>
          <a:bodyPr/>
          <a:lstStyle/>
          <a:p>
            <a:endParaRPr lang="en-GB"/>
          </a:p>
        </p:txBody>
      </p:sp>
      <p:sp>
        <p:nvSpPr>
          <p:cNvPr id="10" name="Content Placeholder 9"/>
          <p:cNvSpPr>
            <a:spLocks noGrp="1"/>
          </p:cNvSpPr>
          <p:nvPr>
            <p:ph sz="quarter" idx="11"/>
          </p:nvPr>
        </p:nvSpPr>
        <p:spPr/>
        <p:txBody>
          <a:bodyPr/>
          <a:lstStyle/>
          <a:p>
            <a:endParaRPr lang="en-GB"/>
          </a:p>
        </p:txBody>
      </p:sp>
    </p:spTree>
    <p:extLst>
      <p:ext uri="{BB962C8B-B14F-4D97-AF65-F5344CB8AC3E}">
        <p14:creationId xmlns:p14="http://schemas.microsoft.com/office/powerpoint/2010/main" val="296213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4226" y="265472"/>
            <a:ext cx="9409471" cy="646331"/>
          </a:xfrm>
          <a:prstGeom prst="rect">
            <a:avLst/>
          </a:prstGeom>
          <a:noFill/>
        </p:spPr>
        <p:txBody>
          <a:bodyPr wrap="square" rtlCol="0">
            <a:spAutoFit/>
          </a:bodyPr>
          <a:lstStyle/>
          <a:p>
            <a:r>
              <a:rPr lang="en-GB" sz="3600" u="sng" dirty="0"/>
              <a:t>Independent worksheet</a:t>
            </a:r>
          </a:p>
        </p:txBody>
      </p:sp>
      <p:pic>
        <p:nvPicPr>
          <p:cNvPr id="6" name="Picture 5"/>
          <p:cNvPicPr>
            <a:picLocks noChangeAspect="1"/>
          </p:cNvPicPr>
          <p:nvPr/>
        </p:nvPicPr>
        <p:blipFill>
          <a:blip r:embed="rId2"/>
          <a:stretch>
            <a:fillRect/>
          </a:stretch>
        </p:blipFill>
        <p:spPr>
          <a:xfrm>
            <a:off x="6641676" y="358218"/>
            <a:ext cx="4326981" cy="5788603"/>
          </a:xfrm>
          <a:prstGeom prst="rect">
            <a:avLst/>
          </a:prstGeom>
        </p:spPr>
      </p:pic>
    </p:spTree>
    <p:extLst>
      <p:ext uri="{BB962C8B-B14F-4D97-AF65-F5344CB8AC3E}">
        <p14:creationId xmlns:p14="http://schemas.microsoft.com/office/powerpoint/2010/main" val="221288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391" y="24555"/>
            <a:ext cx="4572000" cy="369332"/>
          </a:xfrm>
          <a:prstGeom prst="rect">
            <a:avLst/>
          </a:prstGeom>
          <a:noFill/>
        </p:spPr>
        <p:txBody>
          <a:bodyPr wrap="square" rtlCol="0">
            <a:spAutoFit/>
          </a:bodyPr>
          <a:lstStyle/>
          <a:p>
            <a:r>
              <a:rPr lang="en-GB" dirty="0"/>
              <a:t>Complete the table to represent the sequence:</a:t>
            </a:r>
          </a:p>
        </p:txBody>
      </p:sp>
      <p:sp>
        <p:nvSpPr>
          <p:cNvPr id="3" name="TextBox 2"/>
          <p:cNvSpPr txBox="1"/>
          <p:nvPr/>
        </p:nvSpPr>
        <p:spPr>
          <a:xfrm>
            <a:off x="2920686" y="54414"/>
            <a:ext cx="599440" cy="5632311"/>
          </a:xfrm>
          <a:prstGeom prst="rect">
            <a:avLst/>
          </a:prstGeom>
          <a:noFill/>
        </p:spPr>
        <p:txBody>
          <a:bodyPr wrap="square" rtlCol="0">
            <a:spAutoFit/>
          </a:bodyPr>
          <a:lstStyle/>
          <a:p>
            <a:pPr marL="342900" indent="-342900">
              <a:lnSpc>
                <a:spcPct val="400000"/>
              </a:lnSpc>
              <a:buFont typeface="+mj-lt"/>
              <a:buAutoNum type="alphaLcParenR"/>
            </a:pPr>
            <a:r>
              <a:rPr lang="en-GB" dirty="0"/>
              <a:t> </a:t>
            </a:r>
          </a:p>
          <a:p>
            <a:pPr marL="342900" indent="-342900">
              <a:lnSpc>
                <a:spcPct val="400000"/>
              </a:lnSpc>
              <a:buFont typeface="+mj-lt"/>
              <a:buAutoNum type="alphaLcParenR"/>
            </a:pPr>
            <a:r>
              <a:rPr lang="en-GB" dirty="0"/>
              <a:t> </a:t>
            </a:r>
          </a:p>
          <a:p>
            <a:pPr marL="342900" indent="-342900">
              <a:lnSpc>
                <a:spcPct val="400000"/>
              </a:lnSpc>
              <a:buFont typeface="+mj-lt"/>
              <a:buAutoNum type="alphaLcParenR"/>
            </a:pPr>
            <a:r>
              <a:rPr lang="en-GB" dirty="0"/>
              <a:t> </a:t>
            </a:r>
          </a:p>
          <a:p>
            <a:pPr marL="342900" indent="-342900">
              <a:lnSpc>
                <a:spcPct val="400000"/>
              </a:lnSpc>
              <a:buFont typeface="+mj-lt"/>
              <a:buAutoNum type="alphaLcParenR"/>
            </a:pPr>
            <a:r>
              <a:rPr lang="en-GB" dirty="0"/>
              <a:t> </a:t>
            </a:r>
          </a:p>
          <a:p>
            <a:pPr marL="342900" indent="-342900">
              <a:lnSpc>
                <a:spcPct val="400000"/>
              </a:lnSpc>
              <a:buFont typeface="+mj-lt"/>
              <a:buAutoNum type="alphaLcParenR"/>
            </a:pPr>
            <a:r>
              <a:rPr lang="en-GB" dirty="0"/>
              <a:t> </a:t>
            </a:r>
          </a:p>
        </p:txBody>
      </p:sp>
      <p:pic>
        <p:nvPicPr>
          <p:cNvPr id="4" name="Picture 3"/>
          <p:cNvPicPr>
            <a:picLocks noChangeAspect="1"/>
          </p:cNvPicPr>
          <p:nvPr/>
        </p:nvPicPr>
        <p:blipFill>
          <a:blip r:embed="rId3"/>
          <a:stretch>
            <a:fillRect/>
          </a:stretch>
        </p:blipFill>
        <p:spPr>
          <a:xfrm>
            <a:off x="6115068" y="587422"/>
            <a:ext cx="3520440" cy="797488"/>
          </a:xfrm>
          <a:prstGeom prst="rect">
            <a:avLst/>
          </a:prstGeom>
        </p:spPr>
      </p:pic>
      <p:sp>
        <p:nvSpPr>
          <p:cNvPr id="5" name="Oval 4"/>
          <p:cNvSpPr>
            <a:spLocks noChangeAspect="1"/>
          </p:cNvSpPr>
          <p:nvPr/>
        </p:nvSpPr>
        <p:spPr>
          <a:xfrm>
            <a:off x="3584564" y="82748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a:spLocks noChangeAspect="1"/>
          </p:cNvSpPr>
          <p:nvPr/>
        </p:nvSpPr>
        <p:spPr>
          <a:xfrm>
            <a:off x="4159267" y="82748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a:spLocks noChangeAspect="1"/>
          </p:cNvSpPr>
          <p:nvPr/>
        </p:nvSpPr>
        <p:spPr>
          <a:xfrm>
            <a:off x="4159267" y="644164"/>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a:spLocks noChangeAspect="1"/>
          </p:cNvSpPr>
          <p:nvPr/>
        </p:nvSpPr>
        <p:spPr>
          <a:xfrm>
            <a:off x="4354405" y="82748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a:spLocks noChangeAspect="1"/>
          </p:cNvSpPr>
          <p:nvPr/>
        </p:nvSpPr>
        <p:spPr>
          <a:xfrm>
            <a:off x="4802384" y="82748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a:spLocks noChangeAspect="1"/>
          </p:cNvSpPr>
          <p:nvPr/>
        </p:nvSpPr>
        <p:spPr>
          <a:xfrm>
            <a:off x="4802384" y="644164"/>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a:spLocks noChangeAspect="1"/>
          </p:cNvSpPr>
          <p:nvPr/>
        </p:nvSpPr>
        <p:spPr>
          <a:xfrm>
            <a:off x="4997522" y="82748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4802384" y="46084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5196663" y="82748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a:spLocks noChangeAspect="1"/>
          </p:cNvSpPr>
          <p:nvPr/>
        </p:nvSpPr>
        <p:spPr>
          <a:xfrm>
            <a:off x="4198968" y="199281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4394106" y="199281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4593247" y="199281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a:spLocks noChangeAspect="1"/>
          </p:cNvSpPr>
          <p:nvPr/>
        </p:nvSpPr>
        <p:spPr>
          <a:xfrm>
            <a:off x="5068254" y="199281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a:spLocks noChangeAspect="1"/>
          </p:cNvSpPr>
          <p:nvPr/>
        </p:nvSpPr>
        <p:spPr>
          <a:xfrm>
            <a:off x="5263392" y="199281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a:spLocks noChangeAspect="1"/>
          </p:cNvSpPr>
          <p:nvPr/>
        </p:nvSpPr>
        <p:spPr>
          <a:xfrm>
            <a:off x="5462533" y="199281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a:spLocks noChangeAspect="1"/>
          </p:cNvSpPr>
          <p:nvPr/>
        </p:nvSpPr>
        <p:spPr>
          <a:xfrm>
            <a:off x="5068254" y="219693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a:spLocks noChangeAspect="1"/>
          </p:cNvSpPr>
          <p:nvPr/>
        </p:nvSpPr>
        <p:spPr>
          <a:xfrm>
            <a:off x="5263392" y="219693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a:spLocks noChangeAspect="1"/>
          </p:cNvSpPr>
          <p:nvPr/>
        </p:nvSpPr>
        <p:spPr>
          <a:xfrm>
            <a:off x="5462533" y="219693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3"/>
          <a:stretch>
            <a:fillRect/>
          </a:stretch>
        </p:blipFill>
        <p:spPr>
          <a:xfrm>
            <a:off x="6085855" y="1657955"/>
            <a:ext cx="3520440" cy="797488"/>
          </a:xfrm>
          <a:prstGeom prst="rect">
            <a:avLst/>
          </a:prstGeom>
        </p:spPr>
      </p:pic>
      <p:sp>
        <p:nvSpPr>
          <p:cNvPr id="24" name="Oval 23"/>
          <p:cNvSpPr>
            <a:spLocks noChangeAspect="1"/>
          </p:cNvSpPr>
          <p:nvPr/>
        </p:nvSpPr>
        <p:spPr>
          <a:xfrm>
            <a:off x="4193943" y="180949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a:spLocks noChangeAspect="1"/>
          </p:cNvSpPr>
          <p:nvPr/>
        </p:nvSpPr>
        <p:spPr>
          <a:xfrm>
            <a:off x="4389081" y="180949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a:spLocks noChangeAspect="1"/>
          </p:cNvSpPr>
          <p:nvPr/>
        </p:nvSpPr>
        <p:spPr>
          <a:xfrm>
            <a:off x="5068254" y="180949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a:spLocks noChangeAspect="1"/>
          </p:cNvSpPr>
          <p:nvPr/>
        </p:nvSpPr>
        <p:spPr>
          <a:xfrm>
            <a:off x="5263392" y="180949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a:spLocks noChangeAspect="1"/>
          </p:cNvSpPr>
          <p:nvPr/>
        </p:nvSpPr>
        <p:spPr>
          <a:xfrm>
            <a:off x="3475014" y="180949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a:spLocks noChangeAspect="1"/>
          </p:cNvSpPr>
          <p:nvPr/>
        </p:nvSpPr>
        <p:spPr>
          <a:xfrm>
            <a:off x="3670152" y="180949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a:spLocks noChangeAspect="1"/>
          </p:cNvSpPr>
          <p:nvPr/>
        </p:nvSpPr>
        <p:spPr>
          <a:xfrm>
            <a:off x="3486830" y="298096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a:spLocks noChangeAspect="1"/>
          </p:cNvSpPr>
          <p:nvPr/>
        </p:nvSpPr>
        <p:spPr>
          <a:xfrm>
            <a:off x="4184668" y="3131640"/>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a:spLocks noChangeAspect="1"/>
          </p:cNvSpPr>
          <p:nvPr/>
        </p:nvSpPr>
        <p:spPr>
          <a:xfrm>
            <a:off x="4184668" y="294831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a:spLocks noChangeAspect="1"/>
          </p:cNvSpPr>
          <p:nvPr/>
        </p:nvSpPr>
        <p:spPr>
          <a:xfrm>
            <a:off x="4379806" y="3131640"/>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a:spLocks noChangeAspect="1"/>
          </p:cNvSpPr>
          <p:nvPr/>
        </p:nvSpPr>
        <p:spPr>
          <a:xfrm>
            <a:off x="4379806" y="294831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a:spLocks noChangeAspect="1"/>
          </p:cNvSpPr>
          <p:nvPr/>
        </p:nvSpPr>
        <p:spPr>
          <a:xfrm>
            <a:off x="5111129" y="313343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a:spLocks noChangeAspect="1"/>
          </p:cNvSpPr>
          <p:nvPr/>
        </p:nvSpPr>
        <p:spPr>
          <a:xfrm>
            <a:off x="5111129" y="295011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a:spLocks noChangeAspect="1"/>
          </p:cNvSpPr>
          <p:nvPr/>
        </p:nvSpPr>
        <p:spPr>
          <a:xfrm>
            <a:off x="5306267" y="313343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a:spLocks noChangeAspect="1"/>
          </p:cNvSpPr>
          <p:nvPr/>
        </p:nvSpPr>
        <p:spPr>
          <a:xfrm>
            <a:off x="5306267" y="295011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a:spLocks noChangeAspect="1"/>
          </p:cNvSpPr>
          <p:nvPr/>
        </p:nvSpPr>
        <p:spPr>
          <a:xfrm>
            <a:off x="5111129" y="331496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a:spLocks noChangeAspect="1"/>
          </p:cNvSpPr>
          <p:nvPr/>
        </p:nvSpPr>
        <p:spPr>
          <a:xfrm>
            <a:off x="5306267" y="331496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a:spLocks noChangeAspect="1"/>
          </p:cNvSpPr>
          <p:nvPr/>
        </p:nvSpPr>
        <p:spPr>
          <a:xfrm>
            <a:off x="5505408" y="331496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a:spLocks noChangeAspect="1"/>
          </p:cNvSpPr>
          <p:nvPr/>
        </p:nvSpPr>
        <p:spPr>
          <a:xfrm>
            <a:off x="5505408" y="294691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a:spLocks noChangeAspect="1"/>
          </p:cNvSpPr>
          <p:nvPr/>
        </p:nvSpPr>
        <p:spPr>
          <a:xfrm>
            <a:off x="5505408" y="315103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p:cNvPicPr>
            <a:picLocks noChangeAspect="1"/>
          </p:cNvPicPr>
          <p:nvPr/>
        </p:nvPicPr>
        <p:blipFill>
          <a:blip r:embed="rId3"/>
          <a:stretch>
            <a:fillRect/>
          </a:stretch>
        </p:blipFill>
        <p:spPr>
          <a:xfrm>
            <a:off x="6115068" y="2892165"/>
            <a:ext cx="3520440" cy="797488"/>
          </a:xfrm>
          <a:prstGeom prst="rect">
            <a:avLst/>
          </a:prstGeom>
        </p:spPr>
      </p:pic>
      <p:sp>
        <p:nvSpPr>
          <p:cNvPr id="45" name="Oval 44"/>
          <p:cNvSpPr>
            <a:spLocks noChangeAspect="1"/>
          </p:cNvSpPr>
          <p:nvPr/>
        </p:nvSpPr>
        <p:spPr>
          <a:xfrm>
            <a:off x="3412273" y="4304814"/>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a:spLocks noChangeAspect="1"/>
          </p:cNvSpPr>
          <p:nvPr/>
        </p:nvSpPr>
        <p:spPr>
          <a:xfrm>
            <a:off x="3412273" y="412149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a:spLocks noChangeAspect="1"/>
          </p:cNvSpPr>
          <p:nvPr/>
        </p:nvSpPr>
        <p:spPr>
          <a:xfrm>
            <a:off x="3607411" y="4304814"/>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a:spLocks noChangeAspect="1"/>
          </p:cNvSpPr>
          <p:nvPr/>
        </p:nvSpPr>
        <p:spPr>
          <a:xfrm>
            <a:off x="3607411" y="412149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a:spLocks noChangeAspect="1"/>
          </p:cNvSpPr>
          <p:nvPr/>
        </p:nvSpPr>
        <p:spPr>
          <a:xfrm>
            <a:off x="3806552" y="413154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a:spLocks noChangeAspect="1"/>
          </p:cNvSpPr>
          <p:nvPr/>
        </p:nvSpPr>
        <p:spPr>
          <a:xfrm>
            <a:off x="3806552" y="4309159"/>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a:spLocks noChangeAspect="1"/>
          </p:cNvSpPr>
          <p:nvPr/>
        </p:nvSpPr>
        <p:spPr>
          <a:xfrm>
            <a:off x="4004257" y="412149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a:spLocks noChangeAspect="1"/>
          </p:cNvSpPr>
          <p:nvPr/>
        </p:nvSpPr>
        <p:spPr>
          <a:xfrm>
            <a:off x="4419921" y="431052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a:spLocks noChangeAspect="1"/>
          </p:cNvSpPr>
          <p:nvPr/>
        </p:nvSpPr>
        <p:spPr>
          <a:xfrm>
            <a:off x="4419921" y="4127201"/>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a:spLocks noChangeAspect="1"/>
          </p:cNvSpPr>
          <p:nvPr/>
        </p:nvSpPr>
        <p:spPr>
          <a:xfrm>
            <a:off x="4619062" y="4137255"/>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a:spLocks noChangeAspect="1"/>
          </p:cNvSpPr>
          <p:nvPr/>
        </p:nvSpPr>
        <p:spPr>
          <a:xfrm>
            <a:off x="4619062" y="431486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a:spLocks noChangeAspect="1"/>
          </p:cNvSpPr>
          <p:nvPr/>
        </p:nvSpPr>
        <p:spPr>
          <a:xfrm>
            <a:off x="4816767" y="4127201"/>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a:spLocks noChangeAspect="1"/>
          </p:cNvSpPr>
          <p:nvPr/>
        </p:nvSpPr>
        <p:spPr>
          <a:xfrm>
            <a:off x="5335908" y="414649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a:spLocks noChangeAspect="1"/>
          </p:cNvSpPr>
          <p:nvPr/>
        </p:nvSpPr>
        <p:spPr>
          <a:xfrm>
            <a:off x="5335908" y="4324111"/>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a:spLocks noChangeAspect="1"/>
          </p:cNvSpPr>
          <p:nvPr/>
        </p:nvSpPr>
        <p:spPr>
          <a:xfrm>
            <a:off x="5533613" y="4136444"/>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p:cNvPicPr>
            <a:picLocks noChangeAspect="1"/>
          </p:cNvPicPr>
          <p:nvPr/>
        </p:nvPicPr>
        <p:blipFill>
          <a:blip r:embed="rId3"/>
          <a:stretch>
            <a:fillRect/>
          </a:stretch>
        </p:blipFill>
        <p:spPr>
          <a:xfrm>
            <a:off x="6087395" y="4017028"/>
            <a:ext cx="3520440" cy="797488"/>
          </a:xfrm>
          <a:prstGeom prst="rect">
            <a:avLst/>
          </a:prstGeom>
        </p:spPr>
      </p:pic>
      <p:sp>
        <p:nvSpPr>
          <p:cNvPr id="61" name="Oval 60"/>
          <p:cNvSpPr>
            <a:spLocks noChangeAspect="1"/>
          </p:cNvSpPr>
          <p:nvPr/>
        </p:nvSpPr>
        <p:spPr>
          <a:xfrm>
            <a:off x="3357663" y="5146450"/>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a:spLocks noChangeAspect="1"/>
          </p:cNvSpPr>
          <p:nvPr/>
        </p:nvSpPr>
        <p:spPr>
          <a:xfrm>
            <a:off x="3556804" y="514325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a:spLocks noChangeAspect="1"/>
          </p:cNvSpPr>
          <p:nvPr/>
        </p:nvSpPr>
        <p:spPr>
          <a:xfrm>
            <a:off x="3556804" y="5347369"/>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a:spLocks noChangeAspect="1"/>
          </p:cNvSpPr>
          <p:nvPr/>
        </p:nvSpPr>
        <p:spPr>
          <a:xfrm>
            <a:off x="4062029" y="532977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a:spLocks noChangeAspect="1"/>
          </p:cNvSpPr>
          <p:nvPr/>
        </p:nvSpPr>
        <p:spPr>
          <a:xfrm>
            <a:off x="4062029" y="5146450"/>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a:spLocks noChangeAspect="1"/>
          </p:cNvSpPr>
          <p:nvPr/>
        </p:nvSpPr>
        <p:spPr>
          <a:xfrm>
            <a:off x="4257167" y="532977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a:spLocks noChangeAspect="1"/>
          </p:cNvSpPr>
          <p:nvPr/>
        </p:nvSpPr>
        <p:spPr>
          <a:xfrm>
            <a:off x="4257167" y="5146450"/>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a:spLocks noChangeAspect="1"/>
          </p:cNvSpPr>
          <p:nvPr/>
        </p:nvSpPr>
        <p:spPr>
          <a:xfrm>
            <a:off x="4257167" y="551129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a:spLocks noChangeAspect="1"/>
          </p:cNvSpPr>
          <p:nvPr/>
        </p:nvSpPr>
        <p:spPr>
          <a:xfrm>
            <a:off x="4456308" y="551129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a:spLocks noChangeAspect="1"/>
          </p:cNvSpPr>
          <p:nvPr/>
        </p:nvSpPr>
        <p:spPr>
          <a:xfrm>
            <a:off x="4456308" y="514325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a:spLocks noChangeAspect="1"/>
          </p:cNvSpPr>
          <p:nvPr/>
        </p:nvSpPr>
        <p:spPr>
          <a:xfrm>
            <a:off x="4456308" y="5347369"/>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a:spLocks noChangeAspect="1"/>
          </p:cNvSpPr>
          <p:nvPr/>
        </p:nvSpPr>
        <p:spPr>
          <a:xfrm>
            <a:off x="5019468" y="550748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a:spLocks noChangeAspect="1"/>
          </p:cNvSpPr>
          <p:nvPr/>
        </p:nvSpPr>
        <p:spPr>
          <a:xfrm>
            <a:off x="5019468" y="532416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a:spLocks noChangeAspect="1"/>
          </p:cNvSpPr>
          <p:nvPr/>
        </p:nvSpPr>
        <p:spPr>
          <a:xfrm>
            <a:off x="5214606" y="550748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a:spLocks noChangeAspect="1"/>
          </p:cNvSpPr>
          <p:nvPr/>
        </p:nvSpPr>
        <p:spPr>
          <a:xfrm>
            <a:off x="5214606" y="5324166"/>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a:spLocks noChangeAspect="1"/>
          </p:cNvSpPr>
          <p:nvPr/>
        </p:nvSpPr>
        <p:spPr>
          <a:xfrm>
            <a:off x="5214606" y="568901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a:spLocks noChangeAspect="1"/>
          </p:cNvSpPr>
          <p:nvPr/>
        </p:nvSpPr>
        <p:spPr>
          <a:xfrm>
            <a:off x="5413747" y="568901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a:spLocks noChangeAspect="1"/>
          </p:cNvSpPr>
          <p:nvPr/>
        </p:nvSpPr>
        <p:spPr>
          <a:xfrm>
            <a:off x="5413747" y="532096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a:spLocks noChangeAspect="1"/>
          </p:cNvSpPr>
          <p:nvPr/>
        </p:nvSpPr>
        <p:spPr>
          <a:xfrm>
            <a:off x="5413747" y="550003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a:spLocks noChangeAspect="1"/>
          </p:cNvSpPr>
          <p:nvPr/>
        </p:nvSpPr>
        <p:spPr>
          <a:xfrm>
            <a:off x="5019468" y="514264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a:spLocks noChangeAspect="1"/>
          </p:cNvSpPr>
          <p:nvPr/>
        </p:nvSpPr>
        <p:spPr>
          <a:xfrm>
            <a:off x="5214606" y="514264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a:spLocks noChangeAspect="1"/>
          </p:cNvSpPr>
          <p:nvPr/>
        </p:nvSpPr>
        <p:spPr>
          <a:xfrm>
            <a:off x="5413747" y="5139450"/>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a:spLocks noChangeAspect="1"/>
          </p:cNvSpPr>
          <p:nvPr/>
        </p:nvSpPr>
        <p:spPr>
          <a:xfrm>
            <a:off x="5597069" y="5689012"/>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a:spLocks noChangeAspect="1"/>
          </p:cNvSpPr>
          <p:nvPr/>
        </p:nvSpPr>
        <p:spPr>
          <a:xfrm>
            <a:off x="5597069" y="5320968"/>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a:spLocks noChangeAspect="1"/>
          </p:cNvSpPr>
          <p:nvPr/>
        </p:nvSpPr>
        <p:spPr>
          <a:xfrm>
            <a:off x="5597069" y="5500033"/>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a:spLocks noChangeAspect="1"/>
          </p:cNvSpPr>
          <p:nvPr/>
        </p:nvSpPr>
        <p:spPr>
          <a:xfrm>
            <a:off x="5597069" y="5139450"/>
            <a:ext cx="183322" cy="18332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p:cNvPicPr>
            <a:picLocks noChangeAspect="1"/>
          </p:cNvPicPr>
          <p:nvPr/>
        </p:nvPicPr>
        <p:blipFill>
          <a:blip r:embed="rId3"/>
          <a:stretch>
            <a:fillRect/>
          </a:stretch>
        </p:blipFill>
        <p:spPr>
          <a:xfrm>
            <a:off x="6087805" y="5105546"/>
            <a:ext cx="3520440" cy="797488"/>
          </a:xfrm>
          <a:prstGeom prst="rect">
            <a:avLst/>
          </a:prstGeom>
        </p:spPr>
      </p:pic>
      <p:sp>
        <p:nvSpPr>
          <p:cNvPr id="88" name="TextBox 87"/>
          <p:cNvSpPr txBox="1"/>
          <p:nvPr/>
        </p:nvSpPr>
        <p:spPr>
          <a:xfrm>
            <a:off x="1356194" y="6031246"/>
            <a:ext cx="9692806" cy="830997"/>
          </a:xfrm>
          <a:prstGeom prst="rect">
            <a:avLst/>
          </a:prstGeom>
          <a:noFill/>
        </p:spPr>
        <p:txBody>
          <a:bodyPr wrap="square" rtlCol="0">
            <a:spAutoFit/>
          </a:bodyPr>
          <a:lstStyle/>
          <a:p>
            <a:pPr algn="ctr"/>
            <a:r>
              <a:rPr lang="en-GB" sz="2400" dirty="0">
                <a:solidFill>
                  <a:srgbClr val="FF0000"/>
                </a:solidFill>
              </a:rPr>
              <a:t>For each sequence state whether the points lie on a straight line and explain how you know. </a:t>
            </a:r>
          </a:p>
        </p:txBody>
      </p:sp>
      <p:sp>
        <p:nvSpPr>
          <p:cNvPr id="91" name="Text Placeholder 90"/>
          <p:cNvSpPr>
            <a:spLocks noGrp="1"/>
          </p:cNvSpPr>
          <p:nvPr>
            <p:ph type="body" sz="quarter" idx="10"/>
          </p:nvPr>
        </p:nvSpPr>
        <p:spPr/>
        <p:txBody>
          <a:bodyPr/>
          <a:lstStyle/>
          <a:p>
            <a:endParaRPr lang="en-GB"/>
          </a:p>
        </p:txBody>
      </p:sp>
      <p:sp>
        <p:nvSpPr>
          <p:cNvPr id="92" name="Content Placeholder 91"/>
          <p:cNvSpPr>
            <a:spLocks noGrp="1"/>
          </p:cNvSpPr>
          <p:nvPr>
            <p:ph sz="quarter" idx="11"/>
          </p:nvPr>
        </p:nvSpPr>
        <p:spPr/>
        <p:txBody>
          <a:bodyPr/>
          <a:lstStyle/>
          <a:p>
            <a:endParaRPr lang="en-GB"/>
          </a:p>
        </p:txBody>
      </p:sp>
    </p:spTree>
    <p:extLst>
      <p:ext uri="{BB962C8B-B14F-4D97-AF65-F5344CB8AC3E}">
        <p14:creationId xmlns:p14="http://schemas.microsoft.com/office/powerpoint/2010/main" val="354078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83777" y="1692786"/>
            <a:ext cx="8828285" cy="5005827"/>
            <a:chOff x="3587199" y="2550410"/>
            <a:chExt cx="8828285" cy="5005827"/>
          </a:xfrm>
        </p:grpSpPr>
        <p:sp>
          <p:nvSpPr>
            <p:cNvPr id="3" name="TextBox 2"/>
            <p:cNvSpPr txBox="1"/>
            <p:nvPr/>
          </p:nvSpPr>
          <p:spPr>
            <a:xfrm>
              <a:off x="3863584" y="2550410"/>
              <a:ext cx="8350202" cy="523220"/>
            </a:xfrm>
            <a:prstGeom prst="rect">
              <a:avLst/>
            </a:prstGeom>
            <a:noFill/>
          </p:spPr>
          <p:txBody>
            <a:bodyPr wrap="square" rtlCol="0">
              <a:spAutoFit/>
            </a:bodyPr>
            <a:lstStyle/>
            <a:p>
              <a:r>
                <a:rPr lang="en-GB" sz="2800" dirty="0"/>
                <a:t>1. Represent the following sequence on a table</a:t>
              </a:r>
              <a:r>
                <a:rPr lang="en-GB" sz="1600" dirty="0"/>
                <a:t>.</a:t>
              </a:r>
            </a:p>
          </p:txBody>
        </p:sp>
        <p:pic>
          <p:nvPicPr>
            <p:cNvPr id="4" name="Picture 3"/>
            <p:cNvPicPr>
              <a:picLocks noChangeAspect="1"/>
            </p:cNvPicPr>
            <p:nvPr/>
          </p:nvPicPr>
          <p:blipFill>
            <a:blip r:embed="rId3"/>
            <a:stretch>
              <a:fillRect/>
            </a:stretch>
          </p:blipFill>
          <p:spPr>
            <a:xfrm>
              <a:off x="3587199" y="3479167"/>
              <a:ext cx="3236878" cy="1097350"/>
            </a:xfrm>
            <a:prstGeom prst="rect">
              <a:avLst/>
            </a:prstGeom>
          </p:spPr>
        </p:pic>
        <p:pic>
          <p:nvPicPr>
            <p:cNvPr id="5" name="Picture 4"/>
            <p:cNvPicPr>
              <a:picLocks noChangeAspect="1"/>
            </p:cNvPicPr>
            <p:nvPr/>
          </p:nvPicPr>
          <p:blipFill>
            <a:blip r:embed="rId4"/>
            <a:stretch>
              <a:fillRect/>
            </a:stretch>
          </p:blipFill>
          <p:spPr>
            <a:xfrm>
              <a:off x="7369628" y="3408410"/>
              <a:ext cx="4844158" cy="1097351"/>
            </a:xfrm>
            <a:prstGeom prst="rect">
              <a:avLst/>
            </a:prstGeom>
          </p:spPr>
        </p:pic>
        <p:sp>
          <p:nvSpPr>
            <p:cNvPr id="6" name="TextBox 5"/>
            <p:cNvSpPr txBox="1"/>
            <p:nvPr/>
          </p:nvSpPr>
          <p:spPr>
            <a:xfrm>
              <a:off x="3587199" y="4601582"/>
              <a:ext cx="8828285" cy="2954655"/>
            </a:xfrm>
            <a:prstGeom prst="rect">
              <a:avLst/>
            </a:prstGeom>
            <a:noFill/>
          </p:spPr>
          <p:txBody>
            <a:bodyPr wrap="square" rtlCol="0">
              <a:spAutoFit/>
            </a:bodyPr>
            <a:lstStyle/>
            <a:p>
              <a:endParaRPr lang="en-GB" dirty="0"/>
            </a:p>
            <a:p>
              <a:r>
                <a:rPr lang="en-GB" dirty="0"/>
                <a:t>2. </a:t>
              </a:r>
              <a:r>
                <a:rPr lang="en-GB" sz="2400" dirty="0"/>
                <a:t>a) If the points from this table were put on a graph, would the line be straight or curved? Could you describe any other features of the graph?</a:t>
              </a:r>
            </a:p>
            <a:p>
              <a:endParaRPr lang="en-GB" sz="2400" dirty="0"/>
            </a:p>
            <a:p>
              <a:r>
                <a:rPr lang="en-GB" sz="2400" dirty="0"/>
                <a:t>b) How do you know? </a:t>
              </a:r>
            </a:p>
            <a:p>
              <a:endParaRPr lang="en-GB" sz="2400" dirty="0"/>
            </a:p>
            <a:p>
              <a:r>
                <a:rPr lang="en-GB" sz="2400" dirty="0"/>
                <a:t>c) How could you prove it?</a:t>
              </a:r>
            </a:p>
          </p:txBody>
        </p:sp>
      </p:grpSp>
      <p:sp>
        <p:nvSpPr>
          <p:cNvPr id="7" name="TextBox 6"/>
          <p:cNvSpPr txBox="1"/>
          <p:nvPr/>
        </p:nvSpPr>
        <p:spPr>
          <a:xfrm>
            <a:off x="1292337" y="132348"/>
            <a:ext cx="9409471" cy="830997"/>
          </a:xfrm>
          <a:prstGeom prst="rect">
            <a:avLst/>
          </a:prstGeom>
          <a:noFill/>
        </p:spPr>
        <p:txBody>
          <a:bodyPr wrap="square" rtlCol="0">
            <a:spAutoFit/>
          </a:bodyPr>
          <a:lstStyle/>
          <a:p>
            <a:r>
              <a:rPr lang="en-GB" sz="4800" dirty="0"/>
              <a:t>To finish…</a:t>
            </a:r>
          </a:p>
        </p:txBody>
      </p:sp>
      <p:sp>
        <p:nvSpPr>
          <p:cNvPr id="8" name="TextBox 7"/>
          <p:cNvSpPr txBox="1"/>
          <p:nvPr/>
        </p:nvSpPr>
        <p:spPr>
          <a:xfrm>
            <a:off x="1292336" y="875694"/>
            <a:ext cx="9409471" cy="830997"/>
          </a:xfrm>
          <a:prstGeom prst="rect">
            <a:avLst/>
          </a:prstGeom>
          <a:noFill/>
        </p:spPr>
        <p:txBody>
          <a:bodyPr wrap="square" rtlCol="0">
            <a:spAutoFit/>
          </a:bodyPr>
          <a:lstStyle/>
          <a:p>
            <a:r>
              <a:rPr lang="en-GB" sz="4800" dirty="0"/>
              <a:t>On your whiteboards</a:t>
            </a:r>
          </a:p>
        </p:txBody>
      </p:sp>
      <p:sp>
        <p:nvSpPr>
          <p:cNvPr id="11" name="Text Placeholder 10"/>
          <p:cNvSpPr>
            <a:spLocks noGrp="1"/>
          </p:cNvSpPr>
          <p:nvPr>
            <p:ph type="body" sz="quarter" idx="10"/>
          </p:nvPr>
        </p:nvSpPr>
        <p:spPr/>
        <p:txBody>
          <a:bodyPr/>
          <a:lstStyle/>
          <a:p>
            <a:endParaRPr lang="en-GB"/>
          </a:p>
        </p:txBody>
      </p:sp>
      <p:sp>
        <p:nvSpPr>
          <p:cNvPr id="12" name="Content Placeholder 11"/>
          <p:cNvSpPr>
            <a:spLocks noGrp="1"/>
          </p:cNvSpPr>
          <p:nvPr>
            <p:ph sz="quarter" idx="11"/>
          </p:nvPr>
        </p:nvSpPr>
        <p:spPr/>
        <p:txBody>
          <a:bodyPr/>
          <a:lstStyle/>
          <a:p>
            <a:endParaRPr lang="en-GB"/>
          </a:p>
        </p:txBody>
      </p:sp>
    </p:spTree>
    <p:extLst>
      <p:ext uri="{BB962C8B-B14F-4D97-AF65-F5344CB8AC3E}">
        <p14:creationId xmlns:p14="http://schemas.microsoft.com/office/powerpoint/2010/main" val="240279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6004"/>
          <a:stretch/>
        </p:blipFill>
        <p:spPr>
          <a:xfrm>
            <a:off x="6409303" y="1559323"/>
            <a:ext cx="3384433" cy="12769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097582" y="1586078"/>
                <a:ext cx="7420960" cy="3534301"/>
              </a:xfrm>
              <a:prstGeom prst="rect">
                <a:avLst/>
              </a:prstGeom>
              <a:noFill/>
            </p:spPr>
            <p:txBody>
              <a:bodyPr wrap="square" rtlCol="0">
                <a:spAutoFit/>
              </a:bodyPr>
              <a:lstStyle/>
              <a:p>
                <a:pPr algn="l"/>
                <a:r>
                  <a:rPr lang="en-GB" sz="2275" dirty="0"/>
                  <a:t>1)	Draw the next term of the sequence.</a:t>
                </a:r>
              </a:p>
              <a:p>
                <a:pPr algn="l"/>
                <a:endParaRPr lang="en-GB" sz="2275" dirty="0"/>
              </a:p>
              <a:p>
                <a:pPr algn="l"/>
                <a:endParaRPr lang="en-GB" sz="2275" dirty="0"/>
              </a:p>
              <a:p>
                <a:pPr>
                  <a:lnSpc>
                    <a:spcPct val="200000"/>
                  </a:lnSpc>
                </a:pPr>
                <a:r>
                  <a:rPr lang="en-GB" sz="2275" dirty="0"/>
                  <a:t>2)	Add </a:t>
                </a:r>
                <a14:m>
                  <m:oMath xmlns:m="http://schemas.openxmlformats.org/officeDocument/2006/math">
                    <m:f>
                      <m:fPr>
                        <m:ctrlPr>
                          <a:rPr lang="en-GB" sz="2275" i="1" dirty="0">
                            <a:latin typeface="Cambria Math" panose="02040503050406030204" pitchFamily="18" charset="0"/>
                          </a:rPr>
                        </m:ctrlPr>
                      </m:fPr>
                      <m:num>
                        <m:r>
                          <a:rPr lang="en-GB" sz="2275" i="1" dirty="0">
                            <a:latin typeface="Cambria Math" panose="02040503050406030204" pitchFamily="18" charset="0"/>
                          </a:rPr>
                          <m:t>2</m:t>
                        </m:r>
                      </m:num>
                      <m:den>
                        <m:r>
                          <a:rPr lang="en-GB" sz="2275" i="1" dirty="0">
                            <a:latin typeface="Cambria Math" panose="02040503050406030204" pitchFamily="18" charset="0"/>
                          </a:rPr>
                          <m:t>7</m:t>
                        </m:r>
                      </m:den>
                    </m:f>
                  </m:oMath>
                </a14:m>
                <a:r>
                  <a:rPr lang="en-GB" sz="2275" dirty="0"/>
                  <a:t> to </a:t>
                </a:r>
                <a14:m>
                  <m:oMath xmlns:m="http://schemas.openxmlformats.org/officeDocument/2006/math">
                    <m:f>
                      <m:fPr>
                        <m:ctrlPr>
                          <a:rPr lang="en-GB" sz="2275" i="1" dirty="0">
                            <a:latin typeface="Cambria Math" panose="02040503050406030204" pitchFamily="18" charset="0"/>
                          </a:rPr>
                        </m:ctrlPr>
                      </m:fPr>
                      <m:num>
                        <m:r>
                          <a:rPr lang="en-GB" sz="2275" i="1" dirty="0">
                            <a:latin typeface="Cambria Math" panose="02040503050406030204" pitchFamily="18" charset="0"/>
                          </a:rPr>
                          <m:t>4</m:t>
                        </m:r>
                      </m:num>
                      <m:den>
                        <m:r>
                          <a:rPr lang="en-GB" sz="2275" i="1" dirty="0">
                            <a:latin typeface="Cambria Math" panose="02040503050406030204" pitchFamily="18" charset="0"/>
                          </a:rPr>
                          <m:t>7</m:t>
                        </m:r>
                      </m:den>
                    </m:f>
                  </m:oMath>
                </a14:m>
                <a:endParaRPr lang="en-GB" sz="2275" dirty="0"/>
              </a:p>
              <a:p>
                <a:pPr algn="l">
                  <a:lnSpc>
                    <a:spcPct val="200000"/>
                  </a:lnSpc>
                </a:pPr>
                <a:r>
                  <a:rPr lang="en-GB" sz="2275" dirty="0"/>
                  <a:t>3)	Find the Sum of 7 and  16</a:t>
                </a:r>
              </a:p>
              <a:p>
                <a:pPr algn="l">
                  <a:lnSpc>
                    <a:spcPct val="200000"/>
                  </a:lnSpc>
                </a:pPr>
                <a:r>
                  <a:rPr lang="en-GB" sz="2275" dirty="0"/>
                  <a:t>4)	What type of angle is shown?</a:t>
                </a:r>
              </a:p>
            </p:txBody>
          </p:sp>
        </mc:Choice>
        <mc:Fallback xmlns="">
          <p:sp>
            <p:nvSpPr>
              <p:cNvPr id="5" name="TextBox 4"/>
              <p:cNvSpPr txBox="1">
                <a:spLocks noRot="1" noChangeAspect="1" noMove="1" noResize="1" noEditPoints="1" noAdjustHandles="1" noChangeArrowheads="1" noChangeShapeType="1" noTextEdit="1"/>
              </p:cNvSpPr>
              <p:nvPr/>
            </p:nvSpPr>
            <p:spPr>
              <a:xfrm>
                <a:off x="1097582" y="1586078"/>
                <a:ext cx="7420960" cy="3534301"/>
              </a:xfrm>
              <a:prstGeom prst="rect">
                <a:avLst/>
              </a:prstGeom>
              <a:blipFill>
                <a:blip r:embed="rId3"/>
                <a:stretch>
                  <a:fillRect l="-1068" t="-1034"/>
                </a:stretch>
              </a:blipFill>
            </p:spPr>
            <p:txBody>
              <a:bodyPr/>
              <a:lstStyle/>
              <a:p>
                <a:r>
                  <a:rPr lang="en-GB">
                    <a:noFill/>
                  </a:rPr>
                  <a:t> </a:t>
                </a:r>
              </a:p>
            </p:txBody>
          </p:sp>
        </mc:Fallback>
      </mc:AlternateContent>
      <p:grpSp>
        <p:nvGrpSpPr>
          <p:cNvPr id="11" name="Group 10"/>
          <p:cNvGrpSpPr/>
          <p:nvPr/>
        </p:nvGrpSpPr>
        <p:grpSpPr>
          <a:xfrm>
            <a:off x="8101518" y="4661325"/>
            <a:ext cx="1287570" cy="696820"/>
            <a:chOff x="6263898" y="5247806"/>
            <a:chExt cx="1584702" cy="857625"/>
          </a:xfrm>
        </p:grpSpPr>
        <p:cxnSp>
          <p:nvCxnSpPr>
            <p:cNvPr id="7" name="Straight Connector 6">
              <a:extLst>
                <a:ext uri="{FF2B5EF4-FFF2-40B4-BE49-F238E27FC236}">
                  <a16:creationId xmlns:a16="http://schemas.microsoft.com/office/drawing/2014/main" id="{52144F0B-4263-44C1-9664-35880C9117F5}"/>
                </a:ext>
              </a:extLst>
            </p:cNvPr>
            <p:cNvCxnSpPr>
              <a:cxnSpLocks/>
            </p:cNvCxnSpPr>
            <p:nvPr/>
          </p:nvCxnSpPr>
          <p:spPr>
            <a:xfrm>
              <a:off x="7005234" y="5745430"/>
              <a:ext cx="843366"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96FD92A-73F0-4B39-8352-C8669BC9F7F6}"/>
                </a:ext>
              </a:extLst>
            </p:cNvPr>
            <p:cNvCxnSpPr>
              <a:cxnSpLocks/>
            </p:cNvCxnSpPr>
            <p:nvPr/>
          </p:nvCxnSpPr>
          <p:spPr>
            <a:xfrm flipH="1" flipV="1">
              <a:off x="6263898" y="5247806"/>
              <a:ext cx="741336" cy="497624"/>
            </a:xfrm>
            <a:prstGeom prst="line">
              <a:avLst/>
            </a:prstGeom>
          </p:spPr>
          <p:style>
            <a:lnRef idx="1">
              <a:schemeClr val="dk1"/>
            </a:lnRef>
            <a:fillRef idx="0">
              <a:schemeClr val="dk1"/>
            </a:fillRef>
            <a:effectRef idx="0">
              <a:schemeClr val="dk1"/>
            </a:effectRef>
            <a:fontRef idx="minor">
              <a:schemeClr val="tx1"/>
            </a:fontRef>
          </p:style>
        </p:cxnSp>
        <p:sp>
          <p:nvSpPr>
            <p:cNvPr id="12" name="Partial Circle 11">
              <a:extLst>
                <a:ext uri="{FF2B5EF4-FFF2-40B4-BE49-F238E27FC236}">
                  <a16:creationId xmlns:a16="http://schemas.microsoft.com/office/drawing/2014/main" id="{E42065D9-5471-403D-A051-4FC86A0B6CDD}"/>
                </a:ext>
              </a:extLst>
            </p:cNvPr>
            <p:cNvSpPr/>
            <p:nvPr/>
          </p:nvSpPr>
          <p:spPr>
            <a:xfrm>
              <a:off x="6644090" y="5385431"/>
              <a:ext cx="720000" cy="720000"/>
            </a:xfrm>
            <a:prstGeom prst="pie">
              <a:avLst>
                <a:gd name="adj1" fmla="val 12866847"/>
                <a:gd name="adj2" fmla="val 215708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grpSp>
      <p:sp>
        <p:nvSpPr>
          <p:cNvPr id="10" name="Rectangle 9">
            <a:extLst>
              <a:ext uri="{FF2B5EF4-FFF2-40B4-BE49-F238E27FC236}">
                <a16:creationId xmlns:a16="http://schemas.microsoft.com/office/drawing/2014/main" id="{2E7F145F-27B7-5344-B43F-ADC199DB0870}"/>
              </a:ext>
            </a:extLst>
          </p:cNvPr>
          <p:cNvSpPr/>
          <p:nvPr/>
        </p:nvSpPr>
        <p:spPr>
          <a:xfrm>
            <a:off x="1763110" y="5241449"/>
            <a:ext cx="6426782" cy="592470"/>
          </a:xfrm>
          <a:prstGeom prst="rect">
            <a:avLst/>
          </a:prstGeom>
          <a:solidFill>
            <a:srgbClr val="92D050"/>
          </a:solidFill>
        </p:spPr>
        <p:txBody>
          <a:bodyPr wrap="square">
            <a:spAutoFit/>
          </a:bodyPr>
          <a:lstStyle/>
          <a:p>
            <a:pPr algn="ctr"/>
            <a:r>
              <a:rPr lang="en-GB" sz="3250" b="1" dirty="0"/>
              <a:t>Vocabulary check</a:t>
            </a:r>
            <a:r>
              <a:rPr lang="en-GB" sz="3250" dirty="0"/>
              <a:t>: Percent</a:t>
            </a:r>
          </a:p>
        </p:txBody>
      </p:sp>
      <p:sp>
        <p:nvSpPr>
          <p:cNvPr id="2" name="Text Placeholder 1"/>
          <p:cNvSpPr>
            <a:spLocks noGrp="1"/>
          </p:cNvSpPr>
          <p:nvPr>
            <p:ph type="body" sz="quarter" idx="10"/>
          </p:nvPr>
        </p:nvSpPr>
        <p:spPr>
          <a:xfrm>
            <a:off x="1763110" y="278134"/>
            <a:ext cx="7393384" cy="625502"/>
          </a:xfrm>
        </p:spPr>
        <p:txBody>
          <a:bodyPr/>
          <a:lstStyle/>
          <a:p>
            <a:pPr algn="ctr"/>
            <a:r>
              <a:rPr lang="en-GB" sz="4388" b="1" u="sng" dirty="0">
                <a:solidFill>
                  <a:schemeClr val="tx1"/>
                </a:solidFill>
              </a:rPr>
              <a:t>Answers</a:t>
            </a:r>
          </a:p>
        </p:txBody>
      </p:sp>
      <p:graphicFrame>
        <p:nvGraphicFramePr>
          <p:cNvPr id="13" name="Table 6">
            <a:extLst>
              <a:ext uri="{FF2B5EF4-FFF2-40B4-BE49-F238E27FC236}">
                <a16:creationId xmlns:a16="http://schemas.microsoft.com/office/drawing/2014/main" id="{35B3BF71-DA47-4425-821A-196C9ED07EC6}"/>
              </a:ext>
            </a:extLst>
          </p:cNvPr>
          <p:cNvGraphicFramePr>
            <a:graphicFrameLocks noGrp="1"/>
          </p:cNvGraphicFramePr>
          <p:nvPr>
            <p:extLst/>
          </p:nvPr>
        </p:nvGraphicFramePr>
        <p:xfrm>
          <a:off x="10053567" y="1652115"/>
          <a:ext cx="776823" cy="1091360"/>
        </p:xfrm>
        <a:graphic>
          <a:graphicData uri="http://schemas.openxmlformats.org/drawingml/2006/table">
            <a:tbl>
              <a:tblPr firstRow="1" bandRow="1">
                <a:tableStyleId>{5C22544A-7EE6-4342-B048-85BDC9FD1C3A}</a:tableStyleId>
              </a:tblPr>
              <a:tblGrid>
                <a:gridCol w="258941">
                  <a:extLst>
                    <a:ext uri="{9D8B030D-6E8A-4147-A177-3AD203B41FA5}">
                      <a16:colId xmlns:a16="http://schemas.microsoft.com/office/drawing/2014/main" val="3635985936"/>
                    </a:ext>
                  </a:extLst>
                </a:gridCol>
                <a:gridCol w="258941">
                  <a:extLst>
                    <a:ext uri="{9D8B030D-6E8A-4147-A177-3AD203B41FA5}">
                      <a16:colId xmlns:a16="http://schemas.microsoft.com/office/drawing/2014/main" val="2356522288"/>
                    </a:ext>
                  </a:extLst>
                </a:gridCol>
                <a:gridCol w="258941">
                  <a:extLst>
                    <a:ext uri="{9D8B030D-6E8A-4147-A177-3AD203B41FA5}">
                      <a16:colId xmlns:a16="http://schemas.microsoft.com/office/drawing/2014/main" val="2967125146"/>
                    </a:ext>
                  </a:extLst>
                </a:gridCol>
              </a:tblGrid>
              <a:tr h="218272">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700" b="1" dirty="0"/>
                    </a:p>
                  </a:txBody>
                  <a:tcPr marL="74295" marR="74295" marT="37148" marB="37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841804"/>
                  </a:ext>
                </a:extLst>
              </a:tr>
              <a:tr h="218272">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573586049"/>
                  </a:ext>
                </a:extLst>
              </a:tr>
              <a:tr h="218272">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4130133072"/>
                  </a:ext>
                </a:extLst>
              </a:tr>
              <a:tr h="218272">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812164828"/>
                  </a:ext>
                </a:extLst>
              </a:tr>
              <a:tr h="218272">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GB" sz="700" b="1" dirty="0"/>
                    </a:p>
                  </a:txBody>
                  <a:tcPr marL="74295" marR="74295" marT="37148" marB="3714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53203653"/>
                  </a:ext>
                </a:extLst>
              </a:tr>
            </a:tbl>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72E0D1-31DE-4F2E-B7CA-599B42585033}"/>
                  </a:ext>
                </a:extLst>
              </p:cNvPr>
              <p:cNvSpPr txBox="1"/>
              <p:nvPr/>
            </p:nvSpPr>
            <p:spPr>
              <a:xfrm>
                <a:off x="4022630" y="2889504"/>
                <a:ext cx="1090910" cy="740780"/>
              </a:xfrm>
              <a:prstGeom prst="rect">
                <a:avLst/>
              </a:prstGeom>
              <a:noFill/>
            </p:spPr>
            <p:txBody>
              <a:bodyPr wrap="square" rtlCol="0">
                <a:spAutoFit/>
              </a:bodyPr>
              <a:lstStyle/>
              <a:p>
                <a14:m>
                  <m:oMath xmlns:m="http://schemas.openxmlformats.org/officeDocument/2006/math">
                    <m:f>
                      <m:fPr>
                        <m:ctrlPr>
                          <a:rPr lang="en-GB" sz="2925" b="1" i="1" dirty="0">
                            <a:solidFill>
                              <a:srgbClr val="FF0000"/>
                            </a:solidFill>
                            <a:latin typeface="Cambria Math" panose="02040503050406030204" pitchFamily="18" charset="0"/>
                          </a:rPr>
                        </m:ctrlPr>
                      </m:fPr>
                      <m:num>
                        <m:r>
                          <a:rPr lang="en-GB" sz="2925" b="1" i="1" dirty="0">
                            <a:solidFill>
                              <a:srgbClr val="FF0000"/>
                            </a:solidFill>
                            <a:latin typeface="Cambria Math" panose="02040503050406030204" pitchFamily="18" charset="0"/>
                          </a:rPr>
                          <m:t>𝟔</m:t>
                        </m:r>
                      </m:num>
                      <m:den>
                        <m:r>
                          <a:rPr lang="en-GB" sz="2925" b="1" i="1" dirty="0">
                            <a:solidFill>
                              <a:srgbClr val="FF0000"/>
                            </a:solidFill>
                            <a:latin typeface="Cambria Math" panose="02040503050406030204" pitchFamily="18" charset="0"/>
                          </a:rPr>
                          <m:t>𝟕</m:t>
                        </m:r>
                      </m:den>
                    </m:f>
                  </m:oMath>
                </a14:m>
                <a:r>
                  <a:rPr lang="en-GB" sz="2925" b="1" dirty="0">
                    <a:solidFill>
                      <a:srgbClr val="FF0000"/>
                    </a:solidFill>
                  </a:rPr>
                  <a:t> </a:t>
                </a:r>
              </a:p>
            </p:txBody>
          </p:sp>
        </mc:Choice>
        <mc:Fallback xmlns="">
          <p:sp>
            <p:nvSpPr>
              <p:cNvPr id="14" name="TextBox 13">
                <a:extLst>
                  <a:ext uri="{FF2B5EF4-FFF2-40B4-BE49-F238E27FC236}">
                    <a16:creationId xmlns:a16="http://schemas.microsoft.com/office/drawing/2014/main" id="{7D72E0D1-31DE-4F2E-B7CA-599B42585033}"/>
                  </a:ext>
                </a:extLst>
              </p:cNvPr>
              <p:cNvSpPr txBox="1">
                <a:spLocks noRot="1" noChangeAspect="1" noMove="1" noResize="1" noEditPoints="1" noAdjustHandles="1" noChangeArrowheads="1" noChangeShapeType="1" noTextEdit="1"/>
              </p:cNvSpPr>
              <p:nvPr/>
            </p:nvSpPr>
            <p:spPr>
              <a:xfrm>
                <a:off x="4022630" y="2889504"/>
                <a:ext cx="1090910" cy="740780"/>
              </a:xfrm>
              <a:prstGeom prst="rect">
                <a:avLst/>
              </a:prstGeom>
              <a:blipFill>
                <a:blip r:embed="rId4"/>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ACA4FF8F-4F3B-4990-85D9-ABF3E04FEEDE}"/>
              </a:ext>
            </a:extLst>
          </p:cNvPr>
          <p:cNvSpPr txBox="1"/>
          <p:nvPr/>
        </p:nvSpPr>
        <p:spPr>
          <a:xfrm>
            <a:off x="6295186" y="3745725"/>
            <a:ext cx="813933" cy="542456"/>
          </a:xfrm>
          <a:prstGeom prst="rect">
            <a:avLst/>
          </a:prstGeom>
          <a:noFill/>
        </p:spPr>
        <p:txBody>
          <a:bodyPr wrap="square" rtlCol="0">
            <a:spAutoFit/>
          </a:bodyPr>
          <a:lstStyle/>
          <a:p>
            <a:r>
              <a:rPr lang="en-GB" sz="2925" b="1" dirty="0">
                <a:solidFill>
                  <a:srgbClr val="FF0000"/>
                </a:solidFill>
              </a:rPr>
              <a:t>23</a:t>
            </a:r>
          </a:p>
        </p:txBody>
      </p:sp>
      <p:sp>
        <p:nvSpPr>
          <p:cNvPr id="16" name="TextBox 15">
            <a:extLst>
              <a:ext uri="{FF2B5EF4-FFF2-40B4-BE49-F238E27FC236}">
                <a16:creationId xmlns:a16="http://schemas.microsoft.com/office/drawing/2014/main" id="{49EF301E-BE65-413D-BCA7-9BE731DF7A99}"/>
              </a:ext>
            </a:extLst>
          </p:cNvPr>
          <p:cNvSpPr txBox="1"/>
          <p:nvPr/>
        </p:nvSpPr>
        <p:spPr>
          <a:xfrm>
            <a:off x="9548968" y="4496225"/>
            <a:ext cx="1342437" cy="542456"/>
          </a:xfrm>
          <a:prstGeom prst="rect">
            <a:avLst/>
          </a:prstGeom>
          <a:noFill/>
        </p:spPr>
        <p:txBody>
          <a:bodyPr wrap="square" rtlCol="0">
            <a:spAutoFit/>
          </a:bodyPr>
          <a:lstStyle/>
          <a:p>
            <a:r>
              <a:rPr lang="en-GB" sz="2925" b="1" dirty="0">
                <a:solidFill>
                  <a:srgbClr val="FF0000"/>
                </a:solidFill>
              </a:rPr>
              <a:t>Obtuse</a:t>
            </a:r>
          </a:p>
        </p:txBody>
      </p:sp>
    </p:spTree>
    <p:extLst>
      <p:ext uri="{BB962C8B-B14F-4D97-AF65-F5344CB8AC3E}">
        <p14:creationId xmlns:p14="http://schemas.microsoft.com/office/powerpoint/2010/main" val="9085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BBBD75-B09B-2680-9631-0011FA6A7872}"/>
              </a:ext>
            </a:extLst>
          </p:cNvPr>
          <p:cNvPicPr>
            <a:picLocks noChangeAspect="1"/>
          </p:cNvPicPr>
          <p:nvPr/>
        </p:nvPicPr>
        <p:blipFill rotWithShape="1">
          <a:blip r:embed="rId2"/>
          <a:srcRect l="42312" t="15552" b="38790"/>
          <a:stretch>
            <a:fillRect/>
          </a:stretch>
        </p:blipFill>
        <p:spPr>
          <a:xfrm>
            <a:off x="2191047" y="1377356"/>
            <a:ext cx="8053209" cy="2793201"/>
          </a:xfrm>
          <a:prstGeom prst="rect">
            <a:avLst/>
          </a:prstGeom>
        </p:spPr>
      </p:pic>
      <p:sp>
        <p:nvSpPr>
          <p:cNvPr id="4" name="Rectangle 3">
            <a:extLst>
              <a:ext uri="{FF2B5EF4-FFF2-40B4-BE49-F238E27FC236}">
                <a16:creationId xmlns:a16="http://schemas.microsoft.com/office/drawing/2014/main" id="{648FE3A2-9B3A-FAE0-5CB9-C0D7ED46061F}"/>
              </a:ext>
            </a:extLst>
          </p:cNvPr>
          <p:cNvSpPr/>
          <p:nvPr/>
        </p:nvSpPr>
        <p:spPr>
          <a:xfrm>
            <a:off x="1678259" y="245327"/>
            <a:ext cx="5218770"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b="1" dirty="0">
                <a:solidFill>
                  <a:srgbClr val="7030A0"/>
                </a:solidFill>
              </a:rPr>
              <a:t>What do you notice?</a:t>
            </a:r>
          </a:p>
        </p:txBody>
      </p:sp>
      <p:sp>
        <p:nvSpPr>
          <p:cNvPr id="6" name="Rectangle 5">
            <a:extLst>
              <a:ext uri="{FF2B5EF4-FFF2-40B4-BE49-F238E27FC236}">
                <a16:creationId xmlns:a16="http://schemas.microsoft.com/office/drawing/2014/main" id="{8051ADD1-D2F5-E304-4B57-BE52E8DB2678}"/>
              </a:ext>
            </a:extLst>
          </p:cNvPr>
          <p:cNvSpPr/>
          <p:nvPr/>
        </p:nvSpPr>
        <p:spPr>
          <a:xfrm>
            <a:off x="2610231" y="4477035"/>
            <a:ext cx="7214839"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b="1" dirty="0">
                <a:solidFill>
                  <a:srgbClr val="7030A0"/>
                </a:solidFill>
              </a:rPr>
              <a:t>Can you draw the next </a:t>
            </a:r>
            <a:r>
              <a:rPr lang="en-GB" sz="4400" b="1" i="1" dirty="0">
                <a:solidFill>
                  <a:srgbClr val="7030A0"/>
                </a:solidFill>
              </a:rPr>
              <a:t>term</a:t>
            </a:r>
            <a:r>
              <a:rPr lang="en-GB" sz="4400" b="1" dirty="0">
                <a:solidFill>
                  <a:srgbClr val="7030A0"/>
                </a:solidFill>
              </a:rPr>
              <a:t>?</a:t>
            </a:r>
          </a:p>
        </p:txBody>
      </p:sp>
      <p:grpSp>
        <p:nvGrpSpPr>
          <p:cNvPr id="11" name="Group 10">
            <a:extLst>
              <a:ext uri="{FF2B5EF4-FFF2-40B4-BE49-F238E27FC236}">
                <a16:creationId xmlns:a16="http://schemas.microsoft.com/office/drawing/2014/main" id="{E7E2F468-DDF3-A6DC-73BD-E5FB87874DED}"/>
              </a:ext>
            </a:extLst>
          </p:cNvPr>
          <p:cNvGrpSpPr/>
          <p:nvPr/>
        </p:nvGrpSpPr>
        <p:grpSpPr>
          <a:xfrm>
            <a:off x="8154330" y="5092682"/>
            <a:ext cx="1251724" cy="938527"/>
            <a:chOff x="7011330" y="5092681"/>
            <a:chExt cx="1251724" cy="938527"/>
          </a:xfrm>
        </p:grpSpPr>
        <p:pic>
          <p:nvPicPr>
            <p:cNvPr id="8" name="Graphic 7" descr="Key with solid fill">
              <a:extLst>
                <a:ext uri="{FF2B5EF4-FFF2-40B4-BE49-F238E27FC236}">
                  <a16:creationId xmlns:a16="http://schemas.microsoft.com/office/drawing/2014/main" id="{CE37B5CE-9692-1976-C06E-5146A93F3088}"/>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7105185" y="5092681"/>
              <a:ext cx="763680" cy="763680"/>
            </a:xfrm>
            <a:prstGeom prst="rect">
              <a:avLst/>
            </a:prstGeom>
          </p:spPr>
        </p:pic>
        <p:sp>
          <p:nvSpPr>
            <p:cNvPr id="10" name="TextBox 9">
              <a:extLst>
                <a:ext uri="{FF2B5EF4-FFF2-40B4-BE49-F238E27FC236}">
                  <a16:creationId xmlns:a16="http://schemas.microsoft.com/office/drawing/2014/main" id="{CA266530-49A5-831D-EB21-BC3F6E23064E}"/>
                </a:ext>
              </a:extLst>
            </p:cNvPr>
            <p:cNvSpPr txBox="1"/>
            <p:nvPr/>
          </p:nvSpPr>
          <p:spPr>
            <a:xfrm>
              <a:off x="7011330" y="5661876"/>
              <a:ext cx="1251724" cy="369332"/>
            </a:xfrm>
            <a:prstGeom prst="rect">
              <a:avLst/>
            </a:prstGeom>
            <a:noFill/>
          </p:spPr>
          <p:txBody>
            <a:bodyPr wrap="square">
              <a:spAutoFit/>
            </a:bodyPr>
            <a:lstStyle/>
            <a:p>
              <a:r>
                <a:rPr lang="en-GB" b="1" dirty="0"/>
                <a:t>Key word</a:t>
              </a:r>
            </a:p>
          </p:txBody>
        </p:sp>
      </p:grpSp>
      <p:sp>
        <p:nvSpPr>
          <p:cNvPr id="2" name="Text Placeholder 1"/>
          <p:cNvSpPr>
            <a:spLocks noGrp="1"/>
          </p:cNvSpPr>
          <p:nvPr>
            <p:ph type="body" sz="quarter" idx="10"/>
          </p:nvPr>
        </p:nvSpPr>
        <p:spPr/>
        <p:txBody>
          <a:bodyPr/>
          <a:lstStyle/>
          <a:p>
            <a:endParaRPr lang="en-GB"/>
          </a:p>
        </p:txBody>
      </p:sp>
      <p:sp>
        <p:nvSpPr>
          <p:cNvPr id="7" name="Content Placeholder 6"/>
          <p:cNvSpPr>
            <a:spLocks noGrp="1"/>
          </p:cNvSpPr>
          <p:nvPr>
            <p:ph sz="quarter" idx="11"/>
          </p:nvPr>
        </p:nvSpPr>
        <p:spPr/>
        <p:txBody>
          <a:bodyPr/>
          <a:lstStyle/>
          <a:p>
            <a:endParaRPr lang="en-GB"/>
          </a:p>
        </p:txBody>
      </p:sp>
    </p:spTree>
    <p:extLst>
      <p:ext uri="{BB962C8B-B14F-4D97-AF65-F5344CB8AC3E}">
        <p14:creationId xmlns:p14="http://schemas.microsoft.com/office/powerpoint/2010/main" val="177490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11012-FA29-21EC-5412-9AEF905B7E8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2EE8A63-2E96-FDFE-7FCA-F0FF4DAD42C9}"/>
              </a:ext>
            </a:extLst>
          </p:cNvPr>
          <p:cNvSpPr/>
          <p:nvPr/>
        </p:nvSpPr>
        <p:spPr>
          <a:xfrm>
            <a:off x="7587223" y="1463329"/>
            <a:ext cx="2476754" cy="33478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368962A-6F92-E9E9-BBF5-298CCFAC6E7E}"/>
              </a:ext>
            </a:extLst>
          </p:cNvPr>
          <p:cNvPicPr>
            <a:picLocks noChangeAspect="1"/>
          </p:cNvPicPr>
          <p:nvPr/>
        </p:nvPicPr>
        <p:blipFill rotWithShape="1">
          <a:blip r:embed="rId2"/>
          <a:srcRect l="40711" t="15552"/>
          <a:stretch>
            <a:fillRect/>
          </a:stretch>
        </p:blipFill>
        <p:spPr>
          <a:xfrm>
            <a:off x="2269273" y="1468364"/>
            <a:ext cx="5363568" cy="3347884"/>
          </a:xfrm>
          <a:prstGeom prst="rect">
            <a:avLst/>
          </a:prstGeom>
        </p:spPr>
      </p:pic>
      <p:sp>
        <p:nvSpPr>
          <p:cNvPr id="4" name="Rectangle 3">
            <a:extLst>
              <a:ext uri="{FF2B5EF4-FFF2-40B4-BE49-F238E27FC236}">
                <a16:creationId xmlns:a16="http://schemas.microsoft.com/office/drawing/2014/main" id="{AD2E30A4-A071-818E-17BC-E5A36A00CE3A}"/>
              </a:ext>
            </a:extLst>
          </p:cNvPr>
          <p:cNvSpPr/>
          <p:nvPr/>
        </p:nvSpPr>
        <p:spPr>
          <a:xfrm>
            <a:off x="1678259" y="245327"/>
            <a:ext cx="5218770"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b="1" dirty="0">
                <a:solidFill>
                  <a:srgbClr val="7030A0"/>
                </a:solidFill>
              </a:rPr>
              <a:t>What do you notice?</a:t>
            </a:r>
          </a:p>
        </p:txBody>
      </p:sp>
      <p:sp>
        <p:nvSpPr>
          <p:cNvPr id="2" name="Rectangle 1">
            <a:extLst>
              <a:ext uri="{FF2B5EF4-FFF2-40B4-BE49-F238E27FC236}">
                <a16:creationId xmlns:a16="http://schemas.microsoft.com/office/drawing/2014/main" id="{2BB4F2B7-864A-0B46-879E-FC8CFF59D42F}"/>
              </a:ext>
            </a:extLst>
          </p:cNvPr>
          <p:cNvSpPr/>
          <p:nvPr/>
        </p:nvSpPr>
        <p:spPr>
          <a:xfrm>
            <a:off x="1678260" y="5035675"/>
            <a:ext cx="8764857"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b="1" dirty="0">
                <a:solidFill>
                  <a:srgbClr val="7030A0"/>
                </a:solidFill>
              </a:rPr>
              <a:t>Can you fill in the missing numbers?</a:t>
            </a:r>
          </a:p>
        </p:txBody>
      </p:sp>
      <p:sp>
        <p:nvSpPr>
          <p:cNvPr id="6" name="Rectangle 5">
            <a:extLst>
              <a:ext uri="{FF2B5EF4-FFF2-40B4-BE49-F238E27FC236}">
                <a16:creationId xmlns:a16="http://schemas.microsoft.com/office/drawing/2014/main" id="{DB296080-DB2D-5098-0579-1F0D286772C3}"/>
              </a:ext>
            </a:extLst>
          </p:cNvPr>
          <p:cNvSpPr/>
          <p:nvPr/>
        </p:nvSpPr>
        <p:spPr>
          <a:xfrm>
            <a:off x="7471317" y="3429001"/>
            <a:ext cx="886523" cy="540833"/>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5</a:t>
            </a:r>
          </a:p>
        </p:txBody>
      </p:sp>
      <p:sp>
        <p:nvSpPr>
          <p:cNvPr id="7" name="Rectangle 6">
            <a:extLst>
              <a:ext uri="{FF2B5EF4-FFF2-40B4-BE49-F238E27FC236}">
                <a16:creationId xmlns:a16="http://schemas.microsoft.com/office/drawing/2014/main" id="{E042D988-4982-42CA-5A0A-037EC78A530E}"/>
              </a:ext>
            </a:extLst>
          </p:cNvPr>
          <p:cNvSpPr/>
          <p:nvPr/>
        </p:nvSpPr>
        <p:spPr>
          <a:xfrm>
            <a:off x="7470303" y="3908503"/>
            <a:ext cx="886523" cy="540833"/>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11</a:t>
            </a:r>
          </a:p>
        </p:txBody>
      </p:sp>
      <p:sp>
        <p:nvSpPr>
          <p:cNvPr id="9" name="Rectangle 8">
            <a:extLst>
              <a:ext uri="{FF2B5EF4-FFF2-40B4-BE49-F238E27FC236}">
                <a16:creationId xmlns:a16="http://schemas.microsoft.com/office/drawing/2014/main" id="{7CED3116-9225-487B-ABCE-5BEE2936FCD1}"/>
              </a:ext>
            </a:extLst>
          </p:cNvPr>
          <p:cNvSpPr/>
          <p:nvPr/>
        </p:nvSpPr>
        <p:spPr>
          <a:xfrm>
            <a:off x="7470303" y="3436113"/>
            <a:ext cx="886523" cy="540833"/>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a:t>
            </a:r>
          </a:p>
        </p:txBody>
      </p:sp>
      <p:sp>
        <p:nvSpPr>
          <p:cNvPr id="10" name="Rectangle 9">
            <a:extLst>
              <a:ext uri="{FF2B5EF4-FFF2-40B4-BE49-F238E27FC236}">
                <a16:creationId xmlns:a16="http://schemas.microsoft.com/office/drawing/2014/main" id="{940D4FF7-FAC1-8BBD-7012-7E31F228E33B}"/>
              </a:ext>
            </a:extLst>
          </p:cNvPr>
          <p:cNvSpPr/>
          <p:nvPr/>
        </p:nvSpPr>
        <p:spPr>
          <a:xfrm>
            <a:off x="7469289" y="3942725"/>
            <a:ext cx="886523" cy="540833"/>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a:t>
            </a:r>
          </a:p>
        </p:txBody>
      </p:sp>
      <p:sp>
        <p:nvSpPr>
          <p:cNvPr id="11" name="Text Placeholder 10"/>
          <p:cNvSpPr>
            <a:spLocks noGrp="1"/>
          </p:cNvSpPr>
          <p:nvPr>
            <p:ph type="body" sz="quarter" idx="10"/>
          </p:nvPr>
        </p:nvSpPr>
        <p:spPr/>
        <p:txBody>
          <a:bodyPr/>
          <a:lstStyle/>
          <a:p>
            <a:endParaRPr lang="en-GB"/>
          </a:p>
        </p:txBody>
      </p:sp>
      <p:sp>
        <p:nvSpPr>
          <p:cNvPr id="12" name="Content Placeholder 11"/>
          <p:cNvSpPr>
            <a:spLocks noGrp="1"/>
          </p:cNvSpPr>
          <p:nvPr>
            <p:ph sz="quarter" idx="11"/>
          </p:nvPr>
        </p:nvSpPr>
        <p:spPr/>
        <p:txBody>
          <a:bodyPr/>
          <a:lstStyle/>
          <a:p>
            <a:endParaRPr lang="en-GB"/>
          </a:p>
        </p:txBody>
      </p:sp>
    </p:spTree>
    <p:extLst>
      <p:ext uri="{BB962C8B-B14F-4D97-AF65-F5344CB8AC3E}">
        <p14:creationId xmlns:p14="http://schemas.microsoft.com/office/powerpoint/2010/main" val="26928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3DFDB-9680-5C2A-5166-60998F766B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7732CE-F493-BB1B-CBCB-3C21D70332D3}"/>
              </a:ext>
            </a:extLst>
          </p:cNvPr>
          <p:cNvSpPr/>
          <p:nvPr/>
        </p:nvSpPr>
        <p:spPr>
          <a:xfrm>
            <a:off x="1678259" y="245327"/>
            <a:ext cx="5720575"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b="1" dirty="0">
                <a:solidFill>
                  <a:srgbClr val="7030A0"/>
                </a:solidFill>
              </a:rPr>
              <a:t>What does this show?</a:t>
            </a:r>
          </a:p>
        </p:txBody>
      </p:sp>
      <p:pic>
        <p:nvPicPr>
          <p:cNvPr id="2" name="Picture 1">
            <a:extLst>
              <a:ext uri="{FF2B5EF4-FFF2-40B4-BE49-F238E27FC236}">
                <a16:creationId xmlns:a16="http://schemas.microsoft.com/office/drawing/2014/main" id="{44A3077D-F85F-3160-C42F-7E8263003772}"/>
              </a:ext>
            </a:extLst>
          </p:cNvPr>
          <p:cNvPicPr>
            <a:picLocks noChangeAspect="1"/>
          </p:cNvPicPr>
          <p:nvPr/>
        </p:nvPicPr>
        <p:blipFill rotWithShape="1">
          <a:blip r:embed="rId2"/>
          <a:srcRect l="-4765" t="13453" r="58206" b="970"/>
          <a:stretch>
            <a:fillRect/>
          </a:stretch>
        </p:blipFill>
        <p:spPr>
          <a:xfrm>
            <a:off x="2878779" y="1082733"/>
            <a:ext cx="6204030" cy="4997256"/>
          </a:xfrm>
          <a:prstGeom prst="rect">
            <a:avLst/>
          </a:prstGeom>
        </p:spPr>
      </p:pic>
      <p:sp>
        <p:nvSpPr>
          <p:cNvPr id="3" name="Text Placeholder 2"/>
          <p:cNvSpPr>
            <a:spLocks noGrp="1"/>
          </p:cNvSpPr>
          <p:nvPr>
            <p:ph type="body" sz="quarter" idx="10"/>
          </p:nvPr>
        </p:nvSpPr>
        <p:spPr/>
        <p:txBody>
          <a:bodyPr/>
          <a:lstStyle/>
          <a:p>
            <a:endParaRPr lang="en-GB"/>
          </a:p>
        </p:txBody>
      </p:sp>
      <p:sp>
        <p:nvSpPr>
          <p:cNvPr id="6" name="Content Placeholder 5"/>
          <p:cNvSpPr>
            <a:spLocks noGrp="1"/>
          </p:cNvSpPr>
          <p:nvPr>
            <p:ph sz="quarter" idx="11"/>
          </p:nvPr>
        </p:nvSpPr>
        <p:spPr/>
        <p:txBody>
          <a:bodyPr/>
          <a:lstStyle/>
          <a:p>
            <a:endParaRPr lang="en-GB"/>
          </a:p>
        </p:txBody>
      </p:sp>
    </p:spTree>
    <p:extLst>
      <p:ext uri="{BB962C8B-B14F-4D97-AF65-F5344CB8AC3E}">
        <p14:creationId xmlns:p14="http://schemas.microsoft.com/office/powerpoint/2010/main" val="12710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4A83E-CE51-866A-8511-D014BDA3CB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8A5C5-73D8-3518-B63A-F8674DEB39A3}"/>
              </a:ext>
            </a:extLst>
          </p:cNvPr>
          <p:cNvSpPr/>
          <p:nvPr/>
        </p:nvSpPr>
        <p:spPr>
          <a:xfrm>
            <a:off x="1678259" y="245327"/>
            <a:ext cx="5720575"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b="1" dirty="0">
                <a:solidFill>
                  <a:srgbClr val="7030A0"/>
                </a:solidFill>
              </a:rPr>
              <a:t>How are these linked?</a:t>
            </a:r>
          </a:p>
        </p:txBody>
      </p:sp>
      <p:pic>
        <p:nvPicPr>
          <p:cNvPr id="2" name="Picture 1">
            <a:extLst>
              <a:ext uri="{FF2B5EF4-FFF2-40B4-BE49-F238E27FC236}">
                <a16:creationId xmlns:a16="http://schemas.microsoft.com/office/drawing/2014/main" id="{8961F186-EC60-965F-E99C-BBF2D2A1BEC9}"/>
              </a:ext>
            </a:extLst>
          </p:cNvPr>
          <p:cNvPicPr>
            <a:picLocks noChangeAspect="1"/>
          </p:cNvPicPr>
          <p:nvPr/>
        </p:nvPicPr>
        <p:blipFill rotWithShape="1">
          <a:blip r:embed="rId3"/>
          <a:srcRect l="-4767" t="13453" r="59546" b="970"/>
          <a:stretch>
            <a:fillRect/>
          </a:stretch>
        </p:blipFill>
        <p:spPr>
          <a:xfrm>
            <a:off x="949618" y="1371600"/>
            <a:ext cx="4319334" cy="3582116"/>
          </a:xfrm>
          <a:prstGeom prst="rect">
            <a:avLst/>
          </a:prstGeom>
        </p:spPr>
      </p:pic>
      <p:pic>
        <p:nvPicPr>
          <p:cNvPr id="3" name="Picture 2">
            <a:extLst>
              <a:ext uri="{FF2B5EF4-FFF2-40B4-BE49-F238E27FC236}">
                <a16:creationId xmlns:a16="http://schemas.microsoft.com/office/drawing/2014/main" id="{401E85E6-415A-DDF2-3381-EB0E4B2B44F0}"/>
              </a:ext>
            </a:extLst>
          </p:cNvPr>
          <p:cNvPicPr>
            <a:picLocks noChangeAspect="1"/>
          </p:cNvPicPr>
          <p:nvPr/>
        </p:nvPicPr>
        <p:blipFill rotWithShape="1">
          <a:blip r:embed="rId3"/>
          <a:srcRect l="44657" t="60932" r="465" b="971"/>
          <a:stretch>
            <a:fillRect/>
          </a:stretch>
        </p:blipFill>
        <p:spPr>
          <a:xfrm>
            <a:off x="5648094" y="2631658"/>
            <a:ext cx="5241705" cy="1594685"/>
          </a:xfrm>
          <a:prstGeom prst="rect">
            <a:avLst/>
          </a:prstGeom>
        </p:spPr>
      </p:pic>
      <p:sp>
        <p:nvSpPr>
          <p:cNvPr id="6" name="Rectangle 5">
            <a:extLst>
              <a:ext uri="{FF2B5EF4-FFF2-40B4-BE49-F238E27FC236}">
                <a16:creationId xmlns:a16="http://schemas.microsoft.com/office/drawing/2014/main" id="{63BC4C7C-9B7E-B1A4-7181-631B2097B8AC}"/>
              </a:ext>
            </a:extLst>
          </p:cNvPr>
          <p:cNvSpPr/>
          <p:nvPr/>
        </p:nvSpPr>
        <p:spPr>
          <a:xfrm>
            <a:off x="1589050" y="5178515"/>
            <a:ext cx="9039920"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How many squares would be in the 7</a:t>
            </a:r>
            <a:r>
              <a:rPr lang="en-GB" sz="3200" b="1" baseline="30000" dirty="0">
                <a:solidFill>
                  <a:srgbClr val="7030A0"/>
                </a:solidFill>
              </a:rPr>
              <a:t>th</a:t>
            </a:r>
            <a:r>
              <a:rPr lang="en-GB" sz="3200" b="1" dirty="0">
                <a:solidFill>
                  <a:srgbClr val="7030A0"/>
                </a:solidFill>
              </a:rPr>
              <a:t> pattern?</a:t>
            </a:r>
          </a:p>
        </p:txBody>
      </p:sp>
      <p:sp>
        <p:nvSpPr>
          <p:cNvPr id="7" name="Text Placeholder 6"/>
          <p:cNvSpPr>
            <a:spLocks noGrp="1"/>
          </p:cNvSpPr>
          <p:nvPr>
            <p:ph type="body" sz="quarter" idx="10"/>
          </p:nvPr>
        </p:nvSpPr>
        <p:spPr/>
        <p:txBody>
          <a:bodyPr/>
          <a:lstStyle/>
          <a:p>
            <a:endParaRPr lang="en-GB"/>
          </a:p>
        </p:txBody>
      </p:sp>
      <p:sp>
        <p:nvSpPr>
          <p:cNvPr id="8" name="Content Placeholder 7"/>
          <p:cNvSpPr>
            <a:spLocks noGrp="1"/>
          </p:cNvSpPr>
          <p:nvPr>
            <p:ph sz="quarter" idx="11"/>
          </p:nvPr>
        </p:nvSpPr>
        <p:spPr/>
        <p:txBody>
          <a:bodyPr/>
          <a:lstStyle/>
          <a:p>
            <a:endParaRPr lang="en-GB"/>
          </a:p>
        </p:txBody>
      </p:sp>
    </p:spTree>
    <p:extLst>
      <p:ext uri="{BB962C8B-B14F-4D97-AF65-F5344CB8AC3E}">
        <p14:creationId xmlns:p14="http://schemas.microsoft.com/office/powerpoint/2010/main" val="37461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E9C0F-B1B1-D03F-2DC4-6F86A0D955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7FFCAD-B0B0-E1FC-92A6-B0A3F5031700}"/>
              </a:ext>
            </a:extLst>
          </p:cNvPr>
          <p:cNvSpPr/>
          <p:nvPr/>
        </p:nvSpPr>
        <p:spPr>
          <a:xfrm>
            <a:off x="1678258" y="245327"/>
            <a:ext cx="8318810"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b="1" dirty="0">
                <a:solidFill>
                  <a:srgbClr val="7030A0"/>
                </a:solidFill>
              </a:rPr>
              <a:t>What do these have in common?</a:t>
            </a:r>
          </a:p>
        </p:txBody>
      </p:sp>
      <p:pic>
        <p:nvPicPr>
          <p:cNvPr id="2" name="Picture 1">
            <a:extLst>
              <a:ext uri="{FF2B5EF4-FFF2-40B4-BE49-F238E27FC236}">
                <a16:creationId xmlns:a16="http://schemas.microsoft.com/office/drawing/2014/main" id="{0AB33FE6-FFF3-B212-2CE9-040DEF3A9925}"/>
              </a:ext>
            </a:extLst>
          </p:cNvPr>
          <p:cNvPicPr>
            <a:picLocks noChangeAspect="1"/>
          </p:cNvPicPr>
          <p:nvPr/>
        </p:nvPicPr>
        <p:blipFill rotWithShape="1">
          <a:blip r:embed="rId3"/>
          <a:srcRect l="-4767" t="13453" r="465" b="970"/>
          <a:stretch>
            <a:fillRect/>
          </a:stretch>
        </p:blipFill>
        <p:spPr>
          <a:xfrm>
            <a:off x="949618" y="1371600"/>
            <a:ext cx="9962483" cy="3582116"/>
          </a:xfrm>
          <a:prstGeom prst="rect">
            <a:avLst/>
          </a:prstGeom>
        </p:spPr>
      </p:pic>
      <p:sp>
        <p:nvSpPr>
          <p:cNvPr id="3" name="Rectangle 2">
            <a:extLst>
              <a:ext uri="{FF2B5EF4-FFF2-40B4-BE49-F238E27FC236}">
                <a16:creationId xmlns:a16="http://schemas.microsoft.com/office/drawing/2014/main" id="{913D274F-2B2D-9E93-DD56-622B4368304C}"/>
              </a:ext>
            </a:extLst>
          </p:cNvPr>
          <p:cNvSpPr/>
          <p:nvPr/>
        </p:nvSpPr>
        <p:spPr>
          <a:xfrm>
            <a:off x="1678259" y="245327"/>
            <a:ext cx="7895065" cy="1003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b="1" dirty="0">
                <a:solidFill>
                  <a:srgbClr val="7030A0"/>
                </a:solidFill>
              </a:rPr>
              <a:t>What is different about them?</a:t>
            </a:r>
          </a:p>
        </p:txBody>
      </p:sp>
      <p:sp>
        <p:nvSpPr>
          <p:cNvPr id="6" name="Text Placeholder 5"/>
          <p:cNvSpPr>
            <a:spLocks noGrp="1"/>
          </p:cNvSpPr>
          <p:nvPr>
            <p:ph type="body" sz="quarter" idx="10"/>
          </p:nvPr>
        </p:nvSpPr>
        <p:spPr/>
        <p:txBody>
          <a:bodyPr/>
          <a:lstStyle/>
          <a:p>
            <a:endParaRPr lang="en-GB"/>
          </a:p>
        </p:txBody>
      </p:sp>
      <p:sp>
        <p:nvSpPr>
          <p:cNvPr id="7" name="Content Placeholder 6"/>
          <p:cNvSpPr>
            <a:spLocks noGrp="1"/>
          </p:cNvSpPr>
          <p:nvPr>
            <p:ph sz="quarter" idx="11"/>
          </p:nvPr>
        </p:nvSpPr>
        <p:spPr/>
        <p:txBody>
          <a:bodyPr/>
          <a:lstStyle/>
          <a:p>
            <a:endParaRPr lang="en-GB"/>
          </a:p>
        </p:txBody>
      </p:sp>
    </p:spTree>
    <p:extLst>
      <p:ext uri="{BB962C8B-B14F-4D97-AF65-F5344CB8AC3E}">
        <p14:creationId xmlns:p14="http://schemas.microsoft.com/office/powerpoint/2010/main" val="34379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592E-A7FA-2A58-D521-7DE5C5349BB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0F86EA7-F069-463C-9BAB-F4F5B1B3A6BE}"/>
              </a:ext>
            </a:extLst>
          </p:cNvPr>
          <p:cNvSpPr txBox="1"/>
          <p:nvPr/>
        </p:nvSpPr>
        <p:spPr>
          <a:xfrm>
            <a:off x="3223000" y="408416"/>
            <a:ext cx="7604775" cy="461665"/>
          </a:xfrm>
          <a:prstGeom prst="rect">
            <a:avLst/>
          </a:prstGeom>
          <a:noFill/>
        </p:spPr>
        <p:txBody>
          <a:bodyPr wrap="square" rtlCol="0">
            <a:spAutoFit/>
          </a:bodyPr>
          <a:lstStyle/>
          <a:p>
            <a:r>
              <a:rPr lang="en-GB" sz="2400" dirty="0"/>
              <a:t>Draw the next two terms of the following sequence:</a:t>
            </a:r>
          </a:p>
        </p:txBody>
      </p:sp>
      <p:pic>
        <p:nvPicPr>
          <p:cNvPr id="18" name="Picture 17">
            <a:extLst>
              <a:ext uri="{FF2B5EF4-FFF2-40B4-BE49-F238E27FC236}">
                <a16:creationId xmlns:a16="http://schemas.microsoft.com/office/drawing/2014/main" id="{E304F190-24FE-5CC3-38FC-ED6D221A5A0A}"/>
              </a:ext>
            </a:extLst>
          </p:cNvPr>
          <p:cNvPicPr>
            <a:picLocks noChangeAspect="1"/>
          </p:cNvPicPr>
          <p:nvPr/>
        </p:nvPicPr>
        <p:blipFill>
          <a:blip r:embed="rId3"/>
          <a:stretch>
            <a:fillRect/>
          </a:stretch>
        </p:blipFill>
        <p:spPr>
          <a:xfrm>
            <a:off x="1315156" y="1200699"/>
            <a:ext cx="4780844" cy="1697096"/>
          </a:xfrm>
          <a:prstGeom prst="rect">
            <a:avLst/>
          </a:prstGeom>
        </p:spPr>
      </p:pic>
      <p:sp>
        <p:nvSpPr>
          <p:cNvPr id="28" name="TextBox 27">
            <a:extLst>
              <a:ext uri="{FF2B5EF4-FFF2-40B4-BE49-F238E27FC236}">
                <a16:creationId xmlns:a16="http://schemas.microsoft.com/office/drawing/2014/main" id="{C9F516CF-CBB7-10FA-3A50-21144AA9A227}"/>
              </a:ext>
            </a:extLst>
          </p:cNvPr>
          <p:cNvSpPr txBox="1"/>
          <p:nvPr/>
        </p:nvSpPr>
        <p:spPr>
          <a:xfrm>
            <a:off x="1364226" y="265472"/>
            <a:ext cx="5576404" cy="646331"/>
          </a:xfrm>
          <a:prstGeom prst="rect">
            <a:avLst/>
          </a:prstGeom>
          <a:noFill/>
        </p:spPr>
        <p:txBody>
          <a:bodyPr wrap="square" rtlCol="0">
            <a:spAutoFit/>
          </a:bodyPr>
          <a:lstStyle/>
          <a:p>
            <a:r>
              <a:rPr lang="en-GB" sz="3600" b="1" u="sng" dirty="0"/>
              <a:t>We Do</a:t>
            </a:r>
          </a:p>
        </p:txBody>
      </p:sp>
      <p:grpSp>
        <p:nvGrpSpPr>
          <p:cNvPr id="48" name="Group 47">
            <a:extLst>
              <a:ext uri="{FF2B5EF4-FFF2-40B4-BE49-F238E27FC236}">
                <a16:creationId xmlns:a16="http://schemas.microsoft.com/office/drawing/2014/main" id="{E7E57173-0919-1986-6743-6A3F1EA9C67E}"/>
              </a:ext>
            </a:extLst>
          </p:cNvPr>
          <p:cNvGrpSpPr/>
          <p:nvPr/>
        </p:nvGrpSpPr>
        <p:grpSpPr>
          <a:xfrm>
            <a:off x="7663365" y="2022158"/>
            <a:ext cx="3188083" cy="1674023"/>
            <a:chOff x="5884612" y="4038502"/>
            <a:chExt cx="3188083" cy="1674023"/>
          </a:xfrm>
        </p:grpSpPr>
        <p:grpSp>
          <p:nvGrpSpPr>
            <p:cNvPr id="34" name="Group 33">
              <a:extLst>
                <a:ext uri="{FF2B5EF4-FFF2-40B4-BE49-F238E27FC236}">
                  <a16:creationId xmlns:a16="http://schemas.microsoft.com/office/drawing/2014/main" id="{3ACDBD83-9C44-0A4A-D1C0-E17259CD7BF2}"/>
                </a:ext>
              </a:extLst>
            </p:cNvPr>
            <p:cNvGrpSpPr/>
            <p:nvPr/>
          </p:nvGrpSpPr>
          <p:grpSpPr>
            <a:xfrm>
              <a:off x="6240212" y="4378050"/>
              <a:ext cx="2478462" cy="1334475"/>
              <a:chOff x="4741568" y="2291194"/>
              <a:chExt cx="2478462" cy="1334475"/>
            </a:xfrm>
          </p:grpSpPr>
          <p:sp>
            <p:nvSpPr>
              <p:cNvPr id="35" name="Rectangle 34">
                <a:extLst>
                  <a:ext uri="{FF2B5EF4-FFF2-40B4-BE49-F238E27FC236}">
                    <a16:creationId xmlns:a16="http://schemas.microsoft.com/office/drawing/2014/main" id="{18E09344-A6EE-25F2-CBFC-7764A5F87772}"/>
                  </a:ext>
                </a:extLst>
              </p:cNvPr>
              <p:cNvSpPr/>
              <p:nvPr/>
            </p:nvSpPr>
            <p:spPr>
              <a:xfrm>
                <a:off x="5797630" y="2291194"/>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891ACE2-D8D7-9FC6-004B-6185618869D0}"/>
                  </a:ext>
                </a:extLst>
              </p:cNvPr>
              <p:cNvSpPr/>
              <p:nvPr/>
            </p:nvSpPr>
            <p:spPr>
              <a:xfrm>
                <a:off x="5797630" y="263168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B4D30DD-CBAE-BA94-0AF9-48A87F771848}"/>
                  </a:ext>
                </a:extLst>
              </p:cNvPr>
              <p:cNvSpPr/>
              <p:nvPr/>
            </p:nvSpPr>
            <p:spPr>
              <a:xfrm>
                <a:off x="5797630" y="2966985"/>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E26B5E69-0D6B-5C6F-6186-39C2530C2A75}"/>
                  </a:ext>
                </a:extLst>
              </p:cNvPr>
              <p:cNvSpPr/>
              <p:nvPr/>
            </p:nvSpPr>
            <p:spPr>
              <a:xfrm>
                <a:off x="57976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A9B002D-6681-D4B1-EF54-2AE9598C198E}"/>
                  </a:ext>
                </a:extLst>
              </p:cNvPr>
              <p:cNvSpPr/>
              <p:nvPr/>
            </p:nvSpPr>
            <p:spPr>
              <a:xfrm>
                <a:off x="65088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DD65B2FB-4991-6E1A-1B6F-1FE1DF42B621}"/>
                  </a:ext>
                </a:extLst>
              </p:cNvPr>
              <p:cNvSpPr/>
              <p:nvPr/>
            </p:nvSpPr>
            <p:spPr>
              <a:xfrm>
                <a:off x="61532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C04B7AAF-59BA-B443-CD26-55FB82D66A4D}"/>
                  </a:ext>
                </a:extLst>
              </p:cNvPr>
              <p:cNvSpPr/>
              <p:nvPr/>
            </p:nvSpPr>
            <p:spPr>
              <a:xfrm>
                <a:off x="54527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363BDBFF-E0FB-5889-0A1B-0AF622095F84}"/>
                  </a:ext>
                </a:extLst>
              </p:cNvPr>
              <p:cNvSpPr/>
              <p:nvPr/>
            </p:nvSpPr>
            <p:spPr>
              <a:xfrm>
                <a:off x="50971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1BD6A727-F395-9AB6-FCA6-1B87709D873F}"/>
                  </a:ext>
                </a:extLst>
              </p:cNvPr>
              <p:cNvSpPr/>
              <p:nvPr/>
            </p:nvSpPr>
            <p:spPr>
              <a:xfrm>
                <a:off x="68644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3960103D-24D9-EE7B-4B24-3DEE11C9DF3C}"/>
                  </a:ext>
                </a:extLst>
              </p:cNvPr>
              <p:cNvSpPr/>
              <p:nvPr/>
            </p:nvSpPr>
            <p:spPr>
              <a:xfrm>
                <a:off x="47415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Rectangle 44">
              <a:extLst>
                <a:ext uri="{FF2B5EF4-FFF2-40B4-BE49-F238E27FC236}">
                  <a16:creationId xmlns:a16="http://schemas.microsoft.com/office/drawing/2014/main" id="{B214F8CD-AF37-4712-9FC7-8E133856E21B}"/>
                </a:ext>
              </a:extLst>
            </p:cNvPr>
            <p:cNvSpPr/>
            <p:nvPr/>
          </p:nvSpPr>
          <p:spPr>
            <a:xfrm>
              <a:off x="7296274" y="4038502"/>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C619396-23B3-DF2B-8533-1095694A7FC2}"/>
                </a:ext>
              </a:extLst>
            </p:cNvPr>
            <p:cNvSpPr/>
            <p:nvPr/>
          </p:nvSpPr>
          <p:spPr>
            <a:xfrm>
              <a:off x="8717095" y="538318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763CF7B9-A327-C294-8CCE-E123C75A3AAD}"/>
                </a:ext>
              </a:extLst>
            </p:cNvPr>
            <p:cNvSpPr/>
            <p:nvPr/>
          </p:nvSpPr>
          <p:spPr>
            <a:xfrm>
              <a:off x="5884612" y="538318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98AD80C4-2194-F0BC-CF53-1A526D7BDB53}"/>
              </a:ext>
            </a:extLst>
          </p:cNvPr>
          <p:cNvGrpSpPr/>
          <p:nvPr/>
        </p:nvGrpSpPr>
        <p:grpSpPr>
          <a:xfrm>
            <a:off x="5896102" y="1692116"/>
            <a:ext cx="2478462" cy="1334475"/>
            <a:chOff x="4741568" y="2291194"/>
            <a:chExt cx="2478462" cy="1334475"/>
          </a:xfrm>
        </p:grpSpPr>
        <p:sp>
          <p:nvSpPr>
            <p:cNvPr id="54" name="Rectangle 53">
              <a:extLst>
                <a:ext uri="{FF2B5EF4-FFF2-40B4-BE49-F238E27FC236}">
                  <a16:creationId xmlns:a16="http://schemas.microsoft.com/office/drawing/2014/main" id="{0A5C8673-9915-2EE7-077C-ACE334169BA9}"/>
                </a:ext>
              </a:extLst>
            </p:cNvPr>
            <p:cNvSpPr/>
            <p:nvPr/>
          </p:nvSpPr>
          <p:spPr>
            <a:xfrm>
              <a:off x="5808781" y="2291194"/>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833E6107-BDD9-066D-8073-5209069E4D00}"/>
                </a:ext>
              </a:extLst>
            </p:cNvPr>
            <p:cNvSpPr/>
            <p:nvPr/>
          </p:nvSpPr>
          <p:spPr>
            <a:xfrm>
              <a:off x="5808781" y="263168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A640ECAA-5EDE-4360-6030-112951E4BF69}"/>
                </a:ext>
              </a:extLst>
            </p:cNvPr>
            <p:cNvSpPr/>
            <p:nvPr/>
          </p:nvSpPr>
          <p:spPr>
            <a:xfrm>
              <a:off x="5808781" y="2966985"/>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51EB2CD5-F0A4-03AC-6476-EACE8058C10E}"/>
                </a:ext>
              </a:extLst>
            </p:cNvPr>
            <p:cNvSpPr/>
            <p:nvPr/>
          </p:nvSpPr>
          <p:spPr>
            <a:xfrm>
              <a:off x="57976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74D9D401-C1FB-3289-FAA2-9372FA3FCAC1}"/>
                </a:ext>
              </a:extLst>
            </p:cNvPr>
            <p:cNvSpPr/>
            <p:nvPr/>
          </p:nvSpPr>
          <p:spPr>
            <a:xfrm>
              <a:off x="65088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EA8C48A4-203D-D624-52AE-50BF8624BE3A}"/>
                </a:ext>
              </a:extLst>
            </p:cNvPr>
            <p:cNvSpPr/>
            <p:nvPr/>
          </p:nvSpPr>
          <p:spPr>
            <a:xfrm>
              <a:off x="61532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F0D167B7-AD4B-59D6-A95A-E3F56FC3E41F}"/>
                </a:ext>
              </a:extLst>
            </p:cNvPr>
            <p:cNvSpPr/>
            <p:nvPr/>
          </p:nvSpPr>
          <p:spPr>
            <a:xfrm>
              <a:off x="54527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925B4EA-E60C-E8AE-B4BD-6F22B668F855}"/>
                </a:ext>
              </a:extLst>
            </p:cNvPr>
            <p:cNvSpPr/>
            <p:nvPr/>
          </p:nvSpPr>
          <p:spPr>
            <a:xfrm>
              <a:off x="50971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0D3E67AD-C9F7-EB60-FF80-E9318498F7C6}"/>
                </a:ext>
              </a:extLst>
            </p:cNvPr>
            <p:cNvSpPr/>
            <p:nvPr/>
          </p:nvSpPr>
          <p:spPr>
            <a:xfrm>
              <a:off x="68644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2188340-8D3C-7D08-D0CC-D33BA2FB8037}"/>
                </a:ext>
              </a:extLst>
            </p:cNvPr>
            <p:cNvSpPr/>
            <p:nvPr/>
          </p:nvSpPr>
          <p:spPr>
            <a:xfrm>
              <a:off x="47415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 Placeholder 2"/>
          <p:cNvSpPr>
            <a:spLocks noGrp="1"/>
          </p:cNvSpPr>
          <p:nvPr>
            <p:ph type="body" sz="quarter" idx="10"/>
          </p:nvPr>
        </p:nvSpPr>
        <p:spPr/>
        <p:txBody>
          <a:bodyPr/>
          <a:lstStyle/>
          <a:p>
            <a:endParaRPr lang="en-GB"/>
          </a:p>
        </p:txBody>
      </p:sp>
      <p:sp>
        <p:nvSpPr>
          <p:cNvPr id="4" name="Content Placeholder 3"/>
          <p:cNvSpPr>
            <a:spLocks noGrp="1"/>
          </p:cNvSpPr>
          <p:nvPr>
            <p:ph sz="quarter" idx="11"/>
          </p:nvPr>
        </p:nvSpPr>
        <p:spPr/>
        <p:txBody>
          <a:bodyPr/>
          <a:lstStyle/>
          <a:p>
            <a:endParaRPr lang="en-GB"/>
          </a:p>
        </p:txBody>
      </p:sp>
    </p:spTree>
    <p:extLst>
      <p:ext uri="{BB962C8B-B14F-4D97-AF65-F5344CB8AC3E}">
        <p14:creationId xmlns:p14="http://schemas.microsoft.com/office/powerpoint/2010/main" val="5874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E362E-4B10-172C-4370-7C65D79225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C1D033C-7DC4-ABA3-D64B-C617432AC2B5}"/>
              </a:ext>
            </a:extLst>
          </p:cNvPr>
          <p:cNvSpPr txBox="1"/>
          <p:nvPr/>
        </p:nvSpPr>
        <p:spPr>
          <a:xfrm>
            <a:off x="3223000" y="408416"/>
            <a:ext cx="7604775" cy="461665"/>
          </a:xfrm>
          <a:prstGeom prst="rect">
            <a:avLst/>
          </a:prstGeom>
          <a:noFill/>
        </p:spPr>
        <p:txBody>
          <a:bodyPr wrap="square" rtlCol="0">
            <a:spAutoFit/>
          </a:bodyPr>
          <a:lstStyle/>
          <a:p>
            <a:r>
              <a:rPr lang="en-GB" sz="2400" dirty="0"/>
              <a:t>Draw the next two terms of the following sequence:</a:t>
            </a:r>
          </a:p>
        </p:txBody>
      </p:sp>
      <p:pic>
        <p:nvPicPr>
          <p:cNvPr id="18" name="Picture 17">
            <a:extLst>
              <a:ext uri="{FF2B5EF4-FFF2-40B4-BE49-F238E27FC236}">
                <a16:creationId xmlns:a16="http://schemas.microsoft.com/office/drawing/2014/main" id="{C66E2F1C-6214-429D-5637-C0C0626F7A96}"/>
              </a:ext>
            </a:extLst>
          </p:cNvPr>
          <p:cNvPicPr>
            <a:picLocks noChangeAspect="1"/>
          </p:cNvPicPr>
          <p:nvPr/>
        </p:nvPicPr>
        <p:blipFill>
          <a:blip r:embed="rId3"/>
          <a:stretch>
            <a:fillRect/>
          </a:stretch>
        </p:blipFill>
        <p:spPr>
          <a:xfrm>
            <a:off x="1315156" y="1200699"/>
            <a:ext cx="4780844" cy="1697096"/>
          </a:xfrm>
          <a:prstGeom prst="rect">
            <a:avLst/>
          </a:prstGeom>
        </p:spPr>
      </p:pic>
      <p:sp>
        <p:nvSpPr>
          <p:cNvPr id="28" name="TextBox 27">
            <a:extLst>
              <a:ext uri="{FF2B5EF4-FFF2-40B4-BE49-F238E27FC236}">
                <a16:creationId xmlns:a16="http://schemas.microsoft.com/office/drawing/2014/main" id="{F3D958B9-055B-8D83-A6C3-8F643CA22139}"/>
              </a:ext>
            </a:extLst>
          </p:cNvPr>
          <p:cNvSpPr txBox="1"/>
          <p:nvPr/>
        </p:nvSpPr>
        <p:spPr>
          <a:xfrm>
            <a:off x="1364226" y="265472"/>
            <a:ext cx="5576404" cy="646331"/>
          </a:xfrm>
          <a:prstGeom prst="rect">
            <a:avLst/>
          </a:prstGeom>
          <a:noFill/>
        </p:spPr>
        <p:txBody>
          <a:bodyPr wrap="square" rtlCol="0">
            <a:spAutoFit/>
          </a:bodyPr>
          <a:lstStyle/>
          <a:p>
            <a:r>
              <a:rPr lang="en-GB" sz="3600" b="1" u="sng" dirty="0"/>
              <a:t>We Do</a:t>
            </a:r>
          </a:p>
        </p:txBody>
      </p:sp>
      <p:grpSp>
        <p:nvGrpSpPr>
          <p:cNvPr id="48" name="Group 47">
            <a:extLst>
              <a:ext uri="{FF2B5EF4-FFF2-40B4-BE49-F238E27FC236}">
                <a16:creationId xmlns:a16="http://schemas.microsoft.com/office/drawing/2014/main" id="{97C52D05-A751-32B5-020E-EE21B257D1B0}"/>
              </a:ext>
            </a:extLst>
          </p:cNvPr>
          <p:cNvGrpSpPr/>
          <p:nvPr/>
        </p:nvGrpSpPr>
        <p:grpSpPr>
          <a:xfrm>
            <a:off x="7663365" y="2011006"/>
            <a:ext cx="3188083" cy="1685174"/>
            <a:chOff x="5884612" y="4027351"/>
            <a:chExt cx="3188083" cy="1685174"/>
          </a:xfrm>
        </p:grpSpPr>
        <p:grpSp>
          <p:nvGrpSpPr>
            <p:cNvPr id="34" name="Group 33">
              <a:extLst>
                <a:ext uri="{FF2B5EF4-FFF2-40B4-BE49-F238E27FC236}">
                  <a16:creationId xmlns:a16="http://schemas.microsoft.com/office/drawing/2014/main" id="{53649CA5-71EC-761E-1CEB-C51196D06A66}"/>
                </a:ext>
              </a:extLst>
            </p:cNvPr>
            <p:cNvGrpSpPr/>
            <p:nvPr/>
          </p:nvGrpSpPr>
          <p:grpSpPr>
            <a:xfrm>
              <a:off x="6240212" y="4366899"/>
              <a:ext cx="2478462" cy="1345626"/>
              <a:chOff x="4741568" y="2280043"/>
              <a:chExt cx="2478462" cy="1345626"/>
            </a:xfrm>
          </p:grpSpPr>
          <p:sp>
            <p:nvSpPr>
              <p:cNvPr id="35" name="Rectangle 34">
                <a:extLst>
                  <a:ext uri="{FF2B5EF4-FFF2-40B4-BE49-F238E27FC236}">
                    <a16:creationId xmlns:a16="http://schemas.microsoft.com/office/drawing/2014/main" id="{0839E556-B70E-6F8F-5E9E-314099DC7EEB}"/>
                  </a:ext>
                </a:extLst>
              </p:cNvPr>
              <p:cNvSpPr/>
              <p:nvPr/>
            </p:nvSpPr>
            <p:spPr>
              <a:xfrm>
                <a:off x="5797630" y="228004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8E7F82-1922-FC6E-DB19-BCECAA5F35F2}"/>
                  </a:ext>
                </a:extLst>
              </p:cNvPr>
              <p:cNvSpPr/>
              <p:nvPr/>
            </p:nvSpPr>
            <p:spPr>
              <a:xfrm>
                <a:off x="5797630" y="2620536"/>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89738E1-EC2D-8A88-19E8-EE3387673C0C}"/>
                  </a:ext>
                </a:extLst>
              </p:cNvPr>
              <p:cNvSpPr/>
              <p:nvPr/>
            </p:nvSpPr>
            <p:spPr>
              <a:xfrm>
                <a:off x="5797630" y="2955834"/>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E001438-46CC-8C8F-4E87-7784E5A01D63}"/>
                  </a:ext>
                </a:extLst>
              </p:cNvPr>
              <p:cNvSpPr/>
              <p:nvPr/>
            </p:nvSpPr>
            <p:spPr>
              <a:xfrm>
                <a:off x="57976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93D6A21-B928-DC31-56C7-10244FC27CB6}"/>
                  </a:ext>
                </a:extLst>
              </p:cNvPr>
              <p:cNvSpPr/>
              <p:nvPr/>
            </p:nvSpPr>
            <p:spPr>
              <a:xfrm>
                <a:off x="65088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B8C5B860-787C-099C-FB01-F6B7B5E1602B}"/>
                  </a:ext>
                </a:extLst>
              </p:cNvPr>
              <p:cNvSpPr/>
              <p:nvPr/>
            </p:nvSpPr>
            <p:spPr>
              <a:xfrm>
                <a:off x="61532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3FE18C1-3821-296B-3381-CAB773A8C52F}"/>
                  </a:ext>
                </a:extLst>
              </p:cNvPr>
              <p:cNvSpPr/>
              <p:nvPr/>
            </p:nvSpPr>
            <p:spPr>
              <a:xfrm>
                <a:off x="54527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D53E95D-DE7F-B3D6-1018-555EA12B5019}"/>
                  </a:ext>
                </a:extLst>
              </p:cNvPr>
              <p:cNvSpPr/>
              <p:nvPr/>
            </p:nvSpPr>
            <p:spPr>
              <a:xfrm>
                <a:off x="50971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14F20F3-1F78-CBCE-9369-02F3A4C57F17}"/>
                  </a:ext>
                </a:extLst>
              </p:cNvPr>
              <p:cNvSpPr/>
              <p:nvPr/>
            </p:nvSpPr>
            <p:spPr>
              <a:xfrm>
                <a:off x="68644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DC85477-BA78-D3C5-93A8-416B1B1F9C73}"/>
                  </a:ext>
                </a:extLst>
              </p:cNvPr>
              <p:cNvSpPr/>
              <p:nvPr/>
            </p:nvSpPr>
            <p:spPr>
              <a:xfrm>
                <a:off x="47415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Rectangle 44">
              <a:extLst>
                <a:ext uri="{FF2B5EF4-FFF2-40B4-BE49-F238E27FC236}">
                  <a16:creationId xmlns:a16="http://schemas.microsoft.com/office/drawing/2014/main" id="{6D7F9117-11E9-ACCB-BC9B-42ED08A4309A}"/>
                </a:ext>
              </a:extLst>
            </p:cNvPr>
            <p:cNvSpPr/>
            <p:nvPr/>
          </p:nvSpPr>
          <p:spPr>
            <a:xfrm>
              <a:off x="7296274" y="4027351"/>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E11FD66-450E-0124-8C2B-33B002342A8A}"/>
                </a:ext>
              </a:extLst>
            </p:cNvPr>
            <p:cNvSpPr/>
            <p:nvPr/>
          </p:nvSpPr>
          <p:spPr>
            <a:xfrm>
              <a:off x="8717095" y="538318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856342B-5F03-9050-7AB6-23CD41ACE3E0}"/>
                </a:ext>
              </a:extLst>
            </p:cNvPr>
            <p:cNvSpPr/>
            <p:nvPr/>
          </p:nvSpPr>
          <p:spPr>
            <a:xfrm>
              <a:off x="5884612" y="538318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7839B70D-F4F4-5FAF-DB05-C978E30F6440}"/>
              </a:ext>
            </a:extLst>
          </p:cNvPr>
          <p:cNvGrpSpPr/>
          <p:nvPr/>
        </p:nvGrpSpPr>
        <p:grpSpPr>
          <a:xfrm>
            <a:off x="5896102" y="1680964"/>
            <a:ext cx="2478462" cy="1345626"/>
            <a:chOff x="4741568" y="2280043"/>
            <a:chExt cx="2478462" cy="1345626"/>
          </a:xfrm>
        </p:grpSpPr>
        <p:sp>
          <p:nvSpPr>
            <p:cNvPr id="54" name="Rectangle 53">
              <a:extLst>
                <a:ext uri="{FF2B5EF4-FFF2-40B4-BE49-F238E27FC236}">
                  <a16:creationId xmlns:a16="http://schemas.microsoft.com/office/drawing/2014/main" id="{33CBEF6D-57DE-8608-C91F-974EDD8E6B17}"/>
                </a:ext>
              </a:extLst>
            </p:cNvPr>
            <p:cNvSpPr/>
            <p:nvPr/>
          </p:nvSpPr>
          <p:spPr>
            <a:xfrm>
              <a:off x="5797630" y="2280043"/>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60AB639-444C-C5DC-528A-536A1101FB71}"/>
                </a:ext>
              </a:extLst>
            </p:cNvPr>
            <p:cNvSpPr/>
            <p:nvPr/>
          </p:nvSpPr>
          <p:spPr>
            <a:xfrm>
              <a:off x="5797630" y="2620536"/>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E6DEEAB-3B87-928B-0ED3-E4995EFBF6B2}"/>
                </a:ext>
              </a:extLst>
            </p:cNvPr>
            <p:cNvSpPr/>
            <p:nvPr/>
          </p:nvSpPr>
          <p:spPr>
            <a:xfrm>
              <a:off x="5797630" y="2955834"/>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A32792A2-8A4D-2CFB-3892-69911636C876}"/>
                </a:ext>
              </a:extLst>
            </p:cNvPr>
            <p:cNvSpPr/>
            <p:nvPr/>
          </p:nvSpPr>
          <p:spPr>
            <a:xfrm>
              <a:off x="57976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34C0E24-16D7-F4C2-BCD5-B67B22B8F63C}"/>
                </a:ext>
              </a:extLst>
            </p:cNvPr>
            <p:cNvSpPr/>
            <p:nvPr/>
          </p:nvSpPr>
          <p:spPr>
            <a:xfrm>
              <a:off x="65088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5973E114-6298-9F59-B223-F2BDE900A790}"/>
                </a:ext>
              </a:extLst>
            </p:cNvPr>
            <p:cNvSpPr/>
            <p:nvPr/>
          </p:nvSpPr>
          <p:spPr>
            <a:xfrm>
              <a:off x="61532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A8623628-EEDA-CABF-D2B7-A4CE05399E42}"/>
                </a:ext>
              </a:extLst>
            </p:cNvPr>
            <p:cNvSpPr/>
            <p:nvPr/>
          </p:nvSpPr>
          <p:spPr>
            <a:xfrm>
              <a:off x="54527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4B92F618-CBDD-5E3C-C1DA-1A6A4FD56685}"/>
                </a:ext>
              </a:extLst>
            </p:cNvPr>
            <p:cNvSpPr/>
            <p:nvPr/>
          </p:nvSpPr>
          <p:spPr>
            <a:xfrm>
              <a:off x="50971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094086CD-4049-3982-34C7-C6E9BC2E0965}"/>
                </a:ext>
              </a:extLst>
            </p:cNvPr>
            <p:cNvSpPr/>
            <p:nvPr/>
          </p:nvSpPr>
          <p:spPr>
            <a:xfrm>
              <a:off x="6864430"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67877268-3F2E-CE11-AFC7-2611CF12BA0E}"/>
                </a:ext>
              </a:extLst>
            </p:cNvPr>
            <p:cNvSpPr/>
            <p:nvPr/>
          </p:nvSpPr>
          <p:spPr>
            <a:xfrm>
              <a:off x="4741568" y="3296327"/>
              <a:ext cx="355600" cy="32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A4ECAA11-93FC-2189-86D8-2EC3EFFCFD0D}"/>
              </a:ext>
            </a:extLst>
          </p:cNvPr>
          <p:cNvSpPr txBox="1"/>
          <p:nvPr/>
        </p:nvSpPr>
        <p:spPr>
          <a:xfrm>
            <a:off x="1621795" y="3905413"/>
            <a:ext cx="5490439" cy="461665"/>
          </a:xfrm>
          <a:prstGeom prst="rect">
            <a:avLst/>
          </a:prstGeom>
          <a:noFill/>
        </p:spPr>
        <p:txBody>
          <a:bodyPr wrap="square" rtlCol="0">
            <a:spAutoFit/>
          </a:bodyPr>
          <a:lstStyle/>
          <a:p>
            <a:r>
              <a:rPr lang="en-GB" sz="2400" dirty="0"/>
              <a:t>Use your sequence to complete the table:</a:t>
            </a:r>
          </a:p>
        </p:txBody>
      </p:sp>
      <p:grpSp>
        <p:nvGrpSpPr>
          <p:cNvPr id="3" name="Group 2">
            <a:extLst>
              <a:ext uri="{FF2B5EF4-FFF2-40B4-BE49-F238E27FC236}">
                <a16:creationId xmlns:a16="http://schemas.microsoft.com/office/drawing/2014/main" id="{98DECC06-5FA8-CDE0-827B-3D7034EDE702}"/>
              </a:ext>
            </a:extLst>
          </p:cNvPr>
          <p:cNvGrpSpPr/>
          <p:nvPr/>
        </p:nvGrpSpPr>
        <p:grpSpPr>
          <a:xfrm>
            <a:off x="1600578" y="4436227"/>
            <a:ext cx="6062787" cy="1388779"/>
            <a:chOff x="1758425" y="4528650"/>
            <a:chExt cx="4628827" cy="1388779"/>
          </a:xfrm>
        </p:grpSpPr>
        <p:grpSp>
          <p:nvGrpSpPr>
            <p:cNvPr id="4" name="Group 3">
              <a:extLst>
                <a:ext uri="{FF2B5EF4-FFF2-40B4-BE49-F238E27FC236}">
                  <a16:creationId xmlns:a16="http://schemas.microsoft.com/office/drawing/2014/main" id="{76DABF99-29A6-3AA5-80B8-7EE59DCDD95B}"/>
                </a:ext>
              </a:extLst>
            </p:cNvPr>
            <p:cNvGrpSpPr/>
            <p:nvPr/>
          </p:nvGrpSpPr>
          <p:grpSpPr>
            <a:xfrm>
              <a:off x="1758425" y="4528650"/>
              <a:ext cx="4628827" cy="1388779"/>
              <a:chOff x="345440" y="4114802"/>
              <a:chExt cx="4985804" cy="1177790"/>
            </a:xfrm>
          </p:grpSpPr>
          <p:pic>
            <p:nvPicPr>
              <p:cNvPr id="6" name="Picture 5">
                <a:extLst>
                  <a:ext uri="{FF2B5EF4-FFF2-40B4-BE49-F238E27FC236}">
                    <a16:creationId xmlns:a16="http://schemas.microsoft.com/office/drawing/2014/main" id="{D664D5E5-26FC-C4CE-DDF5-36B00ECCA26E}"/>
                  </a:ext>
                </a:extLst>
              </p:cNvPr>
              <p:cNvPicPr>
                <a:picLocks noChangeAspect="1"/>
              </p:cNvPicPr>
              <p:nvPr/>
            </p:nvPicPr>
            <p:blipFill>
              <a:blip r:embed="rId4"/>
              <a:stretch>
                <a:fillRect/>
              </a:stretch>
            </p:blipFill>
            <p:spPr>
              <a:xfrm>
                <a:off x="345440" y="4114802"/>
                <a:ext cx="4985804" cy="1177790"/>
              </a:xfrm>
              <a:prstGeom prst="rect">
                <a:avLst/>
              </a:prstGeom>
            </p:spPr>
          </p:pic>
          <p:sp>
            <p:nvSpPr>
              <p:cNvPr id="8" name="Rectangle 7">
                <a:extLst>
                  <a:ext uri="{FF2B5EF4-FFF2-40B4-BE49-F238E27FC236}">
                    <a16:creationId xmlns:a16="http://schemas.microsoft.com/office/drawing/2014/main" id="{97FF2E24-B160-05EF-1C90-84C94352DB94}"/>
                  </a:ext>
                </a:extLst>
              </p:cNvPr>
              <p:cNvSpPr/>
              <p:nvPr/>
            </p:nvSpPr>
            <p:spPr>
              <a:xfrm>
                <a:off x="1869440" y="4765040"/>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6C96163E-1260-D1FF-69D7-674968103C67}"/>
                  </a:ext>
                </a:extLst>
              </p:cNvPr>
              <p:cNvSpPr/>
              <p:nvPr/>
            </p:nvSpPr>
            <p:spPr>
              <a:xfrm>
                <a:off x="2733040" y="4772053"/>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4DF3054-C6ED-2E5C-A87D-12A3517D2B86}"/>
                  </a:ext>
                </a:extLst>
              </p:cNvPr>
              <p:cNvSpPr/>
              <p:nvPr/>
            </p:nvSpPr>
            <p:spPr>
              <a:xfrm>
                <a:off x="3596640" y="4757728"/>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BFECECD3-E6B0-717B-1CD0-A8F4C3CA7422}"/>
                  </a:ext>
                </a:extLst>
              </p:cNvPr>
              <p:cNvSpPr/>
              <p:nvPr/>
            </p:nvSpPr>
            <p:spPr>
              <a:xfrm>
                <a:off x="4557823" y="4755259"/>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B6E5BCB1-6C19-379F-E8F6-F87588E6E06A}"/>
                  </a:ext>
                </a:extLst>
              </p:cNvPr>
              <p:cNvSpPr/>
              <p:nvPr/>
            </p:nvSpPr>
            <p:spPr>
              <a:xfrm>
                <a:off x="1869440" y="4251514"/>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9B2BD349-1D70-341B-8795-3168BC9BA3E8}"/>
                  </a:ext>
                </a:extLst>
              </p:cNvPr>
              <p:cNvSpPr/>
              <p:nvPr/>
            </p:nvSpPr>
            <p:spPr>
              <a:xfrm>
                <a:off x="2733040" y="4251514"/>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9B5D3E2C-8673-A6F9-A4FE-3A58EDADBB08}"/>
                  </a:ext>
                </a:extLst>
              </p:cNvPr>
              <p:cNvSpPr/>
              <p:nvPr/>
            </p:nvSpPr>
            <p:spPr>
              <a:xfrm>
                <a:off x="3596640" y="4244202"/>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8C5C2A15-828E-0A68-B5ED-7863044DAE38}"/>
                  </a:ext>
                </a:extLst>
              </p:cNvPr>
              <p:cNvSpPr/>
              <p:nvPr/>
            </p:nvSpPr>
            <p:spPr>
              <a:xfrm>
                <a:off x="4500922" y="4244202"/>
                <a:ext cx="690880" cy="3962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5" name="TextBox 4">
              <a:extLst>
                <a:ext uri="{FF2B5EF4-FFF2-40B4-BE49-F238E27FC236}">
                  <a16:creationId xmlns:a16="http://schemas.microsoft.com/office/drawing/2014/main" id="{2960FC5C-A8E4-4061-F2A8-924F8C3EA700}"/>
                </a:ext>
              </a:extLst>
            </p:cNvPr>
            <p:cNvSpPr txBox="1"/>
            <p:nvPr/>
          </p:nvSpPr>
          <p:spPr>
            <a:xfrm>
              <a:off x="1832897" y="5352586"/>
              <a:ext cx="1180059" cy="369332"/>
            </a:xfrm>
            <a:prstGeom prst="rect">
              <a:avLst/>
            </a:prstGeom>
            <a:solidFill>
              <a:srgbClr val="F4B183"/>
            </a:solidFill>
          </p:spPr>
          <p:txBody>
            <a:bodyPr wrap="square" rtlCol="0">
              <a:spAutoFit/>
            </a:bodyPr>
            <a:lstStyle/>
            <a:p>
              <a:pPr algn="ctr"/>
              <a:r>
                <a:rPr lang="en-GB" b="1" dirty="0"/>
                <a:t>Value of Term</a:t>
              </a:r>
            </a:p>
          </p:txBody>
        </p:sp>
      </p:grpSp>
      <p:sp>
        <p:nvSpPr>
          <p:cNvPr id="16" name="Rectangle 15">
            <a:extLst>
              <a:ext uri="{FF2B5EF4-FFF2-40B4-BE49-F238E27FC236}">
                <a16:creationId xmlns:a16="http://schemas.microsoft.com/office/drawing/2014/main" id="{2772F478-4FA3-46E1-2C20-9CCAF0288D49}"/>
              </a:ext>
            </a:extLst>
          </p:cNvPr>
          <p:cNvSpPr/>
          <p:nvPr/>
        </p:nvSpPr>
        <p:spPr>
          <a:xfrm>
            <a:off x="3430574" y="4547663"/>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1</a:t>
            </a:r>
          </a:p>
        </p:txBody>
      </p:sp>
      <p:sp>
        <p:nvSpPr>
          <p:cNvPr id="17" name="Rectangle 16">
            <a:extLst>
              <a:ext uri="{FF2B5EF4-FFF2-40B4-BE49-F238E27FC236}">
                <a16:creationId xmlns:a16="http://schemas.microsoft.com/office/drawing/2014/main" id="{67C32555-A9B7-4EF5-9268-C46AEAC1F012}"/>
              </a:ext>
            </a:extLst>
          </p:cNvPr>
          <p:cNvSpPr/>
          <p:nvPr/>
        </p:nvSpPr>
        <p:spPr>
          <a:xfrm>
            <a:off x="4509272" y="4537566"/>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2</a:t>
            </a:r>
          </a:p>
        </p:txBody>
      </p:sp>
      <p:sp>
        <p:nvSpPr>
          <p:cNvPr id="19" name="Rectangle 18">
            <a:extLst>
              <a:ext uri="{FF2B5EF4-FFF2-40B4-BE49-F238E27FC236}">
                <a16:creationId xmlns:a16="http://schemas.microsoft.com/office/drawing/2014/main" id="{46F9D5E4-3B46-3159-8EB6-7933F2B9697D}"/>
              </a:ext>
            </a:extLst>
          </p:cNvPr>
          <p:cNvSpPr/>
          <p:nvPr/>
        </p:nvSpPr>
        <p:spPr>
          <a:xfrm>
            <a:off x="5536215" y="4543596"/>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3</a:t>
            </a:r>
          </a:p>
        </p:txBody>
      </p:sp>
      <p:sp>
        <p:nvSpPr>
          <p:cNvPr id="20" name="Rectangle 19">
            <a:extLst>
              <a:ext uri="{FF2B5EF4-FFF2-40B4-BE49-F238E27FC236}">
                <a16:creationId xmlns:a16="http://schemas.microsoft.com/office/drawing/2014/main" id="{E9251D31-A687-50EB-CF35-CB0151D8FD83}"/>
              </a:ext>
            </a:extLst>
          </p:cNvPr>
          <p:cNvSpPr/>
          <p:nvPr/>
        </p:nvSpPr>
        <p:spPr>
          <a:xfrm>
            <a:off x="6653685" y="4541163"/>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4</a:t>
            </a:r>
          </a:p>
        </p:txBody>
      </p:sp>
      <p:sp>
        <p:nvSpPr>
          <p:cNvPr id="21" name="Rectangle 20">
            <a:extLst>
              <a:ext uri="{FF2B5EF4-FFF2-40B4-BE49-F238E27FC236}">
                <a16:creationId xmlns:a16="http://schemas.microsoft.com/office/drawing/2014/main" id="{45841BFE-FB13-BC94-6B06-FD29A0A295FC}"/>
              </a:ext>
            </a:extLst>
          </p:cNvPr>
          <p:cNvSpPr/>
          <p:nvPr/>
        </p:nvSpPr>
        <p:spPr>
          <a:xfrm>
            <a:off x="3430574" y="5162688"/>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1</a:t>
            </a:r>
          </a:p>
        </p:txBody>
      </p:sp>
      <p:sp>
        <p:nvSpPr>
          <p:cNvPr id="22" name="Rectangle 21">
            <a:extLst>
              <a:ext uri="{FF2B5EF4-FFF2-40B4-BE49-F238E27FC236}">
                <a16:creationId xmlns:a16="http://schemas.microsoft.com/office/drawing/2014/main" id="{0A086955-77B9-B575-8FE4-0A8386A7F60F}"/>
              </a:ext>
            </a:extLst>
          </p:cNvPr>
          <p:cNvSpPr/>
          <p:nvPr/>
        </p:nvSpPr>
        <p:spPr>
          <a:xfrm>
            <a:off x="4509272" y="5152591"/>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4</a:t>
            </a:r>
          </a:p>
        </p:txBody>
      </p:sp>
      <p:sp>
        <p:nvSpPr>
          <p:cNvPr id="23" name="Rectangle 22">
            <a:extLst>
              <a:ext uri="{FF2B5EF4-FFF2-40B4-BE49-F238E27FC236}">
                <a16:creationId xmlns:a16="http://schemas.microsoft.com/office/drawing/2014/main" id="{215DF805-56D0-FAA2-1A2B-6E35F9745996}"/>
              </a:ext>
            </a:extLst>
          </p:cNvPr>
          <p:cNvSpPr/>
          <p:nvPr/>
        </p:nvSpPr>
        <p:spPr>
          <a:xfrm>
            <a:off x="5536215" y="5158621"/>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7</a:t>
            </a:r>
          </a:p>
        </p:txBody>
      </p:sp>
      <p:sp>
        <p:nvSpPr>
          <p:cNvPr id="24" name="Rectangle 23">
            <a:extLst>
              <a:ext uri="{FF2B5EF4-FFF2-40B4-BE49-F238E27FC236}">
                <a16:creationId xmlns:a16="http://schemas.microsoft.com/office/drawing/2014/main" id="{EE446FA2-D27B-E550-FB5A-6D9C9734E9F9}"/>
              </a:ext>
            </a:extLst>
          </p:cNvPr>
          <p:cNvSpPr/>
          <p:nvPr/>
        </p:nvSpPr>
        <p:spPr>
          <a:xfrm>
            <a:off x="6653685" y="5156188"/>
            <a:ext cx="886523" cy="540833"/>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10</a:t>
            </a:r>
          </a:p>
        </p:txBody>
      </p:sp>
      <p:sp>
        <p:nvSpPr>
          <p:cNvPr id="26" name="Text Placeholder 25"/>
          <p:cNvSpPr>
            <a:spLocks noGrp="1"/>
          </p:cNvSpPr>
          <p:nvPr>
            <p:ph type="body" sz="quarter" idx="10"/>
          </p:nvPr>
        </p:nvSpPr>
        <p:spPr/>
        <p:txBody>
          <a:bodyPr/>
          <a:lstStyle/>
          <a:p>
            <a:endParaRPr lang="en-GB"/>
          </a:p>
        </p:txBody>
      </p:sp>
      <p:sp>
        <p:nvSpPr>
          <p:cNvPr id="27" name="Content Placeholder 26"/>
          <p:cNvSpPr>
            <a:spLocks noGrp="1"/>
          </p:cNvSpPr>
          <p:nvPr>
            <p:ph sz="quarter" idx="11"/>
          </p:nvPr>
        </p:nvSpPr>
        <p:spPr/>
        <p:txBody>
          <a:bodyPr/>
          <a:lstStyle/>
          <a:p>
            <a:endParaRPr lang="en-GB"/>
          </a:p>
        </p:txBody>
      </p:sp>
    </p:spTree>
    <p:extLst>
      <p:ext uri="{BB962C8B-B14F-4D97-AF65-F5344CB8AC3E}">
        <p14:creationId xmlns:p14="http://schemas.microsoft.com/office/powerpoint/2010/main" val="1936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175</TotalTime>
  <Words>552</Words>
  <Application>Microsoft Office PowerPoint</Application>
  <PresentationFormat>Widescreen</PresentationFormat>
  <Paragraphs>110</Paragraphs>
  <Slides>19</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Arial Rounded MT Bold</vt:lpstr>
      <vt:lpstr>Calibri</vt:lpstr>
      <vt:lpstr>Calibri Light</vt:lpstr>
      <vt:lpstr>Cambria Math</vt:lpstr>
      <vt:lpstr>Courier New</vt:lpstr>
      <vt:lpstr>Lato</vt:lpstr>
      <vt:lpstr>New theme</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Mrs A Elsheikh - NES Staff</cp:lastModifiedBy>
  <cp:revision>47</cp:revision>
  <dcterms:created xsi:type="dcterms:W3CDTF">2023-08-27T10:20:23Z</dcterms:created>
  <dcterms:modified xsi:type="dcterms:W3CDTF">2025-06-27T11:01:07Z</dcterms:modified>
</cp:coreProperties>
</file>