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Lst>
  <p:notesMasterIdLst>
    <p:notesMasterId r:id="rId38"/>
  </p:notesMasterIdLst>
  <p:sldIdLst>
    <p:sldId id="302" r:id="rId4"/>
    <p:sldId id="714" r:id="rId5"/>
    <p:sldId id="718" r:id="rId6"/>
    <p:sldId id="719" r:id="rId7"/>
    <p:sldId id="259" r:id="rId8"/>
    <p:sldId id="717" r:id="rId9"/>
    <p:sldId id="720" r:id="rId10"/>
    <p:sldId id="303" r:id="rId11"/>
    <p:sldId id="304" r:id="rId12"/>
    <p:sldId id="258" r:id="rId13"/>
    <p:sldId id="305" r:id="rId14"/>
    <p:sldId id="257" r:id="rId15"/>
    <p:sldId id="256" r:id="rId16"/>
    <p:sldId id="306" r:id="rId17"/>
    <p:sldId id="309" r:id="rId18"/>
    <p:sldId id="260" r:id="rId19"/>
    <p:sldId id="310" r:id="rId20"/>
    <p:sldId id="311" r:id="rId21"/>
    <p:sldId id="312" r:id="rId22"/>
    <p:sldId id="703" r:id="rId23"/>
    <p:sldId id="955" r:id="rId24"/>
    <p:sldId id="939" r:id="rId25"/>
    <p:sldId id="950" r:id="rId26"/>
    <p:sldId id="946" r:id="rId27"/>
    <p:sldId id="944" r:id="rId28"/>
    <p:sldId id="945" r:id="rId29"/>
    <p:sldId id="947" r:id="rId30"/>
    <p:sldId id="954" r:id="rId31"/>
    <p:sldId id="948" r:id="rId32"/>
    <p:sldId id="313" r:id="rId33"/>
    <p:sldId id="315" r:id="rId34"/>
    <p:sldId id="316" r:id="rId35"/>
    <p:sldId id="270" r:id="rId36"/>
    <p:sldId id="7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8C7DE-F278-4FD6-ABF7-248D8C39DD70}"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F480E-7499-4C91-A167-B6C194E7E537}" type="slidenum">
              <a:rPr lang="en-GB" smtClean="0"/>
              <a:t>‹#›</a:t>
            </a:fld>
            <a:endParaRPr lang="en-GB"/>
          </a:p>
        </p:txBody>
      </p:sp>
    </p:spTree>
    <p:extLst>
      <p:ext uri="{BB962C8B-B14F-4D97-AF65-F5344CB8AC3E}">
        <p14:creationId xmlns:p14="http://schemas.microsoft.com/office/powerpoint/2010/main" val="55986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D154B0-3CD2-433F-8276-193CC13A7FB6}" type="slidenum">
              <a:rPr lang="en-GB" smtClean="0"/>
              <a:pPr eaLnBrk="1" hangingPunct="1"/>
              <a:t>5</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a:t>
            </a:r>
            <a:r>
              <a:rPr lang="en-GB" baseline="0" dirty="0"/>
              <a:t> mini whiteboards </a:t>
            </a:r>
          </a:p>
          <a:p>
            <a:r>
              <a:rPr lang="en-GB" baseline="0" dirty="0"/>
              <a:t>Collect in student responses and write examples on the board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71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Calculators</a:t>
            </a:r>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2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79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a:t>
            </a:r>
            <a:r>
              <a:rPr lang="en-GB" baseline="0" dirty="0"/>
              <a:t> mini whiteboards </a:t>
            </a:r>
          </a:p>
          <a:p>
            <a:r>
              <a:rPr lang="en-GB" baseline="0" dirty="0"/>
              <a:t>Collect in student responses and write examples on the board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13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Calculator</a:t>
            </a:r>
            <a:r>
              <a:rPr lang="en-GB" baseline="0" dirty="0"/>
              <a:t> Allowed </a:t>
            </a:r>
            <a:endParaRPr lang="en-GB" dirty="0"/>
          </a:p>
        </p:txBody>
      </p:sp>
      <p:sp>
        <p:nvSpPr>
          <p:cNvPr id="4" name="Slide Number Placeholder 3"/>
          <p:cNvSpPr>
            <a:spLocks noGrp="1"/>
          </p:cNvSpPr>
          <p:nvPr>
            <p:ph type="sldNum" sz="quarter" idx="10"/>
          </p:nvPr>
        </p:nvSpPr>
        <p:spPr/>
        <p:txBody>
          <a:bodyPr/>
          <a:lstStyle/>
          <a:p>
            <a:fld id="{175E1B89-1446-499D-89D6-E47621051F21}" type="slidenum">
              <a:rPr lang="en-GB" smtClean="0"/>
              <a:t>30</a:t>
            </a:fld>
            <a:endParaRPr lang="en-GB"/>
          </a:p>
        </p:txBody>
      </p:sp>
    </p:spTree>
    <p:extLst>
      <p:ext uri="{BB962C8B-B14F-4D97-AF65-F5344CB8AC3E}">
        <p14:creationId xmlns:p14="http://schemas.microsoft.com/office/powerpoint/2010/main" val="318734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Calculator</a:t>
            </a:r>
            <a:r>
              <a:rPr lang="en-GB" baseline="0" dirty="0"/>
              <a:t> Allowed </a:t>
            </a:r>
            <a:endParaRPr lang="en-GB" dirty="0"/>
          </a:p>
        </p:txBody>
      </p:sp>
      <p:sp>
        <p:nvSpPr>
          <p:cNvPr id="4" name="Slide Number Placeholder 3"/>
          <p:cNvSpPr>
            <a:spLocks noGrp="1"/>
          </p:cNvSpPr>
          <p:nvPr>
            <p:ph type="sldNum" sz="quarter" idx="10"/>
          </p:nvPr>
        </p:nvSpPr>
        <p:spPr/>
        <p:txBody>
          <a:bodyPr/>
          <a:lstStyle/>
          <a:p>
            <a:fld id="{175E1B89-1446-499D-89D6-E47621051F21}" type="slidenum">
              <a:rPr lang="en-GB" smtClean="0"/>
              <a:t>31</a:t>
            </a:fld>
            <a:endParaRPr lang="en-GB"/>
          </a:p>
        </p:txBody>
      </p:sp>
    </p:spTree>
    <p:extLst>
      <p:ext uri="{BB962C8B-B14F-4D97-AF65-F5344CB8AC3E}">
        <p14:creationId xmlns:p14="http://schemas.microsoft.com/office/powerpoint/2010/main" val="92678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t>
            </a:r>
            <a:r>
              <a:rPr lang="en-GB" baseline="0" dirty="0"/>
              <a:t> for students </a:t>
            </a:r>
            <a:endParaRPr lang="en-GB" dirty="0"/>
          </a:p>
        </p:txBody>
      </p:sp>
      <p:sp>
        <p:nvSpPr>
          <p:cNvPr id="4" name="Slide Number Placeholder 3"/>
          <p:cNvSpPr>
            <a:spLocks noGrp="1"/>
          </p:cNvSpPr>
          <p:nvPr>
            <p:ph type="sldNum" sz="quarter" idx="10"/>
          </p:nvPr>
        </p:nvSpPr>
        <p:spPr/>
        <p:txBody>
          <a:bodyPr/>
          <a:lstStyle/>
          <a:p>
            <a:fld id="{175E1B89-1446-499D-89D6-E47621051F21}" type="slidenum">
              <a:rPr lang="en-GB" smtClean="0"/>
              <a:t>32</a:t>
            </a:fld>
            <a:endParaRPr lang="en-GB"/>
          </a:p>
        </p:txBody>
      </p:sp>
    </p:spTree>
    <p:extLst>
      <p:ext uri="{BB962C8B-B14F-4D97-AF65-F5344CB8AC3E}">
        <p14:creationId xmlns:p14="http://schemas.microsoft.com/office/powerpoint/2010/main" val="192752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71505D-C61B-47D7-9453-3E7E00AA2950}" type="slidenum">
              <a:rPr lang="en-GB" smtClean="0"/>
              <a:pPr eaLnBrk="1" hangingPunct="1"/>
              <a:t>6</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65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48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6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50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a:t>
            </a:r>
            <a:r>
              <a:rPr lang="en-GB" baseline="0" dirty="0"/>
              <a:t> mini whiteboards </a:t>
            </a:r>
          </a:p>
          <a:p>
            <a:r>
              <a:rPr lang="en-GB" baseline="0" dirty="0"/>
              <a:t>Collect in student responses and write examples on the board </a:t>
            </a:r>
          </a:p>
          <a:p>
            <a:r>
              <a:rPr lang="en-GB" baseline="0" dirty="0"/>
              <a:t>Pick out the linear sequences </a:t>
            </a:r>
            <a:endParaRPr lang="en-GB" dirty="0"/>
          </a:p>
        </p:txBody>
      </p:sp>
      <p:sp>
        <p:nvSpPr>
          <p:cNvPr id="4" name="Slide Number Placeholder 3"/>
          <p:cNvSpPr>
            <a:spLocks noGrp="1"/>
          </p:cNvSpPr>
          <p:nvPr>
            <p:ph type="sldNum" sz="quarter" idx="10"/>
          </p:nvPr>
        </p:nvSpPr>
        <p:spPr/>
        <p:txBody>
          <a:bodyPr/>
          <a:lstStyle/>
          <a:p>
            <a:fld id="{175E1B89-1446-499D-89D6-E47621051F21}" type="slidenum">
              <a:rPr lang="en-GB" smtClean="0"/>
              <a:t>13</a:t>
            </a:fld>
            <a:endParaRPr lang="en-GB"/>
          </a:p>
        </p:txBody>
      </p:sp>
    </p:spTree>
    <p:extLst>
      <p:ext uri="{BB962C8B-B14F-4D97-AF65-F5344CB8AC3E}">
        <p14:creationId xmlns:p14="http://schemas.microsoft.com/office/powerpoint/2010/main" val="73681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74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a:t>
            </a:r>
            <a:r>
              <a:rPr lang="en-GB" baseline="0" dirty="0"/>
              <a:t> mini whiteboards </a:t>
            </a:r>
          </a:p>
          <a:p>
            <a:r>
              <a:rPr lang="en-GB" baseline="0" dirty="0"/>
              <a:t>Collect in student responses and write examples on the board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E1B89-1446-499D-89D6-E47621051F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666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D27F60B-5353-4BB3-AF9F-3C7AAE74932F}" type="datetimeFigureOut">
              <a:rPr lang="en-GB" smtClean="0"/>
              <a:t>27/06/2025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C416032-A67D-4AE1-8FAA-67656E439748}" type="slidenum">
              <a:rPr lang="en-GB" smtClean="0"/>
              <a:t>‹#›</a:t>
            </a:fld>
            <a:endParaRPr lang="en-GB"/>
          </a:p>
        </p:txBody>
      </p:sp>
    </p:spTree>
    <p:extLst>
      <p:ext uri="{BB962C8B-B14F-4D97-AF65-F5344CB8AC3E}">
        <p14:creationId xmlns:p14="http://schemas.microsoft.com/office/powerpoint/2010/main" val="380217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D27F60B-5353-4BB3-AF9F-3C7AAE74932F}" type="datetimeFigureOut">
              <a:rPr lang="en-GB" smtClean="0"/>
              <a:t>27/06/2025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9C416032-A67D-4AE1-8FAA-67656E439748}" type="slidenum">
              <a:rPr lang="en-GB" smtClean="0"/>
              <a:t>‹#›</a:t>
            </a:fld>
            <a:endParaRPr lang="en-GB"/>
          </a:p>
        </p:txBody>
      </p:sp>
    </p:spTree>
    <p:extLst>
      <p:ext uri="{BB962C8B-B14F-4D97-AF65-F5344CB8AC3E}">
        <p14:creationId xmlns:p14="http://schemas.microsoft.com/office/powerpoint/2010/main" val="1645544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ADBC0E0-A4ED-4083-997E-82EF7CACC0C1}" type="slidenum">
              <a:rPr lang="en-GB"/>
              <a:pPr>
                <a:defRPr/>
              </a:pPr>
              <a:t>‹#›</a:t>
            </a:fld>
            <a:endParaRPr lang="en-GB"/>
          </a:p>
        </p:txBody>
      </p:sp>
    </p:spTree>
    <p:extLst>
      <p:ext uri="{BB962C8B-B14F-4D97-AF65-F5344CB8AC3E}">
        <p14:creationId xmlns:p14="http://schemas.microsoft.com/office/powerpoint/2010/main" val="605247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050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3" r:id="rId15"/>
    <p:sldLayoutId id="2147483684" r:id="rId16"/>
    <p:sldLayoutId id="2147483687" r:id="rId17"/>
    <p:sldLayoutId id="2147483688" r:id="rId18"/>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27/06/2025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0.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5020" y="323548"/>
            <a:ext cx="9099550" cy="488983"/>
          </a:xfrm>
        </p:spPr>
        <p:txBody>
          <a:bodyPr/>
          <a:lstStyle/>
          <a:p>
            <a:r>
              <a:rPr lang="en-GB" sz="3200" b="1" dirty="0"/>
              <a:t>Linear Sequences</a:t>
            </a:r>
          </a:p>
        </p:txBody>
      </p:sp>
      <p:sp>
        <p:nvSpPr>
          <p:cNvPr id="5" name="Text Placeholder 3"/>
          <p:cNvSpPr txBox="1">
            <a:spLocks/>
          </p:cNvSpPr>
          <p:nvPr/>
        </p:nvSpPr>
        <p:spPr>
          <a:xfrm>
            <a:off x="9291929" y="97804"/>
            <a:ext cx="2900071" cy="488983"/>
          </a:xfrm>
          <a:prstGeom prst="rect">
            <a:avLst/>
          </a:prstGeom>
        </p:spPr>
        <p:txBody>
          <a:bodyPr/>
          <a:lstStyle>
            <a:lvl1pPr marL="0" indent="0" algn="l" defTabSz="914373" rtl="0" eaLnBrk="1" latinLnBrk="0" hangingPunct="1">
              <a:lnSpc>
                <a:spcPct val="90000"/>
              </a:lnSpc>
              <a:spcBef>
                <a:spcPts val="1001"/>
              </a:spcBef>
              <a:buFont typeface="Arial" panose="020B0604020202020204" pitchFamily="34" charset="0"/>
              <a:buNone/>
              <a:defRPr sz="2400" kern="1200">
                <a:solidFill>
                  <a:srgbClr val="002060"/>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1828746" indent="0" algn="l" defTabSz="914373"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3200" b="1" dirty="0"/>
              <a:t>Complete in silence</a:t>
            </a:r>
          </a:p>
        </p:txBody>
      </p:sp>
      <p:sp>
        <p:nvSpPr>
          <p:cNvPr id="6" name="Rounded Rectangle 5"/>
          <p:cNvSpPr/>
          <p:nvPr/>
        </p:nvSpPr>
        <p:spPr>
          <a:xfrm>
            <a:off x="9645943" y="1555593"/>
            <a:ext cx="2050835" cy="14062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686980" y="1585613"/>
            <a:ext cx="2128524" cy="1384995"/>
          </a:xfrm>
          <a:prstGeom prst="rect">
            <a:avLst/>
          </a:prstGeom>
        </p:spPr>
        <p:txBody>
          <a:bodyPr wrap="square">
            <a:spAutoFit/>
          </a:bodyPr>
          <a:lstStyle/>
          <a:p>
            <a:pPr algn="ctr"/>
            <a:r>
              <a:rPr lang="en-GB" sz="2800" b="1" dirty="0"/>
              <a:t>Vocabulary check</a:t>
            </a:r>
            <a:r>
              <a:rPr lang="en-GB" sz="2800" dirty="0"/>
              <a:t>: </a:t>
            </a:r>
          </a:p>
          <a:p>
            <a:pPr algn="ctr"/>
            <a:r>
              <a:rPr lang="en-GB" sz="2800" dirty="0"/>
              <a:t>Mean</a:t>
            </a:r>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495221" y="1117671"/>
                <a:ext cx="9133489" cy="5032788"/>
              </a:xfrm>
              <a:prstGeom prst="rect">
                <a:avLst/>
              </a:prstGeom>
              <a:noFill/>
            </p:spPr>
            <p:txBody>
              <a:bodyPr wrap="square" rtlCol="0">
                <a:spAutoFit/>
              </a:bodyPr>
              <a:lstStyle/>
              <a:p>
                <a:pPr algn="l">
                  <a:lnSpc>
                    <a:spcPct val="200000"/>
                  </a:lnSpc>
                </a:pPr>
                <a:r>
                  <a:rPr lang="en-GB" sz="2800" dirty="0"/>
                  <a:t>1)	Draw the next term of the sequence.</a:t>
                </a:r>
              </a:p>
              <a:p>
                <a:pPr algn="l">
                  <a:lnSpc>
                    <a:spcPct val="200000"/>
                  </a:lnSpc>
                </a:pPr>
                <a:endParaRPr lang="en-GB" sz="1200" dirty="0"/>
              </a:p>
              <a:p>
                <a:pPr>
                  <a:lnSpc>
                    <a:spcPct val="200000"/>
                  </a:lnSpc>
                </a:pPr>
                <a:r>
                  <a:rPr lang="en-GB" sz="2800" dirty="0"/>
                  <a:t>2)	Work out </a:t>
                </a:r>
                <a14:m>
                  <m:oMath xmlns:m="http://schemas.openxmlformats.org/officeDocument/2006/math">
                    <m:f>
                      <m:fPr>
                        <m:ctrlPr>
                          <a:rPr lang="en-GB" sz="2800" i="1" dirty="0">
                            <a:latin typeface="Cambria Math" panose="02040503050406030204" pitchFamily="18" charset="0"/>
                          </a:rPr>
                        </m:ctrlPr>
                      </m:fPr>
                      <m:num>
                        <m:r>
                          <a:rPr lang="en-GB" sz="2800" i="1" dirty="0">
                            <a:latin typeface="Cambria Math" panose="02040503050406030204" pitchFamily="18" charset="0"/>
                            <a:cs typeface="Calibri" panose="020F0502020204030204" pitchFamily="34" charset="0"/>
                          </a:rPr>
                          <m:t>2</m:t>
                        </m:r>
                      </m:num>
                      <m:den>
                        <m:r>
                          <a:rPr lang="en-GB" sz="2800" i="1" dirty="0">
                            <a:latin typeface="Cambria Math" panose="02040503050406030204" pitchFamily="18" charset="0"/>
                            <a:cs typeface="Calibri" panose="020F0502020204030204" pitchFamily="34" charset="0"/>
                          </a:rPr>
                          <m:t>3</m:t>
                        </m:r>
                      </m:den>
                    </m:f>
                  </m:oMath>
                </a14:m>
                <a:r>
                  <a:rPr lang="en-GB" sz="2800" dirty="0"/>
                  <a:t> of 21</a:t>
                </a:r>
              </a:p>
              <a:p>
                <a:pPr algn="l">
                  <a:lnSpc>
                    <a:spcPct val="200000"/>
                  </a:lnSpc>
                </a:pPr>
                <a:r>
                  <a:rPr lang="en-GB" sz="2800" dirty="0"/>
                  <a:t>3)	Find the perimeter of the rectangle.</a:t>
                </a:r>
              </a:p>
              <a:p>
                <a:pPr algn="l">
                  <a:lnSpc>
                    <a:spcPct val="200000"/>
                  </a:lnSpc>
                </a:pPr>
                <a:endParaRPr lang="en-GB" sz="2400" dirty="0"/>
              </a:p>
              <a:p>
                <a:pPr algn="l">
                  <a:lnSpc>
                    <a:spcPct val="200000"/>
                  </a:lnSpc>
                </a:pPr>
                <a:r>
                  <a:rPr lang="en-GB" sz="2800" dirty="0"/>
                  <a:t>4)	What is the mathematical name of the shape?</a:t>
                </a:r>
              </a:p>
            </p:txBody>
          </p:sp>
        </mc:Choice>
        <mc:Fallback xmlns="">
          <p:sp>
            <p:nvSpPr>
              <p:cNvPr id="3" name="TextBox 2"/>
              <p:cNvSpPr txBox="1">
                <a:spLocks noRot="1" noChangeAspect="1" noMove="1" noResize="1" noEditPoints="1" noAdjustHandles="1" noChangeArrowheads="1" noChangeShapeType="1" noTextEdit="1"/>
              </p:cNvSpPr>
              <p:nvPr/>
            </p:nvSpPr>
            <p:spPr>
              <a:xfrm>
                <a:off x="495221" y="1117671"/>
                <a:ext cx="9133489" cy="5032788"/>
              </a:xfrm>
              <a:prstGeom prst="rect">
                <a:avLst/>
              </a:prstGeom>
              <a:blipFill>
                <a:blip r:embed="rId2"/>
                <a:stretch>
                  <a:fillRect l="-1334"/>
                </a:stretch>
              </a:blipFill>
            </p:spPr>
            <p:txBody>
              <a:bodyPr/>
              <a:lstStyle/>
              <a:p>
                <a:r>
                  <a:rPr lang="en-GB">
                    <a:noFill/>
                  </a:rPr>
                  <a:t> </a:t>
                </a:r>
              </a:p>
            </p:txBody>
          </p:sp>
        </mc:Fallback>
      </mc:AlternateContent>
      <p:sp>
        <p:nvSpPr>
          <p:cNvPr id="12" name="Hexagon 11">
            <a:extLst>
              <a:ext uri="{FF2B5EF4-FFF2-40B4-BE49-F238E27FC236}">
                <a16:creationId xmlns:a16="http://schemas.microsoft.com/office/drawing/2014/main" id="{03C88FCE-274C-4685-88DC-94FA8C6B175C}"/>
              </a:ext>
            </a:extLst>
          </p:cNvPr>
          <p:cNvSpPr/>
          <p:nvPr/>
        </p:nvSpPr>
        <p:spPr>
          <a:xfrm>
            <a:off x="8459937" y="4951525"/>
            <a:ext cx="1087394" cy="983686"/>
          </a:xfrm>
          <a:prstGeom prst="hexago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186B1B5-FA95-4B8C-A8DC-465CCD57B640}"/>
              </a:ext>
            </a:extLst>
          </p:cNvPr>
          <p:cNvSpPr/>
          <p:nvPr/>
        </p:nvSpPr>
        <p:spPr>
          <a:xfrm>
            <a:off x="2340846" y="4556341"/>
            <a:ext cx="1853722" cy="52322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CDC9F53-BB9A-4AD5-841B-9D7AC677D8DA}"/>
              </a:ext>
            </a:extLst>
          </p:cNvPr>
          <p:cNvSpPr txBox="1"/>
          <p:nvPr/>
        </p:nvSpPr>
        <p:spPr>
          <a:xfrm>
            <a:off x="2858578" y="5017295"/>
            <a:ext cx="951166" cy="461665"/>
          </a:xfrm>
          <a:prstGeom prst="rect">
            <a:avLst/>
          </a:prstGeom>
          <a:noFill/>
        </p:spPr>
        <p:txBody>
          <a:bodyPr wrap="square" rtlCol="0">
            <a:spAutoFit/>
          </a:bodyPr>
          <a:lstStyle/>
          <a:p>
            <a:pPr algn="ctr"/>
            <a:r>
              <a:rPr lang="en-GB" sz="2400" dirty="0">
                <a:solidFill>
                  <a:srgbClr val="0070C0"/>
                </a:solidFill>
              </a:rPr>
              <a:t>8 cm</a:t>
            </a:r>
          </a:p>
        </p:txBody>
      </p:sp>
      <p:grpSp>
        <p:nvGrpSpPr>
          <p:cNvPr id="8" name="Group 7"/>
          <p:cNvGrpSpPr/>
          <p:nvPr/>
        </p:nvGrpSpPr>
        <p:grpSpPr>
          <a:xfrm>
            <a:off x="1582560" y="2235601"/>
            <a:ext cx="528381" cy="216000"/>
            <a:chOff x="1032150" y="1677075"/>
            <a:chExt cx="528381" cy="216000"/>
          </a:xfrm>
        </p:grpSpPr>
        <p:sp>
          <p:nvSpPr>
            <p:cNvPr id="17" name="Oval 16">
              <a:extLst>
                <a:ext uri="{FF2B5EF4-FFF2-40B4-BE49-F238E27FC236}">
                  <a16:creationId xmlns:a16="http://schemas.microsoft.com/office/drawing/2014/main" id="{D36E936F-1611-4A70-A217-B0A924742AC0}"/>
                </a:ext>
              </a:extLst>
            </p:cNvPr>
            <p:cNvSpPr/>
            <p:nvPr/>
          </p:nvSpPr>
          <p:spPr>
            <a:xfrm>
              <a:off x="1032150"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F815E90-8B47-4E88-B60B-E490E9F80A59}"/>
                </a:ext>
              </a:extLst>
            </p:cNvPr>
            <p:cNvSpPr/>
            <p:nvPr/>
          </p:nvSpPr>
          <p:spPr>
            <a:xfrm>
              <a:off x="1344531"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2859992" y="2235601"/>
            <a:ext cx="1174473" cy="216000"/>
            <a:chOff x="2309582" y="1677075"/>
            <a:chExt cx="1174473" cy="216000"/>
          </a:xfrm>
        </p:grpSpPr>
        <p:sp>
          <p:nvSpPr>
            <p:cNvPr id="19" name="Oval 18">
              <a:extLst>
                <a:ext uri="{FF2B5EF4-FFF2-40B4-BE49-F238E27FC236}">
                  <a16:creationId xmlns:a16="http://schemas.microsoft.com/office/drawing/2014/main" id="{FD7B1889-6269-48DD-9347-3635EE0F35F9}"/>
                </a:ext>
              </a:extLst>
            </p:cNvPr>
            <p:cNvSpPr/>
            <p:nvPr/>
          </p:nvSpPr>
          <p:spPr>
            <a:xfrm>
              <a:off x="2309582"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5E3E97F-33E4-41BB-B157-06C1B46AE2E8}"/>
                </a:ext>
              </a:extLst>
            </p:cNvPr>
            <p:cNvSpPr/>
            <p:nvPr/>
          </p:nvSpPr>
          <p:spPr>
            <a:xfrm>
              <a:off x="2628105"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CF028E7-8FB7-48F0-A69D-F3DF21D7D10A}"/>
                </a:ext>
              </a:extLst>
            </p:cNvPr>
            <p:cNvSpPr/>
            <p:nvPr/>
          </p:nvSpPr>
          <p:spPr>
            <a:xfrm>
              <a:off x="2948080"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4FB6B9B-EB1F-4596-9F35-DED98AF2AD56}"/>
                </a:ext>
              </a:extLst>
            </p:cNvPr>
            <p:cNvSpPr/>
            <p:nvPr/>
          </p:nvSpPr>
          <p:spPr>
            <a:xfrm>
              <a:off x="3268055" y="16770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4761352" y="2235601"/>
            <a:ext cx="1812971" cy="216000"/>
            <a:chOff x="4210942" y="1666443"/>
            <a:chExt cx="1812971" cy="216000"/>
          </a:xfrm>
        </p:grpSpPr>
        <p:sp>
          <p:nvSpPr>
            <p:cNvPr id="37" name="Oval 36">
              <a:extLst>
                <a:ext uri="{FF2B5EF4-FFF2-40B4-BE49-F238E27FC236}">
                  <a16:creationId xmlns:a16="http://schemas.microsoft.com/office/drawing/2014/main" id="{77F87ECB-9C19-4ACF-80EE-4B99B87A0EC2}"/>
                </a:ext>
              </a:extLst>
            </p:cNvPr>
            <p:cNvSpPr/>
            <p:nvPr/>
          </p:nvSpPr>
          <p:spPr>
            <a:xfrm>
              <a:off x="4210942"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C21FED4-DB04-40A6-BB1F-449BD774CE3A}"/>
                </a:ext>
              </a:extLst>
            </p:cNvPr>
            <p:cNvSpPr/>
            <p:nvPr/>
          </p:nvSpPr>
          <p:spPr>
            <a:xfrm>
              <a:off x="4530336"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704F7E59-3F4C-4201-96B1-915F7E4D3A11}"/>
                </a:ext>
              </a:extLst>
            </p:cNvPr>
            <p:cNvSpPr/>
            <p:nvPr/>
          </p:nvSpPr>
          <p:spPr>
            <a:xfrm>
              <a:off x="4849730"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476CB672-484B-4112-AFB7-2948A870A0BF}"/>
                </a:ext>
              </a:extLst>
            </p:cNvPr>
            <p:cNvSpPr/>
            <p:nvPr/>
          </p:nvSpPr>
          <p:spPr>
            <a:xfrm>
              <a:off x="5169124"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722FC6D-77B9-4607-9C01-BCD0A11750C2}"/>
                </a:ext>
              </a:extLst>
            </p:cNvPr>
            <p:cNvSpPr/>
            <p:nvPr/>
          </p:nvSpPr>
          <p:spPr>
            <a:xfrm>
              <a:off x="5488518"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17CDFE7-FC17-49B8-AA96-A3F9810FD6C4}"/>
                </a:ext>
              </a:extLst>
            </p:cNvPr>
            <p:cNvSpPr/>
            <p:nvPr/>
          </p:nvSpPr>
          <p:spPr>
            <a:xfrm>
              <a:off x="5807913" y="166644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C4C1B804-E130-4C94-85EE-550CC17B5136}"/>
              </a:ext>
            </a:extLst>
          </p:cNvPr>
          <p:cNvSpPr txBox="1"/>
          <p:nvPr/>
        </p:nvSpPr>
        <p:spPr>
          <a:xfrm>
            <a:off x="1410349" y="4587732"/>
            <a:ext cx="1313234" cy="461665"/>
          </a:xfrm>
          <a:prstGeom prst="rect">
            <a:avLst/>
          </a:prstGeom>
          <a:noFill/>
        </p:spPr>
        <p:txBody>
          <a:bodyPr wrap="square" rtlCol="0">
            <a:spAutoFit/>
          </a:bodyPr>
          <a:lstStyle/>
          <a:p>
            <a:r>
              <a:rPr lang="en-GB" sz="2400" dirty="0">
                <a:solidFill>
                  <a:srgbClr val="0070C0"/>
                </a:solidFill>
              </a:rPr>
              <a:t>2.3 cm</a:t>
            </a:r>
          </a:p>
        </p:txBody>
      </p:sp>
      <p:sp>
        <p:nvSpPr>
          <p:cNvPr id="36" name="TextBox 35">
            <a:extLst>
              <a:ext uri="{FF2B5EF4-FFF2-40B4-BE49-F238E27FC236}">
                <a16:creationId xmlns:a16="http://schemas.microsoft.com/office/drawing/2014/main" id="{7D72E0D1-31DE-4F2E-B7CA-599B42585033}"/>
              </a:ext>
            </a:extLst>
          </p:cNvPr>
          <p:cNvSpPr txBox="1"/>
          <p:nvPr/>
        </p:nvSpPr>
        <p:spPr>
          <a:xfrm>
            <a:off x="4113006" y="2905780"/>
            <a:ext cx="1435410" cy="523220"/>
          </a:xfrm>
          <a:prstGeom prst="rect">
            <a:avLst/>
          </a:prstGeom>
          <a:noFill/>
        </p:spPr>
        <p:txBody>
          <a:bodyPr wrap="square" rtlCol="0">
            <a:spAutoFit/>
          </a:bodyPr>
          <a:lstStyle/>
          <a:p>
            <a:r>
              <a:rPr lang="en-GB" sz="2800" dirty="0">
                <a:solidFill>
                  <a:srgbClr val="FF0000"/>
                </a:solidFill>
              </a:rPr>
              <a:t>14</a:t>
            </a:r>
          </a:p>
        </p:txBody>
      </p:sp>
      <p:sp>
        <p:nvSpPr>
          <p:cNvPr id="43" name="TextBox 42">
            <a:extLst>
              <a:ext uri="{FF2B5EF4-FFF2-40B4-BE49-F238E27FC236}">
                <a16:creationId xmlns:a16="http://schemas.microsoft.com/office/drawing/2014/main" id="{ACA4FF8F-4F3B-4990-85D9-ABF3E04FEEDE}"/>
              </a:ext>
            </a:extLst>
          </p:cNvPr>
          <p:cNvSpPr txBox="1"/>
          <p:nvPr/>
        </p:nvSpPr>
        <p:spPr>
          <a:xfrm>
            <a:off x="6707621" y="3907514"/>
            <a:ext cx="1435410" cy="523220"/>
          </a:xfrm>
          <a:prstGeom prst="rect">
            <a:avLst/>
          </a:prstGeom>
          <a:noFill/>
        </p:spPr>
        <p:txBody>
          <a:bodyPr wrap="square" rtlCol="0">
            <a:spAutoFit/>
          </a:bodyPr>
          <a:lstStyle/>
          <a:p>
            <a:r>
              <a:rPr lang="en-GB" sz="2800" dirty="0">
                <a:solidFill>
                  <a:srgbClr val="FF0000"/>
                </a:solidFill>
              </a:rPr>
              <a:t>20.6 cm</a:t>
            </a:r>
          </a:p>
        </p:txBody>
      </p:sp>
      <p:sp>
        <p:nvSpPr>
          <p:cNvPr id="44" name="TextBox 43">
            <a:extLst>
              <a:ext uri="{FF2B5EF4-FFF2-40B4-BE49-F238E27FC236}">
                <a16:creationId xmlns:a16="http://schemas.microsoft.com/office/drawing/2014/main" id="{49EF301E-BE65-413D-BCA7-9BE731DF7A99}"/>
              </a:ext>
            </a:extLst>
          </p:cNvPr>
          <p:cNvSpPr txBox="1"/>
          <p:nvPr/>
        </p:nvSpPr>
        <p:spPr>
          <a:xfrm>
            <a:off x="6537329" y="5002978"/>
            <a:ext cx="1883805" cy="523220"/>
          </a:xfrm>
          <a:prstGeom prst="rect">
            <a:avLst/>
          </a:prstGeom>
          <a:noFill/>
        </p:spPr>
        <p:txBody>
          <a:bodyPr wrap="square" rtlCol="0">
            <a:spAutoFit/>
          </a:bodyPr>
          <a:lstStyle/>
          <a:p>
            <a:r>
              <a:rPr lang="en-GB" sz="2800" dirty="0">
                <a:solidFill>
                  <a:srgbClr val="FF0000"/>
                </a:solidFill>
              </a:rPr>
              <a:t>Hexagon</a:t>
            </a:r>
          </a:p>
        </p:txBody>
      </p:sp>
      <p:grpSp>
        <p:nvGrpSpPr>
          <p:cNvPr id="13" name="Group 12"/>
          <p:cNvGrpSpPr/>
          <p:nvPr/>
        </p:nvGrpSpPr>
        <p:grpSpPr>
          <a:xfrm>
            <a:off x="6864670" y="2117072"/>
            <a:ext cx="2626380" cy="417156"/>
            <a:chOff x="6601520" y="1555365"/>
            <a:chExt cx="2626380" cy="417156"/>
          </a:xfrm>
        </p:grpSpPr>
        <p:sp>
          <p:nvSpPr>
            <p:cNvPr id="46" name="Oval 45">
              <a:extLst>
                <a:ext uri="{FF2B5EF4-FFF2-40B4-BE49-F238E27FC236}">
                  <a16:creationId xmlns:a16="http://schemas.microsoft.com/office/drawing/2014/main" id="{77F87ECB-9C19-4ACF-80EE-4B99B87A0EC2}"/>
                </a:ext>
              </a:extLst>
            </p:cNvPr>
            <p:cNvSpPr/>
            <p:nvPr/>
          </p:nvSpPr>
          <p:spPr>
            <a:xfrm>
              <a:off x="6677329"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C21FED4-DB04-40A6-BB1F-449BD774CE3A}"/>
                </a:ext>
              </a:extLst>
            </p:cNvPr>
            <p:cNvSpPr/>
            <p:nvPr/>
          </p:nvSpPr>
          <p:spPr>
            <a:xfrm>
              <a:off x="6998673"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704F7E59-3F4C-4201-96B1-915F7E4D3A11}"/>
                </a:ext>
              </a:extLst>
            </p:cNvPr>
            <p:cNvSpPr/>
            <p:nvPr/>
          </p:nvSpPr>
          <p:spPr>
            <a:xfrm>
              <a:off x="7320017"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476CB672-484B-4112-AFB7-2948A870A0BF}"/>
                </a:ext>
              </a:extLst>
            </p:cNvPr>
            <p:cNvSpPr/>
            <p:nvPr/>
          </p:nvSpPr>
          <p:spPr>
            <a:xfrm>
              <a:off x="7641361"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722FC6D-77B9-4607-9C01-BCD0A11750C2}"/>
                </a:ext>
              </a:extLst>
            </p:cNvPr>
            <p:cNvSpPr/>
            <p:nvPr/>
          </p:nvSpPr>
          <p:spPr>
            <a:xfrm>
              <a:off x="7962705"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317CDFE7-FC17-49B8-AA96-A3F9810FD6C4}"/>
                </a:ext>
              </a:extLst>
            </p:cNvPr>
            <p:cNvSpPr/>
            <p:nvPr/>
          </p:nvSpPr>
          <p:spPr>
            <a:xfrm>
              <a:off x="8284049"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722FC6D-77B9-4607-9C01-BCD0A11750C2}"/>
                </a:ext>
              </a:extLst>
            </p:cNvPr>
            <p:cNvSpPr/>
            <p:nvPr/>
          </p:nvSpPr>
          <p:spPr>
            <a:xfrm>
              <a:off x="8605393"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317CDFE7-FC17-49B8-AA96-A3F9810FD6C4}"/>
                </a:ext>
              </a:extLst>
            </p:cNvPr>
            <p:cNvSpPr/>
            <p:nvPr/>
          </p:nvSpPr>
          <p:spPr>
            <a:xfrm>
              <a:off x="8926739" y="1665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601520" y="1555365"/>
              <a:ext cx="2626380" cy="4171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8D4821BA-B87B-A92B-E5E0-4058CF94CD54}"/>
              </a:ext>
            </a:extLst>
          </p:cNvPr>
          <p:cNvGrpSpPr/>
          <p:nvPr/>
        </p:nvGrpSpPr>
        <p:grpSpPr>
          <a:xfrm>
            <a:off x="10158115" y="5043258"/>
            <a:ext cx="1603279" cy="871405"/>
            <a:chOff x="1835696" y="1398184"/>
            <a:chExt cx="2232248" cy="1440159"/>
          </a:xfrm>
        </p:grpSpPr>
        <p:sp>
          <p:nvSpPr>
            <p:cNvPr id="15" name="Rounded Rectangle 6">
              <a:extLst>
                <a:ext uri="{FF2B5EF4-FFF2-40B4-BE49-F238E27FC236}">
                  <a16:creationId xmlns:a16="http://schemas.microsoft.com/office/drawing/2014/main" id="{EC12E092-854B-B533-72DC-C57B2B3EAB55}"/>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52">
              <a:extLst>
                <a:ext uri="{FF2B5EF4-FFF2-40B4-BE49-F238E27FC236}">
                  <a16:creationId xmlns:a16="http://schemas.microsoft.com/office/drawing/2014/main" id="{F1937FE3-1185-AD07-77DD-84AE7BD11210}"/>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24" name="Picture 23">
              <a:extLst>
                <a:ext uri="{FF2B5EF4-FFF2-40B4-BE49-F238E27FC236}">
                  <a16:creationId xmlns:a16="http://schemas.microsoft.com/office/drawing/2014/main" id="{847B755A-1D3E-74BA-68DA-801213E519E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reeform 9">
              <a:extLst>
                <a:ext uri="{FF2B5EF4-FFF2-40B4-BE49-F238E27FC236}">
                  <a16:creationId xmlns:a16="http://schemas.microsoft.com/office/drawing/2014/main" id="{CC0248BC-AE20-EFA5-E74C-5568A3FBA992}"/>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67362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3"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30356" y="456648"/>
            <a:ext cx="10972800" cy="1143000"/>
          </a:xfrm>
        </p:spPr>
        <p:txBody>
          <a:bodyPr/>
          <a:lstStyle/>
          <a:p>
            <a:r>
              <a:rPr lang="en-GB" sz="4800" dirty="0"/>
              <a:t>This is an example of a </a:t>
            </a:r>
            <a:r>
              <a:rPr lang="en-GB" sz="4800" b="1" dirty="0">
                <a:solidFill>
                  <a:srgbClr val="FF0000"/>
                </a:solidFill>
              </a:rPr>
              <a:t>descending linear</a:t>
            </a:r>
            <a:r>
              <a:rPr lang="en-GB" sz="4800" dirty="0"/>
              <a:t> sequence </a:t>
            </a:r>
          </a:p>
        </p:txBody>
      </p:sp>
      <p:sp>
        <p:nvSpPr>
          <p:cNvPr id="7" name="Rounded Rectangle 6"/>
          <p:cNvSpPr/>
          <p:nvPr/>
        </p:nvSpPr>
        <p:spPr>
          <a:xfrm>
            <a:off x="591171"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32</a:t>
            </a:r>
          </a:p>
        </p:txBody>
      </p:sp>
      <p:sp>
        <p:nvSpPr>
          <p:cNvPr id="8" name="Rounded Rectangle 7"/>
          <p:cNvSpPr/>
          <p:nvPr/>
        </p:nvSpPr>
        <p:spPr>
          <a:xfrm>
            <a:off x="2894436"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28</a:t>
            </a:r>
          </a:p>
        </p:txBody>
      </p:sp>
      <p:sp>
        <p:nvSpPr>
          <p:cNvPr id="9" name="Rounded Rectangle 8"/>
          <p:cNvSpPr/>
          <p:nvPr/>
        </p:nvSpPr>
        <p:spPr>
          <a:xfrm>
            <a:off x="5197701"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24</a:t>
            </a:r>
          </a:p>
        </p:txBody>
      </p:sp>
      <p:sp>
        <p:nvSpPr>
          <p:cNvPr id="10" name="Rounded Rectangle 9"/>
          <p:cNvSpPr/>
          <p:nvPr/>
        </p:nvSpPr>
        <p:spPr>
          <a:xfrm>
            <a:off x="7500966"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20</a:t>
            </a:r>
          </a:p>
        </p:txBody>
      </p:sp>
      <p:sp>
        <p:nvSpPr>
          <p:cNvPr id="11" name="Rounded Rectangle 10"/>
          <p:cNvSpPr/>
          <p:nvPr/>
        </p:nvSpPr>
        <p:spPr>
          <a:xfrm>
            <a:off x="9804231"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16</a:t>
            </a:r>
          </a:p>
        </p:txBody>
      </p:sp>
      <p:sp>
        <p:nvSpPr>
          <p:cNvPr id="3" name="Curved Up Arrow 2"/>
          <p:cNvSpPr/>
          <p:nvPr/>
        </p:nvSpPr>
        <p:spPr>
          <a:xfrm>
            <a:off x="995338" y="3993809"/>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Curved Up Arrow 11"/>
          <p:cNvSpPr/>
          <p:nvPr/>
        </p:nvSpPr>
        <p:spPr>
          <a:xfrm>
            <a:off x="3581121" y="3993809"/>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Curved Up Arrow 12"/>
          <p:cNvSpPr/>
          <p:nvPr/>
        </p:nvSpPr>
        <p:spPr>
          <a:xfrm>
            <a:off x="6166904" y="3993809"/>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4" name="Curved Up Arrow 13"/>
          <p:cNvSpPr/>
          <p:nvPr/>
        </p:nvSpPr>
        <p:spPr>
          <a:xfrm>
            <a:off x="8708626" y="4111587"/>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p:cNvSpPr txBox="1"/>
              <p:nvPr/>
            </p:nvSpPr>
            <p:spPr>
              <a:xfrm>
                <a:off x="1900714" y="5405369"/>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00714" y="5405369"/>
                <a:ext cx="365485" cy="276999"/>
              </a:xfrm>
              <a:prstGeom prst="rect">
                <a:avLst/>
              </a:prstGeom>
              <a:blipFill>
                <a:blip r:embed="rId3"/>
                <a:stretch>
                  <a:fillRect l="-3333" r="-13333"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31217" y="5405369"/>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31217" y="5405369"/>
                <a:ext cx="365485" cy="276999"/>
              </a:xfrm>
              <a:prstGeom prst="rect">
                <a:avLst/>
              </a:prstGeom>
              <a:blipFill>
                <a:blip r:embed="rId4"/>
                <a:stretch>
                  <a:fillRect l="-1667" r="-15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90942" y="5405369"/>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90942" y="5405369"/>
                <a:ext cx="365485" cy="276999"/>
              </a:xfrm>
              <a:prstGeom prst="rect">
                <a:avLst/>
              </a:prstGeom>
              <a:blipFill>
                <a:blip r:embed="rId5"/>
                <a:stretch>
                  <a:fillRect l="-3333" r="-13333"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850667" y="5502425"/>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850667" y="5502425"/>
                <a:ext cx="365485" cy="276999"/>
              </a:xfrm>
              <a:prstGeom prst="rect">
                <a:avLst/>
              </a:prstGeom>
              <a:blipFill>
                <a:blip r:embed="rId6"/>
                <a:stretch>
                  <a:fillRect l="-3333" r="-13333" b="-8889"/>
                </a:stretch>
              </a:blipFill>
            </p:spPr>
            <p:txBody>
              <a:bodyPr/>
              <a:lstStyle/>
              <a:p>
                <a:r>
                  <a:rPr lang="en-GB">
                    <a:noFill/>
                  </a:rPr>
                  <a:t> </a:t>
                </a:r>
              </a:p>
            </p:txBody>
          </p:sp>
        </mc:Fallback>
      </mc:AlternateContent>
    </p:spTree>
    <p:extLst>
      <p:ext uri="{BB962C8B-B14F-4D97-AF65-F5344CB8AC3E}">
        <p14:creationId xmlns:p14="http://schemas.microsoft.com/office/powerpoint/2010/main" val="359727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5"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19200" y="178352"/>
            <a:ext cx="10972800" cy="1143000"/>
          </a:xfrm>
        </p:spPr>
        <p:txBody>
          <a:bodyPr/>
          <a:lstStyle/>
          <a:p>
            <a:r>
              <a:rPr lang="en-GB" sz="4800" dirty="0"/>
              <a:t>What is the </a:t>
            </a:r>
            <a:r>
              <a:rPr lang="en-GB" sz="4800" b="1" dirty="0">
                <a:solidFill>
                  <a:srgbClr val="FF0000"/>
                </a:solidFill>
              </a:rPr>
              <a:t>first term</a:t>
            </a:r>
            <a:r>
              <a:rPr lang="en-GB" sz="4800" dirty="0"/>
              <a:t>? </a:t>
            </a:r>
            <a:br>
              <a:rPr lang="en-GB" sz="4800" dirty="0"/>
            </a:br>
            <a:r>
              <a:rPr lang="en-GB" sz="4800" dirty="0"/>
              <a:t>What is the </a:t>
            </a:r>
            <a:r>
              <a:rPr lang="en-GB" sz="4800" b="1" dirty="0">
                <a:solidFill>
                  <a:srgbClr val="FF0000"/>
                </a:solidFill>
              </a:rPr>
              <a:t>second term</a:t>
            </a:r>
            <a:r>
              <a:rPr lang="en-GB" sz="4800" dirty="0"/>
              <a:t>? </a:t>
            </a:r>
            <a:br>
              <a:rPr lang="en-GB" sz="4800" dirty="0"/>
            </a:br>
            <a:r>
              <a:rPr lang="en-GB" sz="4800" dirty="0"/>
              <a:t>What is the </a:t>
            </a:r>
            <a:r>
              <a:rPr lang="en-GB" sz="4800" b="1" dirty="0">
                <a:solidFill>
                  <a:srgbClr val="FF0000"/>
                </a:solidFill>
              </a:rPr>
              <a:t>constant difference</a:t>
            </a:r>
            <a:r>
              <a:rPr lang="en-GB" sz="4800" dirty="0"/>
              <a:t>? </a:t>
            </a:r>
          </a:p>
        </p:txBody>
      </p:sp>
      <p:sp>
        <p:nvSpPr>
          <p:cNvPr id="7" name="Rounded Rectangle 6"/>
          <p:cNvSpPr/>
          <p:nvPr/>
        </p:nvSpPr>
        <p:spPr>
          <a:xfrm>
            <a:off x="461963"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32</a:t>
            </a:r>
          </a:p>
        </p:txBody>
      </p:sp>
      <p:sp>
        <p:nvSpPr>
          <p:cNvPr id="8" name="Rounded Rectangle 7"/>
          <p:cNvSpPr/>
          <p:nvPr/>
        </p:nvSpPr>
        <p:spPr>
          <a:xfrm>
            <a:off x="2765228"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28</a:t>
            </a:r>
          </a:p>
        </p:txBody>
      </p:sp>
      <p:sp>
        <p:nvSpPr>
          <p:cNvPr id="9" name="Rounded Rectangle 8"/>
          <p:cNvSpPr/>
          <p:nvPr/>
        </p:nvSpPr>
        <p:spPr>
          <a:xfrm>
            <a:off x="5068493"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24</a:t>
            </a:r>
          </a:p>
        </p:txBody>
      </p:sp>
      <p:sp>
        <p:nvSpPr>
          <p:cNvPr id="10" name="Rounded Rectangle 9"/>
          <p:cNvSpPr/>
          <p:nvPr/>
        </p:nvSpPr>
        <p:spPr>
          <a:xfrm>
            <a:off x="7371758"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20</a:t>
            </a:r>
          </a:p>
        </p:txBody>
      </p:sp>
      <p:sp>
        <p:nvSpPr>
          <p:cNvPr id="11" name="Rounded Rectangle 10"/>
          <p:cNvSpPr/>
          <p:nvPr/>
        </p:nvSpPr>
        <p:spPr>
          <a:xfrm>
            <a:off x="9675023" y="2261148"/>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16</a:t>
            </a:r>
          </a:p>
        </p:txBody>
      </p:sp>
      <p:sp>
        <p:nvSpPr>
          <p:cNvPr id="3" name="Curved Up Arrow 2"/>
          <p:cNvSpPr/>
          <p:nvPr/>
        </p:nvSpPr>
        <p:spPr>
          <a:xfrm>
            <a:off x="866130" y="3993809"/>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Curved Up Arrow 11"/>
          <p:cNvSpPr/>
          <p:nvPr/>
        </p:nvSpPr>
        <p:spPr>
          <a:xfrm>
            <a:off x="3451913" y="3993809"/>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Curved Up Arrow 12"/>
          <p:cNvSpPr/>
          <p:nvPr/>
        </p:nvSpPr>
        <p:spPr>
          <a:xfrm>
            <a:off x="6037696" y="3993809"/>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4" name="Curved Up Arrow 13"/>
          <p:cNvSpPr/>
          <p:nvPr/>
        </p:nvSpPr>
        <p:spPr>
          <a:xfrm>
            <a:off x="8579418" y="4111587"/>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p:cNvSpPr txBox="1"/>
              <p:nvPr/>
            </p:nvSpPr>
            <p:spPr>
              <a:xfrm>
                <a:off x="1771506" y="5405369"/>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71506" y="5405369"/>
                <a:ext cx="365485" cy="276999"/>
              </a:xfrm>
              <a:prstGeom prst="rect">
                <a:avLst/>
              </a:prstGeom>
              <a:blipFill>
                <a:blip r:embed="rId3"/>
                <a:stretch>
                  <a:fillRect l="-3333" r="-13333"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02009" y="5405369"/>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402009" y="5405369"/>
                <a:ext cx="365485" cy="276999"/>
              </a:xfrm>
              <a:prstGeom prst="rect">
                <a:avLst/>
              </a:prstGeom>
              <a:blipFill>
                <a:blip r:embed="rId4"/>
                <a:stretch>
                  <a:fillRect l="-1667" r="-15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61734" y="5405369"/>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061734" y="5405369"/>
                <a:ext cx="365485" cy="276999"/>
              </a:xfrm>
              <a:prstGeom prst="rect">
                <a:avLst/>
              </a:prstGeom>
              <a:blipFill>
                <a:blip r:embed="rId5"/>
                <a:stretch>
                  <a:fillRect l="-1667" r="-15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721459" y="5502425"/>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721459" y="5502425"/>
                <a:ext cx="365485" cy="276999"/>
              </a:xfrm>
              <a:prstGeom prst="rect">
                <a:avLst/>
              </a:prstGeom>
              <a:blipFill>
                <a:blip r:embed="rId6"/>
                <a:stretch>
                  <a:fillRect l="-3333" r="-13333" b="-8889"/>
                </a:stretch>
              </a:blipFill>
            </p:spPr>
            <p:txBody>
              <a:bodyPr/>
              <a:lstStyle/>
              <a:p>
                <a:r>
                  <a:rPr lang="en-GB">
                    <a:noFill/>
                  </a:rPr>
                  <a:t> </a:t>
                </a:r>
              </a:p>
            </p:txBody>
          </p:sp>
        </mc:Fallback>
      </mc:AlternateContent>
    </p:spTree>
    <p:extLst>
      <p:ext uri="{BB962C8B-B14F-4D97-AF65-F5344CB8AC3E}">
        <p14:creationId xmlns:p14="http://schemas.microsoft.com/office/powerpoint/2010/main" val="219587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Whiteboards Ready</a:t>
            </a:r>
          </a:p>
        </p:txBody>
      </p:sp>
      <p:grpSp>
        <p:nvGrpSpPr>
          <p:cNvPr id="4" name="Group 3"/>
          <p:cNvGrpSpPr/>
          <p:nvPr/>
        </p:nvGrpSpPr>
        <p:grpSpPr>
          <a:xfrm>
            <a:off x="3791720" y="1801484"/>
            <a:ext cx="4642533" cy="3201590"/>
            <a:chOff x="1835696" y="1398184"/>
            <a:chExt cx="2232248" cy="1440159"/>
          </a:xfrm>
        </p:grpSpPr>
        <p:sp>
          <p:nvSpPr>
            <p:cNvPr id="5" name="Rounded Rectangle 4"/>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59488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1"/>
          </p:nvPr>
        </p:nvPicPr>
        <p:blipFill>
          <a:blip r:embed="rId3"/>
          <a:stretch>
            <a:fillRect/>
          </a:stretch>
        </p:blipFill>
        <p:spPr>
          <a:xfrm>
            <a:off x="1704975" y="4311160"/>
            <a:ext cx="8782050" cy="1504950"/>
          </a:xfrm>
          <a:prstGeom prst="rect">
            <a:avLst/>
          </a:prstGeom>
        </p:spPr>
      </p:pic>
      <p:sp>
        <p:nvSpPr>
          <p:cNvPr id="4" name="Title 3"/>
          <p:cNvSpPr>
            <a:spLocks noGrp="1"/>
          </p:cNvSpPr>
          <p:nvPr>
            <p:ph type="title" idx="4294967295"/>
          </p:nvPr>
        </p:nvSpPr>
        <p:spPr>
          <a:xfrm>
            <a:off x="265043" y="273050"/>
            <a:ext cx="10972800" cy="1143000"/>
          </a:xfrm>
        </p:spPr>
        <p:txBody>
          <a:bodyPr/>
          <a:lstStyle/>
          <a:p>
            <a:r>
              <a:rPr lang="en-GB" sz="3200" dirty="0">
                <a:latin typeface="Arial" panose="020B0604020202020204" pitchFamily="34" charset="0"/>
                <a:cs typeface="Arial" panose="020B0604020202020204" pitchFamily="34" charset="0"/>
              </a:rPr>
              <a:t>Hidden in these numbers are 5 that form a sequence. </a:t>
            </a: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Find as many sequences as you can. </a:t>
            </a:r>
          </a:p>
        </p:txBody>
      </p:sp>
      <p:sp>
        <p:nvSpPr>
          <p:cNvPr id="7" name="Rounded Rectangle 6"/>
          <p:cNvSpPr/>
          <p:nvPr/>
        </p:nvSpPr>
        <p:spPr>
          <a:xfrm>
            <a:off x="660746" y="248974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2964011" y="248974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267276" y="248974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7570541" y="248974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9873806" y="248974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0310815" y="183771"/>
            <a:ext cx="1603279" cy="871405"/>
            <a:chOff x="1835696" y="1398184"/>
            <a:chExt cx="2232248" cy="1440159"/>
          </a:xfrm>
        </p:grpSpPr>
        <p:sp>
          <p:nvSpPr>
            <p:cNvPr id="5" name="Rounded Rectangle 6"/>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52"/>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13" name="Picture 1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9"/>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54083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0994E5-E25C-F7CB-22BF-9D185272645C}"/>
              </a:ext>
            </a:extLst>
          </p:cNvPr>
          <p:cNvSpPr>
            <a:spLocks noGrp="1"/>
          </p:cNvSpPr>
          <p:nvPr>
            <p:ph type="body" sz="quarter" idx="10"/>
          </p:nvPr>
        </p:nvSpPr>
        <p:spPr/>
        <p:txBody>
          <a:bodyPr/>
          <a:lstStyle/>
          <a:p>
            <a:endParaRPr lang="en-GB"/>
          </a:p>
        </p:txBody>
      </p:sp>
      <p:pic>
        <p:nvPicPr>
          <p:cNvPr id="3" name="Content Placeholder 2"/>
          <p:cNvPicPr>
            <a:picLocks noGrp="1" noChangeAspect="1"/>
          </p:cNvPicPr>
          <p:nvPr>
            <p:ph sz="quarter" idx="11"/>
          </p:nvPr>
        </p:nvPicPr>
        <p:blipFill>
          <a:blip r:embed="rId3"/>
          <a:stretch>
            <a:fillRect/>
          </a:stretch>
        </p:blipFill>
        <p:spPr>
          <a:xfrm>
            <a:off x="3552617" y="1586731"/>
            <a:ext cx="8505825" cy="1514475"/>
          </a:xfrm>
          <a:prstGeom prst="rect">
            <a:avLst/>
          </a:prstGeom>
        </p:spPr>
      </p:pic>
      <p:sp>
        <p:nvSpPr>
          <p:cNvPr id="4" name="Title 3"/>
          <p:cNvSpPr>
            <a:spLocks noGrp="1"/>
          </p:cNvSpPr>
          <p:nvPr>
            <p:ph type="title" idx="4294967295"/>
          </p:nvPr>
        </p:nvSpPr>
        <p:spPr>
          <a:xfrm>
            <a:off x="139654" y="540478"/>
            <a:ext cx="10972800" cy="1143000"/>
          </a:xfrm>
        </p:spPr>
        <p:txBody>
          <a:bodyPr/>
          <a:lstStyle/>
          <a:p>
            <a:r>
              <a:rPr lang="en-GB" sz="3200" dirty="0"/>
              <a:t>Hidden in these numbers are 5 that form </a:t>
            </a:r>
            <a:br>
              <a:rPr lang="en-GB" sz="3200" dirty="0"/>
            </a:br>
            <a:r>
              <a:rPr lang="en-GB" sz="3200" dirty="0"/>
              <a:t>an </a:t>
            </a:r>
            <a:r>
              <a:rPr lang="en-GB" sz="3200" b="1" dirty="0">
                <a:solidFill>
                  <a:srgbClr val="FF0000"/>
                </a:solidFill>
              </a:rPr>
              <a:t>ascending linear </a:t>
            </a:r>
            <a:r>
              <a:rPr lang="en-GB" sz="3200" dirty="0"/>
              <a:t>sequence. </a:t>
            </a:r>
            <a:br>
              <a:rPr lang="en-GB" sz="3200" dirty="0"/>
            </a:br>
            <a:br>
              <a:rPr lang="en-GB" sz="3200" dirty="0"/>
            </a:br>
            <a:r>
              <a:rPr lang="en-GB" sz="3200" dirty="0"/>
              <a:t>Can you find it? </a:t>
            </a:r>
            <a:br>
              <a:rPr lang="en-GB" sz="3200" dirty="0"/>
            </a:br>
            <a:r>
              <a:rPr lang="en-GB" sz="3200" dirty="0"/>
              <a:t>Any others? </a:t>
            </a:r>
          </a:p>
        </p:txBody>
      </p:sp>
      <p:sp>
        <p:nvSpPr>
          <p:cNvPr id="7" name="Rounded Rectangle 6"/>
          <p:cNvSpPr/>
          <p:nvPr/>
        </p:nvSpPr>
        <p:spPr>
          <a:xfrm>
            <a:off x="510950" y="413995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Rounded Rectangle 7"/>
          <p:cNvSpPr/>
          <p:nvPr/>
        </p:nvSpPr>
        <p:spPr>
          <a:xfrm>
            <a:off x="2814215" y="413995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9" name="Rounded Rectangle 8"/>
          <p:cNvSpPr/>
          <p:nvPr/>
        </p:nvSpPr>
        <p:spPr>
          <a:xfrm>
            <a:off x="5117480" y="413995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Rounded Rectangle 9"/>
          <p:cNvSpPr/>
          <p:nvPr/>
        </p:nvSpPr>
        <p:spPr>
          <a:xfrm>
            <a:off x="7420745" y="413995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Rounded Rectangle 10"/>
          <p:cNvSpPr/>
          <p:nvPr/>
        </p:nvSpPr>
        <p:spPr>
          <a:xfrm>
            <a:off x="9724010" y="4139959"/>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6" name="Group 5">
            <a:extLst>
              <a:ext uri="{FF2B5EF4-FFF2-40B4-BE49-F238E27FC236}">
                <a16:creationId xmlns:a16="http://schemas.microsoft.com/office/drawing/2014/main" id="{127C3A46-51EA-3E88-B94A-1BC838A5B3C5}"/>
              </a:ext>
            </a:extLst>
          </p:cNvPr>
          <p:cNvGrpSpPr/>
          <p:nvPr/>
        </p:nvGrpSpPr>
        <p:grpSpPr>
          <a:xfrm>
            <a:off x="10310815" y="183771"/>
            <a:ext cx="1603279" cy="871405"/>
            <a:chOff x="1835696" y="1398184"/>
            <a:chExt cx="2232248" cy="1440159"/>
          </a:xfrm>
        </p:grpSpPr>
        <p:sp>
          <p:nvSpPr>
            <p:cNvPr id="12" name="Rounded Rectangle 6">
              <a:extLst>
                <a:ext uri="{FF2B5EF4-FFF2-40B4-BE49-F238E27FC236}">
                  <a16:creationId xmlns:a16="http://schemas.microsoft.com/office/drawing/2014/main" id="{3C886A13-9A93-B2EC-6E6B-F689F3C321B9}"/>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extBox 52">
              <a:extLst>
                <a:ext uri="{FF2B5EF4-FFF2-40B4-BE49-F238E27FC236}">
                  <a16:creationId xmlns:a16="http://schemas.microsoft.com/office/drawing/2014/main" id="{A6A55592-45B1-57E0-92E8-174D09665F6C}"/>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14" name="Picture 13">
              <a:extLst>
                <a:ext uri="{FF2B5EF4-FFF2-40B4-BE49-F238E27FC236}">
                  <a16:creationId xmlns:a16="http://schemas.microsoft.com/office/drawing/2014/main" id="{C24F82BE-1DB8-7673-AFF9-7C135FA6DE3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eform 9">
              <a:extLst>
                <a:ext uri="{FF2B5EF4-FFF2-40B4-BE49-F238E27FC236}">
                  <a16:creationId xmlns:a16="http://schemas.microsoft.com/office/drawing/2014/main" id="{F358EF34-4E22-DCCA-3DE7-66CCAFB0013C}"/>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126263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61963" y="308609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19</a:t>
            </a:r>
          </a:p>
        </p:txBody>
      </p:sp>
      <p:sp>
        <p:nvSpPr>
          <p:cNvPr id="8" name="Rounded Rectangle 7"/>
          <p:cNvSpPr/>
          <p:nvPr/>
        </p:nvSpPr>
        <p:spPr>
          <a:xfrm>
            <a:off x="2765228" y="308609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25</a:t>
            </a:r>
          </a:p>
        </p:txBody>
      </p:sp>
      <p:sp>
        <p:nvSpPr>
          <p:cNvPr id="9" name="Rounded Rectangle 8"/>
          <p:cNvSpPr/>
          <p:nvPr/>
        </p:nvSpPr>
        <p:spPr>
          <a:xfrm>
            <a:off x="5068493" y="308609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31</a:t>
            </a:r>
          </a:p>
        </p:txBody>
      </p:sp>
      <p:sp>
        <p:nvSpPr>
          <p:cNvPr id="10" name="Rounded Rectangle 9"/>
          <p:cNvSpPr/>
          <p:nvPr/>
        </p:nvSpPr>
        <p:spPr>
          <a:xfrm>
            <a:off x="7374081" y="3099427"/>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37</a:t>
            </a:r>
          </a:p>
        </p:txBody>
      </p:sp>
      <p:sp>
        <p:nvSpPr>
          <p:cNvPr id="11" name="Rounded Rectangle 10"/>
          <p:cNvSpPr/>
          <p:nvPr/>
        </p:nvSpPr>
        <p:spPr>
          <a:xfrm>
            <a:off x="9675023" y="308609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43</a:t>
            </a:r>
          </a:p>
        </p:txBody>
      </p:sp>
      <p:sp>
        <p:nvSpPr>
          <p:cNvPr id="3" name="Curved Up Arrow 2"/>
          <p:cNvSpPr/>
          <p:nvPr/>
        </p:nvSpPr>
        <p:spPr>
          <a:xfrm>
            <a:off x="866130" y="4818757"/>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Curved Up Arrow 11"/>
          <p:cNvSpPr/>
          <p:nvPr/>
        </p:nvSpPr>
        <p:spPr>
          <a:xfrm>
            <a:off x="3451913" y="4818757"/>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Curved Up Arrow 12"/>
          <p:cNvSpPr/>
          <p:nvPr/>
        </p:nvSpPr>
        <p:spPr>
          <a:xfrm>
            <a:off x="6037696" y="4818757"/>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4" name="Curved Up Arrow 13"/>
          <p:cNvSpPr/>
          <p:nvPr/>
        </p:nvSpPr>
        <p:spPr>
          <a:xfrm>
            <a:off x="8579418" y="4936535"/>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p:cNvSpPr txBox="1"/>
              <p:nvPr/>
            </p:nvSpPr>
            <p:spPr>
              <a:xfrm>
                <a:off x="1771506" y="6230317"/>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71506" y="6230317"/>
                <a:ext cx="365485" cy="276999"/>
              </a:xfrm>
              <a:prstGeom prst="rect">
                <a:avLst/>
              </a:prstGeom>
              <a:blipFill>
                <a:blip r:embed="rId3"/>
                <a:stretch>
                  <a:fillRect l="-13333" r="-13333"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02009" y="6230317"/>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402009" y="6230317"/>
                <a:ext cx="365485" cy="276999"/>
              </a:xfrm>
              <a:prstGeom prst="rect">
                <a:avLst/>
              </a:prstGeom>
              <a:blipFill>
                <a:blip r:embed="rId4"/>
                <a:stretch>
                  <a:fillRect l="-11667" r="-15000"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61734" y="6230317"/>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061734" y="6230317"/>
                <a:ext cx="365485" cy="276999"/>
              </a:xfrm>
              <a:prstGeom prst="rect">
                <a:avLst/>
              </a:prstGeom>
              <a:blipFill>
                <a:blip r:embed="rId5"/>
                <a:stretch>
                  <a:fillRect l="-11667" r="-15000"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721459" y="6327373"/>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721459" y="6327373"/>
                <a:ext cx="365485" cy="276999"/>
              </a:xfrm>
              <a:prstGeom prst="rect">
                <a:avLst/>
              </a:prstGeom>
              <a:blipFill>
                <a:blip r:embed="rId6"/>
                <a:stretch>
                  <a:fillRect l="-13333" r="-13333" b="-8889"/>
                </a:stretch>
              </a:blipFill>
            </p:spPr>
            <p:txBody>
              <a:bodyPr/>
              <a:lstStyle/>
              <a:p>
                <a:r>
                  <a:rPr lang="en-GB">
                    <a:noFill/>
                  </a:rPr>
                  <a:t> </a:t>
                </a:r>
              </a:p>
            </p:txBody>
          </p:sp>
        </mc:Fallback>
      </mc:AlternateContent>
      <p:sp>
        <p:nvSpPr>
          <p:cNvPr id="2" name="TextBox 1"/>
          <p:cNvSpPr txBox="1"/>
          <p:nvPr/>
        </p:nvSpPr>
        <p:spPr>
          <a:xfrm>
            <a:off x="1286359" y="174022"/>
            <a:ext cx="983478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0000"/>
                </a:solidFill>
                <a:effectLst/>
                <a:uLnTx/>
                <a:uFillTx/>
                <a:latin typeface="Arial"/>
                <a:ea typeface="+mn-ea"/>
                <a:cs typeface="Arial"/>
              </a:rPr>
              <a:t>What are the next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Arial"/>
                <a:ea typeface="+mn-ea"/>
                <a:cs typeface="Arial"/>
              </a:rPr>
              <a:t>three terms</a:t>
            </a:r>
            <a:r>
              <a:rPr kumimoji="0" lang="en-GB" sz="5400" b="0" i="0" u="none" strike="noStrike" kern="1200" cap="none" spc="0" normalizeH="0" baseline="0" noProof="0" dirty="0">
                <a:ln>
                  <a:noFill/>
                </a:ln>
                <a:solidFill>
                  <a:srgbClr val="000000"/>
                </a:solidFill>
                <a:effectLst/>
                <a:uLnTx/>
                <a:uFillTx/>
                <a:latin typeface="Arial"/>
                <a:ea typeface="+mn-ea"/>
                <a:cs typeface="Arial"/>
              </a:rPr>
              <a:t>? </a:t>
            </a:r>
          </a:p>
        </p:txBody>
      </p:sp>
      <p:grpSp>
        <p:nvGrpSpPr>
          <p:cNvPr id="18" name="Group 17">
            <a:extLst>
              <a:ext uri="{FF2B5EF4-FFF2-40B4-BE49-F238E27FC236}">
                <a16:creationId xmlns:a16="http://schemas.microsoft.com/office/drawing/2014/main" id="{53243746-49FD-5B32-5F54-A97658BD413D}"/>
              </a:ext>
            </a:extLst>
          </p:cNvPr>
          <p:cNvGrpSpPr/>
          <p:nvPr/>
        </p:nvGrpSpPr>
        <p:grpSpPr>
          <a:xfrm>
            <a:off x="10310815" y="183771"/>
            <a:ext cx="1603279" cy="871405"/>
            <a:chOff x="1835696" y="1398184"/>
            <a:chExt cx="2232248" cy="1440159"/>
          </a:xfrm>
        </p:grpSpPr>
        <p:sp>
          <p:nvSpPr>
            <p:cNvPr id="19" name="Rounded Rectangle 6">
              <a:extLst>
                <a:ext uri="{FF2B5EF4-FFF2-40B4-BE49-F238E27FC236}">
                  <a16:creationId xmlns:a16="http://schemas.microsoft.com/office/drawing/2014/main" id="{E64F7D3E-EF17-7FF1-04F4-670523D93C59}"/>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TextBox 52">
              <a:extLst>
                <a:ext uri="{FF2B5EF4-FFF2-40B4-BE49-F238E27FC236}">
                  <a16:creationId xmlns:a16="http://schemas.microsoft.com/office/drawing/2014/main" id="{F42A4D39-A77C-0A4C-0FC0-B92D817F0FA4}"/>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21" name="Picture 20">
              <a:extLst>
                <a:ext uri="{FF2B5EF4-FFF2-40B4-BE49-F238E27FC236}">
                  <a16:creationId xmlns:a16="http://schemas.microsoft.com/office/drawing/2014/main" id="{8E16C033-FAB4-7D6D-07E3-A4A611603EA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reeform 9">
              <a:extLst>
                <a:ext uri="{FF2B5EF4-FFF2-40B4-BE49-F238E27FC236}">
                  <a16:creationId xmlns:a16="http://schemas.microsoft.com/office/drawing/2014/main" id="{A1314C05-1A24-E9E2-90DC-F1F90C4F30AB}"/>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34938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5" grpId="0"/>
      <p:bldP spid="15" grpId="0"/>
      <p:bldP spid="16" grpId="0"/>
      <p:bldP spid="1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48373" y="2686766"/>
            <a:ext cx="1025874"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19</a:t>
            </a:r>
          </a:p>
        </p:txBody>
      </p:sp>
      <p:sp>
        <p:nvSpPr>
          <p:cNvPr id="8" name="Rounded Rectangle 7"/>
          <p:cNvSpPr/>
          <p:nvPr/>
        </p:nvSpPr>
        <p:spPr>
          <a:xfrm>
            <a:off x="2261716" y="2686766"/>
            <a:ext cx="1202338"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25</a:t>
            </a:r>
          </a:p>
        </p:txBody>
      </p:sp>
      <p:sp>
        <p:nvSpPr>
          <p:cNvPr id="9" name="Rounded Rectangle 8"/>
          <p:cNvSpPr/>
          <p:nvPr/>
        </p:nvSpPr>
        <p:spPr>
          <a:xfrm>
            <a:off x="3651523" y="2686766"/>
            <a:ext cx="1084334"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31</a:t>
            </a:r>
          </a:p>
        </p:txBody>
      </p:sp>
      <p:sp>
        <p:nvSpPr>
          <p:cNvPr id="10" name="Rounded Rectangle 9"/>
          <p:cNvSpPr/>
          <p:nvPr/>
        </p:nvSpPr>
        <p:spPr>
          <a:xfrm>
            <a:off x="4923326" y="2686766"/>
            <a:ext cx="1029139" cy="98850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37</a:t>
            </a:r>
          </a:p>
        </p:txBody>
      </p:sp>
      <p:sp>
        <p:nvSpPr>
          <p:cNvPr id="11" name="Rounded Rectangle 10"/>
          <p:cNvSpPr/>
          <p:nvPr/>
        </p:nvSpPr>
        <p:spPr>
          <a:xfrm>
            <a:off x="6139934" y="2686766"/>
            <a:ext cx="1065302"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43</a:t>
            </a:r>
          </a:p>
        </p:txBody>
      </p:sp>
      <p:sp>
        <p:nvSpPr>
          <p:cNvPr id="3" name="Curved Up Arrow 2"/>
          <p:cNvSpPr/>
          <p:nvPr/>
        </p:nvSpPr>
        <p:spPr>
          <a:xfrm>
            <a:off x="1429689" y="3675275"/>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p:cNvSpPr txBox="1"/>
              <p:nvPr/>
            </p:nvSpPr>
            <p:spPr>
              <a:xfrm>
                <a:off x="1708762" y="5028979"/>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08762" y="5028979"/>
                <a:ext cx="365485" cy="276999"/>
              </a:xfrm>
              <a:prstGeom prst="rect">
                <a:avLst/>
              </a:prstGeom>
              <a:blipFill>
                <a:blip r:embed="rId3"/>
                <a:stretch>
                  <a:fillRect l="-11667" r="-15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098569" y="5028979"/>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098569" y="5028979"/>
                <a:ext cx="365485" cy="276999"/>
              </a:xfrm>
              <a:prstGeom prst="rect">
                <a:avLst/>
              </a:prstGeom>
              <a:blipFill>
                <a:blip r:embed="rId4"/>
                <a:stretch>
                  <a:fillRect l="-11667" r="-15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472217" y="5028978"/>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472217" y="5028978"/>
                <a:ext cx="365485" cy="276999"/>
              </a:xfrm>
              <a:prstGeom prst="rect">
                <a:avLst/>
              </a:prstGeom>
              <a:blipFill>
                <a:blip r:embed="rId5"/>
                <a:stretch>
                  <a:fillRect l="-13333" r="-13333"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845865" y="5028978"/>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845865" y="5028978"/>
                <a:ext cx="365485" cy="276999"/>
              </a:xfrm>
              <a:prstGeom prst="rect">
                <a:avLst/>
              </a:prstGeom>
              <a:blipFill>
                <a:blip r:embed="rId6"/>
                <a:stretch>
                  <a:fillRect l="-13333" r="-13333" b="-8889"/>
                </a:stretch>
              </a:blipFill>
            </p:spPr>
            <p:txBody>
              <a:bodyPr/>
              <a:lstStyle/>
              <a:p>
                <a:r>
                  <a:rPr lang="en-GB">
                    <a:noFill/>
                  </a:rPr>
                  <a:t> </a:t>
                </a:r>
              </a:p>
            </p:txBody>
          </p:sp>
        </mc:Fallback>
      </mc:AlternateContent>
      <p:sp>
        <p:nvSpPr>
          <p:cNvPr id="2" name="TextBox 1"/>
          <p:cNvSpPr txBox="1"/>
          <p:nvPr/>
        </p:nvSpPr>
        <p:spPr>
          <a:xfrm>
            <a:off x="1305095" y="228598"/>
            <a:ext cx="9834781" cy="1754326"/>
          </a:xfrm>
          <a:prstGeom prst="rect">
            <a:avLst/>
          </a:prstGeom>
          <a:noFill/>
        </p:spPr>
        <p:txBody>
          <a:bodyPr wrap="square" rtlCol="0">
            <a:spAutoFit/>
          </a:bodyPr>
          <a:lstStyle/>
          <a:p>
            <a:pPr algn="ctr"/>
            <a:r>
              <a:rPr lang="en-GB" sz="5400" dirty="0">
                <a:solidFill>
                  <a:srgbClr val="000000"/>
                </a:solidFill>
                <a:latin typeface="Arial"/>
                <a:cs typeface="Arial"/>
              </a:rPr>
              <a:t>What are the next </a:t>
            </a:r>
          </a:p>
          <a:p>
            <a:pPr algn="ctr"/>
            <a:r>
              <a:rPr lang="en-GB" sz="5400" dirty="0">
                <a:solidFill>
                  <a:srgbClr val="FF0000"/>
                </a:solidFill>
                <a:latin typeface="Arial"/>
                <a:cs typeface="Arial"/>
              </a:rPr>
              <a:t>three terms</a:t>
            </a:r>
            <a:r>
              <a:rPr lang="en-GB" sz="5400" dirty="0">
                <a:solidFill>
                  <a:srgbClr val="000000"/>
                </a:solidFill>
                <a:latin typeface="Arial"/>
                <a:cs typeface="Arial"/>
              </a:rPr>
              <a:t>? </a:t>
            </a:r>
          </a:p>
        </p:txBody>
      </p:sp>
      <p:sp>
        <p:nvSpPr>
          <p:cNvPr id="18" name="Rounded Rectangle 17"/>
          <p:cNvSpPr/>
          <p:nvPr/>
        </p:nvSpPr>
        <p:spPr>
          <a:xfrm>
            <a:off x="7362315" y="2686766"/>
            <a:ext cx="1065302"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FFFF"/>
              </a:solidFill>
              <a:effectLst/>
              <a:uLnTx/>
              <a:uFillTx/>
              <a:latin typeface="Arial"/>
              <a:ea typeface="+mn-ea"/>
              <a:cs typeface="Arial"/>
            </a:endParaRPr>
          </a:p>
        </p:txBody>
      </p:sp>
      <p:sp>
        <p:nvSpPr>
          <p:cNvPr id="19" name="Rounded Rectangle 18"/>
          <p:cNvSpPr/>
          <p:nvPr/>
        </p:nvSpPr>
        <p:spPr>
          <a:xfrm>
            <a:off x="8639505" y="2686766"/>
            <a:ext cx="1065302"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FFFF"/>
              </a:solidFill>
              <a:effectLst/>
              <a:uLnTx/>
              <a:uFillTx/>
              <a:latin typeface="Arial"/>
              <a:ea typeface="+mn-ea"/>
              <a:cs typeface="Arial"/>
            </a:endParaRPr>
          </a:p>
        </p:txBody>
      </p:sp>
      <p:sp>
        <p:nvSpPr>
          <p:cNvPr id="20" name="Rounded Rectangle 19"/>
          <p:cNvSpPr/>
          <p:nvPr/>
        </p:nvSpPr>
        <p:spPr>
          <a:xfrm>
            <a:off x="9904037" y="2700097"/>
            <a:ext cx="1065302"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FFFF"/>
              </a:solidFill>
              <a:effectLst/>
              <a:uLnTx/>
              <a:uFillTx/>
              <a:latin typeface="Arial"/>
              <a:ea typeface="+mn-ea"/>
              <a:cs typeface="Arial"/>
            </a:endParaRPr>
          </a:p>
        </p:txBody>
      </p:sp>
      <p:sp>
        <p:nvSpPr>
          <p:cNvPr id="21" name="Curved Up Arrow 20"/>
          <p:cNvSpPr/>
          <p:nvPr/>
        </p:nvSpPr>
        <p:spPr>
          <a:xfrm>
            <a:off x="2793225" y="3688606"/>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2" name="Curved Up Arrow 21"/>
          <p:cNvSpPr/>
          <p:nvPr/>
        </p:nvSpPr>
        <p:spPr>
          <a:xfrm>
            <a:off x="4130990" y="3688606"/>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3" name="Curved Up Arrow 22"/>
          <p:cNvSpPr/>
          <p:nvPr/>
        </p:nvSpPr>
        <p:spPr>
          <a:xfrm>
            <a:off x="5468755" y="3688606"/>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4" name="Curved Up Arrow 23"/>
          <p:cNvSpPr/>
          <p:nvPr/>
        </p:nvSpPr>
        <p:spPr>
          <a:xfrm>
            <a:off x="6742767" y="3688606"/>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5" name="Curved Up Arrow 24"/>
          <p:cNvSpPr/>
          <p:nvPr/>
        </p:nvSpPr>
        <p:spPr>
          <a:xfrm>
            <a:off x="8013628" y="3688606"/>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6" name="Curved Up Arrow 25"/>
          <p:cNvSpPr/>
          <p:nvPr/>
        </p:nvSpPr>
        <p:spPr>
          <a:xfrm>
            <a:off x="9322542" y="3688606"/>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27" name="TextBox 26"/>
              <p:cNvSpPr txBox="1"/>
              <p:nvPr/>
            </p:nvSpPr>
            <p:spPr>
              <a:xfrm>
                <a:off x="7052929" y="5028978"/>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052929" y="5028978"/>
                <a:ext cx="365485" cy="276999"/>
              </a:xfrm>
              <a:prstGeom prst="rect">
                <a:avLst/>
              </a:prstGeom>
              <a:blipFill>
                <a:blip r:embed="rId7"/>
                <a:stretch>
                  <a:fillRect l="-13333" r="-13333"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417250" y="5028977"/>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417250" y="5028977"/>
                <a:ext cx="365485" cy="276999"/>
              </a:xfrm>
              <a:prstGeom prst="rect">
                <a:avLst/>
              </a:prstGeom>
              <a:blipFill>
                <a:blip r:embed="rId8"/>
                <a:stretch>
                  <a:fillRect l="-13333" r="-13333"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9775229" y="5045456"/>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+6</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9775229" y="5045456"/>
                <a:ext cx="365485" cy="276999"/>
              </a:xfrm>
              <a:prstGeom prst="rect">
                <a:avLst/>
              </a:prstGeom>
              <a:blipFill>
                <a:blip r:embed="rId9"/>
                <a:stretch>
                  <a:fillRect l="-13333" r="-13333" b="-8889"/>
                </a:stretch>
              </a:blipFill>
            </p:spPr>
            <p:txBody>
              <a:bodyPr/>
              <a:lstStyle/>
              <a:p>
                <a:r>
                  <a:rPr lang="en-GB">
                    <a:noFill/>
                  </a:rPr>
                  <a:t> </a:t>
                </a:r>
              </a:p>
            </p:txBody>
          </p:sp>
        </mc:Fallback>
      </mc:AlternateContent>
    </p:spTree>
    <p:extLst>
      <p:ext uri="{BB962C8B-B14F-4D97-AF65-F5344CB8AC3E}">
        <p14:creationId xmlns:p14="http://schemas.microsoft.com/office/powerpoint/2010/main" val="29955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3"/>
          <a:stretch>
            <a:fillRect/>
          </a:stretch>
        </p:blipFill>
        <p:spPr>
          <a:xfrm>
            <a:off x="3017730" y="1971185"/>
            <a:ext cx="9048750" cy="1657350"/>
          </a:xfrm>
          <a:prstGeom prst="rect">
            <a:avLst/>
          </a:prstGeom>
        </p:spPr>
      </p:pic>
      <p:sp>
        <p:nvSpPr>
          <p:cNvPr id="4" name="Title 3"/>
          <p:cNvSpPr>
            <a:spLocks noGrp="1"/>
          </p:cNvSpPr>
          <p:nvPr>
            <p:ph type="title" idx="4294967295"/>
          </p:nvPr>
        </p:nvSpPr>
        <p:spPr>
          <a:xfrm>
            <a:off x="49595" y="248201"/>
            <a:ext cx="10701338" cy="792162"/>
          </a:xfrm>
          <a:prstGeom prst="rect">
            <a:avLst/>
          </a:prstGeom>
        </p:spPr>
        <p:txBody>
          <a:bodyPr/>
          <a:lstStyle/>
          <a:p>
            <a:r>
              <a:rPr lang="en-GB" sz="3200" dirty="0"/>
              <a:t>Hidden in these numbers are 5 that form </a:t>
            </a:r>
            <a:br>
              <a:rPr lang="en-GB" sz="3200" dirty="0"/>
            </a:br>
            <a:r>
              <a:rPr lang="en-GB" sz="3200" dirty="0"/>
              <a:t>a </a:t>
            </a:r>
            <a:r>
              <a:rPr lang="en-GB" sz="3200" b="1" dirty="0">
                <a:solidFill>
                  <a:srgbClr val="FF0000"/>
                </a:solidFill>
              </a:rPr>
              <a:t>descending</a:t>
            </a:r>
            <a:r>
              <a:rPr lang="en-GB" sz="3200" dirty="0"/>
              <a:t> </a:t>
            </a:r>
            <a:r>
              <a:rPr lang="en-GB" sz="3200" b="1" dirty="0">
                <a:solidFill>
                  <a:srgbClr val="FF0000"/>
                </a:solidFill>
              </a:rPr>
              <a:t>linear </a:t>
            </a:r>
            <a:r>
              <a:rPr lang="en-GB" sz="3200" dirty="0"/>
              <a:t>sequence. </a:t>
            </a:r>
            <a:br>
              <a:rPr lang="en-GB" sz="3200" dirty="0"/>
            </a:br>
            <a:br>
              <a:rPr lang="en-GB" sz="3200" dirty="0"/>
            </a:br>
            <a:r>
              <a:rPr lang="en-GB" sz="3200" dirty="0"/>
              <a:t>Can you find it? </a:t>
            </a:r>
            <a:br>
              <a:rPr lang="en-GB" sz="3200" dirty="0"/>
            </a:br>
            <a:r>
              <a:rPr lang="en-GB" sz="3200" dirty="0"/>
              <a:t>Any others? </a:t>
            </a:r>
          </a:p>
        </p:txBody>
      </p:sp>
      <p:sp>
        <p:nvSpPr>
          <p:cNvPr id="7" name="Rounded Rectangle 6"/>
          <p:cNvSpPr/>
          <p:nvPr/>
        </p:nvSpPr>
        <p:spPr>
          <a:xfrm>
            <a:off x="461963" y="4263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Rounded Rectangle 7"/>
          <p:cNvSpPr/>
          <p:nvPr/>
        </p:nvSpPr>
        <p:spPr>
          <a:xfrm>
            <a:off x="2765228" y="4263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9" name="Rounded Rectangle 8"/>
          <p:cNvSpPr/>
          <p:nvPr/>
        </p:nvSpPr>
        <p:spPr>
          <a:xfrm>
            <a:off x="5068493" y="4263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10" name="Rounded Rectangle 9"/>
          <p:cNvSpPr/>
          <p:nvPr/>
        </p:nvSpPr>
        <p:spPr>
          <a:xfrm>
            <a:off x="7371758" y="4263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Rounded Rectangle 10"/>
          <p:cNvSpPr/>
          <p:nvPr/>
        </p:nvSpPr>
        <p:spPr>
          <a:xfrm>
            <a:off x="9675023" y="4263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2" name="Group 1">
            <a:extLst>
              <a:ext uri="{FF2B5EF4-FFF2-40B4-BE49-F238E27FC236}">
                <a16:creationId xmlns:a16="http://schemas.microsoft.com/office/drawing/2014/main" id="{0FCA36A4-5D37-CD61-9217-95C2D65F766E}"/>
              </a:ext>
            </a:extLst>
          </p:cNvPr>
          <p:cNvGrpSpPr/>
          <p:nvPr/>
        </p:nvGrpSpPr>
        <p:grpSpPr>
          <a:xfrm>
            <a:off x="10310815" y="183771"/>
            <a:ext cx="1603279" cy="871405"/>
            <a:chOff x="1835696" y="1398184"/>
            <a:chExt cx="2232248" cy="1440159"/>
          </a:xfrm>
        </p:grpSpPr>
        <p:sp>
          <p:nvSpPr>
            <p:cNvPr id="3" name="Rounded Rectangle 6">
              <a:extLst>
                <a:ext uri="{FF2B5EF4-FFF2-40B4-BE49-F238E27FC236}">
                  <a16:creationId xmlns:a16="http://schemas.microsoft.com/office/drawing/2014/main" id="{53A72FE9-9B2F-E635-9C27-E0E3C42456FD}"/>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2">
              <a:extLst>
                <a:ext uri="{FF2B5EF4-FFF2-40B4-BE49-F238E27FC236}">
                  <a16:creationId xmlns:a16="http://schemas.microsoft.com/office/drawing/2014/main" id="{1EEB83D4-99C0-64E4-29C9-A4781ECBBDB9}"/>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13" name="Picture 12">
              <a:extLst>
                <a:ext uri="{FF2B5EF4-FFF2-40B4-BE49-F238E27FC236}">
                  <a16:creationId xmlns:a16="http://schemas.microsoft.com/office/drawing/2014/main" id="{E5FCC433-D4C7-01DB-100E-467FF8E0359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9">
              <a:extLst>
                <a:ext uri="{FF2B5EF4-FFF2-40B4-BE49-F238E27FC236}">
                  <a16:creationId xmlns:a16="http://schemas.microsoft.com/office/drawing/2014/main" id="{03A7B2A8-CFC4-0A0E-49BA-ACFE6E7C37D7}"/>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21800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2328" y="243011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6.4</a:t>
            </a:r>
          </a:p>
        </p:txBody>
      </p:sp>
      <p:sp>
        <p:nvSpPr>
          <p:cNvPr id="8" name="Rounded Rectangle 7"/>
          <p:cNvSpPr/>
          <p:nvPr/>
        </p:nvSpPr>
        <p:spPr>
          <a:xfrm>
            <a:off x="2705593" y="243011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6.1</a:t>
            </a:r>
          </a:p>
        </p:txBody>
      </p:sp>
      <p:sp>
        <p:nvSpPr>
          <p:cNvPr id="9" name="Rounded Rectangle 8"/>
          <p:cNvSpPr/>
          <p:nvPr/>
        </p:nvSpPr>
        <p:spPr>
          <a:xfrm>
            <a:off x="5008858" y="243011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5.8</a:t>
            </a:r>
          </a:p>
        </p:txBody>
      </p:sp>
      <p:sp>
        <p:nvSpPr>
          <p:cNvPr id="10" name="Rounded Rectangle 9"/>
          <p:cNvSpPr/>
          <p:nvPr/>
        </p:nvSpPr>
        <p:spPr>
          <a:xfrm>
            <a:off x="7314446" y="2443444"/>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5.5</a:t>
            </a:r>
          </a:p>
        </p:txBody>
      </p:sp>
      <p:sp>
        <p:nvSpPr>
          <p:cNvPr id="11" name="Rounded Rectangle 10"/>
          <p:cNvSpPr/>
          <p:nvPr/>
        </p:nvSpPr>
        <p:spPr>
          <a:xfrm>
            <a:off x="9615388" y="243011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5.2</a:t>
            </a:r>
          </a:p>
        </p:txBody>
      </p:sp>
      <p:sp>
        <p:nvSpPr>
          <p:cNvPr id="3" name="Curved Up Arrow 2"/>
          <p:cNvSpPr/>
          <p:nvPr/>
        </p:nvSpPr>
        <p:spPr>
          <a:xfrm>
            <a:off x="806495" y="4162774"/>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Curved Up Arrow 11"/>
          <p:cNvSpPr/>
          <p:nvPr/>
        </p:nvSpPr>
        <p:spPr>
          <a:xfrm>
            <a:off x="3392278" y="4162774"/>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Curved Up Arrow 12"/>
          <p:cNvSpPr/>
          <p:nvPr/>
        </p:nvSpPr>
        <p:spPr>
          <a:xfrm>
            <a:off x="5978061" y="4162774"/>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4" name="Curved Up Arrow 13"/>
          <p:cNvSpPr/>
          <p:nvPr/>
        </p:nvSpPr>
        <p:spPr>
          <a:xfrm>
            <a:off x="8519783" y="4280552"/>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p:cNvSpPr txBox="1"/>
              <p:nvPr/>
            </p:nvSpPr>
            <p:spPr>
              <a:xfrm>
                <a:off x="1711871" y="5574334"/>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11871" y="5574334"/>
                <a:ext cx="541815" cy="276999"/>
              </a:xfrm>
              <a:prstGeom prst="rect">
                <a:avLst/>
              </a:prstGeom>
              <a:blipFill>
                <a:blip r:embed="rId3"/>
                <a:stretch>
                  <a:fillRect l="-1124" r="-8989"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342374" y="5574334"/>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42374" y="5574334"/>
                <a:ext cx="541815" cy="276999"/>
              </a:xfrm>
              <a:prstGeom prst="rect">
                <a:avLst/>
              </a:prstGeom>
              <a:blipFill>
                <a:blip r:embed="rId4"/>
                <a:stretch>
                  <a:fillRect r="-10112"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02099" y="5574334"/>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002099" y="5574334"/>
                <a:ext cx="541815" cy="276999"/>
              </a:xfrm>
              <a:prstGeom prst="rect">
                <a:avLst/>
              </a:prstGeom>
              <a:blipFill>
                <a:blip r:embed="rId5"/>
                <a:stretch>
                  <a:fillRect l="-1124" r="-8989"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661824" y="5574334"/>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661824" y="5574334"/>
                <a:ext cx="541815" cy="276999"/>
              </a:xfrm>
              <a:prstGeom prst="rect">
                <a:avLst/>
              </a:prstGeom>
              <a:blipFill>
                <a:blip r:embed="rId6"/>
                <a:stretch>
                  <a:fillRect l="-1124" r="-8989" b="-8696"/>
                </a:stretch>
              </a:blipFill>
            </p:spPr>
            <p:txBody>
              <a:bodyPr/>
              <a:lstStyle/>
              <a:p>
                <a:r>
                  <a:rPr lang="en-GB">
                    <a:noFill/>
                  </a:rPr>
                  <a:t> </a:t>
                </a:r>
              </a:p>
            </p:txBody>
          </p:sp>
        </mc:Fallback>
      </mc:AlternateContent>
      <p:sp>
        <p:nvSpPr>
          <p:cNvPr id="18" name="TextBox 17"/>
          <p:cNvSpPr txBox="1"/>
          <p:nvPr/>
        </p:nvSpPr>
        <p:spPr>
          <a:xfrm>
            <a:off x="1226724" y="118932"/>
            <a:ext cx="983478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0000"/>
                </a:solidFill>
                <a:effectLst/>
                <a:uLnTx/>
                <a:uFillTx/>
                <a:latin typeface="Arial"/>
                <a:ea typeface="+mn-ea"/>
                <a:cs typeface="Arial"/>
              </a:rPr>
              <a:t>What are the next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Arial"/>
                <a:ea typeface="+mn-ea"/>
                <a:cs typeface="Arial"/>
              </a:rPr>
              <a:t>three terms</a:t>
            </a:r>
            <a:r>
              <a:rPr kumimoji="0" lang="en-GB" sz="5400" b="0" i="0" u="none" strike="noStrike" kern="1200" cap="none" spc="0" normalizeH="0" baseline="0" noProof="0" dirty="0">
                <a:ln>
                  <a:noFill/>
                </a:ln>
                <a:solidFill>
                  <a:srgbClr val="000000"/>
                </a:solidFill>
                <a:effectLst/>
                <a:uLnTx/>
                <a:uFillTx/>
                <a:latin typeface="Arial"/>
                <a:ea typeface="+mn-ea"/>
                <a:cs typeface="Arial"/>
              </a:rPr>
              <a:t>? </a:t>
            </a:r>
          </a:p>
        </p:txBody>
      </p:sp>
      <p:grpSp>
        <p:nvGrpSpPr>
          <p:cNvPr id="19" name="Group 18">
            <a:extLst>
              <a:ext uri="{FF2B5EF4-FFF2-40B4-BE49-F238E27FC236}">
                <a16:creationId xmlns:a16="http://schemas.microsoft.com/office/drawing/2014/main" id="{9F21A328-B2B3-4BA9-EA38-DC0856AD0B23}"/>
              </a:ext>
            </a:extLst>
          </p:cNvPr>
          <p:cNvGrpSpPr/>
          <p:nvPr/>
        </p:nvGrpSpPr>
        <p:grpSpPr>
          <a:xfrm>
            <a:off x="10310815" y="183771"/>
            <a:ext cx="1603279" cy="871405"/>
            <a:chOff x="1835696" y="1398184"/>
            <a:chExt cx="2232248" cy="1440159"/>
          </a:xfrm>
        </p:grpSpPr>
        <p:sp>
          <p:nvSpPr>
            <p:cNvPr id="20" name="Rounded Rectangle 6">
              <a:extLst>
                <a:ext uri="{FF2B5EF4-FFF2-40B4-BE49-F238E27FC236}">
                  <a16:creationId xmlns:a16="http://schemas.microsoft.com/office/drawing/2014/main" id="{C2B645A8-D8D6-AA07-9191-300EA0B0D564}"/>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TextBox 52">
              <a:extLst>
                <a:ext uri="{FF2B5EF4-FFF2-40B4-BE49-F238E27FC236}">
                  <a16:creationId xmlns:a16="http://schemas.microsoft.com/office/drawing/2014/main" id="{9216FD2A-F453-9CAD-659B-BDA0E4A86A83}"/>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22" name="Picture 21">
              <a:extLst>
                <a:ext uri="{FF2B5EF4-FFF2-40B4-BE49-F238E27FC236}">
                  <a16:creationId xmlns:a16="http://schemas.microsoft.com/office/drawing/2014/main" id="{3BE62811-1132-AF4D-AEB2-C9777BBC48F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reeform 9">
              <a:extLst>
                <a:ext uri="{FF2B5EF4-FFF2-40B4-BE49-F238E27FC236}">
                  <a16:creationId xmlns:a16="http://schemas.microsoft.com/office/drawing/2014/main" id="{AFCFE7F3-7159-09A7-483B-42634326723B}"/>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70778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5"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782" y="3064453"/>
            <a:ext cx="1025874"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Arial"/>
                <a:ea typeface="+mn-ea"/>
                <a:cs typeface="Arial"/>
              </a:rPr>
              <a:t>6.4</a:t>
            </a:r>
          </a:p>
        </p:txBody>
      </p:sp>
      <p:sp>
        <p:nvSpPr>
          <p:cNvPr id="8" name="Rounded Rectangle 7"/>
          <p:cNvSpPr/>
          <p:nvPr/>
        </p:nvSpPr>
        <p:spPr>
          <a:xfrm>
            <a:off x="1705125" y="3064453"/>
            <a:ext cx="1202338"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Arial"/>
                <a:ea typeface="+mn-ea"/>
                <a:cs typeface="Arial"/>
              </a:rPr>
              <a:t>6.1</a:t>
            </a:r>
          </a:p>
        </p:txBody>
      </p:sp>
      <p:sp>
        <p:nvSpPr>
          <p:cNvPr id="9" name="Rounded Rectangle 8"/>
          <p:cNvSpPr/>
          <p:nvPr/>
        </p:nvSpPr>
        <p:spPr>
          <a:xfrm>
            <a:off x="3094932" y="3064453"/>
            <a:ext cx="1084334"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Arial"/>
                <a:ea typeface="+mn-ea"/>
                <a:cs typeface="Arial"/>
              </a:rPr>
              <a:t>5.8</a:t>
            </a:r>
          </a:p>
        </p:txBody>
      </p:sp>
      <p:sp>
        <p:nvSpPr>
          <p:cNvPr id="10" name="Rounded Rectangle 9"/>
          <p:cNvSpPr/>
          <p:nvPr/>
        </p:nvSpPr>
        <p:spPr>
          <a:xfrm>
            <a:off x="4366735" y="3064453"/>
            <a:ext cx="1029139" cy="98850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Arial"/>
                <a:ea typeface="+mn-ea"/>
                <a:cs typeface="Arial"/>
              </a:rPr>
              <a:t>5.5</a:t>
            </a:r>
          </a:p>
        </p:txBody>
      </p:sp>
      <p:sp>
        <p:nvSpPr>
          <p:cNvPr id="11" name="Rounded Rectangle 10"/>
          <p:cNvSpPr/>
          <p:nvPr/>
        </p:nvSpPr>
        <p:spPr>
          <a:xfrm>
            <a:off x="5583343" y="3064453"/>
            <a:ext cx="1065302"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Arial"/>
                <a:ea typeface="+mn-ea"/>
                <a:cs typeface="Arial"/>
              </a:rPr>
              <a:t>5.2</a:t>
            </a:r>
          </a:p>
        </p:txBody>
      </p:sp>
      <p:sp>
        <p:nvSpPr>
          <p:cNvPr id="3" name="Curved Up Arrow 2"/>
          <p:cNvSpPr/>
          <p:nvPr/>
        </p:nvSpPr>
        <p:spPr>
          <a:xfrm>
            <a:off x="873098" y="4052962"/>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p:cNvSpPr txBox="1"/>
              <p:nvPr/>
            </p:nvSpPr>
            <p:spPr>
              <a:xfrm>
                <a:off x="1152171" y="5406666"/>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52171" y="5406666"/>
                <a:ext cx="541815" cy="276999"/>
              </a:xfrm>
              <a:prstGeom prst="rect">
                <a:avLst/>
              </a:prstGeom>
              <a:blipFill>
                <a:blip r:embed="rId3"/>
                <a:stretch>
                  <a:fillRect r="-10112"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41978" y="5406666"/>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41978" y="5406666"/>
                <a:ext cx="541815" cy="276999"/>
              </a:xfrm>
              <a:prstGeom prst="rect">
                <a:avLst/>
              </a:prstGeom>
              <a:blipFill>
                <a:blip r:embed="rId4"/>
                <a:stretch>
                  <a:fillRect l="-1124" r="-8989"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15626" y="5406665"/>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15626" y="5406665"/>
                <a:ext cx="541815" cy="276999"/>
              </a:xfrm>
              <a:prstGeom prst="rect">
                <a:avLst/>
              </a:prstGeom>
              <a:blipFill>
                <a:blip r:embed="rId5"/>
                <a:stretch>
                  <a:fillRect r="-10112"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89274" y="5406665"/>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289274" y="5406665"/>
                <a:ext cx="541815" cy="276999"/>
              </a:xfrm>
              <a:prstGeom prst="rect">
                <a:avLst/>
              </a:prstGeom>
              <a:blipFill>
                <a:blip r:embed="rId6"/>
                <a:stretch>
                  <a:fillRect l="-1124" r="-8989" b="-8889"/>
                </a:stretch>
              </a:blipFill>
            </p:spPr>
            <p:txBody>
              <a:bodyPr/>
              <a:lstStyle/>
              <a:p>
                <a:r>
                  <a:rPr lang="en-GB">
                    <a:noFill/>
                  </a:rPr>
                  <a:t> </a:t>
                </a:r>
              </a:p>
            </p:txBody>
          </p:sp>
        </mc:Fallback>
      </mc:AlternateContent>
      <p:sp>
        <p:nvSpPr>
          <p:cNvPr id="2" name="TextBox 1"/>
          <p:cNvSpPr txBox="1"/>
          <p:nvPr/>
        </p:nvSpPr>
        <p:spPr>
          <a:xfrm>
            <a:off x="1316177" y="228263"/>
            <a:ext cx="983478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0000"/>
                </a:solidFill>
                <a:effectLst/>
                <a:uLnTx/>
                <a:uFillTx/>
                <a:latin typeface="Arial"/>
                <a:ea typeface="+mn-ea"/>
                <a:cs typeface="Arial"/>
              </a:rPr>
              <a:t>What are the </a:t>
            </a:r>
            <a:r>
              <a:rPr kumimoji="0" lang="en-GB" sz="5400" b="0" i="0" u="none" strike="noStrike" kern="1200" cap="none" spc="0" normalizeH="0" baseline="0" noProof="0">
                <a:ln>
                  <a:noFill/>
                </a:ln>
                <a:solidFill>
                  <a:srgbClr val="000000"/>
                </a:solidFill>
                <a:effectLst/>
                <a:uLnTx/>
                <a:uFillTx/>
                <a:latin typeface="Arial"/>
                <a:ea typeface="+mn-ea"/>
                <a:cs typeface="Arial"/>
              </a:rPr>
              <a:t>next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00"/>
                </a:solidFill>
                <a:effectLst/>
                <a:uLnTx/>
                <a:uFillTx/>
                <a:latin typeface="Arial"/>
                <a:ea typeface="+mn-ea"/>
                <a:cs typeface="Arial"/>
              </a:rPr>
              <a:t>three terms</a:t>
            </a:r>
            <a:r>
              <a:rPr kumimoji="0" lang="en-GB" sz="5400" b="0" i="0" u="none" strike="noStrike" kern="1200" cap="none" spc="0" normalizeH="0" baseline="0" noProof="0" dirty="0">
                <a:ln>
                  <a:noFill/>
                </a:ln>
                <a:solidFill>
                  <a:srgbClr val="000000"/>
                </a:solidFill>
                <a:effectLst/>
                <a:uLnTx/>
                <a:uFillTx/>
                <a:latin typeface="Arial"/>
                <a:ea typeface="+mn-ea"/>
                <a:cs typeface="Arial"/>
              </a:rPr>
              <a:t>? </a:t>
            </a:r>
          </a:p>
        </p:txBody>
      </p:sp>
      <p:sp>
        <p:nvSpPr>
          <p:cNvPr id="18" name="Rounded Rectangle 17"/>
          <p:cNvSpPr/>
          <p:nvPr/>
        </p:nvSpPr>
        <p:spPr>
          <a:xfrm>
            <a:off x="6805724" y="3064453"/>
            <a:ext cx="1065302"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FFFF"/>
              </a:solidFill>
              <a:effectLst/>
              <a:uLnTx/>
              <a:uFillTx/>
              <a:latin typeface="Arial"/>
              <a:ea typeface="+mn-ea"/>
              <a:cs typeface="Arial"/>
            </a:endParaRPr>
          </a:p>
        </p:txBody>
      </p:sp>
      <p:sp>
        <p:nvSpPr>
          <p:cNvPr id="19" name="Rounded Rectangle 18"/>
          <p:cNvSpPr/>
          <p:nvPr/>
        </p:nvSpPr>
        <p:spPr>
          <a:xfrm>
            <a:off x="8082914" y="3064453"/>
            <a:ext cx="1065302"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FFFF"/>
              </a:solidFill>
              <a:effectLst/>
              <a:uLnTx/>
              <a:uFillTx/>
              <a:latin typeface="Arial"/>
              <a:ea typeface="+mn-ea"/>
              <a:cs typeface="Arial"/>
            </a:endParaRPr>
          </a:p>
        </p:txBody>
      </p:sp>
      <p:sp>
        <p:nvSpPr>
          <p:cNvPr id="20" name="Rounded Rectangle 19"/>
          <p:cNvSpPr/>
          <p:nvPr/>
        </p:nvSpPr>
        <p:spPr>
          <a:xfrm>
            <a:off x="9347446" y="3077784"/>
            <a:ext cx="1065302" cy="97517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FFFF"/>
              </a:solidFill>
              <a:effectLst/>
              <a:uLnTx/>
              <a:uFillTx/>
              <a:latin typeface="Arial"/>
              <a:ea typeface="+mn-ea"/>
              <a:cs typeface="Arial"/>
            </a:endParaRPr>
          </a:p>
        </p:txBody>
      </p:sp>
      <p:sp>
        <p:nvSpPr>
          <p:cNvPr id="21" name="Curved Up Arrow 20"/>
          <p:cNvSpPr/>
          <p:nvPr/>
        </p:nvSpPr>
        <p:spPr>
          <a:xfrm>
            <a:off x="2236634" y="4066293"/>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2" name="Curved Up Arrow 21"/>
          <p:cNvSpPr/>
          <p:nvPr/>
        </p:nvSpPr>
        <p:spPr>
          <a:xfrm>
            <a:off x="3574399" y="4066293"/>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3" name="Curved Up Arrow 22"/>
          <p:cNvSpPr/>
          <p:nvPr/>
        </p:nvSpPr>
        <p:spPr>
          <a:xfrm>
            <a:off x="4912164" y="4066293"/>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4" name="Curved Up Arrow 23"/>
          <p:cNvSpPr/>
          <p:nvPr/>
        </p:nvSpPr>
        <p:spPr>
          <a:xfrm>
            <a:off x="6186176" y="4066293"/>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5" name="Curved Up Arrow 24"/>
          <p:cNvSpPr/>
          <p:nvPr/>
        </p:nvSpPr>
        <p:spPr>
          <a:xfrm>
            <a:off x="7457037" y="4066293"/>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26" name="Curved Up Arrow 25"/>
          <p:cNvSpPr/>
          <p:nvPr/>
        </p:nvSpPr>
        <p:spPr>
          <a:xfrm>
            <a:off x="8765951" y="4066293"/>
            <a:ext cx="1270861"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27" name="TextBox 26"/>
              <p:cNvSpPr txBox="1"/>
              <p:nvPr/>
            </p:nvSpPr>
            <p:spPr>
              <a:xfrm>
                <a:off x="6496338" y="5406665"/>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496338" y="5406665"/>
                <a:ext cx="541815" cy="276999"/>
              </a:xfrm>
              <a:prstGeom prst="rect">
                <a:avLst/>
              </a:prstGeom>
              <a:blipFill>
                <a:blip r:embed="rId7"/>
                <a:stretch>
                  <a:fillRect l="-1124" r="-8989"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860659" y="5406664"/>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860659" y="5406664"/>
                <a:ext cx="541815" cy="276999"/>
              </a:xfrm>
              <a:prstGeom prst="rect">
                <a:avLst/>
              </a:prstGeom>
              <a:blipFill>
                <a:blip r:embed="rId8"/>
                <a:stretch>
                  <a:fillRect r="-10112"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9218638" y="5423143"/>
                <a:ext cx="5418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−0.3</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9218638" y="5423143"/>
                <a:ext cx="541815" cy="276999"/>
              </a:xfrm>
              <a:prstGeom prst="rect">
                <a:avLst/>
              </a:prstGeom>
              <a:blipFill>
                <a:blip r:embed="rId9"/>
                <a:stretch>
                  <a:fillRect r="-10112" b="-8889"/>
                </a:stretch>
              </a:blipFill>
            </p:spPr>
            <p:txBody>
              <a:bodyPr/>
              <a:lstStyle/>
              <a:p>
                <a:r>
                  <a:rPr lang="en-GB">
                    <a:noFill/>
                  </a:rPr>
                  <a:t> </a:t>
                </a:r>
              </a:p>
            </p:txBody>
          </p:sp>
        </mc:Fallback>
      </mc:AlternateContent>
    </p:spTree>
    <p:extLst>
      <p:ext uri="{BB962C8B-B14F-4D97-AF65-F5344CB8AC3E}">
        <p14:creationId xmlns:p14="http://schemas.microsoft.com/office/powerpoint/2010/main" val="6535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265A-0ED0-5BC5-6DEE-28500BB5FFD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7A3519A-0C84-A4FF-E19C-B1859A9A66F1}"/>
              </a:ext>
            </a:extLst>
          </p:cNvPr>
          <p:cNvSpPr/>
          <p:nvPr/>
        </p:nvSpPr>
        <p:spPr>
          <a:xfrm>
            <a:off x="5664582" y="1121209"/>
            <a:ext cx="915557" cy="91555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4C7A5F2-AC3F-D597-8BC6-9C1C1EC6170C}"/>
              </a:ext>
            </a:extLst>
          </p:cNvPr>
          <p:cNvSpPr txBox="1"/>
          <p:nvPr/>
        </p:nvSpPr>
        <p:spPr>
          <a:xfrm>
            <a:off x="397565" y="255958"/>
            <a:ext cx="4753368" cy="646331"/>
          </a:xfrm>
          <a:prstGeom prst="rect">
            <a:avLst/>
          </a:prstGeom>
          <a:noFill/>
        </p:spPr>
        <p:txBody>
          <a:bodyPr wrap="square" rtlCol="0">
            <a:spAutoFit/>
          </a:bodyPr>
          <a:lstStyle/>
          <a:p>
            <a:r>
              <a:rPr lang="en-GB" sz="3600" dirty="0"/>
              <a:t>What comes next?</a:t>
            </a:r>
          </a:p>
        </p:txBody>
      </p:sp>
      <p:sp>
        <p:nvSpPr>
          <p:cNvPr id="7" name="Oval 6">
            <a:extLst>
              <a:ext uri="{FF2B5EF4-FFF2-40B4-BE49-F238E27FC236}">
                <a16:creationId xmlns:a16="http://schemas.microsoft.com/office/drawing/2014/main" id="{4E1CD51C-2BED-D708-04CC-86F606A4493B}"/>
              </a:ext>
            </a:extLst>
          </p:cNvPr>
          <p:cNvSpPr/>
          <p:nvPr/>
        </p:nvSpPr>
        <p:spPr>
          <a:xfrm>
            <a:off x="1368655" y="1282043"/>
            <a:ext cx="593888" cy="593888"/>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88974E74-4DE4-7455-F0D7-86219B737736}"/>
              </a:ext>
            </a:extLst>
          </p:cNvPr>
          <p:cNvSpPr/>
          <p:nvPr/>
        </p:nvSpPr>
        <p:spPr>
          <a:xfrm>
            <a:off x="2212497" y="1282044"/>
            <a:ext cx="688909" cy="593887"/>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FDF1EC0-8F70-510F-6908-27102213E16D}"/>
              </a:ext>
            </a:extLst>
          </p:cNvPr>
          <p:cNvSpPr/>
          <p:nvPr/>
        </p:nvSpPr>
        <p:spPr>
          <a:xfrm>
            <a:off x="3151360" y="1282043"/>
            <a:ext cx="593888" cy="593888"/>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46487AEB-C0FF-2486-5853-163E21457562}"/>
              </a:ext>
            </a:extLst>
          </p:cNvPr>
          <p:cNvSpPr/>
          <p:nvPr/>
        </p:nvSpPr>
        <p:spPr>
          <a:xfrm>
            <a:off x="3995202" y="1282044"/>
            <a:ext cx="688909" cy="593887"/>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4EC44E8-13A2-4AAC-FFB0-E06828899D75}"/>
              </a:ext>
            </a:extLst>
          </p:cNvPr>
          <p:cNvSpPr/>
          <p:nvPr/>
        </p:nvSpPr>
        <p:spPr>
          <a:xfrm>
            <a:off x="4934065" y="1282043"/>
            <a:ext cx="593888" cy="593888"/>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E77AFD15-D5E8-3188-8772-F8B00F0FB26C}"/>
              </a:ext>
            </a:extLst>
          </p:cNvPr>
          <p:cNvSpPr/>
          <p:nvPr/>
        </p:nvSpPr>
        <p:spPr>
          <a:xfrm>
            <a:off x="5777906" y="1282044"/>
            <a:ext cx="688909" cy="593887"/>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A6018DD-4334-37A8-139E-568902CA0BC3}"/>
              </a:ext>
            </a:extLst>
          </p:cNvPr>
          <p:cNvSpPr txBox="1"/>
          <p:nvPr/>
        </p:nvSpPr>
        <p:spPr>
          <a:xfrm>
            <a:off x="781103" y="1348155"/>
            <a:ext cx="593888" cy="461665"/>
          </a:xfrm>
          <a:prstGeom prst="rect">
            <a:avLst/>
          </a:prstGeom>
          <a:noFill/>
        </p:spPr>
        <p:txBody>
          <a:bodyPr wrap="square" rtlCol="0">
            <a:spAutoFit/>
          </a:bodyPr>
          <a:lstStyle/>
          <a:p>
            <a:r>
              <a:rPr lang="en-GB" sz="2400" dirty="0"/>
              <a:t>a)</a:t>
            </a:r>
          </a:p>
        </p:txBody>
      </p:sp>
      <p:sp>
        <p:nvSpPr>
          <p:cNvPr id="15" name="Rectangle 14">
            <a:extLst>
              <a:ext uri="{FF2B5EF4-FFF2-40B4-BE49-F238E27FC236}">
                <a16:creationId xmlns:a16="http://schemas.microsoft.com/office/drawing/2014/main" id="{DEFF7C4C-2435-D64B-FA94-A7DD4F7DA734}"/>
              </a:ext>
            </a:extLst>
          </p:cNvPr>
          <p:cNvSpPr/>
          <p:nvPr/>
        </p:nvSpPr>
        <p:spPr>
          <a:xfrm>
            <a:off x="8330213" y="2560788"/>
            <a:ext cx="915557" cy="91555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EC438C0-9781-581A-06BD-209E0674E3E6}"/>
              </a:ext>
            </a:extLst>
          </p:cNvPr>
          <p:cNvSpPr txBox="1"/>
          <p:nvPr/>
        </p:nvSpPr>
        <p:spPr>
          <a:xfrm>
            <a:off x="781103" y="2787734"/>
            <a:ext cx="593888" cy="461665"/>
          </a:xfrm>
          <a:prstGeom prst="rect">
            <a:avLst/>
          </a:prstGeom>
          <a:noFill/>
        </p:spPr>
        <p:txBody>
          <a:bodyPr wrap="square" rtlCol="0">
            <a:spAutoFit/>
          </a:bodyPr>
          <a:lstStyle/>
          <a:p>
            <a:r>
              <a:rPr lang="en-GB" sz="2400" dirty="0"/>
              <a:t>b)</a:t>
            </a:r>
          </a:p>
        </p:txBody>
      </p:sp>
      <p:sp>
        <p:nvSpPr>
          <p:cNvPr id="23" name="Rectangle 22">
            <a:extLst>
              <a:ext uri="{FF2B5EF4-FFF2-40B4-BE49-F238E27FC236}">
                <a16:creationId xmlns:a16="http://schemas.microsoft.com/office/drawing/2014/main" id="{0227E36B-263F-1C6B-08B6-45C6CE1B6580}"/>
              </a:ext>
            </a:extLst>
          </p:cNvPr>
          <p:cNvSpPr/>
          <p:nvPr/>
        </p:nvSpPr>
        <p:spPr>
          <a:xfrm>
            <a:off x="1368655" y="2751574"/>
            <a:ext cx="533985" cy="533985"/>
          </a:xfrm>
          <a:prstGeom prst="rect">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74C5B70-6CD9-5F23-B1BD-6FB644D6D2D7}"/>
              </a:ext>
            </a:extLst>
          </p:cNvPr>
          <p:cNvSpPr/>
          <p:nvPr/>
        </p:nvSpPr>
        <p:spPr>
          <a:xfrm>
            <a:off x="4066649" y="2751574"/>
            <a:ext cx="533985" cy="533985"/>
          </a:xfrm>
          <a:prstGeom prst="rect">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ication Sign 24">
            <a:extLst>
              <a:ext uri="{FF2B5EF4-FFF2-40B4-BE49-F238E27FC236}">
                <a16:creationId xmlns:a16="http://schemas.microsoft.com/office/drawing/2014/main" id="{99847CE6-CDDE-AA14-C06D-1EB1E0CAFC82}"/>
              </a:ext>
            </a:extLst>
          </p:cNvPr>
          <p:cNvSpPr/>
          <p:nvPr/>
        </p:nvSpPr>
        <p:spPr>
          <a:xfrm>
            <a:off x="2032413" y="2560788"/>
            <a:ext cx="915557" cy="915557"/>
          </a:xfrm>
          <a:prstGeom prst="mathMultiply">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Multiplication Sign 25">
            <a:extLst>
              <a:ext uri="{FF2B5EF4-FFF2-40B4-BE49-F238E27FC236}">
                <a16:creationId xmlns:a16="http://schemas.microsoft.com/office/drawing/2014/main" id="{245C1C5B-DF9B-FC93-A05A-72BBB4EC89F1}"/>
              </a:ext>
            </a:extLst>
          </p:cNvPr>
          <p:cNvSpPr/>
          <p:nvPr/>
        </p:nvSpPr>
        <p:spPr>
          <a:xfrm>
            <a:off x="2990525" y="2560788"/>
            <a:ext cx="915557" cy="915557"/>
          </a:xfrm>
          <a:prstGeom prst="mathMultiply">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Multiplication Sign 26">
            <a:extLst>
              <a:ext uri="{FF2B5EF4-FFF2-40B4-BE49-F238E27FC236}">
                <a16:creationId xmlns:a16="http://schemas.microsoft.com/office/drawing/2014/main" id="{84C2806F-7089-C830-4962-E6FB109C9820}"/>
              </a:ext>
            </a:extLst>
          </p:cNvPr>
          <p:cNvSpPr/>
          <p:nvPr/>
        </p:nvSpPr>
        <p:spPr>
          <a:xfrm>
            <a:off x="4729676" y="2560788"/>
            <a:ext cx="915557" cy="915557"/>
          </a:xfrm>
          <a:prstGeom prst="mathMultiply">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Multiplication Sign 27">
            <a:extLst>
              <a:ext uri="{FF2B5EF4-FFF2-40B4-BE49-F238E27FC236}">
                <a16:creationId xmlns:a16="http://schemas.microsoft.com/office/drawing/2014/main" id="{D80981F9-9B15-6A38-E9C2-7350B13B0445}"/>
              </a:ext>
            </a:extLst>
          </p:cNvPr>
          <p:cNvSpPr/>
          <p:nvPr/>
        </p:nvSpPr>
        <p:spPr>
          <a:xfrm>
            <a:off x="5677547" y="2560788"/>
            <a:ext cx="915557" cy="915557"/>
          </a:xfrm>
          <a:prstGeom prst="mathMultiply">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6F3C4D7-24B1-DE07-A23D-0F4AB7F13F4F}"/>
              </a:ext>
            </a:extLst>
          </p:cNvPr>
          <p:cNvSpPr/>
          <p:nvPr/>
        </p:nvSpPr>
        <p:spPr>
          <a:xfrm>
            <a:off x="6741940" y="2751574"/>
            <a:ext cx="533985" cy="533985"/>
          </a:xfrm>
          <a:prstGeom prst="rect">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Multiplication Sign 29">
            <a:extLst>
              <a:ext uri="{FF2B5EF4-FFF2-40B4-BE49-F238E27FC236}">
                <a16:creationId xmlns:a16="http://schemas.microsoft.com/office/drawing/2014/main" id="{963EAB08-97E5-5ED3-D846-65B770E034A4}"/>
              </a:ext>
            </a:extLst>
          </p:cNvPr>
          <p:cNvSpPr/>
          <p:nvPr/>
        </p:nvSpPr>
        <p:spPr>
          <a:xfrm>
            <a:off x="7414657" y="2560788"/>
            <a:ext cx="915557" cy="915557"/>
          </a:xfrm>
          <a:prstGeom prst="mathMultiply">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DE3E1AC3-4330-CBEB-2C71-7687EF7ED9DE}"/>
              </a:ext>
            </a:extLst>
          </p:cNvPr>
          <p:cNvSpPr/>
          <p:nvPr/>
        </p:nvSpPr>
        <p:spPr>
          <a:xfrm>
            <a:off x="8330214" y="2560788"/>
            <a:ext cx="915557" cy="915557"/>
          </a:xfrm>
          <a:prstGeom prst="mathMultiply">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F2DE13C-A6B4-C9C1-9FA1-7DBFBC1F54CD}"/>
              </a:ext>
            </a:extLst>
          </p:cNvPr>
          <p:cNvSpPr/>
          <p:nvPr/>
        </p:nvSpPr>
        <p:spPr>
          <a:xfrm>
            <a:off x="8018694" y="3998113"/>
            <a:ext cx="915557" cy="91555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6406D08D-8FE4-263E-D0B2-2BB8F9B54524}"/>
              </a:ext>
            </a:extLst>
          </p:cNvPr>
          <p:cNvSpPr txBox="1"/>
          <p:nvPr/>
        </p:nvSpPr>
        <p:spPr>
          <a:xfrm>
            <a:off x="779528" y="4225059"/>
            <a:ext cx="593888" cy="461665"/>
          </a:xfrm>
          <a:prstGeom prst="rect">
            <a:avLst/>
          </a:prstGeom>
          <a:noFill/>
        </p:spPr>
        <p:txBody>
          <a:bodyPr wrap="square" rtlCol="0">
            <a:spAutoFit/>
          </a:bodyPr>
          <a:lstStyle/>
          <a:p>
            <a:r>
              <a:rPr lang="en-GB" sz="2400" dirty="0"/>
              <a:t>c)</a:t>
            </a:r>
          </a:p>
        </p:txBody>
      </p:sp>
      <p:sp>
        <p:nvSpPr>
          <p:cNvPr id="46" name="Trapezoid 45">
            <a:extLst>
              <a:ext uri="{FF2B5EF4-FFF2-40B4-BE49-F238E27FC236}">
                <a16:creationId xmlns:a16="http://schemas.microsoft.com/office/drawing/2014/main" id="{7EB6F2F6-1875-2D47-9E30-BE7F68F2EB50}"/>
              </a:ext>
            </a:extLst>
          </p:cNvPr>
          <p:cNvSpPr/>
          <p:nvPr/>
        </p:nvSpPr>
        <p:spPr>
          <a:xfrm>
            <a:off x="1230587" y="4204724"/>
            <a:ext cx="911598" cy="502335"/>
          </a:xfrm>
          <a:prstGeom prst="trapezoid">
            <a:avLst>
              <a:gd name="adj" fmla="val 42461"/>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arallelogram 46">
            <a:extLst>
              <a:ext uri="{FF2B5EF4-FFF2-40B4-BE49-F238E27FC236}">
                <a16:creationId xmlns:a16="http://schemas.microsoft.com/office/drawing/2014/main" id="{169BD5B7-F272-D383-43D2-F3477297C9DA}"/>
              </a:ext>
            </a:extLst>
          </p:cNvPr>
          <p:cNvSpPr/>
          <p:nvPr/>
        </p:nvSpPr>
        <p:spPr>
          <a:xfrm rot="5400000">
            <a:off x="2237065" y="4260800"/>
            <a:ext cx="789634" cy="390182"/>
          </a:xfrm>
          <a:prstGeom prst="parallelogram">
            <a:avLst>
              <a:gd name="adj" fmla="val 56903"/>
            </a:avLst>
          </a:prstGeom>
          <a:solidFill>
            <a:schemeClr val="tx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entagon 47">
            <a:extLst>
              <a:ext uri="{FF2B5EF4-FFF2-40B4-BE49-F238E27FC236}">
                <a16:creationId xmlns:a16="http://schemas.microsoft.com/office/drawing/2014/main" id="{08C1A6D1-B0EF-2D74-7044-0B9BDCC6E1FA}"/>
              </a:ext>
            </a:extLst>
          </p:cNvPr>
          <p:cNvSpPr/>
          <p:nvPr/>
        </p:nvSpPr>
        <p:spPr>
          <a:xfrm>
            <a:off x="3133719" y="4075690"/>
            <a:ext cx="798422" cy="760402"/>
          </a:xfrm>
          <a:prstGeom prst="pentagon">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rapezoid 48">
            <a:extLst>
              <a:ext uri="{FF2B5EF4-FFF2-40B4-BE49-F238E27FC236}">
                <a16:creationId xmlns:a16="http://schemas.microsoft.com/office/drawing/2014/main" id="{A318A95C-BDA7-A98E-6626-7D52E2FCD564}"/>
              </a:ext>
            </a:extLst>
          </p:cNvPr>
          <p:cNvSpPr/>
          <p:nvPr/>
        </p:nvSpPr>
        <p:spPr>
          <a:xfrm>
            <a:off x="4143701" y="4204724"/>
            <a:ext cx="911598" cy="502335"/>
          </a:xfrm>
          <a:prstGeom prst="trapezoid">
            <a:avLst>
              <a:gd name="adj" fmla="val 42461"/>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arallelogram 49">
            <a:extLst>
              <a:ext uri="{FF2B5EF4-FFF2-40B4-BE49-F238E27FC236}">
                <a16:creationId xmlns:a16="http://schemas.microsoft.com/office/drawing/2014/main" id="{02B4EE58-A562-66C0-61AA-46755C0A0C13}"/>
              </a:ext>
            </a:extLst>
          </p:cNvPr>
          <p:cNvSpPr/>
          <p:nvPr/>
        </p:nvSpPr>
        <p:spPr>
          <a:xfrm rot="5400000">
            <a:off x="5150178" y="4260800"/>
            <a:ext cx="789635" cy="390183"/>
          </a:xfrm>
          <a:prstGeom prst="parallelogram">
            <a:avLst>
              <a:gd name="adj" fmla="val 56903"/>
            </a:avLst>
          </a:prstGeom>
          <a:solidFill>
            <a:schemeClr val="tx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entagon 50">
            <a:extLst>
              <a:ext uri="{FF2B5EF4-FFF2-40B4-BE49-F238E27FC236}">
                <a16:creationId xmlns:a16="http://schemas.microsoft.com/office/drawing/2014/main" id="{F0F5F5FA-D918-C4AB-1D1C-A61EEABEBB34}"/>
              </a:ext>
            </a:extLst>
          </p:cNvPr>
          <p:cNvSpPr/>
          <p:nvPr/>
        </p:nvSpPr>
        <p:spPr>
          <a:xfrm>
            <a:off x="6046833" y="4075690"/>
            <a:ext cx="798422" cy="760402"/>
          </a:xfrm>
          <a:prstGeom prst="pentagon">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rapezoid 51">
            <a:extLst>
              <a:ext uri="{FF2B5EF4-FFF2-40B4-BE49-F238E27FC236}">
                <a16:creationId xmlns:a16="http://schemas.microsoft.com/office/drawing/2014/main" id="{E30162B9-D163-89AC-1B55-9BD4153415CA}"/>
              </a:ext>
            </a:extLst>
          </p:cNvPr>
          <p:cNvSpPr/>
          <p:nvPr/>
        </p:nvSpPr>
        <p:spPr>
          <a:xfrm>
            <a:off x="6988637" y="4204724"/>
            <a:ext cx="911598" cy="502335"/>
          </a:xfrm>
          <a:prstGeom prst="trapezoid">
            <a:avLst>
              <a:gd name="adj" fmla="val 42461"/>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Parallelogram 52">
            <a:extLst>
              <a:ext uri="{FF2B5EF4-FFF2-40B4-BE49-F238E27FC236}">
                <a16:creationId xmlns:a16="http://schemas.microsoft.com/office/drawing/2014/main" id="{D36E5756-9E93-F095-5F75-12DE742D9FCB}"/>
              </a:ext>
            </a:extLst>
          </p:cNvPr>
          <p:cNvSpPr/>
          <p:nvPr/>
        </p:nvSpPr>
        <p:spPr>
          <a:xfrm rot="5400000">
            <a:off x="8063292" y="4260800"/>
            <a:ext cx="789635" cy="390183"/>
          </a:xfrm>
          <a:prstGeom prst="parallelogram">
            <a:avLst>
              <a:gd name="adj" fmla="val 56903"/>
            </a:avLst>
          </a:prstGeom>
          <a:solidFill>
            <a:schemeClr val="tx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09A8429-B6E9-6B39-4CCF-40CF21D6ECA7}"/>
              </a:ext>
            </a:extLst>
          </p:cNvPr>
          <p:cNvSpPr txBox="1"/>
          <p:nvPr/>
        </p:nvSpPr>
        <p:spPr>
          <a:xfrm>
            <a:off x="397565" y="5429919"/>
            <a:ext cx="4753368" cy="523220"/>
          </a:xfrm>
          <a:prstGeom prst="rect">
            <a:avLst/>
          </a:prstGeom>
          <a:noFill/>
        </p:spPr>
        <p:txBody>
          <a:bodyPr wrap="square" rtlCol="0">
            <a:spAutoFit/>
          </a:bodyPr>
          <a:lstStyle/>
          <a:p>
            <a:r>
              <a:rPr lang="en-GB" sz="2800" dirty="0"/>
              <a:t>Explain how you know.</a:t>
            </a:r>
          </a:p>
        </p:txBody>
      </p:sp>
    </p:spTree>
    <p:extLst>
      <p:ext uri="{BB962C8B-B14F-4D97-AF65-F5344CB8AC3E}">
        <p14:creationId xmlns:p14="http://schemas.microsoft.com/office/powerpoint/2010/main" val="32285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animBg="1"/>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91B6B-358F-D860-6AA2-F082607E2404}"/>
            </a:ext>
          </a:extLst>
        </p:cNvPr>
        <p:cNvGrpSpPr/>
        <p:nvPr/>
      </p:nvGrpSpPr>
      <p:grpSpPr>
        <a:xfrm>
          <a:off x="0" y="0"/>
          <a:ext cx="0" cy="0"/>
          <a:chOff x="0" y="0"/>
          <a:chExt cx="0" cy="0"/>
        </a:xfrm>
      </p:grpSpPr>
      <p:sp>
        <p:nvSpPr>
          <p:cNvPr id="7" name="textbox">
            <a:extLst>
              <a:ext uri="{FF2B5EF4-FFF2-40B4-BE49-F238E27FC236}">
                <a16:creationId xmlns:a16="http://schemas.microsoft.com/office/drawing/2014/main" id="{C013FF74-8041-50EF-DC3D-0271FD35BCAE}"/>
              </a:ext>
            </a:extLst>
          </p:cNvPr>
          <p:cNvSpPr/>
          <p:nvPr/>
        </p:nvSpPr>
        <p:spPr>
          <a:xfrm>
            <a:off x="7874565" y="3794755"/>
            <a:ext cx="3240000" cy="1800000"/>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dirty="0"/>
              <a:t>term immediately after a given term</a:t>
            </a:r>
          </a:p>
        </p:txBody>
      </p:sp>
      <p:sp>
        <p:nvSpPr>
          <p:cNvPr id="8" name="textbox">
            <a:extLst>
              <a:ext uri="{FF2B5EF4-FFF2-40B4-BE49-F238E27FC236}">
                <a16:creationId xmlns:a16="http://schemas.microsoft.com/office/drawing/2014/main" id="{4D3E0DC2-833C-2950-A46F-29062A7744CD}"/>
              </a:ext>
            </a:extLst>
          </p:cNvPr>
          <p:cNvSpPr/>
          <p:nvPr/>
        </p:nvSpPr>
        <p:spPr>
          <a:xfrm>
            <a:off x="7874565" y="3794755"/>
            <a:ext cx="3240000" cy="1800000"/>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3AE"/>
                </a:solidFill>
                <a:effectLst/>
                <a:uLnTx/>
                <a:uFillTx/>
                <a:latin typeface="Aptos" panose="02110004020202020204"/>
                <a:ea typeface="+mn-ea"/>
                <a:cs typeface="+mn-cs"/>
              </a:rPr>
              <a:t>next term</a:t>
            </a:r>
          </a:p>
        </p:txBody>
      </p:sp>
      <p:sp>
        <p:nvSpPr>
          <p:cNvPr id="9" name="textbox">
            <a:extLst>
              <a:ext uri="{FF2B5EF4-FFF2-40B4-BE49-F238E27FC236}">
                <a16:creationId xmlns:a16="http://schemas.microsoft.com/office/drawing/2014/main" id="{21A16FCE-33A4-73A0-CEEF-E37A24C74A4F}"/>
              </a:ext>
            </a:extLst>
          </p:cNvPr>
          <p:cNvSpPr/>
          <p:nvPr/>
        </p:nvSpPr>
        <p:spPr>
          <a:xfrm>
            <a:off x="4480366" y="3794755"/>
            <a:ext cx="3240000" cy="1800000"/>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dirty="0"/>
              <a:t>description to generate terms in a sequence</a:t>
            </a:r>
          </a:p>
        </p:txBody>
      </p:sp>
      <p:sp>
        <p:nvSpPr>
          <p:cNvPr id="10" name="textbox">
            <a:extLst>
              <a:ext uri="{FF2B5EF4-FFF2-40B4-BE49-F238E27FC236}">
                <a16:creationId xmlns:a16="http://schemas.microsoft.com/office/drawing/2014/main" id="{A52D832A-BD16-E40B-6B35-CB015D2649D2}"/>
              </a:ext>
            </a:extLst>
          </p:cNvPr>
          <p:cNvSpPr/>
          <p:nvPr/>
        </p:nvSpPr>
        <p:spPr>
          <a:xfrm>
            <a:off x="4480366" y="3794755"/>
            <a:ext cx="3240000" cy="1800000"/>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3AE"/>
                </a:solidFill>
                <a:effectLst/>
                <a:uLnTx/>
                <a:uFillTx/>
                <a:latin typeface="Aptos" panose="02110004020202020204"/>
                <a:ea typeface="+mn-ea"/>
                <a:cs typeface="+mn-cs"/>
              </a:rPr>
              <a:t>rule</a:t>
            </a:r>
          </a:p>
        </p:txBody>
      </p:sp>
      <p:sp>
        <p:nvSpPr>
          <p:cNvPr id="11" name="textbox">
            <a:extLst>
              <a:ext uri="{FF2B5EF4-FFF2-40B4-BE49-F238E27FC236}">
                <a16:creationId xmlns:a16="http://schemas.microsoft.com/office/drawing/2014/main" id="{49F2195E-56B2-7A9D-6C30-C03235E84489}"/>
              </a:ext>
            </a:extLst>
          </p:cNvPr>
          <p:cNvSpPr/>
          <p:nvPr/>
        </p:nvSpPr>
        <p:spPr>
          <a:xfrm>
            <a:off x="1086386" y="3794755"/>
            <a:ext cx="3240000" cy="1800000"/>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dirty="0"/>
              <a:t>number/object that relates to a specific position in a sequence</a:t>
            </a:r>
            <a:endParaRPr kumimoji="0" lang="en-GB" sz="2400" b="0" i="0" u="none" strike="noStrike" kern="0" cap="none" spc="0" normalizeH="0" baseline="0" noProof="0" dirty="0">
              <a:ln>
                <a:noFill/>
              </a:ln>
              <a:effectLst/>
              <a:uLnTx/>
              <a:uFillTx/>
              <a:latin typeface="Aptos" panose="02110004020202020204"/>
              <a:ea typeface="+mn-ea"/>
              <a:cs typeface="+mn-cs"/>
            </a:endParaRPr>
          </a:p>
        </p:txBody>
      </p:sp>
      <p:sp>
        <p:nvSpPr>
          <p:cNvPr id="12" name="textbox">
            <a:extLst>
              <a:ext uri="{FF2B5EF4-FFF2-40B4-BE49-F238E27FC236}">
                <a16:creationId xmlns:a16="http://schemas.microsoft.com/office/drawing/2014/main" id="{CB6FA975-70C0-903A-391F-461562BD8E54}"/>
              </a:ext>
            </a:extLst>
          </p:cNvPr>
          <p:cNvSpPr/>
          <p:nvPr/>
        </p:nvSpPr>
        <p:spPr>
          <a:xfrm>
            <a:off x="1086386" y="3794755"/>
            <a:ext cx="3240000" cy="1800000"/>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3AE"/>
                </a:solidFill>
                <a:effectLst/>
                <a:uLnTx/>
                <a:uFillTx/>
                <a:latin typeface="Aptos" panose="02110004020202020204"/>
                <a:ea typeface="+mn-ea"/>
                <a:cs typeface="+mn-cs"/>
              </a:rPr>
              <a:t>term</a:t>
            </a:r>
          </a:p>
        </p:txBody>
      </p:sp>
      <p:sp>
        <p:nvSpPr>
          <p:cNvPr id="13" name="textbox">
            <a:extLst>
              <a:ext uri="{FF2B5EF4-FFF2-40B4-BE49-F238E27FC236}">
                <a16:creationId xmlns:a16="http://schemas.microsoft.com/office/drawing/2014/main" id="{A0067E77-9CDE-4373-05AB-741600BE0F0E}"/>
              </a:ext>
            </a:extLst>
          </p:cNvPr>
          <p:cNvSpPr/>
          <p:nvPr/>
        </p:nvSpPr>
        <p:spPr>
          <a:xfrm>
            <a:off x="7874565" y="1255543"/>
            <a:ext cx="3240000" cy="1800000"/>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dirty="0"/>
              <a:t>term immediately before a given term</a:t>
            </a:r>
            <a:endParaRPr kumimoji="0" lang="en-GB" sz="2400" b="0" i="0" u="none" strike="noStrike" kern="0" cap="none" spc="0" normalizeH="0" baseline="0" noProof="0" dirty="0">
              <a:ln>
                <a:noFill/>
              </a:ln>
              <a:effectLst/>
              <a:uLnTx/>
              <a:uFillTx/>
              <a:latin typeface="Aptos" panose="02110004020202020204"/>
              <a:ea typeface="+mn-ea"/>
              <a:cs typeface="+mn-cs"/>
            </a:endParaRPr>
          </a:p>
        </p:txBody>
      </p:sp>
      <p:sp>
        <p:nvSpPr>
          <p:cNvPr id="14" name="textbox">
            <a:extLst>
              <a:ext uri="{FF2B5EF4-FFF2-40B4-BE49-F238E27FC236}">
                <a16:creationId xmlns:a16="http://schemas.microsoft.com/office/drawing/2014/main" id="{13FE7763-DF48-C864-8C28-269AF8DA9470}"/>
              </a:ext>
            </a:extLst>
          </p:cNvPr>
          <p:cNvSpPr/>
          <p:nvPr/>
        </p:nvSpPr>
        <p:spPr>
          <a:xfrm>
            <a:off x="7874565" y="1255543"/>
            <a:ext cx="3240000" cy="1800000"/>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3AE"/>
                </a:solidFill>
                <a:effectLst/>
                <a:uLnTx/>
                <a:uFillTx/>
                <a:latin typeface="Aptos" panose="02110004020202020204"/>
                <a:ea typeface="+mn-ea"/>
                <a:cs typeface="+mn-cs"/>
              </a:rPr>
              <a:t>previous term</a:t>
            </a:r>
          </a:p>
        </p:txBody>
      </p:sp>
      <p:sp>
        <p:nvSpPr>
          <p:cNvPr id="15" name="textbox">
            <a:extLst>
              <a:ext uri="{FF2B5EF4-FFF2-40B4-BE49-F238E27FC236}">
                <a16:creationId xmlns:a16="http://schemas.microsoft.com/office/drawing/2014/main" id="{5D5C86B2-E917-C541-EF02-287805E32A7A}"/>
              </a:ext>
            </a:extLst>
          </p:cNvPr>
          <p:cNvSpPr/>
          <p:nvPr/>
        </p:nvSpPr>
        <p:spPr>
          <a:xfrm>
            <a:off x="4480366" y="1255543"/>
            <a:ext cx="3240000" cy="1800000"/>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dirty="0"/>
              <a:t>where a number or diagram is located in a sequence</a:t>
            </a:r>
            <a:endParaRPr kumimoji="0" lang="en-GB" sz="2400" b="0" i="0" u="none" strike="noStrike" kern="0" cap="none" spc="0" normalizeH="0" baseline="0" noProof="0" dirty="0">
              <a:ln>
                <a:noFill/>
              </a:ln>
              <a:effectLst/>
              <a:uLnTx/>
              <a:uFillTx/>
              <a:latin typeface="Aptos" panose="02110004020202020204"/>
              <a:ea typeface="+mn-ea"/>
              <a:cs typeface="+mn-cs"/>
            </a:endParaRPr>
          </a:p>
        </p:txBody>
      </p:sp>
      <p:sp>
        <p:nvSpPr>
          <p:cNvPr id="16" name="textbox">
            <a:extLst>
              <a:ext uri="{FF2B5EF4-FFF2-40B4-BE49-F238E27FC236}">
                <a16:creationId xmlns:a16="http://schemas.microsoft.com/office/drawing/2014/main" id="{B105C4E2-D63C-1B28-C91F-F833611FDE72}"/>
              </a:ext>
            </a:extLst>
          </p:cNvPr>
          <p:cNvSpPr/>
          <p:nvPr/>
        </p:nvSpPr>
        <p:spPr>
          <a:xfrm>
            <a:off x="4480366" y="1255543"/>
            <a:ext cx="3240000" cy="1800000"/>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3AE"/>
                </a:solidFill>
                <a:effectLst/>
                <a:uLnTx/>
                <a:uFillTx/>
                <a:latin typeface="Aptos" panose="02110004020202020204"/>
                <a:ea typeface="+mn-ea"/>
                <a:cs typeface="+mn-cs"/>
              </a:rPr>
              <a:t>position</a:t>
            </a:r>
          </a:p>
        </p:txBody>
      </p:sp>
      <p:sp>
        <p:nvSpPr>
          <p:cNvPr id="17" name="textbox">
            <a:extLst>
              <a:ext uri="{FF2B5EF4-FFF2-40B4-BE49-F238E27FC236}">
                <a16:creationId xmlns:a16="http://schemas.microsoft.com/office/drawing/2014/main" id="{1D0A1ACC-F8D7-82D2-B44F-3BD547191103}"/>
              </a:ext>
            </a:extLst>
          </p:cNvPr>
          <p:cNvSpPr/>
          <p:nvPr/>
        </p:nvSpPr>
        <p:spPr>
          <a:xfrm>
            <a:off x="1086386" y="1255543"/>
            <a:ext cx="3240000" cy="1800000"/>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dirty="0"/>
              <a:t>list of items in a given order, usually following a rule</a:t>
            </a:r>
            <a:endParaRPr kumimoji="0" lang="en-GB" sz="2400" b="0" i="0" u="none" strike="noStrike" kern="0" cap="none" spc="0" normalizeH="0" baseline="0" noProof="0" dirty="0">
              <a:ln>
                <a:noFill/>
              </a:ln>
              <a:effectLst/>
              <a:uLnTx/>
              <a:uFillTx/>
              <a:latin typeface="Aptos" panose="02110004020202020204"/>
              <a:ea typeface="+mn-ea"/>
              <a:cs typeface="+mn-cs"/>
            </a:endParaRPr>
          </a:p>
        </p:txBody>
      </p:sp>
      <p:sp>
        <p:nvSpPr>
          <p:cNvPr id="18" name="textbox">
            <a:extLst>
              <a:ext uri="{FF2B5EF4-FFF2-40B4-BE49-F238E27FC236}">
                <a16:creationId xmlns:a16="http://schemas.microsoft.com/office/drawing/2014/main" id="{4C9962B4-3294-E48F-7EDD-345E45591637}"/>
              </a:ext>
            </a:extLst>
          </p:cNvPr>
          <p:cNvSpPr/>
          <p:nvPr/>
        </p:nvSpPr>
        <p:spPr>
          <a:xfrm>
            <a:off x="1086386" y="1255543"/>
            <a:ext cx="3240000" cy="1800000"/>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A3AE"/>
                </a:solidFill>
                <a:effectLst/>
                <a:uLnTx/>
                <a:uFillTx/>
                <a:latin typeface="Aptos" panose="02110004020202020204"/>
                <a:ea typeface="+mn-ea"/>
                <a:cs typeface="+mn-cs"/>
              </a:rPr>
              <a:t>sequence</a:t>
            </a:r>
          </a:p>
        </p:txBody>
      </p:sp>
      <p:sp>
        <p:nvSpPr>
          <p:cNvPr id="19" name="textbox">
            <a:extLst>
              <a:ext uri="{FF2B5EF4-FFF2-40B4-BE49-F238E27FC236}">
                <a16:creationId xmlns:a16="http://schemas.microsoft.com/office/drawing/2014/main" id="{4425BC21-5B64-E657-C6FF-BD700E7E62E2}"/>
              </a:ext>
            </a:extLst>
          </p:cNvPr>
          <p:cNvSpPr txBox="1"/>
          <p:nvPr/>
        </p:nvSpPr>
        <p:spPr>
          <a:xfrm>
            <a:off x="558800" y="176860"/>
            <a:ext cx="10850252" cy="83099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E67"/>
                </a:solidFill>
                <a:effectLst/>
                <a:uLnTx/>
                <a:uFillTx/>
                <a:latin typeface="Aptos" panose="02110004020202020204"/>
                <a:ea typeface="+mn-ea"/>
                <a:cs typeface="+mn-cs"/>
              </a:rPr>
              <a:t>What are the definitions of the key vocabulary?</a:t>
            </a:r>
          </a:p>
          <a:p>
            <a:pPr algn="ctr" defTabSz="342900">
              <a:defRPr/>
            </a:pPr>
            <a:r>
              <a:rPr kumimoji="0" lang="en-GB" sz="2400" b="0" i="0" u="none" strike="noStrike" kern="1200" cap="none" spc="0" normalizeH="0" baseline="0" noProof="0" dirty="0">
                <a:ln>
                  <a:noFill/>
                </a:ln>
                <a:solidFill>
                  <a:srgbClr val="002E67"/>
                </a:solidFill>
                <a:effectLst/>
                <a:uLnTx/>
                <a:uFillTx/>
                <a:latin typeface="Aptos" panose="02110004020202020204"/>
                <a:ea typeface="+mn-ea"/>
                <a:cs typeface="+mn-cs"/>
              </a:rPr>
              <a:t>Click on a word to reveal the definition. </a:t>
            </a:r>
          </a:p>
        </p:txBody>
      </p:sp>
    </p:spTree>
    <p:extLst>
      <p:ext uri="{BB962C8B-B14F-4D97-AF65-F5344CB8AC3E}">
        <p14:creationId xmlns:p14="http://schemas.microsoft.com/office/powerpoint/2010/main" val="3547330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250"/>
                                        <p:tgtEl>
                                          <p:spTgt spid="18"/>
                                        </p:tgtEl>
                                        <p:attrNameLst>
                                          <p:attrName>ppt_w</p:attrName>
                                        </p:attrNameLst>
                                      </p:cBhvr>
                                      <p:tavLst>
                                        <p:tav tm="0">
                                          <p:val>
                                            <p:strVal val="ppt_w"/>
                                          </p:val>
                                        </p:tav>
                                        <p:tav tm="100000">
                                          <p:val>
                                            <p:fltVal val="0"/>
                                          </p:val>
                                        </p:tav>
                                      </p:tavLst>
                                    </p:anim>
                                    <p:anim calcmode="lin" valueType="num">
                                      <p:cBhvr>
                                        <p:cTn id="7" dur="250"/>
                                        <p:tgtEl>
                                          <p:spTgt spid="18"/>
                                        </p:tgtEl>
                                        <p:attrNameLst>
                                          <p:attrName>ppt_h</p:attrName>
                                        </p:attrNameLst>
                                      </p:cBhvr>
                                      <p:tavLst>
                                        <p:tav tm="0">
                                          <p:val>
                                            <p:strVal val="ppt_h"/>
                                          </p:val>
                                        </p:tav>
                                        <p:tav tm="100000">
                                          <p:val>
                                            <p:strVal val="ppt_h"/>
                                          </p:val>
                                        </p:tav>
                                      </p:tavLst>
                                    </p:anim>
                                    <p:set>
                                      <p:cBhvr>
                                        <p:cTn id="8" dur="1" fill="hold">
                                          <p:stCondLst>
                                            <p:cond delay="249"/>
                                          </p:stCondLst>
                                        </p:cTn>
                                        <p:tgtEl>
                                          <p:spTgt spid="18"/>
                                        </p:tgtEl>
                                        <p:attrNameLst>
                                          <p:attrName>style.visibility</p:attrName>
                                        </p:attrNameLst>
                                      </p:cBhvr>
                                      <p:to>
                                        <p:strVal val="hidden"/>
                                      </p:to>
                                    </p:set>
                                  </p:childTnLst>
                                </p:cTn>
                              </p:par>
                            </p:childTnLst>
                          </p:cTn>
                        </p:par>
                        <p:par>
                          <p:cTn id="9" fill="hold">
                            <p:stCondLst>
                              <p:cond delay="250"/>
                            </p:stCondLst>
                            <p:childTnLst>
                              <p:par>
                                <p:cTn id="10" presetID="17" presetClass="entr" presetSubtype="1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50" fill="hold"/>
                                        <p:tgtEl>
                                          <p:spTgt spid="17"/>
                                        </p:tgtEl>
                                        <p:attrNameLst>
                                          <p:attrName>ppt_w</p:attrName>
                                        </p:attrNameLst>
                                      </p:cBhvr>
                                      <p:tavLst>
                                        <p:tav tm="0">
                                          <p:val>
                                            <p:fltVal val="0"/>
                                          </p:val>
                                        </p:tav>
                                        <p:tav tm="100000">
                                          <p:val>
                                            <p:strVal val="#ppt_w"/>
                                          </p:val>
                                        </p:tav>
                                      </p:tavLst>
                                    </p:anim>
                                    <p:anim calcmode="lin" valueType="num">
                                      <p:cBhvr>
                                        <p:cTn id="13" dur="25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0" nodeType="clickEffect">
                                  <p:stCondLst>
                                    <p:cond delay="0"/>
                                  </p:stCondLst>
                                  <p:childTnLst>
                                    <p:anim calcmode="lin" valueType="num">
                                      <p:cBhvr>
                                        <p:cTn id="18" dur="250"/>
                                        <p:tgtEl>
                                          <p:spTgt spid="16"/>
                                        </p:tgtEl>
                                        <p:attrNameLst>
                                          <p:attrName>ppt_w</p:attrName>
                                        </p:attrNameLst>
                                      </p:cBhvr>
                                      <p:tavLst>
                                        <p:tav tm="0">
                                          <p:val>
                                            <p:strVal val="ppt_w"/>
                                          </p:val>
                                        </p:tav>
                                        <p:tav tm="100000">
                                          <p:val>
                                            <p:fltVal val="0"/>
                                          </p:val>
                                        </p:tav>
                                      </p:tavLst>
                                    </p:anim>
                                    <p:anim calcmode="lin" valueType="num">
                                      <p:cBhvr>
                                        <p:cTn id="19" dur="250"/>
                                        <p:tgtEl>
                                          <p:spTgt spid="16"/>
                                        </p:tgtEl>
                                        <p:attrNameLst>
                                          <p:attrName>ppt_h</p:attrName>
                                        </p:attrNameLst>
                                      </p:cBhvr>
                                      <p:tavLst>
                                        <p:tav tm="0">
                                          <p:val>
                                            <p:strVal val="ppt_h"/>
                                          </p:val>
                                        </p:tav>
                                        <p:tav tm="100000">
                                          <p:val>
                                            <p:strVal val="ppt_h"/>
                                          </p:val>
                                        </p:tav>
                                      </p:tavLst>
                                    </p:anim>
                                    <p:set>
                                      <p:cBhvr>
                                        <p:cTn id="20" dur="1" fill="hold">
                                          <p:stCondLst>
                                            <p:cond delay="249"/>
                                          </p:stCondLst>
                                        </p:cTn>
                                        <p:tgtEl>
                                          <p:spTgt spid="16"/>
                                        </p:tgtEl>
                                        <p:attrNameLst>
                                          <p:attrName>style.visibility</p:attrName>
                                        </p:attrNameLst>
                                      </p:cBhvr>
                                      <p:to>
                                        <p:strVal val="hidden"/>
                                      </p:to>
                                    </p:set>
                                  </p:childTnLst>
                                </p:cTn>
                              </p:par>
                            </p:childTnLst>
                          </p:cTn>
                        </p:par>
                        <p:par>
                          <p:cTn id="21" fill="hold">
                            <p:stCondLst>
                              <p:cond delay="250"/>
                            </p:stCondLst>
                            <p:childTnLst>
                              <p:par>
                                <p:cTn id="22" presetID="17"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250" fill="hold"/>
                                        <p:tgtEl>
                                          <p:spTgt spid="15"/>
                                        </p:tgtEl>
                                        <p:attrNameLst>
                                          <p:attrName>ppt_w</p:attrName>
                                        </p:attrNameLst>
                                      </p:cBhvr>
                                      <p:tavLst>
                                        <p:tav tm="0">
                                          <p:val>
                                            <p:fltVal val="0"/>
                                          </p:val>
                                        </p:tav>
                                        <p:tav tm="100000">
                                          <p:val>
                                            <p:strVal val="#ppt_w"/>
                                          </p:val>
                                        </p:tav>
                                      </p:tavLst>
                                    </p:anim>
                                    <p:anim calcmode="lin" valueType="num">
                                      <p:cBhvr>
                                        <p:cTn id="25" dur="25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grpId="0" nodeType="clickEffect">
                                  <p:stCondLst>
                                    <p:cond delay="0"/>
                                  </p:stCondLst>
                                  <p:childTnLst>
                                    <p:anim calcmode="lin" valueType="num">
                                      <p:cBhvr>
                                        <p:cTn id="30" dur="250"/>
                                        <p:tgtEl>
                                          <p:spTgt spid="14"/>
                                        </p:tgtEl>
                                        <p:attrNameLst>
                                          <p:attrName>ppt_w</p:attrName>
                                        </p:attrNameLst>
                                      </p:cBhvr>
                                      <p:tavLst>
                                        <p:tav tm="0">
                                          <p:val>
                                            <p:strVal val="ppt_w"/>
                                          </p:val>
                                        </p:tav>
                                        <p:tav tm="100000">
                                          <p:val>
                                            <p:fltVal val="0"/>
                                          </p:val>
                                        </p:tav>
                                      </p:tavLst>
                                    </p:anim>
                                    <p:anim calcmode="lin" valueType="num">
                                      <p:cBhvr>
                                        <p:cTn id="31" dur="250"/>
                                        <p:tgtEl>
                                          <p:spTgt spid="14"/>
                                        </p:tgtEl>
                                        <p:attrNameLst>
                                          <p:attrName>ppt_h</p:attrName>
                                        </p:attrNameLst>
                                      </p:cBhvr>
                                      <p:tavLst>
                                        <p:tav tm="0">
                                          <p:val>
                                            <p:strVal val="ppt_h"/>
                                          </p:val>
                                        </p:tav>
                                        <p:tav tm="100000">
                                          <p:val>
                                            <p:strVal val="ppt_h"/>
                                          </p:val>
                                        </p:tav>
                                      </p:tavLst>
                                    </p:anim>
                                    <p:set>
                                      <p:cBhvr>
                                        <p:cTn id="32" dur="1" fill="hold">
                                          <p:stCondLst>
                                            <p:cond delay="249"/>
                                          </p:stCondLst>
                                        </p:cTn>
                                        <p:tgtEl>
                                          <p:spTgt spid="14"/>
                                        </p:tgtEl>
                                        <p:attrNameLst>
                                          <p:attrName>style.visibility</p:attrName>
                                        </p:attrNameLst>
                                      </p:cBhvr>
                                      <p:to>
                                        <p:strVal val="hidden"/>
                                      </p:to>
                                    </p:set>
                                  </p:childTnLst>
                                </p:cTn>
                              </p:par>
                            </p:childTnLst>
                          </p:cTn>
                        </p:par>
                        <p:par>
                          <p:cTn id="33" fill="hold">
                            <p:stCondLst>
                              <p:cond delay="250"/>
                            </p:stCondLst>
                            <p:childTnLst>
                              <p:par>
                                <p:cTn id="34" presetID="17"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250" fill="hold"/>
                                        <p:tgtEl>
                                          <p:spTgt spid="13"/>
                                        </p:tgtEl>
                                        <p:attrNameLst>
                                          <p:attrName>ppt_w</p:attrName>
                                        </p:attrNameLst>
                                      </p:cBhvr>
                                      <p:tavLst>
                                        <p:tav tm="0">
                                          <p:val>
                                            <p:fltVal val="0"/>
                                          </p:val>
                                        </p:tav>
                                        <p:tav tm="100000">
                                          <p:val>
                                            <p:strVal val="#ppt_w"/>
                                          </p:val>
                                        </p:tav>
                                      </p:tavLst>
                                    </p:anim>
                                    <p:anim calcmode="lin" valueType="num">
                                      <p:cBhvr>
                                        <p:cTn id="37" dur="25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grpId="0" nodeType="clickEffect">
                                  <p:stCondLst>
                                    <p:cond delay="0"/>
                                  </p:stCondLst>
                                  <p:childTnLst>
                                    <p:anim calcmode="lin" valueType="num">
                                      <p:cBhvr>
                                        <p:cTn id="42" dur="250"/>
                                        <p:tgtEl>
                                          <p:spTgt spid="12"/>
                                        </p:tgtEl>
                                        <p:attrNameLst>
                                          <p:attrName>ppt_w</p:attrName>
                                        </p:attrNameLst>
                                      </p:cBhvr>
                                      <p:tavLst>
                                        <p:tav tm="0">
                                          <p:val>
                                            <p:strVal val="ppt_w"/>
                                          </p:val>
                                        </p:tav>
                                        <p:tav tm="100000">
                                          <p:val>
                                            <p:fltVal val="0"/>
                                          </p:val>
                                        </p:tav>
                                      </p:tavLst>
                                    </p:anim>
                                    <p:anim calcmode="lin" valueType="num">
                                      <p:cBhvr>
                                        <p:cTn id="43" dur="250"/>
                                        <p:tgtEl>
                                          <p:spTgt spid="12"/>
                                        </p:tgtEl>
                                        <p:attrNameLst>
                                          <p:attrName>ppt_h</p:attrName>
                                        </p:attrNameLst>
                                      </p:cBhvr>
                                      <p:tavLst>
                                        <p:tav tm="0">
                                          <p:val>
                                            <p:strVal val="ppt_h"/>
                                          </p:val>
                                        </p:tav>
                                        <p:tav tm="100000">
                                          <p:val>
                                            <p:strVal val="ppt_h"/>
                                          </p:val>
                                        </p:tav>
                                      </p:tavLst>
                                    </p:anim>
                                    <p:set>
                                      <p:cBhvr>
                                        <p:cTn id="44" dur="1" fill="hold">
                                          <p:stCondLst>
                                            <p:cond delay="249"/>
                                          </p:stCondLst>
                                        </p:cTn>
                                        <p:tgtEl>
                                          <p:spTgt spid="12"/>
                                        </p:tgtEl>
                                        <p:attrNameLst>
                                          <p:attrName>style.visibility</p:attrName>
                                        </p:attrNameLst>
                                      </p:cBhvr>
                                      <p:to>
                                        <p:strVal val="hidden"/>
                                      </p:to>
                                    </p:set>
                                  </p:childTnLst>
                                </p:cTn>
                              </p:par>
                            </p:childTnLst>
                          </p:cTn>
                        </p:par>
                        <p:par>
                          <p:cTn id="45" fill="hold">
                            <p:stCondLst>
                              <p:cond delay="250"/>
                            </p:stCondLst>
                            <p:childTnLst>
                              <p:par>
                                <p:cTn id="46" presetID="17"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7" presetClass="exit" presetSubtype="10" fill="hold" grpId="0" nodeType="clickEffect">
                                  <p:stCondLst>
                                    <p:cond delay="0"/>
                                  </p:stCondLst>
                                  <p:childTnLst>
                                    <p:anim calcmode="lin" valueType="num">
                                      <p:cBhvr>
                                        <p:cTn id="54" dur="250"/>
                                        <p:tgtEl>
                                          <p:spTgt spid="10"/>
                                        </p:tgtEl>
                                        <p:attrNameLst>
                                          <p:attrName>ppt_w</p:attrName>
                                        </p:attrNameLst>
                                      </p:cBhvr>
                                      <p:tavLst>
                                        <p:tav tm="0">
                                          <p:val>
                                            <p:strVal val="ppt_w"/>
                                          </p:val>
                                        </p:tav>
                                        <p:tav tm="100000">
                                          <p:val>
                                            <p:fltVal val="0"/>
                                          </p:val>
                                        </p:tav>
                                      </p:tavLst>
                                    </p:anim>
                                    <p:anim calcmode="lin" valueType="num">
                                      <p:cBhvr>
                                        <p:cTn id="55" dur="250"/>
                                        <p:tgtEl>
                                          <p:spTgt spid="10"/>
                                        </p:tgtEl>
                                        <p:attrNameLst>
                                          <p:attrName>ppt_h</p:attrName>
                                        </p:attrNameLst>
                                      </p:cBhvr>
                                      <p:tavLst>
                                        <p:tav tm="0">
                                          <p:val>
                                            <p:strVal val="ppt_h"/>
                                          </p:val>
                                        </p:tav>
                                        <p:tav tm="100000">
                                          <p:val>
                                            <p:strVal val="ppt_h"/>
                                          </p:val>
                                        </p:tav>
                                      </p:tavLst>
                                    </p:anim>
                                    <p:set>
                                      <p:cBhvr>
                                        <p:cTn id="56" dur="1" fill="hold">
                                          <p:stCondLst>
                                            <p:cond delay="249"/>
                                          </p:stCondLst>
                                        </p:cTn>
                                        <p:tgtEl>
                                          <p:spTgt spid="10"/>
                                        </p:tgtEl>
                                        <p:attrNameLst>
                                          <p:attrName>style.visibility</p:attrName>
                                        </p:attrNameLst>
                                      </p:cBhvr>
                                      <p:to>
                                        <p:strVal val="hidden"/>
                                      </p:to>
                                    </p:set>
                                  </p:childTnLst>
                                </p:cTn>
                              </p:par>
                            </p:childTnLst>
                          </p:cTn>
                        </p:par>
                        <p:par>
                          <p:cTn id="57" fill="hold">
                            <p:stCondLst>
                              <p:cond delay="250"/>
                            </p:stCondLst>
                            <p:childTnLst>
                              <p:par>
                                <p:cTn id="58" presetID="17" presetClass="entr" presetSubtype="1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17" presetClass="exit" presetSubtype="10" fill="hold" grpId="0" nodeType="clickEffect">
                                  <p:stCondLst>
                                    <p:cond delay="0"/>
                                  </p:stCondLst>
                                  <p:childTnLst>
                                    <p:anim calcmode="lin" valueType="num">
                                      <p:cBhvr>
                                        <p:cTn id="66" dur="250"/>
                                        <p:tgtEl>
                                          <p:spTgt spid="8"/>
                                        </p:tgtEl>
                                        <p:attrNameLst>
                                          <p:attrName>ppt_w</p:attrName>
                                        </p:attrNameLst>
                                      </p:cBhvr>
                                      <p:tavLst>
                                        <p:tav tm="0">
                                          <p:val>
                                            <p:strVal val="ppt_w"/>
                                          </p:val>
                                        </p:tav>
                                        <p:tav tm="100000">
                                          <p:val>
                                            <p:fltVal val="0"/>
                                          </p:val>
                                        </p:tav>
                                      </p:tavLst>
                                    </p:anim>
                                    <p:anim calcmode="lin" valueType="num">
                                      <p:cBhvr>
                                        <p:cTn id="67" dur="250"/>
                                        <p:tgtEl>
                                          <p:spTgt spid="8"/>
                                        </p:tgtEl>
                                        <p:attrNameLst>
                                          <p:attrName>ppt_h</p:attrName>
                                        </p:attrNameLst>
                                      </p:cBhvr>
                                      <p:tavLst>
                                        <p:tav tm="0">
                                          <p:val>
                                            <p:strVal val="ppt_h"/>
                                          </p:val>
                                        </p:tav>
                                        <p:tav tm="100000">
                                          <p:val>
                                            <p:strVal val="ppt_h"/>
                                          </p:val>
                                        </p:tav>
                                      </p:tavLst>
                                    </p:anim>
                                    <p:set>
                                      <p:cBhvr>
                                        <p:cTn id="68" dur="1" fill="hold">
                                          <p:stCondLst>
                                            <p:cond delay="249"/>
                                          </p:stCondLst>
                                        </p:cTn>
                                        <p:tgtEl>
                                          <p:spTgt spid="8"/>
                                        </p:tgtEl>
                                        <p:attrNameLst>
                                          <p:attrName>style.visibility</p:attrName>
                                        </p:attrNameLst>
                                      </p:cBhvr>
                                      <p:to>
                                        <p:strVal val="hidden"/>
                                      </p:to>
                                    </p:set>
                                  </p:childTnLst>
                                </p:cTn>
                              </p:par>
                            </p:childTnLst>
                          </p:cTn>
                        </p:par>
                        <p:par>
                          <p:cTn id="69" fill="hold">
                            <p:stCondLst>
                              <p:cond delay="250"/>
                            </p:stCondLst>
                            <p:childTnLst>
                              <p:par>
                                <p:cTn id="70" presetID="17" presetClass="entr" presetSubtype="10"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250" fill="hold"/>
                                        <p:tgtEl>
                                          <p:spTgt spid="7"/>
                                        </p:tgtEl>
                                        <p:attrNameLst>
                                          <p:attrName>ppt_w</p:attrName>
                                        </p:attrNameLst>
                                      </p:cBhvr>
                                      <p:tavLst>
                                        <p:tav tm="0">
                                          <p:val>
                                            <p:fltVal val="0"/>
                                          </p:val>
                                        </p:tav>
                                        <p:tav tm="100000">
                                          <p:val>
                                            <p:strVal val="#ppt_w"/>
                                          </p:val>
                                        </p:tav>
                                      </p:tavLst>
                                    </p:anim>
                                    <p:anim calcmode="lin" valueType="num">
                                      <p:cBhvr>
                                        <p:cTn id="73" dur="2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83A8F-BD4C-BA63-479E-4E2B7FCA8FE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CDBF9C5-F5F0-0EAE-2ECA-0F238DC2F98D}"/>
              </a:ext>
            </a:extLst>
          </p:cNvPr>
          <p:cNvSpPr>
            <a:spLocks noGrp="1"/>
          </p:cNvSpPr>
          <p:nvPr>
            <p:ph type="body" sz="quarter" idx="10"/>
          </p:nvPr>
        </p:nvSpPr>
        <p:spPr/>
        <p:txBody>
          <a:bodyPr/>
          <a:lstStyle/>
          <a:p>
            <a:r>
              <a:rPr lang="en-GB" dirty="0"/>
              <a:t>Whiteboards Ready</a:t>
            </a:r>
          </a:p>
        </p:txBody>
      </p:sp>
      <p:grpSp>
        <p:nvGrpSpPr>
          <p:cNvPr id="4" name="Group 3">
            <a:extLst>
              <a:ext uri="{FF2B5EF4-FFF2-40B4-BE49-F238E27FC236}">
                <a16:creationId xmlns:a16="http://schemas.microsoft.com/office/drawing/2014/main" id="{D6B8FE05-A2F6-3790-50B9-BADC1C1B73E8}"/>
              </a:ext>
            </a:extLst>
          </p:cNvPr>
          <p:cNvGrpSpPr/>
          <p:nvPr/>
        </p:nvGrpSpPr>
        <p:grpSpPr>
          <a:xfrm>
            <a:off x="3791720" y="1801484"/>
            <a:ext cx="4642533" cy="3201590"/>
            <a:chOff x="1835696" y="1398184"/>
            <a:chExt cx="2232248" cy="1440159"/>
          </a:xfrm>
        </p:grpSpPr>
        <p:sp>
          <p:nvSpPr>
            <p:cNvPr id="5" name="Rounded Rectangle 4">
              <a:extLst>
                <a:ext uri="{FF2B5EF4-FFF2-40B4-BE49-F238E27FC236}">
                  <a16:creationId xmlns:a16="http://schemas.microsoft.com/office/drawing/2014/main" id="{7A2BC351-CFD8-F65E-5C5D-DC4B2BD3D4BB}"/>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7" name="Picture 6">
              <a:extLst>
                <a:ext uri="{FF2B5EF4-FFF2-40B4-BE49-F238E27FC236}">
                  <a16:creationId xmlns:a16="http://schemas.microsoft.com/office/drawing/2014/main" id="{8B35A0B0-6E79-9DC3-7B0D-9D1745FE477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a:extLst>
                <a:ext uri="{FF2B5EF4-FFF2-40B4-BE49-F238E27FC236}">
                  <a16:creationId xmlns:a16="http://schemas.microsoft.com/office/drawing/2014/main" id="{498DB737-7C35-7A6C-E848-0D8A5182F423}"/>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1441776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697D6-34C5-4423-9737-1961FC978A63}"/>
              </a:ext>
            </a:extLst>
          </p:cNvPr>
          <p:cNvPicPr>
            <a:picLocks noChangeAspect="1"/>
          </p:cNvPicPr>
          <p:nvPr/>
        </p:nvPicPr>
        <p:blipFill rotWithShape="1">
          <a:blip r:embed="rId2"/>
          <a:srcRect l="7179" t="23329" r="5744" b="27433"/>
          <a:stretch/>
        </p:blipFill>
        <p:spPr>
          <a:xfrm>
            <a:off x="1437640" y="304801"/>
            <a:ext cx="4480561" cy="792480"/>
          </a:xfrm>
          <a:prstGeom prst="rect">
            <a:avLst/>
          </a:prstGeom>
        </p:spPr>
      </p:pic>
      <p:sp>
        <p:nvSpPr>
          <p:cNvPr id="2" name="TextBox 1">
            <a:extLst>
              <a:ext uri="{FF2B5EF4-FFF2-40B4-BE49-F238E27FC236}">
                <a16:creationId xmlns:a16="http://schemas.microsoft.com/office/drawing/2014/main" id="{3B5A15C2-F349-472E-9EB0-C9A9F11939B1}"/>
              </a:ext>
            </a:extLst>
          </p:cNvPr>
          <p:cNvSpPr txBox="1"/>
          <p:nvPr/>
        </p:nvSpPr>
        <p:spPr>
          <a:xfrm>
            <a:off x="1927080" y="3044280"/>
            <a:ext cx="8337859" cy="769441"/>
          </a:xfrm>
          <a:prstGeom prst="rect">
            <a:avLst/>
          </a:prstGeom>
          <a:noFill/>
        </p:spPr>
        <p:txBody>
          <a:bodyPr wrap="none" rtlCol="0">
            <a:spAutoFit/>
          </a:bodyPr>
          <a:lstStyle/>
          <a:p>
            <a:pPr algn="ctr"/>
            <a:r>
              <a:rPr lang="en-GB" sz="4400" dirty="0"/>
              <a:t>… a linear sequence that starts at 7.</a:t>
            </a:r>
          </a:p>
        </p:txBody>
      </p:sp>
      <p:grpSp>
        <p:nvGrpSpPr>
          <p:cNvPr id="4" name="Group 3">
            <a:extLst>
              <a:ext uri="{FF2B5EF4-FFF2-40B4-BE49-F238E27FC236}">
                <a16:creationId xmlns:a16="http://schemas.microsoft.com/office/drawing/2014/main" id="{138007C4-D66B-9721-6BBF-61C5F8F46E61}"/>
              </a:ext>
            </a:extLst>
          </p:cNvPr>
          <p:cNvGrpSpPr/>
          <p:nvPr/>
        </p:nvGrpSpPr>
        <p:grpSpPr>
          <a:xfrm>
            <a:off x="10310815" y="183771"/>
            <a:ext cx="1603279" cy="871405"/>
            <a:chOff x="1835696" y="1398184"/>
            <a:chExt cx="2232248" cy="1440159"/>
          </a:xfrm>
        </p:grpSpPr>
        <p:sp>
          <p:nvSpPr>
            <p:cNvPr id="5" name="Rounded Rectangle 6">
              <a:extLst>
                <a:ext uri="{FF2B5EF4-FFF2-40B4-BE49-F238E27FC236}">
                  <a16:creationId xmlns:a16="http://schemas.microsoft.com/office/drawing/2014/main" id="{65C739B0-6167-F754-2F31-3AF0AFE07698}"/>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52">
              <a:extLst>
                <a:ext uri="{FF2B5EF4-FFF2-40B4-BE49-F238E27FC236}">
                  <a16:creationId xmlns:a16="http://schemas.microsoft.com/office/drawing/2014/main" id="{4145AB41-3BD5-1BE9-C8C5-E668C11828FE}"/>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13" name="Picture 12">
              <a:extLst>
                <a:ext uri="{FF2B5EF4-FFF2-40B4-BE49-F238E27FC236}">
                  <a16:creationId xmlns:a16="http://schemas.microsoft.com/office/drawing/2014/main" id="{8A4158DB-EF7B-E083-52DF-73A438750AD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9">
              <a:extLst>
                <a:ext uri="{FF2B5EF4-FFF2-40B4-BE49-F238E27FC236}">
                  <a16:creationId xmlns:a16="http://schemas.microsoft.com/office/drawing/2014/main" id="{847F563E-793E-09D3-7708-E6B1E053EB6C}"/>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6" name="Text Placeholder 5">
            <a:extLst>
              <a:ext uri="{FF2B5EF4-FFF2-40B4-BE49-F238E27FC236}">
                <a16:creationId xmlns:a16="http://schemas.microsoft.com/office/drawing/2014/main" id="{DD39B286-2388-7F32-7CA0-12D99DCEB64D}"/>
              </a:ext>
            </a:extLst>
          </p:cNvPr>
          <p:cNvSpPr>
            <a:spLocks noGrp="1"/>
          </p:cNvSpPr>
          <p:nvPr>
            <p:ph type="body" sz="quarter" idx="10"/>
          </p:nvPr>
        </p:nvSpPr>
        <p:spPr/>
        <p:txBody>
          <a:bodyPr/>
          <a:lstStyle/>
          <a:p>
            <a:endParaRPr lang="en-GB"/>
          </a:p>
        </p:txBody>
      </p:sp>
      <p:sp>
        <p:nvSpPr>
          <p:cNvPr id="7" name="Content Placeholder 6">
            <a:extLst>
              <a:ext uri="{FF2B5EF4-FFF2-40B4-BE49-F238E27FC236}">
                <a16:creationId xmlns:a16="http://schemas.microsoft.com/office/drawing/2014/main" id="{411EB540-9FDB-AE8E-EC3E-DABE879A606D}"/>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96685783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697D6-34C5-4423-9737-1961FC978A63}"/>
              </a:ext>
            </a:extLst>
          </p:cNvPr>
          <p:cNvPicPr>
            <a:picLocks noChangeAspect="1"/>
          </p:cNvPicPr>
          <p:nvPr/>
        </p:nvPicPr>
        <p:blipFill rotWithShape="1">
          <a:blip r:embed="rId2"/>
          <a:srcRect l="7179" t="23329" r="5744" b="27433"/>
          <a:stretch/>
        </p:blipFill>
        <p:spPr>
          <a:xfrm>
            <a:off x="1437640" y="304801"/>
            <a:ext cx="4480561" cy="792480"/>
          </a:xfrm>
          <a:prstGeom prst="rect">
            <a:avLst/>
          </a:prstGeom>
        </p:spPr>
      </p:pic>
      <p:sp>
        <p:nvSpPr>
          <p:cNvPr id="2" name="TextBox 1">
            <a:extLst>
              <a:ext uri="{FF2B5EF4-FFF2-40B4-BE49-F238E27FC236}">
                <a16:creationId xmlns:a16="http://schemas.microsoft.com/office/drawing/2014/main" id="{3B5A15C2-F349-472E-9EB0-C9A9F11939B1}"/>
              </a:ext>
            </a:extLst>
          </p:cNvPr>
          <p:cNvSpPr txBox="1"/>
          <p:nvPr/>
        </p:nvSpPr>
        <p:spPr>
          <a:xfrm>
            <a:off x="2990640" y="2705725"/>
            <a:ext cx="6210739" cy="1446550"/>
          </a:xfrm>
          <a:prstGeom prst="rect">
            <a:avLst/>
          </a:prstGeom>
          <a:noFill/>
        </p:spPr>
        <p:txBody>
          <a:bodyPr wrap="none" rtlCol="0">
            <a:spAutoFit/>
          </a:bodyPr>
          <a:lstStyle/>
          <a:p>
            <a:pPr algn="ctr"/>
            <a:r>
              <a:rPr lang="en-GB" sz="4400" dirty="0"/>
              <a:t>… a linear sequence with </a:t>
            </a:r>
          </a:p>
          <a:p>
            <a:pPr algn="ctr"/>
            <a:r>
              <a:rPr lang="en-GB" sz="4400" dirty="0"/>
              <a:t>a common difference of 5.</a:t>
            </a:r>
          </a:p>
        </p:txBody>
      </p:sp>
      <p:grpSp>
        <p:nvGrpSpPr>
          <p:cNvPr id="4" name="Group 3">
            <a:extLst>
              <a:ext uri="{FF2B5EF4-FFF2-40B4-BE49-F238E27FC236}">
                <a16:creationId xmlns:a16="http://schemas.microsoft.com/office/drawing/2014/main" id="{9C1D4A2A-4218-5DF1-D033-87697539DFE9}"/>
              </a:ext>
            </a:extLst>
          </p:cNvPr>
          <p:cNvGrpSpPr/>
          <p:nvPr/>
        </p:nvGrpSpPr>
        <p:grpSpPr>
          <a:xfrm>
            <a:off x="10310815" y="183771"/>
            <a:ext cx="1603279" cy="871405"/>
            <a:chOff x="1835696" y="1398184"/>
            <a:chExt cx="2232248" cy="1440159"/>
          </a:xfrm>
        </p:grpSpPr>
        <p:sp>
          <p:nvSpPr>
            <p:cNvPr id="5" name="Rounded Rectangle 6">
              <a:extLst>
                <a:ext uri="{FF2B5EF4-FFF2-40B4-BE49-F238E27FC236}">
                  <a16:creationId xmlns:a16="http://schemas.microsoft.com/office/drawing/2014/main" id="{18E88EE6-3860-551F-A657-B3B656D11AF7}"/>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2">
              <a:extLst>
                <a:ext uri="{FF2B5EF4-FFF2-40B4-BE49-F238E27FC236}">
                  <a16:creationId xmlns:a16="http://schemas.microsoft.com/office/drawing/2014/main" id="{0601C5BE-9CE5-21EE-38D5-1EA48ACA488C}"/>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7" name="Picture 6">
              <a:extLst>
                <a:ext uri="{FF2B5EF4-FFF2-40B4-BE49-F238E27FC236}">
                  <a16:creationId xmlns:a16="http://schemas.microsoft.com/office/drawing/2014/main" id="{9D0AA5B1-5125-65D7-6EE1-3C8967DF476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9">
              <a:extLst>
                <a:ext uri="{FF2B5EF4-FFF2-40B4-BE49-F238E27FC236}">
                  <a16:creationId xmlns:a16="http://schemas.microsoft.com/office/drawing/2014/main" id="{559DF587-BE50-1866-7056-50EA4FB33A6F}"/>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9" name="Text Placeholder 8">
            <a:extLst>
              <a:ext uri="{FF2B5EF4-FFF2-40B4-BE49-F238E27FC236}">
                <a16:creationId xmlns:a16="http://schemas.microsoft.com/office/drawing/2014/main" id="{81597BDD-41EC-7EBF-01E4-15908D951087}"/>
              </a:ext>
            </a:extLst>
          </p:cNvPr>
          <p:cNvSpPr>
            <a:spLocks noGrp="1"/>
          </p:cNvSpPr>
          <p:nvPr>
            <p:ph type="body" sz="quarter" idx="10"/>
          </p:nvPr>
        </p:nvSpPr>
        <p:spPr/>
        <p:txBody>
          <a:bodyPr/>
          <a:lstStyle/>
          <a:p>
            <a:endParaRPr lang="en-GB"/>
          </a:p>
        </p:txBody>
      </p:sp>
      <p:sp>
        <p:nvSpPr>
          <p:cNvPr id="10" name="Content Placeholder 9">
            <a:extLst>
              <a:ext uri="{FF2B5EF4-FFF2-40B4-BE49-F238E27FC236}">
                <a16:creationId xmlns:a16="http://schemas.microsoft.com/office/drawing/2014/main" id="{726870C4-9598-B831-4747-8BBCDA5BDAC0}"/>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61854699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697D6-34C5-4423-9737-1961FC978A63}"/>
              </a:ext>
            </a:extLst>
          </p:cNvPr>
          <p:cNvPicPr>
            <a:picLocks noChangeAspect="1"/>
          </p:cNvPicPr>
          <p:nvPr/>
        </p:nvPicPr>
        <p:blipFill rotWithShape="1">
          <a:blip r:embed="rId2"/>
          <a:srcRect l="7179" t="23329" r="5744" b="27433"/>
          <a:stretch/>
        </p:blipFill>
        <p:spPr>
          <a:xfrm>
            <a:off x="1437640" y="304801"/>
            <a:ext cx="4480561" cy="792480"/>
          </a:xfrm>
          <a:prstGeom prst="rect">
            <a:avLst/>
          </a:prstGeom>
        </p:spPr>
      </p:pic>
      <p:sp>
        <p:nvSpPr>
          <p:cNvPr id="2" name="TextBox 1">
            <a:extLst>
              <a:ext uri="{FF2B5EF4-FFF2-40B4-BE49-F238E27FC236}">
                <a16:creationId xmlns:a16="http://schemas.microsoft.com/office/drawing/2014/main" id="{3B5A15C2-F349-472E-9EB0-C9A9F11939B1}"/>
              </a:ext>
            </a:extLst>
          </p:cNvPr>
          <p:cNvSpPr txBox="1"/>
          <p:nvPr/>
        </p:nvSpPr>
        <p:spPr>
          <a:xfrm>
            <a:off x="2776639" y="2705725"/>
            <a:ext cx="6638740" cy="1446550"/>
          </a:xfrm>
          <a:prstGeom prst="rect">
            <a:avLst/>
          </a:prstGeom>
          <a:noFill/>
        </p:spPr>
        <p:txBody>
          <a:bodyPr wrap="none" rtlCol="0">
            <a:spAutoFit/>
          </a:bodyPr>
          <a:lstStyle/>
          <a:p>
            <a:pPr algn="ctr"/>
            <a:r>
              <a:rPr lang="en-GB" sz="4400" dirty="0"/>
              <a:t>… a linear sequence with </a:t>
            </a:r>
          </a:p>
          <a:p>
            <a:pPr algn="ctr"/>
            <a:r>
              <a:rPr lang="en-GB" sz="4400" dirty="0"/>
              <a:t>a common difference of 1.5</a:t>
            </a:r>
          </a:p>
        </p:txBody>
      </p:sp>
      <p:grpSp>
        <p:nvGrpSpPr>
          <p:cNvPr id="4" name="Group 3">
            <a:extLst>
              <a:ext uri="{FF2B5EF4-FFF2-40B4-BE49-F238E27FC236}">
                <a16:creationId xmlns:a16="http://schemas.microsoft.com/office/drawing/2014/main" id="{CFF0663D-BA4C-C122-7AEB-DB90475DC0EB}"/>
              </a:ext>
            </a:extLst>
          </p:cNvPr>
          <p:cNvGrpSpPr/>
          <p:nvPr/>
        </p:nvGrpSpPr>
        <p:grpSpPr>
          <a:xfrm>
            <a:off x="10310815" y="183771"/>
            <a:ext cx="1603279" cy="871405"/>
            <a:chOff x="1835696" y="1398184"/>
            <a:chExt cx="2232248" cy="1440159"/>
          </a:xfrm>
        </p:grpSpPr>
        <p:sp>
          <p:nvSpPr>
            <p:cNvPr id="5" name="Rounded Rectangle 6">
              <a:extLst>
                <a:ext uri="{FF2B5EF4-FFF2-40B4-BE49-F238E27FC236}">
                  <a16:creationId xmlns:a16="http://schemas.microsoft.com/office/drawing/2014/main" id="{FAFBDF1C-745E-2537-DE73-EE08A2BCD7B8}"/>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2">
              <a:extLst>
                <a:ext uri="{FF2B5EF4-FFF2-40B4-BE49-F238E27FC236}">
                  <a16:creationId xmlns:a16="http://schemas.microsoft.com/office/drawing/2014/main" id="{54E87A5F-8D57-CD39-893B-D1550CEF97AA}"/>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7" name="Picture 6">
              <a:extLst>
                <a:ext uri="{FF2B5EF4-FFF2-40B4-BE49-F238E27FC236}">
                  <a16:creationId xmlns:a16="http://schemas.microsoft.com/office/drawing/2014/main" id="{BC2EBDE9-70BE-B48B-DBD3-148BF9D5340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9">
              <a:extLst>
                <a:ext uri="{FF2B5EF4-FFF2-40B4-BE49-F238E27FC236}">
                  <a16:creationId xmlns:a16="http://schemas.microsoft.com/office/drawing/2014/main" id="{F3F68C04-6CC4-910B-BA69-64D4ACA777BC}"/>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9" name="Text Placeholder 8">
            <a:extLst>
              <a:ext uri="{FF2B5EF4-FFF2-40B4-BE49-F238E27FC236}">
                <a16:creationId xmlns:a16="http://schemas.microsoft.com/office/drawing/2014/main" id="{22ECF211-677C-6489-D5CE-9F12B6F496B4}"/>
              </a:ext>
            </a:extLst>
          </p:cNvPr>
          <p:cNvSpPr>
            <a:spLocks noGrp="1"/>
          </p:cNvSpPr>
          <p:nvPr>
            <p:ph type="body" sz="quarter" idx="10"/>
          </p:nvPr>
        </p:nvSpPr>
        <p:spPr/>
        <p:txBody>
          <a:bodyPr/>
          <a:lstStyle/>
          <a:p>
            <a:endParaRPr lang="en-GB"/>
          </a:p>
        </p:txBody>
      </p:sp>
      <p:sp>
        <p:nvSpPr>
          <p:cNvPr id="10" name="Content Placeholder 9">
            <a:extLst>
              <a:ext uri="{FF2B5EF4-FFF2-40B4-BE49-F238E27FC236}">
                <a16:creationId xmlns:a16="http://schemas.microsoft.com/office/drawing/2014/main" id="{FBD4A10C-065E-3EA2-8509-0AE92B24C2D0}"/>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328861839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697D6-34C5-4423-9737-1961FC978A63}"/>
              </a:ext>
            </a:extLst>
          </p:cNvPr>
          <p:cNvPicPr>
            <a:picLocks noChangeAspect="1"/>
          </p:cNvPicPr>
          <p:nvPr/>
        </p:nvPicPr>
        <p:blipFill rotWithShape="1">
          <a:blip r:embed="rId2"/>
          <a:srcRect l="7179" t="23329" r="5744" b="27433"/>
          <a:stretch/>
        </p:blipFill>
        <p:spPr>
          <a:xfrm>
            <a:off x="1437640" y="304801"/>
            <a:ext cx="4480561" cy="792480"/>
          </a:xfrm>
          <a:prstGeom prst="rect">
            <a:avLst/>
          </a:prstGeom>
        </p:spPr>
      </p:pic>
      <p:sp>
        <p:nvSpPr>
          <p:cNvPr id="2" name="TextBox 1">
            <a:extLst>
              <a:ext uri="{FF2B5EF4-FFF2-40B4-BE49-F238E27FC236}">
                <a16:creationId xmlns:a16="http://schemas.microsoft.com/office/drawing/2014/main" id="{3B5A15C2-F349-472E-9EB0-C9A9F11939B1}"/>
              </a:ext>
            </a:extLst>
          </p:cNvPr>
          <p:cNvSpPr txBox="1"/>
          <p:nvPr/>
        </p:nvSpPr>
        <p:spPr>
          <a:xfrm>
            <a:off x="2458637" y="2705725"/>
            <a:ext cx="7274748" cy="1446550"/>
          </a:xfrm>
          <a:prstGeom prst="rect">
            <a:avLst/>
          </a:prstGeom>
          <a:noFill/>
        </p:spPr>
        <p:txBody>
          <a:bodyPr wrap="none" rtlCol="0">
            <a:spAutoFit/>
          </a:bodyPr>
          <a:lstStyle/>
          <a:p>
            <a:pPr algn="ctr"/>
            <a:r>
              <a:rPr lang="en-GB" sz="4400" dirty="0"/>
              <a:t>… a linear sequence with </a:t>
            </a:r>
          </a:p>
          <a:p>
            <a:pPr algn="ctr"/>
            <a:r>
              <a:rPr lang="en-GB" sz="4400" dirty="0"/>
              <a:t>a negative common difference.</a:t>
            </a:r>
          </a:p>
        </p:txBody>
      </p:sp>
      <p:grpSp>
        <p:nvGrpSpPr>
          <p:cNvPr id="4" name="Group 3">
            <a:extLst>
              <a:ext uri="{FF2B5EF4-FFF2-40B4-BE49-F238E27FC236}">
                <a16:creationId xmlns:a16="http://schemas.microsoft.com/office/drawing/2014/main" id="{E7625895-CA89-4748-32C6-E93DE780EB55}"/>
              </a:ext>
            </a:extLst>
          </p:cNvPr>
          <p:cNvGrpSpPr/>
          <p:nvPr/>
        </p:nvGrpSpPr>
        <p:grpSpPr>
          <a:xfrm>
            <a:off x="10310815" y="183771"/>
            <a:ext cx="1603279" cy="871405"/>
            <a:chOff x="1835696" y="1398184"/>
            <a:chExt cx="2232248" cy="1440159"/>
          </a:xfrm>
        </p:grpSpPr>
        <p:sp>
          <p:nvSpPr>
            <p:cNvPr id="5" name="Rounded Rectangle 6">
              <a:extLst>
                <a:ext uri="{FF2B5EF4-FFF2-40B4-BE49-F238E27FC236}">
                  <a16:creationId xmlns:a16="http://schemas.microsoft.com/office/drawing/2014/main" id="{EDCBC84A-2A13-E43C-C6F1-F74139D9A484}"/>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2">
              <a:extLst>
                <a:ext uri="{FF2B5EF4-FFF2-40B4-BE49-F238E27FC236}">
                  <a16:creationId xmlns:a16="http://schemas.microsoft.com/office/drawing/2014/main" id="{D6AE7D5B-5FD5-71A7-158D-BBC329B4450D}"/>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7" name="Picture 6">
              <a:extLst>
                <a:ext uri="{FF2B5EF4-FFF2-40B4-BE49-F238E27FC236}">
                  <a16:creationId xmlns:a16="http://schemas.microsoft.com/office/drawing/2014/main" id="{1F0E36EF-D836-F35D-9838-264A1CED3FB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9">
              <a:extLst>
                <a:ext uri="{FF2B5EF4-FFF2-40B4-BE49-F238E27FC236}">
                  <a16:creationId xmlns:a16="http://schemas.microsoft.com/office/drawing/2014/main" id="{513CB79C-BF21-AC99-4551-995E01E11E06}"/>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9" name="Text Placeholder 8">
            <a:extLst>
              <a:ext uri="{FF2B5EF4-FFF2-40B4-BE49-F238E27FC236}">
                <a16:creationId xmlns:a16="http://schemas.microsoft.com/office/drawing/2014/main" id="{7CF36CAB-FBAA-8D7F-9F26-F8F6216D01FE}"/>
              </a:ext>
            </a:extLst>
          </p:cNvPr>
          <p:cNvSpPr>
            <a:spLocks noGrp="1"/>
          </p:cNvSpPr>
          <p:nvPr>
            <p:ph type="body" sz="quarter" idx="10"/>
          </p:nvPr>
        </p:nvSpPr>
        <p:spPr/>
        <p:txBody>
          <a:bodyPr/>
          <a:lstStyle/>
          <a:p>
            <a:endParaRPr lang="en-GB"/>
          </a:p>
        </p:txBody>
      </p:sp>
      <p:sp>
        <p:nvSpPr>
          <p:cNvPr id="10" name="Content Placeholder 9">
            <a:extLst>
              <a:ext uri="{FF2B5EF4-FFF2-40B4-BE49-F238E27FC236}">
                <a16:creationId xmlns:a16="http://schemas.microsoft.com/office/drawing/2014/main" id="{8E1AB0AB-38E9-B6E7-9CC5-07EB71107DC5}"/>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59046770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697D6-34C5-4423-9737-1961FC978A63}"/>
              </a:ext>
            </a:extLst>
          </p:cNvPr>
          <p:cNvPicPr>
            <a:picLocks noChangeAspect="1"/>
          </p:cNvPicPr>
          <p:nvPr/>
        </p:nvPicPr>
        <p:blipFill rotWithShape="1">
          <a:blip r:embed="rId2"/>
          <a:srcRect l="7179" t="23329" r="5744" b="27433"/>
          <a:stretch/>
        </p:blipFill>
        <p:spPr>
          <a:xfrm>
            <a:off x="1437640" y="304801"/>
            <a:ext cx="4480561" cy="792480"/>
          </a:xfrm>
          <a:prstGeom prst="rect">
            <a:avLst/>
          </a:prstGeom>
        </p:spPr>
      </p:pic>
      <p:sp>
        <p:nvSpPr>
          <p:cNvPr id="2" name="TextBox 1">
            <a:extLst>
              <a:ext uri="{FF2B5EF4-FFF2-40B4-BE49-F238E27FC236}">
                <a16:creationId xmlns:a16="http://schemas.microsoft.com/office/drawing/2014/main" id="{3B5A15C2-F349-472E-9EB0-C9A9F11939B1}"/>
              </a:ext>
            </a:extLst>
          </p:cNvPr>
          <p:cNvSpPr txBox="1"/>
          <p:nvPr/>
        </p:nvSpPr>
        <p:spPr>
          <a:xfrm>
            <a:off x="2125444" y="2705725"/>
            <a:ext cx="7941148" cy="1446550"/>
          </a:xfrm>
          <a:prstGeom prst="rect">
            <a:avLst/>
          </a:prstGeom>
          <a:noFill/>
        </p:spPr>
        <p:txBody>
          <a:bodyPr wrap="none" rtlCol="0">
            <a:spAutoFit/>
          </a:bodyPr>
          <a:lstStyle/>
          <a:p>
            <a:pPr algn="ctr"/>
            <a:r>
              <a:rPr lang="en-GB" sz="4400" dirty="0"/>
              <a:t>… a linear sequence that includes </a:t>
            </a:r>
          </a:p>
          <a:p>
            <a:pPr algn="ctr"/>
            <a:r>
              <a:rPr lang="en-GB" sz="4400" dirty="0"/>
              <a:t>24 as a term.</a:t>
            </a:r>
          </a:p>
        </p:txBody>
      </p:sp>
      <p:grpSp>
        <p:nvGrpSpPr>
          <p:cNvPr id="4" name="Group 3">
            <a:extLst>
              <a:ext uri="{FF2B5EF4-FFF2-40B4-BE49-F238E27FC236}">
                <a16:creationId xmlns:a16="http://schemas.microsoft.com/office/drawing/2014/main" id="{4545ACCA-AECE-366E-190C-CCD1F7FEE0DD}"/>
              </a:ext>
            </a:extLst>
          </p:cNvPr>
          <p:cNvGrpSpPr/>
          <p:nvPr/>
        </p:nvGrpSpPr>
        <p:grpSpPr>
          <a:xfrm>
            <a:off x="10310815" y="183771"/>
            <a:ext cx="1603279" cy="871405"/>
            <a:chOff x="1835696" y="1398184"/>
            <a:chExt cx="2232248" cy="1440159"/>
          </a:xfrm>
        </p:grpSpPr>
        <p:sp>
          <p:nvSpPr>
            <p:cNvPr id="5" name="Rounded Rectangle 6">
              <a:extLst>
                <a:ext uri="{FF2B5EF4-FFF2-40B4-BE49-F238E27FC236}">
                  <a16:creationId xmlns:a16="http://schemas.microsoft.com/office/drawing/2014/main" id="{57B92DD8-10EA-D14B-A5AB-CB22B338DDB1}"/>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2">
              <a:extLst>
                <a:ext uri="{FF2B5EF4-FFF2-40B4-BE49-F238E27FC236}">
                  <a16:creationId xmlns:a16="http://schemas.microsoft.com/office/drawing/2014/main" id="{348879C7-2E20-D077-D3C7-BD0F414D112B}"/>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7" name="Picture 6">
              <a:extLst>
                <a:ext uri="{FF2B5EF4-FFF2-40B4-BE49-F238E27FC236}">
                  <a16:creationId xmlns:a16="http://schemas.microsoft.com/office/drawing/2014/main" id="{75DD66E7-471C-5E34-8D8F-4FFCB0AF612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9">
              <a:extLst>
                <a:ext uri="{FF2B5EF4-FFF2-40B4-BE49-F238E27FC236}">
                  <a16:creationId xmlns:a16="http://schemas.microsoft.com/office/drawing/2014/main" id="{94C98260-BF3C-811F-4484-0703ED3DCF1A}"/>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9" name="Text Placeholder 8">
            <a:extLst>
              <a:ext uri="{FF2B5EF4-FFF2-40B4-BE49-F238E27FC236}">
                <a16:creationId xmlns:a16="http://schemas.microsoft.com/office/drawing/2014/main" id="{91A9377F-FB31-8121-85C1-6CDDE6403920}"/>
              </a:ext>
            </a:extLst>
          </p:cNvPr>
          <p:cNvSpPr>
            <a:spLocks noGrp="1"/>
          </p:cNvSpPr>
          <p:nvPr>
            <p:ph type="body" sz="quarter" idx="10"/>
          </p:nvPr>
        </p:nvSpPr>
        <p:spPr/>
        <p:txBody>
          <a:bodyPr/>
          <a:lstStyle/>
          <a:p>
            <a:endParaRPr lang="en-GB"/>
          </a:p>
        </p:txBody>
      </p:sp>
      <p:sp>
        <p:nvSpPr>
          <p:cNvPr id="10" name="Content Placeholder 9">
            <a:extLst>
              <a:ext uri="{FF2B5EF4-FFF2-40B4-BE49-F238E27FC236}">
                <a16:creationId xmlns:a16="http://schemas.microsoft.com/office/drawing/2014/main" id="{63E413A1-C000-A26B-D6FF-4048C76A0AE4}"/>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337102561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697D6-34C5-4423-9737-1961FC978A63}"/>
              </a:ext>
            </a:extLst>
          </p:cNvPr>
          <p:cNvPicPr>
            <a:picLocks noChangeAspect="1"/>
          </p:cNvPicPr>
          <p:nvPr/>
        </p:nvPicPr>
        <p:blipFill rotWithShape="1">
          <a:blip r:embed="rId2"/>
          <a:srcRect l="7179" t="23329" r="5744" b="27433"/>
          <a:stretch/>
        </p:blipFill>
        <p:spPr>
          <a:xfrm>
            <a:off x="1437640" y="304801"/>
            <a:ext cx="4480561" cy="792480"/>
          </a:xfrm>
          <a:prstGeom prst="rect">
            <a:avLst/>
          </a:prstGeom>
        </p:spPr>
      </p:pic>
      <p:sp>
        <p:nvSpPr>
          <p:cNvPr id="2" name="TextBox 1">
            <a:extLst>
              <a:ext uri="{FF2B5EF4-FFF2-40B4-BE49-F238E27FC236}">
                <a16:creationId xmlns:a16="http://schemas.microsoft.com/office/drawing/2014/main" id="{3B5A15C2-F349-472E-9EB0-C9A9F11939B1}"/>
              </a:ext>
            </a:extLst>
          </p:cNvPr>
          <p:cNvSpPr txBox="1"/>
          <p:nvPr/>
        </p:nvSpPr>
        <p:spPr>
          <a:xfrm>
            <a:off x="2125444" y="2705725"/>
            <a:ext cx="7941148" cy="1446550"/>
          </a:xfrm>
          <a:prstGeom prst="rect">
            <a:avLst/>
          </a:prstGeom>
          <a:noFill/>
        </p:spPr>
        <p:txBody>
          <a:bodyPr wrap="none" rtlCol="0">
            <a:spAutoFit/>
          </a:bodyPr>
          <a:lstStyle/>
          <a:p>
            <a:pPr algn="ctr"/>
            <a:r>
              <a:rPr lang="en-GB" sz="4400" dirty="0"/>
              <a:t>… a linear sequence that includes </a:t>
            </a:r>
          </a:p>
          <a:p>
            <a:pPr algn="ctr"/>
            <a:r>
              <a:rPr lang="en-GB" sz="4400" dirty="0"/>
              <a:t>10 &amp; 22 as terms.</a:t>
            </a:r>
          </a:p>
        </p:txBody>
      </p:sp>
      <p:grpSp>
        <p:nvGrpSpPr>
          <p:cNvPr id="4" name="Group 3">
            <a:extLst>
              <a:ext uri="{FF2B5EF4-FFF2-40B4-BE49-F238E27FC236}">
                <a16:creationId xmlns:a16="http://schemas.microsoft.com/office/drawing/2014/main" id="{D7301B88-CEA3-9324-0EFF-F955BF90411F}"/>
              </a:ext>
            </a:extLst>
          </p:cNvPr>
          <p:cNvGrpSpPr/>
          <p:nvPr/>
        </p:nvGrpSpPr>
        <p:grpSpPr>
          <a:xfrm>
            <a:off x="10310815" y="183771"/>
            <a:ext cx="1603279" cy="871405"/>
            <a:chOff x="1835696" y="1398184"/>
            <a:chExt cx="2232248" cy="1440159"/>
          </a:xfrm>
        </p:grpSpPr>
        <p:sp>
          <p:nvSpPr>
            <p:cNvPr id="5" name="Rounded Rectangle 6">
              <a:extLst>
                <a:ext uri="{FF2B5EF4-FFF2-40B4-BE49-F238E27FC236}">
                  <a16:creationId xmlns:a16="http://schemas.microsoft.com/office/drawing/2014/main" id="{10C19214-A497-DD86-4A10-E87CB47F120E}"/>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2">
              <a:extLst>
                <a:ext uri="{FF2B5EF4-FFF2-40B4-BE49-F238E27FC236}">
                  <a16:creationId xmlns:a16="http://schemas.microsoft.com/office/drawing/2014/main" id="{A66C2753-E0E5-38F9-676C-62F551265BD0}"/>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7" name="Picture 6">
              <a:extLst>
                <a:ext uri="{FF2B5EF4-FFF2-40B4-BE49-F238E27FC236}">
                  <a16:creationId xmlns:a16="http://schemas.microsoft.com/office/drawing/2014/main" id="{ED94A1DE-C0CF-9255-D32E-720755D1889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9">
              <a:extLst>
                <a:ext uri="{FF2B5EF4-FFF2-40B4-BE49-F238E27FC236}">
                  <a16:creationId xmlns:a16="http://schemas.microsoft.com/office/drawing/2014/main" id="{C3E0F5B2-1573-502B-9A9E-B90B3B0FD2D6}"/>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9" name="Text Placeholder 8">
            <a:extLst>
              <a:ext uri="{FF2B5EF4-FFF2-40B4-BE49-F238E27FC236}">
                <a16:creationId xmlns:a16="http://schemas.microsoft.com/office/drawing/2014/main" id="{3431CFC0-FED3-87D6-8610-425CB297AD7F}"/>
              </a:ext>
            </a:extLst>
          </p:cNvPr>
          <p:cNvSpPr>
            <a:spLocks noGrp="1"/>
          </p:cNvSpPr>
          <p:nvPr>
            <p:ph type="body" sz="quarter" idx="10"/>
          </p:nvPr>
        </p:nvSpPr>
        <p:spPr/>
        <p:txBody>
          <a:bodyPr/>
          <a:lstStyle/>
          <a:p>
            <a:endParaRPr lang="en-GB"/>
          </a:p>
        </p:txBody>
      </p:sp>
      <p:sp>
        <p:nvSpPr>
          <p:cNvPr id="10" name="Content Placeholder 9">
            <a:extLst>
              <a:ext uri="{FF2B5EF4-FFF2-40B4-BE49-F238E27FC236}">
                <a16:creationId xmlns:a16="http://schemas.microsoft.com/office/drawing/2014/main" id="{7BA3D940-13E4-2CC8-6F6F-B07204C1B88B}"/>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241344839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697D6-34C5-4423-9737-1961FC978A63}"/>
              </a:ext>
            </a:extLst>
          </p:cNvPr>
          <p:cNvPicPr>
            <a:picLocks noChangeAspect="1"/>
          </p:cNvPicPr>
          <p:nvPr/>
        </p:nvPicPr>
        <p:blipFill rotWithShape="1">
          <a:blip r:embed="rId2"/>
          <a:srcRect l="7179" t="23329" r="5744" b="27433"/>
          <a:stretch/>
        </p:blipFill>
        <p:spPr>
          <a:xfrm>
            <a:off x="1437640" y="304801"/>
            <a:ext cx="4480561" cy="792480"/>
          </a:xfrm>
          <a:prstGeom prst="rect">
            <a:avLst/>
          </a:prstGeom>
        </p:spPr>
      </p:pic>
      <p:sp>
        <p:nvSpPr>
          <p:cNvPr id="2" name="TextBox 1">
            <a:extLst>
              <a:ext uri="{FF2B5EF4-FFF2-40B4-BE49-F238E27FC236}">
                <a16:creationId xmlns:a16="http://schemas.microsoft.com/office/drawing/2014/main" id="{3B5A15C2-F349-472E-9EB0-C9A9F11939B1}"/>
              </a:ext>
            </a:extLst>
          </p:cNvPr>
          <p:cNvSpPr txBox="1"/>
          <p:nvPr/>
        </p:nvSpPr>
        <p:spPr>
          <a:xfrm>
            <a:off x="2125444" y="2705725"/>
            <a:ext cx="7941148" cy="1446550"/>
          </a:xfrm>
          <a:prstGeom prst="rect">
            <a:avLst/>
          </a:prstGeom>
          <a:noFill/>
        </p:spPr>
        <p:txBody>
          <a:bodyPr wrap="none" rtlCol="0">
            <a:spAutoFit/>
          </a:bodyPr>
          <a:lstStyle/>
          <a:p>
            <a:pPr algn="ctr"/>
            <a:r>
              <a:rPr lang="en-GB" sz="4400" dirty="0"/>
              <a:t>… a linear sequence that includes </a:t>
            </a:r>
          </a:p>
          <a:p>
            <a:pPr algn="ctr"/>
            <a:r>
              <a:rPr lang="en-GB" sz="4400" dirty="0"/>
              <a:t>8 &amp; 15 as terms.</a:t>
            </a:r>
          </a:p>
        </p:txBody>
      </p:sp>
      <p:grpSp>
        <p:nvGrpSpPr>
          <p:cNvPr id="4" name="Group 3">
            <a:extLst>
              <a:ext uri="{FF2B5EF4-FFF2-40B4-BE49-F238E27FC236}">
                <a16:creationId xmlns:a16="http://schemas.microsoft.com/office/drawing/2014/main" id="{72E0D21D-78B0-8CD8-6502-F22F5AEF5663}"/>
              </a:ext>
            </a:extLst>
          </p:cNvPr>
          <p:cNvGrpSpPr/>
          <p:nvPr/>
        </p:nvGrpSpPr>
        <p:grpSpPr>
          <a:xfrm>
            <a:off x="10310815" y="183771"/>
            <a:ext cx="1603279" cy="871405"/>
            <a:chOff x="1835696" y="1398184"/>
            <a:chExt cx="2232248" cy="1440159"/>
          </a:xfrm>
        </p:grpSpPr>
        <p:sp>
          <p:nvSpPr>
            <p:cNvPr id="5" name="Rounded Rectangle 6">
              <a:extLst>
                <a:ext uri="{FF2B5EF4-FFF2-40B4-BE49-F238E27FC236}">
                  <a16:creationId xmlns:a16="http://schemas.microsoft.com/office/drawing/2014/main" id="{D8E430B6-5954-3BEC-DCE9-F6206AFCCC26}"/>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2">
              <a:extLst>
                <a:ext uri="{FF2B5EF4-FFF2-40B4-BE49-F238E27FC236}">
                  <a16:creationId xmlns:a16="http://schemas.microsoft.com/office/drawing/2014/main" id="{4B1C530E-FD1A-420C-B99C-52FAF8D6BFFE}"/>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7" name="Picture 6">
              <a:extLst>
                <a:ext uri="{FF2B5EF4-FFF2-40B4-BE49-F238E27FC236}">
                  <a16:creationId xmlns:a16="http://schemas.microsoft.com/office/drawing/2014/main" id="{35C1D2D1-1AC5-7533-BA84-4645CCFEF4C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9">
              <a:extLst>
                <a:ext uri="{FF2B5EF4-FFF2-40B4-BE49-F238E27FC236}">
                  <a16:creationId xmlns:a16="http://schemas.microsoft.com/office/drawing/2014/main" id="{B52E2003-9CC7-797D-C7E0-DC50E347265C}"/>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9" name="Text Placeholder 8">
            <a:extLst>
              <a:ext uri="{FF2B5EF4-FFF2-40B4-BE49-F238E27FC236}">
                <a16:creationId xmlns:a16="http://schemas.microsoft.com/office/drawing/2014/main" id="{D800CFD8-4698-CAC3-AC30-BEF569F7A2DF}"/>
              </a:ext>
            </a:extLst>
          </p:cNvPr>
          <p:cNvSpPr>
            <a:spLocks noGrp="1"/>
          </p:cNvSpPr>
          <p:nvPr>
            <p:ph type="body" sz="quarter" idx="10"/>
          </p:nvPr>
        </p:nvSpPr>
        <p:spPr/>
        <p:txBody>
          <a:bodyPr/>
          <a:lstStyle/>
          <a:p>
            <a:endParaRPr lang="en-GB"/>
          </a:p>
        </p:txBody>
      </p:sp>
      <p:sp>
        <p:nvSpPr>
          <p:cNvPr id="10" name="Content Placeholder 9">
            <a:extLst>
              <a:ext uri="{FF2B5EF4-FFF2-40B4-BE49-F238E27FC236}">
                <a16:creationId xmlns:a16="http://schemas.microsoft.com/office/drawing/2014/main" id="{8A3A2794-E6EB-4639-B987-AD885F032BB6}"/>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30895546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697D6-34C5-4423-9737-1961FC978A63}"/>
              </a:ext>
            </a:extLst>
          </p:cNvPr>
          <p:cNvPicPr>
            <a:picLocks noChangeAspect="1"/>
          </p:cNvPicPr>
          <p:nvPr/>
        </p:nvPicPr>
        <p:blipFill rotWithShape="1">
          <a:blip r:embed="rId2"/>
          <a:srcRect l="7179" t="23329" r="5744" b="27433"/>
          <a:stretch/>
        </p:blipFill>
        <p:spPr>
          <a:xfrm>
            <a:off x="1437640" y="304801"/>
            <a:ext cx="4480561" cy="792480"/>
          </a:xfrm>
          <a:prstGeom prst="rect">
            <a:avLst/>
          </a:prstGeom>
        </p:spPr>
      </p:pic>
      <p:sp>
        <p:nvSpPr>
          <p:cNvPr id="2" name="TextBox 1">
            <a:extLst>
              <a:ext uri="{FF2B5EF4-FFF2-40B4-BE49-F238E27FC236}">
                <a16:creationId xmlns:a16="http://schemas.microsoft.com/office/drawing/2014/main" id="{3B5A15C2-F349-472E-9EB0-C9A9F11939B1}"/>
              </a:ext>
            </a:extLst>
          </p:cNvPr>
          <p:cNvSpPr txBox="1"/>
          <p:nvPr/>
        </p:nvSpPr>
        <p:spPr>
          <a:xfrm>
            <a:off x="2125444" y="2705725"/>
            <a:ext cx="7941148" cy="1446550"/>
          </a:xfrm>
          <a:prstGeom prst="rect">
            <a:avLst/>
          </a:prstGeom>
          <a:noFill/>
        </p:spPr>
        <p:txBody>
          <a:bodyPr wrap="none" rtlCol="0">
            <a:spAutoFit/>
          </a:bodyPr>
          <a:lstStyle/>
          <a:p>
            <a:pPr algn="ctr"/>
            <a:r>
              <a:rPr lang="en-GB" sz="4400" dirty="0"/>
              <a:t>… a linear sequence that includes </a:t>
            </a:r>
          </a:p>
          <a:p>
            <a:pPr algn="ctr"/>
            <a:r>
              <a:rPr lang="en-GB" sz="4400" dirty="0"/>
              <a:t>6 &amp; 22 as terms after the 1</a:t>
            </a:r>
            <a:r>
              <a:rPr lang="en-GB" sz="4400" baseline="30000" dirty="0"/>
              <a:t>st</a:t>
            </a:r>
            <a:r>
              <a:rPr lang="en-GB" sz="4400" dirty="0"/>
              <a:t> term.</a:t>
            </a:r>
          </a:p>
        </p:txBody>
      </p:sp>
      <p:grpSp>
        <p:nvGrpSpPr>
          <p:cNvPr id="4" name="Group 3">
            <a:extLst>
              <a:ext uri="{FF2B5EF4-FFF2-40B4-BE49-F238E27FC236}">
                <a16:creationId xmlns:a16="http://schemas.microsoft.com/office/drawing/2014/main" id="{396A7DC3-7D73-F6F7-1610-3BCFCBDBAB2D}"/>
              </a:ext>
            </a:extLst>
          </p:cNvPr>
          <p:cNvGrpSpPr/>
          <p:nvPr/>
        </p:nvGrpSpPr>
        <p:grpSpPr>
          <a:xfrm>
            <a:off x="10310815" y="183771"/>
            <a:ext cx="1603279" cy="871405"/>
            <a:chOff x="1835696" y="1398184"/>
            <a:chExt cx="2232248" cy="1440159"/>
          </a:xfrm>
        </p:grpSpPr>
        <p:sp>
          <p:nvSpPr>
            <p:cNvPr id="5" name="Rounded Rectangle 6">
              <a:extLst>
                <a:ext uri="{FF2B5EF4-FFF2-40B4-BE49-F238E27FC236}">
                  <a16:creationId xmlns:a16="http://schemas.microsoft.com/office/drawing/2014/main" id="{D918117F-90CB-52BB-6DAF-D1954C595175}"/>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52">
              <a:extLst>
                <a:ext uri="{FF2B5EF4-FFF2-40B4-BE49-F238E27FC236}">
                  <a16:creationId xmlns:a16="http://schemas.microsoft.com/office/drawing/2014/main" id="{1AEABB67-A0F1-7B21-A20F-550C4BC33F92}"/>
                </a:ext>
              </a:extLst>
            </p:cNvPr>
            <p:cNvSpPr txBox="1"/>
            <p:nvPr/>
          </p:nvSpPr>
          <p:spPr>
            <a:xfrm>
              <a:off x="1907704" y="1412776"/>
              <a:ext cx="2088232" cy="9664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On your whiteboards…</a:t>
              </a:r>
            </a:p>
          </p:txBody>
        </p:sp>
        <p:pic>
          <p:nvPicPr>
            <p:cNvPr id="7" name="Picture 6">
              <a:extLst>
                <a:ext uri="{FF2B5EF4-FFF2-40B4-BE49-F238E27FC236}">
                  <a16:creationId xmlns:a16="http://schemas.microsoft.com/office/drawing/2014/main" id="{1E7D9E0E-15A0-A6F5-F355-976D6CAD21B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9">
              <a:extLst>
                <a:ext uri="{FF2B5EF4-FFF2-40B4-BE49-F238E27FC236}">
                  <a16:creationId xmlns:a16="http://schemas.microsoft.com/office/drawing/2014/main" id="{272F4244-E1B2-5BE9-7B82-42D7F3E24EB8}"/>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9" name="Text Placeholder 8">
            <a:extLst>
              <a:ext uri="{FF2B5EF4-FFF2-40B4-BE49-F238E27FC236}">
                <a16:creationId xmlns:a16="http://schemas.microsoft.com/office/drawing/2014/main" id="{7B6A288D-E865-94F4-5818-9ABBDB6223ED}"/>
              </a:ext>
            </a:extLst>
          </p:cNvPr>
          <p:cNvSpPr>
            <a:spLocks noGrp="1"/>
          </p:cNvSpPr>
          <p:nvPr>
            <p:ph type="body" sz="quarter" idx="10"/>
          </p:nvPr>
        </p:nvSpPr>
        <p:spPr/>
        <p:txBody>
          <a:bodyPr/>
          <a:lstStyle/>
          <a:p>
            <a:endParaRPr lang="en-GB"/>
          </a:p>
        </p:txBody>
      </p:sp>
      <p:sp>
        <p:nvSpPr>
          <p:cNvPr id="10" name="Content Placeholder 9">
            <a:extLst>
              <a:ext uri="{FF2B5EF4-FFF2-40B4-BE49-F238E27FC236}">
                <a16:creationId xmlns:a16="http://schemas.microsoft.com/office/drawing/2014/main" id="{A744CFF0-4EC7-A741-28C1-42A3B0B62413}"/>
              </a:ext>
            </a:extLst>
          </p:cNvPr>
          <p:cNvSpPr>
            <a:spLocks noGrp="1"/>
          </p:cNvSpPr>
          <p:nvPr>
            <p:ph sz="quarter" idx="11"/>
          </p:nvPr>
        </p:nvSpPr>
        <p:spPr/>
        <p:txBody>
          <a:bodyPr/>
          <a:lstStyle/>
          <a:p>
            <a:endParaRPr lang="en-GB" dirty="0"/>
          </a:p>
        </p:txBody>
      </p:sp>
    </p:spTree>
    <p:extLst>
      <p:ext uri="{BB962C8B-B14F-4D97-AF65-F5344CB8AC3E}">
        <p14:creationId xmlns:p14="http://schemas.microsoft.com/office/powerpoint/2010/main" val="30796671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8CE8EF-538D-7D6D-A2A8-C4486413D37E}"/>
              </a:ext>
            </a:extLst>
          </p:cNvPr>
          <p:cNvSpPr txBox="1"/>
          <p:nvPr/>
        </p:nvSpPr>
        <p:spPr>
          <a:xfrm>
            <a:off x="671885" y="4323288"/>
            <a:ext cx="8313751" cy="461665"/>
          </a:xfrm>
          <a:prstGeom prst="rect">
            <a:avLst/>
          </a:prstGeom>
          <a:noFill/>
        </p:spPr>
        <p:txBody>
          <a:bodyPr wrap="none" rtlCol="0">
            <a:spAutoFit/>
          </a:bodyPr>
          <a:lstStyle/>
          <a:p>
            <a:r>
              <a:rPr lang="en-GB" sz="2400" dirty="0"/>
              <a:t>How many squares are there in each term of the sequence?</a:t>
            </a:r>
          </a:p>
        </p:txBody>
      </p:sp>
      <p:sp>
        <p:nvSpPr>
          <p:cNvPr id="8" name="TextBox 7">
            <a:extLst>
              <a:ext uri="{FF2B5EF4-FFF2-40B4-BE49-F238E27FC236}">
                <a16:creationId xmlns:a16="http://schemas.microsoft.com/office/drawing/2014/main" id="{84508F59-20BE-8A38-C7DB-C66F1D86C246}"/>
              </a:ext>
            </a:extLst>
          </p:cNvPr>
          <p:cNvSpPr txBox="1"/>
          <p:nvPr/>
        </p:nvSpPr>
        <p:spPr>
          <a:xfrm flipH="1">
            <a:off x="671884" y="214097"/>
            <a:ext cx="6927795" cy="461665"/>
          </a:xfrm>
          <a:prstGeom prst="rect">
            <a:avLst/>
          </a:prstGeom>
          <a:noFill/>
        </p:spPr>
        <p:txBody>
          <a:bodyPr wrap="square" rtlCol="0">
            <a:spAutoFit/>
          </a:bodyPr>
          <a:lstStyle/>
          <a:p>
            <a:r>
              <a:rPr lang="en-GB" sz="2400" dirty="0"/>
              <a:t>Here are the first four terms of a sequence.</a:t>
            </a:r>
          </a:p>
        </p:txBody>
      </p:sp>
      <p:sp>
        <p:nvSpPr>
          <p:cNvPr id="9" name="Rectangle 8">
            <a:extLst>
              <a:ext uri="{FF2B5EF4-FFF2-40B4-BE49-F238E27FC236}">
                <a16:creationId xmlns:a16="http://schemas.microsoft.com/office/drawing/2014/main" id="{4325CEB5-870A-1D5A-36D0-02FDD8F28F92}"/>
              </a:ext>
            </a:extLst>
          </p:cNvPr>
          <p:cNvSpPr/>
          <p:nvPr/>
        </p:nvSpPr>
        <p:spPr>
          <a:xfrm>
            <a:off x="1930792" y="1285861"/>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E77B32BD-AEF0-22F5-613B-6990533F5A63}"/>
              </a:ext>
            </a:extLst>
          </p:cNvPr>
          <p:cNvGrpSpPr/>
          <p:nvPr/>
        </p:nvGrpSpPr>
        <p:grpSpPr>
          <a:xfrm>
            <a:off x="3417397" y="1285861"/>
            <a:ext cx="923320" cy="923320"/>
            <a:chOff x="3084856" y="1428101"/>
            <a:chExt cx="923320" cy="923320"/>
          </a:xfrm>
        </p:grpSpPr>
        <p:sp>
          <p:nvSpPr>
            <p:cNvPr id="10" name="Rectangle 9">
              <a:extLst>
                <a:ext uri="{FF2B5EF4-FFF2-40B4-BE49-F238E27FC236}">
                  <a16:creationId xmlns:a16="http://schemas.microsoft.com/office/drawing/2014/main" id="{C366823C-E24C-BB9D-F465-2964CA0390D4}"/>
                </a:ext>
              </a:extLst>
            </p:cNvPr>
            <p:cNvSpPr/>
            <p:nvPr/>
          </p:nvSpPr>
          <p:spPr>
            <a:xfrm>
              <a:off x="3084856" y="1428101"/>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A49A02F-8A7B-4E84-FFF9-6927EA4CE100}"/>
                </a:ext>
              </a:extLst>
            </p:cNvPr>
            <p:cNvSpPr/>
            <p:nvPr/>
          </p:nvSpPr>
          <p:spPr>
            <a:xfrm>
              <a:off x="3546516" y="1428101"/>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27CB14A-8420-F1E0-A245-5A808712E810}"/>
                </a:ext>
              </a:extLst>
            </p:cNvPr>
            <p:cNvSpPr/>
            <p:nvPr/>
          </p:nvSpPr>
          <p:spPr>
            <a:xfrm>
              <a:off x="3084856" y="1889761"/>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6022D5D7-4179-8087-F297-32D0B4A2AC26}"/>
              </a:ext>
            </a:extLst>
          </p:cNvPr>
          <p:cNvGrpSpPr/>
          <p:nvPr/>
        </p:nvGrpSpPr>
        <p:grpSpPr>
          <a:xfrm>
            <a:off x="5365662" y="1285861"/>
            <a:ext cx="1384980" cy="1384980"/>
            <a:chOff x="4967590" y="1428101"/>
            <a:chExt cx="1384980" cy="1384980"/>
          </a:xfrm>
        </p:grpSpPr>
        <p:sp>
          <p:nvSpPr>
            <p:cNvPr id="13" name="Rectangle 12">
              <a:extLst>
                <a:ext uri="{FF2B5EF4-FFF2-40B4-BE49-F238E27FC236}">
                  <a16:creationId xmlns:a16="http://schemas.microsoft.com/office/drawing/2014/main" id="{43C2FD09-EA0C-087A-4BDE-6B1821D7B268}"/>
                </a:ext>
              </a:extLst>
            </p:cNvPr>
            <p:cNvSpPr/>
            <p:nvPr/>
          </p:nvSpPr>
          <p:spPr>
            <a:xfrm>
              <a:off x="4967590" y="1890524"/>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AF2E66B-B101-B612-E204-543F6D7CC3A7}"/>
                </a:ext>
              </a:extLst>
            </p:cNvPr>
            <p:cNvSpPr/>
            <p:nvPr/>
          </p:nvSpPr>
          <p:spPr>
            <a:xfrm>
              <a:off x="5890910" y="1428101"/>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F51DF7B-D9C6-1571-78A8-5FC4278CE041}"/>
                </a:ext>
              </a:extLst>
            </p:cNvPr>
            <p:cNvSpPr/>
            <p:nvPr/>
          </p:nvSpPr>
          <p:spPr>
            <a:xfrm>
              <a:off x="5429250" y="1428101"/>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730A72F-40E6-6E71-A209-6BB23D22FBCA}"/>
                </a:ext>
              </a:extLst>
            </p:cNvPr>
            <p:cNvSpPr/>
            <p:nvPr/>
          </p:nvSpPr>
          <p:spPr>
            <a:xfrm>
              <a:off x="4967590" y="1428101"/>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C722C25-5098-358E-0BCB-E101248812F9}"/>
                </a:ext>
              </a:extLst>
            </p:cNvPr>
            <p:cNvSpPr/>
            <p:nvPr/>
          </p:nvSpPr>
          <p:spPr>
            <a:xfrm>
              <a:off x="4967590" y="2351421"/>
              <a:ext cx="461660" cy="46166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174CC271-9D02-9D5B-E955-B99E631E0CAD}"/>
              </a:ext>
            </a:extLst>
          </p:cNvPr>
          <p:cNvGrpSpPr/>
          <p:nvPr/>
        </p:nvGrpSpPr>
        <p:grpSpPr>
          <a:xfrm>
            <a:off x="7775588" y="1286242"/>
            <a:ext cx="1844329" cy="1845877"/>
            <a:chOff x="2451748" y="4422721"/>
            <a:chExt cx="1844329" cy="1845877"/>
          </a:xfrm>
          <a:solidFill>
            <a:srgbClr val="F8FF94"/>
          </a:solidFill>
        </p:grpSpPr>
        <p:sp>
          <p:nvSpPr>
            <p:cNvPr id="21" name="Rectangle 20">
              <a:extLst>
                <a:ext uri="{FF2B5EF4-FFF2-40B4-BE49-F238E27FC236}">
                  <a16:creationId xmlns:a16="http://schemas.microsoft.com/office/drawing/2014/main" id="{0E891092-4D73-A832-8F1A-D55AA57B7435}"/>
                </a:ext>
              </a:extLst>
            </p:cNvPr>
            <p:cNvSpPr/>
            <p:nvPr/>
          </p:nvSpPr>
          <p:spPr>
            <a:xfrm>
              <a:off x="2451748" y="4885144"/>
              <a:ext cx="461660" cy="46166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5F7A575-0D02-AB77-A366-8D04CEC092AF}"/>
                </a:ext>
              </a:extLst>
            </p:cNvPr>
            <p:cNvSpPr/>
            <p:nvPr/>
          </p:nvSpPr>
          <p:spPr>
            <a:xfrm>
              <a:off x="3375068" y="4422721"/>
              <a:ext cx="461660" cy="46166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931E8C8-6404-FDD3-C725-13AA9624EA28}"/>
                </a:ext>
              </a:extLst>
            </p:cNvPr>
            <p:cNvSpPr/>
            <p:nvPr/>
          </p:nvSpPr>
          <p:spPr>
            <a:xfrm>
              <a:off x="2913408" y="4422721"/>
              <a:ext cx="461660" cy="46166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27F8FB3-BBCC-73C2-B36B-C647CAEF8942}"/>
                </a:ext>
              </a:extLst>
            </p:cNvPr>
            <p:cNvSpPr/>
            <p:nvPr/>
          </p:nvSpPr>
          <p:spPr>
            <a:xfrm>
              <a:off x="2451748" y="4422721"/>
              <a:ext cx="461660" cy="46166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7949004-6DB8-3BED-6F4C-FDA9FDC1A111}"/>
                </a:ext>
              </a:extLst>
            </p:cNvPr>
            <p:cNvSpPr/>
            <p:nvPr/>
          </p:nvSpPr>
          <p:spPr>
            <a:xfrm>
              <a:off x="2451748" y="5346041"/>
              <a:ext cx="461660" cy="46166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6557350-F851-B026-210F-36B9AC789B77}"/>
                </a:ext>
              </a:extLst>
            </p:cNvPr>
            <p:cNvSpPr/>
            <p:nvPr/>
          </p:nvSpPr>
          <p:spPr>
            <a:xfrm>
              <a:off x="3834417" y="4422721"/>
              <a:ext cx="461660" cy="46166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7AA7C18-0ECE-3389-C84B-F30D41F322B0}"/>
                </a:ext>
              </a:extLst>
            </p:cNvPr>
            <p:cNvSpPr/>
            <p:nvPr/>
          </p:nvSpPr>
          <p:spPr>
            <a:xfrm>
              <a:off x="2451748" y="5806938"/>
              <a:ext cx="461660" cy="46166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9AAC049A-CA2E-18C5-36E6-F51CF075BEF3}"/>
              </a:ext>
            </a:extLst>
          </p:cNvPr>
          <p:cNvSpPr txBox="1"/>
          <p:nvPr/>
        </p:nvSpPr>
        <p:spPr>
          <a:xfrm>
            <a:off x="1203923" y="3374523"/>
            <a:ext cx="1917254" cy="830997"/>
          </a:xfrm>
          <a:prstGeom prst="rect">
            <a:avLst/>
          </a:prstGeom>
          <a:noFill/>
        </p:spPr>
        <p:txBody>
          <a:bodyPr wrap="square" rtlCol="0">
            <a:spAutoFit/>
          </a:bodyPr>
          <a:lstStyle/>
          <a:p>
            <a:pPr algn="ctr"/>
            <a:r>
              <a:rPr lang="en-GB" sz="2400" dirty="0">
                <a:solidFill>
                  <a:srgbClr val="FF3D6B"/>
                </a:solidFill>
              </a:rPr>
              <a:t>1</a:t>
            </a:r>
            <a:r>
              <a:rPr lang="en-GB" sz="2400" baseline="30000" dirty="0">
                <a:solidFill>
                  <a:srgbClr val="FF3D6B"/>
                </a:solidFill>
              </a:rPr>
              <a:t>st</a:t>
            </a:r>
            <a:r>
              <a:rPr lang="en-GB" sz="2400" dirty="0">
                <a:solidFill>
                  <a:srgbClr val="FF3D6B"/>
                </a:solidFill>
              </a:rPr>
              <a:t> term</a:t>
            </a:r>
          </a:p>
          <a:p>
            <a:pPr algn="ctr"/>
            <a:r>
              <a:rPr lang="en-GB" sz="2400" dirty="0">
                <a:solidFill>
                  <a:srgbClr val="FF3D6B"/>
                </a:solidFill>
              </a:rPr>
              <a:t>1 square</a:t>
            </a:r>
          </a:p>
        </p:txBody>
      </p:sp>
      <p:sp>
        <p:nvSpPr>
          <p:cNvPr id="19" name="TextBox 18">
            <a:extLst>
              <a:ext uri="{FF2B5EF4-FFF2-40B4-BE49-F238E27FC236}">
                <a16:creationId xmlns:a16="http://schemas.microsoft.com/office/drawing/2014/main" id="{D93500C8-B5D9-063F-7D05-65E8135BB46C}"/>
              </a:ext>
            </a:extLst>
          </p:cNvPr>
          <p:cNvSpPr txBox="1"/>
          <p:nvPr/>
        </p:nvSpPr>
        <p:spPr>
          <a:xfrm>
            <a:off x="2927256" y="3374523"/>
            <a:ext cx="1917254" cy="830997"/>
          </a:xfrm>
          <a:prstGeom prst="rect">
            <a:avLst/>
          </a:prstGeom>
          <a:noFill/>
        </p:spPr>
        <p:txBody>
          <a:bodyPr wrap="square" rtlCol="0">
            <a:spAutoFit/>
          </a:bodyPr>
          <a:lstStyle/>
          <a:p>
            <a:pPr algn="ctr"/>
            <a:r>
              <a:rPr lang="en-GB" sz="2400" dirty="0">
                <a:solidFill>
                  <a:srgbClr val="FF3D6B"/>
                </a:solidFill>
              </a:rPr>
              <a:t>2</a:t>
            </a:r>
            <a:r>
              <a:rPr lang="en-GB" sz="2400" baseline="30000" dirty="0">
                <a:solidFill>
                  <a:srgbClr val="FF3D6B"/>
                </a:solidFill>
              </a:rPr>
              <a:t>nd</a:t>
            </a:r>
            <a:r>
              <a:rPr lang="en-GB" sz="2400" dirty="0">
                <a:solidFill>
                  <a:srgbClr val="FF3D6B"/>
                </a:solidFill>
              </a:rPr>
              <a:t> term</a:t>
            </a:r>
          </a:p>
          <a:p>
            <a:pPr algn="ctr"/>
            <a:r>
              <a:rPr lang="en-GB" sz="2400" dirty="0">
                <a:solidFill>
                  <a:srgbClr val="FF3D6B"/>
                </a:solidFill>
              </a:rPr>
              <a:t>3 squares</a:t>
            </a:r>
          </a:p>
        </p:txBody>
      </p:sp>
      <p:sp>
        <p:nvSpPr>
          <p:cNvPr id="20" name="TextBox 19">
            <a:extLst>
              <a:ext uri="{FF2B5EF4-FFF2-40B4-BE49-F238E27FC236}">
                <a16:creationId xmlns:a16="http://schemas.microsoft.com/office/drawing/2014/main" id="{81920D5E-6258-D1C1-7B35-9B89BD25475D}"/>
              </a:ext>
            </a:extLst>
          </p:cNvPr>
          <p:cNvSpPr txBox="1"/>
          <p:nvPr/>
        </p:nvSpPr>
        <p:spPr>
          <a:xfrm>
            <a:off x="5125268" y="3374523"/>
            <a:ext cx="1917254" cy="830997"/>
          </a:xfrm>
          <a:prstGeom prst="rect">
            <a:avLst/>
          </a:prstGeom>
          <a:noFill/>
        </p:spPr>
        <p:txBody>
          <a:bodyPr wrap="square" rtlCol="0">
            <a:spAutoFit/>
          </a:bodyPr>
          <a:lstStyle/>
          <a:p>
            <a:pPr algn="ctr"/>
            <a:r>
              <a:rPr lang="en-GB" sz="2400" dirty="0">
                <a:solidFill>
                  <a:srgbClr val="FF3D6B"/>
                </a:solidFill>
              </a:rPr>
              <a:t>3</a:t>
            </a:r>
            <a:r>
              <a:rPr lang="en-GB" sz="2400" baseline="30000" dirty="0">
                <a:solidFill>
                  <a:srgbClr val="FF3D6B"/>
                </a:solidFill>
              </a:rPr>
              <a:t>rd</a:t>
            </a:r>
            <a:r>
              <a:rPr lang="en-GB" sz="2400" dirty="0">
                <a:solidFill>
                  <a:srgbClr val="FF3D6B"/>
                </a:solidFill>
              </a:rPr>
              <a:t> term</a:t>
            </a:r>
          </a:p>
          <a:p>
            <a:pPr algn="ctr"/>
            <a:r>
              <a:rPr lang="en-GB" sz="2400" dirty="0">
                <a:solidFill>
                  <a:srgbClr val="FF3D6B"/>
                </a:solidFill>
              </a:rPr>
              <a:t>5 squares</a:t>
            </a:r>
          </a:p>
        </p:txBody>
      </p:sp>
      <p:sp>
        <p:nvSpPr>
          <p:cNvPr id="26" name="TextBox 25">
            <a:extLst>
              <a:ext uri="{FF2B5EF4-FFF2-40B4-BE49-F238E27FC236}">
                <a16:creationId xmlns:a16="http://schemas.microsoft.com/office/drawing/2014/main" id="{3F814755-E34E-1B78-09BB-22D2EB445078}"/>
              </a:ext>
            </a:extLst>
          </p:cNvPr>
          <p:cNvSpPr txBox="1"/>
          <p:nvPr/>
        </p:nvSpPr>
        <p:spPr>
          <a:xfrm>
            <a:off x="7755416" y="3374523"/>
            <a:ext cx="1917254" cy="830997"/>
          </a:xfrm>
          <a:prstGeom prst="rect">
            <a:avLst/>
          </a:prstGeom>
          <a:noFill/>
        </p:spPr>
        <p:txBody>
          <a:bodyPr wrap="square" rtlCol="0">
            <a:spAutoFit/>
          </a:bodyPr>
          <a:lstStyle/>
          <a:p>
            <a:pPr algn="ctr"/>
            <a:r>
              <a:rPr lang="en-GB" sz="2400" dirty="0">
                <a:solidFill>
                  <a:srgbClr val="FF3D6B"/>
                </a:solidFill>
              </a:rPr>
              <a:t>4</a:t>
            </a:r>
            <a:r>
              <a:rPr lang="en-GB" sz="2400" baseline="30000" dirty="0">
                <a:solidFill>
                  <a:srgbClr val="FF3D6B"/>
                </a:solidFill>
              </a:rPr>
              <a:t>th</a:t>
            </a:r>
            <a:r>
              <a:rPr lang="en-GB" sz="2400" dirty="0">
                <a:solidFill>
                  <a:srgbClr val="FF3D6B"/>
                </a:solidFill>
              </a:rPr>
              <a:t> term</a:t>
            </a:r>
          </a:p>
          <a:p>
            <a:pPr algn="ctr"/>
            <a:r>
              <a:rPr lang="en-GB" sz="2400" dirty="0">
                <a:solidFill>
                  <a:srgbClr val="FF3D6B"/>
                </a:solidFill>
              </a:rPr>
              <a:t>7 squares</a:t>
            </a:r>
          </a:p>
        </p:txBody>
      </p:sp>
      <p:sp>
        <p:nvSpPr>
          <p:cNvPr id="34" name="TextBox 33">
            <a:extLst>
              <a:ext uri="{FF2B5EF4-FFF2-40B4-BE49-F238E27FC236}">
                <a16:creationId xmlns:a16="http://schemas.microsoft.com/office/drawing/2014/main" id="{7DAA6B71-3F90-162C-56A9-0FBCA79A0577}"/>
              </a:ext>
            </a:extLst>
          </p:cNvPr>
          <p:cNvSpPr txBox="1"/>
          <p:nvPr/>
        </p:nvSpPr>
        <p:spPr>
          <a:xfrm>
            <a:off x="671885" y="5034900"/>
            <a:ext cx="6513161" cy="461665"/>
          </a:xfrm>
          <a:prstGeom prst="rect">
            <a:avLst/>
          </a:prstGeom>
          <a:noFill/>
        </p:spPr>
        <p:txBody>
          <a:bodyPr wrap="square" rtlCol="0">
            <a:spAutoFit/>
          </a:bodyPr>
          <a:lstStyle/>
          <a:p>
            <a:r>
              <a:rPr lang="en-GB" sz="2400" dirty="0"/>
              <a:t>Describe what is happening in the sequence.</a:t>
            </a:r>
          </a:p>
        </p:txBody>
      </p:sp>
      <p:sp>
        <p:nvSpPr>
          <p:cNvPr id="35" name="TextBox 34">
            <a:extLst>
              <a:ext uri="{FF2B5EF4-FFF2-40B4-BE49-F238E27FC236}">
                <a16:creationId xmlns:a16="http://schemas.microsoft.com/office/drawing/2014/main" id="{C30F61F4-03B0-F8B1-5753-32BC7F525B3B}"/>
              </a:ext>
            </a:extLst>
          </p:cNvPr>
          <p:cNvSpPr txBox="1"/>
          <p:nvPr/>
        </p:nvSpPr>
        <p:spPr>
          <a:xfrm>
            <a:off x="671885" y="5517164"/>
            <a:ext cx="6513161" cy="461665"/>
          </a:xfrm>
          <a:prstGeom prst="rect">
            <a:avLst/>
          </a:prstGeom>
          <a:noFill/>
        </p:spPr>
        <p:txBody>
          <a:bodyPr wrap="square" rtlCol="0">
            <a:spAutoFit/>
          </a:bodyPr>
          <a:lstStyle/>
          <a:p>
            <a:r>
              <a:rPr lang="en-GB" sz="2400" b="1" dirty="0">
                <a:solidFill>
                  <a:srgbClr val="FF0000"/>
                </a:solidFill>
              </a:rPr>
              <a:t>Two more squares are added each time. </a:t>
            </a:r>
          </a:p>
        </p:txBody>
      </p:sp>
    </p:spTree>
    <p:extLst>
      <p:ext uri="{BB962C8B-B14F-4D97-AF65-F5344CB8AC3E}">
        <p14:creationId xmlns:p14="http://schemas.microsoft.com/office/powerpoint/2010/main" val="1200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9" grpId="0"/>
      <p:bldP spid="20" grpId="0"/>
      <p:bldP spid="26"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696" y="283558"/>
            <a:ext cx="5834271" cy="750661"/>
          </a:xfrm>
          <a:prstGeom prst="rect">
            <a:avLst/>
          </a:prstGeom>
        </p:spPr>
        <p:txBody>
          <a:bodyPr/>
          <a:lstStyle/>
          <a:p>
            <a:pPr marL="0" indent="0" algn="ctr">
              <a:buNone/>
            </a:pPr>
            <a:r>
              <a:rPr lang="en-GB" sz="2400" dirty="0"/>
              <a:t>Q1</a:t>
            </a:r>
            <a:r>
              <a:rPr lang="en-GB" sz="2400" b="0" dirty="0"/>
              <a:t>. Find the </a:t>
            </a:r>
            <a:r>
              <a:rPr lang="en-GB" sz="2400" dirty="0">
                <a:solidFill>
                  <a:srgbClr val="FF0000"/>
                </a:solidFill>
              </a:rPr>
              <a:t>next three terms </a:t>
            </a:r>
            <a:r>
              <a:rPr lang="en-GB" sz="2400" b="0" dirty="0"/>
              <a:t>in each linear sequence</a:t>
            </a:r>
          </a:p>
        </p:txBody>
      </p:sp>
      <p:sp>
        <p:nvSpPr>
          <p:cNvPr id="5" name="Content Placeholder 4"/>
          <p:cNvSpPr>
            <a:spLocks noGrp="1"/>
          </p:cNvSpPr>
          <p:nvPr>
            <p:ph sz="quarter" idx="11"/>
          </p:nvPr>
        </p:nvSpPr>
        <p:spPr>
          <a:prstGeom prst="rect">
            <a:avLst/>
          </a:prstGeom>
        </p:spPr>
        <p:txBody>
          <a:bodyPr/>
          <a:lstStyle/>
          <a:p>
            <a:pPr marL="457200" indent="-457200">
              <a:buFont typeface="+mj-lt"/>
              <a:buAutoNum type="alphaLcParenR"/>
            </a:pPr>
            <a:r>
              <a:rPr lang="en-GB" sz="2800" dirty="0"/>
              <a:t>15, 29, 43…</a:t>
            </a:r>
          </a:p>
          <a:p>
            <a:pPr marL="457200" indent="-457200">
              <a:buFont typeface="+mj-lt"/>
              <a:buAutoNum type="alphaLcParenR"/>
            </a:pPr>
            <a:r>
              <a:rPr lang="en-GB" sz="2800" dirty="0"/>
              <a:t>60, 74, 88…</a:t>
            </a:r>
          </a:p>
          <a:p>
            <a:pPr marL="457200" indent="-457200">
              <a:buFont typeface="+mj-lt"/>
              <a:buAutoNum type="alphaLcParenR"/>
            </a:pPr>
            <a:r>
              <a:rPr lang="en-GB" sz="2800" dirty="0"/>
              <a:t>800, 1100, 1400…</a:t>
            </a:r>
          </a:p>
          <a:p>
            <a:pPr marL="457200" indent="-457200">
              <a:buFont typeface="+mj-lt"/>
              <a:buAutoNum type="alphaLcParenR"/>
            </a:pPr>
            <a:r>
              <a:rPr lang="en-GB" sz="2800" dirty="0"/>
              <a:t>90, 85, 80…</a:t>
            </a:r>
          </a:p>
          <a:p>
            <a:pPr marL="457200" indent="-457200">
              <a:buFont typeface="+mj-lt"/>
              <a:buAutoNum type="alphaLcParenR"/>
            </a:pPr>
            <a:r>
              <a:rPr lang="en-GB" sz="2800" dirty="0"/>
              <a:t>0.9, 1.2, 1.5… </a:t>
            </a:r>
          </a:p>
          <a:p>
            <a:pPr marL="457200" indent="-457200">
              <a:buFont typeface="+mj-lt"/>
              <a:buAutoNum type="alphaLcParenR"/>
            </a:pPr>
            <a:r>
              <a:rPr lang="en-GB" sz="2800" dirty="0"/>
              <a:t>7.42, 6.81, 6.2…</a:t>
            </a:r>
          </a:p>
          <a:p>
            <a:pPr marL="457200" indent="-457200">
              <a:buFont typeface="+mj-lt"/>
              <a:buAutoNum type="alphaLcParenR"/>
            </a:pPr>
            <a:r>
              <a:rPr lang="en-GB" sz="2800" dirty="0"/>
              <a:t>90, 88… </a:t>
            </a:r>
          </a:p>
          <a:p>
            <a:pPr marL="457200" indent="-457200">
              <a:buFont typeface="+mj-lt"/>
              <a:buAutoNum type="alphaLcParenR"/>
            </a:pPr>
            <a:r>
              <a:rPr lang="en-GB" sz="2800" dirty="0"/>
              <a:t>100, 101.5…</a:t>
            </a:r>
          </a:p>
          <a:p>
            <a:pPr marL="457200" indent="-457200">
              <a:buFont typeface="+mj-lt"/>
              <a:buAutoNum type="alphaLcParenR"/>
            </a:pPr>
            <a:r>
              <a:rPr lang="en-GB" sz="2800" dirty="0"/>
              <a:t>99…</a:t>
            </a:r>
          </a:p>
          <a:p>
            <a:endParaRPr lang="en-GB" sz="2800" dirty="0"/>
          </a:p>
        </p:txBody>
      </p:sp>
      <p:sp>
        <p:nvSpPr>
          <p:cNvPr id="6" name="Text Placeholder 5"/>
          <p:cNvSpPr>
            <a:spLocks noGrp="1"/>
          </p:cNvSpPr>
          <p:nvPr>
            <p:ph type="body" sz="quarter" idx="4294967295"/>
          </p:nvPr>
        </p:nvSpPr>
        <p:spPr>
          <a:xfrm>
            <a:off x="6673231" y="283558"/>
            <a:ext cx="5389562" cy="639763"/>
          </a:xfrm>
          <a:prstGeom prst="rect">
            <a:avLst/>
          </a:prstGeom>
        </p:spPr>
        <p:txBody>
          <a:bodyPr/>
          <a:lstStyle/>
          <a:p>
            <a:pPr marL="0" indent="0" algn="ctr">
              <a:buNone/>
            </a:pPr>
            <a:r>
              <a:rPr lang="en-GB" sz="2400" dirty="0"/>
              <a:t>Q2</a:t>
            </a:r>
            <a:r>
              <a:rPr lang="en-GB" sz="2400" b="0" dirty="0"/>
              <a:t>. Write the </a:t>
            </a:r>
            <a:r>
              <a:rPr lang="en-GB" sz="2400" dirty="0">
                <a:solidFill>
                  <a:srgbClr val="FF0000"/>
                </a:solidFill>
              </a:rPr>
              <a:t>first five terms </a:t>
            </a:r>
            <a:r>
              <a:rPr lang="en-GB" sz="2400" b="0" dirty="0"/>
              <a:t>of each linear sequence</a:t>
            </a:r>
          </a:p>
          <a:p>
            <a:pPr marL="0" indent="0">
              <a:buNone/>
            </a:pPr>
            <a:endParaRPr lang="en-GB" sz="2400" dirty="0"/>
          </a:p>
        </p:txBody>
      </p:sp>
      <p:sp>
        <p:nvSpPr>
          <p:cNvPr id="7" name="Content Placeholder 6"/>
          <p:cNvSpPr>
            <a:spLocks noGrp="1"/>
          </p:cNvSpPr>
          <p:nvPr>
            <p:ph sz="quarter" idx="4294967295"/>
          </p:nvPr>
        </p:nvSpPr>
        <p:spPr>
          <a:xfrm>
            <a:off x="6192838" y="1322388"/>
            <a:ext cx="5999162" cy="3951287"/>
          </a:xfrm>
          <a:prstGeom prst="rect">
            <a:avLst/>
          </a:prstGeom>
        </p:spPr>
        <p:txBody>
          <a:bodyPr/>
          <a:lstStyle/>
          <a:p>
            <a:pPr marL="457200" indent="-457200">
              <a:buFont typeface="+mj-lt"/>
              <a:buAutoNum type="alphaLcParenR"/>
            </a:pPr>
            <a:r>
              <a:rPr lang="en-GB" sz="2800" dirty="0"/>
              <a:t>The first term is 15, the constant difference is 14</a:t>
            </a:r>
          </a:p>
          <a:p>
            <a:pPr marL="457200" indent="-457200">
              <a:buFont typeface="+mj-lt"/>
              <a:buAutoNum type="alphaLcParenR"/>
            </a:pPr>
            <a:r>
              <a:rPr lang="en-GB" sz="2800" dirty="0"/>
              <a:t>The first term is 15, the constant difference -2 </a:t>
            </a:r>
          </a:p>
          <a:p>
            <a:pPr marL="457200" indent="-457200">
              <a:buFont typeface="+mj-lt"/>
              <a:buAutoNum type="alphaLcParenR"/>
            </a:pPr>
            <a:r>
              <a:rPr lang="en-GB" sz="2800" dirty="0"/>
              <a:t>The first term is 8000, the constant difference is 999</a:t>
            </a:r>
          </a:p>
          <a:p>
            <a:pPr marL="457200" indent="-457200">
              <a:buFont typeface="+mj-lt"/>
              <a:buAutoNum type="alphaLcParenR"/>
            </a:pPr>
            <a:r>
              <a:rPr lang="en-GB" sz="2800" dirty="0"/>
              <a:t>The first term is 4.7, the constant difference is 2.5 </a:t>
            </a:r>
          </a:p>
          <a:p>
            <a:pPr marL="457200" indent="-457200">
              <a:buFont typeface="+mj-lt"/>
              <a:buAutoNum type="alphaLcParenR"/>
            </a:pPr>
            <a:r>
              <a:rPr lang="en-GB" sz="2800" dirty="0"/>
              <a:t>The first term is 4.7, the constant difference is -0.2</a:t>
            </a:r>
          </a:p>
          <a:p>
            <a:endParaRPr lang="en-GB" sz="2800" dirty="0"/>
          </a:p>
        </p:txBody>
      </p:sp>
    </p:spTree>
    <p:extLst>
      <p:ext uri="{BB962C8B-B14F-4D97-AF65-F5344CB8AC3E}">
        <p14:creationId xmlns:p14="http://schemas.microsoft.com/office/powerpoint/2010/main" val="3500907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696" y="283558"/>
            <a:ext cx="5834271" cy="750661"/>
          </a:xfrm>
          <a:prstGeom prst="rect">
            <a:avLst/>
          </a:prstGeom>
        </p:spPr>
        <p:txBody>
          <a:bodyPr/>
          <a:lstStyle/>
          <a:p>
            <a:pPr marL="0" indent="0" algn="ctr">
              <a:buNone/>
            </a:pPr>
            <a:r>
              <a:rPr lang="en-GB" sz="2400" dirty="0"/>
              <a:t>Q1</a:t>
            </a:r>
            <a:r>
              <a:rPr lang="en-GB" sz="2400" b="0" dirty="0"/>
              <a:t>. Find the </a:t>
            </a:r>
            <a:r>
              <a:rPr lang="en-GB" sz="2400" dirty="0">
                <a:solidFill>
                  <a:srgbClr val="FF0000"/>
                </a:solidFill>
              </a:rPr>
              <a:t>next three terms </a:t>
            </a:r>
            <a:r>
              <a:rPr lang="en-GB" sz="2400" b="0" dirty="0"/>
              <a:t>in each linear sequence</a:t>
            </a:r>
          </a:p>
        </p:txBody>
      </p:sp>
      <p:sp>
        <p:nvSpPr>
          <p:cNvPr id="6" name="Text Placeholder 5"/>
          <p:cNvSpPr>
            <a:spLocks noGrp="1"/>
          </p:cNvSpPr>
          <p:nvPr>
            <p:ph type="body" sz="quarter" idx="4294967295"/>
          </p:nvPr>
        </p:nvSpPr>
        <p:spPr>
          <a:xfrm>
            <a:off x="6673231" y="283558"/>
            <a:ext cx="5389562" cy="639763"/>
          </a:xfrm>
          <a:prstGeom prst="rect">
            <a:avLst/>
          </a:prstGeom>
        </p:spPr>
        <p:txBody>
          <a:bodyPr/>
          <a:lstStyle/>
          <a:p>
            <a:pPr marL="0" indent="0" algn="ctr">
              <a:buNone/>
            </a:pPr>
            <a:r>
              <a:rPr lang="en-GB" sz="2400" dirty="0"/>
              <a:t>Q2</a:t>
            </a:r>
            <a:r>
              <a:rPr lang="en-GB" sz="2400" b="0" dirty="0"/>
              <a:t>. Write the </a:t>
            </a:r>
            <a:r>
              <a:rPr lang="en-GB" sz="2400" dirty="0">
                <a:solidFill>
                  <a:srgbClr val="FF0000"/>
                </a:solidFill>
              </a:rPr>
              <a:t>first five terms </a:t>
            </a:r>
            <a:r>
              <a:rPr lang="en-GB" sz="2400" b="0" dirty="0"/>
              <a:t>of each linear sequence</a:t>
            </a:r>
          </a:p>
          <a:p>
            <a:pPr marL="0" indent="0">
              <a:buNone/>
            </a:pPr>
            <a:endParaRPr lang="en-GB" sz="2400" dirty="0"/>
          </a:p>
        </p:txBody>
      </p:sp>
      <p:sp>
        <p:nvSpPr>
          <p:cNvPr id="7" name="Content Placeholder 6"/>
          <p:cNvSpPr>
            <a:spLocks noGrp="1"/>
          </p:cNvSpPr>
          <p:nvPr>
            <p:ph sz="quarter" idx="4294967295"/>
          </p:nvPr>
        </p:nvSpPr>
        <p:spPr>
          <a:xfrm>
            <a:off x="6192838" y="1322388"/>
            <a:ext cx="5999162" cy="3951287"/>
          </a:xfrm>
          <a:prstGeom prst="rect">
            <a:avLst/>
          </a:prstGeom>
        </p:spPr>
        <p:txBody>
          <a:bodyPr/>
          <a:lstStyle/>
          <a:p>
            <a:pPr marL="457200" indent="-457200">
              <a:buFont typeface="+mj-lt"/>
              <a:buAutoNum type="alphaLcParenR"/>
            </a:pPr>
            <a:r>
              <a:rPr lang="en-GB" sz="2800" dirty="0"/>
              <a:t>The first term is 15, the constant difference is 14</a:t>
            </a:r>
          </a:p>
          <a:p>
            <a:pPr marL="457200" indent="-457200">
              <a:buFont typeface="+mj-lt"/>
              <a:buAutoNum type="alphaLcParenR"/>
            </a:pPr>
            <a:r>
              <a:rPr lang="en-GB" sz="2800" dirty="0"/>
              <a:t>The first term is 15, the constant difference -2 </a:t>
            </a:r>
          </a:p>
          <a:p>
            <a:pPr marL="457200" indent="-457200">
              <a:buFont typeface="+mj-lt"/>
              <a:buAutoNum type="alphaLcParenR"/>
            </a:pPr>
            <a:r>
              <a:rPr lang="en-GB" sz="2800" dirty="0"/>
              <a:t>The first term is 8000, the constant difference is 999</a:t>
            </a:r>
          </a:p>
          <a:p>
            <a:pPr marL="457200" indent="-457200">
              <a:buFont typeface="+mj-lt"/>
              <a:buAutoNum type="alphaLcParenR"/>
            </a:pPr>
            <a:r>
              <a:rPr lang="en-GB" sz="2800" dirty="0"/>
              <a:t>The first term is 4.7, the constant difference is 2.5 </a:t>
            </a:r>
          </a:p>
          <a:p>
            <a:pPr marL="457200" indent="-457200">
              <a:buFont typeface="+mj-lt"/>
              <a:buAutoNum type="alphaLcParenR"/>
            </a:pPr>
            <a:r>
              <a:rPr lang="en-GB" sz="2800" dirty="0"/>
              <a:t>The first term is 4.7, the constant difference is -0.2</a:t>
            </a:r>
          </a:p>
          <a:p>
            <a:endParaRPr lang="en-GB" sz="2800" dirty="0"/>
          </a:p>
        </p:txBody>
      </p:sp>
      <p:sp>
        <p:nvSpPr>
          <p:cNvPr id="8" name="Content Placeholder 4"/>
          <p:cNvSpPr txBox="1">
            <a:spLocks/>
          </p:cNvSpPr>
          <p:nvPr/>
        </p:nvSpPr>
        <p:spPr>
          <a:xfrm>
            <a:off x="237252" y="1419777"/>
            <a:ext cx="5858747" cy="4654550"/>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457200" indent="-457200">
              <a:buFont typeface="+mj-lt"/>
              <a:buAutoNum type="alphaLcParenR"/>
            </a:pPr>
            <a:r>
              <a:rPr lang="en-GB" dirty="0"/>
              <a:t>15, 29, 43, </a:t>
            </a:r>
            <a:r>
              <a:rPr lang="en-GB" dirty="0">
                <a:solidFill>
                  <a:srgbClr val="FF0000"/>
                </a:solidFill>
              </a:rPr>
              <a:t>57, 71, 85</a:t>
            </a:r>
          </a:p>
          <a:p>
            <a:pPr marL="457200" indent="-457200">
              <a:buFont typeface="+mj-lt"/>
              <a:buAutoNum type="alphaLcParenR"/>
            </a:pPr>
            <a:r>
              <a:rPr lang="en-GB" dirty="0"/>
              <a:t>60, 74, 88, </a:t>
            </a:r>
            <a:r>
              <a:rPr lang="en-GB" dirty="0">
                <a:solidFill>
                  <a:srgbClr val="FF0000"/>
                </a:solidFill>
              </a:rPr>
              <a:t>102, 116, 130</a:t>
            </a:r>
          </a:p>
          <a:p>
            <a:pPr marL="457200" indent="-457200">
              <a:buFont typeface="+mj-lt"/>
              <a:buAutoNum type="alphaLcParenR"/>
            </a:pPr>
            <a:r>
              <a:rPr lang="en-GB" dirty="0"/>
              <a:t>800, 1100, 1400, </a:t>
            </a:r>
            <a:r>
              <a:rPr lang="en-GB" dirty="0">
                <a:solidFill>
                  <a:srgbClr val="FF0000"/>
                </a:solidFill>
              </a:rPr>
              <a:t>1700, 2000, 2300</a:t>
            </a:r>
          </a:p>
          <a:p>
            <a:pPr marL="457200" indent="-457200">
              <a:buFont typeface="+mj-lt"/>
              <a:buAutoNum type="alphaLcParenR"/>
            </a:pPr>
            <a:r>
              <a:rPr lang="en-GB" dirty="0"/>
              <a:t>90, 85, 80, </a:t>
            </a:r>
            <a:r>
              <a:rPr lang="en-GB" dirty="0">
                <a:solidFill>
                  <a:srgbClr val="FF0000"/>
                </a:solidFill>
              </a:rPr>
              <a:t>75, 70, 65</a:t>
            </a:r>
          </a:p>
          <a:p>
            <a:pPr marL="457200" indent="-457200">
              <a:buFont typeface="+mj-lt"/>
              <a:buAutoNum type="alphaLcParenR"/>
            </a:pPr>
            <a:r>
              <a:rPr lang="en-GB" dirty="0"/>
              <a:t>0.9, 1.2, 1.5, </a:t>
            </a:r>
            <a:r>
              <a:rPr lang="en-GB" dirty="0">
                <a:solidFill>
                  <a:srgbClr val="FF0000"/>
                </a:solidFill>
              </a:rPr>
              <a:t>1.8, 2.1, 2.4</a:t>
            </a:r>
          </a:p>
          <a:p>
            <a:pPr marL="457200" indent="-457200">
              <a:buFont typeface="+mj-lt"/>
              <a:buAutoNum type="alphaLcParenR"/>
            </a:pPr>
            <a:r>
              <a:rPr lang="en-GB" dirty="0"/>
              <a:t>7.42, 6.81, 6.2, </a:t>
            </a:r>
            <a:r>
              <a:rPr lang="en-GB" dirty="0">
                <a:solidFill>
                  <a:srgbClr val="FF0000"/>
                </a:solidFill>
              </a:rPr>
              <a:t>5.59, 4.98, 4.37</a:t>
            </a:r>
          </a:p>
          <a:p>
            <a:pPr marL="457200" indent="-457200">
              <a:buFont typeface="+mj-lt"/>
              <a:buAutoNum type="alphaLcParenR"/>
            </a:pPr>
            <a:r>
              <a:rPr lang="en-GB" dirty="0"/>
              <a:t>90, 88, </a:t>
            </a:r>
            <a:r>
              <a:rPr lang="en-GB" dirty="0">
                <a:solidFill>
                  <a:srgbClr val="FF0000"/>
                </a:solidFill>
              </a:rPr>
              <a:t>86, 84, 82</a:t>
            </a:r>
          </a:p>
          <a:p>
            <a:pPr marL="457200" indent="-457200">
              <a:buFont typeface="+mj-lt"/>
              <a:buAutoNum type="alphaLcParenR"/>
            </a:pPr>
            <a:r>
              <a:rPr lang="en-GB" dirty="0"/>
              <a:t>100, 101.5, </a:t>
            </a:r>
            <a:r>
              <a:rPr lang="en-GB" dirty="0">
                <a:solidFill>
                  <a:srgbClr val="FF0000"/>
                </a:solidFill>
              </a:rPr>
              <a:t>103, 104.5, 1.6</a:t>
            </a:r>
          </a:p>
          <a:p>
            <a:pPr marL="457200" indent="-457200">
              <a:buFont typeface="+mj-lt"/>
              <a:buAutoNum type="alphaLcParenR"/>
            </a:pPr>
            <a:r>
              <a:rPr lang="en-GB" dirty="0"/>
              <a:t>99…</a:t>
            </a:r>
            <a:r>
              <a:rPr lang="en-GB" dirty="0">
                <a:solidFill>
                  <a:srgbClr val="FF0000"/>
                </a:solidFill>
              </a:rPr>
              <a:t>(an infinite number of options) </a:t>
            </a:r>
          </a:p>
          <a:p>
            <a:endParaRPr lang="en-GB" dirty="0"/>
          </a:p>
        </p:txBody>
      </p:sp>
    </p:spTree>
    <p:extLst>
      <p:ext uri="{BB962C8B-B14F-4D97-AF65-F5344CB8AC3E}">
        <p14:creationId xmlns:p14="http://schemas.microsoft.com/office/powerpoint/2010/main" val="2922612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9962" t="5933" b="-1"/>
          <a:stretch/>
        </p:blipFill>
        <p:spPr>
          <a:xfrm>
            <a:off x="206733" y="198783"/>
            <a:ext cx="4525688" cy="6541817"/>
          </a:xfrm>
          <a:prstGeom prst="rect">
            <a:avLst/>
          </a:prstGeom>
        </p:spPr>
      </p:pic>
      <p:pic>
        <p:nvPicPr>
          <p:cNvPr id="8" name="Picture 7"/>
          <p:cNvPicPr>
            <a:picLocks noChangeAspect="1"/>
          </p:cNvPicPr>
          <p:nvPr/>
        </p:nvPicPr>
        <p:blipFill rotWithShape="1">
          <a:blip r:embed="rId4"/>
          <a:srcRect t="1904"/>
          <a:stretch/>
        </p:blipFill>
        <p:spPr>
          <a:xfrm>
            <a:off x="7137345" y="163559"/>
            <a:ext cx="4902255" cy="6612263"/>
          </a:xfrm>
          <a:prstGeom prst="rect">
            <a:avLst/>
          </a:prstGeom>
        </p:spPr>
      </p:pic>
      <p:sp>
        <p:nvSpPr>
          <p:cNvPr id="9" name="Rounded Rectangle 8"/>
          <p:cNvSpPr/>
          <p:nvPr/>
        </p:nvSpPr>
        <p:spPr>
          <a:xfrm>
            <a:off x="6904038" y="163559"/>
            <a:ext cx="787455" cy="3818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604084" y="770021"/>
            <a:ext cx="2871537" cy="1477328"/>
          </a:xfrm>
          <a:prstGeom prst="rect">
            <a:avLst/>
          </a:prstGeom>
          <a:noFill/>
        </p:spPr>
        <p:txBody>
          <a:bodyPr wrap="square" rtlCol="0">
            <a:spAutoFit/>
          </a:bodyPr>
          <a:lstStyle/>
          <a:p>
            <a:pPr algn="ctr"/>
            <a:r>
              <a:rPr lang="en-GB" dirty="0"/>
              <a:t>Each line of Hexagons forms a </a:t>
            </a:r>
            <a:r>
              <a:rPr lang="en-GB" b="1" dirty="0">
                <a:solidFill>
                  <a:srgbClr val="FF0000"/>
                </a:solidFill>
              </a:rPr>
              <a:t>linear sequence</a:t>
            </a:r>
            <a:r>
              <a:rPr lang="en-GB" dirty="0"/>
              <a:t>.</a:t>
            </a:r>
          </a:p>
          <a:p>
            <a:pPr algn="ctr"/>
            <a:endParaRPr lang="en-GB" dirty="0"/>
          </a:p>
          <a:p>
            <a:pPr algn="ctr"/>
            <a:r>
              <a:rPr lang="en-GB" dirty="0"/>
              <a:t> </a:t>
            </a:r>
          </a:p>
          <a:p>
            <a:pPr algn="ctr"/>
            <a:r>
              <a:rPr lang="en-GB" dirty="0"/>
              <a:t>Fill in the missing terms</a:t>
            </a:r>
          </a:p>
        </p:txBody>
      </p:sp>
    </p:spTree>
    <p:extLst>
      <p:ext uri="{BB962C8B-B14F-4D97-AF65-F5344CB8AC3E}">
        <p14:creationId xmlns:p14="http://schemas.microsoft.com/office/powerpoint/2010/main" val="4008766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66666E-F0CC-61B2-4530-71DCFE3849DE}"/>
              </a:ext>
            </a:extLst>
          </p:cNvPr>
          <p:cNvSpPr>
            <a:spLocks noGrp="1"/>
          </p:cNvSpPr>
          <p:nvPr>
            <p:ph type="body" sz="quarter" idx="10"/>
          </p:nvPr>
        </p:nvSpPr>
        <p:spPr/>
        <p:txBody>
          <a:bodyPr/>
          <a:lstStyle/>
          <a:p>
            <a:endParaRPr lang="en-GB"/>
          </a:p>
        </p:txBody>
      </p:sp>
      <p:pic>
        <p:nvPicPr>
          <p:cNvPr id="9" name="Content Placeholder 8"/>
          <p:cNvPicPr>
            <a:picLocks noGrp="1" noChangeAspect="1"/>
          </p:cNvPicPr>
          <p:nvPr>
            <p:ph sz="quarter" idx="11"/>
          </p:nvPr>
        </p:nvPicPr>
        <p:blipFill>
          <a:blip r:embed="rId2"/>
          <a:stretch>
            <a:fillRect/>
          </a:stretch>
        </p:blipFill>
        <p:spPr>
          <a:xfrm>
            <a:off x="462998" y="1163292"/>
            <a:ext cx="11183184" cy="3581428"/>
          </a:xfrm>
          <a:prstGeom prst="rect">
            <a:avLst/>
          </a:prstGeom>
        </p:spPr>
      </p:pic>
      <p:sp>
        <p:nvSpPr>
          <p:cNvPr id="7" name="Title 6"/>
          <p:cNvSpPr>
            <a:spLocks noGrp="1"/>
          </p:cNvSpPr>
          <p:nvPr>
            <p:ph type="title" idx="4294967295"/>
          </p:nvPr>
        </p:nvSpPr>
        <p:spPr>
          <a:xfrm>
            <a:off x="0" y="0"/>
            <a:ext cx="0" cy="0"/>
          </a:xfrm>
        </p:spPr>
        <p:txBody>
          <a:bodyPr/>
          <a:lstStyle/>
          <a:p>
            <a:r>
              <a:rPr lang="en-GB" b="1" dirty="0"/>
              <a:t>A problem to finish</a:t>
            </a:r>
          </a:p>
        </p:txBody>
      </p:sp>
    </p:spTree>
    <p:extLst>
      <p:ext uri="{BB962C8B-B14F-4D97-AF65-F5344CB8AC3E}">
        <p14:creationId xmlns:p14="http://schemas.microsoft.com/office/powerpoint/2010/main" val="145048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DFA59-7655-5A88-B54A-5990D0402872}"/>
              </a:ext>
            </a:extLst>
          </p:cNvPr>
          <p:cNvSpPr>
            <a:spLocks noGrp="1"/>
          </p:cNvSpPr>
          <p:nvPr>
            <p:ph type="body" sz="quarter" idx="10"/>
          </p:nvPr>
        </p:nvSpPr>
        <p:spPr/>
        <p:txBody>
          <a:bodyPr/>
          <a:lstStyle/>
          <a:p>
            <a:r>
              <a:rPr lang="en-GB" b="1" u="sng" dirty="0"/>
              <a:t>Challenge</a:t>
            </a:r>
          </a:p>
        </p:txBody>
      </p:sp>
      <p:pic>
        <p:nvPicPr>
          <p:cNvPr id="5" name="Picture 4">
            <a:extLst>
              <a:ext uri="{FF2B5EF4-FFF2-40B4-BE49-F238E27FC236}">
                <a16:creationId xmlns:a16="http://schemas.microsoft.com/office/drawing/2014/main" id="{BA3E49A2-CAB4-D5C3-EED0-F07C4F7F9306}"/>
              </a:ext>
            </a:extLst>
          </p:cNvPr>
          <p:cNvPicPr>
            <a:picLocks noChangeAspect="1"/>
          </p:cNvPicPr>
          <p:nvPr/>
        </p:nvPicPr>
        <p:blipFill>
          <a:blip r:embed="rId2"/>
          <a:stretch>
            <a:fillRect/>
          </a:stretch>
        </p:blipFill>
        <p:spPr>
          <a:xfrm>
            <a:off x="3400425" y="0"/>
            <a:ext cx="8791575" cy="6419850"/>
          </a:xfrm>
          <a:prstGeom prst="rect">
            <a:avLst/>
          </a:prstGeom>
        </p:spPr>
      </p:pic>
    </p:spTree>
    <p:extLst>
      <p:ext uri="{BB962C8B-B14F-4D97-AF65-F5344CB8AC3E}">
        <p14:creationId xmlns:p14="http://schemas.microsoft.com/office/powerpoint/2010/main" val="67898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33D8C-7E24-64DF-7E64-4ED1E69783D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37AB053-9372-9D05-4069-70E3FE192483}"/>
              </a:ext>
            </a:extLst>
          </p:cNvPr>
          <p:cNvSpPr>
            <a:spLocks noGrp="1"/>
          </p:cNvSpPr>
          <p:nvPr>
            <p:ph type="body" sz="quarter" idx="10"/>
          </p:nvPr>
        </p:nvSpPr>
        <p:spPr/>
        <p:txBody>
          <a:bodyPr/>
          <a:lstStyle/>
          <a:p>
            <a:r>
              <a:rPr lang="en-GB" dirty="0"/>
              <a:t>Whiteboards Ready</a:t>
            </a:r>
          </a:p>
        </p:txBody>
      </p:sp>
      <p:grpSp>
        <p:nvGrpSpPr>
          <p:cNvPr id="4" name="Group 3">
            <a:extLst>
              <a:ext uri="{FF2B5EF4-FFF2-40B4-BE49-F238E27FC236}">
                <a16:creationId xmlns:a16="http://schemas.microsoft.com/office/drawing/2014/main" id="{0F557CF8-C368-758D-A21A-FA4E4C27758A}"/>
              </a:ext>
            </a:extLst>
          </p:cNvPr>
          <p:cNvGrpSpPr/>
          <p:nvPr/>
        </p:nvGrpSpPr>
        <p:grpSpPr>
          <a:xfrm>
            <a:off x="3791720" y="1801484"/>
            <a:ext cx="4642533" cy="3201590"/>
            <a:chOff x="1835696" y="1398184"/>
            <a:chExt cx="2232248" cy="1440159"/>
          </a:xfrm>
        </p:grpSpPr>
        <p:sp>
          <p:nvSpPr>
            <p:cNvPr id="5" name="Rounded Rectangle 4">
              <a:extLst>
                <a:ext uri="{FF2B5EF4-FFF2-40B4-BE49-F238E27FC236}">
                  <a16:creationId xmlns:a16="http://schemas.microsoft.com/office/drawing/2014/main" id="{CECB5F38-7F15-5289-1FAF-702424F8F330}"/>
                </a:ext>
              </a:extLst>
            </p:cNvPr>
            <p:cNvSpPr/>
            <p:nvPr/>
          </p:nvSpPr>
          <p:spPr>
            <a:xfrm>
              <a:off x="1835696" y="1398184"/>
              <a:ext cx="2232248" cy="14401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7" name="Picture 6">
              <a:extLst>
                <a:ext uri="{FF2B5EF4-FFF2-40B4-BE49-F238E27FC236}">
                  <a16:creationId xmlns:a16="http://schemas.microsoft.com/office/drawing/2014/main" id="{77EB93D8-5DC8-37DA-78C8-A5A37E39817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36" y="2060848"/>
              <a:ext cx="450900" cy="6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a:extLst>
                <a:ext uri="{FF2B5EF4-FFF2-40B4-BE49-F238E27FC236}">
                  <a16:creationId xmlns:a16="http://schemas.microsoft.com/office/drawing/2014/main" id="{EEDABD40-2840-50FF-22B8-766C3E209AAF}"/>
                </a:ext>
              </a:extLst>
            </p:cNvPr>
            <p:cNvSpPr/>
            <p:nvPr/>
          </p:nvSpPr>
          <p:spPr>
            <a:xfrm>
              <a:off x="3061249" y="2615889"/>
              <a:ext cx="510639" cy="142504"/>
            </a:xfrm>
            <a:custGeom>
              <a:avLst/>
              <a:gdLst>
                <a:gd name="connsiteX0" fmla="*/ 0 w 1021278"/>
                <a:gd name="connsiteY0" fmla="*/ 71252 h 142504"/>
                <a:gd name="connsiteX1" fmla="*/ 106878 w 1021278"/>
                <a:gd name="connsiteY1" fmla="*/ 47502 h 142504"/>
                <a:gd name="connsiteX2" fmla="*/ 178130 w 1021278"/>
                <a:gd name="connsiteY2" fmla="*/ 23751 h 142504"/>
                <a:gd name="connsiteX3" fmla="*/ 249382 w 1021278"/>
                <a:gd name="connsiteY3" fmla="*/ 11876 h 142504"/>
                <a:gd name="connsiteX4" fmla="*/ 356260 w 1021278"/>
                <a:gd name="connsiteY4" fmla="*/ 35626 h 142504"/>
                <a:gd name="connsiteX5" fmla="*/ 391886 w 1021278"/>
                <a:gd name="connsiteY5" fmla="*/ 47502 h 142504"/>
                <a:gd name="connsiteX6" fmla="*/ 486888 w 1021278"/>
                <a:gd name="connsiteY6" fmla="*/ 118754 h 142504"/>
                <a:gd name="connsiteX7" fmla="*/ 522514 w 1021278"/>
                <a:gd name="connsiteY7" fmla="*/ 142504 h 142504"/>
                <a:gd name="connsiteX8" fmla="*/ 534390 w 1021278"/>
                <a:gd name="connsiteY8" fmla="*/ 95003 h 142504"/>
                <a:gd name="connsiteX9" fmla="*/ 570016 w 1021278"/>
                <a:gd name="connsiteY9" fmla="*/ 23751 h 142504"/>
                <a:gd name="connsiteX10" fmla="*/ 605642 w 1021278"/>
                <a:gd name="connsiteY10" fmla="*/ 0 h 142504"/>
                <a:gd name="connsiteX11" fmla="*/ 712520 w 1021278"/>
                <a:gd name="connsiteY11" fmla="*/ 23751 h 142504"/>
                <a:gd name="connsiteX12" fmla="*/ 771896 w 1021278"/>
                <a:gd name="connsiteY12" fmla="*/ 59377 h 142504"/>
                <a:gd name="connsiteX13" fmla="*/ 843148 w 1021278"/>
                <a:gd name="connsiteY13" fmla="*/ 83128 h 142504"/>
                <a:gd name="connsiteX14" fmla="*/ 961901 w 1021278"/>
                <a:gd name="connsiteY14" fmla="*/ 71252 h 142504"/>
                <a:gd name="connsiteX15" fmla="*/ 1021278 w 1021278"/>
                <a:gd name="connsiteY15" fmla="*/ 106878 h 14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278" h="142504">
                  <a:moveTo>
                    <a:pt x="0" y="71252"/>
                  </a:moveTo>
                  <a:cubicBezTo>
                    <a:pt x="33898" y="64473"/>
                    <a:pt x="73338" y="57564"/>
                    <a:pt x="106878" y="47502"/>
                  </a:cubicBezTo>
                  <a:cubicBezTo>
                    <a:pt x="130858" y="40308"/>
                    <a:pt x="153435" y="27867"/>
                    <a:pt x="178130" y="23751"/>
                  </a:cubicBezTo>
                  <a:lnTo>
                    <a:pt x="249382" y="11876"/>
                  </a:lnTo>
                  <a:cubicBezTo>
                    <a:pt x="290190" y="20037"/>
                    <a:pt x="317133" y="24447"/>
                    <a:pt x="356260" y="35626"/>
                  </a:cubicBezTo>
                  <a:cubicBezTo>
                    <a:pt x="368296" y="39065"/>
                    <a:pt x="380690" y="41904"/>
                    <a:pt x="391886" y="47502"/>
                  </a:cubicBezTo>
                  <a:cubicBezTo>
                    <a:pt x="418740" y="60929"/>
                    <a:pt x="469399" y="105637"/>
                    <a:pt x="486888" y="118754"/>
                  </a:cubicBezTo>
                  <a:cubicBezTo>
                    <a:pt x="498306" y="127317"/>
                    <a:pt x="510639" y="134587"/>
                    <a:pt x="522514" y="142504"/>
                  </a:cubicBezTo>
                  <a:cubicBezTo>
                    <a:pt x="526473" y="126670"/>
                    <a:pt x="529906" y="110696"/>
                    <a:pt x="534390" y="95003"/>
                  </a:cubicBezTo>
                  <a:cubicBezTo>
                    <a:pt x="542117" y="67958"/>
                    <a:pt x="549196" y="44571"/>
                    <a:pt x="570016" y="23751"/>
                  </a:cubicBezTo>
                  <a:cubicBezTo>
                    <a:pt x="580108" y="13659"/>
                    <a:pt x="593767" y="7917"/>
                    <a:pt x="605642" y="0"/>
                  </a:cubicBezTo>
                  <a:cubicBezTo>
                    <a:pt x="633003" y="4560"/>
                    <a:pt x="683288" y="9135"/>
                    <a:pt x="712520" y="23751"/>
                  </a:cubicBezTo>
                  <a:cubicBezTo>
                    <a:pt x="733165" y="34073"/>
                    <a:pt x="750884" y="49826"/>
                    <a:pt x="771896" y="59377"/>
                  </a:cubicBezTo>
                  <a:cubicBezTo>
                    <a:pt x="794687" y="69737"/>
                    <a:pt x="843148" y="83128"/>
                    <a:pt x="843148" y="83128"/>
                  </a:cubicBezTo>
                  <a:cubicBezTo>
                    <a:pt x="929883" y="54216"/>
                    <a:pt x="890112" y="53305"/>
                    <a:pt x="961901" y="71252"/>
                  </a:cubicBezTo>
                  <a:cubicBezTo>
                    <a:pt x="1004892" y="99913"/>
                    <a:pt x="984761" y="88620"/>
                    <a:pt x="1021278" y="10687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45451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52" name="Group 88"/>
          <p:cNvGrpSpPr>
            <a:grpSpLocks/>
          </p:cNvGrpSpPr>
          <p:nvPr/>
        </p:nvGrpSpPr>
        <p:grpSpPr bwMode="auto">
          <a:xfrm>
            <a:off x="2391247" y="5294768"/>
            <a:ext cx="762000" cy="762000"/>
            <a:chOff x="432" y="1248"/>
            <a:chExt cx="480" cy="480"/>
          </a:xfrm>
          <a:solidFill>
            <a:schemeClr val="accent2"/>
          </a:solidFill>
        </p:grpSpPr>
        <p:sp>
          <p:nvSpPr>
            <p:cNvPr id="3189" name="Rectangle 44"/>
            <p:cNvSpPr>
              <a:spLocks noChangeArrowheads="1"/>
            </p:cNvSpPr>
            <p:nvPr/>
          </p:nvSpPr>
          <p:spPr bwMode="auto">
            <a:xfrm>
              <a:off x="43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 name="Rectangle 45"/>
            <p:cNvSpPr>
              <a:spLocks noChangeArrowheads="1"/>
            </p:cNvSpPr>
            <p:nvPr/>
          </p:nvSpPr>
          <p:spPr bwMode="auto">
            <a:xfrm>
              <a:off x="67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 name="Rectangle 77"/>
            <p:cNvSpPr>
              <a:spLocks noChangeArrowheads="1"/>
            </p:cNvSpPr>
            <p:nvPr/>
          </p:nvSpPr>
          <p:spPr bwMode="auto">
            <a:xfrm>
              <a:off x="672"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53" name="Group 89"/>
          <p:cNvGrpSpPr>
            <a:grpSpLocks/>
          </p:cNvGrpSpPr>
          <p:nvPr/>
        </p:nvGrpSpPr>
        <p:grpSpPr bwMode="auto">
          <a:xfrm>
            <a:off x="3915247" y="4913768"/>
            <a:ext cx="1143000" cy="1143000"/>
            <a:chOff x="1392" y="1008"/>
            <a:chExt cx="720" cy="720"/>
          </a:xfrm>
          <a:solidFill>
            <a:schemeClr val="accent2"/>
          </a:solidFill>
        </p:grpSpPr>
        <p:sp>
          <p:nvSpPr>
            <p:cNvPr id="3181" name="Rectangle 40"/>
            <p:cNvSpPr>
              <a:spLocks noChangeArrowheads="1"/>
            </p:cNvSpPr>
            <p:nvPr/>
          </p:nvSpPr>
          <p:spPr bwMode="auto">
            <a:xfrm>
              <a:off x="139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 name="Rectangle 41"/>
            <p:cNvSpPr>
              <a:spLocks noChangeArrowheads="1"/>
            </p:cNvSpPr>
            <p:nvPr/>
          </p:nvSpPr>
          <p:spPr bwMode="auto">
            <a:xfrm>
              <a:off x="163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 name="Rectangle 42"/>
            <p:cNvSpPr>
              <a:spLocks noChangeArrowheads="1"/>
            </p:cNvSpPr>
            <p:nvPr/>
          </p:nvSpPr>
          <p:spPr bwMode="auto">
            <a:xfrm>
              <a:off x="187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 name="Rectangle 43"/>
            <p:cNvSpPr>
              <a:spLocks noChangeArrowheads="1"/>
            </p:cNvSpPr>
            <p:nvPr/>
          </p:nvSpPr>
          <p:spPr bwMode="auto">
            <a:xfrm>
              <a:off x="1632"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 name="Rectangle 46"/>
            <p:cNvSpPr>
              <a:spLocks noChangeArrowheads="1"/>
            </p:cNvSpPr>
            <p:nvPr/>
          </p:nvSpPr>
          <p:spPr bwMode="auto">
            <a:xfrm>
              <a:off x="1392"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 name="Rectangle 47"/>
            <p:cNvSpPr>
              <a:spLocks noChangeArrowheads="1"/>
            </p:cNvSpPr>
            <p:nvPr/>
          </p:nvSpPr>
          <p:spPr bwMode="auto">
            <a:xfrm>
              <a:off x="1872"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 name="Rectangle 78"/>
            <p:cNvSpPr>
              <a:spLocks noChangeArrowheads="1"/>
            </p:cNvSpPr>
            <p:nvPr/>
          </p:nvSpPr>
          <p:spPr bwMode="auto">
            <a:xfrm>
              <a:off x="1872"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 name="Rectangle 79"/>
            <p:cNvSpPr>
              <a:spLocks noChangeArrowheads="1"/>
            </p:cNvSpPr>
            <p:nvPr/>
          </p:nvSpPr>
          <p:spPr bwMode="auto">
            <a:xfrm>
              <a:off x="1632"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54" name="Group 90"/>
          <p:cNvGrpSpPr>
            <a:grpSpLocks/>
          </p:cNvGrpSpPr>
          <p:nvPr/>
        </p:nvGrpSpPr>
        <p:grpSpPr bwMode="auto">
          <a:xfrm>
            <a:off x="5820247" y="4532768"/>
            <a:ext cx="1524000" cy="1524000"/>
            <a:chOff x="2592" y="768"/>
            <a:chExt cx="960" cy="960"/>
          </a:xfrm>
          <a:solidFill>
            <a:schemeClr val="accent2"/>
          </a:solidFill>
        </p:grpSpPr>
        <p:sp>
          <p:nvSpPr>
            <p:cNvPr id="3166" name="Rectangle 50"/>
            <p:cNvSpPr>
              <a:spLocks noChangeArrowheads="1"/>
            </p:cNvSpPr>
            <p:nvPr/>
          </p:nvSpPr>
          <p:spPr bwMode="auto">
            <a:xfrm>
              <a:off x="259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7" name="Rectangle 51"/>
            <p:cNvSpPr>
              <a:spLocks noChangeArrowheads="1"/>
            </p:cNvSpPr>
            <p:nvPr/>
          </p:nvSpPr>
          <p:spPr bwMode="auto">
            <a:xfrm>
              <a:off x="283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8" name="Rectangle 52"/>
            <p:cNvSpPr>
              <a:spLocks noChangeArrowheads="1"/>
            </p:cNvSpPr>
            <p:nvPr/>
          </p:nvSpPr>
          <p:spPr bwMode="auto">
            <a:xfrm>
              <a:off x="307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9" name="Rectangle 54"/>
            <p:cNvSpPr>
              <a:spLocks noChangeArrowheads="1"/>
            </p:cNvSpPr>
            <p:nvPr/>
          </p:nvSpPr>
          <p:spPr bwMode="auto">
            <a:xfrm>
              <a:off x="3312"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0" name="Rectangle 56"/>
            <p:cNvSpPr>
              <a:spLocks noChangeArrowheads="1"/>
            </p:cNvSpPr>
            <p:nvPr/>
          </p:nvSpPr>
          <p:spPr bwMode="auto">
            <a:xfrm>
              <a:off x="3072"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1" name="Rectangle 57"/>
            <p:cNvSpPr>
              <a:spLocks noChangeArrowheads="1"/>
            </p:cNvSpPr>
            <p:nvPr/>
          </p:nvSpPr>
          <p:spPr bwMode="auto">
            <a:xfrm>
              <a:off x="2832"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2" name="Rectangle 59"/>
            <p:cNvSpPr>
              <a:spLocks noChangeArrowheads="1"/>
            </p:cNvSpPr>
            <p:nvPr/>
          </p:nvSpPr>
          <p:spPr bwMode="auto">
            <a:xfrm>
              <a:off x="3312"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3" name="Rectangle 60"/>
            <p:cNvSpPr>
              <a:spLocks noChangeArrowheads="1"/>
            </p:cNvSpPr>
            <p:nvPr/>
          </p:nvSpPr>
          <p:spPr bwMode="auto">
            <a:xfrm>
              <a:off x="3072"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 name="Rectangle 63"/>
            <p:cNvSpPr>
              <a:spLocks noChangeArrowheads="1"/>
            </p:cNvSpPr>
            <p:nvPr/>
          </p:nvSpPr>
          <p:spPr bwMode="auto">
            <a:xfrm>
              <a:off x="3312"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 name="Rectangle 69"/>
            <p:cNvSpPr>
              <a:spLocks noChangeArrowheads="1"/>
            </p:cNvSpPr>
            <p:nvPr/>
          </p:nvSpPr>
          <p:spPr bwMode="auto">
            <a:xfrm>
              <a:off x="2592"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 name="Rectangle 70"/>
            <p:cNvSpPr>
              <a:spLocks noChangeArrowheads="1"/>
            </p:cNvSpPr>
            <p:nvPr/>
          </p:nvSpPr>
          <p:spPr bwMode="auto">
            <a:xfrm>
              <a:off x="2832"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 name="Rectangle 73"/>
            <p:cNvSpPr>
              <a:spLocks noChangeArrowheads="1"/>
            </p:cNvSpPr>
            <p:nvPr/>
          </p:nvSpPr>
          <p:spPr bwMode="auto">
            <a:xfrm>
              <a:off x="2592"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 name="Rectangle 80"/>
            <p:cNvSpPr>
              <a:spLocks noChangeArrowheads="1"/>
            </p:cNvSpPr>
            <p:nvPr/>
          </p:nvSpPr>
          <p:spPr bwMode="auto">
            <a:xfrm>
              <a:off x="3312" y="76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 name="Rectangle 81"/>
            <p:cNvSpPr>
              <a:spLocks noChangeArrowheads="1"/>
            </p:cNvSpPr>
            <p:nvPr/>
          </p:nvSpPr>
          <p:spPr bwMode="auto">
            <a:xfrm>
              <a:off x="3072" y="76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 name="Rectangle 82"/>
            <p:cNvSpPr>
              <a:spLocks noChangeArrowheads="1"/>
            </p:cNvSpPr>
            <p:nvPr/>
          </p:nvSpPr>
          <p:spPr bwMode="auto">
            <a:xfrm>
              <a:off x="2832" y="76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51" name="Group 87"/>
          <p:cNvGrpSpPr>
            <a:grpSpLocks/>
          </p:cNvGrpSpPr>
          <p:nvPr/>
        </p:nvGrpSpPr>
        <p:grpSpPr bwMode="auto">
          <a:xfrm>
            <a:off x="8182447" y="4151768"/>
            <a:ext cx="1905000" cy="1905000"/>
            <a:chOff x="4080" y="528"/>
            <a:chExt cx="1200" cy="1200"/>
          </a:xfrm>
          <a:solidFill>
            <a:schemeClr val="accent2"/>
          </a:solidFill>
        </p:grpSpPr>
        <p:sp>
          <p:nvSpPr>
            <p:cNvPr id="3142" name="Rectangle 2"/>
            <p:cNvSpPr>
              <a:spLocks noChangeArrowheads="1"/>
            </p:cNvSpPr>
            <p:nvPr/>
          </p:nvSpPr>
          <p:spPr bwMode="auto">
            <a:xfrm>
              <a:off x="4080"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 name="Rectangle 3"/>
            <p:cNvSpPr>
              <a:spLocks noChangeArrowheads="1"/>
            </p:cNvSpPr>
            <p:nvPr/>
          </p:nvSpPr>
          <p:spPr bwMode="auto">
            <a:xfrm>
              <a:off x="4320"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 name="Rectangle 4"/>
            <p:cNvSpPr>
              <a:spLocks noChangeArrowheads="1"/>
            </p:cNvSpPr>
            <p:nvPr/>
          </p:nvSpPr>
          <p:spPr bwMode="auto">
            <a:xfrm>
              <a:off x="4560"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5" name="Rectangle 5"/>
            <p:cNvSpPr>
              <a:spLocks noChangeArrowheads="1"/>
            </p:cNvSpPr>
            <p:nvPr/>
          </p:nvSpPr>
          <p:spPr bwMode="auto">
            <a:xfrm>
              <a:off x="5040"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6" name="Rectangle 6"/>
            <p:cNvSpPr>
              <a:spLocks noChangeArrowheads="1"/>
            </p:cNvSpPr>
            <p:nvPr/>
          </p:nvSpPr>
          <p:spPr bwMode="auto">
            <a:xfrm>
              <a:off x="4800" y="148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7" name="Rectangle 9"/>
            <p:cNvSpPr>
              <a:spLocks noChangeArrowheads="1"/>
            </p:cNvSpPr>
            <p:nvPr/>
          </p:nvSpPr>
          <p:spPr bwMode="auto">
            <a:xfrm>
              <a:off x="4560"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8" name="Rectangle 10"/>
            <p:cNvSpPr>
              <a:spLocks noChangeArrowheads="1"/>
            </p:cNvSpPr>
            <p:nvPr/>
          </p:nvSpPr>
          <p:spPr bwMode="auto">
            <a:xfrm>
              <a:off x="4320"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9" name="Rectangle 11"/>
            <p:cNvSpPr>
              <a:spLocks noChangeArrowheads="1"/>
            </p:cNvSpPr>
            <p:nvPr/>
          </p:nvSpPr>
          <p:spPr bwMode="auto">
            <a:xfrm>
              <a:off x="5040"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0" name="Rectangle 12"/>
            <p:cNvSpPr>
              <a:spLocks noChangeArrowheads="1"/>
            </p:cNvSpPr>
            <p:nvPr/>
          </p:nvSpPr>
          <p:spPr bwMode="auto">
            <a:xfrm>
              <a:off x="4800"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1" name="Rectangle 13"/>
            <p:cNvSpPr>
              <a:spLocks noChangeArrowheads="1"/>
            </p:cNvSpPr>
            <p:nvPr/>
          </p:nvSpPr>
          <p:spPr bwMode="auto">
            <a:xfrm>
              <a:off x="4560"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2" name="Rectangle 15"/>
            <p:cNvSpPr>
              <a:spLocks noChangeArrowheads="1"/>
            </p:cNvSpPr>
            <p:nvPr/>
          </p:nvSpPr>
          <p:spPr bwMode="auto">
            <a:xfrm>
              <a:off x="5040"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 name="Rectangle 16"/>
            <p:cNvSpPr>
              <a:spLocks noChangeArrowheads="1"/>
            </p:cNvSpPr>
            <p:nvPr/>
          </p:nvSpPr>
          <p:spPr bwMode="auto">
            <a:xfrm>
              <a:off x="4800"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 name="Rectangle 19"/>
            <p:cNvSpPr>
              <a:spLocks noChangeArrowheads="1"/>
            </p:cNvSpPr>
            <p:nvPr/>
          </p:nvSpPr>
          <p:spPr bwMode="auto">
            <a:xfrm>
              <a:off x="4800" y="76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5" name="Rectangle 20"/>
            <p:cNvSpPr>
              <a:spLocks noChangeArrowheads="1"/>
            </p:cNvSpPr>
            <p:nvPr/>
          </p:nvSpPr>
          <p:spPr bwMode="auto">
            <a:xfrm>
              <a:off x="4560" y="76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6" name="Rectangle 21"/>
            <p:cNvSpPr>
              <a:spLocks noChangeArrowheads="1"/>
            </p:cNvSpPr>
            <p:nvPr/>
          </p:nvSpPr>
          <p:spPr bwMode="auto">
            <a:xfrm>
              <a:off x="5040" y="76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7" name="Rectangle 22"/>
            <p:cNvSpPr>
              <a:spLocks noChangeArrowheads="1"/>
            </p:cNvSpPr>
            <p:nvPr/>
          </p:nvSpPr>
          <p:spPr bwMode="auto">
            <a:xfrm>
              <a:off x="4080" y="124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8" name="Rectangle 23"/>
            <p:cNvSpPr>
              <a:spLocks noChangeArrowheads="1"/>
            </p:cNvSpPr>
            <p:nvPr/>
          </p:nvSpPr>
          <p:spPr bwMode="auto">
            <a:xfrm>
              <a:off x="4320"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9" name="Rectangle 24"/>
            <p:cNvSpPr>
              <a:spLocks noChangeArrowheads="1"/>
            </p:cNvSpPr>
            <p:nvPr/>
          </p:nvSpPr>
          <p:spPr bwMode="auto">
            <a:xfrm>
              <a:off x="4320" y="76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0" name="Rectangle 25"/>
            <p:cNvSpPr>
              <a:spLocks noChangeArrowheads="1"/>
            </p:cNvSpPr>
            <p:nvPr/>
          </p:nvSpPr>
          <p:spPr bwMode="auto">
            <a:xfrm>
              <a:off x="4080" y="76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1" name="Rectangle 26"/>
            <p:cNvSpPr>
              <a:spLocks noChangeArrowheads="1"/>
            </p:cNvSpPr>
            <p:nvPr/>
          </p:nvSpPr>
          <p:spPr bwMode="auto">
            <a:xfrm>
              <a:off x="4080" y="100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2" name="Rectangle 83"/>
            <p:cNvSpPr>
              <a:spLocks noChangeArrowheads="1"/>
            </p:cNvSpPr>
            <p:nvPr/>
          </p:nvSpPr>
          <p:spPr bwMode="auto">
            <a:xfrm>
              <a:off x="4320" y="52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3" name="Rectangle 84"/>
            <p:cNvSpPr>
              <a:spLocks noChangeArrowheads="1"/>
            </p:cNvSpPr>
            <p:nvPr/>
          </p:nvSpPr>
          <p:spPr bwMode="auto">
            <a:xfrm>
              <a:off x="4560" y="52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 name="Rectangle 85"/>
            <p:cNvSpPr>
              <a:spLocks noChangeArrowheads="1"/>
            </p:cNvSpPr>
            <p:nvPr/>
          </p:nvSpPr>
          <p:spPr bwMode="auto">
            <a:xfrm>
              <a:off x="4800" y="52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 name="Rectangle 86"/>
            <p:cNvSpPr>
              <a:spLocks noChangeArrowheads="1"/>
            </p:cNvSpPr>
            <p:nvPr/>
          </p:nvSpPr>
          <p:spPr bwMode="auto">
            <a:xfrm>
              <a:off x="5040" y="528"/>
              <a:ext cx="240" cy="240"/>
            </a:xfrm>
            <a:prstGeom prst="rect">
              <a:avLst/>
            </a:prstGeom>
            <a:grpFill/>
            <a:ln w="19050">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0" name="TextBox 119">
            <a:extLst>
              <a:ext uri="{FF2B5EF4-FFF2-40B4-BE49-F238E27FC236}">
                <a16:creationId xmlns:a16="http://schemas.microsoft.com/office/drawing/2014/main" id="{6A1350E8-7D8A-449A-AF57-902141040B8C}"/>
              </a:ext>
            </a:extLst>
          </p:cNvPr>
          <p:cNvSpPr txBox="1"/>
          <p:nvPr/>
        </p:nvSpPr>
        <p:spPr>
          <a:xfrm>
            <a:off x="282621" y="2181194"/>
            <a:ext cx="583571" cy="400110"/>
          </a:xfrm>
          <a:prstGeom prst="rect">
            <a:avLst/>
          </a:prstGeom>
          <a:noFill/>
        </p:spPr>
        <p:txBody>
          <a:bodyPr wrap="square" rtlCol="0">
            <a:spAutoFit/>
          </a:bodyPr>
          <a:lstStyle/>
          <a:p>
            <a:r>
              <a:rPr lang="en-GB" sz="2000" dirty="0"/>
              <a:t>(1)</a:t>
            </a:r>
          </a:p>
        </p:txBody>
      </p:sp>
      <p:sp>
        <p:nvSpPr>
          <p:cNvPr id="121" name="TextBox 120">
            <a:extLst>
              <a:ext uri="{FF2B5EF4-FFF2-40B4-BE49-F238E27FC236}">
                <a16:creationId xmlns:a16="http://schemas.microsoft.com/office/drawing/2014/main" id="{22BCDFCE-5432-4CB7-A497-406592FD6FDC}"/>
              </a:ext>
            </a:extLst>
          </p:cNvPr>
          <p:cNvSpPr txBox="1"/>
          <p:nvPr/>
        </p:nvSpPr>
        <p:spPr>
          <a:xfrm>
            <a:off x="282621" y="4946590"/>
            <a:ext cx="583571" cy="400110"/>
          </a:xfrm>
          <a:prstGeom prst="rect">
            <a:avLst/>
          </a:prstGeom>
          <a:noFill/>
        </p:spPr>
        <p:txBody>
          <a:bodyPr wrap="square" rtlCol="0">
            <a:spAutoFit/>
          </a:bodyPr>
          <a:lstStyle/>
          <a:p>
            <a:r>
              <a:rPr lang="en-GB" sz="2000" dirty="0"/>
              <a:t>(2)</a:t>
            </a:r>
          </a:p>
        </p:txBody>
      </p:sp>
      <p:grpSp>
        <p:nvGrpSpPr>
          <p:cNvPr id="122" name="Group 70">
            <a:extLst>
              <a:ext uri="{FF2B5EF4-FFF2-40B4-BE49-F238E27FC236}">
                <a16:creationId xmlns:a16="http://schemas.microsoft.com/office/drawing/2014/main" id="{52F0D2F7-A3F8-4465-9364-435911420141}"/>
              </a:ext>
            </a:extLst>
          </p:cNvPr>
          <p:cNvGrpSpPr>
            <a:grpSpLocks/>
          </p:cNvGrpSpPr>
          <p:nvPr/>
        </p:nvGrpSpPr>
        <p:grpSpPr bwMode="auto">
          <a:xfrm>
            <a:off x="8182447" y="951934"/>
            <a:ext cx="1905000" cy="1524000"/>
            <a:chOff x="4080" y="768"/>
            <a:chExt cx="1200" cy="960"/>
          </a:xfrm>
          <a:solidFill>
            <a:schemeClr val="accent2"/>
          </a:solidFill>
        </p:grpSpPr>
        <p:sp>
          <p:nvSpPr>
            <p:cNvPr id="123" name="Rectangle 71">
              <a:extLst>
                <a:ext uri="{FF2B5EF4-FFF2-40B4-BE49-F238E27FC236}">
                  <a16:creationId xmlns:a16="http://schemas.microsoft.com/office/drawing/2014/main" id="{86EC07D8-BAE5-4D37-B0D6-9DA891BFFDAF}"/>
                </a:ext>
              </a:extLst>
            </p:cNvPr>
            <p:cNvSpPr>
              <a:spLocks noChangeArrowheads="1"/>
            </p:cNvSpPr>
            <p:nvPr/>
          </p:nvSpPr>
          <p:spPr bwMode="auto">
            <a:xfrm>
              <a:off x="4080"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72">
              <a:extLst>
                <a:ext uri="{FF2B5EF4-FFF2-40B4-BE49-F238E27FC236}">
                  <a16:creationId xmlns:a16="http://schemas.microsoft.com/office/drawing/2014/main" id="{D69E7FE0-EFC8-47F0-941A-DD4A39B31B7E}"/>
                </a:ext>
              </a:extLst>
            </p:cNvPr>
            <p:cNvSpPr>
              <a:spLocks noChangeArrowheads="1"/>
            </p:cNvSpPr>
            <p:nvPr/>
          </p:nvSpPr>
          <p:spPr bwMode="auto">
            <a:xfrm>
              <a:off x="4320"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73">
              <a:extLst>
                <a:ext uri="{FF2B5EF4-FFF2-40B4-BE49-F238E27FC236}">
                  <a16:creationId xmlns:a16="http://schemas.microsoft.com/office/drawing/2014/main" id="{96981BDF-C04E-4C68-91D5-5DC3B7B286B6}"/>
                </a:ext>
              </a:extLst>
            </p:cNvPr>
            <p:cNvSpPr>
              <a:spLocks noChangeArrowheads="1"/>
            </p:cNvSpPr>
            <p:nvPr/>
          </p:nvSpPr>
          <p:spPr bwMode="auto">
            <a:xfrm>
              <a:off x="4560"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74">
              <a:extLst>
                <a:ext uri="{FF2B5EF4-FFF2-40B4-BE49-F238E27FC236}">
                  <a16:creationId xmlns:a16="http://schemas.microsoft.com/office/drawing/2014/main" id="{70276362-BBE7-4B97-AE73-D11B927ACB0B}"/>
                </a:ext>
              </a:extLst>
            </p:cNvPr>
            <p:cNvSpPr>
              <a:spLocks noChangeArrowheads="1"/>
            </p:cNvSpPr>
            <p:nvPr/>
          </p:nvSpPr>
          <p:spPr bwMode="auto">
            <a:xfrm>
              <a:off x="5040"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Rectangle 75">
              <a:extLst>
                <a:ext uri="{FF2B5EF4-FFF2-40B4-BE49-F238E27FC236}">
                  <a16:creationId xmlns:a16="http://schemas.microsoft.com/office/drawing/2014/main" id="{27E658A0-3FC6-4579-8CF1-6B0D903E405B}"/>
                </a:ext>
              </a:extLst>
            </p:cNvPr>
            <p:cNvSpPr>
              <a:spLocks noChangeArrowheads="1"/>
            </p:cNvSpPr>
            <p:nvPr/>
          </p:nvSpPr>
          <p:spPr bwMode="auto">
            <a:xfrm>
              <a:off x="4800"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Rectangle 76">
              <a:extLst>
                <a:ext uri="{FF2B5EF4-FFF2-40B4-BE49-F238E27FC236}">
                  <a16:creationId xmlns:a16="http://schemas.microsoft.com/office/drawing/2014/main" id="{95EF1000-D10F-4450-8B39-F521F1B8368D}"/>
                </a:ext>
              </a:extLst>
            </p:cNvPr>
            <p:cNvSpPr>
              <a:spLocks noChangeArrowheads="1"/>
            </p:cNvSpPr>
            <p:nvPr/>
          </p:nvSpPr>
          <p:spPr bwMode="auto">
            <a:xfrm>
              <a:off x="4560"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Rectangle 77">
              <a:extLst>
                <a:ext uri="{FF2B5EF4-FFF2-40B4-BE49-F238E27FC236}">
                  <a16:creationId xmlns:a16="http://schemas.microsoft.com/office/drawing/2014/main" id="{7FD2D577-D0F9-4C8D-933D-4D4EAC6CCBD6}"/>
                </a:ext>
              </a:extLst>
            </p:cNvPr>
            <p:cNvSpPr>
              <a:spLocks noChangeArrowheads="1"/>
            </p:cNvSpPr>
            <p:nvPr/>
          </p:nvSpPr>
          <p:spPr bwMode="auto">
            <a:xfrm>
              <a:off x="4320"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Rectangle 78">
              <a:extLst>
                <a:ext uri="{FF2B5EF4-FFF2-40B4-BE49-F238E27FC236}">
                  <a16:creationId xmlns:a16="http://schemas.microsoft.com/office/drawing/2014/main" id="{074D9B0C-8FE9-464B-83A7-23F2F3B62278}"/>
                </a:ext>
              </a:extLst>
            </p:cNvPr>
            <p:cNvSpPr>
              <a:spLocks noChangeArrowheads="1"/>
            </p:cNvSpPr>
            <p:nvPr/>
          </p:nvSpPr>
          <p:spPr bwMode="auto">
            <a:xfrm>
              <a:off x="5040"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Rectangle 79">
              <a:extLst>
                <a:ext uri="{FF2B5EF4-FFF2-40B4-BE49-F238E27FC236}">
                  <a16:creationId xmlns:a16="http://schemas.microsoft.com/office/drawing/2014/main" id="{B88C63C9-23D1-4867-9D72-45CDE6FB005F}"/>
                </a:ext>
              </a:extLst>
            </p:cNvPr>
            <p:cNvSpPr>
              <a:spLocks noChangeArrowheads="1"/>
            </p:cNvSpPr>
            <p:nvPr/>
          </p:nvSpPr>
          <p:spPr bwMode="auto">
            <a:xfrm>
              <a:off x="4800"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Rectangle 80">
              <a:extLst>
                <a:ext uri="{FF2B5EF4-FFF2-40B4-BE49-F238E27FC236}">
                  <a16:creationId xmlns:a16="http://schemas.microsoft.com/office/drawing/2014/main" id="{5106E7B9-4A44-4991-A23D-F2FC225D5758}"/>
                </a:ext>
              </a:extLst>
            </p:cNvPr>
            <p:cNvSpPr>
              <a:spLocks noChangeArrowheads="1"/>
            </p:cNvSpPr>
            <p:nvPr/>
          </p:nvSpPr>
          <p:spPr bwMode="auto">
            <a:xfrm>
              <a:off x="4560"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Rectangle 81">
              <a:extLst>
                <a:ext uri="{FF2B5EF4-FFF2-40B4-BE49-F238E27FC236}">
                  <a16:creationId xmlns:a16="http://schemas.microsoft.com/office/drawing/2014/main" id="{BAFD7776-55F9-4D49-BC6D-0BE9A7AE22FC}"/>
                </a:ext>
              </a:extLst>
            </p:cNvPr>
            <p:cNvSpPr>
              <a:spLocks noChangeArrowheads="1"/>
            </p:cNvSpPr>
            <p:nvPr/>
          </p:nvSpPr>
          <p:spPr bwMode="auto">
            <a:xfrm>
              <a:off x="5040"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Rectangle 82">
              <a:extLst>
                <a:ext uri="{FF2B5EF4-FFF2-40B4-BE49-F238E27FC236}">
                  <a16:creationId xmlns:a16="http://schemas.microsoft.com/office/drawing/2014/main" id="{66B893B7-127C-44AA-AFC1-B2FBD522489C}"/>
                </a:ext>
              </a:extLst>
            </p:cNvPr>
            <p:cNvSpPr>
              <a:spLocks noChangeArrowheads="1"/>
            </p:cNvSpPr>
            <p:nvPr/>
          </p:nvSpPr>
          <p:spPr bwMode="auto">
            <a:xfrm>
              <a:off x="4800"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Rectangle 83">
              <a:extLst>
                <a:ext uri="{FF2B5EF4-FFF2-40B4-BE49-F238E27FC236}">
                  <a16:creationId xmlns:a16="http://schemas.microsoft.com/office/drawing/2014/main" id="{83867D95-FF71-4A0E-9DC9-A5230E4F7E95}"/>
                </a:ext>
              </a:extLst>
            </p:cNvPr>
            <p:cNvSpPr>
              <a:spLocks noChangeArrowheads="1"/>
            </p:cNvSpPr>
            <p:nvPr/>
          </p:nvSpPr>
          <p:spPr bwMode="auto">
            <a:xfrm>
              <a:off x="4800" y="76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Rectangle 84">
              <a:extLst>
                <a:ext uri="{FF2B5EF4-FFF2-40B4-BE49-F238E27FC236}">
                  <a16:creationId xmlns:a16="http://schemas.microsoft.com/office/drawing/2014/main" id="{E3D30648-11AA-40F2-A318-D6A3C8CB1525}"/>
                </a:ext>
              </a:extLst>
            </p:cNvPr>
            <p:cNvSpPr>
              <a:spLocks noChangeArrowheads="1"/>
            </p:cNvSpPr>
            <p:nvPr/>
          </p:nvSpPr>
          <p:spPr bwMode="auto">
            <a:xfrm>
              <a:off x="4560" y="76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85">
              <a:extLst>
                <a:ext uri="{FF2B5EF4-FFF2-40B4-BE49-F238E27FC236}">
                  <a16:creationId xmlns:a16="http://schemas.microsoft.com/office/drawing/2014/main" id="{2F44D7BF-22DF-4454-8D49-1EC81D6872BE}"/>
                </a:ext>
              </a:extLst>
            </p:cNvPr>
            <p:cNvSpPr>
              <a:spLocks noChangeArrowheads="1"/>
            </p:cNvSpPr>
            <p:nvPr/>
          </p:nvSpPr>
          <p:spPr bwMode="auto">
            <a:xfrm>
              <a:off x="5040" y="76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Rectangle 86">
              <a:extLst>
                <a:ext uri="{FF2B5EF4-FFF2-40B4-BE49-F238E27FC236}">
                  <a16:creationId xmlns:a16="http://schemas.microsoft.com/office/drawing/2014/main" id="{F5C773A4-2C80-4D53-945E-7B4D7682B9BE}"/>
                </a:ext>
              </a:extLst>
            </p:cNvPr>
            <p:cNvSpPr>
              <a:spLocks noChangeArrowheads="1"/>
            </p:cNvSpPr>
            <p:nvPr/>
          </p:nvSpPr>
          <p:spPr bwMode="auto">
            <a:xfrm>
              <a:off x="4080"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Rectangle 87">
              <a:extLst>
                <a:ext uri="{FF2B5EF4-FFF2-40B4-BE49-F238E27FC236}">
                  <a16:creationId xmlns:a16="http://schemas.microsoft.com/office/drawing/2014/main" id="{F45A1809-810F-45E0-A7AA-68814F0D3961}"/>
                </a:ext>
              </a:extLst>
            </p:cNvPr>
            <p:cNvSpPr>
              <a:spLocks noChangeArrowheads="1"/>
            </p:cNvSpPr>
            <p:nvPr/>
          </p:nvSpPr>
          <p:spPr bwMode="auto">
            <a:xfrm>
              <a:off x="4320"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Rectangle 88">
              <a:extLst>
                <a:ext uri="{FF2B5EF4-FFF2-40B4-BE49-F238E27FC236}">
                  <a16:creationId xmlns:a16="http://schemas.microsoft.com/office/drawing/2014/main" id="{C9D2D14F-DAFA-48FC-BC9A-1072EB769729}"/>
                </a:ext>
              </a:extLst>
            </p:cNvPr>
            <p:cNvSpPr>
              <a:spLocks noChangeArrowheads="1"/>
            </p:cNvSpPr>
            <p:nvPr/>
          </p:nvSpPr>
          <p:spPr bwMode="auto">
            <a:xfrm>
              <a:off x="4320" y="76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Rectangle 89">
              <a:extLst>
                <a:ext uri="{FF2B5EF4-FFF2-40B4-BE49-F238E27FC236}">
                  <a16:creationId xmlns:a16="http://schemas.microsoft.com/office/drawing/2014/main" id="{724CA3AA-076D-4605-A6BB-7EF21E7FD692}"/>
                </a:ext>
              </a:extLst>
            </p:cNvPr>
            <p:cNvSpPr>
              <a:spLocks noChangeArrowheads="1"/>
            </p:cNvSpPr>
            <p:nvPr/>
          </p:nvSpPr>
          <p:spPr bwMode="auto">
            <a:xfrm>
              <a:off x="4080" y="76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Rectangle 90">
              <a:extLst>
                <a:ext uri="{FF2B5EF4-FFF2-40B4-BE49-F238E27FC236}">
                  <a16:creationId xmlns:a16="http://schemas.microsoft.com/office/drawing/2014/main" id="{37C9CD83-AC79-4999-B52E-9289890CF4A2}"/>
                </a:ext>
              </a:extLst>
            </p:cNvPr>
            <p:cNvSpPr>
              <a:spLocks noChangeArrowheads="1"/>
            </p:cNvSpPr>
            <p:nvPr/>
          </p:nvSpPr>
          <p:spPr bwMode="auto">
            <a:xfrm>
              <a:off x="4080"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 name="Group 113">
            <a:extLst>
              <a:ext uri="{FF2B5EF4-FFF2-40B4-BE49-F238E27FC236}">
                <a16:creationId xmlns:a16="http://schemas.microsoft.com/office/drawing/2014/main" id="{83B4B87E-B2F0-4583-BE10-46FC6D4E48C7}"/>
              </a:ext>
            </a:extLst>
          </p:cNvPr>
          <p:cNvGrpSpPr>
            <a:grpSpLocks/>
          </p:cNvGrpSpPr>
          <p:nvPr/>
        </p:nvGrpSpPr>
        <p:grpSpPr bwMode="auto">
          <a:xfrm>
            <a:off x="2391247" y="2094934"/>
            <a:ext cx="762000" cy="381000"/>
            <a:chOff x="432" y="3264"/>
            <a:chExt cx="480" cy="240"/>
          </a:xfrm>
          <a:solidFill>
            <a:schemeClr val="accent2"/>
          </a:solidFill>
        </p:grpSpPr>
        <p:sp>
          <p:nvSpPr>
            <p:cNvPr id="144" name="Rectangle 91">
              <a:extLst>
                <a:ext uri="{FF2B5EF4-FFF2-40B4-BE49-F238E27FC236}">
                  <a16:creationId xmlns:a16="http://schemas.microsoft.com/office/drawing/2014/main" id="{83399554-5645-4896-86D3-6159D563FE16}"/>
                </a:ext>
              </a:extLst>
            </p:cNvPr>
            <p:cNvSpPr>
              <a:spLocks noChangeArrowheads="1"/>
            </p:cNvSpPr>
            <p:nvPr/>
          </p:nvSpPr>
          <p:spPr bwMode="auto">
            <a:xfrm>
              <a:off x="432" y="3264"/>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Rectangle 92">
              <a:extLst>
                <a:ext uri="{FF2B5EF4-FFF2-40B4-BE49-F238E27FC236}">
                  <a16:creationId xmlns:a16="http://schemas.microsoft.com/office/drawing/2014/main" id="{B6F98C25-6E21-4001-9B32-A81110BAF6FF}"/>
                </a:ext>
              </a:extLst>
            </p:cNvPr>
            <p:cNvSpPr>
              <a:spLocks noChangeArrowheads="1"/>
            </p:cNvSpPr>
            <p:nvPr/>
          </p:nvSpPr>
          <p:spPr bwMode="auto">
            <a:xfrm>
              <a:off x="672" y="3264"/>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6" name="Group 93">
            <a:extLst>
              <a:ext uri="{FF2B5EF4-FFF2-40B4-BE49-F238E27FC236}">
                <a16:creationId xmlns:a16="http://schemas.microsoft.com/office/drawing/2014/main" id="{E8662AAD-F785-480A-9E8B-8D4951BC8088}"/>
              </a:ext>
            </a:extLst>
          </p:cNvPr>
          <p:cNvGrpSpPr>
            <a:grpSpLocks/>
          </p:cNvGrpSpPr>
          <p:nvPr/>
        </p:nvGrpSpPr>
        <p:grpSpPr bwMode="auto">
          <a:xfrm>
            <a:off x="3915247" y="1713934"/>
            <a:ext cx="1143000" cy="762000"/>
            <a:chOff x="1392" y="1248"/>
            <a:chExt cx="720" cy="480"/>
          </a:xfrm>
          <a:solidFill>
            <a:schemeClr val="accent2"/>
          </a:solidFill>
        </p:grpSpPr>
        <p:sp>
          <p:nvSpPr>
            <p:cNvPr id="147" name="Rectangle 94">
              <a:extLst>
                <a:ext uri="{FF2B5EF4-FFF2-40B4-BE49-F238E27FC236}">
                  <a16:creationId xmlns:a16="http://schemas.microsoft.com/office/drawing/2014/main" id="{CEBBE40C-BEBE-430A-84F8-A3813AC487FE}"/>
                </a:ext>
              </a:extLst>
            </p:cNvPr>
            <p:cNvSpPr>
              <a:spLocks noChangeArrowheads="1"/>
            </p:cNvSpPr>
            <p:nvPr/>
          </p:nvSpPr>
          <p:spPr bwMode="auto">
            <a:xfrm>
              <a:off x="1392"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Rectangle 95">
              <a:extLst>
                <a:ext uri="{FF2B5EF4-FFF2-40B4-BE49-F238E27FC236}">
                  <a16:creationId xmlns:a16="http://schemas.microsoft.com/office/drawing/2014/main" id="{60ECBF3A-2EB1-460F-A9A4-7A14020527A0}"/>
                </a:ext>
              </a:extLst>
            </p:cNvPr>
            <p:cNvSpPr>
              <a:spLocks noChangeArrowheads="1"/>
            </p:cNvSpPr>
            <p:nvPr/>
          </p:nvSpPr>
          <p:spPr bwMode="auto">
            <a:xfrm>
              <a:off x="1632"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Rectangle 96">
              <a:extLst>
                <a:ext uri="{FF2B5EF4-FFF2-40B4-BE49-F238E27FC236}">
                  <a16:creationId xmlns:a16="http://schemas.microsoft.com/office/drawing/2014/main" id="{BDAF76F9-7C76-464D-B51A-E2C73A673A7A}"/>
                </a:ext>
              </a:extLst>
            </p:cNvPr>
            <p:cNvSpPr>
              <a:spLocks noChangeArrowheads="1"/>
            </p:cNvSpPr>
            <p:nvPr/>
          </p:nvSpPr>
          <p:spPr bwMode="auto">
            <a:xfrm>
              <a:off x="1872"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Rectangle 97">
              <a:extLst>
                <a:ext uri="{FF2B5EF4-FFF2-40B4-BE49-F238E27FC236}">
                  <a16:creationId xmlns:a16="http://schemas.microsoft.com/office/drawing/2014/main" id="{A8FB23A8-431D-40FB-BBC8-19861533CCEE}"/>
                </a:ext>
              </a:extLst>
            </p:cNvPr>
            <p:cNvSpPr>
              <a:spLocks noChangeArrowheads="1"/>
            </p:cNvSpPr>
            <p:nvPr/>
          </p:nvSpPr>
          <p:spPr bwMode="auto">
            <a:xfrm>
              <a:off x="1632"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Rectangle 98">
              <a:extLst>
                <a:ext uri="{FF2B5EF4-FFF2-40B4-BE49-F238E27FC236}">
                  <a16:creationId xmlns:a16="http://schemas.microsoft.com/office/drawing/2014/main" id="{FA1B4178-5812-4952-B25C-C63D202995BF}"/>
                </a:ext>
              </a:extLst>
            </p:cNvPr>
            <p:cNvSpPr>
              <a:spLocks noChangeArrowheads="1"/>
            </p:cNvSpPr>
            <p:nvPr/>
          </p:nvSpPr>
          <p:spPr bwMode="auto">
            <a:xfrm>
              <a:off x="1392"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Rectangle 99">
              <a:extLst>
                <a:ext uri="{FF2B5EF4-FFF2-40B4-BE49-F238E27FC236}">
                  <a16:creationId xmlns:a16="http://schemas.microsoft.com/office/drawing/2014/main" id="{8FCF2A6E-30EF-43C6-9690-B32E4B86756E}"/>
                </a:ext>
              </a:extLst>
            </p:cNvPr>
            <p:cNvSpPr>
              <a:spLocks noChangeArrowheads="1"/>
            </p:cNvSpPr>
            <p:nvPr/>
          </p:nvSpPr>
          <p:spPr bwMode="auto">
            <a:xfrm>
              <a:off x="1872"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 name="Group 100">
            <a:extLst>
              <a:ext uri="{FF2B5EF4-FFF2-40B4-BE49-F238E27FC236}">
                <a16:creationId xmlns:a16="http://schemas.microsoft.com/office/drawing/2014/main" id="{6B7E8DA3-AC57-4FCB-A3F2-4AD81B08969A}"/>
              </a:ext>
            </a:extLst>
          </p:cNvPr>
          <p:cNvGrpSpPr>
            <a:grpSpLocks/>
          </p:cNvGrpSpPr>
          <p:nvPr/>
        </p:nvGrpSpPr>
        <p:grpSpPr bwMode="auto">
          <a:xfrm>
            <a:off x="5820247" y="1332934"/>
            <a:ext cx="1524000" cy="1143000"/>
            <a:chOff x="2592" y="1008"/>
            <a:chExt cx="960" cy="720"/>
          </a:xfrm>
          <a:solidFill>
            <a:schemeClr val="accent2"/>
          </a:solidFill>
        </p:grpSpPr>
        <p:sp>
          <p:nvSpPr>
            <p:cNvPr id="154" name="Rectangle 101">
              <a:extLst>
                <a:ext uri="{FF2B5EF4-FFF2-40B4-BE49-F238E27FC236}">
                  <a16:creationId xmlns:a16="http://schemas.microsoft.com/office/drawing/2014/main" id="{E83A9B65-9A8E-41D3-98FA-62FC0229F9F8}"/>
                </a:ext>
              </a:extLst>
            </p:cNvPr>
            <p:cNvSpPr>
              <a:spLocks noChangeArrowheads="1"/>
            </p:cNvSpPr>
            <p:nvPr/>
          </p:nvSpPr>
          <p:spPr bwMode="auto">
            <a:xfrm>
              <a:off x="2592"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Rectangle 102">
              <a:extLst>
                <a:ext uri="{FF2B5EF4-FFF2-40B4-BE49-F238E27FC236}">
                  <a16:creationId xmlns:a16="http://schemas.microsoft.com/office/drawing/2014/main" id="{38E22A0F-5856-4B77-A64A-DA447F9EDDEA}"/>
                </a:ext>
              </a:extLst>
            </p:cNvPr>
            <p:cNvSpPr>
              <a:spLocks noChangeArrowheads="1"/>
            </p:cNvSpPr>
            <p:nvPr/>
          </p:nvSpPr>
          <p:spPr bwMode="auto">
            <a:xfrm>
              <a:off x="2832"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Rectangle 103">
              <a:extLst>
                <a:ext uri="{FF2B5EF4-FFF2-40B4-BE49-F238E27FC236}">
                  <a16:creationId xmlns:a16="http://schemas.microsoft.com/office/drawing/2014/main" id="{F70FA291-9C4B-4514-A841-C74CD42281BC}"/>
                </a:ext>
              </a:extLst>
            </p:cNvPr>
            <p:cNvSpPr>
              <a:spLocks noChangeArrowheads="1"/>
            </p:cNvSpPr>
            <p:nvPr/>
          </p:nvSpPr>
          <p:spPr bwMode="auto">
            <a:xfrm>
              <a:off x="3072"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Rectangle 104">
              <a:extLst>
                <a:ext uri="{FF2B5EF4-FFF2-40B4-BE49-F238E27FC236}">
                  <a16:creationId xmlns:a16="http://schemas.microsoft.com/office/drawing/2014/main" id="{1AE97C6D-EFAA-4BEB-981E-479A42EF8C7C}"/>
                </a:ext>
              </a:extLst>
            </p:cNvPr>
            <p:cNvSpPr>
              <a:spLocks noChangeArrowheads="1"/>
            </p:cNvSpPr>
            <p:nvPr/>
          </p:nvSpPr>
          <p:spPr bwMode="auto">
            <a:xfrm>
              <a:off x="3312" y="148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Rectangle 105">
              <a:extLst>
                <a:ext uri="{FF2B5EF4-FFF2-40B4-BE49-F238E27FC236}">
                  <a16:creationId xmlns:a16="http://schemas.microsoft.com/office/drawing/2014/main" id="{ED219E25-0DB8-4216-91AC-625FA73CB67D}"/>
                </a:ext>
              </a:extLst>
            </p:cNvPr>
            <p:cNvSpPr>
              <a:spLocks noChangeArrowheads="1"/>
            </p:cNvSpPr>
            <p:nvPr/>
          </p:nvSpPr>
          <p:spPr bwMode="auto">
            <a:xfrm>
              <a:off x="3072"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Rectangle 106">
              <a:extLst>
                <a:ext uri="{FF2B5EF4-FFF2-40B4-BE49-F238E27FC236}">
                  <a16:creationId xmlns:a16="http://schemas.microsoft.com/office/drawing/2014/main" id="{F84A7CCE-8121-4EB3-914C-2E076954C56F}"/>
                </a:ext>
              </a:extLst>
            </p:cNvPr>
            <p:cNvSpPr>
              <a:spLocks noChangeArrowheads="1"/>
            </p:cNvSpPr>
            <p:nvPr/>
          </p:nvSpPr>
          <p:spPr bwMode="auto">
            <a:xfrm>
              <a:off x="2832"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Rectangle 107">
              <a:extLst>
                <a:ext uri="{FF2B5EF4-FFF2-40B4-BE49-F238E27FC236}">
                  <a16:creationId xmlns:a16="http://schemas.microsoft.com/office/drawing/2014/main" id="{81A58B43-7181-4046-9569-839DFFD8FB19}"/>
                </a:ext>
              </a:extLst>
            </p:cNvPr>
            <p:cNvSpPr>
              <a:spLocks noChangeArrowheads="1"/>
            </p:cNvSpPr>
            <p:nvPr/>
          </p:nvSpPr>
          <p:spPr bwMode="auto">
            <a:xfrm>
              <a:off x="3312"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Rectangle 108">
              <a:extLst>
                <a:ext uri="{FF2B5EF4-FFF2-40B4-BE49-F238E27FC236}">
                  <a16:creationId xmlns:a16="http://schemas.microsoft.com/office/drawing/2014/main" id="{FA975DDD-85AE-4214-B011-CB1A796E34CB}"/>
                </a:ext>
              </a:extLst>
            </p:cNvPr>
            <p:cNvSpPr>
              <a:spLocks noChangeArrowheads="1"/>
            </p:cNvSpPr>
            <p:nvPr/>
          </p:nvSpPr>
          <p:spPr bwMode="auto">
            <a:xfrm>
              <a:off x="3072"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Rectangle 109">
              <a:extLst>
                <a:ext uri="{FF2B5EF4-FFF2-40B4-BE49-F238E27FC236}">
                  <a16:creationId xmlns:a16="http://schemas.microsoft.com/office/drawing/2014/main" id="{24A84E91-94A1-45F7-99DC-98CC37CA7A74}"/>
                </a:ext>
              </a:extLst>
            </p:cNvPr>
            <p:cNvSpPr>
              <a:spLocks noChangeArrowheads="1"/>
            </p:cNvSpPr>
            <p:nvPr/>
          </p:nvSpPr>
          <p:spPr bwMode="auto">
            <a:xfrm>
              <a:off x="3312"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Rectangle 110">
              <a:extLst>
                <a:ext uri="{FF2B5EF4-FFF2-40B4-BE49-F238E27FC236}">
                  <a16:creationId xmlns:a16="http://schemas.microsoft.com/office/drawing/2014/main" id="{BA958C07-2E62-4BE5-A85E-18383D36D74B}"/>
                </a:ext>
              </a:extLst>
            </p:cNvPr>
            <p:cNvSpPr>
              <a:spLocks noChangeArrowheads="1"/>
            </p:cNvSpPr>
            <p:nvPr/>
          </p:nvSpPr>
          <p:spPr bwMode="auto">
            <a:xfrm>
              <a:off x="2592" y="124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Rectangle 111">
              <a:extLst>
                <a:ext uri="{FF2B5EF4-FFF2-40B4-BE49-F238E27FC236}">
                  <a16:creationId xmlns:a16="http://schemas.microsoft.com/office/drawing/2014/main" id="{378C7A2C-D7C4-4C04-BE0D-FEE9BF6B4294}"/>
                </a:ext>
              </a:extLst>
            </p:cNvPr>
            <p:cNvSpPr>
              <a:spLocks noChangeArrowheads="1"/>
            </p:cNvSpPr>
            <p:nvPr/>
          </p:nvSpPr>
          <p:spPr bwMode="auto">
            <a:xfrm>
              <a:off x="2832"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Rectangle 112">
              <a:extLst>
                <a:ext uri="{FF2B5EF4-FFF2-40B4-BE49-F238E27FC236}">
                  <a16:creationId xmlns:a16="http://schemas.microsoft.com/office/drawing/2014/main" id="{14C0C950-00BE-4DE0-A9BE-8FBC60D467DB}"/>
                </a:ext>
              </a:extLst>
            </p:cNvPr>
            <p:cNvSpPr>
              <a:spLocks noChangeArrowheads="1"/>
            </p:cNvSpPr>
            <p:nvPr/>
          </p:nvSpPr>
          <p:spPr bwMode="auto">
            <a:xfrm>
              <a:off x="2592" y="1008"/>
              <a:ext cx="240" cy="240"/>
            </a:xfrm>
            <a:prstGeom prst="rect">
              <a:avLst/>
            </a:prstGeom>
            <a:grpFill/>
            <a:ln w="19050">
              <a:solidFill>
                <a:schemeClr val="tx2">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Rectangle 1">
            <a:extLst>
              <a:ext uri="{FF2B5EF4-FFF2-40B4-BE49-F238E27FC236}">
                <a16:creationId xmlns:a16="http://schemas.microsoft.com/office/drawing/2014/main" id="{4DF118C6-D900-4AE1-8910-18955D38C929}"/>
              </a:ext>
            </a:extLst>
          </p:cNvPr>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F2EFD566-8513-1E81-8692-BB4AE2979728}"/>
              </a:ext>
            </a:extLst>
          </p:cNvPr>
          <p:cNvSpPr>
            <a:spLocks noGrp="1"/>
          </p:cNvSpPr>
          <p:nvPr>
            <p:ph type="body" sz="quarter" idx="10"/>
          </p:nvPr>
        </p:nvSpPr>
        <p:spPr>
          <a:xfrm>
            <a:off x="282621" y="89413"/>
            <a:ext cx="11626757" cy="750661"/>
          </a:xfrm>
        </p:spPr>
        <p:txBody>
          <a:bodyPr/>
          <a:lstStyle/>
          <a:p>
            <a:r>
              <a:rPr lang="en-GB" dirty="0"/>
              <a:t>Can you draw the next two terms?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7162800" y="182880"/>
            <a:ext cx="2667000" cy="2667000"/>
            <a:chOff x="3552" y="768"/>
            <a:chExt cx="1680" cy="1680"/>
          </a:xfrm>
          <a:solidFill>
            <a:schemeClr val="accent2"/>
          </a:solidFill>
        </p:grpSpPr>
        <p:sp>
          <p:nvSpPr>
            <p:cNvPr id="6211" name="Rectangle 5"/>
            <p:cNvSpPr>
              <a:spLocks noChangeArrowheads="1"/>
            </p:cNvSpPr>
            <p:nvPr/>
          </p:nvSpPr>
          <p:spPr bwMode="auto">
            <a:xfrm>
              <a:off x="3552"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2" name="Rectangle 6"/>
            <p:cNvSpPr>
              <a:spLocks noChangeArrowheads="1"/>
            </p:cNvSpPr>
            <p:nvPr/>
          </p:nvSpPr>
          <p:spPr bwMode="auto">
            <a:xfrm>
              <a:off x="3792"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Rectangle 7"/>
            <p:cNvSpPr>
              <a:spLocks noChangeArrowheads="1"/>
            </p:cNvSpPr>
            <p:nvPr/>
          </p:nvSpPr>
          <p:spPr bwMode="auto">
            <a:xfrm>
              <a:off x="4032"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4" name="Rectangle 8"/>
            <p:cNvSpPr>
              <a:spLocks noChangeArrowheads="1"/>
            </p:cNvSpPr>
            <p:nvPr/>
          </p:nvSpPr>
          <p:spPr bwMode="auto">
            <a:xfrm>
              <a:off x="4512"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5" name="Rectangle 9"/>
            <p:cNvSpPr>
              <a:spLocks noChangeArrowheads="1"/>
            </p:cNvSpPr>
            <p:nvPr/>
          </p:nvSpPr>
          <p:spPr bwMode="auto">
            <a:xfrm>
              <a:off x="4272"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6" name="Rectangle 10"/>
            <p:cNvSpPr>
              <a:spLocks noChangeArrowheads="1"/>
            </p:cNvSpPr>
            <p:nvPr/>
          </p:nvSpPr>
          <p:spPr bwMode="auto">
            <a:xfrm>
              <a:off x="4992"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7" name="Rectangle 11"/>
            <p:cNvSpPr>
              <a:spLocks noChangeArrowheads="1"/>
            </p:cNvSpPr>
            <p:nvPr/>
          </p:nvSpPr>
          <p:spPr bwMode="auto">
            <a:xfrm>
              <a:off x="4752"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8" name="Rectangle 12"/>
            <p:cNvSpPr>
              <a:spLocks noChangeArrowheads="1"/>
            </p:cNvSpPr>
            <p:nvPr/>
          </p:nvSpPr>
          <p:spPr bwMode="auto">
            <a:xfrm>
              <a:off x="4032"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9" name="Rectangle 13"/>
            <p:cNvSpPr>
              <a:spLocks noChangeArrowheads="1"/>
            </p:cNvSpPr>
            <p:nvPr/>
          </p:nvSpPr>
          <p:spPr bwMode="auto">
            <a:xfrm>
              <a:off x="3792"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0" name="Rectangle 14"/>
            <p:cNvSpPr>
              <a:spLocks noChangeArrowheads="1"/>
            </p:cNvSpPr>
            <p:nvPr/>
          </p:nvSpPr>
          <p:spPr bwMode="auto">
            <a:xfrm>
              <a:off x="4512"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1" name="Rectangle 15"/>
            <p:cNvSpPr>
              <a:spLocks noChangeArrowheads="1"/>
            </p:cNvSpPr>
            <p:nvPr/>
          </p:nvSpPr>
          <p:spPr bwMode="auto">
            <a:xfrm>
              <a:off x="4272"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2" name="Rectangle 16"/>
            <p:cNvSpPr>
              <a:spLocks noChangeArrowheads="1"/>
            </p:cNvSpPr>
            <p:nvPr/>
          </p:nvSpPr>
          <p:spPr bwMode="auto">
            <a:xfrm>
              <a:off x="4032" y="10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3" name="Rectangle 17"/>
            <p:cNvSpPr>
              <a:spLocks noChangeArrowheads="1"/>
            </p:cNvSpPr>
            <p:nvPr/>
          </p:nvSpPr>
          <p:spPr bwMode="auto">
            <a:xfrm>
              <a:off x="4752"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4" name="Rectangle 18"/>
            <p:cNvSpPr>
              <a:spLocks noChangeArrowheads="1"/>
            </p:cNvSpPr>
            <p:nvPr/>
          </p:nvSpPr>
          <p:spPr bwMode="auto">
            <a:xfrm>
              <a:off x="4512" y="10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5" name="Rectangle 19"/>
            <p:cNvSpPr>
              <a:spLocks noChangeArrowheads="1"/>
            </p:cNvSpPr>
            <p:nvPr/>
          </p:nvSpPr>
          <p:spPr bwMode="auto">
            <a:xfrm>
              <a:off x="4272" y="10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6" name="Rectangle 20"/>
            <p:cNvSpPr>
              <a:spLocks noChangeArrowheads="1"/>
            </p:cNvSpPr>
            <p:nvPr/>
          </p:nvSpPr>
          <p:spPr bwMode="auto">
            <a:xfrm>
              <a:off x="4512"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7" name="Rectangle 21"/>
            <p:cNvSpPr>
              <a:spLocks noChangeArrowheads="1"/>
            </p:cNvSpPr>
            <p:nvPr/>
          </p:nvSpPr>
          <p:spPr bwMode="auto">
            <a:xfrm>
              <a:off x="4752"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8" name="Rectangle 22"/>
            <p:cNvSpPr>
              <a:spLocks noChangeArrowheads="1"/>
            </p:cNvSpPr>
            <p:nvPr/>
          </p:nvSpPr>
          <p:spPr bwMode="auto">
            <a:xfrm>
              <a:off x="4272" y="7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9" name="Rectangle 23"/>
            <p:cNvSpPr>
              <a:spLocks noChangeArrowheads="1"/>
            </p:cNvSpPr>
            <p:nvPr/>
          </p:nvSpPr>
          <p:spPr bwMode="auto">
            <a:xfrm>
              <a:off x="4032"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0" name="Rectangle 24"/>
            <p:cNvSpPr>
              <a:spLocks noChangeArrowheads="1"/>
            </p:cNvSpPr>
            <p:nvPr/>
          </p:nvSpPr>
          <p:spPr bwMode="auto">
            <a:xfrm>
              <a:off x="4272"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1" name="Rectangle 25"/>
            <p:cNvSpPr>
              <a:spLocks noChangeArrowheads="1"/>
            </p:cNvSpPr>
            <p:nvPr/>
          </p:nvSpPr>
          <p:spPr bwMode="auto">
            <a:xfrm>
              <a:off x="3792"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2" name="Rectangle 26"/>
            <p:cNvSpPr>
              <a:spLocks noChangeArrowheads="1"/>
            </p:cNvSpPr>
            <p:nvPr/>
          </p:nvSpPr>
          <p:spPr bwMode="auto">
            <a:xfrm>
              <a:off x="4272" y="19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3" name="Rectangle 27"/>
            <p:cNvSpPr>
              <a:spLocks noChangeArrowheads="1"/>
            </p:cNvSpPr>
            <p:nvPr/>
          </p:nvSpPr>
          <p:spPr bwMode="auto">
            <a:xfrm>
              <a:off x="4512" y="19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4" name="Rectangle 28"/>
            <p:cNvSpPr>
              <a:spLocks noChangeArrowheads="1"/>
            </p:cNvSpPr>
            <p:nvPr/>
          </p:nvSpPr>
          <p:spPr bwMode="auto">
            <a:xfrm>
              <a:off x="4272" y="22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5" name="Rectangle 29"/>
            <p:cNvSpPr>
              <a:spLocks noChangeArrowheads="1"/>
            </p:cNvSpPr>
            <p:nvPr/>
          </p:nvSpPr>
          <p:spPr bwMode="auto">
            <a:xfrm>
              <a:off x="4032" y="19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98" name="Group 30"/>
          <p:cNvGrpSpPr>
            <a:grpSpLocks/>
          </p:cNvGrpSpPr>
          <p:nvPr/>
        </p:nvGrpSpPr>
        <p:grpSpPr bwMode="auto">
          <a:xfrm>
            <a:off x="4838700" y="563880"/>
            <a:ext cx="1905000" cy="1905000"/>
            <a:chOff x="2088" y="1008"/>
            <a:chExt cx="1200" cy="1200"/>
          </a:xfrm>
          <a:solidFill>
            <a:schemeClr val="accent2"/>
          </a:solidFill>
        </p:grpSpPr>
        <p:sp>
          <p:nvSpPr>
            <p:cNvPr id="6198" name="Rectangle 31"/>
            <p:cNvSpPr>
              <a:spLocks noChangeArrowheads="1"/>
            </p:cNvSpPr>
            <p:nvPr/>
          </p:nvSpPr>
          <p:spPr bwMode="auto">
            <a:xfrm>
              <a:off x="2088"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32"/>
            <p:cNvSpPr>
              <a:spLocks noChangeArrowheads="1"/>
            </p:cNvSpPr>
            <p:nvPr/>
          </p:nvSpPr>
          <p:spPr bwMode="auto">
            <a:xfrm>
              <a:off x="2328"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Rectangle 33"/>
            <p:cNvSpPr>
              <a:spLocks noChangeArrowheads="1"/>
            </p:cNvSpPr>
            <p:nvPr/>
          </p:nvSpPr>
          <p:spPr bwMode="auto">
            <a:xfrm>
              <a:off x="2568"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Rectangle 34"/>
            <p:cNvSpPr>
              <a:spLocks noChangeArrowheads="1"/>
            </p:cNvSpPr>
            <p:nvPr/>
          </p:nvSpPr>
          <p:spPr bwMode="auto">
            <a:xfrm>
              <a:off x="3048"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Rectangle 35"/>
            <p:cNvSpPr>
              <a:spLocks noChangeArrowheads="1"/>
            </p:cNvSpPr>
            <p:nvPr/>
          </p:nvSpPr>
          <p:spPr bwMode="auto">
            <a:xfrm>
              <a:off x="2808"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Rectangle 36"/>
            <p:cNvSpPr>
              <a:spLocks noChangeArrowheads="1"/>
            </p:cNvSpPr>
            <p:nvPr/>
          </p:nvSpPr>
          <p:spPr bwMode="auto">
            <a:xfrm>
              <a:off x="2568"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Rectangle 37"/>
            <p:cNvSpPr>
              <a:spLocks noChangeArrowheads="1"/>
            </p:cNvSpPr>
            <p:nvPr/>
          </p:nvSpPr>
          <p:spPr bwMode="auto">
            <a:xfrm>
              <a:off x="2328"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Rectangle 38"/>
            <p:cNvSpPr>
              <a:spLocks noChangeArrowheads="1"/>
            </p:cNvSpPr>
            <p:nvPr/>
          </p:nvSpPr>
          <p:spPr bwMode="auto">
            <a:xfrm>
              <a:off x="2808"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Rectangle 39"/>
            <p:cNvSpPr>
              <a:spLocks noChangeArrowheads="1"/>
            </p:cNvSpPr>
            <p:nvPr/>
          </p:nvSpPr>
          <p:spPr bwMode="auto">
            <a:xfrm>
              <a:off x="2568" y="10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Rectangle 40"/>
            <p:cNvSpPr>
              <a:spLocks noChangeArrowheads="1"/>
            </p:cNvSpPr>
            <p:nvPr/>
          </p:nvSpPr>
          <p:spPr bwMode="auto">
            <a:xfrm>
              <a:off x="2568"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Rectangle 41"/>
            <p:cNvSpPr>
              <a:spLocks noChangeArrowheads="1"/>
            </p:cNvSpPr>
            <p:nvPr/>
          </p:nvSpPr>
          <p:spPr bwMode="auto">
            <a:xfrm>
              <a:off x="2808"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Rectangle 42"/>
            <p:cNvSpPr>
              <a:spLocks noChangeArrowheads="1"/>
            </p:cNvSpPr>
            <p:nvPr/>
          </p:nvSpPr>
          <p:spPr bwMode="auto">
            <a:xfrm>
              <a:off x="2328"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Rectangle 43"/>
            <p:cNvSpPr>
              <a:spLocks noChangeArrowheads="1"/>
            </p:cNvSpPr>
            <p:nvPr/>
          </p:nvSpPr>
          <p:spPr bwMode="auto">
            <a:xfrm>
              <a:off x="2568" y="19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12" name="Group 44"/>
          <p:cNvGrpSpPr>
            <a:grpSpLocks/>
          </p:cNvGrpSpPr>
          <p:nvPr/>
        </p:nvGrpSpPr>
        <p:grpSpPr bwMode="auto">
          <a:xfrm>
            <a:off x="3276600" y="944880"/>
            <a:ext cx="1143000" cy="1143000"/>
            <a:chOff x="1104" y="1248"/>
            <a:chExt cx="720" cy="720"/>
          </a:xfrm>
          <a:solidFill>
            <a:schemeClr val="accent2"/>
          </a:solidFill>
        </p:grpSpPr>
        <p:sp>
          <p:nvSpPr>
            <p:cNvPr id="6193" name="Rectangle 45"/>
            <p:cNvSpPr>
              <a:spLocks noChangeArrowheads="1"/>
            </p:cNvSpPr>
            <p:nvPr/>
          </p:nvSpPr>
          <p:spPr bwMode="auto">
            <a:xfrm>
              <a:off x="1104"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Rectangle 46"/>
            <p:cNvSpPr>
              <a:spLocks noChangeArrowheads="1"/>
            </p:cNvSpPr>
            <p:nvPr/>
          </p:nvSpPr>
          <p:spPr bwMode="auto">
            <a:xfrm>
              <a:off x="1344"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Rectangle 47"/>
            <p:cNvSpPr>
              <a:spLocks noChangeArrowheads="1"/>
            </p:cNvSpPr>
            <p:nvPr/>
          </p:nvSpPr>
          <p:spPr bwMode="auto">
            <a:xfrm>
              <a:off x="1584" y="14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Rectangle 48"/>
            <p:cNvSpPr>
              <a:spLocks noChangeArrowheads="1"/>
            </p:cNvSpPr>
            <p:nvPr/>
          </p:nvSpPr>
          <p:spPr bwMode="auto">
            <a:xfrm>
              <a:off x="1344" y="124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Rectangle 49"/>
            <p:cNvSpPr>
              <a:spLocks noChangeArrowheads="1"/>
            </p:cNvSpPr>
            <p:nvPr/>
          </p:nvSpPr>
          <p:spPr bwMode="auto">
            <a:xfrm>
              <a:off x="1344" y="17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49" name="Rectangle 50"/>
          <p:cNvSpPr>
            <a:spLocks noChangeArrowheads="1"/>
          </p:cNvSpPr>
          <p:nvPr/>
        </p:nvSpPr>
        <p:spPr bwMode="auto">
          <a:xfrm>
            <a:off x="2438400" y="1325880"/>
            <a:ext cx="381000" cy="381000"/>
          </a:xfrm>
          <a:prstGeom prst="rect">
            <a:avLst/>
          </a:prstGeom>
          <a:solidFill>
            <a:schemeClr val="accent2"/>
          </a:solidFill>
          <a:ln w="19050">
            <a:solidFill>
              <a:schemeClr val="tx1">
                <a:lumMod val="50000"/>
                <a:lumOff val="50000"/>
              </a:schemeClr>
            </a:solidFill>
            <a:miter lim="800000"/>
            <a:headEnd/>
            <a:tailEnd/>
          </a:ln>
          <a:effectLst/>
        </p:spPr>
        <p:txBody>
          <a:bodyPr wrap="none" anchor="ctr"/>
          <a:lstStyle/>
          <a:p>
            <a:endParaRPr lang="en-US"/>
          </a:p>
        </p:txBody>
      </p:sp>
      <p:grpSp>
        <p:nvGrpSpPr>
          <p:cNvPr id="7293" name="Group 125"/>
          <p:cNvGrpSpPr>
            <a:grpSpLocks/>
          </p:cNvGrpSpPr>
          <p:nvPr/>
        </p:nvGrpSpPr>
        <p:grpSpPr bwMode="auto">
          <a:xfrm>
            <a:off x="3810000" y="4373880"/>
            <a:ext cx="2286000" cy="1143000"/>
            <a:chOff x="1680" y="2928"/>
            <a:chExt cx="1440" cy="720"/>
          </a:xfrm>
          <a:solidFill>
            <a:schemeClr val="accent2"/>
          </a:solidFill>
        </p:grpSpPr>
        <p:sp>
          <p:nvSpPr>
            <p:cNvPr id="6181" name="Rectangle 78"/>
            <p:cNvSpPr>
              <a:spLocks noChangeArrowheads="1"/>
            </p:cNvSpPr>
            <p:nvPr/>
          </p:nvSpPr>
          <p:spPr bwMode="auto">
            <a:xfrm>
              <a:off x="1680"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Rectangle 79"/>
            <p:cNvSpPr>
              <a:spLocks noChangeArrowheads="1"/>
            </p:cNvSpPr>
            <p:nvPr/>
          </p:nvSpPr>
          <p:spPr bwMode="auto">
            <a:xfrm>
              <a:off x="1920"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Rectangle 80"/>
            <p:cNvSpPr>
              <a:spLocks noChangeArrowheads="1"/>
            </p:cNvSpPr>
            <p:nvPr/>
          </p:nvSpPr>
          <p:spPr bwMode="auto">
            <a:xfrm>
              <a:off x="2160"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Rectangle 81"/>
            <p:cNvSpPr>
              <a:spLocks noChangeArrowheads="1"/>
            </p:cNvSpPr>
            <p:nvPr/>
          </p:nvSpPr>
          <p:spPr bwMode="auto">
            <a:xfrm>
              <a:off x="2640"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Rectangle 82"/>
            <p:cNvSpPr>
              <a:spLocks noChangeArrowheads="1"/>
            </p:cNvSpPr>
            <p:nvPr/>
          </p:nvSpPr>
          <p:spPr bwMode="auto">
            <a:xfrm>
              <a:off x="2400"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Rectangle 83"/>
            <p:cNvSpPr>
              <a:spLocks noChangeArrowheads="1"/>
            </p:cNvSpPr>
            <p:nvPr/>
          </p:nvSpPr>
          <p:spPr bwMode="auto">
            <a:xfrm>
              <a:off x="2160"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Rectangle 84"/>
            <p:cNvSpPr>
              <a:spLocks noChangeArrowheads="1"/>
            </p:cNvSpPr>
            <p:nvPr/>
          </p:nvSpPr>
          <p:spPr bwMode="auto">
            <a:xfrm>
              <a:off x="1920"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Rectangle 85"/>
            <p:cNvSpPr>
              <a:spLocks noChangeArrowheads="1"/>
            </p:cNvSpPr>
            <p:nvPr/>
          </p:nvSpPr>
          <p:spPr bwMode="auto">
            <a:xfrm>
              <a:off x="2400"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Rectangle 86"/>
            <p:cNvSpPr>
              <a:spLocks noChangeArrowheads="1"/>
            </p:cNvSpPr>
            <p:nvPr/>
          </p:nvSpPr>
          <p:spPr bwMode="auto">
            <a:xfrm>
              <a:off x="2160" y="29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Rectangle 88"/>
            <p:cNvSpPr>
              <a:spLocks noChangeArrowheads="1"/>
            </p:cNvSpPr>
            <p:nvPr/>
          </p:nvSpPr>
          <p:spPr bwMode="auto">
            <a:xfrm>
              <a:off x="2880"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Rectangle 89"/>
            <p:cNvSpPr>
              <a:spLocks noChangeArrowheads="1"/>
            </p:cNvSpPr>
            <p:nvPr/>
          </p:nvSpPr>
          <p:spPr bwMode="auto">
            <a:xfrm>
              <a:off x="2400" y="29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Rectangle 94"/>
            <p:cNvSpPr>
              <a:spLocks noChangeArrowheads="1"/>
            </p:cNvSpPr>
            <p:nvPr/>
          </p:nvSpPr>
          <p:spPr bwMode="auto">
            <a:xfrm>
              <a:off x="2640"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92" name="Group 124"/>
          <p:cNvGrpSpPr>
            <a:grpSpLocks/>
          </p:cNvGrpSpPr>
          <p:nvPr/>
        </p:nvGrpSpPr>
        <p:grpSpPr bwMode="auto">
          <a:xfrm>
            <a:off x="2133600" y="4754880"/>
            <a:ext cx="1143000" cy="762000"/>
            <a:chOff x="384" y="3168"/>
            <a:chExt cx="720" cy="480"/>
          </a:xfrm>
          <a:solidFill>
            <a:schemeClr val="accent2"/>
          </a:solidFill>
        </p:grpSpPr>
        <p:sp>
          <p:nvSpPr>
            <p:cNvPr id="6177" name="Rectangle 98"/>
            <p:cNvSpPr>
              <a:spLocks noChangeArrowheads="1"/>
            </p:cNvSpPr>
            <p:nvPr/>
          </p:nvSpPr>
          <p:spPr bwMode="auto">
            <a:xfrm>
              <a:off x="86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Rectangle 99"/>
            <p:cNvSpPr>
              <a:spLocks noChangeArrowheads="1"/>
            </p:cNvSpPr>
            <p:nvPr/>
          </p:nvSpPr>
          <p:spPr bwMode="auto">
            <a:xfrm>
              <a:off x="624"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Rectangle 100"/>
            <p:cNvSpPr>
              <a:spLocks noChangeArrowheads="1"/>
            </p:cNvSpPr>
            <p:nvPr/>
          </p:nvSpPr>
          <p:spPr bwMode="auto">
            <a:xfrm>
              <a:off x="62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Rectangle 101"/>
            <p:cNvSpPr>
              <a:spLocks noChangeArrowheads="1"/>
            </p:cNvSpPr>
            <p:nvPr/>
          </p:nvSpPr>
          <p:spPr bwMode="auto">
            <a:xfrm>
              <a:off x="38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98" name="Group 130"/>
          <p:cNvGrpSpPr>
            <a:grpSpLocks/>
          </p:cNvGrpSpPr>
          <p:nvPr/>
        </p:nvGrpSpPr>
        <p:grpSpPr bwMode="auto">
          <a:xfrm>
            <a:off x="6705600" y="3992880"/>
            <a:ext cx="3429000" cy="1524000"/>
            <a:chOff x="3264" y="2688"/>
            <a:chExt cx="2160" cy="960"/>
          </a:xfrm>
          <a:solidFill>
            <a:schemeClr val="accent2"/>
          </a:solidFill>
        </p:grpSpPr>
        <p:sp>
          <p:nvSpPr>
            <p:cNvPr id="6153" name="Rectangle 87"/>
            <p:cNvSpPr>
              <a:spLocks noChangeArrowheads="1"/>
            </p:cNvSpPr>
            <p:nvPr/>
          </p:nvSpPr>
          <p:spPr bwMode="auto">
            <a:xfrm>
              <a:off x="4464" y="26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90"/>
            <p:cNvSpPr>
              <a:spLocks noChangeArrowheads="1"/>
            </p:cNvSpPr>
            <p:nvPr/>
          </p:nvSpPr>
          <p:spPr bwMode="auto">
            <a:xfrm>
              <a:off x="4704" y="29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75"/>
            <p:cNvSpPr>
              <a:spLocks noChangeArrowheads="1"/>
            </p:cNvSpPr>
            <p:nvPr/>
          </p:nvSpPr>
          <p:spPr bwMode="auto">
            <a:xfrm>
              <a:off x="326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Rectangle 102"/>
            <p:cNvSpPr>
              <a:spLocks noChangeArrowheads="1"/>
            </p:cNvSpPr>
            <p:nvPr/>
          </p:nvSpPr>
          <p:spPr bwMode="auto">
            <a:xfrm>
              <a:off x="3744"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03"/>
            <p:cNvSpPr>
              <a:spLocks noChangeArrowheads="1"/>
            </p:cNvSpPr>
            <p:nvPr/>
          </p:nvSpPr>
          <p:spPr bwMode="auto">
            <a:xfrm>
              <a:off x="374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04"/>
            <p:cNvSpPr>
              <a:spLocks noChangeArrowheads="1"/>
            </p:cNvSpPr>
            <p:nvPr/>
          </p:nvSpPr>
          <p:spPr bwMode="auto">
            <a:xfrm>
              <a:off x="3504"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Rectangle 105"/>
            <p:cNvSpPr>
              <a:spLocks noChangeArrowheads="1"/>
            </p:cNvSpPr>
            <p:nvPr/>
          </p:nvSpPr>
          <p:spPr bwMode="auto">
            <a:xfrm>
              <a:off x="350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Rectangle 106"/>
            <p:cNvSpPr>
              <a:spLocks noChangeArrowheads="1"/>
            </p:cNvSpPr>
            <p:nvPr/>
          </p:nvSpPr>
          <p:spPr bwMode="auto">
            <a:xfrm>
              <a:off x="3744" y="29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Rectangle 107"/>
            <p:cNvSpPr>
              <a:spLocks noChangeArrowheads="1"/>
            </p:cNvSpPr>
            <p:nvPr/>
          </p:nvSpPr>
          <p:spPr bwMode="auto">
            <a:xfrm>
              <a:off x="4224" y="26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Rectangle 108"/>
            <p:cNvSpPr>
              <a:spLocks noChangeArrowheads="1"/>
            </p:cNvSpPr>
            <p:nvPr/>
          </p:nvSpPr>
          <p:spPr bwMode="auto">
            <a:xfrm>
              <a:off x="4224" y="29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09"/>
            <p:cNvSpPr>
              <a:spLocks noChangeArrowheads="1"/>
            </p:cNvSpPr>
            <p:nvPr/>
          </p:nvSpPr>
          <p:spPr bwMode="auto">
            <a:xfrm>
              <a:off x="3984" y="268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110"/>
            <p:cNvSpPr>
              <a:spLocks noChangeArrowheads="1"/>
            </p:cNvSpPr>
            <p:nvPr/>
          </p:nvSpPr>
          <p:spPr bwMode="auto">
            <a:xfrm>
              <a:off x="3984" y="29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111"/>
            <p:cNvSpPr>
              <a:spLocks noChangeArrowheads="1"/>
            </p:cNvSpPr>
            <p:nvPr/>
          </p:nvSpPr>
          <p:spPr bwMode="auto">
            <a:xfrm>
              <a:off x="446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Rectangle 112"/>
            <p:cNvSpPr>
              <a:spLocks noChangeArrowheads="1"/>
            </p:cNvSpPr>
            <p:nvPr/>
          </p:nvSpPr>
          <p:spPr bwMode="auto">
            <a:xfrm>
              <a:off x="4464"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Rectangle 113"/>
            <p:cNvSpPr>
              <a:spLocks noChangeArrowheads="1"/>
            </p:cNvSpPr>
            <p:nvPr/>
          </p:nvSpPr>
          <p:spPr bwMode="auto">
            <a:xfrm>
              <a:off x="4464" y="292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Rectangle 114"/>
            <p:cNvSpPr>
              <a:spLocks noChangeArrowheads="1"/>
            </p:cNvSpPr>
            <p:nvPr/>
          </p:nvSpPr>
          <p:spPr bwMode="auto">
            <a:xfrm>
              <a:off x="4224"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Rectangle 115"/>
            <p:cNvSpPr>
              <a:spLocks noChangeArrowheads="1"/>
            </p:cNvSpPr>
            <p:nvPr/>
          </p:nvSpPr>
          <p:spPr bwMode="auto">
            <a:xfrm>
              <a:off x="3984"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Rectangle 116"/>
            <p:cNvSpPr>
              <a:spLocks noChangeArrowheads="1"/>
            </p:cNvSpPr>
            <p:nvPr/>
          </p:nvSpPr>
          <p:spPr bwMode="auto">
            <a:xfrm>
              <a:off x="470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Rectangle 117"/>
            <p:cNvSpPr>
              <a:spLocks noChangeArrowheads="1"/>
            </p:cNvSpPr>
            <p:nvPr/>
          </p:nvSpPr>
          <p:spPr bwMode="auto">
            <a:xfrm>
              <a:off x="4704"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Rectangle 118"/>
            <p:cNvSpPr>
              <a:spLocks noChangeArrowheads="1"/>
            </p:cNvSpPr>
            <p:nvPr/>
          </p:nvSpPr>
          <p:spPr bwMode="auto">
            <a:xfrm>
              <a:off x="398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119"/>
            <p:cNvSpPr>
              <a:spLocks noChangeArrowheads="1"/>
            </p:cNvSpPr>
            <p:nvPr/>
          </p:nvSpPr>
          <p:spPr bwMode="auto">
            <a:xfrm>
              <a:off x="494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120"/>
            <p:cNvSpPr>
              <a:spLocks noChangeArrowheads="1"/>
            </p:cNvSpPr>
            <p:nvPr/>
          </p:nvSpPr>
          <p:spPr bwMode="auto">
            <a:xfrm>
              <a:off x="422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127"/>
            <p:cNvSpPr>
              <a:spLocks noChangeArrowheads="1"/>
            </p:cNvSpPr>
            <p:nvPr/>
          </p:nvSpPr>
          <p:spPr bwMode="auto">
            <a:xfrm>
              <a:off x="4944" y="316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Rectangle 129"/>
            <p:cNvSpPr>
              <a:spLocks noChangeArrowheads="1"/>
            </p:cNvSpPr>
            <p:nvPr/>
          </p:nvSpPr>
          <p:spPr bwMode="auto">
            <a:xfrm>
              <a:off x="5184" y="3408"/>
              <a:ext cx="240" cy="240"/>
            </a:xfrm>
            <a:prstGeom prst="rect">
              <a:avLst/>
            </a:prstGeom>
            <a:grpFill/>
            <a:ln w="1905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3" name="TextBox 92">
            <a:extLst>
              <a:ext uri="{FF2B5EF4-FFF2-40B4-BE49-F238E27FC236}">
                <a16:creationId xmlns:a16="http://schemas.microsoft.com/office/drawing/2014/main" id="{D9C3CF89-3915-4F44-8E9A-95FF1EB9310C}"/>
              </a:ext>
            </a:extLst>
          </p:cNvPr>
          <p:cNvSpPr txBox="1"/>
          <p:nvPr/>
        </p:nvSpPr>
        <p:spPr>
          <a:xfrm>
            <a:off x="314157" y="1189930"/>
            <a:ext cx="583571" cy="400110"/>
          </a:xfrm>
          <a:prstGeom prst="rect">
            <a:avLst/>
          </a:prstGeom>
          <a:noFill/>
        </p:spPr>
        <p:txBody>
          <a:bodyPr wrap="square" rtlCol="0">
            <a:spAutoFit/>
          </a:bodyPr>
          <a:lstStyle/>
          <a:p>
            <a:r>
              <a:rPr lang="en-GB" sz="2000" dirty="0"/>
              <a:t>(3)</a:t>
            </a:r>
          </a:p>
        </p:txBody>
      </p:sp>
      <p:sp>
        <p:nvSpPr>
          <p:cNvPr id="94" name="TextBox 93">
            <a:extLst>
              <a:ext uri="{FF2B5EF4-FFF2-40B4-BE49-F238E27FC236}">
                <a16:creationId xmlns:a16="http://schemas.microsoft.com/office/drawing/2014/main" id="{E79C4824-76B0-49FB-8F69-B4260E302C6B}"/>
              </a:ext>
            </a:extLst>
          </p:cNvPr>
          <p:cNvSpPr txBox="1"/>
          <p:nvPr/>
        </p:nvSpPr>
        <p:spPr>
          <a:xfrm>
            <a:off x="314157" y="4629113"/>
            <a:ext cx="583571" cy="400110"/>
          </a:xfrm>
          <a:prstGeom prst="rect">
            <a:avLst/>
          </a:prstGeom>
          <a:noFill/>
        </p:spPr>
        <p:txBody>
          <a:bodyPr wrap="square" rtlCol="0">
            <a:spAutoFit/>
          </a:bodyPr>
          <a:lstStyle/>
          <a:p>
            <a:r>
              <a:rPr lang="en-GB" sz="2000" dirty="0"/>
              <a:t>(4)</a:t>
            </a:r>
          </a:p>
        </p:txBody>
      </p:sp>
      <p:sp>
        <p:nvSpPr>
          <p:cNvPr id="95" name="Rectangle 94">
            <a:extLst>
              <a:ext uri="{FF2B5EF4-FFF2-40B4-BE49-F238E27FC236}">
                <a16:creationId xmlns:a16="http://schemas.microsoft.com/office/drawing/2014/main" id="{07D64489-9C96-4231-ACE1-5225F32623AC}"/>
              </a:ext>
            </a:extLst>
          </p:cNvPr>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79386A5-B849-8B8E-1F1C-76C25323BBAC}"/>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0891C4EB-73EE-DA1D-4777-3C6DCE0F4AB3}"/>
              </a:ext>
            </a:extLst>
          </p:cNvPr>
          <p:cNvSpPr>
            <a:spLocks noGrp="1"/>
          </p:cNvSpPr>
          <p:nvPr>
            <p:ph sz="quarter" idx="11"/>
          </p:nvPr>
        </p:nvSpPr>
        <p:spPr>
          <a:xfrm>
            <a:off x="287338" y="1388110"/>
            <a:ext cx="11626756" cy="4654550"/>
          </a:xfrm>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2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E0E7BF-D131-A14A-8CCF-B4662AF33429}"/>
              </a:ext>
            </a:extLst>
          </p:cNvPr>
          <p:cNvSpPr txBox="1"/>
          <p:nvPr/>
        </p:nvSpPr>
        <p:spPr>
          <a:xfrm>
            <a:off x="2638553" y="632891"/>
            <a:ext cx="7511566" cy="523220"/>
          </a:xfrm>
          <a:prstGeom prst="rect">
            <a:avLst/>
          </a:prstGeom>
          <a:noFill/>
        </p:spPr>
        <p:txBody>
          <a:bodyPr wrap="square" rtlCol="0">
            <a:spAutoFit/>
          </a:bodyPr>
          <a:lstStyle/>
          <a:p>
            <a:r>
              <a:rPr lang="en-GB" sz="2800" dirty="0"/>
              <a:t>Continue the linear sequence.</a:t>
            </a:r>
          </a:p>
        </p:txBody>
      </p:sp>
      <p:sp>
        <p:nvSpPr>
          <p:cNvPr id="6" name="TextBox 5">
            <a:extLst>
              <a:ext uri="{FF2B5EF4-FFF2-40B4-BE49-F238E27FC236}">
                <a16:creationId xmlns:a16="http://schemas.microsoft.com/office/drawing/2014/main" id="{1229AFC4-3871-1F43-9B91-EF399C2380A0}"/>
              </a:ext>
            </a:extLst>
          </p:cNvPr>
          <p:cNvSpPr txBox="1"/>
          <p:nvPr/>
        </p:nvSpPr>
        <p:spPr>
          <a:xfrm>
            <a:off x="2638551" y="1471694"/>
            <a:ext cx="7511566" cy="523220"/>
          </a:xfrm>
          <a:prstGeom prst="rect">
            <a:avLst/>
          </a:prstGeom>
          <a:noFill/>
        </p:spPr>
        <p:txBody>
          <a:bodyPr wrap="square" rtlCol="0">
            <a:spAutoFit/>
          </a:bodyPr>
          <a:lstStyle/>
          <a:p>
            <a:pPr algn="ctr"/>
            <a:r>
              <a:rPr lang="en-GB" sz="2800" dirty="0"/>
              <a:t>5,   9,  13,  ___,  ___,  ___, …</a:t>
            </a:r>
          </a:p>
        </p:txBody>
      </p:sp>
      <p:sp>
        <p:nvSpPr>
          <p:cNvPr id="7" name="TextBox 6">
            <a:extLst>
              <a:ext uri="{FF2B5EF4-FFF2-40B4-BE49-F238E27FC236}">
                <a16:creationId xmlns:a16="http://schemas.microsoft.com/office/drawing/2014/main" id="{42275E5E-C358-F14E-8114-F2C689C89B30}"/>
              </a:ext>
            </a:extLst>
          </p:cNvPr>
          <p:cNvSpPr txBox="1"/>
          <p:nvPr/>
        </p:nvSpPr>
        <p:spPr>
          <a:xfrm>
            <a:off x="2638551" y="3418862"/>
            <a:ext cx="7511566" cy="523220"/>
          </a:xfrm>
          <a:prstGeom prst="rect">
            <a:avLst/>
          </a:prstGeom>
          <a:noFill/>
        </p:spPr>
        <p:txBody>
          <a:bodyPr wrap="square" rtlCol="0">
            <a:spAutoFit/>
          </a:bodyPr>
          <a:lstStyle/>
          <a:p>
            <a:pPr algn="ctr"/>
            <a:r>
              <a:rPr lang="en-GB" sz="2800" dirty="0"/>
              <a:t>3.6,  3.2,  2.8,  ____,  ____,  ____, …</a:t>
            </a:r>
          </a:p>
        </p:txBody>
      </p:sp>
      <p:sp>
        <p:nvSpPr>
          <p:cNvPr id="8" name="TextBox 7">
            <a:extLst>
              <a:ext uri="{FF2B5EF4-FFF2-40B4-BE49-F238E27FC236}">
                <a16:creationId xmlns:a16="http://schemas.microsoft.com/office/drawing/2014/main" id="{D93BD5E5-918A-A844-A30D-20451A2D39E6}"/>
              </a:ext>
            </a:extLst>
          </p:cNvPr>
          <p:cNvSpPr txBox="1"/>
          <p:nvPr/>
        </p:nvSpPr>
        <p:spPr>
          <a:xfrm>
            <a:off x="2638551" y="4775146"/>
            <a:ext cx="7511566" cy="523220"/>
          </a:xfrm>
          <a:prstGeom prst="rect">
            <a:avLst/>
          </a:prstGeom>
          <a:noFill/>
        </p:spPr>
        <p:txBody>
          <a:bodyPr wrap="square" rtlCol="0">
            <a:spAutoFit/>
          </a:bodyPr>
          <a:lstStyle/>
          <a:p>
            <a:pPr algn="ctr"/>
            <a:r>
              <a:rPr lang="en-GB" sz="2800" dirty="0"/>
              <a:t>What’s the same? What’s different?</a:t>
            </a:r>
          </a:p>
        </p:txBody>
      </p:sp>
      <p:sp>
        <p:nvSpPr>
          <p:cNvPr id="9" name="TextBox 8">
            <a:extLst>
              <a:ext uri="{FF2B5EF4-FFF2-40B4-BE49-F238E27FC236}">
                <a16:creationId xmlns:a16="http://schemas.microsoft.com/office/drawing/2014/main" id="{290C25E6-B950-EB4D-BEBF-D2FBF9C029F7}"/>
              </a:ext>
            </a:extLst>
          </p:cNvPr>
          <p:cNvSpPr txBox="1"/>
          <p:nvPr/>
        </p:nvSpPr>
        <p:spPr>
          <a:xfrm>
            <a:off x="5890687" y="1465955"/>
            <a:ext cx="550151" cy="523220"/>
          </a:xfrm>
          <a:prstGeom prst="rect">
            <a:avLst/>
          </a:prstGeom>
          <a:noFill/>
        </p:spPr>
        <p:txBody>
          <a:bodyPr wrap="none" rtlCol="0">
            <a:spAutoFit/>
          </a:bodyPr>
          <a:lstStyle/>
          <a:p>
            <a:pPr algn="ctr"/>
            <a:r>
              <a:rPr lang="en-GB" sz="2800" dirty="0">
                <a:solidFill>
                  <a:srgbClr val="FF0000"/>
                </a:solidFill>
              </a:rPr>
              <a:t>17</a:t>
            </a:r>
          </a:p>
        </p:txBody>
      </p:sp>
      <p:sp>
        <p:nvSpPr>
          <p:cNvPr id="10" name="TextBox 9">
            <a:extLst>
              <a:ext uri="{FF2B5EF4-FFF2-40B4-BE49-F238E27FC236}">
                <a16:creationId xmlns:a16="http://schemas.microsoft.com/office/drawing/2014/main" id="{485AD191-9C34-7F4C-B71D-534DB754DE2F}"/>
              </a:ext>
            </a:extLst>
          </p:cNvPr>
          <p:cNvSpPr txBox="1"/>
          <p:nvPr/>
        </p:nvSpPr>
        <p:spPr>
          <a:xfrm>
            <a:off x="6645246" y="1465955"/>
            <a:ext cx="550151" cy="523220"/>
          </a:xfrm>
          <a:prstGeom prst="rect">
            <a:avLst/>
          </a:prstGeom>
          <a:noFill/>
        </p:spPr>
        <p:txBody>
          <a:bodyPr wrap="none" rtlCol="0">
            <a:spAutoFit/>
          </a:bodyPr>
          <a:lstStyle/>
          <a:p>
            <a:pPr algn="ctr"/>
            <a:r>
              <a:rPr lang="en-GB" sz="2800" dirty="0">
                <a:solidFill>
                  <a:srgbClr val="FF0000"/>
                </a:solidFill>
              </a:rPr>
              <a:t>21</a:t>
            </a:r>
          </a:p>
        </p:txBody>
      </p:sp>
      <p:sp>
        <p:nvSpPr>
          <p:cNvPr id="11" name="TextBox 10">
            <a:extLst>
              <a:ext uri="{FF2B5EF4-FFF2-40B4-BE49-F238E27FC236}">
                <a16:creationId xmlns:a16="http://schemas.microsoft.com/office/drawing/2014/main" id="{6F8CDA0F-590A-0C4A-83F0-FE407B90AE11}"/>
              </a:ext>
            </a:extLst>
          </p:cNvPr>
          <p:cNvSpPr txBox="1"/>
          <p:nvPr/>
        </p:nvSpPr>
        <p:spPr>
          <a:xfrm>
            <a:off x="7451175" y="1465955"/>
            <a:ext cx="550151" cy="523220"/>
          </a:xfrm>
          <a:prstGeom prst="rect">
            <a:avLst/>
          </a:prstGeom>
          <a:noFill/>
        </p:spPr>
        <p:txBody>
          <a:bodyPr wrap="none" rtlCol="0">
            <a:spAutoFit/>
          </a:bodyPr>
          <a:lstStyle/>
          <a:p>
            <a:pPr algn="ctr"/>
            <a:r>
              <a:rPr lang="en-GB" sz="2800" dirty="0">
                <a:solidFill>
                  <a:srgbClr val="FF0000"/>
                </a:solidFill>
              </a:rPr>
              <a:t>25</a:t>
            </a:r>
          </a:p>
        </p:txBody>
      </p:sp>
      <p:sp>
        <p:nvSpPr>
          <p:cNvPr id="12" name="TextBox 11">
            <a:extLst>
              <a:ext uri="{FF2B5EF4-FFF2-40B4-BE49-F238E27FC236}">
                <a16:creationId xmlns:a16="http://schemas.microsoft.com/office/drawing/2014/main" id="{8C9839DD-377C-3D4B-AF1C-503D0CEDE3D2}"/>
              </a:ext>
            </a:extLst>
          </p:cNvPr>
          <p:cNvSpPr txBox="1"/>
          <p:nvPr/>
        </p:nvSpPr>
        <p:spPr>
          <a:xfrm>
            <a:off x="5957477" y="3410265"/>
            <a:ext cx="641522" cy="523220"/>
          </a:xfrm>
          <a:prstGeom prst="rect">
            <a:avLst/>
          </a:prstGeom>
          <a:noFill/>
        </p:spPr>
        <p:txBody>
          <a:bodyPr wrap="none" rtlCol="0">
            <a:spAutoFit/>
          </a:bodyPr>
          <a:lstStyle/>
          <a:p>
            <a:pPr algn="ctr"/>
            <a:r>
              <a:rPr lang="en-GB" sz="2800" dirty="0">
                <a:solidFill>
                  <a:srgbClr val="FF0000"/>
                </a:solidFill>
              </a:rPr>
              <a:t>2.4</a:t>
            </a:r>
          </a:p>
        </p:txBody>
      </p:sp>
      <p:sp>
        <p:nvSpPr>
          <p:cNvPr id="13" name="TextBox 12">
            <a:extLst>
              <a:ext uri="{FF2B5EF4-FFF2-40B4-BE49-F238E27FC236}">
                <a16:creationId xmlns:a16="http://schemas.microsoft.com/office/drawing/2014/main" id="{1CDCD224-2A72-D94B-9BD4-C7C491F97FAF}"/>
              </a:ext>
            </a:extLst>
          </p:cNvPr>
          <p:cNvSpPr txBox="1"/>
          <p:nvPr/>
        </p:nvSpPr>
        <p:spPr>
          <a:xfrm>
            <a:off x="7064847" y="3410265"/>
            <a:ext cx="367408" cy="523220"/>
          </a:xfrm>
          <a:prstGeom prst="rect">
            <a:avLst/>
          </a:prstGeom>
          <a:noFill/>
        </p:spPr>
        <p:txBody>
          <a:bodyPr wrap="none" rtlCol="0">
            <a:spAutoFit/>
          </a:bodyPr>
          <a:lstStyle/>
          <a:p>
            <a:pPr algn="ctr"/>
            <a:r>
              <a:rPr lang="en-GB" sz="2800" dirty="0">
                <a:solidFill>
                  <a:srgbClr val="FF0000"/>
                </a:solidFill>
              </a:rPr>
              <a:t>2</a:t>
            </a:r>
          </a:p>
        </p:txBody>
      </p:sp>
      <p:sp>
        <p:nvSpPr>
          <p:cNvPr id="14" name="TextBox 13">
            <a:extLst>
              <a:ext uri="{FF2B5EF4-FFF2-40B4-BE49-F238E27FC236}">
                <a16:creationId xmlns:a16="http://schemas.microsoft.com/office/drawing/2014/main" id="{61A55671-4DC9-3A4C-96E9-E337BA362E90}"/>
              </a:ext>
            </a:extLst>
          </p:cNvPr>
          <p:cNvSpPr txBox="1"/>
          <p:nvPr/>
        </p:nvSpPr>
        <p:spPr>
          <a:xfrm>
            <a:off x="7877555" y="3410265"/>
            <a:ext cx="641522" cy="523220"/>
          </a:xfrm>
          <a:prstGeom prst="rect">
            <a:avLst/>
          </a:prstGeom>
          <a:noFill/>
        </p:spPr>
        <p:txBody>
          <a:bodyPr wrap="none" rtlCol="0">
            <a:spAutoFit/>
          </a:bodyPr>
          <a:lstStyle/>
          <a:p>
            <a:pPr algn="ctr"/>
            <a:r>
              <a:rPr lang="en-GB" sz="2800" dirty="0">
                <a:solidFill>
                  <a:srgbClr val="FF0000"/>
                </a:solidFill>
              </a:rPr>
              <a:t>1.6</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B97458C-D79D-AF4E-AC87-A282B28ADA1F}"/>
                  </a:ext>
                </a:extLst>
              </p:cNvPr>
              <p:cNvSpPr txBox="1"/>
              <p:nvPr/>
            </p:nvSpPr>
            <p:spPr>
              <a:xfrm>
                <a:off x="4231011" y="2013620"/>
                <a:ext cx="707568" cy="523220"/>
              </a:xfrm>
              <a:prstGeom prst="rect">
                <a:avLst/>
              </a:prstGeom>
              <a:noFill/>
            </p:spPr>
            <p:txBody>
              <a:bodyPr wrap="squar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4</a:t>
                </a:r>
              </a:p>
            </p:txBody>
          </p:sp>
        </mc:Choice>
        <mc:Fallback>
          <p:sp>
            <p:nvSpPr>
              <p:cNvPr id="15" name="TextBox 14">
                <a:extLst>
                  <a:ext uri="{FF2B5EF4-FFF2-40B4-BE49-F238E27FC236}">
                    <a16:creationId xmlns:a16="http://schemas.microsoft.com/office/drawing/2014/main" id="{7B97458C-D79D-AF4E-AC87-A282B28ADA1F}"/>
                  </a:ext>
                </a:extLst>
              </p:cNvPr>
              <p:cNvSpPr txBox="1">
                <a:spLocks noRot="1" noChangeAspect="1" noMove="1" noResize="1" noEditPoints="1" noAdjustHandles="1" noChangeArrowheads="1" noChangeShapeType="1" noTextEdit="1"/>
              </p:cNvSpPr>
              <p:nvPr/>
            </p:nvSpPr>
            <p:spPr>
              <a:xfrm>
                <a:off x="4231011" y="2013620"/>
                <a:ext cx="707568" cy="523220"/>
              </a:xfrm>
              <a:prstGeom prst="rect">
                <a:avLst/>
              </a:prstGeom>
              <a:blipFill>
                <a:blip r:embed="rId3"/>
                <a:stretch>
                  <a:fillRect t="-10465" r="-12069" b="-32558"/>
                </a:stretch>
              </a:blipFill>
            </p:spPr>
            <p:txBody>
              <a:bodyPr/>
              <a:lstStyle/>
              <a:p>
                <a:r>
                  <a:rPr lang="en-GB">
                    <a:noFill/>
                  </a:rPr>
                  <a:t> </a:t>
                </a:r>
              </a:p>
            </p:txBody>
          </p:sp>
        </mc:Fallback>
      </mc:AlternateContent>
      <p:sp>
        <p:nvSpPr>
          <p:cNvPr id="16" name="Circular Arrow 15">
            <a:extLst>
              <a:ext uri="{FF2B5EF4-FFF2-40B4-BE49-F238E27FC236}">
                <a16:creationId xmlns:a16="http://schemas.microsoft.com/office/drawing/2014/main" id="{9940FE8A-A5E7-4141-B860-8FDB092BC437}"/>
              </a:ext>
            </a:extLst>
          </p:cNvPr>
          <p:cNvSpPr/>
          <p:nvPr/>
        </p:nvSpPr>
        <p:spPr>
          <a:xfrm rot="11898078" flipH="1">
            <a:off x="4337657" y="1617933"/>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ircular Arrow 16">
            <a:extLst>
              <a:ext uri="{FF2B5EF4-FFF2-40B4-BE49-F238E27FC236}">
                <a16:creationId xmlns:a16="http://schemas.microsoft.com/office/drawing/2014/main" id="{4DAFD13A-DBF6-A048-8668-9FF5B2E7BD98}"/>
              </a:ext>
            </a:extLst>
          </p:cNvPr>
          <p:cNvSpPr/>
          <p:nvPr/>
        </p:nvSpPr>
        <p:spPr>
          <a:xfrm rot="11898078" flipH="1">
            <a:off x="4937317" y="1616020"/>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ircular Arrow 17">
            <a:extLst>
              <a:ext uri="{FF2B5EF4-FFF2-40B4-BE49-F238E27FC236}">
                <a16:creationId xmlns:a16="http://schemas.microsoft.com/office/drawing/2014/main" id="{9BF216F7-5468-AF47-BF15-81F545D4D132}"/>
              </a:ext>
            </a:extLst>
          </p:cNvPr>
          <p:cNvSpPr/>
          <p:nvPr/>
        </p:nvSpPr>
        <p:spPr>
          <a:xfrm rot="11898078" flipH="1">
            <a:off x="5547251" y="1614107"/>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ircular Arrow 18">
            <a:extLst>
              <a:ext uri="{FF2B5EF4-FFF2-40B4-BE49-F238E27FC236}">
                <a16:creationId xmlns:a16="http://schemas.microsoft.com/office/drawing/2014/main" id="{5AED07E2-4CFD-C149-998C-86E65E251A2F}"/>
              </a:ext>
            </a:extLst>
          </p:cNvPr>
          <p:cNvSpPr/>
          <p:nvPr/>
        </p:nvSpPr>
        <p:spPr>
          <a:xfrm rot="11898078" flipH="1">
            <a:off x="6280473" y="1612194"/>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ircular Arrow 19">
            <a:extLst>
              <a:ext uri="{FF2B5EF4-FFF2-40B4-BE49-F238E27FC236}">
                <a16:creationId xmlns:a16="http://schemas.microsoft.com/office/drawing/2014/main" id="{7BD3C803-2518-C145-B515-76CBF12E2BBE}"/>
              </a:ext>
            </a:extLst>
          </p:cNvPr>
          <p:cNvSpPr/>
          <p:nvPr/>
        </p:nvSpPr>
        <p:spPr>
          <a:xfrm rot="11898078" flipH="1">
            <a:off x="7065065" y="1610281"/>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F5071B7-8A25-4F43-BAB4-AA3EA2CE1AB1}"/>
                  </a:ext>
                </a:extLst>
              </p:cNvPr>
              <p:cNvSpPr txBox="1"/>
              <p:nvPr/>
            </p:nvSpPr>
            <p:spPr>
              <a:xfrm>
                <a:off x="4828562" y="2013620"/>
                <a:ext cx="707568" cy="523220"/>
              </a:xfrm>
              <a:prstGeom prst="rect">
                <a:avLst/>
              </a:prstGeom>
              <a:noFill/>
            </p:spPr>
            <p:txBody>
              <a:bodyPr wrap="squar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4</a:t>
                </a:r>
              </a:p>
            </p:txBody>
          </p:sp>
        </mc:Choice>
        <mc:Fallback>
          <p:sp>
            <p:nvSpPr>
              <p:cNvPr id="21" name="TextBox 20">
                <a:extLst>
                  <a:ext uri="{FF2B5EF4-FFF2-40B4-BE49-F238E27FC236}">
                    <a16:creationId xmlns:a16="http://schemas.microsoft.com/office/drawing/2014/main" id="{0F5071B7-8A25-4F43-BAB4-AA3EA2CE1AB1}"/>
                  </a:ext>
                </a:extLst>
              </p:cNvPr>
              <p:cNvSpPr txBox="1">
                <a:spLocks noRot="1" noChangeAspect="1" noMove="1" noResize="1" noEditPoints="1" noAdjustHandles="1" noChangeArrowheads="1" noChangeShapeType="1" noTextEdit="1"/>
              </p:cNvSpPr>
              <p:nvPr/>
            </p:nvSpPr>
            <p:spPr>
              <a:xfrm>
                <a:off x="4828562" y="2013620"/>
                <a:ext cx="707568" cy="523220"/>
              </a:xfrm>
              <a:prstGeom prst="rect">
                <a:avLst/>
              </a:prstGeom>
              <a:blipFill>
                <a:blip r:embed="rId4"/>
                <a:stretch>
                  <a:fillRect t="-10465" r="-12069" b="-3255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F7049F8B-7999-5546-8310-FBF4E778E6E7}"/>
                  </a:ext>
                </a:extLst>
              </p:cNvPr>
              <p:cNvSpPr txBox="1"/>
              <p:nvPr/>
            </p:nvSpPr>
            <p:spPr>
              <a:xfrm>
                <a:off x="5447688" y="2012662"/>
                <a:ext cx="707568" cy="523220"/>
              </a:xfrm>
              <a:prstGeom prst="rect">
                <a:avLst/>
              </a:prstGeom>
              <a:noFill/>
            </p:spPr>
            <p:txBody>
              <a:bodyPr wrap="squar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4</a:t>
                </a:r>
              </a:p>
            </p:txBody>
          </p:sp>
        </mc:Choice>
        <mc:Fallback>
          <p:sp>
            <p:nvSpPr>
              <p:cNvPr id="22" name="TextBox 21">
                <a:extLst>
                  <a:ext uri="{FF2B5EF4-FFF2-40B4-BE49-F238E27FC236}">
                    <a16:creationId xmlns:a16="http://schemas.microsoft.com/office/drawing/2014/main" id="{F7049F8B-7999-5546-8310-FBF4E778E6E7}"/>
                  </a:ext>
                </a:extLst>
              </p:cNvPr>
              <p:cNvSpPr txBox="1">
                <a:spLocks noRot="1" noChangeAspect="1" noMove="1" noResize="1" noEditPoints="1" noAdjustHandles="1" noChangeArrowheads="1" noChangeShapeType="1" noTextEdit="1"/>
              </p:cNvSpPr>
              <p:nvPr/>
            </p:nvSpPr>
            <p:spPr>
              <a:xfrm>
                <a:off x="5447688" y="2012662"/>
                <a:ext cx="707568" cy="523220"/>
              </a:xfrm>
              <a:prstGeom prst="rect">
                <a:avLst/>
              </a:prstGeom>
              <a:blipFill>
                <a:blip r:embed="rId5"/>
                <a:stretch>
                  <a:fillRect t="-10465" r="-11207" b="-3255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4C6CFAE0-C86E-7C4C-B60C-565EC4CEBB51}"/>
                  </a:ext>
                </a:extLst>
              </p:cNvPr>
              <p:cNvSpPr txBox="1"/>
              <p:nvPr/>
            </p:nvSpPr>
            <p:spPr>
              <a:xfrm>
                <a:off x="6190102" y="2011704"/>
                <a:ext cx="707568" cy="523220"/>
              </a:xfrm>
              <a:prstGeom prst="rect">
                <a:avLst/>
              </a:prstGeom>
              <a:noFill/>
            </p:spPr>
            <p:txBody>
              <a:bodyPr wrap="squar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4</a:t>
                </a:r>
              </a:p>
            </p:txBody>
          </p:sp>
        </mc:Choice>
        <mc:Fallback>
          <p:sp>
            <p:nvSpPr>
              <p:cNvPr id="23" name="TextBox 22">
                <a:extLst>
                  <a:ext uri="{FF2B5EF4-FFF2-40B4-BE49-F238E27FC236}">
                    <a16:creationId xmlns:a16="http://schemas.microsoft.com/office/drawing/2014/main" id="{4C6CFAE0-C86E-7C4C-B60C-565EC4CEBB51}"/>
                  </a:ext>
                </a:extLst>
              </p:cNvPr>
              <p:cNvSpPr txBox="1">
                <a:spLocks noRot="1" noChangeAspect="1" noMove="1" noResize="1" noEditPoints="1" noAdjustHandles="1" noChangeArrowheads="1" noChangeShapeType="1" noTextEdit="1"/>
              </p:cNvSpPr>
              <p:nvPr/>
            </p:nvSpPr>
            <p:spPr>
              <a:xfrm>
                <a:off x="6190102" y="2011704"/>
                <a:ext cx="707568" cy="523220"/>
              </a:xfrm>
              <a:prstGeom prst="rect">
                <a:avLst/>
              </a:prstGeom>
              <a:blipFill>
                <a:blip r:embed="rId6"/>
                <a:stretch>
                  <a:fillRect t="-10465" r="-11111" b="-3255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1816B21-AC5D-6F49-95F6-AADFB7C5DD8F}"/>
                  </a:ext>
                </a:extLst>
              </p:cNvPr>
              <p:cNvSpPr txBox="1"/>
              <p:nvPr/>
            </p:nvSpPr>
            <p:spPr>
              <a:xfrm>
                <a:off x="6953065" y="2010746"/>
                <a:ext cx="707568" cy="523220"/>
              </a:xfrm>
              <a:prstGeom prst="rect">
                <a:avLst/>
              </a:prstGeom>
              <a:noFill/>
            </p:spPr>
            <p:txBody>
              <a:bodyPr wrap="square" rtlCol="0">
                <a:spAutoFit/>
              </a:bodyPr>
              <a:lstStyle/>
              <a:p>
                <a:pPr algn="ctr"/>
                <a14:m>
                  <m:oMath xmlns:m="http://schemas.openxmlformats.org/officeDocument/2006/math">
                    <m:r>
                      <a:rPr lang="en-GB" sz="2800" i="1" dirty="0">
                        <a:solidFill>
                          <a:srgbClr val="4372C4"/>
                        </a:solidFill>
                        <a:latin typeface="Cambria Math" panose="02040503050406030204" pitchFamily="18" charset="0"/>
                      </a:rPr>
                      <m:t>+</m:t>
                    </m:r>
                  </m:oMath>
                </a14:m>
                <a:r>
                  <a:rPr lang="en-GB" sz="2800" dirty="0">
                    <a:solidFill>
                      <a:srgbClr val="4372C4"/>
                    </a:solidFill>
                  </a:rPr>
                  <a:t>4</a:t>
                </a:r>
              </a:p>
            </p:txBody>
          </p:sp>
        </mc:Choice>
        <mc:Fallback>
          <p:sp>
            <p:nvSpPr>
              <p:cNvPr id="24" name="TextBox 23">
                <a:extLst>
                  <a:ext uri="{FF2B5EF4-FFF2-40B4-BE49-F238E27FC236}">
                    <a16:creationId xmlns:a16="http://schemas.microsoft.com/office/drawing/2014/main" id="{21816B21-AC5D-6F49-95F6-AADFB7C5DD8F}"/>
                  </a:ext>
                </a:extLst>
              </p:cNvPr>
              <p:cNvSpPr txBox="1">
                <a:spLocks noRot="1" noChangeAspect="1" noMove="1" noResize="1" noEditPoints="1" noAdjustHandles="1" noChangeArrowheads="1" noChangeShapeType="1" noTextEdit="1"/>
              </p:cNvSpPr>
              <p:nvPr/>
            </p:nvSpPr>
            <p:spPr>
              <a:xfrm>
                <a:off x="6953065" y="2010746"/>
                <a:ext cx="707568" cy="523220"/>
              </a:xfrm>
              <a:prstGeom prst="rect">
                <a:avLst/>
              </a:prstGeom>
              <a:blipFill>
                <a:blip r:embed="rId7"/>
                <a:stretch>
                  <a:fillRect t="-11628" r="-11207" b="-3255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7492684A-1E83-0D4F-AF40-520D337A9069}"/>
                  </a:ext>
                </a:extLst>
              </p:cNvPr>
              <p:cNvSpPr txBox="1"/>
              <p:nvPr/>
            </p:nvSpPr>
            <p:spPr>
              <a:xfrm>
                <a:off x="3835166" y="3969374"/>
                <a:ext cx="983123" cy="461665"/>
              </a:xfrm>
              <a:prstGeom prst="rect">
                <a:avLst/>
              </a:prstGeom>
              <a:noFill/>
            </p:spPr>
            <p:txBody>
              <a:bodyPr wrap="square" rtlCol="0">
                <a:spAutoFit/>
              </a:bodyPr>
              <a:lstStyle/>
              <a:p>
                <a:pPr algn="ctr"/>
                <a14:m>
                  <m:oMath xmlns:m="http://schemas.openxmlformats.org/officeDocument/2006/math">
                    <m:r>
                      <a:rPr lang="en-GB" sz="2400" i="1">
                        <a:solidFill>
                          <a:srgbClr val="4372C4"/>
                        </a:solidFill>
                        <a:latin typeface="Cambria Math" panose="02040503050406030204" pitchFamily="18" charset="0"/>
                      </a:rPr>
                      <m:t>−</m:t>
                    </m:r>
                  </m:oMath>
                </a14:m>
                <a:r>
                  <a:rPr lang="en-GB" sz="2400" dirty="0">
                    <a:solidFill>
                      <a:srgbClr val="4372C4"/>
                    </a:solidFill>
                  </a:rPr>
                  <a:t>0.4</a:t>
                </a:r>
              </a:p>
            </p:txBody>
          </p:sp>
        </mc:Choice>
        <mc:Fallback>
          <p:sp>
            <p:nvSpPr>
              <p:cNvPr id="25" name="TextBox 24">
                <a:extLst>
                  <a:ext uri="{FF2B5EF4-FFF2-40B4-BE49-F238E27FC236}">
                    <a16:creationId xmlns:a16="http://schemas.microsoft.com/office/drawing/2014/main" id="{7492684A-1E83-0D4F-AF40-520D337A9069}"/>
                  </a:ext>
                </a:extLst>
              </p:cNvPr>
              <p:cNvSpPr txBox="1">
                <a:spLocks noRot="1" noChangeAspect="1" noMove="1" noResize="1" noEditPoints="1" noAdjustHandles="1" noChangeArrowheads="1" noChangeShapeType="1" noTextEdit="1"/>
              </p:cNvSpPr>
              <p:nvPr/>
            </p:nvSpPr>
            <p:spPr>
              <a:xfrm>
                <a:off x="3835166" y="3969374"/>
                <a:ext cx="983123" cy="461665"/>
              </a:xfrm>
              <a:prstGeom prst="rect">
                <a:avLst/>
              </a:prstGeom>
              <a:blipFill>
                <a:blip r:embed="rId8"/>
                <a:stretch>
                  <a:fillRect t="-10526" b="-28947"/>
                </a:stretch>
              </a:blipFill>
            </p:spPr>
            <p:txBody>
              <a:bodyPr/>
              <a:lstStyle/>
              <a:p>
                <a:r>
                  <a:rPr lang="en-GB">
                    <a:noFill/>
                  </a:rPr>
                  <a:t> </a:t>
                </a:r>
              </a:p>
            </p:txBody>
          </p:sp>
        </mc:Fallback>
      </mc:AlternateContent>
      <p:sp>
        <p:nvSpPr>
          <p:cNvPr id="26" name="Circular Arrow 25">
            <a:extLst>
              <a:ext uri="{FF2B5EF4-FFF2-40B4-BE49-F238E27FC236}">
                <a16:creationId xmlns:a16="http://schemas.microsoft.com/office/drawing/2014/main" id="{91A98BB7-56E4-DA44-8A42-076FE9429B26}"/>
              </a:ext>
            </a:extLst>
          </p:cNvPr>
          <p:cNvSpPr/>
          <p:nvPr/>
        </p:nvSpPr>
        <p:spPr>
          <a:xfrm rot="11898078" flipH="1">
            <a:off x="4079299" y="3565101"/>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05D13437-9035-414F-A6AF-DBF8BDEDB4A5}"/>
                  </a:ext>
                </a:extLst>
              </p:cNvPr>
              <p:cNvSpPr txBox="1"/>
              <p:nvPr/>
            </p:nvSpPr>
            <p:spPr>
              <a:xfrm>
                <a:off x="4612774" y="3969373"/>
                <a:ext cx="983123" cy="461665"/>
              </a:xfrm>
              <a:prstGeom prst="rect">
                <a:avLst/>
              </a:prstGeom>
              <a:noFill/>
            </p:spPr>
            <p:txBody>
              <a:bodyPr wrap="square" rtlCol="0">
                <a:spAutoFit/>
              </a:bodyPr>
              <a:lstStyle/>
              <a:p>
                <a:pPr algn="ctr"/>
                <a14:m>
                  <m:oMath xmlns:m="http://schemas.openxmlformats.org/officeDocument/2006/math">
                    <m:r>
                      <a:rPr lang="en-GB" sz="2400" i="1">
                        <a:solidFill>
                          <a:srgbClr val="4372C4"/>
                        </a:solidFill>
                        <a:latin typeface="Cambria Math" panose="02040503050406030204" pitchFamily="18" charset="0"/>
                      </a:rPr>
                      <m:t>−</m:t>
                    </m:r>
                  </m:oMath>
                </a14:m>
                <a:r>
                  <a:rPr lang="en-GB" sz="2400" dirty="0">
                    <a:solidFill>
                      <a:srgbClr val="4372C4"/>
                    </a:solidFill>
                  </a:rPr>
                  <a:t>0.4</a:t>
                </a:r>
              </a:p>
            </p:txBody>
          </p:sp>
        </mc:Choice>
        <mc:Fallback>
          <p:sp>
            <p:nvSpPr>
              <p:cNvPr id="27" name="TextBox 26">
                <a:extLst>
                  <a:ext uri="{FF2B5EF4-FFF2-40B4-BE49-F238E27FC236}">
                    <a16:creationId xmlns:a16="http://schemas.microsoft.com/office/drawing/2014/main" id="{05D13437-9035-414F-A6AF-DBF8BDEDB4A5}"/>
                  </a:ext>
                </a:extLst>
              </p:cNvPr>
              <p:cNvSpPr txBox="1">
                <a:spLocks noRot="1" noChangeAspect="1" noMove="1" noResize="1" noEditPoints="1" noAdjustHandles="1" noChangeArrowheads="1" noChangeShapeType="1" noTextEdit="1"/>
              </p:cNvSpPr>
              <p:nvPr/>
            </p:nvSpPr>
            <p:spPr>
              <a:xfrm>
                <a:off x="4612774" y="3969373"/>
                <a:ext cx="983123" cy="461665"/>
              </a:xfrm>
              <a:prstGeom prst="rect">
                <a:avLst/>
              </a:prstGeom>
              <a:blipFill>
                <a:blip r:embed="rId9"/>
                <a:stretch>
                  <a:fillRect t="-10526" b="-28947"/>
                </a:stretch>
              </a:blipFill>
            </p:spPr>
            <p:txBody>
              <a:bodyPr/>
              <a:lstStyle/>
              <a:p>
                <a:r>
                  <a:rPr lang="en-GB">
                    <a:noFill/>
                  </a:rPr>
                  <a:t> </a:t>
                </a:r>
              </a:p>
            </p:txBody>
          </p:sp>
        </mc:Fallback>
      </mc:AlternateContent>
      <p:sp>
        <p:nvSpPr>
          <p:cNvPr id="28" name="Circular Arrow 27">
            <a:extLst>
              <a:ext uri="{FF2B5EF4-FFF2-40B4-BE49-F238E27FC236}">
                <a16:creationId xmlns:a16="http://schemas.microsoft.com/office/drawing/2014/main" id="{2991A3FF-A6B1-2045-8FD1-57C981B023D6}"/>
              </a:ext>
            </a:extLst>
          </p:cNvPr>
          <p:cNvSpPr/>
          <p:nvPr/>
        </p:nvSpPr>
        <p:spPr>
          <a:xfrm rot="11898078" flipH="1">
            <a:off x="4856907" y="3565100"/>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48F373F9-204A-F04D-A6DD-9D106AFCE978}"/>
                  </a:ext>
                </a:extLst>
              </p:cNvPr>
              <p:cNvSpPr txBox="1"/>
              <p:nvPr/>
            </p:nvSpPr>
            <p:spPr>
              <a:xfrm>
                <a:off x="5329830" y="3969374"/>
                <a:ext cx="983123" cy="461665"/>
              </a:xfrm>
              <a:prstGeom prst="rect">
                <a:avLst/>
              </a:prstGeom>
              <a:noFill/>
            </p:spPr>
            <p:txBody>
              <a:bodyPr wrap="square" rtlCol="0">
                <a:spAutoFit/>
              </a:bodyPr>
              <a:lstStyle/>
              <a:p>
                <a:pPr algn="ctr"/>
                <a14:m>
                  <m:oMath xmlns:m="http://schemas.openxmlformats.org/officeDocument/2006/math">
                    <m:r>
                      <a:rPr lang="en-GB" sz="2400" i="1">
                        <a:solidFill>
                          <a:srgbClr val="4372C4"/>
                        </a:solidFill>
                        <a:latin typeface="Cambria Math" panose="02040503050406030204" pitchFamily="18" charset="0"/>
                      </a:rPr>
                      <m:t>−</m:t>
                    </m:r>
                  </m:oMath>
                </a14:m>
                <a:r>
                  <a:rPr lang="en-GB" sz="2400" dirty="0">
                    <a:solidFill>
                      <a:srgbClr val="4372C4"/>
                    </a:solidFill>
                  </a:rPr>
                  <a:t>0.4</a:t>
                </a:r>
              </a:p>
            </p:txBody>
          </p:sp>
        </mc:Choice>
        <mc:Fallback>
          <p:sp>
            <p:nvSpPr>
              <p:cNvPr id="29" name="TextBox 28">
                <a:extLst>
                  <a:ext uri="{FF2B5EF4-FFF2-40B4-BE49-F238E27FC236}">
                    <a16:creationId xmlns:a16="http://schemas.microsoft.com/office/drawing/2014/main" id="{48F373F9-204A-F04D-A6DD-9D106AFCE978}"/>
                  </a:ext>
                </a:extLst>
              </p:cNvPr>
              <p:cNvSpPr txBox="1">
                <a:spLocks noRot="1" noChangeAspect="1" noMove="1" noResize="1" noEditPoints="1" noAdjustHandles="1" noChangeArrowheads="1" noChangeShapeType="1" noTextEdit="1"/>
              </p:cNvSpPr>
              <p:nvPr/>
            </p:nvSpPr>
            <p:spPr>
              <a:xfrm>
                <a:off x="5329830" y="3969374"/>
                <a:ext cx="983123" cy="461665"/>
              </a:xfrm>
              <a:prstGeom prst="rect">
                <a:avLst/>
              </a:prstGeom>
              <a:blipFill>
                <a:blip r:embed="rId10"/>
                <a:stretch>
                  <a:fillRect t="-10526" b="-28947"/>
                </a:stretch>
              </a:blipFill>
            </p:spPr>
            <p:txBody>
              <a:bodyPr/>
              <a:lstStyle/>
              <a:p>
                <a:r>
                  <a:rPr lang="en-GB">
                    <a:noFill/>
                  </a:rPr>
                  <a:t> </a:t>
                </a:r>
              </a:p>
            </p:txBody>
          </p:sp>
        </mc:Fallback>
      </mc:AlternateContent>
      <p:sp>
        <p:nvSpPr>
          <p:cNvPr id="30" name="Circular Arrow 29">
            <a:extLst>
              <a:ext uri="{FF2B5EF4-FFF2-40B4-BE49-F238E27FC236}">
                <a16:creationId xmlns:a16="http://schemas.microsoft.com/office/drawing/2014/main" id="{28640FD5-4CF5-EF49-97F6-EF2DDEF5158E}"/>
              </a:ext>
            </a:extLst>
          </p:cNvPr>
          <p:cNvSpPr/>
          <p:nvPr/>
        </p:nvSpPr>
        <p:spPr>
          <a:xfrm rot="11898078" flipH="1">
            <a:off x="5573963" y="3565101"/>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F9BFC35F-B08C-244F-B6BA-843E1AC9EF44}"/>
                  </a:ext>
                </a:extLst>
              </p:cNvPr>
              <p:cNvSpPr txBox="1"/>
              <p:nvPr/>
            </p:nvSpPr>
            <p:spPr>
              <a:xfrm>
                <a:off x="6302644" y="3969373"/>
                <a:ext cx="983123" cy="461665"/>
              </a:xfrm>
              <a:prstGeom prst="rect">
                <a:avLst/>
              </a:prstGeom>
              <a:noFill/>
            </p:spPr>
            <p:txBody>
              <a:bodyPr wrap="square" rtlCol="0">
                <a:spAutoFit/>
              </a:bodyPr>
              <a:lstStyle/>
              <a:p>
                <a:pPr algn="ctr"/>
                <a14:m>
                  <m:oMath xmlns:m="http://schemas.openxmlformats.org/officeDocument/2006/math">
                    <m:r>
                      <a:rPr lang="en-GB" sz="2400" i="1">
                        <a:solidFill>
                          <a:srgbClr val="4372C4"/>
                        </a:solidFill>
                        <a:latin typeface="Cambria Math" panose="02040503050406030204" pitchFamily="18" charset="0"/>
                      </a:rPr>
                      <m:t>−</m:t>
                    </m:r>
                  </m:oMath>
                </a14:m>
                <a:r>
                  <a:rPr lang="en-GB" sz="2400" dirty="0">
                    <a:solidFill>
                      <a:srgbClr val="4372C4"/>
                    </a:solidFill>
                  </a:rPr>
                  <a:t>0.4</a:t>
                </a:r>
              </a:p>
            </p:txBody>
          </p:sp>
        </mc:Choice>
        <mc:Fallback>
          <p:sp>
            <p:nvSpPr>
              <p:cNvPr id="31" name="TextBox 30">
                <a:extLst>
                  <a:ext uri="{FF2B5EF4-FFF2-40B4-BE49-F238E27FC236}">
                    <a16:creationId xmlns:a16="http://schemas.microsoft.com/office/drawing/2014/main" id="{F9BFC35F-B08C-244F-B6BA-843E1AC9EF44}"/>
                  </a:ext>
                </a:extLst>
              </p:cNvPr>
              <p:cNvSpPr txBox="1">
                <a:spLocks noRot="1" noChangeAspect="1" noMove="1" noResize="1" noEditPoints="1" noAdjustHandles="1" noChangeArrowheads="1" noChangeShapeType="1" noTextEdit="1"/>
              </p:cNvSpPr>
              <p:nvPr/>
            </p:nvSpPr>
            <p:spPr>
              <a:xfrm>
                <a:off x="6302644" y="3969373"/>
                <a:ext cx="983123" cy="461665"/>
              </a:xfrm>
              <a:prstGeom prst="rect">
                <a:avLst/>
              </a:prstGeom>
              <a:blipFill>
                <a:blip r:embed="rId11"/>
                <a:stretch>
                  <a:fillRect t="-10526" b="-28947"/>
                </a:stretch>
              </a:blipFill>
            </p:spPr>
            <p:txBody>
              <a:bodyPr/>
              <a:lstStyle/>
              <a:p>
                <a:r>
                  <a:rPr lang="en-GB">
                    <a:noFill/>
                  </a:rPr>
                  <a:t> </a:t>
                </a:r>
              </a:p>
            </p:txBody>
          </p:sp>
        </mc:Fallback>
      </mc:AlternateContent>
      <p:sp>
        <p:nvSpPr>
          <p:cNvPr id="32" name="Circular Arrow 31">
            <a:extLst>
              <a:ext uri="{FF2B5EF4-FFF2-40B4-BE49-F238E27FC236}">
                <a16:creationId xmlns:a16="http://schemas.microsoft.com/office/drawing/2014/main" id="{2E27B1EE-55FA-CD48-AF8D-604A5580F4A9}"/>
              </a:ext>
            </a:extLst>
          </p:cNvPr>
          <p:cNvSpPr/>
          <p:nvPr/>
        </p:nvSpPr>
        <p:spPr>
          <a:xfrm rot="11898078" flipH="1">
            <a:off x="6546777" y="3565100"/>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453FE456-786C-574D-A36D-010122A72A46}"/>
                  </a:ext>
                </a:extLst>
              </p:cNvPr>
              <p:cNvSpPr txBox="1"/>
              <p:nvPr/>
            </p:nvSpPr>
            <p:spPr>
              <a:xfrm>
                <a:off x="7248574" y="3969373"/>
                <a:ext cx="983123" cy="461665"/>
              </a:xfrm>
              <a:prstGeom prst="rect">
                <a:avLst/>
              </a:prstGeom>
              <a:noFill/>
            </p:spPr>
            <p:txBody>
              <a:bodyPr wrap="square" rtlCol="0">
                <a:spAutoFit/>
              </a:bodyPr>
              <a:lstStyle/>
              <a:p>
                <a:pPr algn="ctr"/>
                <a14:m>
                  <m:oMath xmlns:m="http://schemas.openxmlformats.org/officeDocument/2006/math">
                    <m:r>
                      <a:rPr lang="en-GB" sz="2400" i="1">
                        <a:solidFill>
                          <a:srgbClr val="4372C4"/>
                        </a:solidFill>
                        <a:latin typeface="Cambria Math" panose="02040503050406030204" pitchFamily="18" charset="0"/>
                      </a:rPr>
                      <m:t>−</m:t>
                    </m:r>
                  </m:oMath>
                </a14:m>
                <a:r>
                  <a:rPr lang="en-GB" sz="2400" dirty="0">
                    <a:solidFill>
                      <a:srgbClr val="4372C4"/>
                    </a:solidFill>
                  </a:rPr>
                  <a:t>0.4</a:t>
                </a:r>
              </a:p>
            </p:txBody>
          </p:sp>
        </mc:Choice>
        <mc:Fallback>
          <p:sp>
            <p:nvSpPr>
              <p:cNvPr id="33" name="TextBox 32">
                <a:extLst>
                  <a:ext uri="{FF2B5EF4-FFF2-40B4-BE49-F238E27FC236}">
                    <a16:creationId xmlns:a16="http://schemas.microsoft.com/office/drawing/2014/main" id="{453FE456-786C-574D-A36D-010122A72A46}"/>
                  </a:ext>
                </a:extLst>
              </p:cNvPr>
              <p:cNvSpPr txBox="1">
                <a:spLocks noRot="1" noChangeAspect="1" noMove="1" noResize="1" noEditPoints="1" noAdjustHandles="1" noChangeArrowheads="1" noChangeShapeType="1" noTextEdit="1"/>
              </p:cNvSpPr>
              <p:nvPr/>
            </p:nvSpPr>
            <p:spPr>
              <a:xfrm>
                <a:off x="7248574" y="3969373"/>
                <a:ext cx="983123" cy="461665"/>
              </a:xfrm>
              <a:prstGeom prst="rect">
                <a:avLst/>
              </a:prstGeom>
              <a:blipFill>
                <a:blip r:embed="rId12"/>
                <a:stretch>
                  <a:fillRect t="-10526" b="-28947"/>
                </a:stretch>
              </a:blipFill>
            </p:spPr>
            <p:txBody>
              <a:bodyPr/>
              <a:lstStyle/>
              <a:p>
                <a:r>
                  <a:rPr lang="en-GB">
                    <a:noFill/>
                  </a:rPr>
                  <a:t> </a:t>
                </a:r>
              </a:p>
            </p:txBody>
          </p:sp>
        </mc:Fallback>
      </mc:AlternateContent>
      <p:sp>
        <p:nvSpPr>
          <p:cNvPr id="34" name="Circular Arrow 33">
            <a:extLst>
              <a:ext uri="{FF2B5EF4-FFF2-40B4-BE49-F238E27FC236}">
                <a16:creationId xmlns:a16="http://schemas.microsoft.com/office/drawing/2014/main" id="{807863EB-E29F-324E-996A-062548DE4BAC}"/>
              </a:ext>
            </a:extLst>
          </p:cNvPr>
          <p:cNvSpPr/>
          <p:nvPr/>
        </p:nvSpPr>
        <p:spPr>
          <a:xfrm rot="11898078" flipH="1">
            <a:off x="7492707" y="3565100"/>
            <a:ext cx="490061" cy="519223"/>
          </a:xfrm>
          <a:prstGeom prst="circularArrow">
            <a:avLst>
              <a:gd name="adj1" fmla="val 12500"/>
              <a:gd name="adj2" fmla="val 1142319"/>
              <a:gd name="adj3" fmla="val 20457681"/>
              <a:gd name="adj4" fmla="val 1380674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 name="Text Placeholder 4">
            <a:extLst>
              <a:ext uri="{FF2B5EF4-FFF2-40B4-BE49-F238E27FC236}">
                <a16:creationId xmlns:a16="http://schemas.microsoft.com/office/drawing/2014/main" id="{CFE56EDA-9CF3-FAC2-3FD1-B619EBB4938A}"/>
              </a:ext>
            </a:extLst>
          </p:cNvPr>
          <p:cNvSpPr>
            <a:spLocks noGrp="1"/>
          </p:cNvSpPr>
          <p:nvPr>
            <p:ph type="body" sz="quarter" idx="10"/>
          </p:nvPr>
        </p:nvSpPr>
        <p:spPr/>
        <p:txBody>
          <a:bodyPr/>
          <a:lstStyle/>
          <a:p>
            <a:endParaRPr lang="en-GB"/>
          </a:p>
        </p:txBody>
      </p:sp>
      <p:sp>
        <p:nvSpPr>
          <p:cNvPr id="35" name="Content Placeholder 34">
            <a:extLst>
              <a:ext uri="{FF2B5EF4-FFF2-40B4-BE49-F238E27FC236}">
                <a16:creationId xmlns:a16="http://schemas.microsoft.com/office/drawing/2014/main" id="{483E3335-B0E3-743D-9FA8-0D2223D7926C}"/>
              </a:ext>
            </a:extLst>
          </p:cNvPr>
          <p:cNvSpPr>
            <a:spLocks noGrp="1"/>
          </p:cNvSpPr>
          <p:nvPr>
            <p:ph sz="quarter" idx="11"/>
          </p:nvPr>
        </p:nvSpPr>
        <p:spPr/>
        <p:txBody>
          <a:bodyPr/>
          <a:lstStyle/>
          <a:p>
            <a:endParaRPr lang="en-GB"/>
          </a:p>
        </p:txBody>
      </p:sp>
    </p:spTree>
    <p:custDataLst>
      <p:tags r:id="rId1"/>
    </p:custDataLst>
    <p:extLst>
      <p:ext uri="{BB962C8B-B14F-4D97-AF65-F5344CB8AC3E}">
        <p14:creationId xmlns:p14="http://schemas.microsoft.com/office/powerpoint/2010/main" val="31955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dissolv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ssolv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dissolv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dissolv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dissolv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dissolv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dissolve">
                                      <p:cBhvr>
                                        <p:cTn id="92" dur="500"/>
                                        <p:tgtEl>
                                          <p:spTgt spid="30"/>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dissolve">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dissolve">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dissolve">
                                      <p:cBhvr>
                                        <p:cTn id="105" dur="500"/>
                                        <p:tgtEl>
                                          <p:spTgt spid="32"/>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dissolve">
                                      <p:cBhvr>
                                        <p:cTn id="108" dur="500"/>
                                        <p:tgtEl>
                                          <p:spTgt spid="31"/>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dissolve">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dissolve">
                                      <p:cBhvr>
                                        <p:cTn id="118" dur="500"/>
                                        <p:tgtEl>
                                          <p:spTgt spid="3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dissolve">
                                      <p:cBhvr>
                                        <p:cTn id="121" dur="500"/>
                                        <p:tgtEl>
                                          <p:spTgt spid="33"/>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dissolve">
                                      <p:cBhvr>
                                        <p:cTn id="1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p:bldP spid="22" grpId="0"/>
      <p:bldP spid="23" grpId="0"/>
      <p:bldP spid="24" grpId="0"/>
      <p:bldP spid="25" grpId="0"/>
      <p:bldP spid="26" grpId="0" animBg="1"/>
      <p:bldP spid="27" grpId="0"/>
      <p:bldP spid="28" grpId="0" animBg="1"/>
      <p:bldP spid="29" grpId="0"/>
      <p:bldP spid="30" grpId="0" animBg="1"/>
      <p:bldP spid="31" grpId="0"/>
      <p:bldP spid="32" grpId="0" animBg="1"/>
      <p:bldP spid="33"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50235" y="350684"/>
            <a:ext cx="10972800" cy="1143000"/>
          </a:xfrm>
        </p:spPr>
        <p:txBody>
          <a:bodyPr/>
          <a:lstStyle/>
          <a:p>
            <a:r>
              <a:rPr lang="en-GB" sz="4800" dirty="0"/>
              <a:t>This is an example of an </a:t>
            </a:r>
            <a:r>
              <a:rPr lang="en-GB" sz="4800" b="1" dirty="0">
                <a:solidFill>
                  <a:srgbClr val="FF0000"/>
                </a:solidFill>
              </a:rPr>
              <a:t>ascending linear</a:t>
            </a:r>
            <a:r>
              <a:rPr lang="en-GB" sz="4800" dirty="0"/>
              <a:t> sequence </a:t>
            </a:r>
          </a:p>
        </p:txBody>
      </p:sp>
      <p:sp>
        <p:nvSpPr>
          <p:cNvPr id="7" name="Rounded Rectangle 6"/>
          <p:cNvSpPr/>
          <p:nvPr/>
        </p:nvSpPr>
        <p:spPr>
          <a:xfrm>
            <a:off x="581233" y="2290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8</a:t>
            </a:r>
          </a:p>
        </p:txBody>
      </p:sp>
      <p:sp>
        <p:nvSpPr>
          <p:cNvPr id="8" name="Rounded Rectangle 7"/>
          <p:cNvSpPr/>
          <p:nvPr/>
        </p:nvSpPr>
        <p:spPr>
          <a:xfrm>
            <a:off x="2884498" y="2290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12</a:t>
            </a:r>
          </a:p>
        </p:txBody>
      </p:sp>
      <p:sp>
        <p:nvSpPr>
          <p:cNvPr id="9" name="Rounded Rectangle 8"/>
          <p:cNvSpPr/>
          <p:nvPr/>
        </p:nvSpPr>
        <p:spPr>
          <a:xfrm>
            <a:off x="5187763" y="2290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16</a:t>
            </a:r>
          </a:p>
        </p:txBody>
      </p:sp>
      <p:sp>
        <p:nvSpPr>
          <p:cNvPr id="10" name="Rounded Rectangle 9"/>
          <p:cNvSpPr/>
          <p:nvPr/>
        </p:nvSpPr>
        <p:spPr>
          <a:xfrm>
            <a:off x="7491028" y="2290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20</a:t>
            </a:r>
          </a:p>
        </p:txBody>
      </p:sp>
      <p:sp>
        <p:nvSpPr>
          <p:cNvPr id="11" name="Rounded Rectangle 10"/>
          <p:cNvSpPr/>
          <p:nvPr/>
        </p:nvSpPr>
        <p:spPr>
          <a:xfrm>
            <a:off x="9794293" y="2290966"/>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24</a:t>
            </a:r>
          </a:p>
        </p:txBody>
      </p:sp>
      <p:sp>
        <p:nvSpPr>
          <p:cNvPr id="3" name="Curved Up Arrow 2"/>
          <p:cNvSpPr/>
          <p:nvPr/>
        </p:nvSpPr>
        <p:spPr>
          <a:xfrm>
            <a:off x="985400" y="4023627"/>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2" name="Curved Up Arrow 11"/>
          <p:cNvSpPr/>
          <p:nvPr/>
        </p:nvSpPr>
        <p:spPr>
          <a:xfrm>
            <a:off x="3571183" y="4023627"/>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3" name="Curved Up Arrow 12"/>
          <p:cNvSpPr/>
          <p:nvPr/>
        </p:nvSpPr>
        <p:spPr>
          <a:xfrm>
            <a:off x="6156966" y="4023627"/>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4" name="Curved Up Arrow 13"/>
          <p:cNvSpPr/>
          <p:nvPr/>
        </p:nvSpPr>
        <p:spPr>
          <a:xfrm>
            <a:off x="8698688" y="4141405"/>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1890776" y="5435187"/>
                <a:ext cx="365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890776" y="5435187"/>
                <a:ext cx="365485" cy="276999"/>
              </a:xfrm>
              <a:prstGeom prst="rect">
                <a:avLst/>
              </a:prstGeom>
              <a:blipFill>
                <a:blip r:embed="rId3"/>
                <a:stretch>
                  <a:fillRect l="-11667" r="-15000"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21279" y="5435187"/>
                <a:ext cx="365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521279" y="5435187"/>
                <a:ext cx="365485" cy="276999"/>
              </a:xfrm>
              <a:prstGeom prst="rect">
                <a:avLst/>
              </a:prstGeom>
              <a:blipFill>
                <a:blip r:embed="rId4"/>
                <a:stretch>
                  <a:fillRect l="-13333" r="-13333"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81004" y="5435187"/>
                <a:ext cx="365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181004" y="5435187"/>
                <a:ext cx="365485" cy="276999"/>
              </a:xfrm>
              <a:prstGeom prst="rect">
                <a:avLst/>
              </a:prstGeom>
              <a:blipFill>
                <a:blip r:embed="rId5"/>
                <a:stretch>
                  <a:fillRect l="-13333" r="-13333"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840729" y="5532243"/>
                <a:ext cx="365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9840729" y="5532243"/>
                <a:ext cx="365485" cy="276999"/>
              </a:xfrm>
              <a:prstGeom prst="rect">
                <a:avLst/>
              </a:prstGeom>
              <a:blipFill>
                <a:blip r:embed="rId6"/>
                <a:stretch>
                  <a:fillRect l="-11667" r="-15000" b="-6667"/>
                </a:stretch>
              </a:blipFill>
            </p:spPr>
            <p:txBody>
              <a:bodyPr/>
              <a:lstStyle/>
              <a:p>
                <a:r>
                  <a:rPr lang="en-GB">
                    <a:noFill/>
                  </a:rPr>
                  <a:t> </a:t>
                </a:r>
              </a:p>
            </p:txBody>
          </p:sp>
        </mc:Fallback>
      </mc:AlternateContent>
    </p:spTree>
    <p:extLst>
      <p:ext uri="{BB962C8B-B14F-4D97-AF65-F5344CB8AC3E}">
        <p14:creationId xmlns:p14="http://schemas.microsoft.com/office/powerpoint/2010/main" val="380664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5"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19200" y="170879"/>
            <a:ext cx="10972800" cy="1143000"/>
          </a:xfrm>
        </p:spPr>
        <p:txBody>
          <a:bodyPr/>
          <a:lstStyle/>
          <a:p>
            <a:r>
              <a:rPr lang="en-GB" sz="4800" dirty="0"/>
              <a:t>The </a:t>
            </a:r>
            <a:r>
              <a:rPr lang="en-GB" sz="4800" b="1" dirty="0">
                <a:solidFill>
                  <a:srgbClr val="FF0000"/>
                </a:solidFill>
              </a:rPr>
              <a:t>first term </a:t>
            </a:r>
            <a:r>
              <a:rPr lang="en-GB" sz="4800" dirty="0"/>
              <a:t>is 8 </a:t>
            </a:r>
            <a:br>
              <a:rPr lang="en-GB" sz="4800" dirty="0"/>
            </a:br>
            <a:r>
              <a:rPr lang="en-GB" sz="4800" dirty="0"/>
              <a:t>The </a:t>
            </a:r>
            <a:r>
              <a:rPr lang="en-GB" sz="4800" b="1" dirty="0">
                <a:solidFill>
                  <a:srgbClr val="FF0000"/>
                </a:solidFill>
              </a:rPr>
              <a:t>constant difference </a:t>
            </a:r>
            <a:r>
              <a:rPr lang="en-GB" sz="4800" dirty="0"/>
              <a:t>is 4 </a:t>
            </a:r>
          </a:p>
        </p:txBody>
      </p:sp>
      <p:sp>
        <p:nvSpPr>
          <p:cNvPr id="7" name="Rounded Rectangle 6"/>
          <p:cNvSpPr/>
          <p:nvPr/>
        </p:nvSpPr>
        <p:spPr>
          <a:xfrm>
            <a:off x="620989" y="221145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8</a:t>
            </a:r>
          </a:p>
        </p:txBody>
      </p:sp>
      <p:sp>
        <p:nvSpPr>
          <p:cNvPr id="8" name="Rounded Rectangle 7"/>
          <p:cNvSpPr/>
          <p:nvPr/>
        </p:nvSpPr>
        <p:spPr>
          <a:xfrm>
            <a:off x="2924254" y="221145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12</a:t>
            </a:r>
          </a:p>
        </p:txBody>
      </p:sp>
      <p:sp>
        <p:nvSpPr>
          <p:cNvPr id="9" name="Rounded Rectangle 8"/>
          <p:cNvSpPr/>
          <p:nvPr/>
        </p:nvSpPr>
        <p:spPr>
          <a:xfrm>
            <a:off x="5227519" y="221145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16</a:t>
            </a:r>
          </a:p>
        </p:txBody>
      </p:sp>
      <p:sp>
        <p:nvSpPr>
          <p:cNvPr id="10" name="Rounded Rectangle 9"/>
          <p:cNvSpPr/>
          <p:nvPr/>
        </p:nvSpPr>
        <p:spPr>
          <a:xfrm>
            <a:off x="7530784" y="221145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20</a:t>
            </a:r>
          </a:p>
        </p:txBody>
      </p:sp>
      <p:sp>
        <p:nvSpPr>
          <p:cNvPr id="11" name="Rounded Rectangle 10"/>
          <p:cNvSpPr/>
          <p:nvPr/>
        </p:nvSpPr>
        <p:spPr>
          <a:xfrm>
            <a:off x="9834049" y="2211453"/>
            <a:ext cx="1814513" cy="150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Arial"/>
                <a:ea typeface="+mn-ea"/>
                <a:cs typeface="Arial"/>
              </a:rPr>
              <a:t>24</a:t>
            </a:r>
          </a:p>
        </p:txBody>
      </p:sp>
      <p:sp>
        <p:nvSpPr>
          <p:cNvPr id="3" name="Curved Up Arrow 2"/>
          <p:cNvSpPr/>
          <p:nvPr/>
        </p:nvSpPr>
        <p:spPr>
          <a:xfrm>
            <a:off x="1025156" y="3944114"/>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Curved Up Arrow 11"/>
          <p:cNvSpPr/>
          <p:nvPr/>
        </p:nvSpPr>
        <p:spPr>
          <a:xfrm>
            <a:off x="3610939" y="3944114"/>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Curved Up Arrow 12"/>
          <p:cNvSpPr/>
          <p:nvPr/>
        </p:nvSpPr>
        <p:spPr>
          <a:xfrm>
            <a:off x="6196722" y="3944114"/>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4" name="Curved Up Arrow 13"/>
          <p:cNvSpPr/>
          <p:nvPr/>
        </p:nvSpPr>
        <p:spPr>
          <a:xfrm>
            <a:off x="8738444" y="4061892"/>
            <a:ext cx="2541722" cy="1179086"/>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5" name="TextBox 4"/>
              <p:cNvSpPr txBox="1"/>
              <p:nvPr/>
            </p:nvSpPr>
            <p:spPr>
              <a:xfrm>
                <a:off x="1930532" y="5355674"/>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30532" y="5355674"/>
                <a:ext cx="365485" cy="276999"/>
              </a:xfrm>
              <a:prstGeom prst="rect">
                <a:avLst/>
              </a:prstGeom>
              <a:blipFill>
                <a:blip r:embed="rId3"/>
                <a:stretch>
                  <a:fillRect l="-13333" r="-13333"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61035" y="5355674"/>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61035" y="5355674"/>
                <a:ext cx="365485" cy="276999"/>
              </a:xfrm>
              <a:prstGeom prst="rect">
                <a:avLst/>
              </a:prstGeom>
              <a:blipFill>
                <a:blip r:embed="rId4"/>
                <a:stretch>
                  <a:fillRect l="-11667" r="-15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220760" y="5355674"/>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220760" y="5355674"/>
                <a:ext cx="365485" cy="276999"/>
              </a:xfrm>
              <a:prstGeom prst="rect">
                <a:avLst/>
              </a:prstGeom>
              <a:blipFill>
                <a:blip r:embed="rId5"/>
                <a:stretch>
                  <a:fillRect l="-13559" r="-15254"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880485" y="5452730"/>
                <a:ext cx="36548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rPr>
                        <m:t>+4</m:t>
                      </m:r>
                    </m:oMath>
                  </m:oMathPara>
                </a14:m>
                <a:endParaRPr kumimoji="0" lang="en-GB" sz="1800" b="0" i="0" u="none" strike="noStrike" kern="1200" cap="none" spc="0" normalizeH="0" baseline="0" noProof="0" dirty="0">
                  <a:ln>
                    <a:noFill/>
                  </a:ln>
                  <a:solidFill>
                    <a:srgbClr val="000000"/>
                  </a:solidFill>
                  <a:effectLst/>
                  <a:uLnTx/>
                  <a:uFillTx/>
                  <a:latin typeface="Arial"/>
                  <a:ea typeface="+mn-ea"/>
                  <a:cs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880485" y="5452730"/>
                <a:ext cx="365485" cy="276999"/>
              </a:xfrm>
              <a:prstGeom prst="rect">
                <a:avLst/>
              </a:prstGeom>
              <a:blipFill>
                <a:blip r:embed="rId6"/>
                <a:stretch>
                  <a:fillRect l="-13333" r="-13333" b="-8696"/>
                </a:stretch>
              </a:blipFill>
            </p:spPr>
            <p:txBody>
              <a:bodyPr/>
              <a:lstStyle/>
              <a:p>
                <a:r>
                  <a:rPr lang="en-GB">
                    <a:noFill/>
                  </a:rPr>
                  <a:t> </a:t>
                </a:r>
              </a:p>
            </p:txBody>
          </p:sp>
        </mc:Fallback>
      </mc:AlternateContent>
    </p:spTree>
    <p:extLst>
      <p:ext uri="{BB962C8B-B14F-4D97-AF65-F5344CB8AC3E}">
        <p14:creationId xmlns:p14="http://schemas.microsoft.com/office/powerpoint/2010/main" val="34491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1|7.8|6|7.4|2.5|1.7|1.6|1.5|1.5|3|4.7|7.2|22.1|21.2|5.9|6.3|2.2|3.8|0.9|1.3|0.6"/>
</p:tagLst>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111</TotalTime>
  <Words>1096</Words>
  <Application>Microsoft Office PowerPoint</Application>
  <PresentationFormat>Widescreen</PresentationFormat>
  <Paragraphs>263</Paragraphs>
  <Slides>34</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Aptos</vt:lpstr>
      <vt:lpstr>Arial</vt:lpstr>
      <vt:lpstr>Arial Rounded MT Bold</vt:lpstr>
      <vt:lpstr>Calibri</vt:lpstr>
      <vt:lpstr>Calibri Light</vt:lpstr>
      <vt:lpstr>Cambria Math</vt:lpstr>
      <vt:lpstr>Courier New</vt:lpstr>
      <vt:lpstr>Lato</vt:lpstr>
      <vt:lpstr>New theme</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an example of an ascending linear sequence </vt:lpstr>
      <vt:lpstr>The first term is 8  The constant difference is 4 </vt:lpstr>
      <vt:lpstr>This is an example of a descending linear sequence </vt:lpstr>
      <vt:lpstr>What is the first term?  What is the second term?  What is the constant difference? </vt:lpstr>
      <vt:lpstr>PowerPoint Presentation</vt:lpstr>
      <vt:lpstr>Hidden in these numbers are 5 that form a sequence.   Find as many sequences as you can. </vt:lpstr>
      <vt:lpstr>Hidden in these numbers are 5 that form  an ascending linear sequence.   Can you find it?  Any others? </vt:lpstr>
      <vt:lpstr>PowerPoint Presentation</vt:lpstr>
      <vt:lpstr>PowerPoint Presentation</vt:lpstr>
      <vt:lpstr>Hidden in these numbers are 5 that form  a descending linear sequence.   Can you find it?  Any others?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problem to finish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Mrs P Virdi - NES Staff</cp:lastModifiedBy>
  <cp:revision>25</cp:revision>
  <dcterms:created xsi:type="dcterms:W3CDTF">2023-08-27T10:20:23Z</dcterms:created>
  <dcterms:modified xsi:type="dcterms:W3CDTF">2025-06-27T09:40:06Z</dcterms:modified>
</cp:coreProperties>
</file>