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Lst>
  <p:notesMasterIdLst>
    <p:notesMasterId r:id="rId37"/>
  </p:notesMasterIdLst>
  <p:sldIdLst>
    <p:sldId id="259" r:id="rId4"/>
    <p:sldId id="383" r:id="rId5"/>
    <p:sldId id="298" r:id="rId6"/>
    <p:sldId id="308" r:id="rId7"/>
    <p:sldId id="384" r:id="rId8"/>
    <p:sldId id="385" r:id="rId9"/>
    <p:sldId id="272" r:id="rId10"/>
    <p:sldId id="273" r:id="rId11"/>
    <p:sldId id="274" r:id="rId12"/>
    <p:sldId id="275" r:id="rId13"/>
    <p:sldId id="276" r:id="rId14"/>
    <p:sldId id="277" r:id="rId15"/>
    <p:sldId id="500" r:id="rId16"/>
    <p:sldId id="508" r:id="rId17"/>
    <p:sldId id="509" r:id="rId18"/>
    <p:sldId id="510" r:id="rId19"/>
    <p:sldId id="511" r:id="rId20"/>
    <p:sldId id="512" r:id="rId21"/>
    <p:sldId id="305" r:id="rId22"/>
    <p:sldId id="306" r:id="rId23"/>
    <p:sldId id="501" r:id="rId24"/>
    <p:sldId id="506" r:id="rId25"/>
    <p:sldId id="502" r:id="rId26"/>
    <p:sldId id="513" r:id="rId27"/>
    <p:sldId id="514" r:id="rId28"/>
    <p:sldId id="515" r:id="rId29"/>
    <p:sldId id="516" r:id="rId30"/>
    <p:sldId id="517" r:id="rId31"/>
    <p:sldId id="267" r:id="rId32"/>
    <p:sldId id="307" r:id="rId33"/>
    <p:sldId id="270" r:id="rId34"/>
    <p:sldId id="266" r:id="rId35"/>
    <p:sldId id="3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8C7DE-F278-4FD6-ABF7-248D8C39DD70}"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F480E-7499-4C91-A167-B6C194E7E537}" type="slidenum">
              <a:rPr lang="en-GB" smtClean="0"/>
              <a:t>‹#›</a:t>
            </a:fld>
            <a:endParaRPr lang="en-GB"/>
          </a:p>
        </p:txBody>
      </p:sp>
    </p:spTree>
    <p:extLst>
      <p:ext uri="{BB962C8B-B14F-4D97-AF65-F5344CB8AC3E}">
        <p14:creationId xmlns:p14="http://schemas.microsoft.com/office/powerpoint/2010/main" val="55986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466D0-9763-4B4B-886C-D803670DBD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58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Calculator</a:t>
            </a:r>
            <a:r>
              <a:rPr lang="en-GB" baseline="0" dirty="0"/>
              <a:t> Allowed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85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466D0-9763-4B4B-886C-D803670DBD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03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466D0-9763-4B4B-886C-D803670DBD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169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466D0-9763-4B4B-886C-D803670DBD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384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466D0-9763-4B4B-886C-D803670DBD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95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466D0-9763-4B4B-886C-D803670DBD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426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introduction of iterative notation, iterative formulae will be used to find the approximate solution to an equation</a:t>
            </a:r>
            <a:r>
              <a:rPr lang="en-GB" baseline="0" dirty="0"/>
              <a:t> in a later lesson.</a:t>
            </a:r>
            <a:r>
              <a:rPr lang="en-GB" dirty="0"/>
              <a:t> The origins of the iterative formula, through the rearrangement of the original equation, are also considered. Display the following information on the board. Students could work in pairs or small groups to determine the answers.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466D0-9763-4B4B-886C-D803670DBD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989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introduction of iterative notation, iterative formulae will be used to find the approximate solution to an equation. The origins of the iterative formula, through the rearrangement of the original equation, are also considered. Display the following information on the board. Students could work in pairs or small groups to determine the answers.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466D0-9763-4B4B-886C-D803670DBD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447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Calculator</a:t>
            </a:r>
            <a:r>
              <a:rPr lang="en-GB" baseline="0" dirty="0"/>
              <a:t> Allowed </a:t>
            </a:r>
            <a:endParaRPr lang="en-GB" dirty="0"/>
          </a:p>
        </p:txBody>
      </p:sp>
      <p:sp>
        <p:nvSpPr>
          <p:cNvPr id="4" name="Slide Number Placeholder 3"/>
          <p:cNvSpPr>
            <a:spLocks noGrp="1"/>
          </p:cNvSpPr>
          <p:nvPr>
            <p:ph type="sldNum" sz="quarter" idx="10"/>
          </p:nvPr>
        </p:nvSpPr>
        <p:spPr/>
        <p:txBody>
          <a:bodyPr/>
          <a:lstStyle/>
          <a:p>
            <a:fld id="{175E1B89-1446-499D-89D6-E47621051F21}" type="slidenum">
              <a:rPr lang="en-GB" smtClean="0"/>
              <a:t>29</a:t>
            </a:fld>
            <a:endParaRPr lang="en-GB"/>
          </a:p>
        </p:txBody>
      </p:sp>
    </p:spTree>
    <p:extLst>
      <p:ext uri="{BB962C8B-B14F-4D97-AF65-F5344CB8AC3E}">
        <p14:creationId xmlns:p14="http://schemas.microsoft.com/office/powerpoint/2010/main" val="3187344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A24ABE6-343B-4734-83E8-432C498277DA}" type="datetimeFigureOut">
              <a:rPr lang="en-GB" smtClean="0"/>
              <a:t>27/06/2025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3B16BD6D-343F-4552-89BE-B5F9C009A579}" type="slidenum">
              <a:rPr lang="en-GB" smtClean="0"/>
              <a:t>‹#›</a:t>
            </a:fld>
            <a:endParaRPr lang="en-GB"/>
          </a:p>
        </p:txBody>
      </p:sp>
    </p:spTree>
    <p:extLst>
      <p:ext uri="{BB962C8B-B14F-4D97-AF65-F5344CB8AC3E}">
        <p14:creationId xmlns:p14="http://schemas.microsoft.com/office/powerpoint/2010/main" val="3505697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D27F60B-5353-4BB3-AF9F-3C7AAE74932F}" type="datetimeFigureOut">
              <a:rPr lang="en-GB" smtClean="0"/>
              <a:t>27/06/2025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9C416032-A67D-4AE1-8FAA-67656E439748}" type="slidenum">
              <a:rPr lang="en-GB" smtClean="0"/>
              <a:t>‹#›</a:t>
            </a:fld>
            <a:endParaRPr lang="en-GB"/>
          </a:p>
        </p:txBody>
      </p:sp>
    </p:spTree>
    <p:extLst>
      <p:ext uri="{BB962C8B-B14F-4D97-AF65-F5344CB8AC3E}">
        <p14:creationId xmlns:p14="http://schemas.microsoft.com/office/powerpoint/2010/main" val="421602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741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1657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1" r:id="rId15"/>
    <p:sldLayoutId id="2147483683" r:id="rId16"/>
    <p:sldLayoutId id="2147483684" r:id="rId17"/>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27/06/2025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5020" y="323548"/>
            <a:ext cx="9099550" cy="488983"/>
          </a:xfrm>
        </p:spPr>
        <p:txBody>
          <a:bodyPr/>
          <a:lstStyle/>
          <a:p>
            <a:r>
              <a:rPr lang="en-GB" sz="3200" b="1" dirty="0"/>
              <a:t>Non-Linear Sequences</a:t>
            </a:r>
          </a:p>
        </p:txBody>
      </p:sp>
      <p:sp>
        <p:nvSpPr>
          <p:cNvPr id="5" name="Text Placeholder 3"/>
          <p:cNvSpPr txBox="1">
            <a:spLocks/>
          </p:cNvSpPr>
          <p:nvPr/>
        </p:nvSpPr>
        <p:spPr>
          <a:xfrm>
            <a:off x="9291929" y="97804"/>
            <a:ext cx="2900071" cy="488983"/>
          </a:xfrm>
          <a:prstGeom prst="rect">
            <a:avLst/>
          </a:prstGeom>
        </p:spPr>
        <p:txBody>
          <a:bodyPr/>
          <a:lstStyle>
            <a:lvl1pPr marL="0" indent="0" algn="l" defTabSz="914373" rtl="0" eaLnBrk="1" latinLnBrk="0" hangingPunct="1">
              <a:lnSpc>
                <a:spcPct val="90000"/>
              </a:lnSpc>
              <a:spcBef>
                <a:spcPts val="1001"/>
              </a:spcBef>
              <a:buFont typeface="Arial" panose="020B0604020202020204" pitchFamily="34" charset="0"/>
              <a:buNone/>
              <a:defRPr sz="2400" kern="1200">
                <a:solidFill>
                  <a:srgbClr val="002060"/>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1828746" indent="0" algn="l" defTabSz="914373"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3200" b="1" dirty="0"/>
              <a:t>Complete in silence</a:t>
            </a:r>
          </a:p>
        </p:txBody>
      </p:sp>
      <p:sp>
        <p:nvSpPr>
          <p:cNvPr id="6" name="Rounded Rectangle 5"/>
          <p:cNvSpPr/>
          <p:nvPr/>
        </p:nvSpPr>
        <p:spPr>
          <a:xfrm>
            <a:off x="9352215" y="1563093"/>
            <a:ext cx="2344563" cy="15306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382125" y="1585613"/>
            <a:ext cx="2433379" cy="1384995"/>
          </a:xfrm>
          <a:prstGeom prst="rect">
            <a:avLst/>
          </a:prstGeom>
        </p:spPr>
        <p:txBody>
          <a:bodyPr wrap="square">
            <a:spAutoFit/>
          </a:bodyPr>
          <a:lstStyle/>
          <a:p>
            <a:pPr algn="ctr"/>
            <a:r>
              <a:rPr lang="en-GB" sz="2800" b="1" dirty="0"/>
              <a:t>Vocabulary check</a:t>
            </a:r>
            <a:r>
              <a:rPr lang="en-GB" sz="2800" dirty="0"/>
              <a:t>: </a:t>
            </a:r>
          </a:p>
          <a:p>
            <a:pPr algn="ctr"/>
            <a:r>
              <a:rPr lang="en-GB" sz="2800" dirty="0"/>
              <a:t>Multiple</a:t>
            </a:r>
            <a:endParaRPr lang="en-GB" dirty="0"/>
          </a:p>
        </p:txBody>
      </p:sp>
      <p:sp>
        <p:nvSpPr>
          <p:cNvPr id="3" name="TextBox 2">
            <a:extLst>
              <a:ext uri="{FF2B5EF4-FFF2-40B4-BE49-F238E27FC236}">
                <a16:creationId xmlns:a16="http://schemas.microsoft.com/office/drawing/2014/main" id="{34CA33F4-930E-7DEA-5795-24CE180AFC3B}"/>
              </a:ext>
            </a:extLst>
          </p:cNvPr>
          <p:cNvSpPr txBox="1"/>
          <p:nvPr/>
        </p:nvSpPr>
        <p:spPr>
          <a:xfrm>
            <a:off x="495222" y="1223867"/>
            <a:ext cx="11049079" cy="4862870"/>
          </a:xfrm>
          <a:prstGeom prst="rect">
            <a:avLst/>
          </a:prstGeom>
          <a:noFill/>
        </p:spPr>
        <p:txBody>
          <a:bodyPr wrap="square" rtlCol="0">
            <a:spAutoFit/>
          </a:bodyPr>
          <a:lstStyle/>
          <a:p>
            <a:pPr>
              <a:lnSpc>
                <a:spcPct val="200000"/>
              </a:lnSpc>
            </a:pPr>
            <a:r>
              <a:rPr lang="en-GB" sz="2800" dirty="0">
                <a:solidFill>
                  <a:srgbClr val="002060"/>
                </a:solidFill>
              </a:rPr>
              <a:t>1)	Write the next term in the sequence 5.4, 5.6, 5.8 …</a:t>
            </a:r>
          </a:p>
          <a:p>
            <a:pPr>
              <a:lnSpc>
                <a:spcPct val="200000"/>
              </a:lnSpc>
            </a:pPr>
            <a:r>
              <a:rPr lang="en-GB" sz="2800" dirty="0">
                <a:solidFill>
                  <a:srgbClr val="002060"/>
                </a:solidFill>
              </a:rPr>
              <a:t>2)	Draw the next term of the sequence.</a:t>
            </a:r>
          </a:p>
          <a:p>
            <a:pPr>
              <a:lnSpc>
                <a:spcPct val="200000"/>
              </a:lnSpc>
            </a:pPr>
            <a:endParaRPr lang="en-GB" sz="2800" dirty="0">
              <a:solidFill>
                <a:srgbClr val="002060"/>
              </a:solidFill>
            </a:endParaRPr>
          </a:p>
          <a:p>
            <a:pPr algn="l">
              <a:lnSpc>
                <a:spcPct val="200000"/>
              </a:lnSpc>
              <a:spcAft>
                <a:spcPts val="2400"/>
              </a:spcAft>
            </a:pPr>
            <a:r>
              <a:rPr lang="en-GB" sz="2800" dirty="0">
                <a:solidFill>
                  <a:srgbClr val="002060"/>
                </a:solidFill>
              </a:rPr>
              <a:t>3)	What is the value of the 5 in the number 7532?</a:t>
            </a:r>
          </a:p>
          <a:p>
            <a:pPr algn="l"/>
            <a:r>
              <a:rPr lang="en-GB" sz="2800" dirty="0">
                <a:solidFill>
                  <a:srgbClr val="002060"/>
                </a:solidFill>
              </a:rPr>
              <a:t>4)	Write the coordinates of the point</a:t>
            </a:r>
          </a:p>
          <a:p>
            <a:pPr algn="l"/>
            <a:r>
              <a:rPr lang="en-GB" sz="2800" dirty="0">
                <a:solidFill>
                  <a:srgbClr val="002060"/>
                </a:solidFill>
              </a:rPr>
              <a:t>	marked with a cross.</a:t>
            </a:r>
          </a:p>
        </p:txBody>
      </p:sp>
      <p:graphicFrame>
        <p:nvGraphicFramePr>
          <p:cNvPr id="8" name="Table 6">
            <a:extLst>
              <a:ext uri="{FF2B5EF4-FFF2-40B4-BE49-F238E27FC236}">
                <a16:creationId xmlns:a16="http://schemas.microsoft.com/office/drawing/2014/main" id="{04DAE208-6E28-B87E-39C0-76C8C1AB2A35}"/>
              </a:ext>
            </a:extLst>
          </p:cNvPr>
          <p:cNvGraphicFramePr>
            <a:graphicFrameLocks noGrp="1"/>
          </p:cNvGraphicFramePr>
          <p:nvPr>
            <p:extLst>
              <p:ext uri="{D42A27DB-BD31-4B8C-83A1-F6EECF244321}">
                <p14:modId xmlns:p14="http://schemas.microsoft.com/office/powerpoint/2010/main" val="350497264"/>
              </p:ext>
            </p:extLst>
          </p:nvPr>
        </p:nvGraphicFramePr>
        <p:xfrm>
          <a:off x="1629497" y="3093743"/>
          <a:ext cx="720000" cy="4267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635985936"/>
                    </a:ext>
                  </a:extLst>
                </a:gridCol>
                <a:gridCol w="360000">
                  <a:extLst>
                    <a:ext uri="{9D8B030D-6E8A-4147-A177-3AD203B41FA5}">
                      <a16:colId xmlns:a16="http://schemas.microsoft.com/office/drawing/2014/main" val="543718061"/>
                    </a:ext>
                  </a:extLst>
                </a:gridCol>
              </a:tblGrid>
              <a:tr h="198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2164828"/>
                  </a:ext>
                </a:extLst>
              </a:tr>
              <a:tr h="198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203653"/>
                  </a:ext>
                </a:extLst>
              </a:tr>
            </a:tbl>
          </a:graphicData>
        </a:graphic>
      </p:graphicFrame>
      <p:graphicFrame>
        <p:nvGraphicFramePr>
          <p:cNvPr id="9" name="Table 6">
            <a:extLst>
              <a:ext uri="{FF2B5EF4-FFF2-40B4-BE49-F238E27FC236}">
                <a16:creationId xmlns:a16="http://schemas.microsoft.com/office/drawing/2014/main" id="{5D858FBD-1209-8FDC-14FF-6E6BC797CFDE}"/>
              </a:ext>
            </a:extLst>
          </p:cNvPr>
          <p:cNvGraphicFramePr>
            <a:graphicFrameLocks noGrp="1"/>
          </p:cNvGraphicFramePr>
          <p:nvPr>
            <p:extLst>
              <p:ext uri="{D42A27DB-BD31-4B8C-83A1-F6EECF244321}">
                <p14:modId xmlns:p14="http://schemas.microsoft.com/office/powerpoint/2010/main" val="922995484"/>
              </p:ext>
            </p:extLst>
          </p:nvPr>
        </p:nvGraphicFramePr>
        <p:xfrm>
          <a:off x="3029687" y="3094013"/>
          <a:ext cx="1080000" cy="4267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635985936"/>
                    </a:ext>
                  </a:extLst>
                </a:gridCol>
                <a:gridCol w="360000">
                  <a:extLst>
                    <a:ext uri="{9D8B030D-6E8A-4147-A177-3AD203B41FA5}">
                      <a16:colId xmlns:a16="http://schemas.microsoft.com/office/drawing/2014/main" val="1022899795"/>
                    </a:ext>
                  </a:extLst>
                </a:gridCol>
                <a:gridCol w="360000">
                  <a:extLst>
                    <a:ext uri="{9D8B030D-6E8A-4147-A177-3AD203B41FA5}">
                      <a16:colId xmlns:a16="http://schemas.microsoft.com/office/drawing/2014/main" val="543718061"/>
                    </a:ext>
                  </a:extLst>
                </a:gridCol>
              </a:tblGrid>
              <a:tr h="175246">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2164828"/>
                  </a:ext>
                </a:extLst>
              </a:tr>
              <a:tr h="198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203653"/>
                  </a:ext>
                </a:extLst>
              </a:tr>
            </a:tbl>
          </a:graphicData>
        </a:graphic>
      </p:graphicFrame>
      <p:graphicFrame>
        <p:nvGraphicFramePr>
          <p:cNvPr id="10" name="Table 6">
            <a:extLst>
              <a:ext uri="{FF2B5EF4-FFF2-40B4-BE49-F238E27FC236}">
                <a16:creationId xmlns:a16="http://schemas.microsoft.com/office/drawing/2014/main" id="{482CF0EA-2BAB-D430-F1E4-4D5EFF134F87}"/>
              </a:ext>
            </a:extLst>
          </p:cNvPr>
          <p:cNvGraphicFramePr>
            <a:graphicFrameLocks noGrp="1"/>
          </p:cNvGraphicFramePr>
          <p:nvPr>
            <p:extLst>
              <p:ext uri="{D42A27DB-BD31-4B8C-83A1-F6EECF244321}">
                <p14:modId xmlns:p14="http://schemas.microsoft.com/office/powerpoint/2010/main" val="3397572679"/>
              </p:ext>
            </p:extLst>
          </p:nvPr>
        </p:nvGraphicFramePr>
        <p:xfrm>
          <a:off x="4789877" y="3093743"/>
          <a:ext cx="1440000" cy="4267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635985936"/>
                    </a:ext>
                  </a:extLst>
                </a:gridCol>
                <a:gridCol w="360000">
                  <a:extLst>
                    <a:ext uri="{9D8B030D-6E8A-4147-A177-3AD203B41FA5}">
                      <a16:colId xmlns:a16="http://schemas.microsoft.com/office/drawing/2014/main" val="2967125146"/>
                    </a:ext>
                  </a:extLst>
                </a:gridCol>
                <a:gridCol w="360000">
                  <a:extLst>
                    <a:ext uri="{9D8B030D-6E8A-4147-A177-3AD203B41FA5}">
                      <a16:colId xmlns:a16="http://schemas.microsoft.com/office/drawing/2014/main" val="1022899795"/>
                    </a:ext>
                  </a:extLst>
                </a:gridCol>
                <a:gridCol w="360000">
                  <a:extLst>
                    <a:ext uri="{9D8B030D-6E8A-4147-A177-3AD203B41FA5}">
                      <a16:colId xmlns:a16="http://schemas.microsoft.com/office/drawing/2014/main" val="543718061"/>
                    </a:ext>
                  </a:extLst>
                </a:gridCol>
              </a:tblGrid>
              <a:tr h="175246">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2164828"/>
                  </a:ext>
                </a:extLst>
              </a:tr>
              <a:tr h="198000">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203653"/>
                  </a:ext>
                </a:extLst>
              </a:tr>
            </a:tbl>
          </a:graphicData>
        </a:graphic>
      </p:graphicFrame>
      <p:graphicFrame>
        <p:nvGraphicFramePr>
          <p:cNvPr id="11" name="Table 10">
            <a:extLst>
              <a:ext uri="{FF2B5EF4-FFF2-40B4-BE49-F238E27FC236}">
                <a16:creationId xmlns:a16="http://schemas.microsoft.com/office/drawing/2014/main" id="{4AC38A6C-C4BA-82E5-2A0A-D0219C2EC642}"/>
              </a:ext>
            </a:extLst>
          </p:cNvPr>
          <p:cNvGraphicFramePr>
            <a:graphicFrameLocks noGrp="1"/>
          </p:cNvGraphicFramePr>
          <p:nvPr>
            <p:extLst>
              <p:ext uri="{D42A27DB-BD31-4B8C-83A1-F6EECF244321}">
                <p14:modId xmlns:p14="http://schemas.microsoft.com/office/powerpoint/2010/main" val="1684647704"/>
              </p:ext>
            </p:extLst>
          </p:nvPr>
        </p:nvGraphicFramePr>
        <p:xfrm>
          <a:off x="7065295" y="4574737"/>
          <a:ext cx="1457960" cy="15120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3221750951"/>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3858024244"/>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72501440"/>
                    </a:ext>
                  </a:extLst>
                </a:gridCol>
                <a:gridCol w="208280">
                  <a:extLst>
                    <a:ext uri="{9D8B030D-6E8A-4147-A177-3AD203B41FA5}">
                      <a16:colId xmlns:a16="http://schemas.microsoft.com/office/drawing/2014/main" val="20003"/>
                    </a:ext>
                  </a:extLst>
                </a:gridCol>
              </a:tblGrid>
              <a:tr h="216000">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530147523"/>
                  </a:ext>
                </a:extLst>
              </a:tr>
              <a:tr h="216000">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16000">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84502590"/>
                  </a:ext>
                </a:extLst>
              </a:tr>
              <a:tr h="216000">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16000">
                <a:tc>
                  <a:txBody>
                    <a:bodyPr/>
                    <a:lstStyle/>
                    <a:p>
                      <a:endParaRPr lang="en-GB" sz="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13046603"/>
                  </a:ext>
                </a:extLst>
              </a:tr>
              <a:tr h="216000">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216000">
                <a:tc>
                  <a:txBody>
                    <a:bodyPr/>
                    <a:lstStyle/>
                    <a:p>
                      <a:endParaRPr lang="en-GB" sz="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GB" sz="4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76856661"/>
                  </a:ext>
                </a:extLst>
              </a:tr>
            </a:tbl>
          </a:graphicData>
        </a:graphic>
      </p:graphicFrame>
      <p:cxnSp>
        <p:nvCxnSpPr>
          <p:cNvPr id="12" name="Straight Arrow Connector 11">
            <a:extLst>
              <a:ext uri="{FF2B5EF4-FFF2-40B4-BE49-F238E27FC236}">
                <a16:creationId xmlns:a16="http://schemas.microsoft.com/office/drawing/2014/main" id="{FD9B20B0-418F-7F3B-CDEF-FB5D3298272C}"/>
              </a:ext>
            </a:extLst>
          </p:cNvPr>
          <p:cNvCxnSpPr/>
          <p:nvPr/>
        </p:nvCxnSpPr>
        <p:spPr>
          <a:xfrm>
            <a:off x="7058890" y="5868801"/>
            <a:ext cx="1543079" cy="2539"/>
          </a:xfrm>
          <a:prstGeom prst="straightConnector1">
            <a:avLst/>
          </a:prstGeom>
          <a:ln w="19050" cap="flat">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9E1FB2C-4B51-3B34-A4BC-D6088089D966}"/>
              </a:ext>
            </a:extLst>
          </p:cNvPr>
          <p:cNvCxnSpPr>
            <a:cxnSpLocks/>
          </p:cNvCxnSpPr>
          <p:nvPr/>
        </p:nvCxnSpPr>
        <p:spPr>
          <a:xfrm flipH="1" flipV="1">
            <a:off x="7258766" y="4481766"/>
            <a:ext cx="1" cy="1607022"/>
          </a:xfrm>
          <a:prstGeom prst="straightConnector1">
            <a:avLst/>
          </a:prstGeom>
          <a:ln w="19050" cap="flat">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D479A1A-92B1-3B28-ED39-9BD4C9242440}"/>
                  </a:ext>
                </a:extLst>
              </p:cNvPr>
              <p:cNvSpPr txBox="1"/>
              <p:nvPr/>
            </p:nvSpPr>
            <p:spPr>
              <a:xfrm>
                <a:off x="8555086" y="5706389"/>
                <a:ext cx="19881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oMath>
                  </m:oMathPara>
                </a14:m>
                <a:endParaRPr lang="en-GB" sz="1200" dirty="0">
                  <a:latin typeface="Bariol Regular" panose="02000506040000020003" pitchFamily="2" charset="0"/>
                </a:endParaRPr>
              </a:p>
            </p:txBody>
          </p:sp>
        </mc:Choice>
        <mc:Fallback xmlns="">
          <p:sp>
            <p:nvSpPr>
              <p:cNvPr id="14" name="TextBox 13">
                <a:extLst>
                  <a:ext uri="{FF2B5EF4-FFF2-40B4-BE49-F238E27FC236}">
                    <a16:creationId xmlns:a16="http://schemas.microsoft.com/office/drawing/2014/main" id="{AD479A1A-92B1-3B28-ED39-9BD4C9242440}"/>
                  </a:ext>
                </a:extLst>
              </p:cNvPr>
              <p:cNvSpPr txBox="1">
                <a:spLocks noRot="1" noChangeAspect="1" noMove="1" noResize="1" noEditPoints="1" noAdjustHandles="1" noChangeArrowheads="1" noChangeShapeType="1" noTextEdit="1"/>
              </p:cNvSpPr>
              <p:nvPr/>
            </p:nvSpPr>
            <p:spPr>
              <a:xfrm>
                <a:off x="8555086" y="5706389"/>
                <a:ext cx="198814" cy="276999"/>
              </a:xfrm>
              <a:prstGeom prst="rect">
                <a:avLst/>
              </a:prstGeom>
              <a:blipFill>
                <a:blip r:embed="rId2"/>
                <a:stretch>
                  <a:fillRect r="-60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E01C1C1-44CD-9258-B785-0321290473C5}"/>
                  </a:ext>
                </a:extLst>
              </p:cNvPr>
              <p:cNvSpPr txBox="1"/>
              <p:nvPr/>
            </p:nvSpPr>
            <p:spPr>
              <a:xfrm>
                <a:off x="7036879" y="4329769"/>
                <a:ext cx="19881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𝑦</m:t>
                      </m:r>
                    </m:oMath>
                  </m:oMathPara>
                </a14:m>
                <a:endParaRPr lang="en-GB" sz="1200" dirty="0">
                  <a:latin typeface="Bariol Regular" panose="02000506040000020003" pitchFamily="2" charset="0"/>
                </a:endParaRPr>
              </a:p>
            </p:txBody>
          </p:sp>
        </mc:Choice>
        <mc:Fallback xmlns="">
          <p:sp>
            <p:nvSpPr>
              <p:cNvPr id="15" name="TextBox 14">
                <a:extLst>
                  <a:ext uri="{FF2B5EF4-FFF2-40B4-BE49-F238E27FC236}">
                    <a16:creationId xmlns:a16="http://schemas.microsoft.com/office/drawing/2014/main" id="{BE01C1C1-44CD-9258-B785-0321290473C5}"/>
                  </a:ext>
                </a:extLst>
              </p:cNvPr>
              <p:cNvSpPr txBox="1">
                <a:spLocks noRot="1" noChangeAspect="1" noMove="1" noResize="1" noEditPoints="1" noAdjustHandles="1" noChangeArrowheads="1" noChangeShapeType="1" noTextEdit="1"/>
              </p:cNvSpPr>
              <p:nvPr/>
            </p:nvSpPr>
            <p:spPr>
              <a:xfrm>
                <a:off x="7036879" y="4329769"/>
                <a:ext cx="198814" cy="276999"/>
              </a:xfrm>
              <a:prstGeom prst="rect">
                <a:avLst/>
              </a:prstGeom>
              <a:blipFill>
                <a:blip r:embed="rId3"/>
                <a:stretch>
                  <a:fillRect r="-15152"/>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C657444C-05C7-BC35-C9E1-422F71C0BAF2}"/>
              </a:ext>
            </a:extLst>
          </p:cNvPr>
          <p:cNvSpPr txBox="1"/>
          <p:nvPr/>
        </p:nvSpPr>
        <p:spPr>
          <a:xfrm>
            <a:off x="7100721" y="5522472"/>
            <a:ext cx="193475" cy="276999"/>
          </a:xfrm>
          <a:prstGeom prst="rect">
            <a:avLst/>
          </a:prstGeom>
          <a:noFill/>
        </p:spPr>
        <p:txBody>
          <a:bodyPr wrap="square" rtlCol="0">
            <a:spAutoFit/>
          </a:bodyPr>
          <a:lstStyle/>
          <a:p>
            <a:pPr algn="ctr"/>
            <a:r>
              <a:rPr lang="en-GB" sz="1200" dirty="0"/>
              <a:t>1</a:t>
            </a:r>
          </a:p>
        </p:txBody>
      </p:sp>
      <p:sp>
        <p:nvSpPr>
          <p:cNvPr id="17" name="TextBox 16">
            <a:extLst>
              <a:ext uri="{FF2B5EF4-FFF2-40B4-BE49-F238E27FC236}">
                <a16:creationId xmlns:a16="http://schemas.microsoft.com/office/drawing/2014/main" id="{0F516753-6F24-4E21-70B9-4598D218FA87}"/>
              </a:ext>
            </a:extLst>
          </p:cNvPr>
          <p:cNvSpPr txBox="1"/>
          <p:nvPr/>
        </p:nvSpPr>
        <p:spPr>
          <a:xfrm>
            <a:off x="7100721" y="5306037"/>
            <a:ext cx="193475" cy="276999"/>
          </a:xfrm>
          <a:prstGeom prst="rect">
            <a:avLst/>
          </a:prstGeom>
          <a:noFill/>
        </p:spPr>
        <p:txBody>
          <a:bodyPr wrap="square" rtlCol="0">
            <a:spAutoFit/>
          </a:bodyPr>
          <a:lstStyle/>
          <a:p>
            <a:pPr algn="ctr"/>
            <a:r>
              <a:rPr lang="en-GB" sz="1200" dirty="0"/>
              <a:t>2</a:t>
            </a:r>
          </a:p>
        </p:txBody>
      </p:sp>
      <p:sp>
        <p:nvSpPr>
          <p:cNvPr id="18" name="TextBox 17">
            <a:extLst>
              <a:ext uri="{FF2B5EF4-FFF2-40B4-BE49-F238E27FC236}">
                <a16:creationId xmlns:a16="http://schemas.microsoft.com/office/drawing/2014/main" id="{7E7F6369-F8D3-C1F7-EDB8-83322F81EC35}"/>
              </a:ext>
            </a:extLst>
          </p:cNvPr>
          <p:cNvSpPr txBox="1"/>
          <p:nvPr/>
        </p:nvSpPr>
        <p:spPr>
          <a:xfrm>
            <a:off x="7100721" y="5089601"/>
            <a:ext cx="193475" cy="276999"/>
          </a:xfrm>
          <a:prstGeom prst="rect">
            <a:avLst/>
          </a:prstGeom>
          <a:noFill/>
        </p:spPr>
        <p:txBody>
          <a:bodyPr wrap="square" rtlCol="0">
            <a:spAutoFit/>
          </a:bodyPr>
          <a:lstStyle/>
          <a:p>
            <a:pPr algn="ctr"/>
            <a:r>
              <a:rPr lang="en-GB" sz="1200" dirty="0"/>
              <a:t>3</a:t>
            </a:r>
          </a:p>
        </p:txBody>
      </p:sp>
      <p:sp>
        <p:nvSpPr>
          <p:cNvPr id="19" name="TextBox 18">
            <a:extLst>
              <a:ext uri="{FF2B5EF4-FFF2-40B4-BE49-F238E27FC236}">
                <a16:creationId xmlns:a16="http://schemas.microsoft.com/office/drawing/2014/main" id="{62BF5BE0-5C7B-E9FF-A031-BEEE3369C398}"/>
              </a:ext>
            </a:extLst>
          </p:cNvPr>
          <p:cNvSpPr txBox="1"/>
          <p:nvPr/>
        </p:nvSpPr>
        <p:spPr>
          <a:xfrm>
            <a:off x="7100721" y="4873165"/>
            <a:ext cx="193475" cy="276999"/>
          </a:xfrm>
          <a:prstGeom prst="rect">
            <a:avLst/>
          </a:prstGeom>
          <a:noFill/>
        </p:spPr>
        <p:txBody>
          <a:bodyPr wrap="square" rtlCol="0">
            <a:spAutoFit/>
          </a:bodyPr>
          <a:lstStyle/>
          <a:p>
            <a:pPr algn="ctr"/>
            <a:r>
              <a:rPr lang="en-GB" sz="1200" dirty="0"/>
              <a:t>4</a:t>
            </a:r>
          </a:p>
        </p:txBody>
      </p:sp>
      <p:sp>
        <p:nvSpPr>
          <p:cNvPr id="20" name="TextBox 19">
            <a:extLst>
              <a:ext uri="{FF2B5EF4-FFF2-40B4-BE49-F238E27FC236}">
                <a16:creationId xmlns:a16="http://schemas.microsoft.com/office/drawing/2014/main" id="{714F8E2D-1BBC-16AD-FAAF-D3927BE479E8}"/>
              </a:ext>
            </a:extLst>
          </p:cNvPr>
          <p:cNvSpPr txBox="1"/>
          <p:nvPr/>
        </p:nvSpPr>
        <p:spPr>
          <a:xfrm>
            <a:off x="7101883" y="4656729"/>
            <a:ext cx="193475" cy="276999"/>
          </a:xfrm>
          <a:prstGeom prst="rect">
            <a:avLst/>
          </a:prstGeom>
          <a:noFill/>
        </p:spPr>
        <p:txBody>
          <a:bodyPr wrap="square" rtlCol="0">
            <a:spAutoFit/>
          </a:bodyPr>
          <a:lstStyle/>
          <a:p>
            <a:pPr algn="ctr"/>
            <a:r>
              <a:rPr lang="en-GB" sz="1200" dirty="0"/>
              <a:t>5</a:t>
            </a:r>
          </a:p>
        </p:txBody>
      </p:sp>
      <p:sp>
        <p:nvSpPr>
          <p:cNvPr id="21" name="TextBox 20">
            <a:extLst>
              <a:ext uri="{FF2B5EF4-FFF2-40B4-BE49-F238E27FC236}">
                <a16:creationId xmlns:a16="http://schemas.microsoft.com/office/drawing/2014/main" id="{578CAE6F-667D-307D-9BCC-D579DB534E41}"/>
              </a:ext>
            </a:extLst>
          </p:cNvPr>
          <p:cNvSpPr txBox="1"/>
          <p:nvPr/>
        </p:nvSpPr>
        <p:spPr>
          <a:xfrm>
            <a:off x="7372396" y="5832258"/>
            <a:ext cx="193475" cy="276999"/>
          </a:xfrm>
          <a:prstGeom prst="rect">
            <a:avLst/>
          </a:prstGeom>
          <a:noFill/>
        </p:spPr>
        <p:txBody>
          <a:bodyPr wrap="square" rtlCol="0">
            <a:spAutoFit/>
          </a:bodyPr>
          <a:lstStyle/>
          <a:p>
            <a:pPr algn="ctr"/>
            <a:r>
              <a:rPr lang="en-GB" sz="1200" dirty="0"/>
              <a:t>1</a:t>
            </a:r>
          </a:p>
        </p:txBody>
      </p:sp>
      <p:sp>
        <p:nvSpPr>
          <p:cNvPr id="22" name="TextBox 21">
            <a:extLst>
              <a:ext uri="{FF2B5EF4-FFF2-40B4-BE49-F238E27FC236}">
                <a16:creationId xmlns:a16="http://schemas.microsoft.com/office/drawing/2014/main" id="{81D3D0AC-D718-8842-95CD-3BA8EF158183}"/>
              </a:ext>
            </a:extLst>
          </p:cNvPr>
          <p:cNvSpPr txBox="1"/>
          <p:nvPr/>
        </p:nvSpPr>
        <p:spPr>
          <a:xfrm>
            <a:off x="7592743" y="5832258"/>
            <a:ext cx="193475" cy="276999"/>
          </a:xfrm>
          <a:prstGeom prst="rect">
            <a:avLst/>
          </a:prstGeom>
          <a:noFill/>
        </p:spPr>
        <p:txBody>
          <a:bodyPr wrap="square" rtlCol="0">
            <a:spAutoFit/>
          </a:bodyPr>
          <a:lstStyle/>
          <a:p>
            <a:pPr algn="ctr"/>
            <a:r>
              <a:rPr lang="en-GB" sz="1200" dirty="0"/>
              <a:t>2</a:t>
            </a:r>
          </a:p>
        </p:txBody>
      </p:sp>
      <p:sp>
        <p:nvSpPr>
          <p:cNvPr id="23" name="TextBox 22">
            <a:extLst>
              <a:ext uri="{FF2B5EF4-FFF2-40B4-BE49-F238E27FC236}">
                <a16:creationId xmlns:a16="http://schemas.microsoft.com/office/drawing/2014/main" id="{31B57524-5F18-27BB-A694-BADF51E83634}"/>
              </a:ext>
            </a:extLst>
          </p:cNvPr>
          <p:cNvSpPr txBox="1"/>
          <p:nvPr/>
        </p:nvSpPr>
        <p:spPr>
          <a:xfrm>
            <a:off x="7796614" y="5832258"/>
            <a:ext cx="193475" cy="276999"/>
          </a:xfrm>
          <a:prstGeom prst="rect">
            <a:avLst/>
          </a:prstGeom>
          <a:noFill/>
        </p:spPr>
        <p:txBody>
          <a:bodyPr wrap="square" rtlCol="0">
            <a:spAutoFit/>
          </a:bodyPr>
          <a:lstStyle/>
          <a:p>
            <a:pPr algn="ctr"/>
            <a:r>
              <a:rPr lang="en-GB" sz="1200" dirty="0"/>
              <a:t>3</a:t>
            </a:r>
          </a:p>
        </p:txBody>
      </p:sp>
      <p:sp>
        <p:nvSpPr>
          <p:cNvPr id="24" name="TextBox 23">
            <a:extLst>
              <a:ext uri="{FF2B5EF4-FFF2-40B4-BE49-F238E27FC236}">
                <a16:creationId xmlns:a16="http://schemas.microsoft.com/office/drawing/2014/main" id="{6CCF644B-9C56-08BE-7186-49D0D233E6AA}"/>
              </a:ext>
            </a:extLst>
          </p:cNvPr>
          <p:cNvSpPr txBox="1"/>
          <p:nvPr/>
        </p:nvSpPr>
        <p:spPr>
          <a:xfrm>
            <a:off x="8001622" y="5832258"/>
            <a:ext cx="193475" cy="276999"/>
          </a:xfrm>
          <a:prstGeom prst="rect">
            <a:avLst/>
          </a:prstGeom>
          <a:noFill/>
        </p:spPr>
        <p:txBody>
          <a:bodyPr wrap="square" rtlCol="0">
            <a:spAutoFit/>
          </a:bodyPr>
          <a:lstStyle/>
          <a:p>
            <a:pPr algn="ctr"/>
            <a:r>
              <a:rPr lang="en-GB" sz="1200" dirty="0"/>
              <a:t>4</a:t>
            </a:r>
          </a:p>
        </p:txBody>
      </p:sp>
      <p:sp>
        <p:nvSpPr>
          <p:cNvPr id="25" name="TextBox 24">
            <a:extLst>
              <a:ext uri="{FF2B5EF4-FFF2-40B4-BE49-F238E27FC236}">
                <a16:creationId xmlns:a16="http://schemas.microsoft.com/office/drawing/2014/main" id="{5E340A18-B257-B00C-7CF5-DAB9F279F32D}"/>
              </a:ext>
            </a:extLst>
          </p:cNvPr>
          <p:cNvSpPr txBox="1"/>
          <p:nvPr/>
        </p:nvSpPr>
        <p:spPr>
          <a:xfrm>
            <a:off x="8213731" y="5832258"/>
            <a:ext cx="193475" cy="276999"/>
          </a:xfrm>
          <a:prstGeom prst="rect">
            <a:avLst/>
          </a:prstGeom>
          <a:noFill/>
        </p:spPr>
        <p:txBody>
          <a:bodyPr wrap="square" rtlCol="0">
            <a:spAutoFit/>
          </a:bodyPr>
          <a:lstStyle/>
          <a:p>
            <a:pPr algn="ctr"/>
            <a:r>
              <a:rPr lang="en-GB" sz="1200" dirty="0"/>
              <a:t>5</a:t>
            </a:r>
          </a:p>
        </p:txBody>
      </p:sp>
      <p:sp>
        <p:nvSpPr>
          <p:cNvPr id="26" name="TextBox 25">
            <a:extLst>
              <a:ext uri="{FF2B5EF4-FFF2-40B4-BE49-F238E27FC236}">
                <a16:creationId xmlns:a16="http://schemas.microsoft.com/office/drawing/2014/main" id="{51908AFA-C10A-6207-F62C-27F994D6A818}"/>
              </a:ext>
            </a:extLst>
          </p:cNvPr>
          <p:cNvSpPr txBox="1"/>
          <p:nvPr/>
        </p:nvSpPr>
        <p:spPr>
          <a:xfrm>
            <a:off x="7079361" y="5828741"/>
            <a:ext cx="193475" cy="276999"/>
          </a:xfrm>
          <a:prstGeom prst="rect">
            <a:avLst/>
          </a:prstGeom>
          <a:noFill/>
        </p:spPr>
        <p:txBody>
          <a:bodyPr wrap="square" rtlCol="0">
            <a:spAutoFit/>
          </a:bodyPr>
          <a:lstStyle/>
          <a:p>
            <a:pPr algn="ctr"/>
            <a:r>
              <a:rPr lang="en-GB" sz="1200" dirty="0"/>
              <a:t>0</a:t>
            </a:r>
          </a:p>
        </p:txBody>
      </p:sp>
      <p:sp>
        <p:nvSpPr>
          <p:cNvPr id="27" name="Rectangle 26">
            <a:extLst>
              <a:ext uri="{FF2B5EF4-FFF2-40B4-BE49-F238E27FC236}">
                <a16:creationId xmlns:a16="http://schemas.microsoft.com/office/drawing/2014/main" id="{09EE062E-8160-7291-D161-3F31492CD373}"/>
              </a:ext>
            </a:extLst>
          </p:cNvPr>
          <p:cNvSpPr/>
          <p:nvPr/>
        </p:nvSpPr>
        <p:spPr>
          <a:xfrm>
            <a:off x="7983106" y="5286245"/>
            <a:ext cx="251992" cy="276999"/>
          </a:xfrm>
          <a:prstGeom prst="rect">
            <a:avLst/>
          </a:prstGeom>
        </p:spPr>
        <p:txBody>
          <a:bodyPr wrap="none">
            <a:spAutoFit/>
          </a:bodyPr>
          <a:lstStyle/>
          <a:p>
            <a:r>
              <a:rPr lang="en-GB" sz="1200" dirty="0"/>
              <a:t>x</a:t>
            </a:r>
          </a:p>
        </p:txBody>
      </p:sp>
    </p:spTree>
    <p:extLst>
      <p:ext uri="{BB962C8B-B14F-4D97-AF65-F5344CB8AC3E}">
        <p14:creationId xmlns:p14="http://schemas.microsoft.com/office/powerpoint/2010/main" val="146075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endParaRPr lang="en-GB" sz="1000" dirty="0"/>
          </a:p>
          <a:p>
            <a:pPr algn="l"/>
            <a:endParaRPr lang="en-GB" sz="2400" dirty="0"/>
          </a:p>
          <a:p>
            <a:pPr algn="l"/>
            <a:r>
              <a:rPr lang="en-GB" sz="2800" b="1" dirty="0"/>
              <a:t>Sequence 5:  </a:t>
            </a:r>
            <a:r>
              <a:rPr lang="en-GB" sz="2800" dirty="0"/>
              <a:t>2, 4, 6, 10, 16, …. </a:t>
            </a:r>
          </a:p>
          <a:p>
            <a:pPr algn="l"/>
            <a:endParaRPr lang="en-GB" sz="2400" dirty="0"/>
          </a:p>
          <a:p>
            <a:endParaRPr lang="en-GB" sz="2400" dirty="0"/>
          </a:p>
          <a:p>
            <a:r>
              <a:rPr lang="en-GB" sz="2400" dirty="0"/>
              <a:t> </a:t>
            </a:r>
            <a:r>
              <a:rPr lang="en-GB" sz="3600" dirty="0"/>
              <a:t>This sequence is a </a:t>
            </a:r>
            <a:r>
              <a:rPr lang="en-GB" sz="3600" b="1" dirty="0">
                <a:solidFill>
                  <a:srgbClr val="FF0000"/>
                </a:solidFill>
              </a:rPr>
              <a:t>Fibonacci</a:t>
            </a:r>
            <a:r>
              <a:rPr lang="en-GB" sz="3600" dirty="0"/>
              <a:t> sequence as the next term is the sum of the two previous terms. </a:t>
            </a:r>
            <a:endParaRPr lang="en-GB" sz="2800" dirty="0"/>
          </a:p>
          <a:p>
            <a:r>
              <a:rPr lang="en-GB" dirty="0"/>
              <a:t> </a:t>
            </a:r>
          </a:p>
        </p:txBody>
      </p:sp>
      <p:sp>
        <p:nvSpPr>
          <p:cNvPr id="2" name="Content Placeholder 1">
            <a:extLst>
              <a:ext uri="{FF2B5EF4-FFF2-40B4-BE49-F238E27FC236}">
                <a16:creationId xmlns:a16="http://schemas.microsoft.com/office/drawing/2014/main" id="{0BBFA262-9F5C-E4FD-6D08-0EA2D5232D5A}"/>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377774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endParaRPr lang="en-GB" sz="1000" dirty="0"/>
          </a:p>
          <a:p>
            <a:pPr algn="l"/>
            <a:r>
              <a:rPr lang="en-GB" sz="2800" b="1" dirty="0"/>
              <a:t>Sequence 1:  </a:t>
            </a:r>
            <a:r>
              <a:rPr lang="en-GB" sz="2800" dirty="0"/>
              <a:t>1, 2, 4, 8, ….  </a:t>
            </a:r>
          </a:p>
          <a:p>
            <a:pPr algn="l"/>
            <a:endParaRPr lang="en-GB" sz="2800" dirty="0"/>
          </a:p>
          <a:p>
            <a:pPr algn="l"/>
            <a:r>
              <a:rPr lang="en-GB" sz="2800" b="1" dirty="0"/>
              <a:t>Sequence 2:  </a:t>
            </a:r>
            <a:r>
              <a:rPr lang="en-GB" sz="2800" dirty="0"/>
              <a:t>5, 10, 20, 40, ….  </a:t>
            </a:r>
          </a:p>
          <a:p>
            <a:pPr algn="l"/>
            <a:endParaRPr lang="en-GB" sz="2800" dirty="0"/>
          </a:p>
          <a:p>
            <a:pPr algn="l"/>
            <a:r>
              <a:rPr lang="en-GB" sz="2800" b="1" dirty="0"/>
              <a:t>Sequence 3:  </a:t>
            </a:r>
            <a:r>
              <a:rPr lang="en-GB" sz="2800" dirty="0"/>
              <a:t>1000, 500, 250, 125, ….</a:t>
            </a:r>
          </a:p>
          <a:p>
            <a:pPr algn="l"/>
            <a:r>
              <a:rPr lang="en-GB" sz="2400" dirty="0"/>
              <a:t> </a:t>
            </a:r>
          </a:p>
          <a:p>
            <a:endParaRPr lang="en-GB" sz="2400" dirty="0"/>
          </a:p>
          <a:p>
            <a:r>
              <a:rPr lang="en-GB" sz="2400" dirty="0"/>
              <a:t> </a:t>
            </a:r>
            <a:r>
              <a:rPr lang="en-GB" sz="3600" dirty="0"/>
              <a:t>What do these sequences have in common? </a:t>
            </a:r>
            <a:endParaRPr lang="en-GB" sz="2800" dirty="0"/>
          </a:p>
          <a:p>
            <a:r>
              <a:rPr lang="en-GB" dirty="0"/>
              <a:t> </a:t>
            </a:r>
          </a:p>
        </p:txBody>
      </p:sp>
      <p:sp>
        <p:nvSpPr>
          <p:cNvPr id="2" name="Content Placeholder 1">
            <a:extLst>
              <a:ext uri="{FF2B5EF4-FFF2-40B4-BE49-F238E27FC236}">
                <a16:creationId xmlns:a16="http://schemas.microsoft.com/office/drawing/2014/main" id="{6158A733-4111-10F6-B8D8-72FB61278A07}"/>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100980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endParaRPr lang="en-GB" sz="1000" dirty="0"/>
          </a:p>
          <a:p>
            <a:pPr algn="l"/>
            <a:r>
              <a:rPr lang="en-GB" sz="2800" b="1" dirty="0"/>
              <a:t>Sequence 1:  </a:t>
            </a:r>
            <a:r>
              <a:rPr lang="en-GB" sz="2800" dirty="0"/>
              <a:t>1, 2, 4, 8, ….  </a:t>
            </a:r>
          </a:p>
          <a:p>
            <a:pPr algn="l"/>
            <a:endParaRPr lang="en-GB" sz="2800" dirty="0"/>
          </a:p>
          <a:p>
            <a:pPr algn="l"/>
            <a:r>
              <a:rPr lang="en-GB" sz="2800" b="1" dirty="0"/>
              <a:t>Sequence 2:  </a:t>
            </a:r>
            <a:r>
              <a:rPr lang="en-GB" sz="2800" dirty="0"/>
              <a:t>5, 10, 20, 40, ….  </a:t>
            </a:r>
          </a:p>
          <a:p>
            <a:pPr algn="l"/>
            <a:endParaRPr lang="en-GB" sz="2800" dirty="0"/>
          </a:p>
          <a:p>
            <a:pPr algn="l"/>
            <a:r>
              <a:rPr lang="en-GB" sz="2800" b="1" dirty="0"/>
              <a:t>Sequence 3:  </a:t>
            </a:r>
            <a:r>
              <a:rPr lang="en-GB" sz="2800" dirty="0"/>
              <a:t>1000, 500, 250, 125, ….</a:t>
            </a:r>
          </a:p>
          <a:p>
            <a:pPr algn="l"/>
            <a:r>
              <a:rPr lang="en-GB" sz="2400" dirty="0"/>
              <a:t> </a:t>
            </a:r>
          </a:p>
          <a:p>
            <a:endParaRPr lang="en-GB" sz="2400" dirty="0"/>
          </a:p>
          <a:p>
            <a:r>
              <a:rPr lang="en-GB" sz="2400" dirty="0"/>
              <a:t>The next number is found by multiplying or dividing the previous term by a fixed, non-zero number. </a:t>
            </a:r>
            <a:endParaRPr lang="en-GB" sz="2400" b="1" dirty="0">
              <a:solidFill>
                <a:srgbClr val="FF0000"/>
              </a:solidFill>
            </a:endParaRPr>
          </a:p>
          <a:p>
            <a:endParaRPr lang="en-GB" sz="2400" b="1" dirty="0">
              <a:solidFill>
                <a:srgbClr val="FF0000"/>
              </a:solidFill>
            </a:endParaRPr>
          </a:p>
          <a:p>
            <a:r>
              <a:rPr lang="en-GB" sz="2400" dirty="0"/>
              <a:t>These sequences are called </a:t>
            </a:r>
            <a:r>
              <a:rPr lang="en-GB" sz="2400" b="1" dirty="0">
                <a:solidFill>
                  <a:srgbClr val="FF0000"/>
                </a:solidFill>
              </a:rPr>
              <a:t>Geometric</a:t>
            </a:r>
            <a:r>
              <a:rPr lang="en-GB" sz="2400" dirty="0"/>
              <a:t> sequences. </a:t>
            </a:r>
            <a:endParaRPr lang="en-GB" dirty="0"/>
          </a:p>
        </p:txBody>
      </p:sp>
      <p:sp>
        <p:nvSpPr>
          <p:cNvPr id="2" name="Content Placeholder 1">
            <a:extLst>
              <a:ext uri="{FF2B5EF4-FFF2-40B4-BE49-F238E27FC236}">
                <a16:creationId xmlns:a16="http://schemas.microsoft.com/office/drawing/2014/main" id="{7F4FE41C-F367-0355-DFC6-D6C501285650}"/>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265267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Whiteboards Ready</a:t>
            </a:r>
          </a:p>
        </p:txBody>
      </p:sp>
      <p:grpSp>
        <p:nvGrpSpPr>
          <p:cNvPr id="4" name="Group 3"/>
          <p:cNvGrpSpPr/>
          <p:nvPr/>
        </p:nvGrpSpPr>
        <p:grpSpPr>
          <a:xfrm>
            <a:off x="3791720" y="1801484"/>
            <a:ext cx="4642533" cy="3201590"/>
            <a:chOff x="1835696" y="1398184"/>
            <a:chExt cx="2232248" cy="1440159"/>
          </a:xfrm>
        </p:grpSpPr>
        <p:sp>
          <p:nvSpPr>
            <p:cNvPr id="5" name="Rounded Rectangle 4"/>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82607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79E96D-07A4-B74E-4C66-B53711849A9B}"/>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23215977-8A4D-92E3-DCFF-3E6D5099C2DC}"/>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1100F0E8-956E-F191-184E-525CBFC982D7}"/>
              </a:ext>
            </a:extLst>
          </p:cNvPr>
          <p:cNvPicPr>
            <a:picLocks noChangeAspect="1"/>
          </p:cNvPicPr>
          <p:nvPr/>
        </p:nvPicPr>
        <p:blipFill>
          <a:blip r:embed="rId2"/>
          <a:stretch>
            <a:fillRect/>
          </a:stretch>
        </p:blipFill>
        <p:spPr>
          <a:xfrm>
            <a:off x="1192695" y="304515"/>
            <a:ext cx="10074965" cy="5548315"/>
          </a:xfrm>
          <a:prstGeom prst="rect">
            <a:avLst/>
          </a:prstGeom>
        </p:spPr>
      </p:pic>
    </p:spTree>
    <p:extLst>
      <p:ext uri="{BB962C8B-B14F-4D97-AF65-F5344CB8AC3E}">
        <p14:creationId xmlns:p14="http://schemas.microsoft.com/office/powerpoint/2010/main" val="158061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DC0724-BD00-1E87-210E-0F42B8B2C042}"/>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F59EE5CF-9F7C-D2EA-261C-9C699FC6281A}"/>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DD190E93-9ED2-8C30-9B24-2E3FA1E97B94}"/>
              </a:ext>
            </a:extLst>
          </p:cNvPr>
          <p:cNvPicPr>
            <a:picLocks noChangeAspect="1"/>
          </p:cNvPicPr>
          <p:nvPr/>
        </p:nvPicPr>
        <p:blipFill>
          <a:blip r:embed="rId2"/>
          <a:stretch>
            <a:fillRect/>
          </a:stretch>
        </p:blipFill>
        <p:spPr>
          <a:xfrm>
            <a:off x="993913" y="457775"/>
            <a:ext cx="10204174" cy="5503886"/>
          </a:xfrm>
          <a:prstGeom prst="rect">
            <a:avLst/>
          </a:prstGeom>
        </p:spPr>
      </p:pic>
    </p:spTree>
    <p:extLst>
      <p:ext uri="{BB962C8B-B14F-4D97-AF65-F5344CB8AC3E}">
        <p14:creationId xmlns:p14="http://schemas.microsoft.com/office/powerpoint/2010/main" val="339391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8EC362-C222-6CD9-3B01-AF60131B60D9}"/>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80E5E49C-94B4-CFBD-722E-735BE75C575D}"/>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A6CB798E-41D7-4D6F-49BC-B083AA900AA5}"/>
              </a:ext>
            </a:extLst>
          </p:cNvPr>
          <p:cNvPicPr>
            <a:picLocks noChangeAspect="1"/>
          </p:cNvPicPr>
          <p:nvPr/>
        </p:nvPicPr>
        <p:blipFill>
          <a:blip r:embed="rId2"/>
          <a:stretch>
            <a:fillRect/>
          </a:stretch>
        </p:blipFill>
        <p:spPr>
          <a:xfrm>
            <a:off x="1057993" y="348631"/>
            <a:ext cx="10054866" cy="5683869"/>
          </a:xfrm>
          <a:prstGeom prst="rect">
            <a:avLst/>
          </a:prstGeom>
        </p:spPr>
      </p:pic>
    </p:spTree>
    <p:extLst>
      <p:ext uri="{BB962C8B-B14F-4D97-AF65-F5344CB8AC3E}">
        <p14:creationId xmlns:p14="http://schemas.microsoft.com/office/powerpoint/2010/main" val="78592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CFF15-54AC-3A0D-D979-E1C96775566B}"/>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09AB2B09-88E8-68F8-46F8-D47C74211977}"/>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BD7054DE-ED35-AA2E-9E0A-5285F36FF4DC}"/>
              </a:ext>
            </a:extLst>
          </p:cNvPr>
          <p:cNvPicPr>
            <a:picLocks noChangeAspect="1"/>
          </p:cNvPicPr>
          <p:nvPr/>
        </p:nvPicPr>
        <p:blipFill>
          <a:blip r:embed="rId2"/>
          <a:stretch>
            <a:fillRect/>
          </a:stretch>
        </p:blipFill>
        <p:spPr>
          <a:xfrm>
            <a:off x="979004" y="438129"/>
            <a:ext cx="10233991" cy="5594371"/>
          </a:xfrm>
          <a:prstGeom prst="rect">
            <a:avLst/>
          </a:prstGeom>
        </p:spPr>
      </p:pic>
    </p:spTree>
    <p:extLst>
      <p:ext uri="{BB962C8B-B14F-4D97-AF65-F5344CB8AC3E}">
        <p14:creationId xmlns:p14="http://schemas.microsoft.com/office/powerpoint/2010/main" val="293895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36852-C1A7-2760-2438-09E1899BCA18}"/>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9C618276-4EF2-C041-D74A-42CD14C74922}"/>
              </a:ext>
            </a:extLst>
          </p:cNvPr>
          <p:cNvSpPr>
            <a:spLocks noGrp="1"/>
          </p:cNvSpPr>
          <p:nvPr>
            <p:ph sz="quarter" idx="11"/>
          </p:nvPr>
        </p:nvSpPr>
        <p:spPr/>
        <p:txBody>
          <a:bodyPr/>
          <a:lstStyle/>
          <a:p>
            <a:endParaRPr lang="en-GB" dirty="0"/>
          </a:p>
        </p:txBody>
      </p:sp>
      <p:pic>
        <p:nvPicPr>
          <p:cNvPr id="5" name="Picture 4">
            <a:extLst>
              <a:ext uri="{FF2B5EF4-FFF2-40B4-BE49-F238E27FC236}">
                <a16:creationId xmlns:a16="http://schemas.microsoft.com/office/drawing/2014/main" id="{99E1DE3A-5CBC-C949-D58F-1077C38FCC57}"/>
              </a:ext>
            </a:extLst>
          </p:cNvPr>
          <p:cNvPicPr>
            <a:picLocks noChangeAspect="1"/>
          </p:cNvPicPr>
          <p:nvPr/>
        </p:nvPicPr>
        <p:blipFill>
          <a:blip r:embed="rId2"/>
          <a:stretch>
            <a:fillRect/>
          </a:stretch>
        </p:blipFill>
        <p:spPr>
          <a:xfrm>
            <a:off x="920287" y="385480"/>
            <a:ext cx="10092269" cy="5463006"/>
          </a:xfrm>
          <a:prstGeom prst="rect">
            <a:avLst/>
          </a:prstGeom>
        </p:spPr>
      </p:pic>
    </p:spTree>
    <p:extLst>
      <p:ext uri="{BB962C8B-B14F-4D97-AF65-F5344CB8AC3E}">
        <p14:creationId xmlns:p14="http://schemas.microsoft.com/office/powerpoint/2010/main" val="127493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endParaRPr lang="en-GB" sz="1000" dirty="0"/>
          </a:p>
          <a:p>
            <a:pPr algn="l"/>
            <a:r>
              <a:rPr lang="en-GB" sz="2400" b="1" dirty="0"/>
              <a:t>Sequence 1:  </a:t>
            </a:r>
            <a:r>
              <a:rPr lang="en-GB" sz="2400" dirty="0"/>
              <a:t>1, 2, 4, 8, ….  </a:t>
            </a:r>
          </a:p>
          <a:p>
            <a:pPr algn="l"/>
            <a:endParaRPr lang="en-GB" sz="2400" dirty="0"/>
          </a:p>
          <a:p>
            <a:pPr algn="l"/>
            <a:r>
              <a:rPr lang="en-GB" sz="2400" b="1" dirty="0"/>
              <a:t>Sequence 2:  </a:t>
            </a:r>
            <a:r>
              <a:rPr lang="en-GB" sz="2400" dirty="0"/>
              <a:t>5, 10, 20, 40, ….  </a:t>
            </a:r>
          </a:p>
          <a:p>
            <a:pPr algn="l"/>
            <a:endParaRPr lang="en-GB" sz="2400" dirty="0"/>
          </a:p>
          <a:p>
            <a:pPr algn="l"/>
            <a:r>
              <a:rPr lang="en-GB" sz="2400" b="1" dirty="0"/>
              <a:t>Sequence 3:  </a:t>
            </a:r>
            <a:r>
              <a:rPr lang="en-GB" sz="2400" dirty="0"/>
              <a:t>1000, 500, 250, 125, ….</a:t>
            </a:r>
          </a:p>
          <a:p>
            <a:pPr algn="l"/>
            <a:r>
              <a:rPr lang="en-GB" sz="2400" dirty="0"/>
              <a:t> </a:t>
            </a:r>
          </a:p>
          <a:p>
            <a:pPr algn="l"/>
            <a:r>
              <a:rPr lang="en-GB" sz="2400" b="1" dirty="0"/>
              <a:t>Sequence 4:  </a:t>
            </a:r>
            <a:r>
              <a:rPr lang="en-GB" sz="2400" dirty="0"/>
              <a:t>19, 17, 15, 13, ….  </a:t>
            </a:r>
          </a:p>
          <a:p>
            <a:pPr algn="l"/>
            <a:endParaRPr lang="en-GB" sz="2400" dirty="0"/>
          </a:p>
          <a:p>
            <a:pPr algn="l"/>
            <a:r>
              <a:rPr lang="en-GB" sz="2400" b="1" dirty="0"/>
              <a:t>Sequence 5:  </a:t>
            </a:r>
            <a:r>
              <a:rPr lang="en-GB" sz="2400" dirty="0"/>
              <a:t>2, 4, 6, 10, 16, …. </a:t>
            </a:r>
          </a:p>
          <a:p>
            <a:endParaRPr lang="en-GB" sz="2400" dirty="0"/>
          </a:p>
          <a:p>
            <a:r>
              <a:rPr lang="en-GB" sz="2400" dirty="0"/>
              <a:t> </a:t>
            </a:r>
            <a:r>
              <a:rPr lang="en-GB" sz="2800" b="1" dirty="0"/>
              <a:t>Describe</a:t>
            </a:r>
            <a:r>
              <a:rPr lang="en-GB" sz="2800" dirty="0"/>
              <a:t> how to go from one </a:t>
            </a:r>
            <a:r>
              <a:rPr lang="en-GB" sz="2800" b="1" dirty="0">
                <a:solidFill>
                  <a:srgbClr val="FF0000"/>
                </a:solidFill>
              </a:rPr>
              <a:t>term</a:t>
            </a:r>
            <a:r>
              <a:rPr lang="en-GB" sz="2800" dirty="0"/>
              <a:t> to the next </a:t>
            </a:r>
            <a:r>
              <a:rPr lang="en-GB" sz="2800" b="1" dirty="0">
                <a:solidFill>
                  <a:srgbClr val="FF0000"/>
                </a:solidFill>
              </a:rPr>
              <a:t>term</a:t>
            </a:r>
            <a:r>
              <a:rPr lang="en-GB" sz="2800" dirty="0"/>
              <a:t> of each sequence </a:t>
            </a:r>
          </a:p>
          <a:p>
            <a:r>
              <a:rPr lang="en-GB" dirty="0"/>
              <a:t> </a:t>
            </a:r>
          </a:p>
        </p:txBody>
      </p:sp>
      <p:sp>
        <p:nvSpPr>
          <p:cNvPr id="2" name="Content Placeholder 1">
            <a:extLst>
              <a:ext uri="{FF2B5EF4-FFF2-40B4-BE49-F238E27FC236}">
                <a16:creationId xmlns:a16="http://schemas.microsoft.com/office/drawing/2014/main" id="{8C4ED31D-C6CE-F318-61B7-8A34ACB39B48}"/>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182573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5020" y="323548"/>
            <a:ext cx="9099550" cy="488983"/>
          </a:xfrm>
        </p:spPr>
        <p:txBody>
          <a:bodyPr/>
          <a:lstStyle/>
          <a:p>
            <a:r>
              <a:rPr lang="en-GB" sz="3200" b="1" dirty="0"/>
              <a:t>Non-Linear Sequences</a:t>
            </a:r>
          </a:p>
        </p:txBody>
      </p:sp>
      <p:sp>
        <p:nvSpPr>
          <p:cNvPr id="5" name="Text Placeholder 3"/>
          <p:cNvSpPr txBox="1">
            <a:spLocks/>
          </p:cNvSpPr>
          <p:nvPr/>
        </p:nvSpPr>
        <p:spPr>
          <a:xfrm>
            <a:off x="6707641" y="289014"/>
            <a:ext cx="5115339" cy="488983"/>
          </a:xfrm>
          <a:prstGeom prst="rect">
            <a:avLst/>
          </a:prstGeom>
        </p:spPr>
        <p:txBody>
          <a:bodyPr/>
          <a:lstStyle>
            <a:lvl1pPr marL="0" indent="0" algn="l" defTabSz="914373" rtl="0" eaLnBrk="1" latinLnBrk="0" hangingPunct="1">
              <a:lnSpc>
                <a:spcPct val="90000"/>
              </a:lnSpc>
              <a:spcBef>
                <a:spcPts val="1001"/>
              </a:spcBef>
              <a:buFont typeface="Arial" panose="020B0604020202020204" pitchFamily="34" charset="0"/>
              <a:buNone/>
              <a:defRPr sz="2400" kern="1200">
                <a:solidFill>
                  <a:srgbClr val="002060"/>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1828746" indent="0" algn="l" defTabSz="914373"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3200" b="1" dirty="0"/>
              <a:t>Complete in silence</a:t>
            </a:r>
          </a:p>
        </p:txBody>
      </p:sp>
      <p:sp>
        <p:nvSpPr>
          <p:cNvPr id="6" name="Rounded Rectangle 5"/>
          <p:cNvSpPr/>
          <p:nvPr/>
        </p:nvSpPr>
        <p:spPr>
          <a:xfrm>
            <a:off x="9265311" y="1555594"/>
            <a:ext cx="2431467" cy="13963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291929" y="1585613"/>
            <a:ext cx="2523575" cy="1384995"/>
          </a:xfrm>
          <a:prstGeom prst="rect">
            <a:avLst/>
          </a:prstGeom>
        </p:spPr>
        <p:txBody>
          <a:bodyPr wrap="square">
            <a:spAutoFit/>
          </a:bodyPr>
          <a:lstStyle/>
          <a:p>
            <a:pPr algn="ctr"/>
            <a:r>
              <a:rPr lang="en-GB" sz="2800" b="1" dirty="0"/>
              <a:t>Vocabulary check</a:t>
            </a:r>
            <a:r>
              <a:rPr lang="en-GB" sz="2800" dirty="0"/>
              <a:t>: </a:t>
            </a:r>
          </a:p>
          <a:p>
            <a:pPr algn="ctr"/>
            <a:r>
              <a:rPr lang="en-GB" sz="2800" dirty="0"/>
              <a:t>Digit</a:t>
            </a:r>
            <a:endParaRPr lang="en-GB" dirty="0"/>
          </a:p>
        </p:txBody>
      </p:sp>
      <p:sp>
        <p:nvSpPr>
          <p:cNvPr id="3" name="TextBox 2"/>
          <p:cNvSpPr txBox="1"/>
          <p:nvPr/>
        </p:nvSpPr>
        <p:spPr>
          <a:xfrm>
            <a:off x="495221" y="1555594"/>
            <a:ext cx="9133489" cy="3539430"/>
          </a:xfrm>
          <a:prstGeom prst="rect">
            <a:avLst/>
          </a:prstGeom>
          <a:noFill/>
        </p:spPr>
        <p:txBody>
          <a:bodyPr wrap="square" rtlCol="0">
            <a:spAutoFit/>
          </a:bodyPr>
          <a:lstStyle/>
          <a:p>
            <a:pPr algn="l">
              <a:lnSpc>
                <a:spcPct val="200000"/>
              </a:lnSpc>
            </a:pPr>
            <a:r>
              <a:rPr lang="en-GB" sz="2800" dirty="0"/>
              <a:t>1)	Find the next term in the sequence 5, 8, 11…</a:t>
            </a:r>
          </a:p>
          <a:p>
            <a:pPr>
              <a:lnSpc>
                <a:spcPct val="200000"/>
              </a:lnSpc>
            </a:pPr>
            <a:r>
              <a:rPr lang="en-GB" sz="2800" dirty="0"/>
              <a:t>2)	Calculate 10% of 640</a:t>
            </a:r>
          </a:p>
          <a:p>
            <a:pPr algn="l">
              <a:lnSpc>
                <a:spcPct val="200000"/>
              </a:lnSpc>
            </a:pPr>
            <a:r>
              <a:rPr lang="en-GB" sz="2800" dirty="0"/>
              <a:t>3)	Divide 370 by 100</a:t>
            </a:r>
          </a:p>
          <a:p>
            <a:pPr algn="l">
              <a:lnSpc>
                <a:spcPct val="200000"/>
              </a:lnSpc>
            </a:pPr>
            <a:r>
              <a:rPr lang="en-GB" sz="2800" dirty="0"/>
              <a:t>4)	Calculate the area of the rectangle.</a:t>
            </a:r>
          </a:p>
        </p:txBody>
      </p:sp>
      <p:sp>
        <p:nvSpPr>
          <p:cNvPr id="13" name="Rectangle 12">
            <a:extLst>
              <a:ext uri="{FF2B5EF4-FFF2-40B4-BE49-F238E27FC236}">
                <a16:creationId xmlns:a16="http://schemas.microsoft.com/office/drawing/2014/main" id="{F6C02CDC-A090-4AC6-AA25-103640B061AF}"/>
              </a:ext>
            </a:extLst>
          </p:cNvPr>
          <p:cNvSpPr/>
          <p:nvPr/>
        </p:nvSpPr>
        <p:spPr>
          <a:xfrm>
            <a:off x="3811965" y="5031938"/>
            <a:ext cx="1853722" cy="5232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45CA1C9-02A7-4B80-85B5-015C7250B16D}"/>
              </a:ext>
            </a:extLst>
          </p:cNvPr>
          <p:cNvSpPr txBox="1"/>
          <p:nvPr/>
        </p:nvSpPr>
        <p:spPr>
          <a:xfrm>
            <a:off x="3167156" y="5077303"/>
            <a:ext cx="761047" cy="400110"/>
          </a:xfrm>
          <a:prstGeom prst="rect">
            <a:avLst/>
          </a:prstGeom>
          <a:noFill/>
        </p:spPr>
        <p:txBody>
          <a:bodyPr wrap="square" rtlCol="0">
            <a:spAutoFit/>
          </a:bodyPr>
          <a:lstStyle/>
          <a:p>
            <a:r>
              <a:rPr lang="en-GB" sz="2000" dirty="0"/>
              <a:t>3 cm</a:t>
            </a:r>
          </a:p>
        </p:txBody>
      </p:sp>
      <p:sp>
        <p:nvSpPr>
          <p:cNvPr id="16" name="TextBox 15">
            <a:extLst>
              <a:ext uri="{FF2B5EF4-FFF2-40B4-BE49-F238E27FC236}">
                <a16:creationId xmlns:a16="http://schemas.microsoft.com/office/drawing/2014/main" id="{C5C16AD2-C7DA-485B-85E7-43BC42BC8FD7}"/>
              </a:ext>
            </a:extLst>
          </p:cNvPr>
          <p:cNvSpPr txBox="1"/>
          <p:nvPr/>
        </p:nvSpPr>
        <p:spPr>
          <a:xfrm>
            <a:off x="4228078" y="5528890"/>
            <a:ext cx="951166" cy="400110"/>
          </a:xfrm>
          <a:prstGeom prst="rect">
            <a:avLst/>
          </a:prstGeom>
          <a:noFill/>
        </p:spPr>
        <p:txBody>
          <a:bodyPr wrap="square" rtlCol="0">
            <a:spAutoFit/>
          </a:bodyPr>
          <a:lstStyle/>
          <a:p>
            <a:pPr algn="ctr"/>
            <a:r>
              <a:rPr lang="en-GB" sz="2000" dirty="0"/>
              <a:t>18 cm</a:t>
            </a:r>
          </a:p>
        </p:txBody>
      </p:sp>
      <p:sp>
        <p:nvSpPr>
          <p:cNvPr id="9" name="TextBox 8">
            <a:extLst>
              <a:ext uri="{FF2B5EF4-FFF2-40B4-BE49-F238E27FC236}">
                <a16:creationId xmlns:a16="http://schemas.microsoft.com/office/drawing/2014/main" id="{ACA4FF8F-4F3B-4990-85D9-ABF3E04FEEDE}"/>
              </a:ext>
            </a:extLst>
          </p:cNvPr>
          <p:cNvSpPr txBox="1"/>
          <p:nvPr/>
        </p:nvSpPr>
        <p:spPr>
          <a:xfrm>
            <a:off x="4649074" y="3549225"/>
            <a:ext cx="834985" cy="523220"/>
          </a:xfrm>
          <a:prstGeom prst="rect">
            <a:avLst/>
          </a:prstGeom>
          <a:noFill/>
        </p:spPr>
        <p:txBody>
          <a:bodyPr wrap="square" rtlCol="0">
            <a:spAutoFit/>
          </a:bodyPr>
          <a:lstStyle/>
          <a:p>
            <a:r>
              <a:rPr lang="en-GB" sz="2800" dirty="0">
                <a:solidFill>
                  <a:srgbClr val="FF0000"/>
                </a:solidFill>
              </a:rPr>
              <a:t>3.7</a:t>
            </a:r>
          </a:p>
        </p:txBody>
      </p:sp>
      <p:sp>
        <p:nvSpPr>
          <p:cNvPr id="10" name="TextBox 9">
            <a:extLst>
              <a:ext uri="{FF2B5EF4-FFF2-40B4-BE49-F238E27FC236}">
                <a16:creationId xmlns:a16="http://schemas.microsoft.com/office/drawing/2014/main" id="{49EF301E-BE65-413D-BCA7-9BE731DF7A99}"/>
              </a:ext>
            </a:extLst>
          </p:cNvPr>
          <p:cNvSpPr txBox="1"/>
          <p:nvPr/>
        </p:nvSpPr>
        <p:spPr>
          <a:xfrm>
            <a:off x="6285731" y="5095024"/>
            <a:ext cx="2369861" cy="523220"/>
          </a:xfrm>
          <a:prstGeom prst="rect">
            <a:avLst/>
          </a:prstGeom>
          <a:noFill/>
        </p:spPr>
        <p:txBody>
          <a:bodyPr wrap="square" rtlCol="0">
            <a:spAutoFit/>
          </a:bodyPr>
          <a:lstStyle/>
          <a:p>
            <a:r>
              <a:rPr lang="en-GB" sz="2800" dirty="0">
                <a:solidFill>
                  <a:srgbClr val="FF0000"/>
                </a:solidFill>
              </a:rPr>
              <a:t>54 cm</a:t>
            </a:r>
            <a:r>
              <a:rPr lang="en-GB" sz="2800" baseline="30000" dirty="0">
                <a:solidFill>
                  <a:srgbClr val="FF0000"/>
                </a:solidFill>
              </a:rPr>
              <a:t>2</a:t>
            </a:r>
          </a:p>
        </p:txBody>
      </p:sp>
      <p:sp>
        <p:nvSpPr>
          <p:cNvPr id="12" name="TextBox 11">
            <a:extLst>
              <a:ext uri="{FF2B5EF4-FFF2-40B4-BE49-F238E27FC236}">
                <a16:creationId xmlns:a16="http://schemas.microsoft.com/office/drawing/2014/main" id="{DAA0DBA6-282E-4412-95F3-6F68ABA2A3A8}"/>
              </a:ext>
            </a:extLst>
          </p:cNvPr>
          <p:cNvSpPr txBox="1"/>
          <p:nvPr/>
        </p:nvSpPr>
        <p:spPr>
          <a:xfrm>
            <a:off x="7847099" y="1840263"/>
            <a:ext cx="801981" cy="523220"/>
          </a:xfrm>
          <a:prstGeom prst="rect">
            <a:avLst/>
          </a:prstGeom>
          <a:noFill/>
        </p:spPr>
        <p:txBody>
          <a:bodyPr wrap="square" rtlCol="0">
            <a:spAutoFit/>
          </a:bodyPr>
          <a:lstStyle/>
          <a:p>
            <a:r>
              <a:rPr lang="en-GB" sz="2800" dirty="0">
                <a:solidFill>
                  <a:srgbClr val="FF0000"/>
                </a:solidFill>
              </a:rPr>
              <a:t>14</a:t>
            </a:r>
          </a:p>
        </p:txBody>
      </p:sp>
      <p:sp>
        <p:nvSpPr>
          <p:cNvPr id="15" name="TextBox 14">
            <a:extLst>
              <a:ext uri="{FF2B5EF4-FFF2-40B4-BE49-F238E27FC236}">
                <a16:creationId xmlns:a16="http://schemas.microsoft.com/office/drawing/2014/main" id="{D6F2B478-9979-4622-A9A1-B58895C9F1C0}"/>
              </a:ext>
            </a:extLst>
          </p:cNvPr>
          <p:cNvSpPr txBox="1"/>
          <p:nvPr/>
        </p:nvSpPr>
        <p:spPr>
          <a:xfrm>
            <a:off x="4920834" y="2693994"/>
            <a:ext cx="748671" cy="523220"/>
          </a:xfrm>
          <a:prstGeom prst="rect">
            <a:avLst/>
          </a:prstGeom>
          <a:noFill/>
        </p:spPr>
        <p:txBody>
          <a:bodyPr wrap="square" rtlCol="0">
            <a:spAutoFit/>
          </a:bodyPr>
          <a:lstStyle/>
          <a:p>
            <a:r>
              <a:rPr lang="en-GB" sz="2800" dirty="0">
                <a:solidFill>
                  <a:srgbClr val="FF0000"/>
                </a:solidFill>
              </a:rPr>
              <a:t>64</a:t>
            </a:r>
          </a:p>
        </p:txBody>
      </p:sp>
      <p:grpSp>
        <p:nvGrpSpPr>
          <p:cNvPr id="2" name="Group 1">
            <a:extLst>
              <a:ext uri="{FF2B5EF4-FFF2-40B4-BE49-F238E27FC236}">
                <a16:creationId xmlns:a16="http://schemas.microsoft.com/office/drawing/2014/main" id="{B29DF795-FB34-698A-30CD-3AE5798E09BF}"/>
              </a:ext>
            </a:extLst>
          </p:cNvPr>
          <p:cNvGrpSpPr/>
          <p:nvPr/>
        </p:nvGrpSpPr>
        <p:grpSpPr>
          <a:xfrm>
            <a:off x="10237314" y="97804"/>
            <a:ext cx="1603279" cy="871405"/>
            <a:chOff x="1835696" y="1398184"/>
            <a:chExt cx="2232248" cy="1440159"/>
          </a:xfrm>
        </p:grpSpPr>
        <p:sp>
          <p:nvSpPr>
            <p:cNvPr id="8" name="Rounded Rectangle 18">
              <a:extLst>
                <a:ext uri="{FF2B5EF4-FFF2-40B4-BE49-F238E27FC236}">
                  <a16:creationId xmlns:a16="http://schemas.microsoft.com/office/drawing/2014/main" id="{1842171B-239E-79DA-BCC5-6F3E65A1CA9D}"/>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extBox 52">
              <a:extLst>
                <a:ext uri="{FF2B5EF4-FFF2-40B4-BE49-F238E27FC236}">
                  <a16:creationId xmlns:a16="http://schemas.microsoft.com/office/drawing/2014/main" id="{5F9903C9-9D73-B136-6E21-8F1A30DD63A9}"/>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17" name="Picture 16">
              <a:extLst>
                <a:ext uri="{FF2B5EF4-FFF2-40B4-BE49-F238E27FC236}">
                  <a16:creationId xmlns:a16="http://schemas.microsoft.com/office/drawing/2014/main" id="{37828A0A-F69F-B599-23F5-BC4736D0AF6B}"/>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Freeform 21">
              <a:extLst>
                <a:ext uri="{FF2B5EF4-FFF2-40B4-BE49-F238E27FC236}">
                  <a16:creationId xmlns:a16="http://schemas.microsoft.com/office/drawing/2014/main" id="{B774D4E1-AEDA-1521-529E-B329454395C1}"/>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76460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endParaRPr lang="en-GB" sz="1000" dirty="0"/>
          </a:p>
          <a:p>
            <a:pPr algn="l"/>
            <a:r>
              <a:rPr lang="en-GB" sz="2400" b="1" dirty="0"/>
              <a:t>Sequence 1: </a:t>
            </a:r>
            <a:r>
              <a:rPr lang="en-GB" sz="2400" dirty="0"/>
              <a:t> 1, 2, 4, 8, ….  </a:t>
            </a:r>
            <a:r>
              <a:rPr lang="en-GB" sz="2400" dirty="0">
                <a:solidFill>
                  <a:srgbClr val="FF0000"/>
                </a:solidFill>
              </a:rPr>
              <a:t>Multiply the previous term by 2, starting with 1</a:t>
            </a:r>
          </a:p>
          <a:p>
            <a:pPr algn="l"/>
            <a:endParaRPr lang="en-GB" sz="2400" dirty="0"/>
          </a:p>
          <a:p>
            <a:pPr algn="l"/>
            <a:r>
              <a:rPr lang="en-GB" sz="2400" b="1" dirty="0"/>
              <a:t>Sequence 2:  </a:t>
            </a:r>
            <a:r>
              <a:rPr lang="en-GB" sz="2400" dirty="0"/>
              <a:t>5, 10, 20, 40, …. </a:t>
            </a:r>
            <a:r>
              <a:rPr lang="en-GB" sz="2400" dirty="0">
                <a:solidFill>
                  <a:srgbClr val="FF0000"/>
                </a:solidFill>
              </a:rPr>
              <a:t>Multiply the previous term by 2, starting with 5</a:t>
            </a:r>
          </a:p>
          <a:p>
            <a:pPr algn="l"/>
            <a:endParaRPr lang="en-GB" sz="2400" dirty="0"/>
          </a:p>
          <a:p>
            <a:pPr algn="l"/>
            <a:r>
              <a:rPr lang="en-GB" sz="2400" b="1" dirty="0"/>
              <a:t>Sequence 3:  </a:t>
            </a:r>
            <a:r>
              <a:rPr lang="en-GB" sz="2400" dirty="0"/>
              <a:t>1000, 500, 250, 125, …. </a:t>
            </a:r>
            <a:r>
              <a:rPr lang="en-GB" sz="2400" dirty="0">
                <a:solidFill>
                  <a:srgbClr val="FF0000"/>
                </a:solidFill>
              </a:rPr>
              <a:t>Half the previous term, starting with 1000 </a:t>
            </a:r>
          </a:p>
          <a:p>
            <a:pPr algn="l"/>
            <a:r>
              <a:rPr lang="en-GB" sz="2400" dirty="0"/>
              <a:t> </a:t>
            </a:r>
          </a:p>
          <a:p>
            <a:pPr algn="l"/>
            <a:r>
              <a:rPr lang="en-GB" sz="2400" b="1" dirty="0"/>
              <a:t>Sequence 4: </a:t>
            </a:r>
            <a:r>
              <a:rPr lang="en-GB" sz="2400" dirty="0"/>
              <a:t>19, 17, 15, 13, …. </a:t>
            </a:r>
            <a:r>
              <a:rPr lang="en-GB" sz="2400" dirty="0">
                <a:solidFill>
                  <a:srgbClr val="FF0000"/>
                </a:solidFill>
              </a:rPr>
              <a:t>Subtract 2 from the previous term starting with 19 </a:t>
            </a:r>
          </a:p>
          <a:p>
            <a:pPr algn="l"/>
            <a:endParaRPr lang="en-GB" sz="2400" dirty="0"/>
          </a:p>
          <a:p>
            <a:pPr algn="l"/>
            <a:r>
              <a:rPr lang="en-GB" sz="2400" b="1" dirty="0"/>
              <a:t>Sequence 5:  </a:t>
            </a:r>
            <a:r>
              <a:rPr lang="en-GB" sz="2400" dirty="0"/>
              <a:t>2, 4, 6, 10, 16, ….</a:t>
            </a:r>
            <a:r>
              <a:rPr lang="en-GB" sz="2400" dirty="0">
                <a:solidFill>
                  <a:srgbClr val="FF0000"/>
                </a:solidFill>
              </a:rPr>
              <a:t> Add together the two previous terms, starting with 2 and 4 as the first two terms </a:t>
            </a:r>
          </a:p>
          <a:p>
            <a:pPr algn="l"/>
            <a:endParaRPr lang="en-GB" sz="2400" dirty="0"/>
          </a:p>
          <a:p>
            <a:r>
              <a:rPr lang="en-GB" sz="2800" dirty="0"/>
              <a:t>This rules are known the </a:t>
            </a:r>
            <a:r>
              <a:rPr lang="en-GB" sz="2800" b="1" dirty="0"/>
              <a:t>“</a:t>
            </a:r>
            <a:r>
              <a:rPr lang="en-GB" sz="2800" b="1" dirty="0">
                <a:solidFill>
                  <a:srgbClr val="FF0000"/>
                </a:solidFill>
              </a:rPr>
              <a:t>term to term</a:t>
            </a:r>
            <a:r>
              <a:rPr lang="en-GB" sz="2800" b="1" dirty="0"/>
              <a:t>” </a:t>
            </a:r>
            <a:r>
              <a:rPr lang="en-GB" sz="2800" dirty="0"/>
              <a:t>rules</a:t>
            </a:r>
          </a:p>
          <a:p>
            <a:r>
              <a:rPr lang="en-GB" dirty="0"/>
              <a:t> </a:t>
            </a:r>
          </a:p>
        </p:txBody>
      </p:sp>
    </p:spTree>
    <p:extLst>
      <p:ext uri="{BB962C8B-B14F-4D97-AF65-F5344CB8AC3E}">
        <p14:creationId xmlns:p14="http://schemas.microsoft.com/office/powerpoint/2010/main" val="1273947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9846E2-DDF3-EE55-AAF4-4C41B55E4211}"/>
              </a:ext>
            </a:extLst>
          </p:cNvPr>
          <p:cNvSpPr>
            <a:spLocks noGrp="1"/>
          </p:cNvSpPr>
          <p:nvPr>
            <p:ph type="body" sz="quarter" idx="10"/>
          </p:nvPr>
        </p:nvSpPr>
        <p:spPr/>
        <p:txBody>
          <a:bodyPr/>
          <a:lstStyle/>
          <a:p>
            <a:r>
              <a:rPr lang="en-GB" dirty="0"/>
              <a:t>Worksheet</a:t>
            </a:r>
          </a:p>
        </p:txBody>
      </p:sp>
      <p:sp>
        <p:nvSpPr>
          <p:cNvPr id="5" name="Content Placeholder 4">
            <a:extLst>
              <a:ext uri="{FF2B5EF4-FFF2-40B4-BE49-F238E27FC236}">
                <a16:creationId xmlns:a16="http://schemas.microsoft.com/office/drawing/2014/main" id="{E7FB82C9-81B5-D1BA-C5F4-29096CC4892F}"/>
              </a:ext>
            </a:extLst>
          </p:cNvPr>
          <p:cNvSpPr>
            <a:spLocks noGrp="1"/>
          </p:cNvSpPr>
          <p:nvPr>
            <p:ph sz="quarter" idx="11"/>
          </p:nvPr>
        </p:nvSpPr>
        <p:spPr/>
        <p:txBody>
          <a:bodyPr/>
          <a:lstStyle/>
          <a:p>
            <a:endParaRPr lang="en-GB"/>
          </a:p>
        </p:txBody>
      </p:sp>
      <p:pic>
        <p:nvPicPr>
          <p:cNvPr id="7" name="Picture 6">
            <a:extLst>
              <a:ext uri="{FF2B5EF4-FFF2-40B4-BE49-F238E27FC236}">
                <a16:creationId xmlns:a16="http://schemas.microsoft.com/office/drawing/2014/main" id="{CF9E2933-07D8-A8E8-3B0E-E890678409BB}"/>
              </a:ext>
            </a:extLst>
          </p:cNvPr>
          <p:cNvPicPr>
            <a:picLocks noChangeAspect="1"/>
          </p:cNvPicPr>
          <p:nvPr/>
        </p:nvPicPr>
        <p:blipFill>
          <a:blip r:embed="rId2"/>
          <a:stretch>
            <a:fillRect/>
          </a:stretch>
        </p:blipFill>
        <p:spPr>
          <a:xfrm>
            <a:off x="7494104" y="105810"/>
            <a:ext cx="4514850" cy="6225373"/>
          </a:xfrm>
          <a:prstGeom prst="rect">
            <a:avLst/>
          </a:prstGeom>
        </p:spPr>
      </p:pic>
    </p:spTree>
    <p:extLst>
      <p:ext uri="{BB962C8B-B14F-4D97-AF65-F5344CB8AC3E}">
        <p14:creationId xmlns:p14="http://schemas.microsoft.com/office/powerpoint/2010/main" val="144537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F7239-65FF-4B28-E077-4C7D18B4E5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868CD7-FB76-86DF-18C5-A196F6204BB5}"/>
              </a:ext>
            </a:extLst>
          </p:cNvPr>
          <p:cNvSpPr>
            <a:spLocks noGrp="1"/>
          </p:cNvSpPr>
          <p:nvPr>
            <p:ph type="body" sz="quarter" idx="10"/>
          </p:nvPr>
        </p:nvSpPr>
        <p:spPr/>
        <p:txBody>
          <a:bodyPr/>
          <a:lstStyle/>
          <a:p>
            <a:r>
              <a:rPr lang="en-GB" dirty="0"/>
              <a:t>Mark in </a:t>
            </a:r>
            <a:r>
              <a:rPr lang="en-GB" b="1" dirty="0">
                <a:solidFill>
                  <a:srgbClr val="00B050"/>
                </a:solidFill>
              </a:rPr>
              <a:t>green</a:t>
            </a:r>
            <a:r>
              <a:rPr lang="en-GB" dirty="0"/>
              <a:t> pen</a:t>
            </a:r>
          </a:p>
        </p:txBody>
      </p:sp>
      <p:sp>
        <p:nvSpPr>
          <p:cNvPr id="3" name="Content Placeholder 2">
            <a:extLst>
              <a:ext uri="{FF2B5EF4-FFF2-40B4-BE49-F238E27FC236}">
                <a16:creationId xmlns:a16="http://schemas.microsoft.com/office/drawing/2014/main" id="{2161BB10-1EF7-A410-56E1-080DB22F08E9}"/>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8D813161-42AE-E6E7-6CC1-861EC4B20BA5}"/>
              </a:ext>
            </a:extLst>
          </p:cNvPr>
          <p:cNvPicPr>
            <a:picLocks noChangeAspect="1"/>
          </p:cNvPicPr>
          <p:nvPr/>
        </p:nvPicPr>
        <p:blipFill>
          <a:blip r:embed="rId2"/>
          <a:stretch>
            <a:fillRect/>
          </a:stretch>
        </p:blipFill>
        <p:spPr>
          <a:xfrm>
            <a:off x="957262" y="977762"/>
            <a:ext cx="10277475" cy="5200650"/>
          </a:xfrm>
          <a:prstGeom prst="rect">
            <a:avLst/>
          </a:prstGeom>
        </p:spPr>
      </p:pic>
    </p:spTree>
    <p:extLst>
      <p:ext uri="{BB962C8B-B14F-4D97-AF65-F5344CB8AC3E}">
        <p14:creationId xmlns:p14="http://schemas.microsoft.com/office/powerpoint/2010/main" val="1012541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9CE11-D2A4-0212-E935-B0A279D425B5}"/>
              </a:ext>
            </a:extLst>
          </p:cNvPr>
          <p:cNvSpPr>
            <a:spLocks noGrp="1"/>
          </p:cNvSpPr>
          <p:nvPr>
            <p:ph type="body" sz="quarter" idx="10"/>
          </p:nvPr>
        </p:nvSpPr>
        <p:spPr/>
        <p:txBody>
          <a:bodyPr/>
          <a:lstStyle/>
          <a:p>
            <a:r>
              <a:rPr lang="en-GB" dirty="0"/>
              <a:t>Mark in </a:t>
            </a:r>
            <a:r>
              <a:rPr lang="en-GB" b="1" dirty="0">
                <a:solidFill>
                  <a:srgbClr val="00B050"/>
                </a:solidFill>
              </a:rPr>
              <a:t>green</a:t>
            </a:r>
            <a:r>
              <a:rPr lang="en-GB" dirty="0"/>
              <a:t> pen</a:t>
            </a:r>
          </a:p>
        </p:txBody>
      </p:sp>
      <p:sp>
        <p:nvSpPr>
          <p:cNvPr id="3" name="Content Placeholder 2">
            <a:extLst>
              <a:ext uri="{FF2B5EF4-FFF2-40B4-BE49-F238E27FC236}">
                <a16:creationId xmlns:a16="http://schemas.microsoft.com/office/drawing/2014/main" id="{49C96D4A-90FE-63E2-7B95-41E42B8F5CBD}"/>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D44D26DB-C2D6-08C7-727A-A6352381E6AE}"/>
              </a:ext>
            </a:extLst>
          </p:cNvPr>
          <p:cNvPicPr>
            <a:picLocks noChangeAspect="1"/>
          </p:cNvPicPr>
          <p:nvPr/>
        </p:nvPicPr>
        <p:blipFill>
          <a:blip r:embed="rId2"/>
          <a:stretch>
            <a:fillRect/>
          </a:stretch>
        </p:blipFill>
        <p:spPr>
          <a:xfrm>
            <a:off x="3908641" y="84482"/>
            <a:ext cx="8283359" cy="6689035"/>
          </a:xfrm>
          <a:prstGeom prst="rect">
            <a:avLst/>
          </a:prstGeom>
        </p:spPr>
      </p:pic>
    </p:spTree>
    <p:extLst>
      <p:ext uri="{BB962C8B-B14F-4D97-AF65-F5344CB8AC3E}">
        <p14:creationId xmlns:p14="http://schemas.microsoft.com/office/powerpoint/2010/main" val="1420729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CF7F9D-E272-CF4E-E211-422067F11BB4}"/>
              </a:ext>
            </a:extLst>
          </p:cNvPr>
          <p:cNvPicPr>
            <a:picLocks noChangeAspect="1"/>
          </p:cNvPicPr>
          <p:nvPr/>
        </p:nvPicPr>
        <p:blipFill>
          <a:blip r:embed="rId2"/>
          <a:stretch>
            <a:fillRect/>
          </a:stretch>
        </p:blipFill>
        <p:spPr>
          <a:xfrm rot="20956206">
            <a:off x="5236028" y="1588863"/>
            <a:ext cx="6497411" cy="4232723"/>
          </a:xfrm>
          <a:prstGeom prst="rect">
            <a:avLst/>
          </a:prstGeom>
        </p:spPr>
      </p:pic>
      <p:sp>
        <p:nvSpPr>
          <p:cNvPr id="4" name="Text Placeholder 3">
            <a:extLst>
              <a:ext uri="{FF2B5EF4-FFF2-40B4-BE49-F238E27FC236}">
                <a16:creationId xmlns:a16="http://schemas.microsoft.com/office/drawing/2014/main" id="{D4BBE36B-4373-9849-67A4-85112E208683}"/>
              </a:ext>
            </a:extLst>
          </p:cNvPr>
          <p:cNvSpPr>
            <a:spLocks noGrp="1"/>
          </p:cNvSpPr>
          <p:nvPr>
            <p:ph type="body" sz="quarter" idx="10"/>
          </p:nvPr>
        </p:nvSpPr>
        <p:spPr/>
        <p:txBody>
          <a:bodyPr/>
          <a:lstStyle/>
          <a:p>
            <a:r>
              <a:rPr lang="en-GB" u="sng" dirty="0"/>
              <a:t>Worksheet</a:t>
            </a:r>
          </a:p>
        </p:txBody>
      </p:sp>
      <p:sp>
        <p:nvSpPr>
          <p:cNvPr id="5" name="Content Placeholder 4">
            <a:extLst>
              <a:ext uri="{FF2B5EF4-FFF2-40B4-BE49-F238E27FC236}">
                <a16:creationId xmlns:a16="http://schemas.microsoft.com/office/drawing/2014/main" id="{AE91354C-C2D4-4623-BDCC-996CE1344799}"/>
              </a:ext>
            </a:extLst>
          </p:cNvPr>
          <p:cNvSpPr>
            <a:spLocks noGrp="1"/>
          </p:cNvSpPr>
          <p:nvPr>
            <p:ph sz="quarter" idx="11"/>
          </p:nvPr>
        </p:nvSpPr>
        <p:spPr/>
        <p:txBody>
          <a:bodyPr/>
          <a:lstStyle/>
          <a:p>
            <a:endParaRPr lang="en-GB" dirty="0"/>
          </a:p>
        </p:txBody>
      </p:sp>
      <p:pic>
        <p:nvPicPr>
          <p:cNvPr id="7" name="Picture 6">
            <a:extLst>
              <a:ext uri="{FF2B5EF4-FFF2-40B4-BE49-F238E27FC236}">
                <a16:creationId xmlns:a16="http://schemas.microsoft.com/office/drawing/2014/main" id="{83E19F2F-2C66-287E-BBCA-C441222EC9C5}"/>
              </a:ext>
            </a:extLst>
          </p:cNvPr>
          <p:cNvPicPr>
            <a:picLocks noChangeAspect="1"/>
          </p:cNvPicPr>
          <p:nvPr/>
        </p:nvPicPr>
        <p:blipFill>
          <a:blip r:embed="rId3"/>
          <a:stretch>
            <a:fillRect/>
          </a:stretch>
        </p:blipFill>
        <p:spPr>
          <a:xfrm rot="21227764">
            <a:off x="1208314" y="954658"/>
            <a:ext cx="6588490" cy="4735709"/>
          </a:xfrm>
          <a:prstGeom prst="rect">
            <a:avLst/>
          </a:prstGeom>
        </p:spPr>
      </p:pic>
    </p:spTree>
    <p:extLst>
      <p:ext uri="{BB962C8B-B14F-4D97-AF65-F5344CB8AC3E}">
        <p14:creationId xmlns:p14="http://schemas.microsoft.com/office/powerpoint/2010/main" val="1044324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03C48-5956-183B-B393-5C9B1BB38398}"/>
              </a:ext>
            </a:extLst>
          </p:cNvPr>
          <p:cNvSpPr>
            <a:spLocks noGrp="1"/>
          </p:cNvSpPr>
          <p:nvPr>
            <p:ph type="body" sz="quarter" idx="10"/>
          </p:nvPr>
        </p:nvSpPr>
        <p:spPr/>
        <p:txBody>
          <a:bodyPr/>
          <a:lstStyle/>
          <a:p>
            <a:r>
              <a:rPr lang="en-GB" u="sng" dirty="0"/>
              <a:t>Answers</a:t>
            </a:r>
          </a:p>
        </p:txBody>
      </p:sp>
      <p:sp>
        <p:nvSpPr>
          <p:cNvPr id="3" name="Content Placeholder 2">
            <a:extLst>
              <a:ext uri="{FF2B5EF4-FFF2-40B4-BE49-F238E27FC236}">
                <a16:creationId xmlns:a16="http://schemas.microsoft.com/office/drawing/2014/main" id="{F760B71E-A20B-99B9-F06F-C0835608A12F}"/>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B0C14DA8-6566-9F98-ED30-7371B121454B}"/>
              </a:ext>
            </a:extLst>
          </p:cNvPr>
          <p:cNvPicPr>
            <a:picLocks noChangeAspect="1"/>
          </p:cNvPicPr>
          <p:nvPr/>
        </p:nvPicPr>
        <p:blipFill>
          <a:blip r:embed="rId2"/>
          <a:stretch>
            <a:fillRect/>
          </a:stretch>
        </p:blipFill>
        <p:spPr>
          <a:xfrm>
            <a:off x="1228044" y="1055176"/>
            <a:ext cx="9937845" cy="4865914"/>
          </a:xfrm>
          <a:prstGeom prst="rect">
            <a:avLst/>
          </a:prstGeom>
        </p:spPr>
      </p:pic>
    </p:spTree>
    <p:extLst>
      <p:ext uri="{BB962C8B-B14F-4D97-AF65-F5344CB8AC3E}">
        <p14:creationId xmlns:p14="http://schemas.microsoft.com/office/powerpoint/2010/main" val="214147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DCF9D6-1B5D-921D-5584-8B6932CE9F35}"/>
              </a:ext>
            </a:extLst>
          </p:cNvPr>
          <p:cNvSpPr>
            <a:spLocks noGrp="1"/>
          </p:cNvSpPr>
          <p:nvPr>
            <p:ph sz="quarter" idx="11"/>
          </p:nvPr>
        </p:nvSpPr>
        <p:spPr/>
        <p:txBody>
          <a:bodyPr/>
          <a:lstStyle/>
          <a:p>
            <a:endParaRPr lang="en-GB"/>
          </a:p>
        </p:txBody>
      </p:sp>
      <p:sp>
        <p:nvSpPr>
          <p:cNvPr id="5" name="TextBox 4">
            <a:extLst>
              <a:ext uri="{FF2B5EF4-FFF2-40B4-BE49-F238E27FC236}">
                <a16:creationId xmlns:a16="http://schemas.microsoft.com/office/drawing/2014/main" id="{8B4E8EAC-70B5-C6B0-018D-23D489CC3082}"/>
              </a:ext>
            </a:extLst>
          </p:cNvPr>
          <p:cNvSpPr txBox="1"/>
          <p:nvPr/>
        </p:nvSpPr>
        <p:spPr>
          <a:xfrm>
            <a:off x="0" y="0"/>
            <a:ext cx="6096000" cy="369332"/>
          </a:xfrm>
          <a:prstGeom prst="rect">
            <a:avLst/>
          </a:prstGeom>
          <a:noFill/>
        </p:spPr>
        <p:txBody>
          <a:bodyPr wrap="square">
            <a:spAutoFit/>
          </a:bodyPr>
          <a:lstStyle/>
          <a:p>
            <a:r>
              <a:rPr lang="en-GB" u="sng" dirty="0"/>
              <a:t>Answers</a:t>
            </a:r>
          </a:p>
        </p:txBody>
      </p:sp>
      <p:pic>
        <p:nvPicPr>
          <p:cNvPr id="7" name="Picture 6">
            <a:extLst>
              <a:ext uri="{FF2B5EF4-FFF2-40B4-BE49-F238E27FC236}">
                <a16:creationId xmlns:a16="http://schemas.microsoft.com/office/drawing/2014/main" id="{1F6EF75C-D814-83E1-141A-EDEF1DB7A13F}"/>
              </a:ext>
            </a:extLst>
          </p:cNvPr>
          <p:cNvPicPr>
            <a:picLocks noChangeAspect="1"/>
          </p:cNvPicPr>
          <p:nvPr/>
        </p:nvPicPr>
        <p:blipFill>
          <a:blip r:embed="rId2"/>
          <a:stretch>
            <a:fillRect/>
          </a:stretch>
        </p:blipFill>
        <p:spPr>
          <a:xfrm>
            <a:off x="1281112" y="1724025"/>
            <a:ext cx="9629775" cy="3124200"/>
          </a:xfrm>
          <a:prstGeom prst="rect">
            <a:avLst/>
          </a:prstGeom>
        </p:spPr>
      </p:pic>
    </p:spTree>
    <p:extLst>
      <p:ext uri="{BB962C8B-B14F-4D97-AF65-F5344CB8AC3E}">
        <p14:creationId xmlns:p14="http://schemas.microsoft.com/office/powerpoint/2010/main" val="19535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CD8157-9EB4-EFB8-3E63-6652582995F7}"/>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F2750E98-2234-A1B8-FD3D-AFFA35E35891}"/>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E7FB3296-6D48-002F-5E08-B6B4E7CF7861}"/>
              </a:ext>
            </a:extLst>
          </p:cNvPr>
          <p:cNvPicPr>
            <a:picLocks noChangeAspect="1"/>
          </p:cNvPicPr>
          <p:nvPr/>
        </p:nvPicPr>
        <p:blipFill>
          <a:blip r:embed="rId2"/>
          <a:stretch>
            <a:fillRect/>
          </a:stretch>
        </p:blipFill>
        <p:spPr>
          <a:xfrm>
            <a:off x="1303876" y="479425"/>
            <a:ext cx="9563100" cy="5553075"/>
          </a:xfrm>
          <a:prstGeom prst="rect">
            <a:avLst/>
          </a:prstGeom>
        </p:spPr>
      </p:pic>
    </p:spTree>
    <p:extLst>
      <p:ext uri="{BB962C8B-B14F-4D97-AF65-F5344CB8AC3E}">
        <p14:creationId xmlns:p14="http://schemas.microsoft.com/office/powerpoint/2010/main" val="893887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EC7B-8E1F-6813-2D5A-6FE54C231CCC}"/>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6876D06D-859C-C859-E0F9-0FC0F05E3C04}"/>
              </a:ext>
            </a:extLst>
          </p:cNvPr>
          <p:cNvSpPr>
            <a:spLocks noGrp="1"/>
          </p:cNvSpPr>
          <p:nvPr>
            <p:ph sz="quarter" idx="11"/>
          </p:nvPr>
        </p:nvSpPr>
        <p:spPr/>
        <p:txBody>
          <a:bodyPr/>
          <a:lstStyle/>
          <a:p>
            <a:endParaRPr lang="en-GB"/>
          </a:p>
        </p:txBody>
      </p:sp>
      <p:pic>
        <p:nvPicPr>
          <p:cNvPr id="5" name="Picture 4">
            <a:extLst>
              <a:ext uri="{FF2B5EF4-FFF2-40B4-BE49-F238E27FC236}">
                <a16:creationId xmlns:a16="http://schemas.microsoft.com/office/drawing/2014/main" id="{4CA7504E-7C7D-6BD7-032D-79AFBE889FC9}"/>
              </a:ext>
            </a:extLst>
          </p:cNvPr>
          <p:cNvPicPr>
            <a:picLocks noChangeAspect="1"/>
          </p:cNvPicPr>
          <p:nvPr/>
        </p:nvPicPr>
        <p:blipFill>
          <a:blip r:embed="rId2"/>
          <a:stretch>
            <a:fillRect/>
          </a:stretch>
        </p:blipFill>
        <p:spPr>
          <a:xfrm>
            <a:off x="1205948" y="1055176"/>
            <a:ext cx="9601200" cy="4314825"/>
          </a:xfrm>
          <a:prstGeom prst="rect">
            <a:avLst/>
          </a:prstGeom>
        </p:spPr>
      </p:pic>
    </p:spTree>
    <p:extLst>
      <p:ext uri="{BB962C8B-B14F-4D97-AF65-F5344CB8AC3E}">
        <p14:creationId xmlns:p14="http://schemas.microsoft.com/office/powerpoint/2010/main" val="3002881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232"/>
            <a:ext cx="10972800" cy="1143000"/>
          </a:xfrm>
        </p:spPr>
        <p:txBody>
          <a:bodyPr/>
          <a:lstStyle/>
          <a:p>
            <a:r>
              <a:rPr lang="en-GB" sz="3200" dirty="0"/>
              <a:t>In your book</a:t>
            </a:r>
            <a:br>
              <a:rPr lang="en-GB" sz="3200" dirty="0"/>
            </a:br>
            <a:r>
              <a:rPr lang="en-GB" sz="3200" dirty="0"/>
              <a:t>Title: </a:t>
            </a:r>
            <a:r>
              <a:rPr lang="en-GB" sz="3200" u="sng" dirty="0"/>
              <a:t>Non - Linear Sequences </a:t>
            </a:r>
          </a:p>
        </p:txBody>
      </p:sp>
      <p:sp>
        <p:nvSpPr>
          <p:cNvPr id="4" name="Text Placeholder 3"/>
          <p:cNvSpPr>
            <a:spLocks noGrp="1"/>
          </p:cNvSpPr>
          <p:nvPr>
            <p:ph type="body" idx="1"/>
          </p:nvPr>
        </p:nvSpPr>
        <p:spPr>
          <a:xfrm>
            <a:off x="609600" y="1588167"/>
            <a:ext cx="5386917" cy="586707"/>
          </a:xfrm>
        </p:spPr>
        <p:txBody>
          <a:bodyPr/>
          <a:lstStyle/>
          <a:p>
            <a:pPr algn="ctr"/>
            <a:r>
              <a:rPr lang="en-GB" dirty="0"/>
              <a:t>Q1</a:t>
            </a:r>
            <a:r>
              <a:rPr lang="en-GB" b="0" dirty="0"/>
              <a:t>. Find the </a:t>
            </a:r>
            <a:r>
              <a:rPr lang="en-GB" dirty="0">
                <a:solidFill>
                  <a:srgbClr val="FF0000"/>
                </a:solidFill>
              </a:rPr>
              <a:t>next two terms </a:t>
            </a:r>
            <a:r>
              <a:rPr lang="en-GB" b="0" dirty="0"/>
              <a:t>in each sequence</a:t>
            </a:r>
          </a:p>
        </p:txBody>
      </p:sp>
      <p:sp>
        <p:nvSpPr>
          <p:cNvPr id="5" name="Content Placeholder 4"/>
          <p:cNvSpPr>
            <a:spLocks noGrp="1"/>
          </p:cNvSpPr>
          <p:nvPr>
            <p:ph sz="half" idx="2"/>
          </p:nvPr>
        </p:nvSpPr>
        <p:spPr>
          <a:xfrm>
            <a:off x="609599" y="2222151"/>
            <a:ext cx="5386917" cy="3951288"/>
          </a:xfrm>
        </p:spPr>
        <p:txBody>
          <a:bodyPr/>
          <a:lstStyle/>
          <a:p>
            <a:pPr marL="457200" indent="-457200">
              <a:buFont typeface="+mj-lt"/>
              <a:buAutoNum type="alphaLcParenR"/>
            </a:pPr>
            <a:r>
              <a:rPr lang="en-GB" dirty="0"/>
              <a:t>1, 2, 4, 8…</a:t>
            </a:r>
          </a:p>
          <a:p>
            <a:pPr marL="457200" indent="-457200">
              <a:buFont typeface="+mj-lt"/>
              <a:buAutoNum type="alphaLcParenR"/>
            </a:pPr>
            <a:r>
              <a:rPr lang="en-GB" dirty="0"/>
              <a:t>3, 6, 12, 24…</a:t>
            </a:r>
          </a:p>
          <a:p>
            <a:pPr marL="457200" indent="-457200">
              <a:buFont typeface="+mj-lt"/>
              <a:buAutoNum type="alphaLcParenR"/>
            </a:pPr>
            <a:r>
              <a:rPr lang="en-GB" dirty="0"/>
              <a:t>640, 320, 160…</a:t>
            </a:r>
          </a:p>
          <a:p>
            <a:pPr marL="457200" indent="-457200">
              <a:buFont typeface="+mj-lt"/>
              <a:buAutoNum type="alphaLcParenR"/>
            </a:pPr>
            <a:r>
              <a:rPr lang="en-GB" dirty="0"/>
              <a:t>1, 3, 6, 10…</a:t>
            </a:r>
          </a:p>
          <a:p>
            <a:pPr marL="457200" indent="-457200">
              <a:buFont typeface="+mj-lt"/>
              <a:buAutoNum type="alphaLcParenR"/>
            </a:pPr>
            <a:r>
              <a:rPr lang="en-GB" dirty="0"/>
              <a:t>1, 4, 9, 16, 25…</a:t>
            </a:r>
          </a:p>
          <a:p>
            <a:pPr marL="457200" indent="-457200">
              <a:buFont typeface="+mj-lt"/>
              <a:buAutoNum type="alphaLcParenR"/>
            </a:pPr>
            <a:r>
              <a:rPr lang="en-GB" dirty="0"/>
              <a:t>1, 1, 2, 3, 5…</a:t>
            </a:r>
          </a:p>
          <a:p>
            <a:pPr marL="457200" indent="-457200">
              <a:buFont typeface="+mj-lt"/>
              <a:buAutoNum type="alphaLcParenR"/>
            </a:pPr>
            <a:r>
              <a:rPr lang="en-GB" dirty="0"/>
              <a:t>100, 150, 225…</a:t>
            </a:r>
          </a:p>
          <a:p>
            <a:pPr marL="457200" indent="-457200">
              <a:buFont typeface="+mj-lt"/>
              <a:buAutoNum type="alphaLcParenR"/>
            </a:pPr>
            <a:r>
              <a:rPr lang="en-GB" dirty="0"/>
              <a:t>2, 2, 4, 6, 10…</a:t>
            </a:r>
          </a:p>
          <a:p>
            <a:pPr marL="457200" indent="-457200">
              <a:buFont typeface="+mj-lt"/>
              <a:buAutoNum type="alphaLcParenR"/>
            </a:pPr>
            <a:r>
              <a:rPr lang="en-GB" dirty="0"/>
              <a:t>1, 2…</a:t>
            </a:r>
          </a:p>
          <a:p>
            <a:endParaRPr lang="en-GB" dirty="0"/>
          </a:p>
        </p:txBody>
      </p:sp>
      <p:sp>
        <p:nvSpPr>
          <p:cNvPr id="6" name="Text Placeholder 5"/>
          <p:cNvSpPr>
            <a:spLocks noGrp="1"/>
          </p:cNvSpPr>
          <p:nvPr>
            <p:ph type="body" sz="quarter" idx="3"/>
          </p:nvPr>
        </p:nvSpPr>
        <p:spPr>
          <a:xfrm>
            <a:off x="6193367" y="1902270"/>
            <a:ext cx="5389033" cy="639762"/>
          </a:xfrm>
        </p:spPr>
        <p:txBody>
          <a:bodyPr/>
          <a:lstStyle/>
          <a:p>
            <a:pPr algn="ctr"/>
            <a:r>
              <a:rPr lang="en-GB" dirty="0"/>
              <a:t>Q2</a:t>
            </a:r>
            <a:r>
              <a:rPr lang="en-GB" b="0" dirty="0"/>
              <a:t>. Describe in words the </a:t>
            </a:r>
            <a:r>
              <a:rPr lang="en-GB" dirty="0">
                <a:solidFill>
                  <a:srgbClr val="FF0000"/>
                </a:solidFill>
              </a:rPr>
              <a:t>term to term rule</a:t>
            </a:r>
            <a:r>
              <a:rPr lang="en-GB" b="0" dirty="0"/>
              <a:t> for each sequence from Q1</a:t>
            </a:r>
          </a:p>
          <a:p>
            <a:endParaRPr lang="en-GB" b="0" dirty="0"/>
          </a:p>
        </p:txBody>
      </p:sp>
    </p:spTree>
    <p:extLst>
      <p:ext uri="{BB962C8B-B14F-4D97-AF65-F5344CB8AC3E}">
        <p14:creationId xmlns:p14="http://schemas.microsoft.com/office/powerpoint/2010/main" val="350090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550" y="562572"/>
            <a:ext cx="7497474" cy="5693866"/>
          </a:xfrm>
          <a:prstGeom prst="rect">
            <a:avLst/>
          </a:prstGeom>
          <a:noFill/>
        </p:spPr>
        <p:txBody>
          <a:bodyPr wrap="square" rtlCol="0">
            <a:spAutoFit/>
          </a:bodyPr>
          <a:lstStyle/>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1) Write the number of circles used underneath each term of the sequence.</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2) Draw the next term in the sequence.</a:t>
            </a: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3) How many circles will be needed for the fifth term?</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4) How many terms can you draw using circles?</a:t>
            </a:r>
          </a:p>
        </p:txBody>
      </p:sp>
      <p:sp>
        <p:nvSpPr>
          <p:cNvPr id="4" name="Oval 3">
            <a:extLst>
              <a:ext uri="{FF2B5EF4-FFF2-40B4-BE49-F238E27FC236}">
                <a16:creationId xmlns:a16="http://schemas.microsoft.com/office/drawing/2014/main" id="{814E1A7F-0262-9E43-841E-8F272A13DB2A}"/>
              </a:ext>
            </a:extLst>
          </p:cNvPr>
          <p:cNvSpPr/>
          <p:nvPr/>
        </p:nvSpPr>
        <p:spPr>
          <a:xfrm>
            <a:off x="2474976" y="69111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1640D9-A24D-9B41-A105-158319AA6642}"/>
              </a:ext>
            </a:extLst>
          </p:cNvPr>
          <p:cNvSpPr/>
          <p:nvPr/>
        </p:nvSpPr>
        <p:spPr>
          <a:xfrm>
            <a:off x="2469943" y="103501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BB0D288-70A8-0047-B8EA-AF915570356B}"/>
              </a:ext>
            </a:extLst>
          </p:cNvPr>
          <p:cNvSpPr/>
          <p:nvPr/>
        </p:nvSpPr>
        <p:spPr>
          <a:xfrm>
            <a:off x="2826837" y="68505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0E0DF97-7706-534E-843E-C87764EEE2C6}"/>
              </a:ext>
            </a:extLst>
          </p:cNvPr>
          <p:cNvSpPr/>
          <p:nvPr/>
        </p:nvSpPr>
        <p:spPr>
          <a:xfrm>
            <a:off x="2821804" y="102895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6489673-F05F-B546-A272-3EBC8804B9CF}"/>
              </a:ext>
            </a:extLst>
          </p:cNvPr>
          <p:cNvSpPr/>
          <p:nvPr/>
        </p:nvSpPr>
        <p:spPr>
          <a:xfrm>
            <a:off x="3178698" y="67899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8D854ED-20AC-2C46-AED0-FA4855C5D2CE}"/>
              </a:ext>
            </a:extLst>
          </p:cNvPr>
          <p:cNvSpPr/>
          <p:nvPr/>
        </p:nvSpPr>
        <p:spPr>
          <a:xfrm>
            <a:off x="3173665" y="102289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17CBABC-0D5D-DA49-BC7B-6CFB768001DD}"/>
              </a:ext>
            </a:extLst>
          </p:cNvPr>
          <p:cNvSpPr/>
          <p:nvPr/>
        </p:nvSpPr>
        <p:spPr>
          <a:xfrm>
            <a:off x="3530559" y="67293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BB24C25-7B33-CD47-AC55-91C712E9356C}"/>
              </a:ext>
            </a:extLst>
          </p:cNvPr>
          <p:cNvSpPr/>
          <p:nvPr/>
        </p:nvSpPr>
        <p:spPr>
          <a:xfrm>
            <a:off x="3525526" y="101683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147927E-5CCE-834E-8B7C-32E5EED3FBCD}"/>
              </a:ext>
            </a:extLst>
          </p:cNvPr>
          <p:cNvSpPr/>
          <p:nvPr/>
        </p:nvSpPr>
        <p:spPr>
          <a:xfrm>
            <a:off x="3882420" y="66687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8A144F6-96CC-AF40-BE47-B9E897DCE66E}"/>
              </a:ext>
            </a:extLst>
          </p:cNvPr>
          <p:cNvSpPr/>
          <p:nvPr/>
        </p:nvSpPr>
        <p:spPr>
          <a:xfrm>
            <a:off x="3877387" y="101077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15008B3-0995-6145-9C2D-19C90E159E00}"/>
              </a:ext>
            </a:extLst>
          </p:cNvPr>
          <p:cNvSpPr/>
          <p:nvPr/>
        </p:nvSpPr>
        <p:spPr>
          <a:xfrm>
            <a:off x="4234281" y="66687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376F70F-F9F6-704B-9B09-C6A81639EC7B}"/>
              </a:ext>
            </a:extLst>
          </p:cNvPr>
          <p:cNvSpPr/>
          <p:nvPr/>
        </p:nvSpPr>
        <p:spPr>
          <a:xfrm>
            <a:off x="4229248" y="101077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AD4966B-2011-C34F-B218-28AA97F9193F}"/>
              </a:ext>
            </a:extLst>
          </p:cNvPr>
          <p:cNvSpPr/>
          <p:nvPr/>
        </p:nvSpPr>
        <p:spPr>
          <a:xfrm>
            <a:off x="4586142" y="66687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3907F82-E3F6-3345-9720-9C663EC25B57}"/>
              </a:ext>
            </a:extLst>
          </p:cNvPr>
          <p:cNvSpPr/>
          <p:nvPr/>
        </p:nvSpPr>
        <p:spPr>
          <a:xfrm>
            <a:off x="4581109" y="101077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96063C7-6E88-5F4D-9360-53B55D7FF96B}"/>
              </a:ext>
            </a:extLst>
          </p:cNvPr>
          <p:cNvSpPr/>
          <p:nvPr/>
        </p:nvSpPr>
        <p:spPr>
          <a:xfrm>
            <a:off x="5456815" y="69111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73E5D72E-F4A8-C74B-A619-A78A6D0338D5}"/>
              </a:ext>
            </a:extLst>
          </p:cNvPr>
          <p:cNvSpPr/>
          <p:nvPr/>
        </p:nvSpPr>
        <p:spPr>
          <a:xfrm>
            <a:off x="5451782" y="103501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668EC2D0-C2E0-0A41-94E9-3CF0F84881F9}"/>
              </a:ext>
            </a:extLst>
          </p:cNvPr>
          <p:cNvSpPr/>
          <p:nvPr/>
        </p:nvSpPr>
        <p:spPr>
          <a:xfrm>
            <a:off x="5808676" y="68505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88C23794-8EBF-3B40-8604-39727A34F495}"/>
              </a:ext>
            </a:extLst>
          </p:cNvPr>
          <p:cNvSpPr/>
          <p:nvPr/>
        </p:nvSpPr>
        <p:spPr>
          <a:xfrm>
            <a:off x="5803643" y="102895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CB409A1-2AD2-3E47-B464-2E46F84B8638}"/>
              </a:ext>
            </a:extLst>
          </p:cNvPr>
          <p:cNvSpPr/>
          <p:nvPr/>
        </p:nvSpPr>
        <p:spPr>
          <a:xfrm>
            <a:off x="6160537" y="67899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27AEE794-384E-7F4B-8CA4-017C4E495ED8}"/>
              </a:ext>
            </a:extLst>
          </p:cNvPr>
          <p:cNvSpPr/>
          <p:nvPr/>
        </p:nvSpPr>
        <p:spPr>
          <a:xfrm>
            <a:off x="6155504" y="102289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7D13F0E-79D5-BD42-B0B6-91F8116B4CC4}"/>
              </a:ext>
            </a:extLst>
          </p:cNvPr>
          <p:cNvSpPr/>
          <p:nvPr/>
        </p:nvSpPr>
        <p:spPr>
          <a:xfrm>
            <a:off x="6512398" y="67293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76E2C38-C506-1349-A909-828B376011B4}"/>
              </a:ext>
            </a:extLst>
          </p:cNvPr>
          <p:cNvSpPr/>
          <p:nvPr/>
        </p:nvSpPr>
        <p:spPr>
          <a:xfrm>
            <a:off x="6507365" y="101683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2330F79-3FD6-F44D-8415-0113D5600AE4}"/>
              </a:ext>
            </a:extLst>
          </p:cNvPr>
          <p:cNvSpPr/>
          <p:nvPr/>
        </p:nvSpPr>
        <p:spPr>
          <a:xfrm>
            <a:off x="6864259" y="66687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6E9FCF98-94D9-384F-A741-1383A8744E27}"/>
              </a:ext>
            </a:extLst>
          </p:cNvPr>
          <p:cNvSpPr/>
          <p:nvPr/>
        </p:nvSpPr>
        <p:spPr>
          <a:xfrm>
            <a:off x="6859226" y="101077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3FC10A1-6120-3F43-8A9C-A155F2B9FFA8}"/>
              </a:ext>
            </a:extLst>
          </p:cNvPr>
          <p:cNvSpPr/>
          <p:nvPr/>
        </p:nvSpPr>
        <p:spPr>
          <a:xfrm>
            <a:off x="7211087" y="101077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9715D47-47CB-9149-B40C-69860EB35F38}"/>
              </a:ext>
            </a:extLst>
          </p:cNvPr>
          <p:cNvSpPr/>
          <p:nvPr/>
        </p:nvSpPr>
        <p:spPr>
          <a:xfrm>
            <a:off x="8200027" y="690041"/>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6C6C030-A395-7548-867D-6A6F0229C6AC}"/>
              </a:ext>
            </a:extLst>
          </p:cNvPr>
          <p:cNvSpPr/>
          <p:nvPr/>
        </p:nvSpPr>
        <p:spPr>
          <a:xfrm>
            <a:off x="8194994" y="1033935"/>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E221D71B-79FA-0942-81B4-CDC3859068D3}"/>
              </a:ext>
            </a:extLst>
          </p:cNvPr>
          <p:cNvSpPr/>
          <p:nvPr/>
        </p:nvSpPr>
        <p:spPr>
          <a:xfrm>
            <a:off x="8551888" y="683981"/>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7F09B6AC-534E-BF4B-81BE-6C6B18521575}"/>
              </a:ext>
            </a:extLst>
          </p:cNvPr>
          <p:cNvSpPr/>
          <p:nvPr/>
        </p:nvSpPr>
        <p:spPr>
          <a:xfrm>
            <a:off x="8546855" y="1027875"/>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964CFD1-8EC1-C848-AA56-4D4BCF47AD03}"/>
              </a:ext>
            </a:extLst>
          </p:cNvPr>
          <p:cNvSpPr/>
          <p:nvPr/>
        </p:nvSpPr>
        <p:spPr>
          <a:xfrm>
            <a:off x="8903749" y="677921"/>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868B2026-8C11-0349-B221-DE9BD944C907}"/>
              </a:ext>
            </a:extLst>
          </p:cNvPr>
          <p:cNvSpPr/>
          <p:nvPr/>
        </p:nvSpPr>
        <p:spPr>
          <a:xfrm>
            <a:off x="8898716" y="1021815"/>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8A95F9F-CB11-6643-A8E8-14DC7AAEF2D0}"/>
              </a:ext>
            </a:extLst>
          </p:cNvPr>
          <p:cNvSpPr/>
          <p:nvPr/>
        </p:nvSpPr>
        <p:spPr>
          <a:xfrm>
            <a:off x="9255610" y="671861"/>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207E6B2A-35BF-AC4B-8683-FF31D4EBFFCC}"/>
              </a:ext>
            </a:extLst>
          </p:cNvPr>
          <p:cNvSpPr/>
          <p:nvPr/>
        </p:nvSpPr>
        <p:spPr>
          <a:xfrm>
            <a:off x="9250577" y="1015755"/>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8DFB1871-1838-C440-8557-34E409212F18}"/>
              </a:ext>
            </a:extLst>
          </p:cNvPr>
          <p:cNvSpPr>
            <a:spLocks noGrp="1"/>
          </p:cNvSpPr>
          <p:nvPr>
            <p:ph type="body" sz="quarter" idx="10"/>
          </p:nvPr>
        </p:nvSpPr>
        <p:spPr/>
        <p:txBody>
          <a:bodyPr/>
          <a:lstStyle/>
          <a:p>
            <a:endParaRPr lang="en-GB"/>
          </a:p>
        </p:txBody>
      </p:sp>
      <p:sp>
        <p:nvSpPr>
          <p:cNvPr id="14" name="Content Placeholder 13">
            <a:extLst>
              <a:ext uri="{FF2B5EF4-FFF2-40B4-BE49-F238E27FC236}">
                <a16:creationId xmlns:a16="http://schemas.microsoft.com/office/drawing/2014/main" id="{DD2F1F9D-4C95-41CC-2D25-E372D08562F4}"/>
              </a:ext>
            </a:extLst>
          </p:cNvPr>
          <p:cNvSpPr>
            <a:spLocks noGrp="1"/>
          </p:cNvSpPr>
          <p:nvPr>
            <p:ph sz="quarter" idx="11"/>
          </p:nvPr>
        </p:nvSpPr>
        <p:spPr/>
        <p:txBody>
          <a:bodyPr/>
          <a:lstStyle/>
          <a:p>
            <a:endParaRPr lang="en-GB"/>
          </a:p>
        </p:txBody>
      </p:sp>
    </p:spTree>
    <p:custDataLst>
      <p:tags r:id="rId1"/>
    </p:custDataLst>
    <p:extLst>
      <p:ext uri="{BB962C8B-B14F-4D97-AF65-F5344CB8AC3E}">
        <p14:creationId xmlns:p14="http://schemas.microsoft.com/office/powerpoint/2010/main" val="4128357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232"/>
            <a:ext cx="10972800" cy="1143000"/>
          </a:xfrm>
        </p:spPr>
        <p:txBody>
          <a:bodyPr/>
          <a:lstStyle/>
          <a:p>
            <a:r>
              <a:rPr lang="en-GB" sz="3200" b="1" dirty="0"/>
              <a:t>Mark and correct your work </a:t>
            </a:r>
            <a:endParaRPr lang="en-GB" sz="3200" u="sng" dirty="0"/>
          </a:p>
        </p:txBody>
      </p:sp>
      <p:sp>
        <p:nvSpPr>
          <p:cNvPr id="4" name="Text Placeholder 3"/>
          <p:cNvSpPr>
            <a:spLocks noGrp="1"/>
          </p:cNvSpPr>
          <p:nvPr>
            <p:ph type="body" idx="1"/>
          </p:nvPr>
        </p:nvSpPr>
        <p:spPr>
          <a:xfrm>
            <a:off x="609600" y="1588167"/>
            <a:ext cx="5386917" cy="586707"/>
          </a:xfrm>
        </p:spPr>
        <p:txBody>
          <a:bodyPr/>
          <a:lstStyle/>
          <a:p>
            <a:pPr algn="ctr"/>
            <a:r>
              <a:rPr lang="en-GB" dirty="0"/>
              <a:t>Q1</a:t>
            </a:r>
            <a:r>
              <a:rPr lang="en-GB" b="0" dirty="0"/>
              <a:t>. Find the </a:t>
            </a:r>
            <a:r>
              <a:rPr lang="en-GB" dirty="0">
                <a:solidFill>
                  <a:srgbClr val="FF0000"/>
                </a:solidFill>
              </a:rPr>
              <a:t>next two terms </a:t>
            </a:r>
            <a:r>
              <a:rPr lang="en-GB" b="0" dirty="0"/>
              <a:t>in each sequence</a:t>
            </a:r>
          </a:p>
        </p:txBody>
      </p:sp>
      <p:sp>
        <p:nvSpPr>
          <p:cNvPr id="5" name="Content Placeholder 4"/>
          <p:cNvSpPr>
            <a:spLocks noGrp="1"/>
          </p:cNvSpPr>
          <p:nvPr>
            <p:ph sz="half" idx="2"/>
          </p:nvPr>
        </p:nvSpPr>
        <p:spPr>
          <a:xfrm>
            <a:off x="609599" y="2222151"/>
            <a:ext cx="5386917" cy="3951288"/>
          </a:xfrm>
        </p:spPr>
        <p:txBody>
          <a:bodyPr/>
          <a:lstStyle/>
          <a:p>
            <a:pPr marL="457200" indent="-457200">
              <a:buFont typeface="+mj-lt"/>
              <a:buAutoNum type="alphaLcParenR"/>
            </a:pPr>
            <a:r>
              <a:rPr lang="en-GB" dirty="0"/>
              <a:t>1, 2, 4, 8, </a:t>
            </a:r>
            <a:r>
              <a:rPr lang="en-GB" dirty="0">
                <a:solidFill>
                  <a:srgbClr val="FF0000"/>
                </a:solidFill>
              </a:rPr>
              <a:t>16, 32</a:t>
            </a:r>
          </a:p>
          <a:p>
            <a:pPr marL="457200" indent="-457200">
              <a:buFont typeface="+mj-lt"/>
              <a:buAutoNum type="alphaLcParenR"/>
            </a:pPr>
            <a:r>
              <a:rPr lang="en-GB" dirty="0"/>
              <a:t>3, 6, 12, 24, </a:t>
            </a:r>
            <a:r>
              <a:rPr lang="en-GB" dirty="0">
                <a:solidFill>
                  <a:srgbClr val="FF0000"/>
                </a:solidFill>
              </a:rPr>
              <a:t>48, 96</a:t>
            </a:r>
          </a:p>
          <a:p>
            <a:pPr marL="457200" indent="-457200">
              <a:buFont typeface="+mj-lt"/>
              <a:buAutoNum type="alphaLcParenR"/>
            </a:pPr>
            <a:r>
              <a:rPr lang="en-GB" dirty="0"/>
              <a:t>640, 320, 160, </a:t>
            </a:r>
            <a:r>
              <a:rPr lang="en-GB" dirty="0">
                <a:solidFill>
                  <a:srgbClr val="FF0000"/>
                </a:solidFill>
              </a:rPr>
              <a:t>80, 40</a:t>
            </a:r>
          </a:p>
          <a:p>
            <a:pPr marL="457200" indent="-457200">
              <a:buFont typeface="+mj-lt"/>
              <a:buAutoNum type="alphaLcParenR"/>
            </a:pPr>
            <a:r>
              <a:rPr lang="en-GB" dirty="0"/>
              <a:t>1, 3, 6, 10, </a:t>
            </a:r>
            <a:r>
              <a:rPr lang="en-GB" dirty="0">
                <a:solidFill>
                  <a:srgbClr val="FF0000"/>
                </a:solidFill>
              </a:rPr>
              <a:t>15, 21</a:t>
            </a:r>
          </a:p>
          <a:p>
            <a:pPr marL="457200" indent="-457200">
              <a:buFont typeface="+mj-lt"/>
              <a:buAutoNum type="alphaLcParenR"/>
            </a:pPr>
            <a:r>
              <a:rPr lang="en-GB" dirty="0"/>
              <a:t>1, 4, 9, 16, 25, </a:t>
            </a:r>
            <a:r>
              <a:rPr lang="en-GB" dirty="0">
                <a:solidFill>
                  <a:srgbClr val="FF0000"/>
                </a:solidFill>
              </a:rPr>
              <a:t>36, 49 </a:t>
            </a:r>
          </a:p>
          <a:p>
            <a:pPr marL="457200" indent="-457200">
              <a:buFont typeface="+mj-lt"/>
              <a:buAutoNum type="alphaLcParenR"/>
            </a:pPr>
            <a:r>
              <a:rPr lang="en-GB" dirty="0"/>
              <a:t>1, 1, 2, 3, 5, </a:t>
            </a:r>
            <a:r>
              <a:rPr lang="en-GB" dirty="0">
                <a:solidFill>
                  <a:srgbClr val="FF0000"/>
                </a:solidFill>
              </a:rPr>
              <a:t>8, 13</a:t>
            </a:r>
          </a:p>
          <a:p>
            <a:pPr marL="457200" indent="-457200">
              <a:buFont typeface="+mj-lt"/>
              <a:buAutoNum type="alphaLcParenR"/>
            </a:pPr>
            <a:r>
              <a:rPr lang="en-GB" dirty="0"/>
              <a:t>100, 150, 225, </a:t>
            </a:r>
            <a:r>
              <a:rPr lang="en-GB" dirty="0">
                <a:solidFill>
                  <a:srgbClr val="FF0000"/>
                </a:solidFill>
              </a:rPr>
              <a:t>325, 450</a:t>
            </a:r>
          </a:p>
          <a:p>
            <a:pPr marL="457200" indent="-457200">
              <a:buFont typeface="+mj-lt"/>
              <a:buAutoNum type="alphaLcParenR"/>
            </a:pPr>
            <a:r>
              <a:rPr lang="en-GB" dirty="0"/>
              <a:t>2, 2, 4, 6, 10, </a:t>
            </a:r>
            <a:r>
              <a:rPr lang="en-GB" dirty="0">
                <a:solidFill>
                  <a:srgbClr val="FF0000"/>
                </a:solidFill>
              </a:rPr>
              <a:t>16, 26</a:t>
            </a:r>
          </a:p>
          <a:p>
            <a:pPr marL="457200" indent="-457200">
              <a:buFont typeface="+mj-lt"/>
              <a:buAutoNum type="alphaLcParenR"/>
            </a:pPr>
            <a:r>
              <a:rPr lang="en-GB" dirty="0"/>
              <a:t>1, 2…</a:t>
            </a:r>
            <a:r>
              <a:rPr lang="en-GB" dirty="0">
                <a:solidFill>
                  <a:srgbClr val="FF0000"/>
                </a:solidFill>
              </a:rPr>
              <a:t>(lots of different answers!) </a:t>
            </a:r>
          </a:p>
          <a:p>
            <a:endParaRPr lang="en-GB" dirty="0"/>
          </a:p>
        </p:txBody>
      </p:sp>
      <p:sp>
        <p:nvSpPr>
          <p:cNvPr id="6" name="Text Placeholder 5"/>
          <p:cNvSpPr>
            <a:spLocks noGrp="1"/>
          </p:cNvSpPr>
          <p:nvPr>
            <p:ph type="body" sz="quarter" idx="3"/>
          </p:nvPr>
        </p:nvSpPr>
        <p:spPr>
          <a:xfrm>
            <a:off x="6193367" y="1902270"/>
            <a:ext cx="5389033" cy="639762"/>
          </a:xfrm>
        </p:spPr>
        <p:txBody>
          <a:bodyPr/>
          <a:lstStyle/>
          <a:p>
            <a:pPr algn="ctr"/>
            <a:r>
              <a:rPr lang="en-GB" dirty="0"/>
              <a:t>Q2</a:t>
            </a:r>
            <a:r>
              <a:rPr lang="en-GB" b="0" dirty="0"/>
              <a:t>. Describe in words the </a:t>
            </a:r>
            <a:r>
              <a:rPr lang="en-GB" dirty="0">
                <a:solidFill>
                  <a:srgbClr val="FF0000"/>
                </a:solidFill>
              </a:rPr>
              <a:t>term to term rule</a:t>
            </a:r>
            <a:r>
              <a:rPr lang="en-GB" b="0" dirty="0"/>
              <a:t> for each sequence from Q1</a:t>
            </a:r>
          </a:p>
          <a:p>
            <a:endParaRPr lang="en-GB" dirty="0"/>
          </a:p>
        </p:txBody>
      </p:sp>
      <p:sp>
        <p:nvSpPr>
          <p:cNvPr id="7" name="Content Placeholder 4"/>
          <p:cNvSpPr>
            <a:spLocks noGrp="1"/>
          </p:cNvSpPr>
          <p:nvPr>
            <p:ph sz="half" idx="2"/>
          </p:nvPr>
        </p:nvSpPr>
        <p:spPr>
          <a:xfrm>
            <a:off x="5775159" y="2222151"/>
            <a:ext cx="6004092" cy="3951288"/>
          </a:xfrm>
        </p:spPr>
        <p:txBody>
          <a:bodyPr/>
          <a:lstStyle/>
          <a:p>
            <a:pPr marL="457200" indent="-457200">
              <a:buFont typeface="+mj-lt"/>
              <a:buAutoNum type="alphaLcParenR"/>
            </a:pPr>
            <a:r>
              <a:rPr lang="en-GB" dirty="0"/>
              <a:t>Multiply by 2 </a:t>
            </a:r>
          </a:p>
          <a:p>
            <a:pPr marL="457200" indent="-457200">
              <a:buFont typeface="+mj-lt"/>
              <a:buAutoNum type="alphaLcParenR"/>
            </a:pPr>
            <a:r>
              <a:rPr lang="en-GB" dirty="0"/>
              <a:t>Multiply by 2 </a:t>
            </a:r>
          </a:p>
          <a:p>
            <a:pPr marL="457200" indent="-457200">
              <a:buFont typeface="+mj-lt"/>
              <a:buAutoNum type="alphaLcParenR"/>
            </a:pPr>
            <a:r>
              <a:rPr lang="en-GB" dirty="0"/>
              <a:t>Divide by 2</a:t>
            </a:r>
          </a:p>
          <a:p>
            <a:pPr marL="457200" indent="-457200">
              <a:buFont typeface="+mj-lt"/>
              <a:buAutoNum type="alphaLcParenR"/>
            </a:pPr>
            <a:r>
              <a:rPr lang="en-GB" dirty="0"/>
              <a:t>Add one more each time</a:t>
            </a:r>
          </a:p>
          <a:p>
            <a:pPr marL="457200" indent="-457200">
              <a:buFont typeface="+mj-lt"/>
              <a:buAutoNum type="alphaLcParenR"/>
            </a:pPr>
            <a:r>
              <a:rPr lang="en-GB" dirty="0"/>
              <a:t>Add two to the first difference each time</a:t>
            </a:r>
          </a:p>
          <a:p>
            <a:pPr marL="457200" indent="-457200">
              <a:buFont typeface="+mj-lt"/>
              <a:buAutoNum type="alphaLcParenR"/>
            </a:pPr>
            <a:r>
              <a:rPr lang="en-GB" dirty="0"/>
              <a:t>Add the two previous terms </a:t>
            </a:r>
          </a:p>
          <a:p>
            <a:pPr marL="457200" indent="-457200">
              <a:buFont typeface="+mj-lt"/>
              <a:buAutoNum type="alphaLcParenR"/>
            </a:pPr>
            <a:r>
              <a:rPr lang="en-GB" dirty="0"/>
              <a:t>Add 25 to the first difference </a:t>
            </a:r>
          </a:p>
          <a:p>
            <a:pPr marL="457200" indent="-457200">
              <a:buFont typeface="+mj-lt"/>
              <a:buAutoNum type="alphaLcParenR"/>
            </a:pPr>
            <a:r>
              <a:rPr lang="en-GB" dirty="0"/>
              <a:t>Add the two previous terms </a:t>
            </a:r>
          </a:p>
          <a:p>
            <a:pPr marL="0" indent="0">
              <a:buNone/>
            </a:pPr>
            <a:endParaRPr lang="en-GB" dirty="0"/>
          </a:p>
        </p:txBody>
      </p:sp>
    </p:spTree>
    <p:extLst>
      <p:ext uri="{BB962C8B-B14F-4D97-AF65-F5344CB8AC3E}">
        <p14:creationId xmlns:p14="http://schemas.microsoft.com/office/powerpoint/2010/main" val="4222440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548061-6C5B-D4F1-DE0F-92C751F581D4}"/>
              </a:ext>
            </a:extLst>
          </p:cNvPr>
          <p:cNvSpPr>
            <a:spLocks noGrp="1"/>
          </p:cNvSpPr>
          <p:nvPr>
            <p:ph type="body" sz="quarter" idx="10"/>
          </p:nvPr>
        </p:nvSpPr>
        <p:spPr/>
        <p:txBody>
          <a:bodyPr/>
          <a:lstStyle/>
          <a:p>
            <a:endParaRPr lang="en-GB" dirty="0"/>
          </a:p>
        </p:txBody>
      </p:sp>
      <p:pic>
        <p:nvPicPr>
          <p:cNvPr id="11" name="Content Placeholder 10"/>
          <p:cNvPicPr>
            <a:picLocks noGrp="1" noChangeAspect="1"/>
          </p:cNvPicPr>
          <p:nvPr>
            <p:ph sz="quarter" idx="11"/>
          </p:nvPr>
        </p:nvPicPr>
        <p:blipFill>
          <a:blip r:embed="rId2"/>
          <a:stretch>
            <a:fillRect/>
          </a:stretch>
        </p:blipFill>
        <p:spPr>
          <a:xfrm>
            <a:off x="278263" y="1871027"/>
            <a:ext cx="11635473" cy="2294573"/>
          </a:xfrm>
          <a:prstGeom prst="rect">
            <a:avLst/>
          </a:prstGeom>
        </p:spPr>
      </p:pic>
      <p:sp>
        <p:nvSpPr>
          <p:cNvPr id="7" name="Title 6"/>
          <p:cNvSpPr>
            <a:spLocks noGrp="1"/>
          </p:cNvSpPr>
          <p:nvPr>
            <p:ph type="title" idx="4294967295"/>
          </p:nvPr>
        </p:nvSpPr>
        <p:spPr>
          <a:xfrm>
            <a:off x="0" y="0"/>
            <a:ext cx="0" cy="0"/>
          </a:xfrm>
        </p:spPr>
        <p:txBody>
          <a:bodyPr/>
          <a:lstStyle/>
          <a:p>
            <a:r>
              <a:rPr lang="en-GB" b="1" dirty="0"/>
              <a:t>A problem to finish</a:t>
            </a:r>
          </a:p>
        </p:txBody>
      </p:sp>
    </p:spTree>
    <p:extLst>
      <p:ext uri="{BB962C8B-B14F-4D97-AF65-F5344CB8AC3E}">
        <p14:creationId xmlns:p14="http://schemas.microsoft.com/office/powerpoint/2010/main" val="1450484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Make 24</a:t>
            </a:r>
          </a:p>
        </p:txBody>
      </p:sp>
      <p:sp>
        <p:nvSpPr>
          <p:cNvPr id="13" name="5-Point Star 12"/>
          <p:cNvSpPr/>
          <p:nvPr/>
        </p:nvSpPr>
        <p:spPr>
          <a:xfrm>
            <a:off x="1569492" y="1055176"/>
            <a:ext cx="668740" cy="5416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5-Point Star 14"/>
          <p:cNvSpPr/>
          <p:nvPr/>
        </p:nvSpPr>
        <p:spPr>
          <a:xfrm>
            <a:off x="10469431" y="1055176"/>
            <a:ext cx="668740" cy="5416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5-Point Star 15"/>
          <p:cNvSpPr/>
          <p:nvPr/>
        </p:nvSpPr>
        <p:spPr>
          <a:xfrm>
            <a:off x="5900045" y="1055176"/>
            <a:ext cx="668740" cy="5416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5-Point Star 16"/>
          <p:cNvSpPr/>
          <p:nvPr/>
        </p:nvSpPr>
        <p:spPr>
          <a:xfrm>
            <a:off x="5113363" y="1055176"/>
            <a:ext cx="668740" cy="5416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5-Point Star 17"/>
          <p:cNvSpPr/>
          <p:nvPr/>
        </p:nvSpPr>
        <p:spPr>
          <a:xfrm>
            <a:off x="9682749" y="1055176"/>
            <a:ext cx="668740" cy="5416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5-Point Star 18"/>
          <p:cNvSpPr/>
          <p:nvPr/>
        </p:nvSpPr>
        <p:spPr>
          <a:xfrm>
            <a:off x="8896067" y="1055176"/>
            <a:ext cx="668740" cy="5416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037230" y="1965278"/>
            <a:ext cx="396262" cy="369332"/>
          </a:xfrm>
          <a:prstGeom prst="rect">
            <a:avLst/>
          </a:prstGeom>
          <a:noFill/>
        </p:spPr>
        <p:txBody>
          <a:bodyPr wrap="none" rtlCol="0">
            <a:spAutoFit/>
          </a:bodyPr>
          <a:lstStyle/>
          <a:p>
            <a:r>
              <a:rPr lang="en-GB" dirty="0"/>
              <a:t>    </a:t>
            </a:r>
          </a:p>
        </p:txBody>
      </p:sp>
      <p:sp>
        <p:nvSpPr>
          <p:cNvPr id="21" name="TextBox 20"/>
          <p:cNvSpPr txBox="1"/>
          <p:nvPr/>
        </p:nvSpPr>
        <p:spPr>
          <a:xfrm>
            <a:off x="1188762" y="1965278"/>
            <a:ext cx="1430200" cy="523220"/>
          </a:xfrm>
          <a:prstGeom prst="rect">
            <a:avLst/>
          </a:prstGeom>
          <a:noFill/>
        </p:spPr>
        <p:txBody>
          <a:bodyPr wrap="none" rtlCol="0">
            <a:spAutoFit/>
          </a:bodyPr>
          <a:lstStyle/>
          <a:p>
            <a:r>
              <a:rPr lang="en-GB" sz="2800" dirty="0"/>
              <a:t>3, 4, 5, 5</a:t>
            </a:r>
          </a:p>
        </p:txBody>
      </p:sp>
      <p:sp>
        <p:nvSpPr>
          <p:cNvPr id="22" name="TextBox 21"/>
          <p:cNvSpPr txBox="1"/>
          <p:nvPr/>
        </p:nvSpPr>
        <p:spPr>
          <a:xfrm>
            <a:off x="5114455" y="1969883"/>
            <a:ext cx="1430200" cy="523220"/>
          </a:xfrm>
          <a:prstGeom prst="rect">
            <a:avLst/>
          </a:prstGeom>
          <a:noFill/>
        </p:spPr>
        <p:txBody>
          <a:bodyPr wrap="none" rtlCol="0">
            <a:spAutoFit/>
          </a:bodyPr>
          <a:lstStyle/>
          <a:p>
            <a:r>
              <a:rPr lang="en-GB" sz="2800" dirty="0"/>
              <a:t>2, 3, 4, 4</a:t>
            </a:r>
          </a:p>
        </p:txBody>
      </p:sp>
      <p:sp>
        <p:nvSpPr>
          <p:cNvPr id="23" name="TextBox 22"/>
          <p:cNvSpPr txBox="1"/>
          <p:nvPr/>
        </p:nvSpPr>
        <p:spPr>
          <a:xfrm>
            <a:off x="9302019" y="1965278"/>
            <a:ext cx="1430200" cy="523220"/>
          </a:xfrm>
          <a:prstGeom prst="rect">
            <a:avLst/>
          </a:prstGeom>
          <a:noFill/>
        </p:spPr>
        <p:txBody>
          <a:bodyPr wrap="none" rtlCol="0">
            <a:spAutoFit/>
          </a:bodyPr>
          <a:lstStyle/>
          <a:p>
            <a:r>
              <a:rPr lang="en-GB" sz="2800" dirty="0"/>
              <a:t>2, 3, 6, 7</a:t>
            </a:r>
          </a:p>
        </p:txBody>
      </p:sp>
      <p:cxnSp>
        <p:nvCxnSpPr>
          <p:cNvPr id="25" name="Straight Connector 24"/>
          <p:cNvCxnSpPr/>
          <p:nvPr/>
        </p:nvCxnSpPr>
        <p:spPr>
          <a:xfrm>
            <a:off x="3892877" y="298111"/>
            <a:ext cx="1" cy="5620815"/>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7995044" y="304515"/>
            <a:ext cx="1" cy="5620815"/>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97401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u="sng" dirty="0"/>
              <a:t>Exit Ticket</a:t>
            </a:r>
          </a:p>
        </p:txBody>
      </p:sp>
      <p:pic>
        <p:nvPicPr>
          <p:cNvPr id="4" name="Picture 2" descr="Free Post It Notes, Download Free Post It Note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517" y="115215"/>
            <a:ext cx="1410973" cy="9389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06376" y="1054154"/>
            <a:ext cx="6346779" cy="4944864"/>
          </a:xfrm>
          <a:prstGeom prst="rect">
            <a:avLst/>
          </a:prstGeom>
          <a:solidFill>
            <a:srgbClr val="FFC000"/>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3"/>
          <a:stretch>
            <a:fillRect/>
          </a:stretch>
        </p:blipFill>
        <p:spPr>
          <a:xfrm>
            <a:off x="4274078" y="1982844"/>
            <a:ext cx="2555700" cy="3858282"/>
          </a:xfrm>
          <a:prstGeom prst="rect">
            <a:avLst/>
          </a:prstGeom>
        </p:spPr>
      </p:pic>
      <p:sp>
        <p:nvSpPr>
          <p:cNvPr id="6" name="TextBox 5"/>
          <p:cNvSpPr txBox="1"/>
          <p:nvPr/>
        </p:nvSpPr>
        <p:spPr>
          <a:xfrm>
            <a:off x="3228623" y="1315543"/>
            <a:ext cx="5480603" cy="461665"/>
          </a:xfrm>
          <a:prstGeom prst="rect">
            <a:avLst/>
          </a:prstGeom>
          <a:noFill/>
        </p:spPr>
        <p:txBody>
          <a:bodyPr wrap="none" rtlCol="0">
            <a:spAutoFit/>
          </a:bodyPr>
          <a:lstStyle/>
          <a:p>
            <a:r>
              <a:rPr lang="en-GB" sz="2400" dirty="0"/>
              <a:t>Find the next two terms in each sequence:</a:t>
            </a:r>
          </a:p>
        </p:txBody>
      </p:sp>
      <p:sp>
        <p:nvSpPr>
          <p:cNvPr id="8" name="TextBox 7"/>
          <p:cNvSpPr txBox="1"/>
          <p:nvPr/>
        </p:nvSpPr>
        <p:spPr>
          <a:xfrm>
            <a:off x="3866663" y="1908382"/>
            <a:ext cx="508473" cy="3785652"/>
          </a:xfrm>
          <a:prstGeom prst="rect">
            <a:avLst/>
          </a:prstGeom>
          <a:noFill/>
        </p:spPr>
        <p:txBody>
          <a:bodyPr wrap="none" rtlCol="0">
            <a:spAutoFit/>
          </a:bodyPr>
          <a:lstStyle/>
          <a:p>
            <a:r>
              <a:rPr lang="en-GB" sz="2400" dirty="0"/>
              <a:t>a)</a:t>
            </a:r>
          </a:p>
          <a:p>
            <a:endParaRPr lang="en-GB" sz="2400" dirty="0"/>
          </a:p>
          <a:p>
            <a:endParaRPr lang="en-GB" sz="2400" dirty="0"/>
          </a:p>
          <a:p>
            <a:r>
              <a:rPr lang="en-GB" sz="2400" dirty="0"/>
              <a:t>b)</a:t>
            </a:r>
          </a:p>
          <a:p>
            <a:endParaRPr lang="en-GB" sz="2400" dirty="0"/>
          </a:p>
          <a:p>
            <a:endParaRPr lang="en-GB" sz="2400" dirty="0"/>
          </a:p>
          <a:p>
            <a:r>
              <a:rPr lang="en-GB" sz="2400" dirty="0"/>
              <a:t>c)</a:t>
            </a:r>
          </a:p>
          <a:p>
            <a:endParaRPr lang="en-GB" sz="2400" dirty="0"/>
          </a:p>
          <a:p>
            <a:endParaRPr lang="en-GB" sz="2400" dirty="0"/>
          </a:p>
          <a:p>
            <a:r>
              <a:rPr lang="en-GB" sz="2400" dirty="0"/>
              <a:t>d) </a:t>
            </a:r>
          </a:p>
        </p:txBody>
      </p:sp>
    </p:spTree>
    <p:extLst>
      <p:ext uri="{BB962C8B-B14F-4D97-AF65-F5344CB8AC3E}">
        <p14:creationId xmlns:p14="http://schemas.microsoft.com/office/powerpoint/2010/main" val="254563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550" y="562572"/>
            <a:ext cx="7497474" cy="5693866"/>
          </a:xfrm>
          <a:prstGeom prst="rect">
            <a:avLst/>
          </a:prstGeom>
          <a:noFill/>
        </p:spPr>
        <p:txBody>
          <a:bodyPr wrap="square" rtlCol="0">
            <a:spAutoFit/>
          </a:bodyPr>
          <a:lstStyle/>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1) Write the number of circles used underneath each term of the sequence.</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2) Draw the next term in the sequence.</a:t>
            </a: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3) How many circles will be needed for the fifth term?</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4) How many terms can you draw using circles?</a:t>
            </a:r>
          </a:p>
        </p:txBody>
      </p:sp>
      <p:sp>
        <p:nvSpPr>
          <p:cNvPr id="4" name="Oval 3">
            <a:extLst>
              <a:ext uri="{FF2B5EF4-FFF2-40B4-BE49-F238E27FC236}">
                <a16:creationId xmlns:a16="http://schemas.microsoft.com/office/drawing/2014/main" id="{814E1A7F-0262-9E43-841E-8F272A13DB2A}"/>
              </a:ext>
            </a:extLst>
          </p:cNvPr>
          <p:cNvSpPr/>
          <p:nvPr/>
        </p:nvSpPr>
        <p:spPr>
          <a:xfrm>
            <a:off x="2474976" y="69111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61640D9-A24D-9B41-A105-158319AA6642}"/>
              </a:ext>
            </a:extLst>
          </p:cNvPr>
          <p:cNvSpPr/>
          <p:nvPr/>
        </p:nvSpPr>
        <p:spPr>
          <a:xfrm>
            <a:off x="2469943" y="103501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BB0D288-70A8-0047-B8EA-AF915570356B}"/>
              </a:ext>
            </a:extLst>
          </p:cNvPr>
          <p:cNvSpPr/>
          <p:nvPr/>
        </p:nvSpPr>
        <p:spPr>
          <a:xfrm>
            <a:off x="2826837" y="68505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0E0DF97-7706-534E-843E-C87764EEE2C6}"/>
              </a:ext>
            </a:extLst>
          </p:cNvPr>
          <p:cNvSpPr/>
          <p:nvPr/>
        </p:nvSpPr>
        <p:spPr>
          <a:xfrm>
            <a:off x="2821804" y="102895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6489673-F05F-B546-A272-3EBC8804B9CF}"/>
              </a:ext>
            </a:extLst>
          </p:cNvPr>
          <p:cNvSpPr/>
          <p:nvPr/>
        </p:nvSpPr>
        <p:spPr>
          <a:xfrm>
            <a:off x="3178698" y="67899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8D854ED-20AC-2C46-AED0-FA4855C5D2CE}"/>
              </a:ext>
            </a:extLst>
          </p:cNvPr>
          <p:cNvSpPr/>
          <p:nvPr/>
        </p:nvSpPr>
        <p:spPr>
          <a:xfrm>
            <a:off x="3173665" y="102289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17CBABC-0D5D-DA49-BC7B-6CFB768001DD}"/>
              </a:ext>
            </a:extLst>
          </p:cNvPr>
          <p:cNvSpPr/>
          <p:nvPr/>
        </p:nvSpPr>
        <p:spPr>
          <a:xfrm>
            <a:off x="3530559" y="67293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BB24C25-7B33-CD47-AC55-91C712E9356C}"/>
              </a:ext>
            </a:extLst>
          </p:cNvPr>
          <p:cNvSpPr/>
          <p:nvPr/>
        </p:nvSpPr>
        <p:spPr>
          <a:xfrm>
            <a:off x="3525526" y="101683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147927E-5CCE-834E-8B7C-32E5EED3FBCD}"/>
              </a:ext>
            </a:extLst>
          </p:cNvPr>
          <p:cNvSpPr/>
          <p:nvPr/>
        </p:nvSpPr>
        <p:spPr>
          <a:xfrm>
            <a:off x="3882420" y="66687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8A144F6-96CC-AF40-BE47-B9E897DCE66E}"/>
              </a:ext>
            </a:extLst>
          </p:cNvPr>
          <p:cNvSpPr/>
          <p:nvPr/>
        </p:nvSpPr>
        <p:spPr>
          <a:xfrm>
            <a:off x="3877387" y="101077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15008B3-0995-6145-9C2D-19C90E159E00}"/>
              </a:ext>
            </a:extLst>
          </p:cNvPr>
          <p:cNvSpPr/>
          <p:nvPr/>
        </p:nvSpPr>
        <p:spPr>
          <a:xfrm>
            <a:off x="4234281" y="66687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376F70F-F9F6-704B-9B09-C6A81639EC7B}"/>
              </a:ext>
            </a:extLst>
          </p:cNvPr>
          <p:cNvSpPr/>
          <p:nvPr/>
        </p:nvSpPr>
        <p:spPr>
          <a:xfrm>
            <a:off x="4229248" y="101077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AD4966B-2011-C34F-B218-28AA97F9193F}"/>
              </a:ext>
            </a:extLst>
          </p:cNvPr>
          <p:cNvSpPr/>
          <p:nvPr/>
        </p:nvSpPr>
        <p:spPr>
          <a:xfrm>
            <a:off x="4586142" y="66687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3907F82-E3F6-3345-9720-9C663EC25B57}"/>
              </a:ext>
            </a:extLst>
          </p:cNvPr>
          <p:cNvSpPr/>
          <p:nvPr/>
        </p:nvSpPr>
        <p:spPr>
          <a:xfrm>
            <a:off x="4581109" y="101077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96063C7-6E88-5F4D-9360-53B55D7FF96B}"/>
              </a:ext>
            </a:extLst>
          </p:cNvPr>
          <p:cNvSpPr/>
          <p:nvPr/>
        </p:nvSpPr>
        <p:spPr>
          <a:xfrm>
            <a:off x="5456815" y="69111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73E5D72E-F4A8-C74B-A619-A78A6D0338D5}"/>
              </a:ext>
            </a:extLst>
          </p:cNvPr>
          <p:cNvSpPr/>
          <p:nvPr/>
        </p:nvSpPr>
        <p:spPr>
          <a:xfrm>
            <a:off x="5451782" y="103501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668EC2D0-C2E0-0A41-94E9-3CF0F84881F9}"/>
              </a:ext>
            </a:extLst>
          </p:cNvPr>
          <p:cNvSpPr/>
          <p:nvPr/>
        </p:nvSpPr>
        <p:spPr>
          <a:xfrm>
            <a:off x="5808676" y="68505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88C23794-8EBF-3B40-8604-39727A34F495}"/>
              </a:ext>
            </a:extLst>
          </p:cNvPr>
          <p:cNvSpPr/>
          <p:nvPr/>
        </p:nvSpPr>
        <p:spPr>
          <a:xfrm>
            <a:off x="5803643" y="102895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CB409A1-2AD2-3E47-B464-2E46F84B8638}"/>
              </a:ext>
            </a:extLst>
          </p:cNvPr>
          <p:cNvSpPr/>
          <p:nvPr/>
        </p:nvSpPr>
        <p:spPr>
          <a:xfrm>
            <a:off x="6160537" y="67899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27AEE794-384E-7F4B-8CA4-017C4E495ED8}"/>
              </a:ext>
            </a:extLst>
          </p:cNvPr>
          <p:cNvSpPr/>
          <p:nvPr/>
        </p:nvSpPr>
        <p:spPr>
          <a:xfrm>
            <a:off x="6155504" y="102289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7D13F0E-79D5-BD42-B0B6-91F8116B4CC4}"/>
              </a:ext>
            </a:extLst>
          </p:cNvPr>
          <p:cNvSpPr/>
          <p:nvPr/>
        </p:nvSpPr>
        <p:spPr>
          <a:xfrm>
            <a:off x="6512398" y="67293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76E2C38-C506-1349-A909-828B376011B4}"/>
              </a:ext>
            </a:extLst>
          </p:cNvPr>
          <p:cNvSpPr/>
          <p:nvPr/>
        </p:nvSpPr>
        <p:spPr>
          <a:xfrm>
            <a:off x="6507365" y="101683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2330F79-3FD6-F44D-8415-0113D5600AE4}"/>
              </a:ext>
            </a:extLst>
          </p:cNvPr>
          <p:cNvSpPr/>
          <p:nvPr/>
        </p:nvSpPr>
        <p:spPr>
          <a:xfrm>
            <a:off x="6864259" y="666876"/>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6E9FCF98-94D9-384F-A741-1383A8744E27}"/>
              </a:ext>
            </a:extLst>
          </p:cNvPr>
          <p:cNvSpPr/>
          <p:nvPr/>
        </p:nvSpPr>
        <p:spPr>
          <a:xfrm>
            <a:off x="6859226" y="101077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3FC10A1-6120-3F43-8A9C-A155F2B9FFA8}"/>
              </a:ext>
            </a:extLst>
          </p:cNvPr>
          <p:cNvSpPr/>
          <p:nvPr/>
        </p:nvSpPr>
        <p:spPr>
          <a:xfrm>
            <a:off x="7211087" y="1010770"/>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9715D47-47CB-9149-B40C-69860EB35F38}"/>
              </a:ext>
            </a:extLst>
          </p:cNvPr>
          <p:cNvSpPr/>
          <p:nvPr/>
        </p:nvSpPr>
        <p:spPr>
          <a:xfrm>
            <a:off x="8200027" y="690041"/>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6C6C030-A395-7548-867D-6A6F0229C6AC}"/>
              </a:ext>
            </a:extLst>
          </p:cNvPr>
          <p:cNvSpPr/>
          <p:nvPr/>
        </p:nvSpPr>
        <p:spPr>
          <a:xfrm>
            <a:off x="8194994" y="1033935"/>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E221D71B-79FA-0942-81B4-CDC3859068D3}"/>
              </a:ext>
            </a:extLst>
          </p:cNvPr>
          <p:cNvSpPr/>
          <p:nvPr/>
        </p:nvSpPr>
        <p:spPr>
          <a:xfrm>
            <a:off x="8551888" y="683981"/>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7F09B6AC-534E-BF4B-81BE-6C6B18521575}"/>
              </a:ext>
            </a:extLst>
          </p:cNvPr>
          <p:cNvSpPr/>
          <p:nvPr/>
        </p:nvSpPr>
        <p:spPr>
          <a:xfrm>
            <a:off x="8546855" y="1027875"/>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964CFD1-8EC1-C848-AA56-4D4BCF47AD03}"/>
              </a:ext>
            </a:extLst>
          </p:cNvPr>
          <p:cNvSpPr/>
          <p:nvPr/>
        </p:nvSpPr>
        <p:spPr>
          <a:xfrm>
            <a:off x="8903749" y="677921"/>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868B2026-8C11-0349-B221-DE9BD944C907}"/>
              </a:ext>
            </a:extLst>
          </p:cNvPr>
          <p:cNvSpPr/>
          <p:nvPr/>
        </p:nvSpPr>
        <p:spPr>
          <a:xfrm>
            <a:off x="8898716" y="1021815"/>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8A95F9F-CB11-6643-A8E8-14DC7AAEF2D0}"/>
              </a:ext>
            </a:extLst>
          </p:cNvPr>
          <p:cNvSpPr/>
          <p:nvPr/>
        </p:nvSpPr>
        <p:spPr>
          <a:xfrm>
            <a:off x="9255610" y="671861"/>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207E6B2A-35BF-AC4B-8683-FF31D4EBFFCC}"/>
              </a:ext>
            </a:extLst>
          </p:cNvPr>
          <p:cNvSpPr/>
          <p:nvPr/>
        </p:nvSpPr>
        <p:spPr>
          <a:xfrm>
            <a:off x="9250577" y="1015755"/>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F9A242EB-9192-2D40-81ED-F784A89CF34E}"/>
              </a:ext>
            </a:extLst>
          </p:cNvPr>
          <p:cNvSpPr/>
          <p:nvPr/>
        </p:nvSpPr>
        <p:spPr>
          <a:xfrm>
            <a:off x="4960954" y="3728764"/>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52EC9A0-0E89-6548-8346-7ACA2FE22FEA}"/>
              </a:ext>
            </a:extLst>
          </p:cNvPr>
          <p:cNvSpPr/>
          <p:nvPr/>
        </p:nvSpPr>
        <p:spPr>
          <a:xfrm>
            <a:off x="4955921" y="4072658"/>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4B107C92-E141-BD43-80EB-7666BA3C3999}"/>
              </a:ext>
            </a:extLst>
          </p:cNvPr>
          <p:cNvSpPr/>
          <p:nvPr/>
        </p:nvSpPr>
        <p:spPr>
          <a:xfrm>
            <a:off x="5312815" y="3722704"/>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81BB057A-46DD-5E49-ACC2-8A04F3958997}"/>
              </a:ext>
            </a:extLst>
          </p:cNvPr>
          <p:cNvSpPr/>
          <p:nvPr/>
        </p:nvSpPr>
        <p:spPr>
          <a:xfrm>
            <a:off x="5307782" y="4066598"/>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7E257185-8010-5D45-84E0-099A6BDB384C}"/>
              </a:ext>
            </a:extLst>
          </p:cNvPr>
          <p:cNvSpPr/>
          <p:nvPr/>
        </p:nvSpPr>
        <p:spPr>
          <a:xfrm>
            <a:off x="5659643" y="4060538"/>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15725A71-4CB1-6640-AC65-119F719CEAD5}"/>
              </a:ext>
            </a:extLst>
          </p:cNvPr>
          <p:cNvSpPr txBox="1"/>
          <p:nvPr/>
        </p:nvSpPr>
        <p:spPr>
          <a:xfrm>
            <a:off x="3394451" y="1366784"/>
            <a:ext cx="550151" cy="523220"/>
          </a:xfrm>
          <a:prstGeom prst="rect">
            <a:avLst/>
          </a:prstGeom>
          <a:noFill/>
        </p:spPr>
        <p:txBody>
          <a:bodyPr wrap="none" rtlCol="0">
            <a:spAutoFit/>
          </a:bodyPr>
          <a:lstStyle/>
          <a:p>
            <a:r>
              <a:rPr lang="en-GB" sz="2800" dirty="0">
                <a:solidFill>
                  <a:srgbClr val="FF0000"/>
                </a:solidFill>
              </a:rPr>
              <a:t>14</a:t>
            </a:r>
          </a:p>
        </p:txBody>
      </p:sp>
      <p:sp>
        <p:nvSpPr>
          <p:cNvPr id="66" name="TextBox 65">
            <a:extLst>
              <a:ext uri="{FF2B5EF4-FFF2-40B4-BE49-F238E27FC236}">
                <a16:creationId xmlns:a16="http://schemas.microsoft.com/office/drawing/2014/main" id="{01B67BDD-169A-454B-86CE-A083CF0F2FD6}"/>
              </a:ext>
            </a:extLst>
          </p:cNvPr>
          <p:cNvSpPr txBox="1"/>
          <p:nvPr/>
        </p:nvSpPr>
        <p:spPr>
          <a:xfrm>
            <a:off x="6200233" y="1366784"/>
            <a:ext cx="550151" cy="523220"/>
          </a:xfrm>
          <a:prstGeom prst="rect">
            <a:avLst/>
          </a:prstGeom>
          <a:noFill/>
        </p:spPr>
        <p:txBody>
          <a:bodyPr wrap="none" rtlCol="0">
            <a:spAutoFit/>
          </a:bodyPr>
          <a:lstStyle/>
          <a:p>
            <a:r>
              <a:rPr lang="en-GB" sz="2800" dirty="0">
                <a:solidFill>
                  <a:srgbClr val="FF0000"/>
                </a:solidFill>
              </a:rPr>
              <a:t>11</a:t>
            </a:r>
          </a:p>
        </p:txBody>
      </p:sp>
      <p:sp>
        <p:nvSpPr>
          <p:cNvPr id="67" name="TextBox 66">
            <a:extLst>
              <a:ext uri="{FF2B5EF4-FFF2-40B4-BE49-F238E27FC236}">
                <a16:creationId xmlns:a16="http://schemas.microsoft.com/office/drawing/2014/main" id="{012DBA32-B075-B142-BDD9-0BD63DF3CD41}"/>
              </a:ext>
            </a:extLst>
          </p:cNvPr>
          <p:cNvSpPr txBox="1"/>
          <p:nvPr/>
        </p:nvSpPr>
        <p:spPr>
          <a:xfrm>
            <a:off x="8680010" y="1366784"/>
            <a:ext cx="367408" cy="523220"/>
          </a:xfrm>
          <a:prstGeom prst="rect">
            <a:avLst/>
          </a:prstGeom>
          <a:noFill/>
        </p:spPr>
        <p:txBody>
          <a:bodyPr wrap="none" rtlCol="0">
            <a:spAutoFit/>
          </a:bodyPr>
          <a:lstStyle/>
          <a:p>
            <a:r>
              <a:rPr lang="en-GB" sz="2800" dirty="0">
                <a:solidFill>
                  <a:srgbClr val="FF0000"/>
                </a:solidFill>
              </a:rPr>
              <a:t>8</a:t>
            </a:r>
          </a:p>
        </p:txBody>
      </p:sp>
      <p:sp>
        <p:nvSpPr>
          <p:cNvPr id="68" name="TextBox 67">
            <a:extLst>
              <a:ext uri="{FF2B5EF4-FFF2-40B4-BE49-F238E27FC236}">
                <a16:creationId xmlns:a16="http://schemas.microsoft.com/office/drawing/2014/main" id="{E7B810DD-D13A-4142-B6B6-C5CB7B4D896C}"/>
              </a:ext>
            </a:extLst>
          </p:cNvPr>
          <p:cNvSpPr txBox="1"/>
          <p:nvPr/>
        </p:nvSpPr>
        <p:spPr>
          <a:xfrm>
            <a:off x="3271866" y="4834877"/>
            <a:ext cx="367408" cy="523220"/>
          </a:xfrm>
          <a:prstGeom prst="rect">
            <a:avLst/>
          </a:prstGeom>
          <a:noFill/>
        </p:spPr>
        <p:txBody>
          <a:bodyPr wrap="none" rtlCol="0">
            <a:spAutoFit/>
          </a:bodyPr>
          <a:lstStyle/>
          <a:p>
            <a:r>
              <a:rPr lang="en-GB" sz="2800" dirty="0">
                <a:solidFill>
                  <a:srgbClr val="FF0000"/>
                </a:solidFill>
              </a:rPr>
              <a:t>2</a:t>
            </a:r>
          </a:p>
        </p:txBody>
      </p:sp>
      <p:sp>
        <p:nvSpPr>
          <p:cNvPr id="69" name="TextBox 68">
            <a:extLst>
              <a:ext uri="{FF2B5EF4-FFF2-40B4-BE49-F238E27FC236}">
                <a16:creationId xmlns:a16="http://schemas.microsoft.com/office/drawing/2014/main" id="{828D659B-49B3-284B-8A2F-623032E6D0EB}"/>
              </a:ext>
            </a:extLst>
          </p:cNvPr>
          <p:cNvSpPr txBox="1"/>
          <p:nvPr/>
        </p:nvSpPr>
        <p:spPr>
          <a:xfrm>
            <a:off x="9178671" y="5683020"/>
            <a:ext cx="367408" cy="523220"/>
          </a:xfrm>
          <a:prstGeom prst="rect">
            <a:avLst/>
          </a:prstGeom>
          <a:noFill/>
        </p:spPr>
        <p:txBody>
          <a:bodyPr wrap="none" rtlCol="0">
            <a:spAutoFit/>
          </a:bodyPr>
          <a:lstStyle/>
          <a:p>
            <a:r>
              <a:rPr lang="en-GB" sz="2800" dirty="0">
                <a:solidFill>
                  <a:srgbClr val="FF0000"/>
                </a:solidFill>
              </a:rPr>
              <a:t>5</a:t>
            </a:r>
          </a:p>
        </p:txBody>
      </p:sp>
      <p:sp>
        <p:nvSpPr>
          <p:cNvPr id="3" name="Text Placeholder 2">
            <a:extLst>
              <a:ext uri="{FF2B5EF4-FFF2-40B4-BE49-F238E27FC236}">
                <a16:creationId xmlns:a16="http://schemas.microsoft.com/office/drawing/2014/main" id="{C8DB0B5F-4DBE-0229-A1F9-374D059D1476}"/>
              </a:ext>
            </a:extLst>
          </p:cNvPr>
          <p:cNvSpPr>
            <a:spLocks noGrp="1"/>
          </p:cNvSpPr>
          <p:nvPr>
            <p:ph type="body" sz="quarter" idx="10"/>
          </p:nvPr>
        </p:nvSpPr>
        <p:spPr/>
        <p:txBody>
          <a:bodyPr/>
          <a:lstStyle/>
          <a:p>
            <a:endParaRPr lang="en-GB"/>
          </a:p>
        </p:txBody>
      </p:sp>
      <p:sp>
        <p:nvSpPr>
          <p:cNvPr id="14" name="Content Placeholder 13">
            <a:extLst>
              <a:ext uri="{FF2B5EF4-FFF2-40B4-BE49-F238E27FC236}">
                <a16:creationId xmlns:a16="http://schemas.microsoft.com/office/drawing/2014/main" id="{75D4EBDE-AD39-3F8D-4FB1-80E4C707C7CA}"/>
              </a:ext>
            </a:extLst>
          </p:cNvPr>
          <p:cNvSpPr>
            <a:spLocks noGrp="1"/>
          </p:cNvSpPr>
          <p:nvPr>
            <p:ph sz="quarter" idx="11"/>
          </p:nvPr>
        </p:nvSpPr>
        <p:spPr/>
        <p:txBody>
          <a:bodyPr/>
          <a:lstStyle/>
          <a:p>
            <a:endParaRPr lang="en-GB"/>
          </a:p>
        </p:txBody>
      </p:sp>
    </p:spTree>
    <p:custDataLst>
      <p:tags r:id="rId1"/>
    </p:custDataLst>
    <p:extLst>
      <p:ext uri="{BB962C8B-B14F-4D97-AF65-F5344CB8AC3E}">
        <p14:creationId xmlns:p14="http://schemas.microsoft.com/office/powerpoint/2010/main" val="41503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dissolve">
                                      <p:cBhvr>
                                        <p:cTn id="13" dur="500"/>
                                        <p:tgtEl>
                                          <p:spTgt spid="6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dissolve">
                                      <p:cBhvr>
                                        <p:cTn id="16" dur="500"/>
                                        <p:tgtEl>
                                          <p:spTgt spid="5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dissolve">
                                      <p:cBhvr>
                                        <p:cTn id="19" dur="500"/>
                                        <p:tgtEl>
                                          <p:spTgt spid="5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dissolve">
                                      <p:cBhvr>
                                        <p:cTn id="25" dur="500"/>
                                        <p:tgtEl>
                                          <p:spTgt spid="6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dissolve">
                                      <p:cBhvr>
                                        <p:cTn id="28" dur="500"/>
                                        <p:tgtEl>
                                          <p:spTgt spid="6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dissolve">
                                      <p:cBhvr>
                                        <p:cTn id="31" dur="500"/>
                                        <p:tgtEl>
                                          <p:spTgt spid="6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dissolve">
                                      <p:cBhvr>
                                        <p:cTn id="3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2" grpId="0" animBg="1"/>
      <p:bldP spid="65" grpId="0"/>
      <p:bldP spid="66" grpId="0"/>
      <p:bldP spid="67"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0E70BC-CAB1-EA4F-9765-95912F5F9A18}"/>
              </a:ext>
            </a:extLst>
          </p:cNvPr>
          <p:cNvSpPr txBox="1"/>
          <p:nvPr/>
        </p:nvSpPr>
        <p:spPr>
          <a:xfrm>
            <a:off x="1784009" y="520146"/>
            <a:ext cx="7511567" cy="954107"/>
          </a:xfrm>
          <a:prstGeom prst="rect">
            <a:avLst/>
          </a:prstGeom>
          <a:noFill/>
        </p:spPr>
        <p:txBody>
          <a:bodyPr wrap="square" rtlCol="0">
            <a:spAutoFit/>
          </a:bodyPr>
          <a:lstStyle/>
          <a:p>
            <a:pPr algn="ctr"/>
            <a:r>
              <a:rPr lang="en-GB" sz="2800" dirty="0"/>
              <a:t>Decide if each of these sequences is linear </a:t>
            </a:r>
          </a:p>
          <a:p>
            <a:pPr algn="ctr"/>
            <a:r>
              <a:rPr lang="en-GB" sz="2800" dirty="0"/>
              <a:t>or non-linear.</a:t>
            </a:r>
          </a:p>
        </p:txBody>
      </p:sp>
      <p:sp>
        <p:nvSpPr>
          <p:cNvPr id="6" name="Rectangle 5">
            <a:extLst>
              <a:ext uri="{FF2B5EF4-FFF2-40B4-BE49-F238E27FC236}">
                <a16:creationId xmlns:a16="http://schemas.microsoft.com/office/drawing/2014/main" id="{1E5919A1-C658-3346-AEE5-307DBA6FBE94}"/>
              </a:ext>
            </a:extLst>
          </p:cNvPr>
          <p:cNvSpPr/>
          <p:nvPr/>
        </p:nvSpPr>
        <p:spPr>
          <a:xfrm>
            <a:off x="2267963" y="2150159"/>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D45CCBC-DDF5-014F-815F-66894B191B81}"/>
              </a:ext>
            </a:extLst>
          </p:cNvPr>
          <p:cNvSpPr/>
          <p:nvPr/>
        </p:nvSpPr>
        <p:spPr>
          <a:xfrm>
            <a:off x="3633918" y="2150159"/>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B6FB374-147F-8547-8854-8FFF775D158D}"/>
              </a:ext>
            </a:extLst>
          </p:cNvPr>
          <p:cNvSpPr/>
          <p:nvPr/>
        </p:nvSpPr>
        <p:spPr>
          <a:xfrm>
            <a:off x="3885918" y="2150159"/>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7503C34D-D83E-9948-9DB1-76DDC0EA27D2}"/>
              </a:ext>
            </a:extLst>
          </p:cNvPr>
          <p:cNvSpPr/>
          <p:nvPr/>
        </p:nvSpPr>
        <p:spPr>
          <a:xfrm>
            <a:off x="3885918" y="1898157"/>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D7C95C7-3240-1448-8096-013A89FEFD98}"/>
              </a:ext>
            </a:extLst>
          </p:cNvPr>
          <p:cNvSpPr/>
          <p:nvPr/>
        </p:nvSpPr>
        <p:spPr>
          <a:xfrm>
            <a:off x="4999873" y="2150159"/>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5DDE916-4A19-1249-B9C4-57E0B0DF2783}"/>
              </a:ext>
            </a:extLst>
          </p:cNvPr>
          <p:cNvSpPr/>
          <p:nvPr/>
        </p:nvSpPr>
        <p:spPr>
          <a:xfrm>
            <a:off x="5251873" y="2150159"/>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743A550C-5D09-C24C-A05B-15569F4CA341}"/>
              </a:ext>
            </a:extLst>
          </p:cNvPr>
          <p:cNvSpPr/>
          <p:nvPr/>
        </p:nvSpPr>
        <p:spPr>
          <a:xfrm>
            <a:off x="5503873" y="2150159"/>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7A869C8D-5FB7-4C48-84DB-0AC035CA1C85}"/>
              </a:ext>
            </a:extLst>
          </p:cNvPr>
          <p:cNvSpPr/>
          <p:nvPr/>
        </p:nvSpPr>
        <p:spPr>
          <a:xfrm>
            <a:off x="5251873" y="1898157"/>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24B3775-A470-2143-AFAD-C3230AD42552}"/>
              </a:ext>
            </a:extLst>
          </p:cNvPr>
          <p:cNvSpPr/>
          <p:nvPr/>
        </p:nvSpPr>
        <p:spPr>
          <a:xfrm>
            <a:off x="5503873" y="1898157"/>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E4ABE3FE-4637-0044-8D2C-970358B7E36A}"/>
              </a:ext>
            </a:extLst>
          </p:cNvPr>
          <p:cNvSpPr/>
          <p:nvPr/>
        </p:nvSpPr>
        <p:spPr>
          <a:xfrm>
            <a:off x="5503873" y="1646155"/>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F58CB78-DF56-4F4A-B320-52C7C0F4B13C}"/>
              </a:ext>
            </a:extLst>
          </p:cNvPr>
          <p:cNvSpPr/>
          <p:nvPr/>
        </p:nvSpPr>
        <p:spPr>
          <a:xfrm>
            <a:off x="6365828" y="2150159"/>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C66F670F-23D8-FD43-B4F5-6FC8F848E1A5}"/>
              </a:ext>
            </a:extLst>
          </p:cNvPr>
          <p:cNvSpPr/>
          <p:nvPr/>
        </p:nvSpPr>
        <p:spPr>
          <a:xfrm>
            <a:off x="6617828" y="2150159"/>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78988032-E889-D94F-AD35-320E59BFD1F7}"/>
              </a:ext>
            </a:extLst>
          </p:cNvPr>
          <p:cNvSpPr/>
          <p:nvPr/>
        </p:nvSpPr>
        <p:spPr>
          <a:xfrm>
            <a:off x="6869828" y="2150159"/>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A24F9024-19FF-DC44-8E52-BF9B107B9823}"/>
              </a:ext>
            </a:extLst>
          </p:cNvPr>
          <p:cNvSpPr/>
          <p:nvPr/>
        </p:nvSpPr>
        <p:spPr>
          <a:xfrm>
            <a:off x="7121828" y="2150159"/>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4CC24F19-D93F-6F43-AC39-7982088D6664}"/>
              </a:ext>
            </a:extLst>
          </p:cNvPr>
          <p:cNvSpPr/>
          <p:nvPr/>
        </p:nvSpPr>
        <p:spPr>
          <a:xfrm>
            <a:off x="6617828" y="1898157"/>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11439059-C1AF-2448-AD2B-02E1D3EC807C}"/>
              </a:ext>
            </a:extLst>
          </p:cNvPr>
          <p:cNvSpPr/>
          <p:nvPr/>
        </p:nvSpPr>
        <p:spPr>
          <a:xfrm>
            <a:off x="6869828" y="1898157"/>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002738CC-1584-3140-9F1F-B244583B1342}"/>
              </a:ext>
            </a:extLst>
          </p:cNvPr>
          <p:cNvSpPr/>
          <p:nvPr/>
        </p:nvSpPr>
        <p:spPr>
          <a:xfrm>
            <a:off x="7121828" y="1898157"/>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BFF61BA8-2F3C-294F-BCA3-8F9188AA57F2}"/>
              </a:ext>
            </a:extLst>
          </p:cNvPr>
          <p:cNvSpPr/>
          <p:nvPr/>
        </p:nvSpPr>
        <p:spPr>
          <a:xfrm>
            <a:off x="6869828" y="1646155"/>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4F05156-A5AD-3B43-8F2C-EDAA918E6F85}"/>
              </a:ext>
            </a:extLst>
          </p:cNvPr>
          <p:cNvSpPr/>
          <p:nvPr/>
        </p:nvSpPr>
        <p:spPr>
          <a:xfrm>
            <a:off x="7121828" y="1646155"/>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B9645A2E-5C96-9448-BB8B-320864DF9028}"/>
              </a:ext>
            </a:extLst>
          </p:cNvPr>
          <p:cNvSpPr/>
          <p:nvPr/>
        </p:nvSpPr>
        <p:spPr>
          <a:xfrm>
            <a:off x="7121828" y="1394153"/>
            <a:ext cx="252000" cy="252000"/>
          </a:xfrm>
          <a:prstGeom prst="rect">
            <a:avLst/>
          </a:prstGeom>
          <a:solidFill>
            <a:srgbClr val="B08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48238120-FC55-9C49-8DB9-3FADDAE1EFFD}"/>
              </a:ext>
            </a:extLst>
          </p:cNvPr>
          <p:cNvSpPr txBox="1"/>
          <p:nvPr/>
        </p:nvSpPr>
        <p:spPr>
          <a:xfrm>
            <a:off x="2140964" y="3278339"/>
            <a:ext cx="9280105" cy="523220"/>
          </a:xfrm>
          <a:prstGeom prst="rect">
            <a:avLst/>
          </a:prstGeom>
          <a:noFill/>
        </p:spPr>
        <p:txBody>
          <a:bodyPr wrap="none" rtlCol="0">
            <a:spAutoFit/>
          </a:bodyPr>
          <a:lstStyle/>
          <a:p>
            <a:r>
              <a:rPr lang="en-GB" sz="2800" dirty="0"/>
              <a:t>90,			80,			70,			60, …</a:t>
            </a:r>
          </a:p>
        </p:txBody>
      </p:sp>
      <p:sp>
        <p:nvSpPr>
          <p:cNvPr id="71" name="TextBox 70">
            <a:extLst>
              <a:ext uri="{FF2B5EF4-FFF2-40B4-BE49-F238E27FC236}">
                <a16:creationId xmlns:a16="http://schemas.microsoft.com/office/drawing/2014/main" id="{469833C4-87DC-0C49-898E-04D8D1271CB4}"/>
              </a:ext>
            </a:extLst>
          </p:cNvPr>
          <p:cNvSpPr txBox="1"/>
          <p:nvPr/>
        </p:nvSpPr>
        <p:spPr>
          <a:xfrm>
            <a:off x="2140962" y="4428692"/>
            <a:ext cx="9097362" cy="523220"/>
          </a:xfrm>
          <a:prstGeom prst="rect">
            <a:avLst/>
          </a:prstGeom>
          <a:noFill/>
        </p:spPr>
        <p:txBody>
          <a:bodyPr wrap="none" rtlCol="0">
            <a:spAutoFit/>
          </a:bodyPr>
          <a:lstStyle/>
          <a:p>
            <a:r>
              <a:rPr lang="en-GB" sz="2800" dirty="0"/>
              <a:t>10,			5,			10,			5, …</a:t>
            </a:r>
          </a:p>
        </p:txBody>
      </p:sp>
      <p:sp>
        <p:nvSpPr>
          <p:cNvPr id="72" name="Cross 71">
            <a:extLst>
              <a:ext uri="{FF2B5EF4-FFF2-40B4-BE49-F238E27FC236}">
                <a16:creationId xmlns:a16="http://schemas.microsoft.com/office/drawing/2014/main" id="{FF86BAD8-0816-6F4B-9B09-1166816D11FB}"/>
              </a:ext>
            </a:extLst>
          </p:cNvPr>
          <p:cNvSpPr/>
          <p:nvPr/>
        </p:nvSpPr>
        <p:spPr>
          <a:xfrm rot="18900000">
            <a:off x="7963446" y="1584890"/>
            <a:ext cx="626533" cy="626533"/>
          </a:xfrm>
          <a:prstGeom prst="plus">
            <a:avLst>
              <a:gd name="adj" fmla="val 4121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L-shape 72">
            <a:extLst>
              <a:ext uri="{FF2B5EF4-FFF2-40B4-BE49-F238E27FC236}">
                <a16:creationId xmlns:a16="http://schemas.microsoft.com/office/drawing/2014/main" id="{13EAA136-940C-B844-9B78-FF5B8205D4C3}"/>
              </a:ext>
            </a:extLst>
          </p:cNvPr>
          <p:cNvSpPr/>
          <p:nvPr/>
        </p:nvSpPr>
        <p:spPr>
          <a:xfrm rot="18584064">
            <a:off x="7959325" y="3287799"/>
            <a:ext cx="649588" cy="345057"/>
          </a:xfrm>
          <a:prstGeom prst="corner">
            <a:avLst>
              <a:gd name="adj1" fmla="val 33013"/>
              <a:gd name="adj2" fmla="val 308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Cross 73">
            <a:extLst>
              <a:ext uri="{FF2B5EF4-FFF2-40B4-BE49-F238E27FC236}">
                <a16:creationId xmlns:a16="http://schemas.microsoft.com/office/drawing/2014/main" id="{878B2D5E-D67D-5644-82D4-6E3B54913549}"/>
              </a:ext>
            </a:extLst>
          </p:cNvPr>
          <p:cNvSpPr/>
          <p:nvPr/>
        </p:nvSpPr>
        <p:spPr>
          <a:xfrm rot="18900000">
            <a:off x="7970854" y="4377035"/>
            <a:ext cx="626533" cy="626533"/>
          </a:xfrm>
          <a:prstGeom prst="plus">
            <a:avLst>
              <a:gd name="adj" fmla="val 4121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Circular Arrow 74">
            <a:extLst>
              <a:ext uri="{FF2B5EF4-FFF2-40B4-BE49-F238E27FC236}">
                <a16:creationId xmlns:a16="http://schemas.microsoft.com/office/drawing/2014/main" id="{67ABDAE2-0B28-4F4A-B92C-BB6F9ED61D38}"/>
              </a:ext>
            </a:extLst>
          </p:cNvPr>
          <p:cNvSpPr/>
          <p:nvPr/>
        </p:nvSpPr>
        <p:spPr>
          <a:xfrm rot="11898078" flipH="1">
            <a:off x="2544632" y="1846363"/>
            <a:ext cx="962005" cy="898200"/>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Circular Arrow 75">
            <a:extLst>
              <a:ext uri="{FF2B5EF4-FFF2-40B4-BE49-F238E27FC236}">
                <a16:creationId xmlns:a16="http://schemas.microsoft.com/office/drawing/2014/main" id="{17EFA603-4866-D648-8A67-9DC069AB78C9}"/>
              </a:ext>
            </a:extLst>
          </p:cNvPr>
          <p:cNvSpPr/>
          <p:nvPr/>
        </p:nvSpPr>
        <p:spPr>
          <a:xfrm rot="11898078" flipH="1">
            <a:off x="4031738" y="1846363"/>
            <a:ext cx="962005" cy="898200"/>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Circular Arrow 76">
            <a:extLst>
              <a:ext uri="{FF2B5EF4-FFF2-40B4-BE49-F238E27FC236}">
                <a16:creationId xmlns:a16="http://schemas.microsoft.com/office/drawing/2014/main" id="{CAEC1C75-1CB6-0048-A1BB-AE21C1C8A21A}"/>
              </a:ext>
            </a:extLst>
          </p:cNvPr>
          <p:cNvSpPr/>
          <p:nvPr/>
        </p:nvSpPr>
        <p:spPr>
          <a:xfrm rot="11898078" flipH="1">
            <a:off x="5533995" y="1900480"/>
            <a:ext cx="962005" cy="898200"/>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Circular Arrow 77">
            <a:extLst>
              <a:ext uri="{FF2B5EF4-FFF2-40B4-BE49-F238E27FC236}">
                <a16:creationId xmlns:a16="http://schemas.microsoft.com/office/drawing/2014/main" id="{F2CD4F56-7165-3245-93EE-C92632A7B19B}"/>
              </a:ext>
            </a:extLst>
          </p:cNvPr>
          <p:cNvSpPr/>
          <p:nvPr/>
        </p:nvSpPr>
        <p:spPr>
          <a:xfrm rot="11898078" flipH="1">
            <a:off x="2629783" y="3120328"/>
            <a:ext cx="962005" cy="898200"/>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Circular Arrow 78">
            <a:extLst>
              <a:ext uri="{FF2B5EF4-FFF2-40B4-BE49-F238E27FC236}">
                <a16:creationId xmlns:a16="http://schemas.microsoft.com/office/drawing/2014/main" id="{6A10FAE0-51F4-DF44-9E47-6F4271EE1CCE}"/>
              </a:ext>
            </a:extLst>
          </p:cNvPr>
          <p:cNvSpPr/>
          <p:nvPr/>
        </p:nvSpPr>
        <p:spPr>
          <a:xfrm rot="11898078" flipH="1">
            <a:off x="3975759" y="3097119"/>
            <a:ext cx="962005" cy="898200"/>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Circular Arrow 79">
            <a:extLst>
              <a:ext uri="{FF2B5EF4-FFF2-40B4-BE49-F238E27FC236}">
                <a16:creationId xmlns:a16="http://schemas.microsoft.com/office/drawing/2014/main" id="{E9601F5D-A8BD-F84A-A3EB-0E154B893E22}"/>
              </a:ext>
            </a:extLst>
          </p:cNvPr>
          <p:cNvSpPr/>
          <p:nvPr/>
        </p:nvSpPr>
        <p:spPr>
          <a:xfrm rot="11898078" flipH="1">
            <a:off x="5368566" y="3120327"/>
            <a:ext cx="962005" cy="898200"/>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1" name="Circular Arrow 80">
            <a:extLst>
              <a:ext uri="{FF2B5EF4-FFF2-40B4-BE49-F238E27FC236}">
                <a16:creationId xmlns:a16="http://schemas.microsoft.com/office/drawing/2014/main" id="{1245FAE6-252E-9846-B841-BB84997978E3}"/>
              </a:ext>
            </a:extLst>
          </p:cNvPr>
          <p:cNvSpPr/>
          <p:nvPr/>
        </p:nvSpPr>
        <p:spPr>
          <a:xfrm rot="11898078" flipH="1">
            <a:off x="2568001" y="4239801"/>
            <a:ext cx="962005" cy="898200"/>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2" name="Circular Arrow 81">
            <a:extLst>
              <a:ext uri="{FF2B5EF4-FFF2-40B4-BE49-F238E27FC236}">
                <a16:creationId xmlns:a16="http://schemas.microsoft.com/office/drawing/2014/main" id="{25DAE36E-1BE2-A14F-9AEB-ECF8CF4DE911}"/>
              </a:ext>
            </a:extLst>
          </p:cNvPr>
          <p:cNvSpPr/>
          <p:nvPr/>
        </p:nvSpPr>
        <p:spPr>
          <a:xfrm rot="11898078" flipH="1">
            <a:off x="3913977" y="4216592"/>
            <a:ext cx="962005" cy="898200"/>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Circular Arrow 82">
            <a:extLst>
              <a:ext uri="{FF2B5EF4-FFF2-40B4-BE49-F238E27FC236}">
                <a16:creationId xmlns:a16="http://schemas.microsoft.com/office/drawing/2014/main" id="{6E61A1E6-551F-5748-B0E2-4FFD013018B9}"/>
              </a:ext>
            </a:extLst>
          </p:cNvPr>
          <p:cNvSpPr/>
          <p:nvPr/>
        </p:nvSpPr>
        <p:spPr>
          <a:xfrm rot="11898078" flipH="1">
            <a:off x="5367166" y="4239800"/>
            <a:ext cx="962005" cy="898200"/>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13B0185-73BF-EA4D-9824-DA85281A12AD}"/>
                  </a:ext>
                </a:extLst>
              </p:cNvPr>
              <p:cNvSpPr txBox="1"/>
              <p:nvPr/>
            </p:nvSpPr>
            <p:spPr>
              <a:xfrm>
                <a:off x="2708495" y="2631507"/>
                <a:ext cx="635110" cy="523220"/>
              </a:xfrm>
              <a:prstGeom prst="rect">
                <a:avLst/>
              </a:prstGeom>
              <a:noFill/>
            </p:spPr>
            <p:txBody>
              <a:bodyPr wrap="non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2</a:t>
                </a:r>
              </a:p>
            </p:txBody>
          </p:sp>
        </mc:Choice>
        <mc:Fallback xmlns="">
          <p:sp>
            <p:nvSpPr>
              <p:cNvPr id="84" name="TextBox 83">
                <a:extLst>
                  <a:ext uri="{FF2B5EF4-FFF2-40B4-BE49-F238E27FC236}">
                    <a16:creationId xmlns:a16="http://schemas.microsoft.com/office/drawing/2014/main" id="{E13B0185-73BF-EA4D-9824-DA85281A12AD}"/>
                  </a:ext>
                </a:extLst>
              </p:cNvPr>
              <p:cNvSpPr txBox="1">
                <a:spLocks noRot="1" noChangeAspect="1" noMove="1" noResize="1" noEditPoints="1" noAdjustHandles="1" noChangeArrowheads="1" noChangeShapeType="1" noTextEdit="1"/>
              </p:cNvSpPr>
              <p:nvPr/>
            </p:nvSpPr>
            <p:spPr>
              <a:xfrm>
                <a:off x="2708495" y="2631507"/>
                <a:ext cx="635110" cy="523220"/>
              </a:xfrm>
              <a:prstGeom prst="rect">
                <a:avLst/>
              </a:prstGeom>
              <a:blipFill>
                <a:blip r:embed="rId3"/>
                <a:stretch>
                  <a:fillRect t="-11628" r="-19231"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80B0A07-3CD7-074E-8898-BF622BC83F9E}"/>
                  </a:ext>
                </a:extLst>
              </p:cNvPr>
              <p:cNvSpPr txBox="1"/>
              <p:nvPr/>
            </p:nvSpPr>
            <p:spPr>
              <a:xfrm>
                <a:off x="4202220" y="2628531"/>
                <a:ext cx="635110" cy="523220"/>
              </a:xfrm>
              <a:prstGeom prst="rect">
                <a:avLst/>
              </a:prstGeom>
              <a:noFill/>
            </p:spPr>
            <p:txBody>
              <a:bodyPr wrap="non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3</a:t>
                </a:r>
              </a:p>
            </p:txBody>
          </p:sp>
        </mc:Choice>
        <mc:Fallback xmlns="">
          <p:sp>
            <p:nvSpPr>
              <p:cNvPr id="85" name="TextBox 84">
                <a:extLst>
                  <a:ext uri="{FF2B5EF4-FFF2-40B4-BE49-F238E27FC236}">
                    <a16:creationId xmlns:a16="http://schemas.microsoft.com/office/drawing/2014/main" id="{380B0A07-3CD7-074E-8898-BF622BC83F9E}"/>
                  </a:ext>
                </a:extLst>
              </p:cNvPr>
              <p:cNvSpPr txBox="1">
                <a:spLocks noRot="1" noChangeAspect="1" noMove="1" noResize="1" noEditPoints="1" noAdjustHandles="1" noChangeArrowheads="1" noChangeShapeType="1" noTextEdit="1"/>
              </p:cNvSpPr>
              <p:nvPr/>
            </p:nvSpPr>
            <p:spPr>
              <a:xfrm>
                <a:off x="4202220" y="2628531"/>
                <a:ext cx="635110" cy="523220"/>
              </a:xfrm>
              <a:prstGeom prst="rect">
                <a:avLst/>
              </a:prstGeom>
              <a:blipFill>
                <a:blip r:embed="rId4"/>
                <a:stretch>
                  <a:fillRect t="-10465" r="-18095"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11AAC2E-8CCB-2745-9DF5-C028E9794069}"/>
                  </a:ext>
                </a:extLst>
              </p:cNvPr>
              <p:cNvSpPr txBox="1"/>
              <p:nvPr/>
            </p:nvSpPr>
            <p:spPr>
              <a:xfrm>
                <a:off x="5695945" y="2634181"/>
                <a:ext cx="635110" cy="523220"/>
              </a:xfrm>
              <a:prstGeom prst="rect">
                <a:avLst/>
              </a:prstGeom>
              <a:noFill/>
            </p:spPr>
            <p:txBody>
              <a:bodyPr wrap="non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4</a:t>
                </a:r>
              </a:p>
            </p:txBody>
          </p:sp>
        </mc:Choice>
        <mc:Fallback xmlns="">
          <p:sp>
            <p:nvSpPr>
              <p:cNvPr id="86" name="TextBox 85">
                <a:extLst>
                  <a:ext uri="{FF2B5EF4-FFF2-40B4-BE49-F238E27FC236}">
                    <a16:creationId xmlns:a16="http://schemas.microsoft.com/office/drawing/2014/main" id="{211AAC2E-8CCB-2745-9DF5-C028E9794069}"/>
                  </a:ext>
                </a:extLst>
              </p:cNvPr>
              <p:cNvSpPr txBox="1">
                <a:spLocks noRot="1" noChangeAspect="1" noMove="1" noResize="1" noEditPoints="1" noAdjustHandles="1" noChangeArrowheads="1" noChangeShapeType="1" noTextEdit="1"/>
              </p:cNvSpPr>
              <p:nvPr/>
            </p:nvSpPr>
            <p:spPr>
              <a:xfrm>
                <a:off x="5695945" y="2634181"/>
                <a:ext cx="635110" cy="523220"/>
              </a:xfrm>
              <a:prstGeom prst="rect">
                <a:avLst/>
              </a:prstGeom>
              <a:blipFill>
                <a:blip r:embed="rId5"/>
                <a:stretch>
                  <a:fillRect t="-10465" r="-18095"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3F501A4-5ADC-B548-8B4B-D99DED8AE376}"/>
                  </a:ext>
                </a:extLst>
              </p:cNvPr>
              <p:cNvSpPr txBox="1"/>
              <p:nvPr/>
            </p:nvSpPr>
            <p:spPr>
              <a:xfrm>
                <a:off x="2691529" y="3844996"/>
                <a:ext cx="817853" cy="523220"/>
              </a:xfrm>
              <a:prstGeom prst="rect">
                <a:avLst/>
              </a:prstGeom>
              <a:noFill/>
            </p:spPr>
            <p:txBody>
              <a:bodyPr wrap="non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10</a:t>
                </a:r>
              </a:p>
            </p:txBody>
          </p:sp>
        </mc:Choice>
        <mc:Fallback xmlns="">
          <p:sp>
            <p:nvSpPr>
              <p:cNvPr id="87" name="TextBox 86">
                <a:extLst>
                  <a:ext uri="{FF2B5EF4-FFF2-40B4-BE49-F238E27FC236}">
                    <a16:creationId xmlns:a16="http://schemas.microsoft.com/office/drawing/2014/main" id="{A3F501A4-5ADC-B548-8B4B-D99DED8AE376}"/>
                  </a:ext>
                </a:extLst>
              </p:cNvPr>
              <p:cNvSpPr txBox="1">
                <a:spLocks noRot="1" noChangeAspect="1" noMove="1" noResize="1" noEditPoints="1" noAdjustHandles="1" noChangeArrowheads="1" noChangeShapeType="1" noTextEdit="1"/>
              </p:cNvSpPr>
              <p:nvPr/>
            </p:nvSpPr>
            <p:spPr>
              <a:xfrm>
                <a:off x="2691529" y="3844996"/>
                <a:ext cx="817853" cy="523220"/>
              </a:xfrm>
              <a:prstGeom prst="rect">
                <a:avLst/>
              </a:prstGeom>
              <a:blipFill>
                <a:blip r:embed="rId6"/>
                <a:stretch>
                  <a:fillRect t="-11628" r="-13433"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6725DD25-361A-CA4F-9338-CD13B287A50B}"/>
                  </a:ext>
                </a:extLst>
              </p:cNvPr>
              <p:cNvSpPr txBox="1"/>
              <p:nvPr/>
            </p:nvSpPr>
            <p:spPr>
              <a:xfrm>
                <a:off x="4023686" y="3852667"/>
                <a:ext cx="817853" cy="523220"/>
              </a:xfrm>
              <a:prstGeom prst="rect">
                <a:avLst/>
              </a:prstGeom>
              <a:noFill/>
            </p:spPr>
            <p:txBody>
              <a:bodyPr wrap="non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10</a:t>
                </a:r>
              </a:p>
            </p:txBody>
          </p:sp>
        </mc:Choice>
        <mc:Fallback xmlns="">
          <p:sp>
            <p:nvSpPr>
              <p:cNvPr id="88" name="TextBox 87">
                <a:extLst>
                  <a:ext uri="{FF2B5EF4-FFF2-40B4-BE49-F238E27FC236}">
                    <a16:creationId xmlns:a16="http://schemas.microsoft.com/office/drawing/2014/main" id="{6725DD25-361A-CA4F-9338-CD13B287A50B}"/>
                  </a:ext>
                </a:extLst>
              </p:cNvPr>
              <p:cNvSpPr txBox="1">
                <a:spLocks noRot="1" noChangeAspect="1" noMove="1" noResize="1" noEditPoints="1" noAdjustHandles="1" noChangeArrowheads="1" noChangeShapeType="1" noTextEdit="1"/>
              </p:cNvSpPr>
              <p:nvPr/>
            </p:nvSpPr>
            <p:spPr>
              <a:xfrm>
                <a:off x="4023686" y="3852667"/>
                <a:ext cx="817853" cy="523220"/>
              </a:xfrm>
              <a:prstGeom prst="rect">
                <a:avLst/>
              </a:prstGeom>
              <a:blipFill>
                <a:blip r:embed="rId7"/>
                <a:stretch>
                  <a:fillRect t="-10465" r="-14179"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55CBE4AE-4067-7245-9C11-29689817F02A}"/>
                  </a:ext>
                </a:extLst>
              </p:cNvPr>
              <p:cNvSpPr txBox="1"/>
              <p:nvPr/>
            </p:nvSpPr>
            <p:spPr>
              <a:xfrm>
                <a:off x="5433478" y="3860338"/>
                <a:ext cx="817853" cy="523220"/>
              </a:xfrm>
              <a:prstGeom prst="rect">
                <a:avLst/>
              </a:prstGeom>
              <a:noFill/>
            </p:spPr>
            <p:txBody>
              <a:bodyPr wrap="non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10</a:t>
                </a:r>
              </a:p>
            </p:txBody>
          </p:sp>
        </mc:Choice>
        <mc:Fallback xmlns="">
          <p:sp>
            <p:nvSpPr>
              <p:cNvPr id="89" name="TextBox 88">
                <a:extLst>
                  <a:ext uri="{FF2B5EF4-FFF2-40B4-BE49-F238E27FC236}">
                    <a16:creationId xmlns:a16="http://schemas.microsoft.com/office/drawing/2014/main" id="{55CBE4AE-4067-7245-9C11-29689817F02A}"/>
                  </a:ext>
                </a:extLst>
              </p:cNvPr>
              <p:cNvSpPr txBox="1">
                <a:spLocks noRot="1" noChangeAspect="1" noMove="1" noResize="1" noEditPoints="1" noAdjustHandles="1" noChangeArrowheads="1" noChangeShapeType="1" noTextEdit="1"/>
              </p:cNvSpPr>
              <p:nvPr/>
            </p:nvSpPr>
            <p:spPr>
              <a:xfrm>
                <a:off x="5433478" y="3860338"/>
                <a:ext cx="817853" cy="523220"/>
              </a:xfrm>
              <a:prstGeom prst="rect">
                <a:avLst/>
              </a:prstGeom>
              <a:blipFill>
                <a:blip r:embed="rId8"/>
                <a:stretch>
                  <a:fillRect t="-10465" r="-14179"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EDB0BB3D-A5A4-0740-BBC6-FF585921C524}"/>
                  </a:ext>
                </a:extLst>
              </p:cNvPr>
              <p:cNvSpPr txBox="1"/>
              <p:nvPr/>
            </p:nvSpPr>
            <p:spPr>
              <a:xfrm>
                <a:off x="2708079" y="5040374"/>
                <a:ext cx="635109" cy="523220"/>
              </a:xfrm>
              <a:prstGeom prst="rect">
                <a:avLst/>
              </a:prstGeom>
              <a:noFill/>
            </p:spPr>
            <p:txBody>
              <a:bodyPr wrap="non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5</a:t>
                </a:r>
              </a:p>
            </p:txBody>
          </p:sp>
        </mc:Choice>
        <mc:Fallback xmlns="">
          <p:sp>
            <p:nvSpPr>
              <p:cNvPr id="90" name="TextBox 89">
                <a:extLst>
                  <a:ext uri="{FF2B5EF4-FFF2-40B4-BE49-F238E27FC236}">
                    <a16:creationId xmlns:a16="http://schemas.microsoft.com/office/drawing/2014/main" id="{EDB0BB3D-A5A4-0740-BBC6-FF585921C524}"/>
                  </a:ext>
                </a:extLst>
              </p:cNvPr>
              <p:cNvSpPr txBox="1">
                <a:spLocks noRot="1" noChangeAspect="1" noMove="1" noResize="1" noEditPoints="1" noAdjustHandles="1" noChangeArrowheads="1" noChangeShapeType="1" noTextEdit="1"/>
              </p:cNvSpPr>
              <p:nvPr/>
            </p:nvSpPr>
            <p:spPr>
              <a:xfrm>
                <a:off x="2708079" y="5040374"/>
                <a:ext cx="635109" cy="523220"/>
              </a:xfrm>
              <a:prstGeom prst="rect">
                <a:avLst/>
              </a:prstGeom>
              <a:blipFill>
                <a:blip r:embed="rId9"/>
                <a:stretch>
                  <a:fillRect t="-11628" r="-19231"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4F7D0EA-9294-E049-A04B-AFE55831FB30}"/>
                  </a:ext>
                </a:extLst>
              </p:cNvPr>
              <p:cNvSpPr txBox="1"/>
              <p:nvPr/>
            </p:nvSpPr>
            <p:spPr>
              <a:xfrm>
                <a:off x="5547841" y="5034180"/>
                <a:ext cx="635109" cy="523220"/>
              </a:xfrm>
              <a:prstGeom prst="rect">
                <a:avLst/>
              </a:prstGeom>
              <a:noFill/>
            </p:spPr>
            <p:txBody>
              <a:bodyPr wrap="non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5</a:t>
                </a:r>
              </a:p>
            </p:txBody>
          </p:sp>
        </mc:Choice>
        <mc:Fallback xmlns="">
          <p:sp>
            <p:nvSpPr>
              <p:cNvPr id="91" name="TextBox 90">
                <a:extLst>
                  <a:ext uri="{FF2B5EF4-FFF2-40B4-BE49-F238E27FC236}">
                    <a16:creationId xmlns:a16="http://schemas.microsoft.com/office/drawing/2014/main" id="{34F7D0EA-9294-E049-A04B-AFE55831FB30}"/>
                  </a:ext>
                </a:extLst>
              </p:cNvPr>
              <p:cNvSpPr txBox="1">
                <a:spLocks noRot="1" noChangeAspect="1" noMove="1" noResize="1" noEditPoints="1" noAdjustHandles="1" noChangeArrowheads="1" noChangeShapeType="1" noTextEdit="1"/>
              </p:cNvSpPr>
              <p:nvPr/>
            </p:nvSpPr>
            <p:spPr>
              <a:xfrm>
                <a:off x="5547841" y="5034180"/>
                <a:ext cx="635109" cy="523220"/>
              </a:xfrm>
              <a:prstGeom prst="rect">
                <a:avLst/>
              </a:prstGeom>
              <a:blipFill>
                <a:blip r:embed="rId10"/>
                <a:stretch>
                  <a:fillRect t="-11628" r="-19231"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822CA2FE-9DE4-F24A-A6E5-A7FA64AA3F51}"/>
                  </a:ext>
                </a:extLst>
              </p:cNvPr>
              <p:cNvSpPr txBox="1"/>
              <p:nvPr/>
            </p:nvSpPr>
            <p:spPr>
              <a:xfrm>
                <a:off x="4066840" y="5037290"/>
                <a:ext cx="635110" cy="523220"/>
              </a:xfrm>
              <a:prstGeom prst="rect">
                <a:avLst/>
              </a:prstGeom>
              <a:noFill/>
            </p:spPr>
            <p:txBody>
              <a:bodyPr wrap="non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5</a:t>
                </a:r>
              </a:p>
            </p:txBody>
          </p:sp>
        </mc:Choice>
        <mc:Fallback xmlns="">
          <p:sp>
            <p:nvSpPr>
              <p:cNvPr id="92" name="TextBox 91">
                <a:extLst>
                  <a:ext uri="{FF2B5EF4-FFF2-40B4-BE49-F238E27FC236}">
                    <a16:creationId xmlns:a16="http://schemas.microsoft.com/office/drawing/2014/main" id="{822CA2FE-9DE4-F24A-A6E5-A7FA64AA3F51}"/>
                  </a:ext>
                </a:extLst>
              </p:cNvPr>
              <p:cNvSpPr txBox="1">
                <a:spLocks noRot="1" noChangeAspect="1" noMove="1" noResize="1" noEditPoints="1" noAdjustHandles="1" noChangeArrowheads="1" noChangeShapeType="1" noTextEdit="1"/>
              </p:cNvSpPr>
              <p:nvPr/>
            </p:nvSpPr>
            <p:spPr>
              <a:xfrm>
                <a:off x="4066840" y="5037290"/>
                <a:ext cx="635110" cy="523220"/>
              </a:xfrm>
              <a:prstGeom prst="rect">
                <a:avLst/>
              </a:prstGeom>
              <a:blipFill>
                <a:blip r:embed="rId11"/>
                <a:stretch>
                  <a:fillRect t="-10465" r="-19231" b="-32558"/>
                </a:stretch>
              </a:blipFill>
            </p:spPr>
            <p:txBody>
              <a:bodyPr/>
              <a:lstStyle/>
              <a:p>
                <a:r>
                  <a:rPr lang="en-GB">
                    <a:noFill/>
                  </a:rPr>
                  <a:t> </a:t>
                </a:r>
              </a:p>
            </p:txBody>
          </p:sp>
        </mc:Fallback>
      </mc:AlternateContent>
      <p:sp>
        <p:nvSpPr>
          <p:cNvPr id="2" name="Text Placeholder 1">
            <a:extLst>
              <a:ext uri="{FF2B5EF4-FFF2-40B4-BE49-F238E27FC236}">
                <a16:creationId xmlns:a16="http://schemas.microsoft.com/office/drawing/2014/main" id="{5E6B8BFD-A461-22DE-DA5F-B2D4B06575B0}"/>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D372E762-6DAC-A5EC-ACEA-199F4D62AE88}"/>
              </a:ext>
            </a:extLst>
          </p:cNvPr>
          <p:cNvSpPr>
            <a:spLocks noGrp="1"/>
          </p:cNvSpPr>
          <p:nvPr>
            <p:ph sz="quarter" idx="11"/>
          </p:nvPr>
        </p:nvSpPr>
        <p:spPr/>
        <p:txBody>
          <a:bodyPr/>
          <a:lstStyle/>
          <a:p>
            <a:endParaRPr lang="en-GB"/>
          </a:p>
        </p:txBody>
      </p:sp>
    </p:spTree>
    <p:custDataLst>
      <p:tags r:id="rId1"/>
    </p:custDataLst>
    <p:extLst>
      <p:ext uri="{BB962C8B-B14F-4D97-AF65-F5344CB8AC3E}">
        <p14:creationId xmlns:p14="http://schemas.microsoft.com/office/powerpoint/2010/main" val="31955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ssolve">
                                      <p:cBhvr>
                                        <p:cTn id="7" dur="500"/>
                                        <p:tgtEl>
                                          <p:spTgt spid="8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dissolve">
                                      <p:cBhvr>
                                        <p:cTn id="10" dur="500"/>
                                        <p:tgtEl>
                                          <p:spTgt spid="7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dissolve">
                                      <p:cBhvr>
                                        <p:cTn id="13" dur="500"/>
                                        <p:tgtEl>
                                          <p:spTgt spid="7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dissolve">
                                      <p:cBhvr>
                                        <p:cTn id="16" dur="500"/>
                                        <p:tgtEl>
                                          <p:spTgt spid="8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dissolve">
                                      <p:cBhvr>
                                        <p:cTn id="19" dur="500"/>
                                        <p:tgtEl>
                                          <p:spTgt spid="7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dissolv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dissolve">
                                      <p:cBhvr>
                                        <p:cTn id="32" dur="500"/>
                                        <p:tgtEl>
                                          <p:spTgt spid="7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dissolve">
                                      <p:cBhvr>
                                        <p:cTn id="35" dur="500"/>
                                        <p:tgtEl>
                                          <p:spTgt spid="8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dissolve">
                                      <p:cBhvr>
                                        <p:cTn id="38" dur="500"/>
                                        <p:tgtEl>
                                          <p:spTgt spid="7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dissolve">
                                      <p:cBhvr>
                                        <p:cTn id="41" dur="500"/>
                                        <p:tgtEl>
                                          <p:spTgt spid="8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dissolve">
                                      <p:cBhvr>
                                        <p:cTn id="44" dur="500"/>
                                        <p:tgtEl>
                                          <p:spTgt spid="8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dissolve">
                                      <p:cBhvr>
                                        <p:cTn id="47" dur="5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dissolve">
                                      <p:cBhvr>
                                        <p:cTn id="52" dur="500"/>
                                        <p:tgtEl>
                                          <p:spTgt spid="7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dissolve">
                                      <p:cBhvr>
                                        <p:cTn id="57" dur="500"/>
                                        <p:tgtEl>
                                          <p:spTgt spid="81"/>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dissolve">
                                      <p:cBhvr>
                                        <p:cTn id="60" dur="500"/>
                                        <p:tgtEl>
                                          <p:spTgt spid="9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dissolve">
                                      <p:cBhvr>
                                        <p:cTn id="63" dur="500"/>
                                        <p:tgtEl>
                                          <p:spTgt spid="8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dissolve">
                                      <p:cBhvr>
                                        <p:cTn id="66" dur="500"/>
                                        <p:tgtEl>
                                          <p:spTgt spid="9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dissolve">
                                      <p:cBhvr>
                                        <p:cTn id="69" dur="500"/>
                                        <p:tgtEl>
                                          <p:spTgt spid="8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dissolve">
                                      <p:cBhvr>
                                        <p:cTn id="72" dur="500"/>
                                        <p:tgtEl>
                                          <p:spTgt spid="9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dissolve">
                                      <p:cBhvr>
                                        <p:cTn id="7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218C62C-7F4C-1C40-85DC-EE8A1E549A24}"/>
              </a:ext>
            </a:extLst>
          </p:cNvPr>
          <p:cNvGraphicFramePr>
            <a:graphicFrameLocks noGrp="1"/>
          </p:cNvGraphicFramePr>
          <p:nvPr/>
        </p:nvGraphicFramePr>
        <p:xfrm>
          <a:off x="2332007" y="582858"/>
          <a:ext cx="3240000" cy="1036320"/>
        </p:xfrm>
        <a:graphic>
          <a:graphicData uri="http://schemas.openxmlformats.org/drawingml/2006/table">
            <a:tbl>
              <a:tblPr firstRow="1" bandRow="1">
                <a:tableStyleId>{5940675A-B579-460E-94D1-54222C63F5DA}</a:tableStyleId>
              </a:tblPr>
              <a:tblGrid>
                <a:gridCol w="1368000">
                  <a:extLst>
                    <a:ext uri="{9D8B030D-6E8A-4147-A177-3AD203B41FA5}">
                      <a16:colId xmlns:a16="http://schemas.microsoft.com/office/drawing/2014/main" val="1901294091"/>
                    </a:ext>
                  </a:extLst>
                </a:gridCol>
                <a:gridCol w="468000">
                  <a:extLst>
                    <a:ext uri="{9D8B030D-6E8A-4147-A177-3AD203B41FA5}">
                      <a16:colId xmlns:a16="http://schemas.microsoft.com/office/drawing/2014/main" val="981712607"/>
                    </a:ext>
                  </a:extLst>
                </a:gridCol>
                <a:gridCol w="468000">
                  <a:extLst>
                    <a:ext uri="{9D8B030D-6E8A-4147-A177-3AD203B41FA5}">
                      <a16:colId xmlns:a16="http://schemas.microsoft.com/office/drawing/2014/main" val="257800292"/>
                    </a:ext>
                  </a:extLst>
                </a:gridCol>
                <a:gridCol w="468000">
                  <a:extLst>
                    <a:ext uri="{9D8B030D-6E8A-4147-A177-3AD203B41FA5}">
                      <a16:colId xmlns:a16="http://schemas.microsoft.com/office/drawing/2014/main" val="2501155651"/>
                    </a:ext>
                  </a:extLst>
                </a:gridCol>
                <a:gridCol w="468000">
                  <a:extLst>
                    <a:ext uri="{9D8B030D-6E8A-4147-A177-3AD203B41FA5}">
                      <a16:colId xmlns:a16="http://schemas.microsoft.com/office/drawing/2014/main" val="4166302547"/>
                    </a:ext>
                  </a:extLst>
                </a:gridCol>
              </a:tblGrid>
              <a:tr h="370840">
                <a:tc>
                  <a:txBody>
                    <a:bodyPr/>
                    <a:lstStyle/>
                    <a:p>
                      <a:pPr algn="ctr"/>
                      <a:r>
                        <a:rPr lang="en-GB" sz="2800" dirty="0"/>
                        <a:t>Position</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2</a:t>
                      </a:r>
                    </a:p>
                  </a:txBody>
                  <a:tcPr anchor="ctr">
                    <a:solidFill>
                      <a:schemeClr val="bg1"/>
                    </a:solidFill>
                  </a:tcPr>
                </a:tc>
                <a:tc>
                  <a:txBody>
                    <a:bodyPr/>
                    <a:lstStyle/>
                    <a:p>
                      <a:pPr algn="ctr"/>
                      <a:r>
                        <a:rPr lang="en-GB" sz="2800" dirty="0"/>
                        <a:t>3</a:t>
                      </a:r>
                    </a:p>
                  </a:txBody>
                  <a:tcPr anchor="ctr">
                    <a:solidFill>
                      <a:schemeClr val="bg1"/>
                    </a:solidFill>
                  </a:tcPr>
                </a:tc>
                <a:tc>
                  <a:txBody>
                    <a:bodyPr/>
                    <a:lstStyle/>
                    <a:p>
                      <a:pPr algn="ctr"/>
                      <a:r>
                        <a:rPr lang="en-GB" sz="2800" dirty="0"/>
                        <a:t>4</a:t>
                      </a:r>
                    </a:p>
                  </a:txBody>
                  <a:tcPr anchor="ctr">
                    <a:solidFill>
                      <a:schemeClr val="bg1"/>
                    </a:solidFill>
                  </a:tcPr>
                </a:tc>
                <a:extLst>
                  <a:ext uri="{0D108BD9-81ED-4DB2-BD59-A6C34878D82A}">
                    <a16:rowId xmlns:a16="http://schemas.microsoft.com/office/drawing/2014/main" val="3057000706"/>
                  </a:ext>
                </a:extLst>
              </a:tr>
              <a:tr h="370840">
                <a:tc>
                  <a:txBody>
                    <a:bodyPr/>
                    <a:lstStyle/>
                    <a:p>
                      <a:pPr algn="ctr"/>
                      <a:r>
                        <a:rPr lang="en-GB" sz="2800" dirty="0"/>
                        <a:t>Term</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4</a:t>
                      </a:r>
                    </a:p>
                  </a:txBody>
                  <a:tcPr anchor="ctr">
                    <a:solidFill>
                      <a:schemeClr val="bg1"/>
                    </a:solidFill>
                  </a:tcPr>
                </a:tc>
                <a:tc>
                  <a:txBody>
                    <a:bodyPr/>
                    <a:lstStyle/>
                    <a:p>
                      <a:pPr algn="ctr"/>
                      <a:endParaRPr lang="en-GB" sz="2800" dirty="0"/>
                    </a:p>
                  </a:txBody>
                  <a:tcPr anchor="ctr">
                    <a:solidFill>
                      <a:schemeClr val="bg1"/>
                    </a:solidFill>
                  </a:tcPr>
                </a:tc>
                <a:tc>
                  <a:txBody>
                    <a:bodyPr/>
                    <a:lstStyle/>
                    <a:p>
                      <a:pPr algn="ctr"/>
                      <a:endParaRPr lang="en-GB" sz="2800" dirty="0"/>
                    </a:p>
                  </a:txBody>
                  <a:tcPr anchor="ctr">
                    <a:solidFill>
                      <a:schemeClr val="bg1"/>
                    </a:solidFill>
                  </a:tcPr>
                </a:tc>
                <a:extLst>
                  <a:ext uri="{0D108BD9-81ED-4DB2-BD59-A6C34878D82A}">
                    <a16:rowId xmlns:a16="http://schemas.microsoft.com/office/drawing/2014/main" val="3443839163"/>
                  </a:ext>
                </a:extLst>
              </a:tr>
            </a:tbl>
          </a:graphicData>
        </a:graphic>
      </p:graphicFrame>
      <p:graphicFrame>
        <p:nvGraphicFramePr>
          <p:cNvPr id="4" name="Table 4">
            <a:extLst>
              <a:ext uri="{FF2B5EF4-FFF2-40B4-BE49-F238E27FC236}">
                <a16:creationId xmlns:a16="http://schemas.microsoft.com/office/drawing/2014/main" id="{6F8988E7-7E6F-8F49-8FCC-B77F9935E16E}"/>
              </a:ext>
            </a:extLst>
          </p:cNvPr>
          <p:cNvGraphicFramePr>
            <a:graphicFrameLocks noGrp="1"/>
          </p:cNvGraphicFramePr>
          <p:nvPr/>
        </p:nvGraphicFramePr>
        <p:xfrm>
          <a:off x="2771203" y="2142670"/>
          <a:ext cx="2340000" cy="3276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1241958878"/>
                    </a:ext>
                  </a:extLst>
                </a:gridCol>
                <a:gridCol w="468000">
                  <a:extLst>
                    <a:ext uri="{9D8B030D-6E8A-4147-A177-3AD203B41FA5}">
                      <a16:colId xmlns:a16="http://schemas.microsoft.com/office/drawing/2014/main" val="2582751757"/>
                    </a:ext>
                  </a:extLst>
                </a:gridCol>
                <a:gridCol w="468000">
                  <a:extLst>
                    <a:ext uri="{9D8B030D-6E8A-4147-A177-3AD203B41FA5}">
                      <a16:colId xmlns:a16="http://schemas.microsoft.com/office/drawing/2014/main" val="879539682"/>
                    </a:ext>
                  </a:extLst>
                </a:gridCol>
                <a:gridCol w="468000">
                  <a:extLst>
                    <a:ext uri="{9D8B030D-6E8A-4147-A177-3AD203B41FA5}">
                      <a16:colId xmlns:a16="http://schemas.microsoft.com/office/drawing/2014/main" val="4207497024"/>
                    </a:ext>
                  </a:extLst>
                </a:gridCol>
                <a:gridCol w="468000">
                  <a:extLst>
                    <a:ext uri="{9D8B030D-6E8A-4147-A177-3AD203B41FA5}">
                      <a16:colId xmlns:a16="http://schemas.microsoft.com/office/drawing/2014/main" val="69969864"/>
                    </a:ext>
                  </a:extLst>
                </a:gridCol>
              </a:tblGrid>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560089"/>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0714987"/>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811964"/>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437658"/>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4054531"/>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896441"/>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7304993"/>
                  </a:ext>
                </a:extLst>
              </a:tr>
            </a:tbl>
          </a:graphicData>
        </a:graphic>
      </p:graphicFrame>
      <p:cxnSp>
        <p:nvCxnSpPr>
          <p:cNvPr id="5" name="Straight Connector 4">
            <a:extLst>
              <a:ext uri="{FF2B5EF4-FFF2-40B4-BE49-F238E27FC236}">
                <a16:creationId xmlns:a16="http://schemas.microsoft.com/office/drawing/2014/main" id="{C4D9FA6C-EDF1-E547-AF87-6CC94BA8CCC1}"/>
              </a:ext>
            </a:extLst>
          </p:cNvPr>
          <p:cNvCxnSpPr>
            <a:cxnSpLocks/>
          </p:cNvCxnSpPr>
          <p:nvPr/>
        </p:nvCxnSpPr>
        <p:spPr>
          <a:xfrm flipV="1">
            <a:off x="3231481" y="2142671"/>
            <a:ext cx="0" cy="29759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25F8109-CBAC-AE4B-8F4A-2F6A81B2D39E}"/>
              </a:ext>
            </a:extLst>
          </p:cNvPr>
          <p:cNvCxnSpPr>
            <a:cxnSpLocks/>
          </p:cNvCxnSpPr>
          <p:nvPr/>
        </p:nvCxnSpPr>
        <p:spPr>
          <a:xfrm>
            <a:off x="3037040" y="4955710"/>
            <a:ext cx="21771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BC44397-1C29-F043-B373-BEEAF971CF8C}"/>
              </a:ext>
            </a:extLst>
          </p:cNvPr>
          <p:cNvSpPr txBox="1"/>
          <p:nvPr/>
        </p:nvSpPr>
        <p:spPr>
          <a:xfrm>
            <a:off x="3410047" y="5289455"/>
            <a:ext cx="1355692" cy="523220"/>
          </a:xfrm>
          <a:prstGeom prst="rect">
            <a:avLst/>
          </a:prstGeom>
          <a:noFill/>
        </p:spPr>
        <p:txBody>
          <a:bodyPr wrap="none" rtlCol="0">
            <a:spAutoFit/>
          </a:bodyPr>
          <a:lstStyle/>
          <a:p>
            <a:r>
              <a:rPr lang="en-GB" sz="2800" dirty="0"/>
              <a:t>Position</a:t>
            </a:r>
          </a:p>
        </p:txBody>
      </p:sp>
      <p:sp>
        <p:nvSpPr>
          <p:cNvPr id="8" name="TextBox 7">
            <a:extLst>
              <a:ext uri="{FF2B5EF4-FFF2-40B4-BE49-F238E27FC236}">
                <a16:creationId xmlns:a16="http://schemas.microsoft.com/office/drawing/2014/main" id="{6CFB60F9-4501-7E43-AFE2-4DD4736D81B3}"/>
              </a:ext>
            </a:extLst>
          </p:cNvPr>
          <p:cNvSpPr txBox="1"/>
          <p:nvPr/>
        </p:nvSpPr>
        <p:spPr>
          <a:xfrm rot="16200000">
            <a:off x="1515341" y="3157414"/>
            <a:ext cx="2156552" cy="523220"/>
          </a:xfrm>
          <a:prstGeom prst="rect">
            <a:avLst/>
          </a:prstGeom>
          <a:noFill/>
        </p:spPr>
        <p:txBody>
          <a:bodyPr wrap="none" rtlCol="0">
            <a:spAutoFit/>
          </a:bodyPr>
          <a:lstStyle/>
          <a:p>
            <a:r>
              <a:rPr lang="en-GB" sz="2800" dirty="0"/>
              <a:t>Value of term</a:t>
            </a:r>
          </a:p>
        </p:txBody>
      </p:sp>
      <p:sp>
        <p:nvSpPr>
          <p:cNvPr id="9" name="TextBox 8">
            <a:extLst>
              <a:ext uri="{FF2B5EF4-FFF2-40B4-BE49-F238E27FC236}">
                <a16:creationId xmlns:a16="http://schemas.microsoft.com/office/drawing/2014/main" id="{19220C70-1A1C-3A4A-9C7F-DE7A4E9E3834}"/>
              </a:ext>
            </a:extLst>
          </p:cNvPr>
          <p:cNvSpPr txBox="1"/>
          <p:nvPr/>
        </p:nvSpPr>
        <p:spPr>
          <a:xfrm>
            <a:off x="3093737" y="5049978"/>
            <a:ext cx="301686" cy="369332"/>
          </a:xfrm>
          <a:prstGeom prst="rect">
            <a:avLst/>
          </a:prstGeom>
          <a:noFill/>
        </p:spPr>
        <p:txBody>
          <a:bodyPr wrap="none" rtlCol="0">
            <a:spAutoFit/>
          </a:bodyPr>
          <a:lstStyle/>
          <a:p>
            <a:r>
              <a:rPr lang="en-GB" dirty="0"/>
              <a:t>0</a:t>
            </a:r>
          </a:p>
        </p:txBody>
      </p:sp>
      <p:sp>
        <p:nvSpPr>
          <p:cNvPr id="10" name="TextBox 9">
            <a:extLst>
              <a:ext uri="{FF2B5EF4-FFF2-40B4-BE49-F238E27FC236}">
                <a16:creationId xmlns:a16="http://schemas.microsoft.com/office/drawing/2014/main" id="{9A368FA7-8472-1F41-BE8C-F97FC583113E}"/>
              </a:ext>
            </a:extLst>
          </p:cNvPr>
          <p:cNvSpPr txBox="1"/>
          <p:nvPr/>
        </p:nvSpPr>
        <p:spPr>
          <a:xfrm>
            <a:off x="3540748" y="4930078"/>
            <a:ext cx="301686" cy="369332"/>
          </a:xfrm>
          <a:prstGeom prst="rect">
            <a:avLst/>
          </a:prstGeom>
          <a:noFill/>
        </p:spPr>
        <p:txBody>
          <a:bodyPr wrap="none" rtlCol="0">
            <a:spAutoFit/>
          </a:bodyPr>
          <a:lstStyle/>
          <a:p>
            <a:r>
              <a:rPr lang="en-GB" dirty="0"/>
              <a:t>1</a:t>
            </a:r>
          </a:p>
        </p:txBody>
      </p:sp>
      <p:sp>
        <p:nvSpPr>
          <p:cNvPr id="11" name="TextBox 10">
            <a:extLst>
              <a:ext uri="{FF2B5EF4-FFF2-40B4-BE49-F238E27FC236}">
                <a16:creationId xmlns:a16="http://schemas.microsoft.com/office/drawing/2014/main" id="{ED398C08-7D4B-1A47-992A-769FA2FD257F}"/>
              </a:ext>
            </a:extLst>
          </p:cNvPr>
          <p:cNvSpPr txBox="1"/>
          <p:nvPr/>
        </p:nvSpPr>
        <p:spPr>
          <a:xfrm>
            <a:off x="4008779" y="4925789"/>
            <a:ext cx="301686" cy="369332"/>
          </a:xfrm>
          <a:prstGeom prst="rect">
            <a:avLst/>
          </a:prstGeom>
          <a:noFill/>
        </p:spPr>
        <p:txBody>
          <a:bodyPr wrap="none" rtlCol="0">
            <a:spAutoFit/>
          </a:bodyPr>
          <a:lstStyle/>
          <a:p>
            <a:r>
              <a:rPr lang="en-GB" dirty="0"/>
              <a:t>2</a:t>
            </a:r>
          </a:p>
        </p:txBody>
      </p:sp>
      <p:sp>
        <p:nvSpPr>
          <p:cNvPr id="12" name="TextBox 11">
            <a:extLst>
              <a:ext uri="{FF2B5EF4-FFF2-40B4-BE49-F238E27FC236}">
                <a16:creationId xmlns:a16="http://schemas.microsoft.com/office/drawing/2014/main" id="{65FCB8C1-DD53-7B4B-977F-C77AD88DC687}"/>
              </a:ext>
            </a:extLst>
          </p:cNvPr>
          <p:cNvSpPr txBox="1"/>
          <p:nvPr/>
        </p:nvSpPr>
        <p:spPr>
          <a:xfrm>
            <a:off x="4476810" y="4921500"/>
            <a:ext cx="301686" cy="369332"/>
          </a:xfrm>
          <a:prstGeom prst="rect">
            <a:avLst/>
          </a:prstGeom>
          <a:noFill/>
        </p:spPr>
        <p:txBody>
          <a:bodyPr wrap="none" rtlCol="0">
            <a:spAutoFit/>
          </a:bodyPr>
          <a:lstStyle/>
          <a:p>
            <a:r>
              <a:rPr lang="en-GB" dirty="0"/>
              <a:t>3</a:t>
            </a:r>
          </a:p>
        </p:txBody>
      </p:sp>
      <p:sp>
        <p:nvSpPr>
          <p:cNvPr id="13" name="TextBox 12">
            <a:extLst>
              <a:ext uri="{FF2B5EF4-FFF2-40B4-BE49-F238E27FC236}">
                <a16:creationId xmlns:a16="http://schemas.microsoft.com/office/drawing/2014/main" id="{3CF4BF33-8946-1C4E-94B5-02A6926624BC}"/>
              </a:ext>
            </a:extLst>
          </p:cNvPr>
          <p:cNvSpPr txBox="1"/>
          <p:nvPr/>
        </p:nvSpPr>
        <p:spPr>
          <a:xfrm>
            <a:off x="2967557" y="4293395"/>
            <a:ext cx="301686" cy="369332"/>
          </a:xfrm>
          <a:prstGeom prst="rect">
            <a:avLst/>
          </a:prstGeom>
          <a:noFill/>
        </p:spPr>
        <p:txBody>
          <a:bodyPr wrap="none" rtlCol="0">
            <a:spAutoFit/>
          </a:bodyPr>
          <a:lstStyle/>
          <a:p>
            <a:r>
              <a:rPr lang="en-GB" dirty="0"/>
              <a:t>2</a:t>
            </a:r>
          </a:p>
        </p:txBody>
      </p:sp>
      <p:sp>
        <p:nvSpPr>
          <p:cNvPr id="14" name="TextBox 13">
            <a:extLst>
              <a:ext uri="{FF2B5EF4-FFF2-40B4-BE49-F238E27FC236}">
                <a16:creationId xmlns:a16="http://schemas.microsoft.com/office/drawing/2014/main" id="{F8F2CDB1-2C51-CB48-82C5-7F90AE2059B2}"/>
              </a:ext>
            </a:extLst>
          </p:cNvPr>
          <p:cNvSpPr txBox="1"/>
          <p:nvPr/>
        </p:nvSpPr>
        <p:spPr>
          <a:xfrm>
            <a:off x="2967557" y="3829796"/>
            <a:ext cx="301686" cy="369332"/>
          </a:xfrm>
          <a:prstGeom prst="rect">
            <a:avLst/>
          </a:prstGeom>
          <a:noFill/>
        </p:spPr>
        <p:txBody>
          <a:bodyPr wrap="none" rtlCol="0">
            <a:spAutoFit/>
          </a:bodyPr>
          <a:lstStyle/>
          <a:p>
            <a:r>
              <a:rPr lang="en-GB" dirty="0"/>
              <a:t>4</a:t>
            </a:r>
          </a:p>
        </p:txBody>
      </p:sp>
      <p:sp>
        <p:nvSpPr>
          <p:cNvPr id="15" name="TextBox 14">
            <a:extLst>
              <a:ext uri="{FF2B5EF4-FFF2-40B4-BE49-F238E27FC236}">
                <a16:creationId xmlns:a16="http://schemas.microsoft.com/office/drawing/2014/main" id="{45DEBFC3-03BF-2A41-8913-753FB0ED3452}"/>
              </a:ext>
            </a:extLst>
          </p:cNvPr>
          <p:cNvSpPr txBox="1"/>
          <p:nvPr/>
        </p:nvSpPr>
        <p:spPr>
          <a:xfrm>
            <a:off x="2967557" y="3366197"/>
            <a:ext cx="301686" cy="369332"/>
          </a:xfrm>
          <a:prstGeom prst="rect">
            <a:avLst/>
          </a:prstGeom>
          <a:noFill/>
        </p:spPr>
        <p:txBody>
          <a:bodyPr wrap="none" rtlCol="0">
            <a:spAutoFit/>
          </a:bodyPr>
          <a:lstStyle/>
          <a:p>
            <a:r>
              <a:rPr lang="en-GB" dirty="0"/>
              <a:t>6</a:t>
            </a:r>
          </a:p>
        </p:txBody>
      </p:sp>
      <p:sp>
        <p:nvSpPr>
          <p:cNvPr id="16" name="TextBox 15">
            <a:extLst>
              <a:ext uri="{FF2B5EF4-FFF2-40B4-BE49-F238E27FC236}">
                <a16:creationId xmlns:a16="http://schemas.microsoft.com/office/drawing/2014/main" id="{4526012E-7920-6040-A4CB-C4FB13663DA5}"/>
              </a:ext>
            </a:extLst>
          </p:cNvPr>
          <p:cNvSpPr txBox="1"/>
          <p:nvPr/>
        </p:nvSpPr>
        <p:spPr>
          <a:xfrm>
            <a:off x="2967557" y="2902598"/>
            <a:ext cx="301686" cy="369332"/>
          </a:xfrm>
          <a:prstGeom prst="rect">
            <a:avLst/>
          </a:prstGeom>
          <a:noFill/>
        </p:spPr>
        <p:txBody>
          <a:bodyPr wrap="none" rtlCol="0">
            <a:spAutoFit/>
          </a:bodyPr>
          <a:lstStyle/>
          <a:p>
            <a:r>
              <a:rPr lang="en-GB" dirty="0"/>
              <a:t>8</a:t>
            </a:r>
          </a:p>
        </p:txBody>
      </p:sp>
      <p:sp>
        <p:nvSpPr>
          <p:cNvPr id="17" name="TextBox 16">
            <a:extLst>
              <a:ext uri="{FF2B5EF4-FFF2-40B4-BE49-F238E27FC236}">
                <a16:creationId xmlns:a16="http://schemas.microsoft.com/office/drawing/2014/main" id="{E0C5414E-B170-C94C-83BA-C6ADB4C73E82}"/>
              </a:ext>
            </a:extLst>
          </p:cNvPr>
          <p:cNvSpPr txBox="1"/>
          <p:nvPr/>
        </p:nvSpPr>
        <p:spPr>
          <a:xfrm>
            <a:off x="2859405" y="2438999"/>
            <a:ext cx="418704" cy="369332"/>
          </a:xfrm>
          <a:prstGeom prst="rect">
            <a:avLst/>
          </a:prstGeom>
          <a:noFill/>
        </p:spPr>
        <p:txBody>
          <a:bodyPr wrap="none" rtlCol="0">
            <a:spAutoFit/>
          </a:bodyPr>
          <a:lstStyle/>
          <a:p>
            <a:r>
              <a:rPr lang="en-GB" dirty="0"/>
              <a:t>10</a:t>
            </a:r>
          </a:p>
        </p:txBody>
      </p:sp>
      <p:sp>
        <p:nvSpPr>
          <p:cNvPr id="18" name="Oval 17">
            <a:extLst>
              <a:ext uri="{FF2B5EF4-FFF2-40B4-BE49-F238E27FC236}">
                <a16:creationId xmlns:a16="http://schemas.microsoft.com/office/drawing/2014/main" id="{59FD1BBB-8A9F-FC4E-A24A-4E675977D178}"/>
              </a:ext>
            </a:extLst>
          </p:cNvPr>
          <p:cNvSpPr>
            <a:spLocks noChangeAspect="1"/>
          </p:cNvSpPr>
          <p:nvPr/>
        </p:nvSpPr>
        <p:spPr>
          <a:xfrm>
            <a:off x="3654439" y="4663942"/>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580FF8B-55F9-684D-ADCF-9912D54766B9}"/>
              </a:ext>
            </a:extLst>
          </p:cNvPr>
          <p:cNvSpPr>
            <a:spLocks noChangeAspect="1"/>
          </p:cNvSpPr>
          <p:nvPr/>
        </p:nvSpPr>
        <p:spPr>
          <a:xfrm>
            <a:off x="4123523" y="3960462"/>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689B6D68-4161-5043-86DE-C9B3C9021118}"/>
              </a:ext>
            </a:extLst>
          </p:cNvPr>
          <p:cNvSpPr>
            <a:spLocks noChangeAspect="1"/>
          </p:cNvSpPr>
          <p:nvPr/>
        </p:nvSpPr>
        <p:spPr>
          <a:xfrm>
            <a:off x="4587758" y="3274235"/>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6EDFDDB-2C3B-D34C-A6D2-2CED4B73389E}"/>
              </a:ext>
            </a:extLst>
          </p:cNvPr>
          <p:cNvSpPr txBox="1"/>
          <p:nvPr/>
        </p:nvSpPr>
        <p:spPr>
          <a:xfrm>
            <a:off x="4944841" y="4930078"/>
            <a:ext cx="301686" cy="369332"/>
          </a:xfrm>
          <a:prstGeom prst="rect">
            <a:avLst/>
          </a:prstGeom>
          <a:noFill/>
        </p:spPr>
        <p:txBody>
          <a:bodyPr wrap="none" rtlCol="0">
            <a:spAutoFit/>
          </a:bodyPr>
          <a:lstStyle/>
          <a:p>
            <a:r>
              <a:rPr lang="en-GB" dirty="0"/>
              <a:t>4</a:t>
            </a:r>
          </a:p>
        </p:txBody>
      </p:sp>
      <p:sp>
        <p:nvSpPr>
          <p:cNvPr id="22" name="Oval 21">
            <a:extLst>
              <a:ext uri="{FF2B5EF4-FFF2-40B4-BE49-F238E27FC236}">
                <a16:creationId xmlns:a16="http://schemas.microsoft.com/office/drawing/2014/main" id="{7EE6E2C6-57BD-7640-BE33-A0B55AEBD828}"/>
              </a:ext>
            </a:extLst>
          </p:cNvPr>
          <p:cNvSpPr>
            <a:spLocks noChangeAspect="1"/>
          </p:cNvSpPr>
          <p:nvPr/>
        </p:nvSpPr>
        <p:spPr>
          <a:xfrm>
            <a:off x="5054705" y="2558091"/>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able 4">
            <a:extLst>
              <a:ext uri="{FF2B5EF4-FFF2-40B4-BE49-F238E27FC236}">
                <a16:creationId xmlns:a16="http://schemas.microsoft.com/office/drawing/2014/main" id="{E60680B4-82BA-B045-BB44-F51347E3EEF1}"/>
              </a:ext>
            </a:extLst>
          </p:cNvPr>
          <p:cNvGraphicFramePr>
            <a:graphicFrameLocks noGrp="1"/>
          </p:cNvGraphicFramePr>
          <p:nvPr/>
        </p:nvGraphicFramePr>
        <p:xfrm>
          <a:off x="6602674" y="2401157"/>
          <a:ext cx="2340000" cy="2808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1241958878"/>
                    </a:ext>
                  </a:extLst>
                </a:gridCol>
                <a:gridCol w="468000">
                  <a:extLst>
                    <a:ext uri="{9D8B030D-6E8A-4147-A177-3AD203B41FA5}">
                      <a16:colId xmlns:a16="http://schemas.microsoft.com/office/drawing/2014/main" val="2582751757"/>
                    </a:ext>
                  </a:extLst>
                </a:gridCol>
                <a:gridCol w="468000">
                  <a:extLst>
                    <a:ext uri="{9D8B030D-6E8A-4147-A177-3AD203B41FA5}">
                      <a16:colId xmlns:a16="http://schemas.microsoft.com/office/drawing/2014/main" val="879539682"/>
                    </a:ext>
                  </a:extLst>
                </a:gridCol>
                <a:gridCol w="468000">
                  <a:extLst>
                    <a:ext uri="{9D8B030D-6E8A-4147-A177-3AD203B41FA5}">
                      <a16:colId xmlns:a16="http://schemas.microsoft.com/office/drawing/2014/main" val="4207497024"/>
                    </a:ext>
                  </a:extLst>
                </a:gridCol>
                <a:gridCol w="468000">
                  <a:extLst>
                    <a:ext uri="{9D8B030D-6E8A-4147-A177-3AD203B41FA5}">
                      <a16:colId xmlns:a16="http://schemas.microsoft.com/office/drawing/2014/main" val="69969864"/>
                    </a:ext>
                  </a:extLst>
                </a:gridCol>
              </a:tblGrid>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0714987"/>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811964"/>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437658"/>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4054531"/>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896441"/>
                  </a:ext>
                </a:extLst>
              </a:tr>
              <a:tr h="468000">
                <a:tc>
                  <a:txBody>
                    <a:bodyPr/>
                    <a:lstStyle/>
                    <a:p>
                      <a:endParaRPr lang="en-GB" sz="600"/>
                    </a:p>
                  </a:txBody>
                  <a:tcPr>
                    <a:lnL w="12700" cmpd="sng">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7304993"/>
                  </a:ext>
                </a:extLst>
              </a:tr>
            </a:tbl>
          </a:graphicData>
        </a:graphic>
      </p:graphicFrame>
      <p:cxnSp>
        <p:nvCxnSpPr>
          <p:cNvPr id="24" name="Straight Connector 23">
            <a:extLst>
              <a:ext uri="{FF2B5EF4-FFF2-40B4-BE49-F238E27FC236}">
                <a16:creationId xmlns:a16="http://schemas.microsoft.com/office/drawing/2014/main" id="{A76D6689-BBE2-B649-8EF0-927758AFFCF9}"/>
              </a:ext>
            </a:extLst>
          </p:cNvPr>
          <p:cNvCxnSpPr>
            <a:cxnSpLocks/>
          </p:cNvCxnSpPr>
          <p:nvPr/>
        </p:nvCxnSpPr>
        <p:spPr>
          <a:xfrm flipV="1">
            <a:off x="7062952" y="2695325"/>
            <a:ext cx="0" cy="2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843A41-7FFB-A740-BE7F-D53EA58A7D2E}"/>
              </a:ext>
            </a:extLst>
          </p:cNvPr>
          <p:cNvCxnSpPr>
            <a:cxnSpLocks/>
          </p:cNvCxnSpPr>
          <p:nvPr/>
        </p:nvCxnSpPr>
        <p:spPr>
          <a:xfrm>
            <a:off x="6868511" y="4748437"/>
            <a:ext cx="21771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9E8D42D-0198-064F-B2B3-1EAF019E4B2D}"/>
              </a:ext>
            </a:extLst>
          </p:cNvPr>
          <p:cNvSpPr txBox="1"/>
          <p:nvPr/>
        </p:nvSpPr>
        <p:spPr>
          <a:xfrm>
            <a:off x="7241518" y="5082182"/>
            <a:ext cx="1355692" cy="523220"/>
          </a:xfrm>
          <a:prstGeom prst="rect">
            <a:avLst/>
          </a:prstGeom>
          <a:noFill/>
        </p:spPr>
        <p:txBody>
          <a:bodyPr wrap="none" rtlCol="0">
            <a:spAutoFit/>
          </a:bodyPr>
          <a:lstStyle/>
          <a:p>
            <a:r>
              <a:rPr lang="en-GB" sz="2800" dirty="0"/>
              <a:t>Position</a:t>
            </a:r>
          </a:p>
        </p:txBody>
      </p:sp>
      <p:sp>
        <p:nvSpPr>
          <p:cNvPr id="27" name="TextBox 26">
            <a:extLst>
              <a:ext uri="{FF2B5EF4-FFF2-40B4-BE49-F238E27FC236}">
                <a16:creationId xmlns:a16="http://schemas.microsoft.com/office/drawing/2014/main" id="{0B3A3F31-6F82-AE46-9FD4-A0C438208607}"/>
              </a:ext>
            </a:extLst>
          </p:cNvPr>
          <p:cNvSpPr txBox="1"/>
          <p:nvPr/>
        </p:nvSpPr>
        <p:spPr>
          <a:xfrm rot="16200000">
            <a:off x="5346812" y="3313661"/>
            <a:ext cx="2156552" cy="523220"/>
          </a:xfrm>
          <a:prstGeom prst="rect">
            <a:avLst/>
          </a:prstGeom>
          <a:noFill/>
        </p:spPr>
        <p:txBody>
          <a:bodyPr wrap="none" rtlCol="0">
            <a:spAutoFit/>
          </a:bodyPr>
          <a:lstStyle/>
          <a:p>
            <a:r>
              <a:rPr lang="en-GB" sz="2800" dirty="0"/>
              <a:t>Value of term</a:t>
            </a:r>
          </a:p>
        </p:txBody>
      </p:sp>
      <p:sp>
        <p:nvSpPr>
          <p:cNvPr id="28" name="TextBox 27">
            <a:extLst>
              <a:ext uri="{FF2B5EF4-FFF2-40B4-BE49-F238E27FC236}">
                <a16:creationId xmlns:a16="http://schemas.microsoft.com/office/drawing/2014/main" id="{70F88284-A84E-E64F-88F3-1D9F2299853C}"/>
              </a:ext>
            </a:extLst>
          </p:cNvPr>
          <p:cNvSpPr txBox="1"/>
          <p:nvPr/>
        </p:nvSpPr>
        <p:spPr>
          <a:xfrm>
            <a:off x="6925208" y="4842705"/>
            <a:ext cx="301686" cy="369332"/>
          </a:xfrm>
          <a:prstGeom prst="rect">
            <a:avLst/>
          </a:prstGeom>
          <a:noFill/>
        </p:spPr>
        <p:txBody>
          <a:bodyPr wrap="none" rtlCol="0">
            <a:spAutoFit/>
          </a:bodyPr>
          <a:lstStyle/>
          <a:p>
            <a:r>
              <a:rPr lang="en-GB" dirty="0"/>
              <a:t>0</a:t>
            </a:r>
          </a:p>
        </p:txBody>
      </p:sp>
      <p:sp>
        <p:nvSpPr>
          <p:cNvPr id="29" name="TextBox 28">
            <a:extLst>
              <a:ext uri="{FF2B5EF4-FFF2-40B4-BE49-F238E27FC236}">
                <a16:creationId xmlns:a16="http://schemas.microsoft.com/office/drawing/2014/main" id="{D13CDE17-AA78-6D40-8744-F7FC53414333}"/>
              </a:ext>
            </a:extLst>
          </p:cNvPr>
          <p:cNvSpPr txBox="1"/>
          <p:nvPr/>
        </p:nvSpPr>
        <p:spPr>
          <a:xfrm>
            <a:off x="7372219" y="4722805"/>
            <a:ext cx="301686" cy="369332"/>
          </a:xfrm>
          <a:prstGeom prst="rect">
            <a:avLst/>
          </a:prstGeom>
          <a:noFill/>
        </p:spPr>
        <p:txBody>
          <a:bodyPr wrap="none" rtlCol="0">
            <a:spAutoFit/>
          </a:bodyPr>
          <a:lstStyle/>
          <a:p>
            <a:r>
              <a:rPr lang="en-GB" dirty="0"/>
              <a:t>1</a:t>
            </a:r>
          </a:p>
        </p:txBody>
      </p:sp>
      <p:sp>
        <p:nvSpPr>
          <p:cNvPr id="30" name="TextBox 29">
            <a:extLst>
              <a:ext uri="{FF2B5EF4-FFF2-40B4-BE49-F238E27FC236}">
                <a16:creationId xmlns:a16="http://schemas.microsoft.com/office/drawing/2014/main" id="{D47A87AA-B60B-A344-BF4B-EB0131E88522}"/>
              </a:ext>
            </a:extLst>
          </p:cNvPr>
          <p:cNvSpPr txBox="1"/>
          <p:nvPr/>
        </p:nvSpPr>
        <p:spPr>
          <a:xfrm>
            <a:off x="7840250" y="4718516"/>
            <a:ext cx="301686" cy="369332"/>
          </a:xfrm>
          <a:prstGeom prst="rect">
            <a:avLst/>
          </a:prstGeom>
          <a:noFill/>
        </p:spPr>
        <p:txBody>
          <a:bodyPr wrap="none" rtlCol="0">
            <a:spAutoFit/>
          </a:bodyPr>
          <a:lstStyle/>
          <a:p>
            <a:r>
              <a:rPr lang="en-GB" dirty="0"/>
              <a:t>2</a:t>
            </a:r>
          </a:p>
        </p:txBody>
      </p:sp>
      <p:sp>
        <p:nvSpPr>
          <p:cNvPr id="31" name="TextBox 30">
            <a:extLst>
              <a:ext uri="{FF2B5EF4-FFF2-40B4-BE49-F238E27FC236}">
                <a16:creationId xmlns:a16="http://schemas.microsoft.com/office/drawing/2014/main" id="{FD4FEA44-07A7-7449-A823-74C48B22D0D3}"/>
              </a:ext>
            </a:extLst>
          </p:cNvPr>
          <p:cNvSpPr txBox="1"/>
          <p:nvPr/>
        </p:nvSpPr>
        <p:spPr>
          <a:xfrm>
            <a:off x="8308281" y="4714227"/>
            <a:ext cx="301686" cy="369332"/>
          </a:xfrm>
          <a:prstGeom prst="rect">
            <a:avLst/>
          </a:prstGeom>
          <a:noFill/>
        </p:spPr>
        <p:txBody>
          <a:bodyPr wrap="none" rtlCol="0">
            <a:spAutoFit/>
          </a:bodyPr>
          <a:lstStyle/>
          <a:p>
            <a:r>
              <a:rPr lang="en-GB" dirty="0"/>
              <a:t>3</a:t>
            </a:r>
          </a:p>
        </p:txBody>
      </p:sp>
      <p:sp>
        <p:nvSpPr>
          <p:cNvPr id="32" name="TextBox 31">
            <a:extLst>
              <a:ext uri="{FF2B5EF4-FFF2-40B4-BE49-F238E27FC236}">
                <a16:creationId xmlns:a16="http://schemas.microsoft.com/office/drawing/2014/main" id="{B63C6C2E-5EEE-434C-B8F7-2E319E5F133C}"/>
              </a:ext>
            </a:extLst>
          </p:cNvPr>
          <p:cNvSpPr txBox="1"/>
          <p:nvPr/>
        </p:nvSpPr>
        <p:spPr>
          <a:xfrm>
            <a:off x="6799028" y="4086122"/>
            <a:ext cx="301686" cy="369332"/>
          </a:xfrm>
          <a:prstGeom prst="rect">
            <a:avLst/>
          </a:prstGeom>
          <a:noFill/>
        </p:spPr>
        <p:txBody>
          <a:bodyPr wrap="none" rtlCol="0">
            <a:spAutoFit/>
          </a:bodyPr>
          <a:lstStyle/>
          <a:p>
            <a:r>
              <a:rPr lang="en-GB" dirty="0"/>
              <a:t>4</a:t>
            </a:r>
          </a:p>
        </p:txBody>
      </p:sp>
      <p:sp>
        <p:nvSpPr>
          <p:cNvPr id="33" name="TextBox 32">
            <a:extLst>
              <a:ext uri="{FF2B5EF4-FFF2-40B4-BE49-F238E27FC236}">
                <a16:creationId xmlns:a16="http://schemas.microsoft.com/office/drawing/2014/main" id="{DEFDA09F-386D-0849-86FD-2FE77AC935B3}"/>
              </a:ext>
            </a:extLst>
          </p:cNvPr>
          <p:cNvSpPr txBox="1"/>
          <p:nvPr/>
        </p:nvSpPr>
        <p:spPr>
          <a:xfrm>
            <a:off x="6799028" y="3622523"/>
            <a:ext cx="301686" cy="369332"/>
          </a:xfrm>
          <a:prstGeom prst="rect">
            <a:avLst/>
          </a:prstGeom>
          <a:noFill/>
        </p:spPr>
        <p:txBody>
          <a:bodyPr wrap="none" rtlCol="0">
            <a:spAutoFit/>
          </a:bodyPr>
          <a:lstStyle/>
          <a:p>
            <a:r>
              <a:rPr lang="en-GB" dirty="0"/>
              <a:t>8</a:t>
            </a:r>
          </a:p>
        </p:txBody>
      </p:sp>
      <p:sp>
        <p:nvSpPr>
          <p:cNvPr id="34" name="TextBox 33">
            <a:extLst>
              <a:ext uri="{FF2B5EF4-FFF2-40B4-BE49-F238E27FC236}">
                <a16:creationId xmlns:a16="http://schemas.microsoft.com/office/drawing/2014/main" id="{51A53501-4BF7-FD4C-9CFD-0187B76C2803}"/>
              </a:ext>
            </a:extLst>
          </p:cNvPr>
          <p:cNvSpPr txBox="1"/>
          <p:nvPr/>
        </p:nvSpPr>
        <p:spPr>
          <a:xfrm>
            <a:off x="6688372" y="3158924"/>
            <a:ext cx="418704" cy="369332"/>
          </a:xfrm>
          <a:prstGeom prst="rect">
            <a:avLst/>
          </a:prstGeom>
          <a:noFill/>
        </p:spPr>
        <p:txBody>
          <a:bodyPr wrap="none" rtlCol="0">
            <a:spAutoFit/>
          </a:bodyPr>
          <a:lstStyle/>
          <a:p>
            <a:r>
              <a:rPr lang="en-GB" dirty="0"/>
              <a:t>12</a:t>
            </a:r>
          </a:p>
        </p:txBody>
      </p:sp>
      <p:sp>
        <p:nvSpPr>
          <p:cNvPr id="35" name="TextBox 34">
            <a:extLst>
              <a:ext uri="{FF2B5EF4-FFF2-40B4-BE49-F238E27FC236}">
                <a16:creationId xmlns:a16="http://schemas.microsoft.com/office/drawing/2014/main" id="{0EAE916A-CDAE-E440-8B04-261CB5F93291}"/>
              </a:ext>
            </a:extLst>
          </p:cNvPr>
          <p:cNvSpPr txBox="1"/>
          <p:nvPr/>
        </p:nvSpPr>
        <p:spPr>
          <a:xfrm>
            <a:off x="6688372" y="2695325"/>
            <a:ext cx="418704" cy="369332"/>
          </a:xfrm>
          <a:prstGeom prst="rect">
            <a:avLst/>
          </a:prstGeom>
          <a:noFill/>
        </p:spPr>
        <p:txBody>
          <a:bodyPr wrap="none" rtlCol="0">
            <a:spAutoFit/>
          </a:bodyPr>
          <a:lstStyle/>
          <a:p>
            <a:r>
              <a:rPr lang="en-GB" dirty="0"/>
              <a:t>16</a:t>
            </a:r>
          </a:p>
        </p:txBody>
      </p:sp>
      <p:sp>
        <p:nvSpPr>
          <p:cNvPr id="37" name="Oval 36">
            <a:extLst>
              <a:ext uri="{FF2B5EF4-FFF2-40B4-BE49-F238E27FC236}">
                <a16:creationId xmlns:a16="http://schemas.microsoft.com/office/drawing/2014/main" id="{7D7C38CD-5374-F948-A439-50AF3AFD77D9}"/>
              </a:ext>
            </a:extLst>
          </p:cNvPr>
          <p:cNvSpPr>
            <a:spLocks noChangeAspect="1"/>
          </p:cNvSpPr>
          <p:nvPr/>
        </p:nvSpPr>
        <p:spPr>
          <a:xfrm>
            <a:off x="7485910" y="4590621"/>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C48C77E3-40F7-A74D-9C03-509F0D02974B}"/>
              </a:ext>
            </a:extLst>
          </p:cNvPr>
          <p:cNvSpPr>
            <a:spLocks noChangeAspect="1"/>
          </p:cNvSpPr>
          <p:nvPr/>
        </p:nvSpPr>
        <p:spPr>
          <a:xfrm>
            <a:off x="7953235" y="4217880"/>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CB11701-834E-6946-B40B-4ECBB72A2498}"/>
              </a:ext>
            </a:extLst>
          </p:cNvPr>
          <p:cNvSpPr>
            <a:spLocks noChangeAspect="1"/>
          </p:cNvSpPr>
          <p:nvPr/>
        </p:nvSpPr>
        <p:spPr>
          <a:xfrm>
            <a:off x="8419229" y="367048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9F6DBCF9-511E-0F42-A7C1-D9972DC2BF9B}"/>
              </a:ext>
            </a:extLst>
          </p:cNvPr>
          <p:cNvSpPr txBox="1"/>
          <p:nvPr/>
        </p:nvSpPr>
        <p:spPr>
          <a:xfrm>
            <a:off x="8776312" y="4722805"/>
            <a:ext cx="301686" cy="369332"/>
          </a:xfrm>
          <a:prstGeom prst="rect">
            <a:avLst/>
          </a:prstGeom>
          <a:noFill/>
        </p:spPr>
        <p:txBody>
          <a:bodyPr wrap="none" rtlCol="0">
            <a:spAutoFit/>
          </a:bodyPr>
          <a:lstStyle/>
          <a:p>
            <a:r>
              <a:rPr lang="en-GB" dirty="0"/>
              <a:t>4</a:t>
            </a:r>
          </a:p>
        </p:txBody>
      </p:sp>
      <p:sp>
        <p:nvSpPr>
          <p:cNvPr id="41" name="Oval 40">
            <a:extLst>
              <a:ext uri="{FF2B5EF4-FFF2-40B4-BE49-F238E27FC236}">
                <a16:creationId xmlns:a16="http://schemas.microsoft.com/office/drawing/2014/main" id="{5B4E3669-BBAA-1B4C-8231-447653DEC985}"/>
              </a:ext>
            </a:extLst>
          </p:cNvPr>
          <p:cNvSpPr>
            <a:spLocks noChangeAspect="1"/>
          </p:cNvSpPr>
          <p:nvPr/>
        </p:nvSpPr>
        <p:spPr>
          <a:xfrm>
            <a:off x="8886176" y="2816577"/>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2" name="Table 3">
            <a:extLst>
              <a:ext uri="{FF2B5EF4-FFF2-40B4-BE49-F238E27FC236}">
                <a16:creationId xmlns:a16="http://schemas.microsoft.com/office/drawing/2014/main" id="{74080EAA-9C40-3242-BBFF-4B7CEB4023BE}"/>
              </a:ext>
            </a:extLst>
          </p:cNvPr>
          <p:cNvGraphicFramePr>
            <a:graphicFrameLocks noGrp="1"/>
          </p:cNvGraphicFramePr>
          <p:nvPr/>
        </p:nvGraphicFramePr>
        <p:xfrm>
          <a:off x="6152674" y="576968"/>
          <a:ext cx="3528000" cy="1036320"/>
        </p:xfrm>
        <a:graphic>
          <a:graphicData uri="http://schemas.openxmlformats.org/drawingml/2006/table">
            <a:tbl>
              <a:tblPr firstRow="1" bandRow="1">
                <a:tableStyleId>{5940675A-B579-460E-94D1-54222C63F5DA}</a:tableStyleId>
              </a:tblPr>
              <a:tblGrid>
                <a:gridCol w="1368000">
                  <a:extLst>
                    <a:ext uri="{9D8B030D-6E8A-4147-A177-3AD203B41FA5}">
                      <a16:colId xmlns:a16="http://schemas.microsoft.com/office/drawing/2014/main" val="1901294091"/>
                    </a:ext>
                  </a:extLst>
                </a:gridCol>
                <a:gridCol w="540000">
                  <a:extLst>
                    <a:ext uri="{9D8B030D-6E8A-4147-A177-3AD203B41FA5}">
                      <a16:colId xmlns:a16="http://schemas.microsoft.com/office/drawing/2014/main" val="981712607"/>
                    </a:ext>
                  </a:extLst>
                </a:gridCol>
                <a:gridCol w="540000">
                  <a:extLst>
                    <a:ext uri="{9D8B030D-6E8A-4147-A177-3AD203B41FA5}">
                      <a16:colId xmlns:a16="http://schemas.microsoft.com/office/drawing/2014/main" val="257800292"/>
                    </a:ext>
                  </a:extLst>
                </a:gridCol>
                <a:gridCol w="540000">
                  <a:extLst>
                    <a:ext uri="{9D8B030D-6E8A-4147-A177-3AD203B41FA5}">
                      <a16:colId xmlns:a16="http://schemas.microsoft.com/office/drawing/2014/main" val="2501155651"/>
                    </a:ext>
                  </a:extLst>
                </a:gridCol>
                <a:gridCol w="540000">
                  <a:extLst>
                    <a:ext uri="{9D8B030D-6E8A-4147-A177-3AD203B41FA5}">
                      <a16:colId xmlns:a16="http://schemas.microsoft.com/office/drawing/2014/main" val="4166302547"/>
                    </a:ext>
                  </a:extLst>
                </a:gridCol>
              </a:tblGrid>
              <a:tr h="370840">
                <a:tc>
                  <a:txBody>
                    <a:bodyPr/>
                    <a:lstStyle/>
                    <a:p>
                      <a:pPr algn="ctr"/>
                      <a:r>
                        <a:rPr lang="en-GB" sz="2800" dirty="0"/>
                        <a:t>Position</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2</a:t>
                      </a:r>
                    </a:p>
                  </a:txBody>
                  <a:tcPr anchor="ctr">
                    <a:solidFill>
                      <a:schemeClr val="bg1"/>
                    </a:solidFill>
                  </a:tcPr>
                </a:tc>
                <a:tc>
                  <a:txBody>
                    <a:bodyPr/>
                    <a:lstStyle/>
                    <a:p>
                      <a:pPr algn="ctr"/>
                      <a:r>
                        <a:rPr lang="en-GB" sz="2800" dirty="0"/>
                        <a:t>3</a:t>
                      </a:r>
                    </a:p>
                  </a:txBody>
                  <a:tcPr anchor="ctr">
                    <a:solidFill>
                      <a:schemeClr val="bg1"/>
                    </a:solidFill>
                  </a:tcPr>
                </a:tc>
                <a:tc>
                  <a:txBody>
                    <a:bodyPr/>
                    <a:lstStyle/>
                    <a:p>
                      <a:pPr algn="ctr"/>
                      <a:r>
                        <a:rPr lang="en-GB" sz="2800" dirty="0"/>
                        <a:t>4</a:t>
                      </a:r>
                    </a:p>
                  </a:txBody>
                  <a:tcPr anchor="ctr">
                    <a:solidFill>
                      <a:schemeClr val="bg1"/>
                    </a:solidFill>
                  </a:tcPr>
                </a:tc>
                <a:extLst>
                  <a:ext uri="{0D108BD9-81ED-4DB2-BD59-A6C34878D82A}">
                    <a16:rowId xmlns:a16="http://schemas.microsoft.com/office/drawing/2014/main" val="3057000706"/>
                  </a:ext>
                </a:extLst>
              </a:tr>
              <a:tr h="370840">
                <a:tc>
                  <a:txBody>
                    <a:bodyPr/>
                    <a:lstStyle/>
                    <a:p>
                      <a:pPr algn="ctr"/>
                      <a:r>
                        <a:rPr lang="en-GB" sz="2800" dirty="0"/>
                        <a:t>Term</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4</a:t>
                      </a:r>
                    </a:p>
                  </a:txBody>
                  <a:tcPr anchor="ctr">
                    <a:solidFill>
                      <a:schemeClr val="bg1"/>
                    </a:solidFill>
                  </a:tcPr>
                </a:tc>
                <a:tc>
                  <a:txBody>
                    <a:bodyPr/>
                    <a:lstStyle/>
                    <a:p>
                      <a:pPr algn="ctr"/>
                      <a:endParaRPr lang="en-GB" sz="2800" dirty="0"/>
                    </a:p>
                  </a:txBody>
                  <a:tcPr anchor="ctr">
                    <a:solidFill>
                      <a:schemeClr val="bg1"/>
                    </a:solidFill>
                  </a:tcPr>
                </a:tc>
                <a:tc>
                  <a:txBody>
                    <a:bodyPr/>
                    <a:lstStyle/>
                    <a:p>
                      <a:pPr algn="ctr"/>
                      <a:endParaRPr lang="en-GB" sz="2600" dirty="0"/>
                    </a:p>
                  </a:txBody>
                  <a:tcPr anchor="ctr">
                    <a:solidFill>
                      <a:schemeClr val="bg1"/>
                    </a:solidFill>
                  </a:tcPr>
                </a:tc>
                <a:extLst>
                  <a:ext uri="{0D108BD9-81ED-4DB2-BD59-A6C34878D82A}">
                    <a16:rowId xmlns:a16="http://schemas.microsoft.com/office/drawing/2014/main" val="3443839163"/>
                  </a:ext>
                </a:extLst>
              </a:tr>
            </a:tbl>
          </a:graphicData>
        </a:graphic>
      </p:graphicFrame>
      <p:graphicFrame>
        <p:nvGraphicFramePr>
          <p:cNvPr id="43" name="Table 3">
            <a:extLst>
              <a:ext uri="{FF2B5EF4-FFF2-40B4-BE49-F238E27FC236}">
                <a16:creationId xmlns:a16="http://schemas.microsoft.com/office/drawing/2014/main" id="{818A1FC2-D37A-4649-BA68-E43EEB670DCE}"/>
              </a:ext>
            </a:extLst>
          </p:cNvPr>
          <p:cNvGraphicFramePr>
            <a:graphicFrameLocks noGrp="1"/>
          </p:cNvGraphicFramePr>
          <p:nvPr/>
        </p:nvGraphicFramePr>
        <p:xfrm>
          <a:off x="2332006" y="582858"/>
          <a:ext cx="3240000" cy="1036320"/>
        </p:xfrm>
        <a:graphic>
          <a:graphicData uri="http://schemas.openxmlformats.org/drawingml/2006/table">
            <a:tbl>
              <a:tblPr firstRow="1" bandRow="1">
                <a:tableStyleId>{5940675A-B579-460E-94D1-54222C63F5DA}</a:tableStyleId>
              </a:tblPr>
              <a:tblGrid>
                <a:gridCol w="1368000">
                  <a:extLst>
                    <a:ext uri="{9D8B030D-6E8A-4147-A177-3AD203B41FA5}">
                      <a16:colId xmlns:a16="http://schemas.microsoft.com/office/drawing/2014/main" val="1901294091"/>
                    </a:ext>
                  </a:extLst>
                </a:gridCol>
                <a:gridCol w="468000">
                  <a:extLst>
                    <a:ext uri="{9D8B030D-6E8A-4147-A177-3AD203B41FA5}">
                      <a16:colId xmlns:a16="http://schemas.microsoft.com/office/drawing/2014/main" val="981712607"/>
                    </a:ext>
                  </a:extLst>
                </a:gridCol>
                <a:gridCol w="468000">
                  <a:extLst>
                    <a:ext uri="{9D8B030D-6E8A-4147-A177-3AD203B41FA5}">
                      <a16:colId xmlns:a16="http://schemas.microsoft.com/office/drawing/2014/main" val="257800292"/>
                    </a:ext>
                  </a:extLst>
                </a:gridCol>
                <a:gridCol w="468000">
                  <a:extLst>
                    <a:ext uri="{9D8B030D-6E8A-4147-A177-3AD203B41FA5}">
                      <a16:colId xmlns:a16="http://schemas.microsoft.com/office/drawing/2014/main" val="2501155651"/>
                    </a:ext>
                  </a:extLst>
                </a:gridCol>
                <a:gridCol w="468000">
                  <a:extLst>
                    <a:ext uri="{9D8B030D-6E8A-4147-A177-3AD203B41FA5}">
                      <a16:colId xmlns:a16="http://schemas.microsoft.com/office/drawing/2014/main" val="4166302547"/>
                    </a:ext>
                  </a:extLst>
                </a:gridCol>
              </a:tblGrid>
              <a:tr h="370840">
                <a:tc>
                  <a:txBody>
                    <a:bodyPr/>
                    <a:lstStyle/>
                    <a:p>
                      <a:pPr algn="ctr"/>
                      <a:r>
                        <a:rPr lang="en-GB" sz="2800" dirty="0"/>
                        <a:t>Position</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2</a:t>
                      </a:r>
                    </a:p>
                  </a:txBody>
                  <a:tcPr anchor="ctr">
                    <a:solidFill>
                      <a:schemeClr val="bg1"/>
                    </a:solidFill>
                  </a:tcPr>
                </a:tc>
                <a:tc>
                  <a:txBody>
                    <a:bodyPr/>
                    <a:lstStyle/>
                    <a:p>
                      <a:pPr algn="ctr"/>
                      <a:r>
                        <a:rPr lang="en-GB" sz="2800" dirty="0"/>
                        <a:t>3</a:t>
                      </a:r>
                    </a:p>
                  </a:txBody>
                  <a:tcPr anchor="ctr">
                    <a:solidFill>
                      <a:schemeClr val="bg1"/>
                    </a:solidFill>
                  </a:tcPr>
                </a:tc>
                <a:tc>
                  <a:txBody>
                    <a:bodyPr/>
                    <a:lstStyle/>
                    <a:p>
                      <a:pPr algn="ctr"/>
                      <a:r>
                        <a:rPr lang="en-GB" sz="2800" dirty="0"/>
                        <a:t>4</a:t>
                      </a:r>
                    </a:p>
                  </a:txBody>
                  <a:tcPr anchor="ctr">
                    <a:solidFill>
                      <a:schemeClr val="bg1"/>
                    </a:solidFill>
                  </a:tcPr>
                </a:tc>
                <a:extLst>
                  <a:ext uri="{0D108BD9-81ED-4DB2-BD59-A6C34878D82A}">
                    <a16:rowId xmlns:a16="http://schemas.microsoft.com/office/drawing/2014/main" val="3057000706"/>
                  </a:ext>
                </a:extLst>
              </a:tr>
              <a:tr h="370840">
                <a:tc>
                  <a:txBody>
                    <a:bodyPr/>
                    <a:lstStyle/>
                    <a:p>
                      <a:pPr algn="ctr"/>
                      <a:r>
                        <a:rPr lang="en-GB" sz="2800" dirty="0"/>
                        <a:t>Term</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4</a:t>
                      </a:r>
                    </a:p>
                  </a:txBody>
                  <a:tcPr anchor="ctr">
                    <a:solidFill>
                      <a:schemeClr val="bg1"/>
                    </a:solidFill>
                  </a:tcPr>
                </a:tc>
                <a:tc>
                  <a:txBody>
                    <a:bodyPr/>
                    <a:lstStyle/>
                    <a:p>
                      <a:pPr algn="ctr"/>
                      <a:r>
                        <a:rPr lang="en-GB" sz="2800" dirty="0"/>
                        <a:t>7</a:t>
                      </a:r>
                    </a:p>
                  </a:txBody>
                  <a:tcPr anchor="ctr">
                    <a:solidFill>
                      <a:schemeClr val="bg1"/>
                    </a:solidFill>
                  </a:tcPr>
                </a:tc>
                <a:tc>
                  <a:txBody>
                    <a:bodyPr/>
                    <a:lstStyle/>
                    <a:p>
                      <a:pPr algn="ctr"/>
                      <a:endParaRPr lang="en-GB" sz="2800" dirty="0"/>
                    </a:p>
                  </a:txBody>
                  <a:tcPr anchor="ctr">
                    <a:solidFill>
                      <a:schemeClr val="bg1"/>
                    </a:solidFill>
                  </a:tcPr>
                </a:tc>
                <a:extLst>
                  <a:ext uri="{0D108BD9-81ED-4DB2-BD59-A6C34878D82A}">
                    <a16:rowId xmlns:a16="http://schemas.microsoft.com/office/drawing/2014/main" val="3443839163"/>
                  </a:ext>
                </a:extLst>
              </a:tr>
            </a:tbl>
          </a:graphicData>
        </a:graphic>
      </p:graphicFrame>
      <p:graphicFrame>
        <p:nvGraphicFramePr>
          <p:cNvPr id="44" name="Table 3">
            <a:extLst>
              <a:ext uri="{FF2B5EF4-FFF2-40B4-BE49-F238E27FC236}">
                <a16:creationId xmlns:a16="http://schemas.microsoft.com/office/drawing/2014/main" id="{DE0BF918-CFC6-524D-A908-30B2C249B8BD}"/>
              </a:ext>
            </a:extLst>
          </p:cNvPr>
          <p:cNvGraphicFramePr>
            <a:graphicFrameLocks noGrp="1"/>
          </p:cNvGraphicFramePr>
          <p:nvPr/>
        </p:nvGraphicFramePr>
        <p:xfrm>
          <a:off x="2332006" y="582858"/>
          <a:ext cx="3312000" cy="1036320"/>
        </p:xfrm>
        <a:graphic>
          <a:graphicData uri="http://schemas.openxmlformats.org/drawingml/2006/table">
            <a:tbl>
              <a:tblPr firstRow="1" bandRow="1">
                <a:tableStyleId>{5940675A-B579-460E-94D1-54222C63F5DA}</a:tableStyleId>
              </a:tblPr>
              <a:tblGrid>
                <a:gridCol w="1368000">
                  <a:extLst>
                    <a:ext uri="{9D8B030D-6E8A-4147-A177-3AD203B41FA5}">
                      <a16:colId xmlns:a16="http://schemas.microsoft.com/office/drawing/2014/main" val="1901294091"/>
                    </a:ext>
                  </a:extLst>
                </a:gridCol>
                <a:gridCol w="468000">
                  <a:extLst>
                    <a:ext uri="{9D8B030D-6E8A-4147-A177-3AD203B41FA5}">
                      <a16:colId xmlns:a16="http://schemas.microsoft.com/office/drawing/2014/main" val="981712607"/>
                    </a:ext>
                  </a:extLst>
                </a:gridCol>
                <a:gridCol w="468000">
                  <a:extLst>
                    <a:ext uri="{9D8B030D-6E8A-4147-A177-3AD203B41FA5}">
                      <a16:colId xmlns:a16="http://schemas.microsoft.com/office/drawing/2014/main" val="257800292"/>
                    </a:ext>
                  </a:extLst>
                </a:gridCol>
                <a:gridCol w="468000">
                  <a:extLst>
                    <a:ext uri="{9D8B030D-6E8A-4147-A177-3AD203B41FA5}">
                      <a16:colId xmlns:a16="http://schemas.microsoft.com/office/drawing/2014/main" val="2501155651"/>
                    </a:ext>
                  </a:extLst>
                </a:gridCol>
                <a:gridCol w="540000">
                  <a:extLst>
                    <a:ext uri="{9D8B030D-6E8A-4147-A177-3AD203B41FA5}">
                      <a16:colId xmlns:a16="http://schemas.microsoft.com/office/drawing/2014/main" val="4166302547"/>
                    </a:ext>
                  </a:extLst>
                </a:gridCol>
              </a:tblGrid>
              <a:tr h="370840">
                <a:tc>
                  <a:txBody>
                    <a:bodyPr/>
                    <a:lstStyle/>
                    <a:p>
                      <a:pPr algn="ctr"/>
                      <a:r>
                        <a:rPr lang="en-GB" sz="2800" dirty="0"/>
                        <a:t>Position</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2</a:t>
                      </a:r>
                    </a:p>
                  </a:txBody>
                  <a:tcPr anchor="ctr">
                    <a:solidFill>
                      <a:schemeClr val="bg1"/>
                    </a:solidFill>
                  </a:tcPr>
                </a:tc>
                <a:tc>
                  <a:txBody>
                    <a:bodyPr/>
                    <a:lstStyle/>
                    <a:p>
                      <a:pPr algn="ctr"/>
                      <a:r>
                        <a:rPr lang="en-GB" sz="2800" dirty="0"/>
                        <a:t>3</a:t>
                      </a:r>
                    </a:p>
                  </a:txBody>
                  <a:tcPr anchor="ctr">
                    <a:solidFill>
                      <a:schemeClr val="bg1"/>
                    </a:solidFill>
                  </a:tcPr>
                </a:tc>
                <a:tc>
                  <a:txBody>
                    <a:bodyPr/>
                    <a:lstStyle/>
                    <a:p>
                      <a:pPr algn="ctr"/>
                      <a:r>
                        <a:rPr lang="en-GB" sz="2800" dirty="0"/>
                        <a:t>4</a:t>
                      </a:r>
                    </a:p>
                  </a:txBody>
                  <a:tcPr anchor="ctr">
                    <a:solidFill>
                      <a:schemeClr val="bg1"/>
                    </a:solidFill>
                  </a:tcPr>
                </a:tc>
                <a:extLst>
                  <a:ext uri="{0D108BD9-81ED-4DB2-BD59-A6C34878D82A}">
                    <a16:rowId xmlns:a16="http://schemas.microsoft.com/office/drawing/2014/main" val="3057000706"/>
                  </a:ext>
                </a:extLst>
              </a:tr>
              <a:tr h="370840">
                <a:tc>
                  <a:txBody>
                    <a:bodyPr/>
                    <a:lstStyle/>
                    <a:p>
                      <a:pPr algn="ctr"/>
                      <a:r>
                        <a:rPr lang="en-GB" sz="2800" dirty="0"/>
                        <a:t>Term</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4</a:t>
                      </a:r>
                    </a:p>
                  </a:txBody>
                  <a:tcPr anchor="ctr">
                    <a:solidFill>
                      <a:schemeClr val="bg1"/>
                    </a:solidFill>
                  </a:tcPr>
                </a:tc>
                <a:tc>
                  <a:txBody>
                    <a:bodyPr/>
                    <a:lstStyle/>
                    <a:p>
                      <a:pPr algn="ctr"/>
                      <a:r>
                        <a:rPr lang="en-GB" sz="2800" dirty="0"/>
                        <a:t>7</a:t>
                      </a:r>
                    </a:p>
                  </a:txBody>
                  <a:tcPr anchor="ctr">
                    <a:solidFill>
                      <a:schemeClr val="bg1"/>
                    </a:solidFill>
                  </a:tcPr>
                </a:tc>
                <a:tc>
                  <a:txBody>
                    <a:bodyPr/>
                    <a:lstStyle/>
                    <a:p>
                      <a:pPr algn="ctr"/>
                      <a:r>
                        <a:rPr lang="en-GB" sz="2600" dirty="0"/>
                        <a:t>10</a:t>
                      </a:r>
                    </a:p>
                  </a:txBody>
                  <a:tcPr anchor="ctr">
                    <a:solidFill>
                      <a:schemeClr val="bg1"/>
                    </a:solidFill>
                  </a:tcPr>
                </a:tc>
                <a:extLst>
                  <a:ext uri="{0D108BD9-81ED-4DB2-BD59-A6C34878D82A}">
                    <a16:rowId xmlns:a16="http://schemas.microsoft.com/office/drawing/2014/main" val="3443839163"/>
                  </a:ext>
                </a:extLst>
              </a:tr>
            </a:tbl>
          </a:graphicData>
        </a:graphic>
      </p:graphicFrame>
      <p:graphicFrame>
        <p:nvGraphicFramePr>
          <p:cNvPr id="45" name="Table 3">
            <a:extLst>
              <a:ext uri="{FF2B5EF4-FFF2-40B4-BE49-F238E27FC236}">
                <a16:creationId xmlns:a16="http://schemas.microsoft.com/office/drawing/2014/main" id="{90CA031C-119C-5248-BBAF-481BA674E8CE}"/>
              </a:ext>
            </a:extLst>
          </p:cNvPr>
          <p:cNvGraphicFramePr>
            <a:graphicFrameLocks noGrp="1"/>
          </p:cNvGraphicFramePr>
          <p:nvPr/>
        </p:nvGraphicFramePr>
        <p:xfrm>
          <a:off x="6152673" y="576968"/>
          <a:ext cx="3528000" cy="1036320"/>
        </p:xfrm>
        <a:graphic>
          <a:graphicData uri="http://schemas.openxmlformats.org/drawingml/2006/table">
            <a:tbl>
              <a:tblPr firstRow="1" bandRow="1">
                <a:tableStyleId>{5940675A-B579-460E-94D1-54222C63F5DA}</a:tableStyleId>
              </a:tblPr>
              <a:tblGrid>
                <a:gridCol w="1368000">
                  <a:extLst>
                    <a:ext uri="{9D8B030D-6E8A-4147-A177-3AD203B41FA5}">
                      <a16:colId xmlns:a16="http://schemas.microsoft.com/office/drawing/2014/main" val="1901294091"/>
                    </a:ext>
                  </a:extLst>
                </a:gridCol>
                <a:gridCol w="540000">
                  <a:extLst>
                    <a:ext uri="{9D8B030D-6E8A-4147-A177-3AD203B41FA5}">
                      <a16:colId xmlns:a16="http://schemas.microsoft.com/office/drawing/2014/main" val="981712607"/>
                    </a:ext>
                  </a:extLst>
                </a:gridCol>
                <a:gridCol w="540000">
                  <a:extLst>
                    <a:ext uri="{9D8B030D-6E8A-4147-A177-3AD203B41FA5}">
                      <a16:colId xmlns:a16="http://schemas.microsoft.com/office/drawing/2014/main" val="257800292"/>
                    </a:ext>
                  </a:extLst>
                </a:gridCol>
                <a:gridCol w="540000">
                  <a:extLst>
                    <a:ext uri="{9D8B030D-6E8A-4147-A177-3AD203B41FA5}">
                      <a16:colId xmlns:a16="http://schemas.microsoft.com/office/drawing/2014/main" val="2501155651"/>
                    </a:ext>
                  </a:extLst>
                </a:gridCol>
                <a:gridCol w="540000">
                  <a:extLst>
                    <a:ext uri="{9D8B030D-6E8A-4147-A177-3AD203B41FA5}">
                      <a16:colId xmlns:a16="http://schemas.microsoft.com/office/drawing/2014/main" val="4166302547"/>
                    </a:ext>
                  </a:extLst>
                </a:gridCol>
              </a:tblGrid>
              <a:tr h="370840">
                <a:tc>
                  <a:txBody>
                    <a:bodyPr/>
                    <a:lstStyle/>
                    <a:p>
                      <a:pPr algn="ctr"/>
                      <a:r>
                        <a:rPr lang="en-GB" sz="2800" dirty="0"/>
                        <a:t>Position</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2</a:t>
                      </a:r>
                    </a:p>
                  </a:txBody>
                  <a:tcPr anchor="ctr">
                    <a:solidFill>
                      <a:schemeClr val="bg1"/>
                    </a:solidFill>
                  </a:tcPr>
                </a:tc>
                <a:tc>
                  <a:txBody>
                    <a:bodyPr/>
                    <a:lstStyle/>
                    <a:p>
                      <a:pPr algn="ctr"/>
                      <a:r>
                        <a:rPr lang="en-GB" sz="2800" dirty="0"/>
                        <a:t>3</a:t>
                      </a:r>
                    </a:p>
                  </a:txBody>
                  <a:tcPr anchor="ctr">
                    <a:solidFill>
                      <a:schemeClr val="bg1"/>
                    </a:solidFill>
                  </a:tcPr>
                </a:tc>
                <a:tc>
                  <a:txBody>
                    <a:bodyPr/>
                    <a:lstStyle/>
                    <a:p>
                      <a:pPr algn="ctr"/>
                      <a:r>
                        <a:rPr lang="en-GB" sz="2800" dirty="0"/>
                        <a:t>4</a:t>
                      </a:r>
                    </a:p>
                  </a:txBody>
                  <a:tcPr anchor="ctr">
                    <a:solidFill>
                      <a:schemeClr val="bg1"/>
                    </a:solidFill>
                  </a:tcPr>
                </a:tc>
                <a:extLst>
                  <a:ext uri="{0D108BD9-81ED-4DB2-BD59-A6C34878D82A}">
                    <a16:rowId xmlns:a16="http://schemas.microsoft.com/office/drawing/2014/main" val="3057000706"/>
                  </a:ext>
                </a:extLst>
              </a:tr>
              <a:tr h="370840">
                <a:tc>
                  <a:txBody>
                    <a:bodyPr/>
                    <a:lstStyle/>
                    <a:p>
                      <a:pPr algn="ctr"/>
                      <a:r>
                        <a:rPr lang="en-GB" sz="2800" dirty="0"/>
                        <a:t>Term</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4</a:t>
                      </a:r>
                    </a:p>
                  </a:txBody>
                  <a:tcPr anchor="ctr">
                    <a:solidFill>
                      <a:schemeClr val="bg1"/>
                    </a:solidFill>
                  </a:tcPr>
                </a:tc>
                <a:tc>
                  <a:txBody>
                    <a:bodyPr/>
                    <a:lstStyle/>
                    <a:p>
                      <a:pPr algn="ctr"/>
                      <a:r>
                        <a:rPr lang="en-GB" sz="2800" dirty="0"/>
                        <a:t>9</a:t>
                      </a:r>
                    </a:p>
                  </a:txBody>
                  <a:tcPr anchor="ctr">
                    <a:solidFill>
                      <a:schemeClr val="bg1"/>
                    </a:solidFill>
                  </a:tcPr>
                </a:tc>
                <a:tc>
                  <a:txBody>
                    <a:bodyPr/>
                    <a:lstStyle/>
                    <a:p>
                      <a:pPr algn="ctr"/>
                      <a:endParaRPr lang="en-GB" sz="2600" dirty="0"/>
                    </a:p>
                  </a:txBody>
                  <a:tcPr anchor="ctr">
                    <a:solidFill>
                      <a:schemeClr val="bg1"/>
                    </a:solidFill>
                  </a:tcPr>
                </a:tc>
                <a:extLst>
                  <a:ext uri="{0D108BD9-81ED-4DB2-BD59-A6C34878D82A}">
                    <a16:rowId xmlns:a16="http://schemas.microsoft.com/office/drawing/2014/main" val="3443839163"/>
                  </a:ext>
                </a:extLst>
              </a:tr>
            </a:tbl>
          </a:graphicData>
        </a:graphic>
      </p:graphicFrame>
      <p:graphicFrame>
        <p:nvGraphicFramePr>
          <p:cNvPr id="46" name="Table 3">
            <a:extLst>
              <a:ext uri="{FF2B5EF4-FFF2-40B4-BE49-F238E27FC236}">
                <a16:creationId xmlns:a16="http://schemas.microsoft.com/office/drawing/2014/main" id="{42BBD66F-287A-714A-822E-61AA9A00DF49}"/>
              </a:ext>
            </a:extLst>
          </p:cNvPr>
          <p:cNvGraphicFramePr>
            <a:graphicFrameLocks noGrp="1"/>
          </p:cNvGraphicFramePr>
          <p:nvPr/>
        </p:nvGraphicFramePr>
        <p:xfrm>
          <a:off x="6152672" y="576968"/>
          <a:ext cx="3528000" cy="1036320"/>
        </p:xfrm>
        <a:graphic>
          <a:graphicData uri="http://schemas.openxmlformats.org/drawingml/2006/table">
            <a:tbl>
              <a:tblPr firstRow="1" bandRow="1">
                <a:tableStyleId>{5940675A-B579-460E-94D1-54222C63F5DA}</a:tableStyleId>
              </a:tblPr>
              <a:tblGrid>
                <a:gridCol w="1368000">
                  <a:extLst>
                    <a:ext uri="{9D8B030D-6E8A-4147-A177-3AD203B41FA5}">
                      <a16:colId xmlns:a16="http://schemas.microsoft.com/office/drawing/2014/main" val="1901294091"/>
                    </a:ext>
                  </a:extLst>
                </a:gridCol>
                <a:gridCol w="540000">
                  <a:extLst>
                    <a:ext uri="{9D8B030D-6E8A-4147-A177-3AD203B41FA5}">
                      <a16:colId xmlns:a16="http://schemas.microsoft.com/office/drawing/2014/main" val="981712607"/>
                    </a:ext>
                  </a:extLst>
                </a:gridCol>
                <a:gridCol w="540000">
                  <a:extLst>
                    <a:ext uri="{9D8B030D-6E8A-4147-A177-3AD203B41FA5}">
                      <a16:colId xmlns:a16="http://schemas.microsoft.com/office/drawing/2014/main" val="257800292"/>
                    </a:ext>
                  </a:extLst>
                </a:gridCol>
                <a:gridCol w="540000">
                  <a:extLst>
                    <a:ext uri="{9D8B030D-6E8A-4147-A177-3AD203B41FA5}">
                      <a16:colId xmlns:a16="http://schemas.microsoft.com/office/drawing/2014/main" val="2501155651"/>
                    </a:ext>
                  </a:extLst>
                </a:gridCol>
                <a:gridCol w="540000">
                  <a:extLst>
                    <a:ext uri="{9D8B030D-6E8A-4147-A177-3AD203B41FA5}">
                      <a16:colId xmlns:a16="http://schemas.microsoft.com/office/drawing/2014/main" val="4166302547"/>
                    </a:ext>
                  </a:extLst>
                </a:gridCol>
              </a:tblGrid>
              <a:tr h="370840">
                <a:tc>
                  <a:txBody>
                    <a:bodyPr/>
                    <a:lstStyle/>
                    <a:p>
                      <a:pPr algn="ctr"/>
                      <a:r>
                        <a:rPr lang="en-GB" sz="2800" dirty="0"/>
                        <a:t>Position</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2</a:t>
                      </a:r>
                    </a:p>
                  </a:txBody>
                  <a:tcPr anchor="ctr">
                    <a:solidFill>
                      <a:schemeClr val="bg1"/>
                    </a:solidFill>
                  </a:tcPr>
                </a:tc>
                <a:tc>
                  <a:txBody>
                    <a:bodyPr/>
                    <a:lstStyle/>
                    <a:p>
                      <a:pPr algn="ctr"/>
                      <a:r>
                        <a:rPr lang="en-GB" sz="2800" dirty="0"/>
                        <a:t>3</a:t>
                      </a:r>
                    </a:p>
                  </a:txBody>
                  <a:tcPr anchor="ctr">
                    <a:solidFill>
                      <a:schemeClr val="bg1"/>
                    </a:solidFill>
                  </a:tcPr>
                </a:tc>
                <a:tc>
                  <a:txBody>
                    <a:bodyPr/>
                    <a:lstStyle/>
                    <a:p>
                      <a:pPr algn="ctr"/>
                      <a:r>
                        <a:rPr lang="en-GB" sz="2800" dirty="0"/>
                        <a:t>4</a:t>
                      </a:r>
                    </a:p>
                  </a:txBody>
                  <a:tcPr anchor="ctr">
                    <a:solidFill>
                      <a:schemeClr val="bg1"/>
                    </a:solidFill>
                  </a:tcPr>
                </a:tc>
                <a:extLst>
                  <a:ext uri="{0D108BD9-81ED-4DB2-BD59-A6C34878D82A}">
                    <a16:rowId xmlns:a16="http://schemas.microsoft.com/office/drawing/2014/main" val="3057000706"/>
                  </a:ext>
                </a:extLst>
              </a:tr>
              <a:tr h="370840">
                <a:tc>
                  <a:txBody>
                    <a:bodyPr/>
                    <a:lstStyle/>
                    <a:p>
                      <a:pPr algn="ctr"/>
                      <a:r>
                        <a:rPr lang="en-GB" sz="2800" dirty="0"/>
                        <a:t>Term</a:t>
                      </a:r>
                    </a:p>
                  </a:txBody>
                  <a:tcPr anchor="ctr">
                    <a:solidFill>
                      <a:schemeClr val="accent5">
                        <a:lumMod val="40000"/>
                        <a:lumOff val="60000"/>
                      </a:schemeClr>
                    </a:solidFill>
                  </a:tcPr>
                </a:tc>
                <a:tc>
                  <a:txBody>
                    <a:bodyPr/>
                    <a:lstStyle/>
                    <a:p>
                      <a:pPr algn="ctr"/>
                      <a:r>
                        <a:rPr lang="en-GB" sz="2800" dirty="0"/>
                        <a:t>1</a:t>
                      </a:r>
                    </a:p>
                  </a:txBody>
                  <a:tcPr anchor="ctr">
                    <a:solidFill>
                      <a:schemeClr val="bg1"/>
                    </a:solidFill>
                  </a:tcPr>
                </a:tc>
                <a:tc>
                  <a:txBody>
                    <a:bodyPr/>
                    <a:lstStyle/>
                    <a:p>
                      <a:pPr algn="ctr"/>
                      <a:r>
                        <a:rPr lang="en-GB" sz="2800" dirty="0"/>
                        <a:t>4</a:t>
                      </a:r>
                    </a:p>
                  </a:txBody>
                  <a:tcPr anchor="ctr">
                    <a:solidFill>
                      <a:schemeClr val="bg1"/>
                    </a:solidFill>
                  </a:tcPr>
                </a:tc>
                <a:tc>
                  <a:txBody>
                    <a:bodyPr/>
                    <a:lstStyle/>
                    <a:p>
                      <a:pPr algn="ctr"/>
                      <a:r>
                        <a:rPr lang="en-GB" sz="2800" dirty="0"/>
                        <a:t>9</a:t>
                      </a:r>
                    </a:p>
                  </a:txBody>
                  <a:tcPr anchor="ctr">
                    <a:solidFill>
                      <a:schemeClr val="bg1"/>
                    </a:solidFill>
                  </a:tcPr>
                </a:tc>
                <a:tc>
                  <a:txBody>
                    <a:bodyPr/>
                    <a:lstStyle/>
                    <a:p>
                      <a:pPr algn="ctr"/>
                      <a:r>
                        <a:rPr lang="en-GB" sz="2600" dirty="0"/>
                        <a:t>16</a:t>
                      </a:r>
                    </a:p>
                  </a:txBody>
                  <a:tcPr anchor="ctr">
                    <a:solidFill>
                      <a:schemeClr val="bg1"/>
                    </a:solidFill>
                  </a:tcPr>
                </a:tc>
                <a:extLst>
                  <a:ext uri="{0D108BD9-81ED-4DB2-BD59-A6C34878D82A}">
                    <a16:rowId xmlns:a16="http://schemas.microsoft.com/office/drawing/2014/main" val="3443839163"/>
                  </a:ext>
                </a:extLst>
              </a:tr>
            </a:tbl>
          </a:graphicData>
        </a:graphic>
      </p:graphicFrame>
      <p:cxnSp>
        <p:nvCxnSpPr>
          <p:cNvPr id="49" name="Straight Connector 48">
            <a:extLst>
              <a:ext uri="{FF2B5EF4-FFF2-40B4-BE49-F238E27FC236}">
                <a16:creationId xmlns:a16="http://schemas.microsoft.com/office/drawing/2014/main" id="{FB34DA18-BBF5-C24D-B9B1-B1C900D7F2FA}"/>
              </a:ext>
            </a:extLst>
          </p:cNvPr>
          <p:cNvCxnSpPr>
            <a:cxnSpLocks/>
          </p:cNvCxnSpPr>
          <p:nvPr/>
        </p:nvCxnSpPr>
        <p:spPr>
          <a:xfrm flipV="1">
            <a:off x="3708439" y="2602156"/>
            <a:ext cx="1400266" cy="21058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Freeform 49">
            <a:extLst>
              <a:ext uri="{FF2B5EF4-FFF2-40B4-BE49-F238E27FC236}">
                <a16:creationId xmlns:a16="http://schemas.microsoft.com/office/drawing/2014/main" id="{76FC222E-0BB8-1E43-9C09-E6B90BFC0CAA}"/>
              </a:ext>
            </a:extLst>
          </p:cNvPr>
          <p:cNvSpPr/>
          <p:nvPr/>
        </p:nvSpPr>
        <p:spPr>
          <a:xfrm>
            <a:off x="7540978" y="2873022"/>
            <a:ext cx="1399822" cy="1772356"/>
          </a:xfrm>
          <a:custGeom>
            <a:avLst/>
            <a:gdLst>
              <a:gd name="connsiteX0" fmla="*/ 0 w 1399822"/>
              <a:gd name="connsiteY0" fmla="*/ 1772356 h 1772356"/>
              <a:gd name="connsiteX1" fmla="*/ 462844 w 1399822"/>
              <a:gd name="connsiteY1" fmla="*/ 1405467 h 1772356"/>
              <a:gd name="connsiteX2" fmla="*/ 931333 w 1399822"/>
              <a:gd name="connsiteY2" fmla="*/ 857956 h 1772356"/>
              <a:gd name="connsiteX3" fmla="*/ 1399822 w 1399822"/>
              <a:gd name="connsiteY3" fmla="*/ 0 h 1772356"/>
            </a:gdLst>
            <a:ahLst/>
            <a:cxnLst>
              <a:cxn ang="0">
                <a:pos x="connsiteX0" y="connsiteY0"/>
              </a:cxn>
              <a:cxn ang="0">
                <a:pos x="connsiteX1" y="connsiteY1"/>
              </a:cxn>
              <a:cxn ang="0">
                <a:pos x="connsiteX2" y="connsiteY2"/>
              </a:cxn>
              <a:cxn ang="0">
                <a:pos x="connsiteX3" y="connsiteY3"/>
              </a:cxn>
            </a:cxnLst>
            <a:rect l="l" t="t" r="r" b="b"/>
            <a:pathLst>
              <a:path w="1399822" h="1772356">
                <a:moveTo>
                  <a:pt x="0" y="1772356"/>
                </a:moveTo>
                <a:cubicBezTo>
                  <a:pt x="153811" y="1665111"/>
                  <a:pt x="307622" y="1557867"/>
                  <a:pt x="462844" y="1405467"/>
                </a:cubicBezTo>
                <a:cubicBezTo>
                  <a:pt x="618066" y="1253067"/>
                  <a:pt x="775170" y="1092200"/>
                  <a:pt x="931333" y="857956"/>
                </a:cubicBezTo>
                <a:cubicBezTo>
                  <a:pt x="1087496" y="623712"/>
                  <a:pt x="1243659" y="311856"/>
                  <a:pt x="1399822"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E4D390D0-AA31-6B4E-804B-34BF5214EC16}"/>
              </a:ext>
            </a:extLst>
          </p:cNvPr>
          <p:cNvSpPr txBox="1"/>
          <p:nvPr/>
        </p:nvSpPr>
        <p:spPr>
          <a:xfrm>
            <a:off x="3321641" y="5811772"/>
            <a:ext cx="1260730" cy="523220"/>
          </a:xfrm>
          <a:prstGeom prst="rect">
            <a:avLst/>
          </a:prstGeom>
          <a:noFill/>
        </p:spPr>
        <p:txBody>
          <a:bodyPr wrap="none" rtlCol="0">
            <a:spAutoFit/>
          </a:bodyPr>
          <a:lstStyle/>
          <a:p>
            <a:r>
              <a:rPr lang="en-GB" sz="2800" b="1" dirty="0">
                <a:solidFill>
                  <a:schemeClr val="accent1"/>
                </a:solidFill>
              </a:rPr>
              <a:t>LINEAR</a:t>
            </a:r>
          </a:p>
        </p:txBody>
      </p:sp>
      <p:sp>
        <p:nvSpPr>
          <p:cNvPr id="52" name="TextBox 51">
            <a:extLst>
              <a:ext uri="{FF2B5EF4-FFF2-40B4-BE49-F238E27FC236}">
                <a16:creationId xmlns:a16="http://schemas.microsoft.com/office/drawing/2014/main" id="{4CEDAC25-B947-794C-AFD1-8DBB41D4F7C3}"/>
              </a:ext>
            </a:extLst>
          </p:cNvPr>
          <p:cNvSpPr txBox="1"/>
          <p:nvPr/>
        </p:nvSpPr>
        <p:spPr>
          <a:xfrm>
            <a:off x="6782481" y="5811772"/>
            <a:ext cx="2087879" cy="523220"/>
          </a:xfrm>
          <a:prstGeom prst="rect">
            <a:avLst/>
          </a:prstGeom>
          <a:noFill/>
        </p:spPr>
        <p:txBody>
          <a:bodyPr wrap="none" rtlCol="0">
            <a:spAutoFit/>
          </a:bodyPr>
          <a:lstStyle/>
          <a:p>
            <a:r>
              <a:rPr lang="en-GB" sz="2800" b="1" dirty="0">
                <a:solidFill>
                  <a:schemeClr val="accent1"/>
                </a:solidFill>
              </a:rPr>
              <a:t>NON-LINEAR</a:t>
            </a:r>
          </a:p>
        </p:txBody>
      </p:sp>
      <p:sp>
        <p:nvSpPr>
          <p:cNvPr id="53" name="Circular Arrow 52">
            <a:extLst>
              <a:ext uri="{FF2B5EF4-FFF2-40B4-BE49-F238E27FC236}">
                <a16:creationId xmlns:a16="http://schemas.microsoft.com/office/drawing/2014/main" id="{581B7BCC-AE51-CC49-B89F-F1B938FF9914}"/>
              </a:ext>
            </a:extLst>
          </p:cNvPr>
          <p:cNvSpPr/>
          <p:nvPr/>
        </p:nvSpPr>
        <p:spPr>
          <a:xfrm rot="11898078" flipH="1">
            <a:off x="7630016" y="1218598"/>
            <a:ext cx="724637" cy="695752"/>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BBBC061-55BC-D84E-9708-8DFBC5A46984}"/>
                  </a:ext>
                </a:extLst>
              </p:cNvPr>
              <p:cNvSpPr txBox="1"/>
              <p:nvPr/>
            </p:nvSpPr>
            <p:spPr>
              <a:xfrm>
                <a:off x="7627309" y="1800510"/>
                <a:ext cx="707568" cy="523220"/>
              </a:xfrm>
              <a:prstGeom prst="rect">
                <a:avLst/>
              </a:prstGeom>
              <a:noFill/>
            </p:spPr>
            <p:txBody>
              <a:bodyPr wrap="squar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3</a:t>
                </a:r>
              </a:p>
            </p:txBody>
          </p:sp>
        </mc:Choice>
        <mc:Fallback xmlns="">
          <p:sp>
            <p:nvSpPr>
              <p:cNvPr id="54" name="TextBox 53">
                <a:extLst>
                  <a:ext uri="{FF2B5EF4-FFF2-40B4-BE49-F238E27FC236}">
                    <a16:creationId xmlns:a16="http://schemas.microsoft.com/office/drawing/2014/main" id="{DBBBC061-55BC-D84E-9708-8DFBC5A46984}"/>
                  </a:ext>
                </a:extLst>
              </p:cNvPr>
              <p:cNvSpPr txBox="1">
                <a:spLocks noRot="1" noChangeAspect="1" noMove="1" noResize="1" noEditPoints="1" noAdjustHandles="1" noChangeArrowheads="1" noChangeShapeType="1" noTextEdit="1"/>
              </p:cNvSpPr>
              <p:nvPr/>
            </p:nvSpPr>
            <p:spPr>
              <a:xfrm>
                <a:off x="7627309" y="1800510"/>
                <a:ext cx="707568" cy="523220"/>
              </a:xfrm>
              <a:prstGeom prst="rect">
                <a:avLst/>
              </a:prstGeom>
              <a:blipFill>
                <a:blip r:embed="rId3"/>
                <a:stretch>
                  <a:fillRect t="-10465" r="-12069" b="-32558"/>
                </a:stretch>
              </a:blipFill>
            </p:spPr>
            <p:txBody>
              <a:bodyPr/>
              <a:lstStyle/>
              <a:p>
                <a:r>
                  <a:rPr lang="en-GB">
                    <a:noFill/>
                  </a:rPr>
                  <a:t> </a:t>
                </a:r>
              </a:p>
            </p:txBody>
          </p:sp>
        </mc:Fallback>
      </mc:AlternateContent>
      <p:sp>
        <p:nvSpPr>
          <p:cNvPr id="55" name="Circular Arrow 54">
            <a:extLst>
              <a:ext uri="{FF2B5EF4-FFF2-40B4-BE49-F238E27FC236}">
                <a16:creationId xmlns:a16="http://schemas.microsoft.com/office/drawing/2014/main" id="{32661699-C230-F542-B75F-C25CF40F103B}"/>
              </a:ext>
            </a:extLst>
          </p:cNvPr>
          <p:cNvSpPr/>
          <p:nvPr/>
        </p:nvSpPr>
        <p:spPr>
          <a:xfrm rot="11898078" flipH="1">
            <a:off x="8217623" y="1211989"/>
            <a:ext cx="724637" cy="695752"/>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777C7E3-AF97-EA4D-9EFE-3BA4DC705D8E}"/>
                  </a:ext>
                </a:extLst>
              </p:cNvPr>
              <p:cNvSpPr txBox="1"/>
              <p:nvPr/>
            </p:nvSpPr>
            <p:spPr>
              <a:xfrm>
                <a:off x="8214916" y="1793901"/>
                <a:ext cx="707568" cy="523220"/>
              </a:xfrm>
              <a:prstGeom prst="rect">
                <a:avLst/>
              </a:prstGeom>
              <a:noFill/>
            </p:spPr>
            <p:txBody>
              <a:bodyPr wrap="squar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5</a:t>
                </a:r>
              </a:p>
            </p:txBody>
          </p:sp>
        </mc:Choice>
        <mc:Fallback xmlns="">
          <p:sp>
            <p:nvSpPr>
              <p:cNvPr id="56" name="TextBox 55">
                <a:extLst>
                  <a:ext uri="{FF2B5EF4-FFF2-40B4-BE49-F238E27FC236}">
                    <a16:creationId xmlns:a16="http://schemas.microsoft.com/office/drawing/2014/main" id="{0777C7E3-AF97-EA4D-9EFE-3BA4DC705D8E}"/>
                  </a:ext>
                </a:extLst>
              </p:cNvPr>
              <p:cNvSpPr txBox="1">
                <a:spLocks noRot="1" noChangeAspect="1" noMove="1" noResize="1" noEditPoints="1" noAdjustHandles="1" noChangeArrowheads="1" noChangeShapeType="1" noTextEdit="1"/>
              </p:cNvSpPr>
              <p:nvPr/>
            </p:nvSpPr>
            <p:spPr>
              <a:xfrm>
                <a:off x="8214916" y="1793901"/>
                <a:ext cx="707568" cy="523220"/>
              </a:xfrm>
              <a:prstGeom prst="rect">
                <a:avLst/>
              </a:prstGeom>
              <a:blipFill>
                <a:blip r:embed="rId4"/>
                <a:stretch>
                  <a:fillRect t="-10465" r="-11207"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E36CCEC-17A5-1E4E-8FA2-D8C210E815AB}"/>
                  </a:ext>
                </a:extLst>
              </p:cNvPr>
              <p:cNvSpPr txBox="1"/>
              <p:nvPr/>
            </p:nvSpPr>
            <p:spPr>
              <a:xfrm>
                <a:off x="8825004" y="1797016"/>
                <a:ext cx="707568" cy="523220"/>
              </a:xfrm>
              <a:prstGeom prst="rect">
                <a:avLst/>
              </a:prstGeom>
              <a:noFill/>
            </p:spPr>
            <p:txBody>
              <a:bodyPr wrap="squar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7</a:t>
                </a:r>
              </a:p>
            </p:txBody>
          </p:sp>
        </mc:Choice>
        <mc:Fallback xmlns="">
          <p:sp>
            <p:nvSpPr>
              <p:cNvPr id="57" name="TextBox 56">
                <a:extLst>
                  <a:ext uri="{FF2B5EF4-FFF2-40B4-BE49-F238E27FC236}">
                    <a16:creationId xmlns:a16="http://schemas.microsoft.com/office/drawing/2014/main" id="{7E36CCEC-17A5-1E4E-8FA2-D8C210E815AB}"/>
                  </a:ext>
                </a:extLst>
              </p:cNvPr>
              <p:cNvSpPr txBox="1">
                <a:spLocks noRot="1" noChangeAspect="1" noMove="1" noResize="1" noEditPoints="1" noAdjustHandles="1" noChangeArrowheads="1" noChangeShapeType="1" noTextEdit="1"/>
              </p:cNvSpPr>
              <p:nvPr/>
            </p:nvSpPr>
            <p:spPr>
              <a:xfrm>
                <a:off x="8825004" y="1797016"/>
                <a:ext cx="707568" cy="523220"/>
              </a:xfrm>
              <a:prstGeom prst="rect">
                <a:avLst/>
              </a:prstGeom>
              <a:blipFill>
                <a:blip r:embed="rId5"/>
                <a:stretch>
                  <a:fillRect t="-11628" r="-11207" b="-32558"/>
                </a:stretch>
              </a:blipFill>
            </p:spPr>
            <p:txBody>
              <a:bodyPr/>
              <a:lstStyle/>
              <a:p>
                <a:r>
                  <a:rPr lang="en-GB">
                    <a:noFill/>
                  </a:rPr>
                  <a:t> </a:t>
                </a:r>
              </a:p>
            </p:txBody>
          </p:sp>
        </mc:Fallback>
      </mc:AlternateContent>
      <p:sp>
        <p:nvSpPr>
          <p:cNvPr id="58" name="Circular Arrow 57">
            <a:extLst>
              <a:ext uri="{FF2B5EF4-FFF2-40B4-BE49-F238E27FC236}">
                <a16:creationId xmlns:a16="http://schemas.microsoft.com/office/drawing/2014/main" id="{B4A821BB-05C6-594E-8583-E0772E4C1B66}"/>
              </a:ext>
            </a:extLst>
          </p:cNvPr>
          <p:cNvSpPr/>
          <p:nvPr/>
        </p:nvSpPr>
        <p:spPr>
          <a:xfrm rot="11898078" flipH="1">
            <a:off x="8805230" y="1204946"/>
            <a:ext cx="724637" cy="695752"/>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ext Placeholder 1">
            <a:extLst>
              <a:ext uri="{FF2B5EF4-FFF2-40B4-BE49-F238E27FC236}">
                <a16:creationId xmlns:a16="http://schemas.microsoft.com/office/drawing/2014/main" id="{A92A1869-96C6-CE76-5057-E329182BC9E5}"/>
              </a:ext>
            </a:extLst>
          </p:cNvPr>
          <p:cNvSpPr>
            <a:spLocks noGrp="1"/>
          </p:cNvSpPr>
          <p:nvPr>
            <p:ph type="body" sz="quarter" idx="10"/>
          </p:nvPr>
        </p:nvSpPr>
        <p:spPr/>
        <p:txBody>
          <a:bodyPr/>
          <a:lstStyle/>
          <a:p>
            <a:endParaRPr lang="en-GB"/>
          </a:p>
        </p:txBody>
      </p:sp>
      <p:sp>
        <p:nvSpPr>
          <p:cNvPr id="36" name="Content Placeholder 35">
            <a:extLst>
              <a:ext uri="{FF2B5EF4-FFF2-40B4-BE49-F238E27FC236}">
                <a16:creationId xmlns:a16="http://schemas.microsoft.com/office/drawing/2014/main" id="{F0712E53-28C4-3E48-0DD0-E530A9D40F38}"/>
              </a:ext>
            </a:extLst>
          </p:cNvPr>
          <p:cNvSpPr>
            <a:spLocks noGrp="1"/>
          </p:cNvSpPr>
          <p:nvPr>
            <p:ph sz="quarter" idx="11"/>
          </p:nvPr>
        </p:nvSpPr>
        <p:spPr/>
        <p:txBody>
          <a:bodyPr/>
          <a:lstStyle/>
          <a:p>
            <a:endParaRPr lang="en-GB" dirty="0"/>
          </a:p>
        </p:txBody>
      </p:sp>
    </p:spTree>
    <p:custDataLst>
      <p:tags r:id="rId1"/>
    </p:custDataLst>
    <p:extLst>
      <p:ext uri="{BB962C8B-B14F-4D97-AF65-F5344CB8AC3E}">
        <p14:creationId xmlns:p14="http://schemas.microsoft.com/office/powerpoint/2010/main" val="2988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ssolve">
                                      <p:cBhvr>
                                        <p:cTn id="17" dur="500"/>
                                        <p:tgtEl>
                                          <p:spTgt spid="5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dissolve">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dissolve">
                                      <p:cBhvr>
                                        <p:cTn id="25" dur="500"/>
                                        <p:tgtEl>
                                          <p:spTgt spid="5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dissolv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dissolv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dissolve">
                                      <p:cBhvr>
                                        <p:cTn id="38" dur="500"/>
                                        <p:tgtEl>
                                          <p:spTgt spid="5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dissolve">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dissolve">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dissolve">
                                      <p:cBhvr>
                                        <p:cTn id="51" dur="500"/>
                                        <p:tgtEl>
                                          <p:spTgt spid="4"/>
                                        </p:tgtEl>
                                      </p:cBhvr>
                                    </p:animEffect>
                                  </p:childTnLst>
                                </p:cTn>
                              </p:par>
                              <p:par>
                                <p:cTn id="52" presetID="9"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dissolve">
                                      <p:cBhvr>
                                        <p:cTn id="54" dur="500"/>
                                        <p:tgtEl>
                                          <p:spTgt spid="5"/>
                                        </p:tgtEl>
                                      </p:cBhvr>
                                    </p:animEffect>
                                  </p:childTnLst>
                                </p:cTn>
                              </p:par>
                              <p:par>
                                <p:cTn id="55" presetID="9"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dissolve">
                                      <p:cBhvr>
                                        <p:cTn id="57" dur="500"/>
                                        <p:tgtEl>
                                          <p:spTgt spid="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dissolve">
                                      <p:cBhvr>
                                        <p:cTn id="60" dur="500"/>
                                        <p:tgtEl>
                                          <p:spTgt spid="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dissolve">
                                      <p:cBhvr>
                                        <p:cTn id="63" dur="500"/>
                                        <p:tgtEl>
                                          <p:spTgt spid="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dissolve">
                                      <p:cBhvr>
                                        <p:cTn id="66" dur="500"/>
                                        <p:tgtEl>
                                          <p:spTgt spid="9"/>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dissolve">
                                      <p:cBhvr>
                                        <p:cTn id="69" dur="500"/>
                                        <p:tgtEl>
                                          <p:spTgt spid="10"/>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dissolve">
                                      <p:cBhvr>
                                        <p:cTn id="72" dur="500"/>
                                        <p:tgtEl>
                                          <p:spTgt spid="11"/>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dissolve">
                                      <p:cBhvr>
                                        <p:cTn id="75" dur="500"/>
                                        <p:tgtEl>
                                          <p:spTgt spid="1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dissolve">
                                      <p:cBhvr>
                                        <p:cTn id="78" dur="500"/>
                                        <p:tgtEl>
                                          <p:spTgt spid="13"/>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dissolve">
                                      <p:cBhvr>
                                        <p:cTn id="81" dur="500"/>
                                        <p:tgtEl>
                                          <p:spTgt spid="14"/>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dissolve">
                                      <p:cBhvr>
                                        <p:cTn id="84" dur="500"/>
                                        <p:tgtEl>
                                          <p:spTgt spid="15"/>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dissolve">
                                      <p:cBhvr>
                                        <p:cTn id="87" dur="500"/>
                                        <p:tgtEl>
                                          <p:spTgt spid="16"/>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dissolve">
                                      <p:cBhvr>
                                        <p:cTn id="90" dur="500"/>
                                        <p:tgtEl>
                                          <p:spTgt spid="17"/>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dissolve">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dissolve">
                                      <p:cBhvr>
                                        <p:cTn id="98" dur="5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dissolve">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dissolve">
                                      <p:cBhvr>
                                        <p:cTn id="108" dur="5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dissolve">
                                      <p:cBhvr>
                                        <p:cTn id="113" dur="500"/>
                                        <p:tgtEl>
                                          <p:spTgt spid="22"/>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nodeType="click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dissolve">
                                      <p:cBhvr>
                                        <p:cTn id="118" dur="500"/>
                                        <p:tgtEl>
                                          <p:spTgt spid="23"/>
                                        </p:tgtEl>
                                      </p:cBhvr>
                                    </p:animEffect>
                                  </p:childTnLst>
                                </p:cTn>
                              </p:par>
                              <p:par>
                                <p:cTn id="119" presetID="9" presetClass="entr" presetSubtype="0" fill="hold" nodeType="with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dissolve">
                                      <p:cBhvr>
                                        <p:cTn id="121" dur="500"/>
                                        <p:tgtEl>
                                          <p:spTgt spid="24"/>
                                        </p:tgtEl>
                                      </p:cBhvr>
                                    </p:animEffect>
                                  </p:childTnLst>
                                </p:cTn>
                              </p:par>
                              <p:par>
                                <p:cTn id="122" presetID="9" presetClass="entr" presetSubtype="0" fill="hold"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dissolve">
                                      <p:cBhvr>
                                        <p:cTn id="124" dur="500"/>
                                        <p:tgtEl>
                                          <p:spTgt spid="25"/>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dissolve">
                                      <p:cBhvr>
                                        <p:cTn id="127" dur="500"/>
                                        <p:tgtEl>
                                          <p:spTgt spid="26"/>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dissolve">
                                      <p:cBhvr>
                                        <p:cTn id="130" dur="500"/>
                                        <p:tgtEl>
                                          <p:spTgt spid="27"/>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dissolve">
                                      <p:cBhvr>
                                        <p:cTn id="133" dur="500"/>
                                        <p:tgtEl>
                                          <p:spTgt spid="28"/>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dissolve">
                                      <p:cBhvr>
                                        <p:cTn id="136" dur="500"/>
                                        <p:tgtEl>
                                          <p:spTgt spid="29"/>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dissolve">
                                      <p:cBhvr>
                                        <p:cTn id="139" dur="500"/>
                                        <p:tgtEl>
                                          <p:spTgt spid="30"/>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dissolve">
                                      <p:cBhvr>
                                        <p:cTn id="142" dur="500"/>
                                        <p:tgtEl>
                                          <p:spTgt spid="31"/>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dissolve">
                                      <p:cBhvr>
                                        <p:cTn id="145" dur="500"/>
                                        <p:tgtEl>
                                          <p:spTgt spid="32"/>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dissolve">
                                      <p:cBhvr>
                                        <p:cTn id="148" dur="500"/>
                                        <p:tgtEl>
                                          <p:spTgt spid="33"/>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dissolve">
                                      <p:cBhvr>
                                        <p:cTn id="151" dur="500"/>
                                        <p:tgtEl>
                                          <p:spTgt spid="34"/>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dissolve">
                                      <p:cBhvr>
                                        <p:cTn id="154" dur="500"/>
                                        <p:tgtEl>
                                          <p:spTgt spid="35"/>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dissolve">
                                      <p:cBhvr>
                                        <p:cTn id="157" dur="500"/>
                                        <p:tgtEl>
                                          <p:spTgt spid="40"/>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37"/>
                                        </p:tgtEl>
                                        <p:attrNameLst>
                                          <p:attrName>style.visibility</p:attrName>
                                        </p:attrNameLst>
                                      </p:cBhvr>
                                      <p:to>
                                        <p:strVal val="visible"/>
                                      </p:to>
                                    </p:set>
                                    <p:animEffect transition="in" filter="dissolve">
                                      <p:cBhvr>
                                        <p:cTn id="162" dur="500"/>
                                        <p:tgtEl>
                                          <p:spTgt spid="37"/>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38"/>
                                        </p:tgtEl>
                                        <p:attrNameLst>
                                          <p:attrName>style.visibility</p:attrName>
                                        </p:attrNameLst>
                                      </p:cBhvr>
                                      <p:to>
                                        <p:strVal val="visible"/>
                                      </p:to>
                                    </p:set>
                                    <p:animEffect transition="in" filter="dissolve">
                                      <p:cBhvr>
                                        <p:cTn id="167" dur="500"/>
                                        <p:tgtEl>
                                          <p:spTgt spid="38"/>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39"/>
                                        </p:tgtEl>
                                        <p:attrNameLst>
                                          <p:attrName>style.visibility</p:attrName>
                                        </p:attrNameLst>
                                      </p:cBhvr>
                                      <p:to>
                                        <p:strVal val="visible"/>
                                      </p:to>
                                    </p:set>
                                    <p:animEffect transition="in" filter="dissolve">
                                      <p:cBhvr>
                                        <p:cTn id="172" dur="500"/>
                                        <p:tgtEl>
                                          <p:spTgt spid="39"/>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dissolve">
                                      <p:cBhvr>
                                        <p:cTn id="177" dur="500"/>
                                        <p:tgtEl>
                                          <p:spTgt spid="41"/>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dissolv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50"/>
                                        </p:tgtEl>
                                        <p:attrNameLst>
                                          <p:attrName>style.visibility</p:attrName>
                                        </p:attrNameLst>
                                      </p:cBhvr>
                                      <p:to>
                                        <p:strVal val="visible"/>
                                      </p:to>
                                    </p:set>
                                    <p:animEffect transition="in" filter="dissolve">
                                      <p:cBhvr>
                                        <p:cTn id="187" dur="500"/>
                                        <p:tgtEl>
                                          <p:spTgt spid="50"/>
                                        </p:tgtEl>
                                      </p:cBhvr>
                                    </p:animEffect>
                                  </p:childTnLst>
                                </p:cTn>
                              </p:par>
                            </p:childTnLst>
                          </p:cTn>
                        </p:par>
                      </p:childTnLst>
                    </p:cTn>
                  </p:par>
                  <p:par>
                    <p:cTn id="188" fill="hold">
                      <p:stCondLst>
                        <p:cond delay="indefinite"/>
                      </p:stCondLst>
                      <p:childTnLst>
                        <p:par>
                          <p:cTn id="189" fill="hold">
                            <p:stCondLst>
                              <p:cond delay="0"/>
                            </p:stCondLst>
                            <p:childTnLst>
                              <p:par>
                                <p:cTn id="190" presetID="9"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dissolv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9" presetClass="entr" presetSubtype="0" fill="hold" grpId="0" nodeType="clickEffect">
                                  <p:stCondLst>
                                    <p:cond delay="0"/>
                                  </p:stCondLst>
                                  <p:childTnLst>
                                    <p:set>
                                      <p:cBhvr>
                                        <p:cTn id="196" dur="1" fill="hold">
                                          <p:stCondLst>
                                            <p:cond delay="0"/>
                                          </p:stCondLst>
                                        </p:cTn>
                                        <p:tgtEl>
                                          <p:spTgt spid="52"/>
                                        </p:tgtEl>
                                        <p:attrNameLst>
                                          <p:attrName>style.visibility</p:attrName>
                                        </p:attrNameLst>
                                      </p:cBhvr>
                                      <p:to>
                                        <p:strVal val="visible"/>
                                      </p:to>
                                    </p:set>
                                    <p:animEffect transition="in" filter="dissolve">
                                      <p:cBhvr>
                                        <p:cTn id="19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animBg="1"/>
      <p:bldP spid="19" grpId="0" animBg="1"/>
      <p:bldP spid="20" grpId="0" animBg="1"/>
      <p:bldP spid="21" grpId="0"/>
      <p:bldP spid="22" grpId="0" animBg="1"/>
      <p:bldP spid="26" grpId="0"/>
      <p:bldP spid="27" grpId="0"/>
      <p:bldP spid="28" grpId="0"/>
      <p:bldP spid="29" grpId="0"/>
      <p:bldP spid="30" grpId="0"/>
      <p:bldP spid="31" grpId="0"/>
      <p:bldP spid="32" grpId="0"/>
      <p:bldP spid="33" grpId="0"/>
      <p:bldP spid="34" grpId="0"/>
      <p:bldP spid="35" grpId="0"/>
      <p:bldP spid="37" grpId="0" animBg="1"/>
      <p:bldP spid="38" grpId="0" animBg="1"/>
      <p:bldP spid="39" grpId="0" animBg="1"/>
      <p:bldP spid="40" grpId="0"/>
      <p:bldP spid="41" grpId="0" animBg="1"/>
      <p:bldP spid="50" grpId="0" animBg="1"/>
      <p:bldP spid="51" grpId="0"/>
      <p:bldP spid="52" grpId="0"/>
      <p:bldP spid="53" grpId="0" animBg="1"/>
      <p:bldP spid="54" grpId="0"/>
      <p:bldP spid="55" grpId="0" animBg="1"/>
      <p:bldP spid="56" grpId="0"/>
      <p:bldP spid="57" grpId="0"/>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endParaRPr lang="en-GB" sz="1050" dirty="0"/>
          </a:p>
          <a:p>
            <a:pPr algn="l"/>
            <a:r>
              <a:rPr lang="en-GB" sz="2800" b="1" dirty="0"/>
              <a:t>Sequence 1:  </a:t>
            </a:r>
            <a:r>
              <a:rPr lang="en-GB" sz="2800" dirty="0"/>
              <a:t>1, 2, 4, 8, ….  </a:t>
            </a:r>
          </a:p>
          <a:p>
            <a:pPr algn="l"/>
            <a:endParaRPr lang="en-GB" sz="2800" dirty="0"/>
          </a:p>
          <a:p>
            <a:pPr algn="l"/>
            <a:r>
              <a:rPr lang="en-GB" sz="2800" b="1" dirty="0"/>
              <a:t>Sequence 2:  </a:t>
            </a:r>
            <a:r>
              <a:rPr lang="en-GB" sz="2800" dirty="0"/>
              <a:t>5, 10, 20, 40, ….  </a:t>
            </a:r>
          </a:p>
          <a:p>
            <a:pPr algn="l"/>
            <a:endParaRPr lang="en-GB" sz="2800" dirty="0"/>
          </a:p>
          <a:p>
            <a:pPr algn="l"/>
            <a:r>
              <a:rPr lang="en-GB" sz="2800" b="1" dirty="0"/>
              <a:t>Sequence 3:  </a:t>
            </a:r>
            <a:r>
              <a:rPr lang="en-GB" sz="2800" dirty="0"/>
              <a:t>1000, 500, 250, 125, ….</a:t>
            </a:r>
          </a:p>
          <a:p>
            <a:pPr algn="l"/>
            <a:r>
              <a:rPr lang="en-GB" sz="2800" dirty="0"/>
              <a:t> </a:t>
            </a:r>
          </a:p>
          <a:p>
            <a:pPr algn="l"/>
            <a:r>
              <a:rPr lang="en-GB" sz="2800" b="1" dirty="0"/>
              <a:t>Sequence 4:  </a:t>
            </a:r>
            <a:r>
              <a:rPr lang="en-GB" sz="2800" dirty="0"/>
              <a:t>19, 17, 15, 13, ….  </a:t>
            </a:r>
          </a:p>
          <a:p>
            <a:pPr algn="l"/>
            <a:endParaRPr lang="en-GB" sz="2800" dirty="0"/>
          </a:p>
          <a:p>
            <a:pPr algn="l"/>
            <a:r>
              <a:rPr lang="en-GB" sz="2800" b="1" dirty="0"/>
              <a:t>Sequence 5:  </a:t>
            </a:r>
            <a:r>
              <a:rPr lang="en-GB" sz="2800" dirty="0"/>
              <a:t>2, 4, 6, 10, 16, …. </a:t>
            </a:r>
          </a:p>
          <a:p>
            <a:endParaRPr lang="en-GB" sz="2400" dirty="0"/>
          </a:p>
          <a:p>
            <a:r>
              <a:rPr lang="en-GB" sz="3600" dirty="0"/>
              <a:t>Which sequence is </a:t>
            </a:r>
            <a:r>
              <a:rPr lang="en-GB" sz="3600" b="1" dirty="0">
                <a:solidFill>
                  <a:srgbClr val="FF0000"/>
                </a:solidFill>
              </a:rPr>
              <a:t>linear</a:t>
            </a:r>
            <a:r>
              <a:rPr lang="en-GB" sz="3600" dirty="0"/>
              <a:t>? How do you know?  </a:t>
            </a:r>
            <a:endParaRPr lang="en-GB" sz="2800" dirty="0"/>
          </a:p>
          <a:p>
            <a:r>
              <a:rPr lang="en-GB" dirty="0"/>
              <a:t> </a:t>
            </a:r>
          </a:p>
        </p:txBody>
      </p:sp>
    </p:spTree>
    <p:extLst>
      <p:ext uri="{BB962C8B-B14F-4D97-AF65-F5344CB8AC3E}">
        <p14:creationId xmlns:p14="http://schemas.microsoft.com/office/powerpoint/2010/main" val="67391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endParaRPr lang="en-GB" sz="1000" dirty="0"/>
          </a:p>
          <a:p>
            <a:pPr algn="l"/>
            <a:r>
              <a:rPr lang="en-GB" sz="2400" dirty="0"/>
              <a:t> </a:t>
            </a:r>
          </a:p>
          <a:p>
            <a:pPr algn="l"/>
            <a:r>
              <a:rPr lang="en-GB" sz="2800" b="1" dirty="0"/>
              <a:t>Sequence 4:  </a:t>
            </a:r>
            <a:r>
              <a:rPr lang="en-GB" sz="2800" dirty="0"/>
              <a:t>19, 17, 15, 13, ….  </a:t>
            </a:r>
          </a:p>
          <a:p>
            <a:pPr algn="l"/>
            <a:endParaRPr lang="en-GB" sz="2400" dirty="0"/>
          </a:p>
          <a:p>
            <a:pPr algn="l"/>
            <a:endParaRPr lang="en-GB" sz="2400" dirty="0"/>
          </a:p>
          <a:p>
            <a:endParaRPr lang="en-GB" sz="2400" dirty="0"/>
          </a:p>
          <a:p>
            <a:r>
              <a:rPr lang="en-GB" sz="2800" dirty="0"/>
              <a:t>This is a </a:t>
            </a:r>
            <a:r>
              <a:rPr lang="en-GB" sz="2800" b="1" dirty="0">
                <a:solidFill>
                  <a:srgbClr val="FF0000"/>
                </a:solidFill>
              </a:rPr>
              <a:t>linear</a:t>
            </a:r>
            <a:r>
              <a:rPr lang="en-GB" sz="2800" dirty="0"/>
              <a:t> sequence because it decreases by a </a:t>
            </a:r>
            <a:r>
              <a:rPr lang="en-GB" sz="2800" b="1" dirty="0">
                <a:solidFill>
                  <a:srgbClr val="FF0000"/>
                </a:solidFill>
              </a:rPr>
              <a:t>constant difference</a:t>
            </a:r>
            <a:r>
              <a:rPr lang="en-GB" sz="2800" dirty="0"/>
              <a:t>.</a:t>
            </a:r>
          </a:p>
          <a:p>
            <a:endParaRPr lang="en-GB" sz="2800" dirty="0"/>
          </a:p>
          <a:p>
            <a:r>
              <a:rPr lang="en-GB" sz="2800" dirty="0"/>
              <a:t> </a:t>
            </a:r>
          </a:p>
          <a:p>
            <a:r>
              <a:rPr lang="en-GB" sz="2800" dirty="0"/>
              <a:t>Linear sequences are sometimes known as </a:t>
            </a:r>
            <a:r>
              <a:rPr lang="en-GB" sz="2800" b="1" dirty="0">
                <a:solidFill>
                  <a:srgbClr val="FF0000"/>
                </a:solidFill>
              </a:rPr>
              <a:t>Arithmetic</a:t>
            </a:r>
            <a:r>
              <a:rPr lang="en-GB" sz="2800" dirty="0"/>
              <a:t> sequences.  </a:t>
            </a:r>
          </a:p>
        </p:txBody>
      </p:sp>
    </p:spTree>
    <p:extLst>
      <p:ext uri="{BB962C8B-B14F-4D97-AF65-F5344CB8AC3E}">
        <p14:creationId xmlns:p14="http://schemas.microsoft.com/office/powerpoint/2010/main" val="21152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endParaRPr lang="en-GB" sz="1000" dirty="0"/>
          </a:p>
          <a:p>
            <a:pPr algn="l"/>
            <a:r>
              <a:rPr lang="en-GB" sz="2400" b="1" dirty="0"/>
              <a:t>Sequence 1:  </a:t>
            </a:r>
            <a:r>
              <a:rPr lang="en-GB" sz="2400" dirty="0"/>
              <a:t>1, 2, 4, 8, ….  </a:t>
            </a:r>
          </a:p>
          <a:p>
            <a:pPr algn="l"/>
            <a:endParaRPr lang="en-GB" sz="2400" dirty="0"/>
          </a:p>
          <a:p>
            <a:pPr algn="l"/>
            <a:r>
              <a:rPr lang="en-GB" sz="2400" b="1" dirty="0"/>
              <a:t>Sequence 2:  </a:t>
            </a:r>
            <a:r>
              <a:rPr lang="en-GB" sz="2400" dirty="0"/>
              <a:t>5, 10, 20, 40, ….  </a:t>
            </a:r>
          </a:p>
          <a:p>
            <a:pPr algn="l"/>
            <a:endParaRPr lang="en-GB" sz="2400" dirty="0"/>
          </a:p>
          <a:p>
            <a:pPr algn="l"/>
            <a:r>
              <a:rPr lang="en-GB" sz="2400" b="1" dirty="0"/>
              <a:t>Sequence 3:  </a:t>
            </a:r>
            <a:r>
              <a:rPr lang="en-GB" sz="2400" dirty="0"/>
              <a:t>1000, 500, 250, 125, ….</a:t>
            </a:r>
          </a:p>
          <a:p>
            <a:pPr algn="l"/>
            <a:r>
              <a:rPr lang="en-GB" sz="2400" dirty="0"/>
              <a:t> </a:t>
            </a:r>
          </a:p>
          <a:p>
            <a:pPr algn="l"/>
            <a:r>
              <a:rPr lang="en-GB" sz="2400" b="1" dirty="0"/>
              <a:t>Sequence 4:  </a:t>
            </a:r>
            <a:r>
              <a:rPr lang="en-GB" sz="2400" dirty="0"/>
              <a:t>19, 17, 15, 13, ….  </a:t>
            </a:r>
          </a:p>
          <a:p>
            <a:pPr algn="l"/>
            <a:endParaRPr lang="en-GB" sz="2400" dirty="0"/>
          </a:p>
          <a:p>
            <a:pPr algn="l"/>
            <a:r>
              <a:rPr lang="en-GB" sz="2400" b="1" dirty="0"/>
              <a:t>Sequence 5:  </a:t>
            </a:r>
            <a:r>
              <a:rPr lang="en-GB" sz="2400" dirty="0"/>
              <a:t>2, 4, 6, 10, 16, …. </a:t>
            </a:r>
          </a:p>
          <a:p>
            <a:endParaRPr lang="en-GB" sz="2400" dirty="0"/>
          </a:p>
          <a:p>
            <a:r>
              <a:rPr lang="en-GB" sz="2400" dirty="0"/>
              <a:t> </a:t>
            </a:r>
            <a:r>
              <a:rPr lang="en-GB" sz="3600" dirty="0"/>
              <a:t>Which sequence is </a:t>
            </a:r>
            <a:r>
              <a:rPr lang="en-GB" sz="3600" b="1" dirty="0">
                <a:solidFill>
                  <a:srgbClr val="FF0000"/>
                </a:solidFill>
              </a:rPr>
              <a:t>Fibonacci</a:t>
            </a:r>
            <a:r>
              <a:rPr lang="en-GB" sz="3600" dirty="0"/>
              <a:t>-like? How do you know?  </a:t>
            </a:r>
            <a:endParaRPr lang="en-GB" sz="2800" dirty="0"/>
          </a:p>
          <a:p>
            <a:r>
              <a:rPr lang="en-GB" dirty="0"/>
              <a:t> </a:t>
            </a:r>
          </a:p>
        </p:txBody>
      </p:sp>
      <p:sp>
        <p:nvSpPr>
          <p:cNvPr id="2" name="Content Placeholder 1">
            <a:extLst>
              <a:ext uri="{FF2B5EF4-FFF2-40B4-BE49-F238E27FC236}">
                <a16:creationId xmlns:a16="http://schemas.microsoft.com/office/drawing/2014/main" id="{0DA37AC4-7BF2-6D74-43A7-8018FDBC39AB}"/>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1115628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1"/>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ags/tag3.xml><?xml version="1.0" encoding="utf-8"?>
<p:tagLst xmlns:a="http://schemas.openxmlformats.org/drawingml/2006/main" xmlns:r="http://schemas.openxmlformats.org/officeDocument/2006/relationships" xmlns:p="http://schemas.openxmlformats.org/presentationml/2006/main">
  <p:tag name="TIMING" val="|9|18|18.8|13.1|10.4|18.4|37.9"/>
</p:tagLst>
</file>

<file path=ppt/tags/tag4.xml><?xml version="1.0" encoding="utf-8"?>
<p:tagLst xmlns:a="http://schemas.openxmlformats.org/drawingml/2006/main" xmlns:r="http://schemas.openxmlformats.org/officeDocument/2006/relationships" xmlns:p="http://schemas.openxmlformats.org/presentationml/2006/main">
  <p:tag name="TIMING" val="|35.3|4.2|9.1|11.6|3.5|4.1|3.6|8.7|5.1|2.1|2.3|2.6|5.7|2.5|2.3|3.3|2.9|13.4|9.1|9.5|6"/>
</p:tagLst>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68</TotalTime>
  <Words>1411</Words>
  <Application>Microsoft Office PowerPoint</Application>
  <PresentationFormat>Widescreen</PresentationFormat>
  <Paragraphs>322</Paragraphs>
  <Slides>33</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Arial Rounded MT Bold</vt:lpstr>
      <vt:lpstr>Bariol Regular</vt:lpstr>
      <vt:lpstr>Calibri</vt:lpstr>
      <vt:lpstr>Calibri Light</vt:lpstr>
      <vt:lpstr>Cambria Math</vt:lpstr>
      <vt:lpstr>Courier New</vt:lpstr>
      <vt:lpstr>Lato</vt:lpstr>
      <vt:lpstr>New theme</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your book Title: Non - Linear Sequences </vt:lpstr>
      <vt:lpstr>Mark and correct your work </vt:lpstr>
      <vt:lpstr>A problem to finish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 Virdi - NES Staff</dc:creator>
  <cp:lastModifiedBy>Mrs S Ananth - NES Staff</cp:lastModifiedBy>
  <cp:revision>24</cp:revision>
  <dcterms:created xsi:type="dcterms:W3CDTF">2023-08-27T10:20:23Z</dcterms:created>
  <dcterms:modified xsi:type="dcterms:W3CDTF">2025-06-27T10:27:02Z</dcterms:modified>
</cp:coreProperties>
</file>