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5" r:id="rId5"/>
  </p:sldMasterIdLst>
  <p:notesMasterIdLst>
    <p:notesMasterId r:id="rId30"/>
  </p:notesMasterIdLst>
  <p:sldIdLst>
    <p:sldId id="264" r:id="rId6"/>
    <p:sldId id="269" r:id="rId7"/>
    <p:sldId id="288" r:id="rId8"/>
    <p:sldId id="261" r:id="rId9"/>
    <p:sldId id="295" r:id="rId10"/>
    <p:sldId id="260" r:id="rId11"/>
    <p:sldId id="262" r:id="rId12"/>
    <p:sldId id="296" r:id="rId13"/>
    <p:sldId id="297" r:id="rId14"/>
    <p:sldId id="298" r:id="rId15"/>
    <p:sldId id="294" r:id="rId16"/>
    <p:sldId id="299" r:id="rId17"/>
    <p:sldId id="300" r:id="rId18"/>
    <p:sldId id="270" r:id="rId19"/>
    <p:sldId id="277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271" r:id="rId28"/>
    <p:sldId id="31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ic bits" id="{C6A166B6-1AF3-436B-ADEE-EB83467BA661}">
          <p14:sldIdLst>
            <p14:sldId id="264"/>
            <p14:sldId id="269"/>
            <p14:sldId id="288"/>
          </p14:sldIdLst>
        </p14:section>
        <p14:section name="Retrieve" id="{C03196B5-FD15-4DBC-8737-7F4AA5632A66}">
          <p14:sldIdLst>
            <p14:sldId id="261"/>
            <p14:sldId id="295"/>
            <p14:sldId id="260"/>
          </p14:sldIdLst>
        </p14:section>
        <p14:section name="Instruct" id="{A989B0C6-FEE7-46F6-A651-D7ED39E502F9}">
          <p14:sldIdLst>
            <p14:sldId id="262"/>
            <p14:sldId id="296"/>
            <p14:sldId id="297"/>
            <p14:sldId id="298"/>
          </p14:sldIdLst>
        </p14:section>
        <p14:section name="Practise" id="{9B25ADF9-EA90-401E-998A-AD43D533C9ED}">
          <p14:sldIdLst>
            <p14:sldId id="294"/>
            <p14:sldId id="299"/>
            <p14:sldId id="300"/>
            <p14:sldId id="270"/>
            <p14:sldId id="277"/>
            <p14:sldId id="305"/>
          </p14:sldIdLst>
        </p14:section>
        <p14:section name="Instruct" id="{EB554977-EDF9-4FED-B753-67E2A2139256}">
          <p14:sldIdLst>
            <p14:sldId id="306"/>
            <p14:sldId id="307"/>
            <p14:sldId id="308"/>
            <p14:sldId id="309"/>
            <p14:sldId id="310"/>
            <p14:sldId id="311"/>
          </p14:sldIdLst>
        </p14:section>
        <p14:section name="Secure" id="{3C25313C-2642-42FF-8276-F00EC6DF9D8C}">
          <p14:sldIdLst>
            <p14:sldId id="271"/>
            <p14:sldId id="31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E7"/>
    <a:srgbClr val="E6D5F3"/>
    <a:srgbClr val="FD9803"/>
    <a:srgbClr val="196800"/>
    <a:srgbClr val="30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707" autoAdjust="0"/>
  </p:normalViewPr>
  <p:slideViewPr>
    <p:cSldViewPr snapToGrid="0">
      <p:cViewPr varScale="1">
        <p:scale>
          <a:sx n="67" d="100"/>
          <a:sy n="67" d="100"/>
        </p:scale>
        <p:origin x="8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639C-D221-4B8F-8BA1-400C55B06DE6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001D2-7AE2-4737-A9D1-4609F1979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62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204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685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18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07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960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1626757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1626756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937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38965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000" baseline="0" dirty="0">
                <a:solidFill>
                  <a:schemeClr val="bg1"/>
                </a:solidFill>
              </a:rPr>
              <a:t>Current Learning from KO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36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0945813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0945812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893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1626757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1626756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217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19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618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00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86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146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8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56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216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863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028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905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445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084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635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791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629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187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67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371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135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6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387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272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986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A5D5B-C859-4D31-8FB3-7969B894133E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69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78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28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microsoft.com/office/2007/relationships/hdphoto" Target="../media/hdphoto10.wdp"/><Relationship Id="rId2" Type="http://schemas.openxmlformats.org/officeDocument/2006/relationships/image" Target="../media/image14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6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microsoft.com/office/2007/relationships/hdphoto" Target="../media/hdphoto9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73.png"/><Relationship Id="rId7" Type="http://schemas.openxmlformats.org/officeDocument/2006/relationships/image" Target="../media/image8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7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7884" y="0"/>
            <a:ext cx="9144000" cy="571501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Dual coding symbols: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6103" y="1232443"/>
            <a:ext cx="1651000" cy="449262"/>
          </a:xfrm>
        </p:spPr>
        <p:txBody>
          <a:bodyPr/>
          <a:lstStyle/>
          <a:p>
            <a:r>
              <a:rPr lang="en-GB"/>
              <a:t>Practise</a:t>
            </a:r>
          </a:p>
        </p:txBody>
      </p:sp>
      <p:pic>
        <p:nvPicPr>
          <p:cNvPr id="4" name="Picture 3" descr="pen and paper Icon 24733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6" y="1132786"/>
            <a:ext cx="635227" cy="63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think bubble Icon 29974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9" y="2418860"/>
            <a:ext cx="908540" cy="90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56103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Reflect</a:t>
            </a:r>
          </a:p>
        </p:txBody>
      </p:sp>
      <p:pic>
        <p:nvPicPr>
          <p:cNvPr id="7" name="Picture 2" descr="lightbulb Icon 12629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2" y="3791243"/>
            <a:ext cx="883407" cy="9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956103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Activate</a:t>
            </a:r>
          </a:p>
        </p:txBody>
      </p:sp>
      <p:pic>
        <p:nvPicPr>
          <p:cNvPr id="9" name="Picture 2" descr="Pen Icon 34061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1" y="5186948"/>
            <a:ext cx="838396" cy="83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956103" y="540015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Summarise</a:t>
            </a:r>
          </a:p>
        </p:txBody>
      </p:sp>
      <p:pic>
        <p:nvPicPr>
          <p:cNvPr id="12" name="Picture 4" descr="Speech Bubble Icon 8008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25" y="1070149"/>
            <a:ext cx="708497" cy="70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3674000" y="119976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</a:t>
            </a:r>
          </a:p>
        </p:txBody>
      </p:sp>
      <p:pic>
        <p:nvPicPr>
          <p:cNvPr id="14" name="Picture 2" descr="speech Icon 50934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69" y="2343408"/>
            <a:ext cx="780053" cy="7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3630922" y="252247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2638" y="3638606"/>
            <a:ext cx="1181910" cy="1184067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369499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Discuss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1539" y="4992185"/>
            <a:ext cx="1181910" cy="1190459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3674000" y="541079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Recall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3582" y="801729"/>
            <a:ext cx="1139972" cy="1043907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6855632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6299" y="2123069"/>
            <a:ext cx="1287255" cy="1226810"/>
          </a:xfrm>
          <a:prstGeom prst="rect">
            <a:avLst/>
          </a:prstGeom>
        </p:spPr>
      </p:pic>
      <p:sp>
        <p:nvSpPr>
          <p:cNvPr id="23" name="Subtitle 2"/>
          <p:cNvSpPr txBox="1">
            <a:spLocks/>
          </p:cNvSpPr>
          <p:nvPr/>
        </p:nvSpPr>
        <p:spPr>
          <a:xfrm>
            <a:off x="6855632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347" y="3637641"/>
            <a:ext cx="1217285" cy="1239065"/>
          </a:xfrm>
          <a:prstGeom prst="rect">
            <a:avLst/>
          </a:prstGeom>
        </p:spPr>
      </p:pic>
      <p:sp>
        <p:nvSpPr>
          <p:cNvPr id="24" name="Subtitle 2"/>
          <p:cNvSpPr txBox="1">
            <a:spLocks/>
          </p:cNvSpPr>
          <p:nvPr/>
        </p:nvSpPr>
        <p:spPr>
          <a:xfrm>
            <a:off x="6800899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Predict</a:t>
            </a:r>
          </a:p>
        </p:txBody>
      </p:sp>
      <p:pic>
        <p:nvPicPr>
          <p:cNvPr id="25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2" b="100000" l="0" r="100000">
                        <a14:foregroundMark x1="32846" y1="47615" x2="35462" y2="43462"/>
                        <a14:foregroundMark x1="57308" y1="36692" x2="60462" y2="36538"/>
                        <a14:foregroundMark x1="57846" y1="42154" x2="61615" y2="42385"/>
                        <a14:foregroundMark x1="58769" y1="47462" x2="63077" y2="47615"/>
                        <a14:foregroundMark x1="58769" y1="52692" x2="62769" y2="52154"/>
                        <a14:foregroundMark x1="58615" y1="60231" x2="63077" y2="60231"/>
                        <a14:foregroundMark x1="37692" y1="61538" x2="42231" y2="61538"/>
                        <a14:foregroundMark x1="37154" y1="66615" x2="42231" y2="66846"/>
                        <a14:foregroundMark x1="38077" y1="71923" x2="42000" y2="71538"/>
                        <a14:foregroundMark x1="37154" y1="77385" x2="44077" y2="77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99" y="4972956"/>
            <a:ext cx="1338372" cy="133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/>
          <p:cNvSpPr txBox="1">
            <a:spLocks/>
          </p:cNvSpPr>
          <p:nvPr/>
        </p:nvSpPr>
        <p:spPr>
          <a:xfrm>
            <a:off x="6800899" y="5381515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Vocabulary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97544" y="763361"/>
            <a:ext cx="1143972" cy="1082275"/>
          </a:xfrm>
          <a:prstGeom prst="rect">
            <a:avLst/>
          </a:prstGeom>
        </p:spPr>
      </p:pic>
      <p:sp>
        <p:nvSpPr>
          <p:cNvPr id="28" name="Subtitle 2"/>
          <p:cNvSpPr txBox="1">
            <a:spLocks/>
          </p:cNvSpPr>
          <p:nvPr/>
        </p:nvSpPr>
        <p:spPr>
          <a:xfrm>
            <a:off x="9942618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Big Question</a:t>
            </a:r>
          </a:p>
        </p:txBody>
      </p:sp>
      <p:pic>
        <p:nvPicPr>
          <p:cNvPr id="2050" name="Picture 2" descr="Evaluation icon vector sign and symbol isolated on white background,  Evaluation logo concept Stock Vector | Adobe Stock"/>
          <p:cNvPicPr>
            <a:picLocks noChangeAspect="1" noChangeArrowheads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83900" l="0" r="100000">
                        <a14:foregroundMark x1="41800" y1="10500" x2="44000" y2="9000"/>
                        <a14:foregroundMark x1="46600" y1="11400" x2="47700" y2="11600"/>
                        <a14:foregroundMark x1="54200" y1="31000" x2="56300" y2="32200"/>
                        <a14:foregroundMark x1="39200" y1="38100" x2="40700" y2="36800"/>
                        <a14:foregroundMark x1="71800" y1="59000" x2="72900" y2="59500"/>
                        <a14:foregroundMark x1="22000" y1="25800" x2="23500" y2="25500"/>
                        <a14:foregroundMark x1="23100" y1="42300" x2="24400" y2="42100"/>
                        <a14:foregroundMark x1="22600" y1="58800" x2="23300" y2="58800"/>
                        <a14:backgroundMark x1="46200" y1="14700" x2="45800" y2="1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931" y="2189578"/>
            <a:ext cx="1367104" cy="13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ubtitle 2"/>
          <p:cNvSpPr txBox="1">
            <a:spLocks/>
          </p:cNvSpPr>
          <p:nvPr/>
        </p:nvSpPr>
        <p:spPr>
          <a:xfrm>
            <a:off x="9841516" y="2648499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Evaluate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F6D86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762" y="3891413"/>
            <a:ext cx="1029442" cy="985293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996720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420836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2998" y="-52337"/>
            <a:ext cx="10945813" cy="750661"/>
          </a:xfrm>
        </p:spPr>
        <p:txBody>
          <a:bodyPr/>
          <a:lstStyle/>
          <a:p>
            <a:r>
              <a:rPr lang="en-GB" dirty="0" smtClean="0"/>
              <a:t>On your whiteboard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73051" y="1318238"/>
            <a:ext cx="10945812" cy="46545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E67E6E-2835-471E-B2CF-020C71B37322}"/>
              </a:ext>
            </a:extLst>
          </p:cNvPr>
          <p:cNvSpPr txBox="1"/>
          <p:nvPr/>
        </p:nvSpPr>
        <p:spPr>
          <a:xfrm>
            <a:off x="3287395" y="43226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Multiplying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9CCB5A-F42A-4096-9CD8-5310E9C6AAB5}"/>
              </a:ext>
            </a:extLst>
          </p:cNvPr>
          <p:cNvSpPr txBox="1"/>
          <p:nvPr/>
        </p:nvSpPr>
        <p:spPr>
          <a:xfrm>
            <a:off x="2450562" y="899037"/>
            <a:ext cx="1959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 × Even =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D582C8-8D7D-4644-804D-ED58E39ABB03}"/>
              </a:ext>
            </a:extLst>
          </p:cNvPr>
          <p:cNvSpPr txBox="1"/>
          <p:nvPr/>
        </p:nvSpPr>
        <p:spPr>
          <a:xfrm>
            <a:off x="2450562" y="1456079"/>
            <a:ext cx="1891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 × Odd =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866FF0-A3AF-4865-8475-615F9B981586}"/>
              </a:ext>
            </a:extLst>
          </p:cNvPr>
          <p:cNvSpPr txBox="1"/>
          <p:nvPr/>
        </p:nvSpPr>
        <p:spPr>
          <a:xfrm>
            <a:off x="2450562" y="1992801"/>
            <a:ext cx="1822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Odd × Odd =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92C539-5004-43AA-B2EB-4C0457263EBD}"/>
              </a:ext>
            </a:extLst>
          </p:cNvPr>
          <p:cNvSpPr txBox="1"/>
          <p:nvPr/>
        </p:nvSpPr>
        <p:spPr>
          <a:xfrm>
            <a:off x="7051480" y="432264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Adding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91E386-1122-4325-8ECA-ED457331AB70}"/>
              </a:ext>
            </a:extLst>
          </p:cNvPr>
          <p:cNvSpPr txBox="1"/>
          <p:nvPr/>
        </p:nvSpPr>
        <p:spPr>
          <a:xfrm>
            <a:off x="6005585" y="899037"/>
            <a:ext cx="1959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 + Even =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BEA58B-EEE0-4490-BA6D-088248DD981B}"/>
              </a:ext>
            </a:extLst>
          </p:cNvPr>
          <p:cNvSpPr txBox="1"/>
          <p:nvPr/>
        </p:nvSpPr>
        <p:spPr>
          <a:xfrm>
            <a:off x="6005585" y="1456079"/>
            <a:ext cx="1891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 + Odd =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E3AA38-9C1F-4EE6-ADC4-707ADBDE25CD}"/>
              </a:ext>
            </a:extLst>
          </p:cNvPr>
          <p:cNvSpPr txBox="1"/>
          <p:nvPr/>
        </p:nvSpPr>
        <p:spPr>
          <a:xfrm>
            <a:off x="6005585" y="1992801"/>
            <a:ext cx="1822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Odd + Odd =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B02E34-7A3E-4943-B9DC-503305646563}"/>
              </a:ext>
            </a:extLst>
          </p:cNvPr>
          <p:cNvSpPr txBox="1"/>
          <p:nvPr/>
        </p:nvSpPr>
        <p:spPr>
          <a:xfrm>
            <a:off x="4411442" y="899037"/>
            <a:ext cx="780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9F2367-226B-40B4-AC67-C6CB01628419}"/>
              </a:ext>
            </a:extLst>
          </p:cNvPr>
          <p:cNvSpPr txBox="1"/>
          <p:nvPr/>
        </p:nvSpPr>
        <p:spPr>
          <a:xfrm>
            <a:off x="4411442" y="1456079"/>
            <a:ext cx="780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5B896B-44EB-45CD-9747-D6DA88E8D3E6}"/>
              </a:ext>
            </a:extLst>
          </p:cNvPr>
          <p:cNvSpPr txBox="1"/>
          <p:nvPr/>
        </p:nvSpPr>
        <p:spPr>
          <a:xfrm>
            <a:off x="4411442" y="1992801"/>
            <a:ext cx="712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Odd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AAF8B0-B90D-4D55-B23B-45F15F91E40B}"/>
              </a:ext>
            </a:extLst>
          </p:cNvPr>
          <p:cNvSpPr txBox="1"/>
          <p:nvPr/>
        </p:nvSpPr>
        <p:spPr>
          <a:xfrm>
            <a:off x="7966465" y="899037"/>
            <a:ext cx="780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004E78-FD4F-4DD1-B5C9-3FA94C8708DE}"/>
              </a:ext>
            </a:extLst>
          </p:cNvPr>
          <p:cNvSpPr txBox="1"/>
          <p:nvPr/>
        </p:nvSpPr>
        <p:spPr>
          <a:xfrm>
            <a:off x="7966465" y="1456079"/>
            <a:ext cx="712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Odd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02FB1B-DDB0-427D-A261-0CC26478032C}"/>
              </a:ext>
            </a:extLst>
          </p:cNvPr>
          <p:cNvSpPr txBox="1"/>
          <p:nvPr/>
        </p:nvSpPr>
        <p:spPr>
          <a:xfrm>
            <a:off x="7966465" y="1992801"/>
            <a:ext cx="780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8B7C188-B95A-4CC2-8C6F-2AB02E88C49B}"/>
                  </a:ext>
                </a:extLst>
              </p:cNvPr>
              <p:cNvSpPr txBox="1"/>
              <p:nvPr/>
            </p:nvSpPr>
            <p:spPr>
              <a:xfrm>
                <a:off x="4727708" y="3522975"/>
                <a:ext cx="15763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24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400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is even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8B7C188-B95A-4CC2-8C6F-2AB02E88C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708" y="3522975"/>
                <a:ext cx="1576394" cy="461665"/>
              </a:xfrm>
              <a:prstGeom prst="rect">
                <a:avLst/>
              </a:prstGeom>
              <a:blipFill>
                <a:blip r:embed="rId2"/>
                <a:stretch>
                  <a:fillRect l="-1163" t="-10526" r="-15891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C8D3F6C0-5CFB-4CC3-A26B-7733401D6EF1}"/>
              </a:ext>
            </a:extLst>
          </p:cNvPr>
          <p:cNvSpPr txBox="1"/>
          <p:nvPr/>
        </p:nvSpPr>
        <p:spPr>
          <a:xfrm>
            <a:off x="1347518" y="5043763"/>
            <a:ext cx="2530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 × (odd × odd)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38B676-D906-4429-AD32-CF5896200042}"/>
              </a:ext>
            </a:extLst>
          </p:cNvPr>
          <p:cNvSpPr txBox="1"/>
          <p:nvPr/>
        </p:nvSpPr>
        <p:spPr>
          <a:xfrm>
            <a:off x="1338726" y="5511123"/>
            <a:ext cx="1566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 × odd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9132A66-74BD-4792-9313-C62B2E55CDF8}"/>
                  </a:ext>
                </a:extLst>
              </p:cNvPr>
              <p:cNvSpPr txBox="1"/>
              <p:nvPr/>
            </p:nvSpPr>
            <p:spPr>
              <a:xfrm>
                <a:off x="2340805" y="4270321"/>
                <a:ext cx="11789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is odd</a:t>
                </a: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9132A66-74BD-4792-9313-C62B2E55C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05" y="4270321"/>
                <a:ext cx="1178977" cy="461665"/>
              </a:xfrm>
              <a:prstGeom prst="rect">
                <a:avLst/>
              </a:prstGeom>
              <a:blipFill>
                <a:blip r:embed="rId3"/>
                <a:stretch>
                  <a:fillRect t="-10667" r="-18653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609392CC-CBD5-4ACA-89E9-320CCD422570}"/>
              </a:ext>
            </a:extLst>
          </p:cNvPr>
          <p:cNvSpPr txBox="1"/>
          <p:nvPr/>
        </p:nvSpPr>
        <p:spPr>
          <a:xfrm>
            <a:off x="3870910" y="5500963"/>
            <a:ext cx="108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= even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0FEA9AF-6473-47E8-9A49-0960FF3DD91F}"/>
              </a:ext>
            </a:extLst>
          </p:cNvPr>
          <p:cNvSpPr txBox="1"/>
          <p:nvPr/>
        </p:nvSpPr>
        <p:spPr>
          <a:xfrm>
            <a:off x="6578941" y="5043763"/>
            <a:ext cx="2768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 × (even × even)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13F608A-99D0-4F36-AEAB-0A15137C3085}"/>
                  </a:ext>
                </a:extLst>
              </p:cNvPr>
              <p:cNvSpPr txBox="1"/>
              <p:nvPr/>
            </p:nvSpPr>
            <p:spPr>
              <a:xfrm>
                <a:off x="7572228" y="4270321"/>
                <a:ext cx="12979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is even</a:t>
                </a: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13F608A-99D0-4F36-AEAB-0A15137C30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228" y="4270321"/>
                <a:ext cx="1297919" cy="461665"/>
              </a:xfrm>
              <a:prstGeom prst="rect">
                <a:avLst/>
              </a:prstGeom>
              <a:blipFill>
                <a:blip r:embed="rId4"/>
                <a:stretch>
                  <a:fillRect t="-10667" r="-19249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C434F3A2-723F-4F2E-A7E2-2CA0A187C508}"/>
              </a:ext>
            </a:extLst>
          </p:cNvPr>
          <p:cNvSpPr txBox="1"/>
          <p:nvPr/>
        </p:nvSpPr>
        <p:spPr>
          <a:xfrm>
            <a:off x="6605318" y="5511123"/>
            <a:ext cx="1685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 × even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887B6E6-2433-47E4-88BE-E291CEA55C3D}"/>
              </a:ext>
            </a:extLst>
          </p:cNvPr>
          <p:cNvSpPr txBox="1"/>
          <p:nvPr/>
        </p:nvSpPr>
        <p:spPr>
          <a:xfrm>
            <a:off x="9137502" y="5500963"/>
            <a:ext cx="108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= even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A5CD441-8A3F-4BA6-906D-F1CD798E0F7F}"/>
              </a:ext>
            </a:extLst>
          </p:cNvPr>
          <p:cNvSpPr txBox="1"/>
          <p:nvPr/>
        </p:nvSpPr>
        <p:spPr>
          <a:xfrm>
            <a:off x="3114183" y="2681760"/>
            <a:ext cx="4763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Can we use these facts to prove this statement?</a:t>
            </a:r>
          </a:p>
        </p:txBody>
      </p:sp>
    </p:spTree>
    <p:extLst>
      <p:ext uri="{BB962C8B-B14F-4D97-AF65-F5344CB8AC3E}">
        <p14:creationId xmlns:p14="http://schemas.microsoft.com/office/powerpoint/2010/main" val="188566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1585" y="59505"/>
            <a:ext cx="11626757" cy="750661"/>
          </a:xfrm>
          <a:solidFill>
            <a:schemeClr val="accent2"/>
          </a:solidFill>
        </p:spPr>
        <p:txBody>
          <a:bodyPr/>
          <a:lstStyle/>
          <a:p>
            <a:r>
              <a:rPr lang="en-GB" dirty="0" smtClean="0">
                <a:latin typeface="Century Gothic" panose="020B0502020202020204" pitchFamily="34" charset="0"/>
              </a:rPr>
              <a:t>On your whiteboard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D97B39-03CB-FAAA-BA55-BC39B298FD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95"/>
          <a:stretch/>
        </p:blipFill>
        <p:spPr>
          <a:xfrm>
            <a:off x="9497754" y="2852848"/>
            <a:ext cx="2590252" cy="3455767"/>
          </a:xfrm>
          <a:prstGeom prst="rect">
            <a:avLst/>
          </a:prstGeom>
        </p:spPr>
      </p:pic>
      <p:sp>
        <p:nvSpPr>
          <p:cNvPr id="4" name="Text Placeholder 1"/>
          <p:cNvSpPr txBox="1">
            <a:spLocks/>
          </p:cNvSpPr>
          <p:nvPr/>
        </p:nvSpPr>
        <p:spPr>
          <a:xfrm>
            <a:off x="171585" y="283490"/>
            <a:ext cx="10945813" cy="750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401638" y="1654065"/>
            <a:ext cx="10945812" cy="46545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E67E6E-2835-471E-B2CF-020C71B37322}"/>
              </a:ext>
            </a:extLst>
          </p:cNvPr>
          <p:cNvSpPr txBox="1"/>
          <p:nvPr/>
        </p:nvSpPr>
        <p:spPr>
          <a:xfrm>
            <a:off x="3415982" y="768091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Multiplying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9CCB5A-F42A-4096-9CD8-5310E9C6AAB5}"/>
              </a:ext>
            </a:extLst>
          </p:cNvPr>
          <p:cNvSpPr txBox="1"/>
          <p:nvPr/>
        </p:nvSpPr>
        <p:spPr>
          <a:xfrm>
            <a:off x="2579149" y="1234864"/>
            <a:ext cx="1959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 × Even =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D582C8-8D7D-4644-804D-ED58E39ABB03}"/>
              </a:ext>
            </a:extLst>
          </p:cNvPr>
          <p:cNvSpPr txBox="1"/>
          <p:nvPr/>
        </p:nvSpPr>
        <p:spPr>
          <a:xfrm>
            <a:off x="2579149" y="1791906"/>
            <a:ext cx="1891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 × Odd =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866FF0-A3AF-4865-8475-615F9B981586}"/>
              </a:ext>
            </a:extLst>
          </p:cNvPr>
          <p:cNvSpPr txBox="1"/>
          <p:nvPr/>
        </p:nvSpPr>
        <p:spPr>
          <a:xfrm>
            <a:off x="2579149" y="2328628"/>
            <a:ext cx="1822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Odd × Odd =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92C539-5004-43AA-B2EB-4C0457263EBD}"/>
              </a:ext>
            </a:extLst>
          </p:cNvPr>
          <p:cNvSpPr txBox="1"/>
          <p:nvPr/>
        </p:nvSpPr>
        <p:spPr>
          <a:xfrm>
            <a:off x="7180067" y="768091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Adding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91E386-1122-4325-8ECA-ED457331AB70}"/>
              </a:ext>
            </a:extLst>
          </p:cNvPr>
          <p:cNvSpPr txBox="1"/>
          <p:nvPr/>
        </p:nvSpPr>
        <p:spPr>
          <a:xfrm>
            <a:off x="6134172" y="1234864"/>
            <a:ext cx="1959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 + Even =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BEA58B-EEE0-4490-BA6D-088248DD981B}"/>
              </a:ext>
            </a:extLst>
          </p:cNvPr>
          <p:cNvSpPr txBox="1"/>
          <p:nvPr/>
        </p:nvSpPr>
        <p:spPr>
          <a:xfrm>
            <a:off x="6134172" y="1791906"/>
            <a:ext cx="1891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 + Odd =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E3AA38-9C1F-4EE6-ADC4-707ADBDE25CD}"/>
              </a:ext>
            </a:extLst>
          </p:cNvPr>
          <p:cNvSpPr txBox="1"/>
          <p:nvPr/>
        </p:nvSpPr>
        <p:spPr>
          <a:xfrm>
            <a:off x="6134172" y="2328628"/>
            <a:ext cx="1822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Odd + Odd =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B02E34-7A3E-4943-B9DC-503305646563}"/>
              </a:ext>
            </a:extLst>
          </p:cNvPr>
          <p:cNvSpPr txBox="1"/>
          <p:nvPr/>
        </p:nvSpPr>
        <p:spPr>
          <a:xfrm>
            <a:off x="4540029" y="1234864"/>
            <a:ext cx="780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9F2367-226B-40B4-AC67-C6CB01628419}"/>
              </a:ext>
            </a:extLst>
          </p:cNvPr>
          <p:cNvSpPr txBox="1"/>
          <p:nvPr/>
        </p:nvSpPr>
        <p:spPr>
          <a:xfrm>
            <a:off x="4540029" y="1791906"/>
            <a:ext cx="780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5B896B-44EB-45CD-9747-D6DA88E8D3E6}"/>
              </a:ext>
            </a:extLst>
          </p:cNvPr>
          <p:cNvSpPr txBox="1"/>
          <p:nvPr/>
        </p:nvSpPr>
        <p:spPr>
          <a:xfrm>
            <a:off x="4540029" y="2328628"/>
            <a:ext cx="712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Odd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AAF8B0-B90D-4D55-B23B-45F15F91E40B}"/>
              </a:ext>
            </a:extLst>
          </p:cNvPr>
          <p:cNvSpPr txBox="1"/>
          <p:nvPr/>
        </p:nvSpPr>
        <p:spPr>
          <a:xfrm>
            <a:off x="8095052" y="1234864"/>
            <a:ext cx="780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004E78-FD4F-4DD1-B5C9-3FA94C8708DE}"/>
              </a:ext>
            </a:extLst>
          </p:cNvPr>
          <p:cNvSpPr txBox="1"/>
          <p:nvPr/>
        </p:nvSpPr>
        <p:spPr>
          <a:xfrm>
            <a:off x="8095052" y="1791906"/>
            <a:ext cx="712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Odd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02FB1B-DDB0-427D-A261-0CC26478032C}"/>
              </a:ext>
            </a:extLst>
          </p:cNvPr>
          <p:cNvSpPr txBox="1"/>
          <p:nvPr/>
        </p:nvSpPr>
        <p:spPr>
          <a:xfrm>
            <a:off x="8095052" y="2328628"/>
            <a:ext cx="780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B7C188-B95A-4CC2-8C6F-2AB02E88C49B}"/>
                  </a:ext>
                </a:extLst>
              </p:cNvPr>
              <p:cNvSpPr txBox="1"/>
              <p:nvPr/>
            </p:nvSpPr>
            <p:spPr>
              <a:xfrm>
                <a:off x="4856295" y="3858802"/>
                <a:ext cx="15763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24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400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is even</a:t>
                </a: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B7C188-B95A-4CC2-8C6F-2AB02E88C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295" y="3858802"/>
                <a:ext cx="1576394" cy="461665"/>
              </a:xfrm>
              <a:prstGeom prst="rect">
                <a:avLst/>
              </a:prstGeom>
              <a:blipFill>
                <a:blip r:embed="rId3"/>
                <a:stretch>
                  <a:fillRect l="-1163" t="-10526" r="-15891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C8D3F6C0-5CFB-4CC3-A26B-7733401D6EF1}"/>
              </a:ext>
            </a:extLst>
          </p:cNvPr>
          <p:cNvSpPr txBox="1"/>
          <p:nvPr/>
        </p:nvSpPr>
        <p:spPr>
          <a:xfrm>
            <a:off x="1476105" y="5379590"/>
            <a:ext cx="2530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 × (odd × odd)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938B676-D906-4429-AD32-CF5896200042}"/>
              </a:ext>
            </a:extLst>
          </p:cNvPr>
          <p:cNvSpPr txBox="1"/>
          <p:nvPr/>
        </p:nvSpPr>
        <p:spPr>
          <a:xfrm>
            <a:off x="1467313" y="5846950"/>
            <a:ext cx="1566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 × odd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9132A66-74BD-4792-9313-C62B2E55CDF8}"/>
                  </a:ext>
                </a:extLst>
              </p:cNvPr>
              <p:cNvSpPr txBox="1"/>
              <p:nvPr/>
            </p:nvSpPr>
            <p:spPr>
              <a:xfrm>
                <a:off x="2469392" y="4606148"/>
                <a:ext cx="11789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is odd</a:t>
                </a: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9132A66-74BD-4792-9313-C62B2E55C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392" y="4606148"/>
                <a:ext cx="1178977" cy="461665"/>
              </a:xfrm>
              <a:prstGeom prst="rect">
                <a:avLst/>
              </a:prstGeom>
              <a:blipFill>
                <a:blip r:embed="rId4"/>
                <a:stretch>
                  <a:fillRect t="-10667" r="-19171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609392CC-CBD5-4ACA-89E9-320CCD422570}"/>
              </a:ext>
            </a:extLst>
          </p:cNvPr>
          <p:cNvSpPr txBox="1"/>
          <p:nvPr/>
        </p:nvSpPr>
        <p:spPr>
          <a:xfrm>
            <a:off x="3999497" y="5836790"/>
            <a:ext cx="108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= even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0FEA9AF-6473-47E8-9A49-0960FF3DD91F}"/>
              </a:ext>
            </a:extLst>
          </p:cNvPr>
          <p:cNvSpPr txBox="1"/>
          <p:nvPr/>
        </p:nvSpPr>
        <p:spPr>
          <a:xfrm>
            <a:off x="6707528" y="5379590"/>
            <a:ext cx="2768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 × (even × even)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13F608A-99D0-4F36-AEAB-0A15137C3085}"/>
                  </a:ext>
                </a:extLst>
              </p:cNvPr>
              <p:cNvSpPr txBox="1"/>
              <p:nvPr/>
            </p:nvSpPr>
            <p:spPr>
              <a:xfrm>
                <a:off x="7700815" y="4606148"/>
                <a:ext cx="12979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is even</a:t>
                </a: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13F608A-99D0-4F36-AEAB-0A15137C30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0815" y="4606148"/>
                <a:ext cx="1297919" cy="461665"/>
              </a:xfrm>
              <a:prstGeom prst="rect">
                <a:avLst/>
              </a:prstGeom>
              <a:blipFill>
                <a:blip r:embed="rId5"/>
                <a:stretch>
                  <a:fillRect t="-10667" r="-19249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C434F3A2-723F-4F2E-A7E2-2CA0A187C508}"/>
              </a:ext>
            </a:extLst>
          </p:cNvPr>
          <p:cNvSpPr txBox="1"/>
          <p:nvPr/>
        </p:nvSpPr>
        <p:spPr>
          <a:xfrm>
            <a:off x="6733905" y="5846950"/>
            <a:ext cx="1685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 × even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887B6E6-2433-47E4-88BE-E291CEA55C3D}"/>
              </a:ext>
            </a:extLst>
          </p:cNvPr>
          <p:cNvSpPr txBox="1"/>
          <p:nvPr/>
        </p:nvSpPr>
        <p:spPr>
          <a:xfrm>
            <a:off x="9266089" y="5836790"/>
            <a:ext cx="108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= even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5CD441-8A3F-4BA6-906D-F1CD798E0F7F}"/>
              </a:ext>
            </a:extLst>
          </p:cNvPr>
          <p:cNvSpPr txBox="1"/>
          <p:nvPr/>
        </p:nvSpPr>
        <p:spPr>
          <a:xfrm>
            <a:off x="3242770" y="3017587"/>
            <a:ext cx="4763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Can we use these facts to prove this statement?</a:t>
            </a:r>
          </a:p>
        </p:txBody>
      </p:sp>
    </p:spTree>
    <p:extLst>
      <p:ext uri="{BB962C8B-B14F-4D97-AF65-F5344CB8AC3E}">
        <p14:creationId xmlns:p14="http://schemas.microsoft.com/office/powerpoint/2010/main" val="101623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1585" y="59505"/>
            <a:ext cx="11626757" cy="750661"/>
          </a:xfrm>
          <a:solidFill>
            <a:schemeClr val="accent2"/>
          </a:solidFill>
        </p:spPr>
        <p:txBody>
          <a:bodyPr/>
          <a:lstStyle/>
          <a:p>
            <a:r>
              <a:rPr lang="en-GB" dirty="0" smtClean="0">
                <a:latin typeface="Century Gothic" panose="020B0502020202020204" pitchFamily="34" charset="0"/>
              </a:rPr>
              <a:t>On your whiteboard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171585" y="283490"/>
            <a:ext cx="10945813" cy="750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4E67E6E-2835-471E-B2CF-020C71B37322}"/>
              </a:ext>
            </a:extLst>
          </p:cNvPr>
          <p:cNvSpPr txBox="1"/>
          <p:nvPr/>
        </p:nvSpPr>
        <p:spPr>
          <a:xfrm>
            <a:off x="3261921" y="810166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Multiplying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A9CCB5A-F42A-4096-9CD8-5310E9C6AAB5}"/>
              </a:ext>
            </a:extLst>
          </p:cNvPr>
          <p:cNvSpPr txBox="1"/>
          <p:nvPr/>
        </p:nvSpPr>
        <p:spPr>
          <a:xfrm>
            <a:off x="2425088" y="1276939"/>
            <a:ext cx="1959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 × Even =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FD582C8-8D7D-4644-804D-ED58E39ABB03}"/>
              </a:ext>
            </a:extLst>
          </p:cNvPr>
          <p:cNvSpPr txBox="1"/>
          <p:nvPr/>
        </p:nvSpPr>
        <p:spPr>
          <a:xfrm>
            <a:off x="2425088" y="1833981"/>
            <a:ext cx="1891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 × Odd =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8866FF0-A3AF-4865-8475-615F9B981586}"/>
              </a:ext>
            </a:extLst>
          </p:cNvPr>
          <p:cNvSpPr txBox="1"/>
          <p:nvPr/>
        </p:nvSpPr>
        <p:spPr>
          <a:xfrm>
            <a:off x="2425088" y="2370703"/>
            <a:ext cx="1822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Odd × Odd =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192C539-5004-43AA-B2EB-4C0457263EBD}"/>
              </a:ext>
            </a:extLst>
          </p:cNvPr>
          <p:cNvSpPr txBox="1"/>
          <p:nvPr/>
        </p:nvSpPr>
        <p:spPr>
          <a:xfrm>
            <a:off x="7026006" y="810166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Adding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791E386-1122-4325-8ECA-ED457331AB70}"/>
              </a:ext>
            </a:extLst>
          </p:cNvPr>
          <p:cNvSpPr txBox="1"/>
          <p:nvPr/>
        </p:nvSpPr>
        <p:spPr>
          <a:xfrm>
            <a:off x="5980111" y="1276939"/>
            <a:ext cx="1959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 + Even =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FBEA58B-EEE0-4490-BA6D-088248DD981B}"/>
              </a:ext>
            </a:extLst>
          </p:cNvPr>
          <p:cNvSpPr txBox="1"/>
          <p:nvPr/>
        </p:nvSpPr>
        <p:spPr>
          <a:xfrm>
            <a:off x="5980111" y="1833981"/>
            <a:ext cx="1891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 + Odd =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0E3AA38-9C1F-4EE6-ADC4-707ADBDE25CD}"/>
              </a:ext>
            </a:extLst>
          </p:cNvPr>
          <p:cNvSpPr txBox="1"/>
          <p:nvPr/>
        </p:nvSpPr>
        <p:spPr>
          <a:xfrm>
            <a:off x="5980111" y="2370703"/>
            <a:ext cx="1822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Odd + Odd =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2B02E34-7A3E-4943-B9DC-503305646563}"/>
              </a:ext>
            </a:extLst>
          </p:cNvPr>
          <p:cNvSpPr txBox="1"/>
          <p:nvPr/>
        </p:nvSpPr>
        <p:spPr>
          <a:xfrm>
            <a:off x="4385968" y="1276939"/>
            <a:ext cx="780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C9F2367-226B-40B4-AC67-C6CB01628419}"/>
              </a:ext>
            </a:extLst>
          </p:cNvPr>
          <p:cNvSpPr txBox="1"/>
          <p:nvPr/>
        </p:nvSpPr>
        <p:spPr>
          <a:xfrm>
            <a:off x="4385968" y="1833981"/>
            <a:ext cx="780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45B896B-44EB-45CD-9747-D6DA88E8D3E6}"/>
              </a:ext>
            </a:extLst>
          </p:cNvPr>
          <p:cNvSpPr txBox="1"/>
          <p:nvPr/>
        </p:nvSpPr>
        <p:spPr>
          <a:xfrm>
            <a:off x="4385968" y="2370703"/>
            <a:ext cx="712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Odd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EAAF8B0-B90D-4D55-B23B-45F15F91E40B}"/>
              </a:ext>
            </a:extLst>
          </p:cNvPr>
          <p:cNvSpPr txBox="1"/>
          <p:nvPr/>
        </p:nvSpPr>
        <p:spPr>
          <a:xfrm>
            <a:off x="7940991" y="1276939"/>
            <a:ext cx="780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5004E78-FD4F-4DD1-B5C9-3FA94C8708DE}"/>
              </a:ext>
            </a:extLst>
          </p:cNvPr>
          <p:cNvSpPr txBox="1"/>
          <p:nvPr/>
        </p:nvSpPr>
        <p:spPr>
          <a:xfrm>
            <a:off x="7940991" y="1833981"/>
            <a:ext cx="712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Odd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F02FB1B-DDB0-427D-A261-0CC26478032C}"/>
              </a:ext>
            </a:extLst>
          </p:cNvPr>
          <p:cNvSpPr txBox="1"/>
          <p:nvPr/>
        </p:nvSpPr>
        <p:spPr>
          <a:xfrm>
            <a:off x="7940991" y="2370703"/>
            <a:ext cx="780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8B7C188-B95A-4CC2-8C6F-2AB02E88C49B}"/>
                  </a:ext>
                </a:extLst>
              </p:cNvPr>
              <p:cNvSpPr txBox="1"/>
              <p:nvPr/>
            </p:nvSpPr>
            <p:spPr>
              <a:xfrm>
                <a:off x="4653856" y="3733614"/>
                <a:ext cx="20097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400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−2 </m:t>
                    </m:r>
                  </m:oMath>
                </a14:m>
                <a:r>
                  <a:rPr lang="en-GB" sz="2400" dirty="0"/>
                  <a:t>is even</a:t>
                </a:r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8B7C188-B95A-4CC2-8C6F-2AB02E88C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3856" y="3733614"/>
                <a:ext cx="2009781" cy="461665"/>
              </a:xfrm>
              <a:prstGeom prst="rect">
                <a:avLst/>
              </a:prstGeom>
              <a:blipFill>
                <a:blip r:embed="rId3"/>
                <a:stretch>
                  <a:fillRect t="-10526" r="-8788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>
            <a:extLst>
              <a:ext uri="{FF2B5EF4-FFF2-40B4-BE49-F238E27FC236}">
                <a16:creationId xmlns:a16="http://schemas.microsoft.com/office/drawing/2014/main" id="{C8D3F6C0-5CFB-4CC3-A26B-7733401D6EF1}"/>
              </a:ext>
            </a:extLst>
          </p:cNvPr>
          <p:cNvSpPr txBox="1"/>
          <p:nvPr/>
        </p:nvSpPr>
        <p:spPr>
          <a:xfrm>
            <a:off x="1504680" y="5254402"/>
            <a:ext cx="2530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(odd × odd)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GB" sz="2400" dirty="0"/>
              <a:t> even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938B676-D906-4429-AD32-CF5896200042}"/>
              </a:ext>
            </a:extLst>
          </p:cNvPr>
          <p:cNvSpPr txBox="1"/>
          <p:nvPr/>
        </p:nvSpPr>
        <p:spPr>
          <a:xfrm>
            <a:off x="2445457" y="5721762"/>
            <a:ext cx="1566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odd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− even</a:t>
            </a:r>
            <a:endParaRPr lang="en-GB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F9132A66-74BD-4792-9313-C62B2E55CDF8}"/>
                  </a:ext>
                </a:extLst>
              </p:cNvPr>
              <p:cNvSpPr txBox="1"/>
              <p:nvPr/>
            </p:nvSpPr>
            <p:spPr>
              <a:xfrm>
                <a:off x="2497967" y="4480960"/>
                <a:ext cx="11789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is odd</a:t>
                </a:r>
              </a:p>
            </p:txBody>
          </p:sp>
        </mc:Choice>
        <mc:Fallback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F9132A66-74BD-4792-9313-C62B2E55C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7967" y="4480960"/>
                <a:ext cx="1178977" cy="461665"/>
              </a:xfrm>
              <a:prstGeom prst="rect">
                <a:avLst/>
              </a:prstGeom>
              <a:blipFill>
                <a:blip r:embed="rId4"/>
                <a:stretch>
                  <a:fillRect t="-10526" r="-18653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>
            <a:extLst>
              <a:ext uri="{FF2B5EF4-FFF2-40B4-BE49-F238E27FC236}">
                <a16:creationId xmlns:a16="http://schemas.microsoft.com/office/drawing/2014/main" id="{609392CC-CBD5-4ACA-89E9-320CCD422570}"/>
              </a:ext>
            </a:extLst>
          </p:cNvPr>
          <p:cNvSpPr txBox="1"/>
          <p:nvPr/>
        </p:nvSpPr>
        <p:spPr>
          <a:xfrm>
            <a:off x="4028072" y="5711602"/>
            <a:ext cx="962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= odd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0FEA9AF-6473-47E8-9A49-0960FF3DD91F}"/>
              </a:ext>
            </a:extLst>
          </p:cNvPr>
          <p:cNvSpPr txBox="1"/>
          <p:nvPr/>
        </p:nvSpPr>
        <p:spPr>
          <a:xfrm>
            <a:off x="6736103" y="5254402"/>
            <a:ext cx="2768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(even × even)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−</a:t>
            </a:r>
            <a:r>
              <a:rPr lang="en-GB" sz="2400" dirty="0"/>
              <a:t> even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13F608A-99D0-4F36-AEAB-0A15137C3085}"/>
                  </a:ext>
                </a:extLst>
              </p:cNvPr>
              <p:cNvSpPr txBox="1"/>
              <p:nvPr/>
            </p:nvSpPr>
            <p:spPr>
              <a:xfrm>
                <a:off x="7729390" y="4480960"/>
                <a:ext cx="12979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is even</a:t>
                </a:r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13F608A-99D0-4F36-AEAB-0A15137C30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9390" y="4480960"/>
                <a:ext cx="1297919" cy="461665"/>
              </a:xfrm>
              <a:prstGeom prst="rect">
                <a:avLst/>
              </a:prstGeom>
              <a:blipFill>
                <a:blip r:embed="rId5"/>
                <a:stretch>
                  <a:fillRect t="-10526" r="-18779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75">
            <a:extLst>
              <a:ext uri="{FF2B5EF4-FFF2-40B4-BE49-F238E27FC236}">
                <a16:creationId xmlns:a16="http://schemas.microsoft.com/office/drawing/2014/main" id="{C434F3A2-723F-4F2E-A7E2-2CA0A187C508}"/>
              </a:ext>
            </a:extLst>
          </p:cNvPr>
          <p:cNvSpPr txBox="1"/>
          <p:nvPr/>
        </p:nvSpPr>
        <p:spPr>
          <a:xfrm>
            <a:off x="7808765" y="5721762"/>
            <a:ext cx="1685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GB" sz="2400" dirty="0"/>
              <a:t> even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887B6E6-2433-47E4-88BE-E291CEA55C3D}"/>
              </a:ext>
            </a:extLst>
          </p:cNvPr>
          <p:cNvSpPr txBox="1"/>
          <p:nvPr/>
        </p:nvSpPr>
        <p:spPr>
          <a:xfrm>
            <a:off x="9408964" y="5711602"/>
            <a:ext cx="108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= even 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DFB00B4F-F578-4614-B134-001131B2C7E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93"/>
          <a:stretch/>
        </p:blipFill>
        <p:spPr>
          <a:xfrm>
            <a:off x="4796740" y="4909318"/>
            <a:ext cx="644711" cy="690167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59A248F1-EFE7-40DB-82AF-D07CA466EC59}"/>
              </a:ext>
            </a:extLst>
          </p:cNvPr>
          <p:cNvSpPr txBox="1"/>
          <p:nvPr/>
        </p:nvSpPr>
        <p:spPr>
          <a:xfrm>
            <a:off x="3271345" y="2892399"/>
            <a:ext cx="4763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Can we use these facts to prove this statement?</a:t>
            </a:r>
          </a:p>
        </p:txBody>
      </p:sp>
    </p:spTree>
    <p:extLst>
      <p:ext uri="{BB962C8B-B14F-4D97-AF65-F5344CB8AC3E}">
        <p14:creationId xmlns:p14="http://schemas.microsoft.com/office/powerpoint/2010/main" val="143392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1585" y="59505"/>
            <a:ext cx="11626757" cy="750661"/>
          </a:xfrm>
          <a:solidFill>
            <a:schemeClr val="accent2"/>
          </a:solidFill>
        </p:spPr>
        <p:txBody>
          <a:bodyPr/>
          <a:lstStyle/>
          <a:p>
            <a:r>
              <a:rPr lang="en-GB" dirty="0" smtClean="0">
                <a:latin typeface="Century Gothic" panose="020B0502020202020204" pitchFamily="34" charset="0"/>
              </a:rPr>
              <a:t>On your whiteboard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171585" y="283490"/>
            <a:ext cx="10945813" cy="750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4E67E6E-2835-471E-B2CF-020C71B37322}"/>
              </a:ext>
            </a:extLst>
          </p:cNvPr>
          <p:cNvSpPr txBox="1"/>
          <p:nvPr/>
        </p:nvSpPr>
        <p:spPr>
          <a:xfrm>
            <a:off x="3319071" y="810166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Multiplying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A9CCB5A-F42A-4096-9CD8-5310E9C6AAB5}"/>
              </a:ext>
            </a:extLst>
          </p:cNvPr>
          <p:cNvSpPr txBox="1"/>
          <p:nvPr/>
        </p:nvSpPr>
        <p:spPr>
          <a:xfrm>
            <a:off x="2482238" y="1276939"/>
            <a:ext cx="1959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 × Even =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FD582C8-8D7D-4644-804D-ED58E39ABB03}"/>
              </a:ext>
            </a:extLst>
          </p:cNvPr>
          <p:cNvSpPr txBox="1"/>
          <p:nvPr/>
        </p:nvSpPr>
        <p:spPr>
          <a:xfrm>
            <a:off x="2482238" y="1833981"/>
            <a:ext cx="1891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 × Odd =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8866FF0-A3AF-4865-8475-615F9B981586}"/>
              </a:ext>
            </a:extLst>
          </p:cNvPr>
          <p:cNvSpPr txBox="1"/>
          <p:nvPr/>
        </p:nvSpPr>
        <p:spPr>
          <a:xfrm>
            <a:off x="2482238" y="2370703"/>
            <a:ext cx="1822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Odd × Odd =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192C539-5004-43AA-B2EB-4C0457263EBD}"/>
              </a:ext>
            </a:extLst>
          </p:cNvPr>
          <p:cNvSpPr txBox="1"/>
          <p:nvPr/>
        </p:nvSpPr>
        <p:spPr>
          <a:xfrm>
            <a:off x="7083156" y="810166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Adding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791E386-1122-4325-8ECA-ED457331AB70}"/>
              </a:ext>
            </a:extLst>
          </p:cNvPr>
          <p:cNvSpPr txBox="1"/>
          <p:nvPr/>
        </p:nvSpPr>
        <p:spPr>
          <a:xfrm>
            <a:off x="6037261" y="1276939"/>
            <a:ext cx="1959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 + Even =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FBEA58B-EEE0-4490-BA6D-088248DD981B}"/>
              </a:ext>
            </a:extLst>
          </p:cNvPr>
          <p:cNvSpPr txBox="1"/>
          <p:nvPr/>
        </p:nvSpPr>
        <p:spPr>
          <a:xfrm>
            <a:off x="6037261" y="1833981"/>
            <a:ext cx="1891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 + Odd =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0E3AA38-9C1F-4EE6-ADC4-707ADBDE25CD}"/>
              </a:ext>
            </a:extLst>
          </p:cNvPr>
          <p:cNvSpPr txBox="1"/>
          <p:nvPr/>
        </p:nvSpPr>
        <p:spPr>
          <a:xfrm>
            <a:off x="6037261" y="2370703"/>
            <a:ext cx="1822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Odd + Odd =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2B02E34-7A3E-4943-B9DC-503305646563}"/>
              </a:ext>
            </a:extLst>
          </p:cNvPr>
          <p:cNvSpPr txBox="1"/>
          <p:nvPr/>
        </p:nvSpPr>
        <p:spPr>
          <a:xfrm>
            <a:off x="4618954" y="1276939"/>
            <a:ext cx="780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C9F2367-226B-40B4-AC67-C6CB01628419}"/>
              </a:ext>
            </a:extLst>
          </p:cNvPr>
          <p:cNvSpPr txBox="1"/>
          <p:nvPr/>
        </p:nvSpPr>
        <p:spPr>
          <a:xfrm>
            <a:off x="4605206" y="1841031"/>
            <a:ext cx="780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45B896B-44EB-45CD-9747-D6DA88E8D3E6}"/>
              </a:ext>
            </a:extLst>
          </p:cNvPr>
          <p:cNvSpPr txBox="1"/>
          <p:nvPr/>
        </p:nvSpPr>
        <p:spPr>
          <a:xfrm>
            <a:off x="4568131" y="2340467"/>
            <a:ext cx="712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Odd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EAAF8B0-B90D-4D55-B23B-45F15F91E40B}"/>
              </a:ext>
            </a:extLst>
          </p:cNvPr>
          <p:cNvSpPr txBox="1"/>
          <p:nvPr/>
        </p:nvSpPr>
        <p:spPr>
          <a:xfrm>
            <a:off x="7998141" y="1276939"/>
            <a:ext cx="780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5004E78-FD4F-4DD1-B5C9-3FA94C8708DE}"/>
              </a:ext>
            </a:extLst>
          </p:cNvPr>
          <p:cNvSpPr txBox="1"/>
          <p:nvPr/>
        </p:nvSpPr>
        <p:spPr>
          <a:xfrm>
            <a:off x="7998141" y="1833981"/>
            <a:ext cx="712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Odd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F02FB1B-DDB0-427D-A261-0CC26478032C}"/>
              </a:ext>
            </a:extLst>
          </p:cNvPr>
          <p:cNvSpPr txBox="1"/>
          <p:nvPr/>
        </p:nvSpPr>
        <p:spPr>
          <a:xfrm>
            <a:off x="7998141" y="2370703"/>
            <a:ext cx="780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8B7C188-B95A-4CC2-8C6F-2AB02E88C49B}"/>
                  </a:ext>
                </a:extLst>
              </p:cNvPr>
              <p:cNvSpPr txBox="1"/>
              <p:nvPr/>
            </p:nvSpPr>
            <p:spPr>
              <a:xfrm>
                <a:off x="4556636" y="4028626"/>
                <a:ext cx="20214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400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is even</a:t>
                </a: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8B7C188-B95A-4CC2-8C6F-2AB02E88C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636" y="4028626"/>
                <a:ext cx="2021451" cy="461665"/>
              </a:xfrm>
              <a:prstGeom prst="rect">
                <a:avLst/>
              </a:prstGeom>
              <a:blipFill>
                <a:blip r:embed="rId3"/>
                <a:stretch>
                  <a:fillRect t="-10526" r="-8735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C8D3F6C0-5CFB-4CC3-A26B-7733401D6EF1}"/>
              </a:ext>
            </a:extLst>
          </p:cNvPr>
          <p:cNvSpPr txBox="1"/>
          <p:nvPr/>
        </p:nvSpPr>
        <p:spPr>
          <a:xfrm>
            <a:off x="1404668" y="5449402"/>
            <a:ext cx="2411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(odd × odd)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GB" sz="2400" dirty="0"/>
              <a:t> odd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938B676-D906-4429-AD32-CF5896200042}"/>
              </a:ext>
            </a:extLst>
          </p:cNvPr>
          <p:cNvSpPr txBox="1"/>
          <p:nvPr/>
        </p:nvSpPr>
        <p:spPr>
          <a:xfrm>
            <a:off x="2371823" y="5916762"/>
            <a:ext cx="1447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odd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− odd</a:t>
            </a:r>
            <a:endParaRPr lang="en-GB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9132A66-74BD-4792-9313-C62B2E55CDF8}"/>
                  </a:ext>
                </a:extLst>
              </p:cNvPr>
              <p:cNvSpPr txBox="1"/>
              <p:nvPr/>
            </p:nvSpPr>
            <p:spPr>
              <a:xfrm>
                <a:off x="2397955" y="4675960"/>
                <a:ext cx="11789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is odd</a:t>
                </a: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9132A66-74BD-4792-9313-C62B2E55C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955" y="4675960"/>
                <a:ext cx="1178977" cy="461665"/>
              </a:xfrm>
              <a:prstGeom prst="rect">
                <a:avLst/>
              </a:prstGeom>
              <a:blipFill>
                <a:blip r:embed="rId4"/>
                <a:stretch>
                  <a:fillRect t="-10526" r="-18557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609392CC-CBD5-4ACA-89E9-320CCD422570}"/>
              </a:ext>
            </a:extLst>
          </p:cNvPr>
          <p:cNvSpPr txBox="1"/>
          <p:nvPr/>
        </p:nvSpPr>
        <p:spPr>
          <a:xfrm>
            <a:off x="3928060" y="5906602"/>
            <a:ext cx="108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= even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0FEA9AF-6473-47E8-9A49-0960FF3DD91F}"/>
              </a:ext>
            </a:extLst>
          </p:cNvPr>
          <p:cNvSpPr txBox="1"/>
          <p:nvPr/>
        </p:nvSpPr>
        <p:spPr>
          <a:xfrm>
            <a:off x="6636091" y="5449402"/>
            <a:ext cx="2768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(even × even)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−</a:t>
            </a:r>
            <a:r>
              <a:rPr lang="en-GB" sz="2400" dirty="0"/>
              <a:t> even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13F608A-99D0-4F36-AEAB-0A15137C3085}"/>
                  </a:ext>
                </a:extLst>
              </p:cNvPr>
              <p:cNvSpPr txBox="1"/>
              <p:nvPr/>
            </p:nvSpPr>
            <p:spPr>
              <a:xfrm>
                <a:off x="7629378" y="4675960"/>
                <a:ext cx="12979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is even</a:t>
                </a:r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13F608A-99D0-4F36-AEAB-0A15137C30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9378" y="4675960"/>
                <a:ext cx="1297919" cy="461665"/>
              </a:xfrm>
              <a:prstGeom prst="rect">
                <a:avLst/>
              </a:prstGeom>
              <a:blipFill>
                <a:blip r:embed="rId5"/>
                <a:stretch>
                  <a:fillRect t="-10526" r="-19340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C434F3A2-723F-4F2E-A7E2-2CA0A187C508}"/>
              </a:ext>
            </a:extLst>
          </p:cNvPr>
          <p:cNvSpPr txBox="1"/>
          <p:nvPr/>
        </p:nvSpPr>
        <p:spPr>
          <a:xfrm>
            <a:off x="7708752" y="5916762"/>
            <a:ext cx="1685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GB" sz="2400" dirty="0"/>
              <a:t> even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887B6E6-2433-47E4-88BE-E291CEA55C3D}"/>
              </a:ext>
            </a:extLst>
          </p:cNvPr>
          <p:cNvSpPr txBox="1"/>
          <p:nvPr/>
        </p:nvSpPr>
        <p:spPr>
          <a:xfrm>
            <a:off x="9570523" y="5906601"/>
            <a:ext cx="108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= even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D0630D1-0A13-481F-8744-2F23965B37DD}"/>
              </a:ext>
            </a:extLst>
          </p:cNvPr>
          <p:cNvSpPr txBox="1"/>
          <p:nvPr/>
        </p:nvSpPr>
        <p:spPr>
          <a:xfrm>
            <a:off x="3185620" y="3187411"/>
            <a:ext cx="4763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Can we use these facts to prove this statement?</a:t>
            </a:r>
          </a:p>
        </p:txBody>
      </p:sp>
    </p:spTree>
    <p:extLst>
      <p:ext uri="{BB962C8B-B14F-4D97-AF65-F5344CB8AC3E}">
        <p14:creationId xmlns:p14="http://schemas.microsoft.com/office/powerpoint/2010/main" val="351097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78687"/>
            <a:ext cx="10945813" cy="585074"/>
          </a:xfrm>
          <a:solidFill>
            <a:schemeClr val="accent2"/>
          </a:solidFill>
        </p:spPr>
        <p:txBody>
          <a:bodyPr>
            <a:normAutofit lnSpcReduction="10000"/>
          </a:bodyPr>
          <a:lstStyle/>
          <a:p>
            <a:r>
              <a:rPr lang="en-GB" dirty="0" smtClean="0">
                <a:latin typeface="Century Gothic" panose="020B0502020202020204" pitchFamily="34" charset="0"/>
              </a:rPr>
              <a:t>I do, we do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944"/>
          <a:stretch/>
        </p:blipFill>
        <p:spPr>
          <a:xfrm>
            <a:off x="11474202" y="0"/>
            <a:ext cx="717798" cy="6381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9" y="5370421"/>
            <a:ext cx="701206" cy="8238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8BF0FF-B835-494D-8064-915C969C1561}"/>
              </a:ext>
            </a:extLst>
          </p:cNvPr>
          <p:cNvSpPr txBox="1"/>
          <p:nvPr/>
        </p:nvSpPr>
        <p:spPr>
          <a:xfrm>
            <a:off x="428618" y="597877"/>
            <a:ext cx="40899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Multiply a number by 4 &amp; then add 3,</a:t>
            </a:r>
          </a:p>
          <a:p>
            <a:pPr algn="ctr"/>
            <a:r>
              <a:rPr lang="en-GB" sz="2000" dirty="0"/>
              <a:t>the result is always an odd number.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3FE9FF-0AAB-4289-A47E-13D2E5B933CF}"/>
                  </a:ext>
                </a:extLst>
              </p:cNvPr>
              <p:cNvSpPr txBox="1"/>
              <p:nvPr/>
            </p:nvSpPr>
            <p:spPr>
              <a:xfrm>
                <a:off x="1129304" y="2145325"/>
                <a:ext cx="11410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3FE9FF-0AAB-4289-A47E-13D2E5B93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304" y="2145325"/>
                <a:ext cx="1141082" cy="461665"/>
              </a:xfrm>
              <a:prstGeom prst="rect">
                <a:avLst/>
              </a:prstGeom>
              <a:blipFill>
                <a:blip r:embed="rId4"/>
                <a:stretch>
                  <a:fillRect l="-1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E97D3F-E39B-4C53-AFD9-92776F758D9C}"/>
                  </a:ext>
                </a:extLst>
              </p:cNvPr>
              <p:cNvSpPr txBox="1"/>
              <p:nvPr/>
            </p:nvSpPr>
            <p:spPr>
              <a:xfrm>
                <a:off x="1116292" y="3358664"/>
                <a:ext cx="16770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+2+1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E97D3F-E39B-4C53-AFD9-92776F758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292" y="3358664"/>
                <a:ext cx="1677062" cy="461665"/>
              </a:xfrm>
              <a:prstGeom prst="rect">
                <a:avLst/>
              </a:prstGeom>
              <a:blipFill>
                <a:blip r:embed="rId5"/>
                <a:stretch>
                  <a:fillRect l="-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814676-9CE0-436D-9E92-4597004CFC57}"/>
                  </a:ext>
                </a:extLst>
              </p:cNvPr>
              <p:cNvSpPr txBox="1"/>
              <p:nvPr/>
            </p:nvSpPr>
            <p:spPr>
              <a:xfrm>
                <a:off x="988052" y="4572003"/>
                <a:ext cx="19335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2(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+1)+1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814676-9CE0-436D-9E92-4597004CF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052" y="4572003"/>
                <a:ext cx="1933543" cy="461665"/>
              </a:xfrm>
              <a:prstGeom prst="rect">
                <a:avLst/>
              </a:prstGeom>
              <a:blipFill>
                <a:blip r:embed="rId6"/>
                <a:stretch>
                  <a:fillRect l="-631" b="-197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4DECB6DC-65B6-43EA-81CA-FA93AFF6DAC8}"/>
              </a:ext>
            </a:extLst>
          </p:cNvPr>
          <p:cNvSpPr txBox="1"/>
          <p:nvPr/>
        </p:nvSpPr>
        <p:spPr>
          <a:xfrm>
            <a:off x="3118588" y="1758463"/>
            <a:ext cx="16466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</a:rPr>
              <a:t>To be odd, </a:t>
            </a:r>
          </a:p>
          <a:p>
            <a:pPr algn="ctr"/>
            <a:r>
              <a:rPr lang="en-GB" sz="2000" dirty="0">
                <a:solidFill>
                  <a:srgbClr val="FF0000"/>
                </a:solidFill>
              </a:rPr>
              <a:t>it must have a</a:t>
            </a:r>
          </a:p>
          <a:p>
            <a:pPr algn="ctr"/>
            <a:r>
              <a:rPr lang="en-GB" sz="2000" dirty="0">
                <a:solidFill>
                  <a:srgbClr val="FF0000"/>
                </a:solidFill>
              </a:rPr>
              <a:t> ‘spare’ unit.</a:t>
            </a:r>
          </a:p>
        </p:txBody>
      </p:sp>
      <p:sp>
        <p:nvSpPr>
          <p:cNvPr id="11" name="Freeform: Shape 6">
            <a:extLst>
              <a:ext uri="{FF2B5EF4-FFF2-40B4-BE49-F238E27FC236}">
                <a16:creationId xmlns:a16="http://schemas.microsoft.com/office/drawing/2014/main" id="{46A3F23E-BAF4-43D5-96E7-702F9EF3BD64}"/>
              </a:ext>
            </a:extLst>
          </p:cNvPr>
          <p:cNvSpPr/>
          <p:nvPr/>
        </p:nvSpPr>
        <p:spPr>
          <a:xfrm>
            <a:off x="2866292" y="2815493"/>
            <a:ext cx="834683" cy="613508"/>
          </a:xfrm>
          <a:custGeom>
            <a:avLst/>
            <a:gdLst>
              <a:gd name="connsiteX0" fmla="*/ 0 w 254000"/>
              <a:gd name="connsiteY0" fmla="*/ 172720 h 172720"/>
              <a:gd name="connsiteX1" fmla="*/ 254000 w 254000"/>
              <a:gd name="connsiteY1" fmla="*/ 0 h 17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4000" h="172720">
                <a:moveTo>
                  <a:pt x="0" y="172720"/>
                </a:moveTo>
                <a:lnTo>
                  <a:pt x="254000" y="0"/>
                </a:lnTo>
              </a:path>
            </a:pathLst>
          </a:custGeom>
          <a:noFill/>
          <a:ln w="2857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BC5A8E-44F2-4B82-B39A-35467F578E0B}"/>
              </a:ext>
            </a:extLst>
          </p:cNvPr>
          <p:cNvSpPr txBox="1"/>
          <p:nvPr/>
        </p:nvSpPr>
        <p:spPr>
          <a:xfrm>
            <a:off x="1331864" y="3991709"/>
            <a:ext cx="1087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</a:rPr>
              <a:t>factorise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42133F3-0A10-446B-828B-D241B87F8288}"/>
              </a:ext>
            </a:extLst>
          </p:cNvPr>
          <p:cNvCxnSpPr>
            <a:cxnSpLocks/>
          </p:cNvCxnSpPr>
          <p:nvPr/>
        </p:nvCxnSpPr>
        <p:spPr>
          <a:xfrm>
            <a:off x="4953000" y="483577"/>
            <a:ext cx="0" cy="5758961"/>
          </a:xfrm>
          <a:prstGeom prst="straightConnector1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EF46552-94EE-4EC0-8302-ADA822077BB3}"/>
              </a:ext>
            </a:extLst>
          </p:cNvPr>
          <p:cNvSpPr txBox="1"/>
          <p:nvPr/>
        </p:nvSpPr>
        <p:spPr>
          <a:xfrm>
            <a:off x="914625" y="5451232"/>
            <a:ext cx="2045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</a:rPr>
              <a:t>Even + Odd = Odd</a:t>
            </a:r>
          </a:p>
        </p:txBody>
      </p:sp>
    </p:spTree>
    <p:extLst>
      <p:ext uri="{BB962C8B-B14F-4D97-AF65-F5344CB8AC3E}">
        <p14:creationId xmlns:p14="http://schemas.microsoft.com/office/powerpoint/2010/main" val="389204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 animBg="1"/>
      <p:bldP spid="1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>
          <a:xfrm>
            <a:off x="0" y="78687"/>
            <a:ext cx="10945813" cy="585074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>
                <a:latin typeface="Century Gothic" panose="020B0502020202020204" pitchFamily="34" charset="0"/>
              </a:rPr>
              <a:t>I do, we do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0945812" cy="465455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8BF0FF-B835-494D-8064-915C969C1561}"/>
              </a:ext>
            </a:extLst>
          </p:cNvPr>
          <p:cNvSpPr txBox="1"/>
          <p:nvPr/>
        </p:nvSpPr>
        <p:spPr>
          <a:xfrm>
            <a:off x="585781" y="583590"/>
            <a:ext cx="40899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Multiply a number by 4 &amp; then add 3,</a:t>
            </a:r>
          </a:p>
          <a:p>
            <a:pPr algn="ctr"/>
            <a:r>
              <a:rPr lang="en-GB" sz="2000" dirty="0"/>
              <a:t>the result is always an odd number.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3FE9FF-0AAB-4289-A47E-13D2E5B933CF}"/>
                  </a:ext>
                </a:extLst>
              </p:cNvPr>
              <p:cNvSpPr txBox="1"/>
              <p:nvPr/>
            </p:nvSpPr>
            <p:spPr>
              <a:xfrm>
                <a:off x="1286467" y="2131038"/>
                <a:ext cx="11410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3FE9FF-0AAB-4289-A47E-13D2E5B93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467" y="2131038"/>
                <a:ext cx="1141082" cy="461665"/>
              </a:xfrm>
              <a:prstGeom prst="rect">
                <a:avLst/>
              </a:prstGeom>
              <a:blipFill>
                <a:blip r:embed="rId2"/>
                <a:stretch>
                  <a:fillRect l="-1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3E97D3F-E39B-4C53-AFD9-92776F758D9C}"/>
                  </a:ext>
                </a:extLst>
              </p:cNvPr>
              <p:cNvSpPr txBox="1"/>
              <p:nvPr/>
            </p:nvSpPr>
            <p:spPr>
              <a:xfrm>
                <a:off x="1273455" y="3344377"/>
                <a:ext cx="16770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+2+1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3E97D3F-E39B-4C53-AFD9-92776F758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455" y="3344377"/>
                <a:ext cx="1677062" cy="461665"/>
              </a:xfrm>
              <a:prstGeom prst="rect">
                <a:avLst/>
              </a:prstGeom>
              <a:blipFill>
                <a:blip r:embed="rId3"/>
                <a:stretch>
                  <a:fillRect l="-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814676-9CE0-436D-9E92-4597004CFC57}"/>
                  </a:ext>
                </a:extLst>
              </p:cNvPr>
              <p:cNvSpPr txBox="1"/>
              <p:nvPr/>
            </p:nvSpPr>
            <p:spPr>
              <a:xfrm>
                <a:off x="1145215" y="4557716"/>
                <a:ext cx="19335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2(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+1)+1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814676-9CE0-436D-9E92-4597004CF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215" y="4557716"/>
                <a:ext cx="1933543" cy="461665"/>
              </a:xfrm>
              <a:prstGeom prst="rect">
                <a:avLst/>
              </a:prstGeom>
              <a:blipFill>
                <a:blip r:embed="rId4"/>
                <a:stretch>
                  <a:fillRect l="-631" b="-2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4DECB6DC-65B6-43EA-81CA-FA93AFF6DAC8}"/>
              </a:ext>
            </a:extLst>
          </p:cNvPr>
          <p:cNvSpPr txBox="1"/>
          <p:nvPr/>
        </p:nvSpPr>
        <p:spPr>
          <a:xfrm>
            <a:off x="3275751" y="1744176"/>
            <a:ext cx="16466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</a:rPr>
              <a:t>To be odd, </a:t>
            </a:r>
          </a:p>
          <a:p>
            <a:pPr algn="ctr"/>
            <a:r>
              <a:rPr lang="en-GB" sz="2000" dirty="0">
                <a:solidFill>
                  <a:srgbClr val="FF0000"/>
                </a:solidFill>
              </a:rPr>
              <a:t>it must have a</a:t>
            </a:r>
          </a:p>
          <a:p>
            <a:pPr algn="ctr"/>
            <a:r>
              <a:rPr lang="en-GB" sz="2000" dirty="0">
                <a:solidFill>
                  <a:srgbClr val="FF0000"/>
                </a:solidFill>
              </a:rPr>
              <a:t> ‘spare’ unit.</a:t>
            </a:r>
          </a:p>
        </p:txBody>
      </p:sp>
      <p:sp>
        <p:nvSpPr>
          <p:cNvPr id="12" name="Freeform: Shape 6">
            <a:extLst>
              <a:ext uri="{FF2B5EF4-FFF2-40B4-BE49-F238E27FC236}">
                <a16:creationId xmlns:a16="http://schemas.microsoft.com/office/drawing/2014/main" id="{46A3F23E-BAF4-43D5-96E7-702F9EF3BD64}"/>
              </a:ext>
            </a:extLst>
          </p:cNvPr>
          <p:cNvSpPr/>
          <p:nvPr/>
        </p:nvSpPr>
        <p:spPr>
          <a:xfrm>
            <a:off x="3023455" y="2801206"/>
            <a:ext cx="834683" cy="613508"/>
          </a:xfrm>
          <a:custGeom>
            <a:avLst/>
            <a:gdLst>
              <a:gd name="connsiteX0" fmla="*/ 0 w 254000"/>
              <a:gd name="connsiteY0" fmla="*/ 172720 h 172720"/>
              <a:gd name="connsiteX1" fmla="*/ 254000 w 254000"/>
              <a:gd name="connsiteY1" fmla="*/ 0 h 17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4000" h="172720">
                <a:moveTo>
                  <a:pt x="0" y="172720"/>
                </a:moveTo>
                <a:lnTo>
                  <a:pt x="254000" y="0"/>
                </a:lnTo>
              </a:path>
            </a:pathLst>
          </a:custGeom>
          <a:noFill/>
          <a:ln w="2857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BC5A8E-44F2-4B82-B39A-35467F578E0B}"/>
              </a:ext>
            </a:extLst>
          </p:cNvPr>
          <p:cNvSpPr txBox="1"/>
          <p:nvPr/>
        </p:nvSpPr>
        <p:spPr>
          <a:xfrm>
            <a:off x="1489027" y="3977422"/>
            <a:ext cx="1087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</a:rPr>
              <a:t>factorise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F46552-94EE-4EC0-8302-ADA822077BB3}"/>
              </a:ext>
            </a:extLst>
          </p:cNvPr>
          <p:cNvSpPr txBox="1"/>
          <p:nvPr/>
        </p:nvSpPr>
        <p:spPr>
          <a:xfrm>
            <a:off x="1071788" y="5436945"/>
            <a:ext cx="2045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</a:rPr>
              <a:t>Even + Odd = Odd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A2DC7F-91EF-4797-9A75-7AC67564BC18}"/>
              </a:ext>
            </a:extLst>
          </p:cNvPr>
          <p:cNvSpPr txBox="1"/>
          <p:nvPr/>
        </p:nvSpPr>
        <p:spPr>
          <a:xfrm>
            <a:off x="5479721" y="583590"/>
            <a:ext cx="42197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Multiply a number by 2 &amp; then add 7,</a:t>
            </a:r>
          </a:p>
          <a:p>
            <a:pPr algn="ctr"/>
            <a:r>
              <a:rPr lang="en-GB" sz="2000" dirty="0"/>
              <a:t>the result is always an odd number.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DA4DF6D-EF1F-4EF7-917F-339EACE1D8B4}"/>
                  </a:ext>
                </a:extLst>
              </p:cNvPr>
              <p:cNvSpPr txBox="1"/>
              <p:nvPr/>
            </p:nvSpPr>
            <p:spPr>
              <a:xfrm>
                <a:off x="6992675" y="2131038"/>
                <a:ext cx="11410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+7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DA4DF6D-EF1F-4EF7-917F-339EACE1D8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675" y="2131038"/>
                <a:ext cx="1141082" cy="461665"/>
              </a:xfrm>
              <a:prstGeom prst="rect">
                <a:avLst/>
              </a:prstGeom>
              <a:blipFill>
                <a:blip r:embed="rId5"/>
                <a:stretch>
                  <a:fillRect l="-1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269381F-38D3-4437-BD11-002AA9F5AC79}"/>
                  </a:ext>
                </a:extLst>
              </p:cNvPr>
              <p:cNvSpPr txBox="1"/>
              <p:nvPr/>
            </p:nvSpPr>
            <p:spPr>
              <a:xfrm>
                <a:off x="6882947" y="3344377"/>
                <a:ext cx="16770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+6+1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269381F-38D3-4437-BD11-002AA9F5A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947" y="3344377"/>
                <a:ext cx="1677062" cy="461665"/>
              </a:xfrm>
              <a:prstGeom prst="rect">
                <a:avLst/>
              </a:prstGeom>
              <a:blipFill>
                <a:blip r:embed="rId6"/>
                <a:stretch>
                  <a:fillRect l="-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B8ABCFD-F4C1-41F3-879D-D0DD3BFBBB5C}"/>
                  </a:ext>
                </a:extLst>
              </p:cNvPr>
              <p:cNvSpPr txBox="1"/>
              <p:nvPr/>
            </p:nvSpPr>
            <p:spPr>
              <a:xfrm>
                <a:off x="6754707" y="4557716"/>
                <a:ext cx="19335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2(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+3)+1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B8ABCFD-F4C1-41F3-879D-D0DD3BFBBB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4707" y="4557716"/>
                <a:ext cx="1933543" cy="461665"/>
              </a:xfrm>
              <a:prstGeom prst="rect">
                <a:avLst/>
              </a:prstGeom>
              <a:blipFill>
                <a:blip r:embed="rId7"/>
                <a:stretch>
                  <a:fillRect l="-631" b="-2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42133F3-0A10-446B-828B-D241B87F8288}"/>
              </a:ext>
            </a:extLst>
          </p:cNvPr>
          <p:cNvCxnSpPr>
            <a:cxnSpLocks/>
          </p:cNvCxnSpPr>
          <p:nvPr/>
        </p:nvCxnSpPr>
        <p:spPr>
          <a:xfrm>
            <a:off x="5124450" y="464896"/>
            <a:ext cx="0" cy="5758961"/>
          </a:xfrm>
          <a:prstGeom prst="straightConnector1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/>
          <a:srcRect b="6944"/>
          <a:stretch/>
        </p:blipFill>
        <p:spPr>
          <a:xfrm>
            <a:off x="11474202" y="0"/>
            <a:ext cx="717798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29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78687"/>
            <a:ext cx="10945813" cy="585074"/>
          </a:xfrm>
          <a:solidFill>
            <a:schemeClr val="accent2"/>
          </a:solidFill>
        </p:spPr>
        <p:txBody>
          <a:bodyPr>
            <a:normAutofit lnSpcReduction="10000"/>
          </a:bodyPr>
          <a:lstStyle/>
          <a:p>
            <a:r>
              <a:rPr lang="en-GB" dirty="0" smtClean="0">
                <a:latin typeface="Century Gothic" panose="020B0502020202020204" pitchFamily="34" charset="0"/>
              </a:rPr>
              <a:t>I do, we do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8BF0FF-B835-494D-8064-915C969C1561}"/>
              </a:ext>
            </a:extLst>
          </p:cNvPr>
          <p:cNvSpPr txBox="1"/>
          <p:nvPr/>
        </p:nvSpPr>
        <p:spPr>
          <a:xfrm>
            <a:off x="428618" y="597877"/>
            <a:ext cx="40899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Multiply a number by 4 &amp; then add 3,</a:t>
            </a:r>
          </a:p>
          <a:p>
            <a:pPr algn="ctr"/>
            <a:r>
              <a:rPr lang="en-GB" sz="2000" dirty="0"/>
              <a:t>the result is always an odd number.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33FE9FF-0AAB-4289-A47E-13D2E5B933CF}"/>
                  </a:ext>
                </a:extLst>
              </p:cNvPr>
              <p:cNvSpPr txBox="1"/>
              <p:nvPr/>
            </p:nvSpPr>
            <p:spPr>
              <a:xfrm>
                <a:off x="1129304" y="2145325"/>
                <a:ext cx="11410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33FE9FF-0AAB-4289-A47E-13D2E5B93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304" y="2145325"/>
                <a:ext cx="1141082" cy="461665"/>
              </a:xfrm>
              <a:prstGeom prst="rect">
                <a:avLst/>
              </a:prstGeom>
              <a:blipFill>
                <a:blip r:embed="rId2"/>
                <a:stretch>
                  <a:fillRect l="-1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3E97D3F-E39B-4C53-AFD9-92776F758D9C}"/>
                  </a:ext>
                </a:extLst>
              </p:cNvPr>
              <p:cNvSpPr txBox="1"/>
              <p:nvPr/>
            </p:nvSpPr>
            <p:spPr>
              <a:xfrm>
                <a:off x="1116292" y="3358664"/>
                <a:ext cx="16770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+2+1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3E97D3F-E39B-4C53-AFD9-92776F758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292" y="3358664"/>
                <a:ext cx="1677062" cy="461665"/>
              </a:xfrm>
              <a:prstGeom prst="rect">
                <a:avLst/>
              </a:prstGeom>
              <a:blipFill>
                <a:blip r:embed="rId3"/>
                <a:stretch>
                  <a:fillRect l="-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D814676-9CE0-436D-9E92-4597004CFC57}"/>
                  </a:ext>
                </a:extLst>
              </p:cNvPr>
              <p:cNvSpPr txBox="1"/>
              <p:nvPr/>
            </p:nvSpPr>
            <p:spPr>
              <a:xfrm>
                <a:off x="988052" y="4572003"/>
                <a:ext cx="19335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2(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+1)+1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D814676-9CE0-436D-9E92-4597004CF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052" y="4572003"/>
                <a:ext cx="1933543" cy="461665"/>
              </a:xfrm>
              <a:prstGeom prst="rect">
                <a:avLst/>
              </a:prstGeom>
              <a:blipFill>
                <a:blip r:embed="rId4"/>
                <a:stretch>
                  <a:fillRect l="-631" b="-197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4DECB6DC-65B6-43EA-81CA-FA93AFF6DAC8}"/>
              </a:ext>
            </a:extLst>
          </p:cNvPr>
          <p:cNvSpPr txBox="1"/>
          <p:nvPr/>
        </p:nvSpPr>
        <p:spPr>
          <a:xfrm>
            <a:off x="3118588" y="1758463"/>
            <a:ext cx="16466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</a:rPr>
              <a:t>To be odd, </a:t>
            </a:r>
          </a:p>
          <a:p>
            <a:pPr algn="ctr"/>
            <a:r>
              <a:rPr lang="en-GB" sz="2000" dirty="0">
                <a:solidFill>
                  <a:srgbClr val="FF0000"/>
                </a:solidFill>
              </a:rPr>
              <a:t>it must have a</a:t>
            </a:r>
          </a:p>
          <a:p>
            <a:pPr algn="ctr"/>
            <a:r>
              <a:rPr lang="en-GB" sz="2000" dirty="0">
                <a:solidFill>
                  <a:srgbClr val="FF0000"/>
                </a:solidFill>
              </a:rPr>
              <a:t> ‘spare’ unit.</a:t>
            </a:r>
          </a:p>
        </p:txBody>
      </p:sp>
      <p:sp>
        <p:nvSpPr>
          <p:cNvPr id="40" name="Freeform: Shape 6">
            <a:extLst>
              <a:ext uri="{FF2B5EF4-FFF2-40B4-BE49-F238E27FC236}">
                <a16:creationId xmlns:a16="http://schemas.microsoft.com/office/drawing/2014/main" id="{46A3F23E-BAF4-43D5-96E7-702F9EF3BD64}"/>
              </a:ext>
            </a:extLst>
          </p:cNvPr>
          <p:cNvSpPr/>
          <p:nvPr/>
        </p:nvSpPr>
        <p:spPr>
          <a:xfrm>
            <a:off x="2866292" y="2815493"/>
            <a:ext cx="834683" cy="613508"/>
          </a:xfrm>
          <a:custGeom>
            <a:avLst/>
            <a:gdLst>
              <a:gd name="connsiteX0" fmla="*/ 0 w 254000"/>
              <a:gd name="connsiteY0" fmla="*/ 172720 h 172720"/>
              <a:gd name="connsiteX1" fmla="*/ 254000 w 254000"/>
              <a:gd name="connsiteY1" fmla="*/ 0 h 17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4000" h="172720">
                <a:moveTo>
                  <a:pt x="0" y="172720"/>
                </a:moveTo>
                <a:lnTo>
                  <a:pt x="254000" y="0"/>
                </a:lnTo>
              </a:path>
            </a:pathLst>
          </a:custGeom>
          <a:noFill/>
          <a:ln w="2857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7BC5A8E-44F2-4B82-B39A-35467F578E0B}"/>
              </a:ext>
            </a:extLst>
          </p:cNvPr>
          <p:cNvSpPr txBox="1"/>
          <p:nvPr/>
        </p:nvSpPr>
        <p:spPr>
          <a:xfrm>
            <a:off x="1331864" y="3991709"/>
            <a:ext cx="1087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</a:rPr>
              <a:t>factorise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42133F3-0A10-446B-828B-D241B87F8288}"/>
              </a:ext>
            </a:extLst>
          </p:cNvPr>
          <p:cNvCxnSpPr>
            <a:cxnSpLocks/>
          </p:cNvCxnSpPr>
          <p:nvPr/>
        </p:nvCxnSpPr>
        <p:spPr>
          <a:xfrm>
            <a:off x="4953000" y="483577"/>
            <a:ext cx="0" cy="5758961"/>
          </a:xfrm>
          <a:prstGeom prst="straightConnector1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4EF46552-94EE-4EC0-8302-ADA822077BB3}"/>
              </a:ext>
            </a:extLst>
          </p:cNvPr>
          <p:cNvSpPr txBox="1"/>
          <p:nvPr/>
        </p:nvSpPr>
        <p:spPr>
          <a:xfrm>
            <a:off x="914625" y="5451232"/>
            <a:ext cx="2045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</a:rPr>
              <a:t>Even + Odd = Odd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EA2DC7F-91EF-4797-9A75-7AC67564BC18}"/>
              </a:ext>
            </a:extLst>
          </p:cNvPr>
          <p:cNvSpPr txBox="1"/>
          <p:nvPr/>
        </p:nvSpPr>
        <p:spPr>
          <a:xfrm>
            <a:off x="5322558" y="597877"/>
            <a:ext cx="42197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Multiply a number by 4 &amp; then add 5,</a:t>
            </a:r>
          </a:p>
          <a:p>
            <a:pPr algn="ctr"/>
            <a:r>
              <a:rPr lang="en-GB" sz="2000" dirty="0"/>
              <a:t>the result is always an odd number.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DA4DF6D-EF1F-4EF7-917F-339EACE1D8B4}"/>
                  </a:ext>
                </a:extLst>
              </p:cNvPr>
              <p:cNvSpPr txBox="1"/>
              <p:nvPr/>
            </p:nvSpPr>
            <p:spPr>
              <a:xfrm>
                <a:off x="6835512" y="2145325"/>
                <a:ext cx="11410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DA4DF6D-EF1F-4EF7-917F-339EACE1D8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512" y="2145325"/>
                <a:ext cx="1141082" cy="461665"/>
              </a:xfrm>
              <a:prstGeom prst="rect">
                <a:avLst/>
              </a:prstGeom>
              <a:blipFill>
                <a:blip r:embed="rId5"/>
                <a:stretch>
                  <a:fillRect l="-1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269381F-38D3-4437-BD11-002AA9F5AC79}"/>
                  </a:ext>
                </a:extLst>
              </p:cNvPr>
              <p:cNvSpPr txBox="1"/>
              <p:nvPr/>
            </p:nvSpPr>
            <p:spPr>
              <a:xfrm>
                <a:off x="6725784" y="3358664"/>
                <a:ext cx="16770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+4+1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269381F-38D3-4437-BD11-002AA9F5A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784" y="3358664"/>
                <a:ext cx="1677062" cy="461665"/>
              </a:xfrm>
              <a:prstGeom prst="rect">
                <a:avLst/>
              </a:prstGeom>
              <a:blipFill>
                <a:blip r:embed="rId6"/>
                <a:stretch>
                  <a:fillRect l="-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B8ABCFD-F4C1-41F3-879D-D0DD3BFBBB5C}"/>
                  </a:ext>
                </a:extLst>
              </p:cNvPr>
              <p:cNvSpPr txBox="1"/>
              <p:nvPr/>
            </p:nvSpPr>
            <p:spPr>
              <a:xfrm>
                <a:off x="6597544" y="4572003"/>
                <a:ext cx="19335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4(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+1)+1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B8ABCFD-F4C1-41F3-879D-D0DD3BFBBB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7544" y="4572003"/>
                <a:ext cx="1933543" cy="461665"/>
              </a:xfrm>
              <a:prstGeom prst="rect">
                <a:avLst/>
              </a:prstGeom>
              <a:blipFill>
                <a:blip r:embed="rId7"/>
                <a:stretch>
                  <a:fillRect l="-631" b="-197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8"/>
          <a:srcRect b="6944"/>
          <a:stretch/>
        </p:blipFill>
        <p:spPr>
          <a:xfrm>
            <a:off x="11474202" y="0"/>
            <a:ext cx="717798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17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3C7B3F0-D345-4EE6-ABAF-A7AB7FAFB297}"/>
                  </a:ext>
                </a:extLst>
              </p:cNvPr>
              <p:cNvSpPr txBox="1"/>
              <p:nvPr/>
            </p:nvSpPr>
            <p:spPr>
              <a:xfrm>
                <a:off x="4374124" y="1261696"/>
                <a:ext cx="2700803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)×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</m:oMath>
                  </m:oMathPara>
                </a14:m>
                <a:endParaRPr lang="en-GB" sz="2800" baseline="300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3C7B3F0-D345-4EE6-ABAF-A7AB7FAFB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124" y="1261696"/>
                <a:ext cx="2700803" cy="5132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911C379-0346-4C4E-A3D0-DE6B47A93F94}"/>
                  </a:ext>
                </a:extLst>
              </p:cNvPr>
              <p:cNvSpPr txBox="1"/>
              <p:nvPr/>
            </p:nvSpPr>
            <p:spPr>
              <a:xfrm>
                <a:off x="4916162" y="3301512"/>
                <a:ext cx="1616725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2800" baseline="300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911C379-0346-4C4E-A3D0-DE6B47A93F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162" y="3301512"/>
                <a:ext cx="1616725" cy="5132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C04AD1D-DC5F-47A8-80C3-7180C79C4AE3}"/>
                  </a:ext>
                </a:extLst>
              </p:cNvPr>
              <p:cNvSpPr txBox="1"/>
              <p:nvPr/>
            </p:nvSpPr>
            <p:spPr>
              <a:xfrm>
                <a:off x="4866469" y="4233495"/>
                <a:ext cx="1716111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4(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baseline="300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C04AD1D-DC5F-47A8-80C3-7180C79C4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469" y="4233495"/>
                <a:ext cx="1716111" cy="5132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170708CD-22A8-4672-B109-B83D9529AAF4}"/>
              </a:ext>
            </a:extLst>
          </p:cNvPr>
          <p:cNvSpPr txBox="1"/>
          <p:nvPr/>
        </p:nvSpPr>
        <p:spPr>
          <a:xfrm>
            <a:off x="2509801" y="413167"/>
            <a:ext cx="6429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The product of 2 consecutive even numbers is divisible by 4.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A382181-D145-4E23-840F-376F3F72E0A8}"/>
              </a:ext>
            </a:extLst>
          </p:cNvPr>
          <p:cNvCxnSpPr>
            <a:cxnSpLocks/>
          </p:cNvCxnSpPr>
          <p:nvPr/>
        </p:nvCxnSpPr>
        <p:spPr>
          <a:xfrm>
            <a:off x="2653079" y="1006720"/>
            <a:ext cx="6295292" cy="0"/>
          </a:xfrm>
          <a:prstGeom prst="straightConnector1">
            <a:avLst/>
          </a:prstGeom>
          <a:ln w="28575">
            <a:solidFill>
              <a:srgbClr val="7030A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46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3C7B3F0-D345-4EE6-ABAF-A7AB7FAFB297}"/>
                  </a:ext>
                </a:extLst>
              </p:cNvPr>
              <p:cNvSpPr txBox="1"/>
              <p:nvPr/>
            </p:nvSpPr>
            <p:spPr>
              <a:xfrm>
                <a:off x="3087036" y="1490296"/>
                <a:ext cx="4474879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</m:oMath>
                  </m:oMathPara>
                </a14:m>
                <a:endParaRPr lang="en-GB" sz="2800" baseline="300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3C7B3F0-D345-4EE6-ABAF-A7AB7FAFB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7036" y="1490296"/>
                <a:ext cx="4474879" cy="5132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11C379-0346-4C4E-A3D0-DE6B47A93F94}"/>
                  </a:ext>
                </a:extLst>
              </p:cNvPr>
              <p:cNvSpPr txBox="1"/>
              <p:nvPr/>
            </p:nvSpPr>
            <p:spPr>
              <a:xfrm>
                <a:off x="4686030" y="3530112"/>
                <a:ext cx="1276888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+6</m:t>
                      </m:r>
                    </m:oMath>
                  </m:oMathPara>
                </a14:m>
                <a:endParaRPr lang="en-GB" sz="2800" baseline="30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11C379-0346-4C4E-A3D0-DE6B47A93F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030" y="3530112"/>
                <a:ext cx="1276888" cy="5132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04AD1D-DC5F-47A8-80C3-7180C79C4AE3}"/>
                  </a:ext>
                </a:extLst>
              </p:cNvPr>
              <p:cNvSpPr txBox="1"/>
              <p:nvPr/>
            </p:nvSpPr>
            <p:spPr>
              <a:xfrm>
                <a:off x="4529866" y="4462095"/>
                <a:ext cx="1589217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6(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GB" sz="2800" baseline="30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04AD1D-DC5F-47A8-80C3-7180C79C4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866" y="4462095"/>
                <a:ext cx="1589217" cy="5132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70708CD-22A8-4672-B109-B83D9529AAF4}"/>
              </a:ext>
            </a:extLst>
          </p:cNvPr>
          <p:cNvSpPr txBox="1"/>
          <p:nvPr/>
        </p:nvSpPr>
        <p:spPr>
          <a:xfrm>
            <a:off x="2299258" y="641767"/>
            <a:ext cx="6050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The sum of 3 consecutive even numbers is divisible by 6.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A382181-D145-4E23-840F-376F3F72E0A8}"/>
              </a:ext>
            </a:extLst>
          </p:cNvPr>
          <p:cNvCxnSpPr>
            <a:cxnSpLocks/>
          </p:cNvCxnSpPr>
          <p:nvPr/>
        </p:nvCxnSpPr>
        <p:spPr>
          <a:xfrm>
            <a:off x="2253029" y="1235320"/>
            <a:ext cx="6295292" cy="0"/>
          </a:xfrm>
          <a:prstGeom prst="straightConnector1">
            <a:avLst/>
          </a:prstGeom>
          <a:ln w="28575">
            <a:solidFill>
              <a:srgbClr val="7030A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22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3C7B3F0-D345-4EE6-ABAF-A7AB7FAFB297}"/>
                  </a:ext>
                </a:extLst>
              </p:cNvPr>
              <p:cNvSpPr txBox="1"/>
              <p:nvPr/>
            </p:nvSpPr>
            <p:spPr>
              <a:xfrm>
                <a:off x="4118494" y="1377950"/>
                <a:ext cx="2354812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sz="2800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2800" baseline="300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3C7B3F0-D345-4EE6-ABAF-A7AB7FAFB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494" y="1377950"/>
                <a:ext cx="2354812" cy="5132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EA15FF-6DFE-4BF7-A515-EC49B61203AB}"/>
                  </a:ext>
                </a:extLst>
              </p:cNvPr>
              <p:cNvSpPr txBox="1"/>
              <p:nvPr/>
            </p:nvSpPr>
            <p:spPr>
              <a:xfrm>
                <a:off x="6236409" y="2485781"/>
                <a:ext cx="3781228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sz="2800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2800" baseline="30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EA15FF-6DFE-4BF7-A515-EC49B6120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6409" y="2485781"/>
                <a:ext cx="3781228" cy="5132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11C379-0346-4C4E-A3D0-DE6B47A93F94}"/>
                  </a:ext>
                </a:extLst>
              </p:cNvPr>
              <p:cNvSpPr txBox="1"/>
              <p:nvPr/>
            </p:nvSpPr>
            <p:spPr>
              <a:xfrm>
                <a:off x="3702034" y="3417766"/>
                <a:ext cx="3187732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i="1" baseline="300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GB" sz="2800" baseline="30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11C379-0346-4C4E-A3D0-DE6B47A93F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034" y="3417766"/>
                <a:ext cx="3187732" cy="5132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04AD1D-DC5F-47A8-80C3-7180C79C4AE3}"/>
                  </a:ext>
                </a:extLst>
              </p:cNvPr>
              <p:cNvSpPr txBox="1"/>
              <p:nvPr/>
            </p:nvSpPr>
            <p:spPr>
              <a:xfrm>
                <a:off x="4174535" y="4349749"/>
                <a:ext cx="2242729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2800" baseline="300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04AD1D-DC5F-47A8-80C3-7180C79C4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535" y="4349749"/>
                <a:ext cx="2242729" cy="5132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2B0CBCA-2E72-46C1-9ABA-C5D9F31EB353}"/>
                  </a:ext>
                </a:extLst>
              </p:cNvPr>
              <p:cNvSpPr txBox="1"/>
              <p:nvPr/>
            </p:nvSpPr>
            <p:spPr>
              <a:xfrm>
                <a:off x="4124841" y="5281733"/>
                <a:ext cx="2342116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2(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)+1</m:t>
                      </m:r>
                    </m:oMath>
                  </m:oMathPara>
                </a14:m>
                <a:endParaRPr lang="en-GB" sz="2800" baseline="300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2B0CBCA-2E72-46C1-9ABA-C5D9F31EB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841" y="5281733"/>
                <a:ext cx="2342116" cy="5132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170708CD-22A8-4672-B109-B83D9529AAF4}"/>
              </a:ext>
            </a:extLst>
          </p:cNvPr>
          <p:cNvSpPr txBox="1"/>
          <p:nvPr/>
        </p:nvSpPr>
        <p:spPr>
          <a:xfrm>
            <a:off x="2249007" y="529421"/>
            <a:ext cx="6093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The sum of the squares of 2 consecutive numbers is odd.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A382181-D145-4E23-840F-376F3F72E0A8}"/>
              </a:ext>
            </a:extLst>
          </p:cNvPr>
          <p:cNvCxnSpPr>
            <a:cxnSpLocks/>
          </p:cNvCxnSpPr>
          <p:nvPr/>
        </p:nvCxnSpPr>
        <p:spPr>
          <a:xfrm>
            <a:off x="2224454" y="1122974"/>
            <a:ext cx="6295292" cy="0"/>
          </a:xfrm>
          <a:prstGeom prst="straightConnector1">
            <a:avLst/>
          </a:prstGeom>
          <a:ln w="28575">
            <a:solidFill>
              <a:srgbClr val="7030A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32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641" y="2841568"/>
            <a:ext cx="11694573" cy="2130585"/>
          </a:xfrm>
          <a:prstGeom prst="rect">
            <a:avLst/>
          </a:prstGeom>
          <a:gradFill flip="none" rotWithShape="1">
            <a:gsLst>
              <a:gs pos="29000">
                <a:srgbClr val="E77F20"/>
              </a:gs>
              <a:gs pos="0">
                <a:srgbClr val="E77F20"/>
              </a:gs>
              <a:gs pos="55000">
                <a:srgbClr val="EFC30C"/>
              </a:gs>
              <a:gs pos="100000">
                <a:srgbClr val="9259A3"/>
              </a:gs>
              <a:gs pos="30000">
                <a:srgbClr val="EFC30C"/>
              </a:gs>
              <a:gs pos="81000">
                <a:srgbClr val="9259A3"/>
              </a:gs>
              <a:gs pos="78000">
                <a:srgbClr val="3986C6"/>
              </a:gs>
              <a:gs pos="58000">
                <a:srgbClr val="3986C6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617018"/>
              </p:ext>
            </p:extLst>
          </p:nvPr>
        </p:nvGraphicFramePr>
        <p:xfrm>
          <a:off x="279245" y="2912239"/>
          <a:ext cx="11530768" cy="1986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512">
                  <a:extLst>
                    <a:ext uri="{9D8B030D-6E8A-4147-A177-3AD203B41FA5}">
                      <a16:colId xmlns:a16="http://schemas.microsoft.com/office/drawing/2014/main" val="208285685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2402111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795377577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5641297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026412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0742476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049753918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131953832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74147253"/>
                    </a:ext>
                  </a:extLst>
                </a:gridCol>
              </a:tblGrid>
              <a:tr h="767528"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Every child in an Archway school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will become a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fluent reader</a:t>
                      </a:r>
                    </a:p>
                    <a:p>
                      <a:pPr algn="ctr"/>
                      <a:endParaRPr lang="en-GB" sz="300" b="0" i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04719"/>
                  </a:ext>
                </a:extLst>
              </a:tr>
              <a:tr h="761267">
                <a:tc v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or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phrases you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need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from the text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 or phrase to address a breakdown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with words or phrases you know from the text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or your memory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images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in as much detail as possible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main ideas of the text in a few words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meanings that might be within the text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what might happen next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using details from the text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how the writer uses words to construct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meaning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128860"/>
                  </a:ext>
                </a:extLst>
              </a:tr>
              <a:tr h="270934">
                <a:tc vMerge="1">
                  <a:txBody>
                    <a:bodyPr/>
                    <a:lstStyle/>
                    <a:p>
                      <a:pPr algn="ctr"/>
                      <a:endParaRPr lang="en-GB" sz="1000" b="0" i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1400" b="1" i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ASK THOUGHTFUL QUESTIONS TO HELP YOU UNDERSTAND THE TEXT</a:t>
                      </a:r>
                      <a:endParaRPr lang="en-GB" sz="105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006716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709719" y="2971518"/>
            <a:ext cx="738462" cy="712334"/>
            <a:chOff x="3206569" y="2423806"/>
            <a:chExt cx="752955" cy="707366"/>
          </a:xfrm>
        </p:grpSpPr>
        <p:pic>
          <p:nvPicPr>
            <p:cNvPr id="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25" y="2902469"/>
            <a:ext cx="701206" cy="823818"/>
          </a:xfrm>
          <a:prstGeom prst="rect">
            <a:avLst/>
          </a:prstGeom>
        </p:spPr>
      </p:pic>
      <p:pic>
        <p:nvPicPr>
          <p:cNvPr id="10" name="Picture 4" descr="Image result for writing lis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392" y="2966733"/>
            <a:ext cx="469483" cy="66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04" y="2936448"/>
            <a:ext cx="744252" cy="712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5491" b="17816"/>
          <a:stretch/>
        </p:blipFill>
        <p:spPr>
          <a:xfrm>
            <a:off x="3148801" y="2972480"/>
            <a:ext cx="844990" cy="7347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9186"/>
          <a:stretch/>
        </p:blipFill>
        <p:spPr>
          <a:xfrm>
            <a:off x="1854234" y="2972475"/>
            <a:ext cx="846149" cy="6838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9752" t="14781" r="9444" b="31513"/>
          <a:stretch/>
        </p:blipFill>
        <p:spPr>
          <a:xfrm>
            <a:off x="9426380" y="3041194"/>
            <a:ext cx="964491" cy="6410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9250" r="21985" b="21255"/>
          <a:stretch/>
        </p:blipFill>
        <p:spPr>
          <a:xfrm>
            <a:off x="10845520" y="2936448"/>
            <a:ext cx="524787" cy="7032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/>
          <a:srcRect t="1" b="-7382"/>
          <a:stretch/>
        </p:blipFill>
        <p:spPr>
          <a:xfrm>
            <a:off x="578631" y="2936448"/>
            <a:ext cx="820954" cy="7381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008" y="3530488"/>
            <a:ext cx="1063453" cy="5833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26781" y="510363"/>
            <a:ext cx="795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Editable reading ruler</a:t>
            </a:r>
          </a:p>
        </p:txBody>
      </p:sp>
    </p:spTree>
    <p:extLst>
      <p:ext uri="{BB962C8B-B14F-4D97-AF65-F5344CB8AC3E}">
        <p14:creationId xmlns:p14="http://schemas.microsoft.com/office/powerpoint/2010/main" val="3871125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3C7B3F0-D345-4EE6-ABAF-A7AB7FAFB297}"/>
                  </a:ext>
                </a:extLst>
              </p:cNvPr>
              <p:cNvSpPr txBox="1"/>
              <p:nvPr/>
            </p:nvSpPr>
            <p:spPr>
              <a:xfrm>
                <a:off x="3776714" y="1153044"/>
                <a:ext cx="3009798" cy="521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+ 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GB" sz="2800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2800" baseline="300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3C7B3F0-D345-4EE6-ABAF-A7AB7FAFB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714" y="1153044"/>
                <a:ext cx="3009798" cy="5219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EA15FF-6DFE-4BF7-A515-EC49B61203AB}"/>
                  </a:ext>
                </a:extLst>
              </p:cNvPr>
              <p:cNvSpPr txBox="1"/>
              <p:nvPr/>
            </p:nvSpPr>
            <p:spPr>
              <a:xfrm>
                <a:off x="5935427" y="2164159"/>
                <a:ext cx="4178773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GB" sz="2800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+8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GB" sz="2800" baseline="30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EA15FF-6DFE-4BF7-A515-EC49B6120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5427" y="2164159"/>
                <a:ext cx="4178773" cy="5132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11C379-0346-4C4E-A3D0-DE6B47A93F94}"/>
                  </a:ext>
                </a:extLst>
              </p:cNvPr>
              <p:cNvSpPr txBox="1"/>
              <p:nvPr/>
            </p:nvSpPr>
            <p:spPr>
              <a:xfrm>
                <a:off x="3461724" y="3192860"/>
                <a:ext cx="3639779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i="1" baseline="300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+8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+4)</m:t>
                      </m:r>
                    </m:oMath>
                  </m:oMathPara>
                </a14:m>
                <a:endParaRPr lang="en-GB" sz="2800" baseline="30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11C379-0346-4C4E-A3D0-DE6B47A93F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724" y="3192860"/>
                <a:ext cx="3639779" cy="5132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70708CD-22A8-4672-B109-B83D9529AAF4}"/>
              </a:ext>
            </a:extLst>
          </p:cNvPr>
          <p:cNvSpPr txBox="1"/>
          <p:nvPr/>
        </p:nvSpPr>
        <p:spPr>
          <a:xfrm>
            <a:off x="1483842" y="304515"/>
            <a:ext cx="75955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The sum of the squares of 2 consecutive even numbers is divisible by 4.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A382181-D145-4E23-840F-376F3F72E0A8}"/>
              </a:ext>
            </a:extLst>
          </p:cNvPr>
          <p:cNvCxnSpPr>
            <a:cxnSpLocks/>
          </p:cNvCxnSpPr>
          <p:nvPr/>
        </p:nvCxnSpPr>
        <p:spPr>
          <a:xfrm>
            <a:off x="2210167" y="898068"/>
            <a:ext cx="6295292" cy="0"/>
          </a:xfrm>
          <a:prstGeom prst="straightConnector1">
            <a:avLst/>
          </a:prstGeom>
          <a:ln w="28575">
            <a:solidFill>
              <a:srgbClr val="7030A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A2D045-0E30-46E8-B8D5-316C4EBE48D6}"/>
                  </a:ext>
                </a:extLst>
              </p:cNvPr>
              <p:cNvSpPr txBox="1"/>
              <p:nvPr/>
            </p:nvSpPr>
            <p:spPr>
              <a:xfrm>
                <a:off x="3911783" y="5056827"/>
                <a:ext cx="2739660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4(2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GB" sz="2800" baseline="300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A2D045-0E30-46E8-B8D5-316C4EBE4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783" y="5056827"/>
                <a:ext cx="2739660" cy="5132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D39A7E3-558C-4B93-BF13-B11325DA699D}"/>
                  </a:ext>
                </a:extLst>
              </p:cNvPr>
              <p:cNvSpPr txBox="1"/>
              <p:nvPr/>
            </p:nvSpPr>
            <p:spPr>
              <a:xfrm>
                <a:off x="4160248" y="4124843"/>
                <a:ext cx="2242729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+8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GB" sz="2800" baseline="300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D39A7E3-558C-4B93-BF13-B11325DA69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248" y="4124843"/>
                <a:ext cx="2242729" cy="5132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930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2"/>
          <a:srcRect b="6944"/>
          <a:stretch/>
        </p:blipFill>
        <p:spPr>
          <a:xfrm>
            <a:off x="11474202" y="0"/>
            <a:ext cx="717798" cy="638175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048" y="418815"/>
            <a:ext cx="10429524" cy="492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00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38" y="304515"/>
            <a:ext cx="11764076" cy="572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23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93" y="261625"/>
            <a:ext cx="4330153" cy="588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447" y="533088"/>
            <a:ext cx="4770290" cy="488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9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76" y="304515"/>
            <a:ext cx="6641110" cy="4700587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3614804" y="1169475"/>
            <a:ext cx="8284001" cy="474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1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9678729" y="2881423"/>
            <a:ext cx="2590252" cy="3455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4914" y="138792"/>
            <a:ext cx="6099711" cy="1968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59617" y="3069203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A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3855" y="4847252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B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B2F1F9-05D4-A571-DEEF-A0F906E9E17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584" y="2417503"/>
            <a:ext cx="2335539" cy="42292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BAE0BC-3903-2A88-5546-19B47C9479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2025" y="4058428"/>
            <a:ext cx="1912777" cy="2387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BA02B6-351F-ECFE-F860-DF6FB2BFE15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4802" y="4153999"/>
            <a:ext cx="2341403" cy="23875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A80E8E-64AD-4573-BAA8-84B730A0104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7073" y="4242329"/>
            <a:ext cx="2490787" cy="209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5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4412" y="1143000"/>
            <a:ext cx="92868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Write an expression for </a:t>
            </a:r>
          </a:p>
          <a:p>
            <a:endParaRPr lang="en-GB" sz="2400" dirty="0"/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Multiply a number by 2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Multiply a number by 2 and add 1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An even number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An odd number </a:t>
            </a:r>
          </a:p>
          <a:p>
            <a:pPr marL="342900" indent="-342900">
              <a:buFont typeface="+mj-lt"/>
              <a:buAutoNum type="arabicPeriod"/>
            </a:pPr>
            <a:endParaRPr lang="en-GB" sz="2400" dirty="0"/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What does the word consecutive mean?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63818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8675" y="1042988"/>
            <a:ext cx="92868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Write an expression for </a:t>
            </a:r>
          </a:p>
          <a:p>
            <a:endParaRPr lang="en-GB" sz="2800" dirty="0"/>
          </a:p>
          <a:p>
            <a:pPr marL="342900" indent="-342900">
              <a:buFont typeface="+mj-lt"/>
              <a:buAutoNum type="arabicPeriod"/>
            </a:pPr>
            <a:r>
              <a:rPr lang="en-GB" sz="2800" dirty="0" smtClean="0"/>
              <a:t>Multiply a number by 2 </a:t>
            </a:r>
            <a:r>
              <a:rPr lang="en-GB" sz="2800" dirty="0" smtClean="0">
                <a:solidFill>
                  <a:srgbClr val="FF0000"/>
                </a:solidFill>
              </a:rPr>
              <a:t>2n</a:t>
            </a:r>
            <a:endParaRPr lang="en-GB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800" dirty="0" smtClean="0"/>
              <a:t>Multiply a number by 2 and add 1 </a:t>
            </a:r>
            <a:r>
              <a:rPr lang="en-GB" sz="2800" dirty="0" smtClean="0">
                <a:solidFill>
                  <a:srgbClr val="FF0000"/>
                </a:solidFill>
              </a:rPr>
              <a:t>2n + 1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800" dirty="0" smtClean="0"/>
              <a:t>An even number </a:t>
            </a:r>
            <a:r>
              <a:rPr lang="en-GB" sz="2800" dirty="0" smtClean="0">
                <a:solidFill>
                  <a:srgbClr val="FF0000"/>
                </a:solidFill>
              </a:rPr>
              <a:t>2n</a:t>
            </a:r>
            <a:endParaRPr lang="en-GB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800" dirty="0" smtClean="0"/>
              <a:t>An odd number </a:t>
            </a:r>
            <a:r>
              <a:rPr lang="en-GB" sz="2800" dirty="0" smtClean="0">
                <a:solidFill>
                  <a:srgbClr val="FF0000"/>
                </a:solidFill>
              </a:rPr>
              <a:t>2n+1</a:t>
            </a:r>
            <a:endParaRPr lang="en-GB" sz="2800" dirty="0" smtClean="0"/>
          </a:p>
          <a:p>
            <a:pPr marL="342900" indent="-342900">
              <a:buFont typeface="+mj-lt"/>
              <a:buAutoNum type="arabicPeriod"/>
            </a:pPr>
            <a:endParaRPr lang="en-GB" sz="2800" dirty="0"/>
          </a:p>
          <a:p>
            <a:pPr marL="342900" indent="-342900">
              <a:buFont typeface="+mj-lt"/>
              <a:buAutoNum type="arabicPeriod"/>
            </a:pPr>
            <a:r>
              <a:rPr lang="en-GB" sz="2800" dirty="0" smtClean="0"/>
              <a:t>What does the word consecutive mean? </a:t>
            </a:r>
            <a:r>
              <a:rPr lang="en-GB" sz="2800" dirty="0" smtClean="0">
                <a:solidFill>
                  <a:srgbClr val="FF0000"/>
                </a:solidFill>
              </a:rPr>
              <a:t>Numbers that are next to each other</a:t>
            </a:r>
            <a:r>
              <a:rPr lang="en-GB" sz="2800" dirty="0" smtClean="0"/>
              <a:t>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9387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17500" y="1689100"/>
            <a:ext cx="3582147" cy="412899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54500" y="1689100"/>
            <a:ext cx="3595045" cy="414851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204398" y="1689100"/>
            <a:ext cx="3606761" cy="4156495"/>
          </a:xfrm>
        </p:spPr>
        <p:txBody>
          <a:bodyPr/>
          <a:lstStyle/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236948" y="80574"/>
            <a:ext cx="11750565" cy="967652"/>
          </a:xfrm>
          <a:solidFill>
            <a:srgbClr val="FF99CC"/>
          </a:solidFill>
        </p:spPr>
        <p:txBody>
          <a:bodyPr>
            <a:normAutofit lnSpcReduction="10000"/>
          </a:bodyPr>
          <a:lstStyle/>
          <a:p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LESSON TITLE:</a:t>
            </a:r>
            <a:endParaRPr lang="en-GB" sz="28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15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6D86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42" y="4668885"/>
            <a:ext cx="1029442" cy="9852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A10D8C-2DB1-4205-B076-31C1B808F442}"/>
              </a:ext>
            </a:extLst>
          </p:cNvPr>
          <p:cNvSpPr txBox="1"/>
          <p:nvPr/>
        </p:nvSpPr>
        <p:spPr>
          <a:xfrm>
            <a:off x="2407802" y="231041"/>
            <a:ext cx="6747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The sum of two even numbers is always even… why?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C2CDBF-9EAB-4697-A6D3-022F749D9308}"/>
                  </a:ext>
                </a:extLst>
              </p:cNvPr>
              <p:cNvSpPr txBox="1"/>
              <p:nvPr/>
            </p:nvSpPr>
            <p:spPr>
              <a:xfrm>
                <a:off x="5407017" y="1593849"/>
                <a:ext cx="28570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=2(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C2CDBF-9EAB-4697-A6D3-022F749D9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017" y="1593849"/>
                <a:ext cx="2857064" cy="461665"/>
              </a:xfrm>
              <a:prstGeom prst="rect">
                <a:avLst/>
              </a:prstGeom>
              <a:blipFill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4220036-60A6-4916-9B65-0F92F6601910}"/>
                  </a:ext>
                </a:extLst>
              </p:cNvPr>
              <p:cNvSpPr txBox="1"/>
              <p:nvPr/>
            </p:nvSpPr>
            <p:spPr>
              <a:xfrm>
                <a:off x="2180240" y="1242157"/>
                <a:ext cx="20900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400" dirty="0"/>
                  <a:t> is any integer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4220036-60A6-4916-9B65-0F92F6601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240" y="1242157"/>
                <a:ext cx="2090059" cy="461665"/>
              </a:xfrm>
              <a:prstGeom prst="rect">
                <a:avLst/>
              </a:prstGeom>
              <a:blipFill>
                <a:blip r:embed="rId4"/>
                <a:stretch>
                  <a:fillRect t="-10667" r="-18950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37187C-424F-4014-B8FF-C464962F3D0F}"/>
                  </a:ext>
                </a:extLst>
              </p:cNvPr>
              <p:cNvSpPr txBox="1"/>
              <p:nvPr/>
            </p:nvSpPr>
            <p:spPr>
              <a:xfrm>
                <a:off x="2180240" y="1848826"/>
                <a:ext cx="20900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400" dirty="0"/>
                  <a:t> is any integer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37187C-424F-4014-B8FF-C464962F3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240" y="1848826"/>
                <a:ext cx="2090059" cy="461665"/>
              </a:xfrm>
              <a:prstGeom prst="rect">
                <a:avLst/>
              </a:prstGeom>
              <a:blipFill>
                <a:blip r:embed="rId5"/>
                <a:stretch>
                  <a:fillRect l="-875" t="-10526" r="-18659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911DD1F-01CC-4DDE-BD09-86CFEF067DCB}"/>
              </a:ext>
            </a:extLst>
          </p:cNvPr>
          <p:cNvSpPr txBox="1"/>
          <p:nvPr/>
        </p:nvSpPr>
        <p:spPr>
          <a:xfrm>
            <a:off x="1874101" y="3475403"/>
            <a:ext cx="7815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The sum of an even and an odd number is always odd… why?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BAE6419-B3CD-491A-8500-E7C742D127B5}"/>
                  </a:ext>
                </a:extLst>
              </p:cNvPr>
              <p:cNvSpPr txBox="1"/>
              <p:nvPr/>
            </p:nvSpPr>
            <p:spPr>
              <a:xfrm>
                <a:off x="7376494" y="5031641"/>
                <a:ext cx="22492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=2(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)+1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BAE6419-B3CD-491A-8500-E7C742D127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6494" y="5031641"/>
                <a:ext cx="2249205" cy="461665"/>
              </a:xfrm>
              <a:prstGeom prst="rect">
                <a:avLst/>
              </a:prstGeom>
              <a:blipFill>
                <a:blip r:embed="rId6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07B6BF2-5C21-4699-BC1B-DAFCFEA00F60}"/>
                  </a:ext>
                </a:extLst>
              </p:cNvPr>
              <p:cNvSpPr txBox="1"/>
              <p:nvPr/>
            </p:nvSpPr>
            <p:spPr>
              <a:xfrm>
                <a:off x="5407017" y="4512895"/>
                <a:ext cx="42261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07B6BF2-5C21-4699-BC1B-DAFCFEA00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017" y="4512895"/>
                <a:ext cx="4226157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7B22A565-0FD2-497C-B9E7-C6BCDF2E6B98}"/>
              </a:ext>
            </a:extLst>
          </p:cNvPr>
          <p:cNvSpPr txBox="1"/>
          <p:nvPr/>
        </p:nvSpPr>
        <p:spPr>
          <a:xfrm>
            <a:off x="4552798" y="2429118"/>
            <a:ext cx="198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now even numbers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C561AD-2C75-410B-BFCE-E4EE09FC2935}"/>
              </a:ext>
            </a:extLst>
          </p:cNvPr>
          <p:cNvSpPr txBox="1"/>
          <p:nvPr/>
        </p:nvSpPr>
        <p:spPr>
          <a:xfrm>
            <a:off x="7060765" y="2429118"/>
            <a:ext cx="3420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a number with a factor of 2 = even</a:t>
            </a:r>
          </a:p>
        </p:txBody>
      </p:sp>
      <p:sp>
        <p:nvSpPr>
          <p:cNvPr id="13" name="Freeform: Shape 15">
            <a:extLst>
              <a:ext uri="{FF2B5EF4-FFF2-40B4-BE49-F238E27FC236}">
                <a16:creationId xmlns:a16="http://schemas.microsoft.com/office/drawing/2014/main" id="{5F18CB07-2BDE-4B0F-BC1D-09992B5DA866}"/>
              </a:ext>
            </a:extLst>
          </p:cNvPr>
          <p:cNvSpPr/>
          <p:nvPr/>
        </p:nvSpPr>
        <p:spPr>
          <a:xfrm flipH="1" flipV="1">
            <a:off x="5351146" y="2065020"/>
            <a:ext cx="274320" cy="415290"/>
          </a:xfrm>
          <a:custGeom>
            <a:avLst/>
            <a:gdLst>
              <a:gd name="connsiteX0" fmla="*/ 0 w 254000"/>
              <a:gd name="connsiteY0" fmla="*/ 172720 h 172720"/>
              <a:gd name="connsiteX1" fmla="*/ 254000 w 254000"/>
              <a:gd name="connsiteY1" fmla="*/ 0 h 17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4000" h="172720">
                <a:moveTo>
                  <a:pt x="0" y="172720"/>
                </a:moveTo>
                <a:lnTo>
                  <a:pt x="254000" y="0"/>
                </a:lnTo>
              </a:path>
            </a:pathLst>
          </a:custGeom>
          <a:noFill/>
          <a:ln w="2857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: Shape 16">
            <a:extLst>
              <a:ext uri="{FF2B5EF4-FFF2-40B4-BE49-F238E27FC236}">
                <a16:creationId xmlns:a16="http://schemas.microsoft.com/office/drawing/2014/main" id="{6F76C0A5-6504-4CE5-8A3D-9DE28D3E3E23}"/>
              </a:ext>
            </a:extLst>
          </p:cNvPr>
          <p:cNvSpPr/>
          <p:nvPr/>
        </p:nvSpPr>
        <p:spPr>
          <a:xfrm flipH="1" flipV="1">
            <a:off x="5781675" y="2015490"/>
            <a:ext cx="609601" cy="407670"/>
          </a:xfrm>
          <a:custGeom>
            <a:avLst/>
            <a:gdLst>
              <a:gd name="connsiteX0" fmla="*/ 0 w 254000"/>
              <a:gd name="connsiteY0" fmla="*/ 172720 h 172720"/>
              <a:gd name="connsiteX1" fmla="*/ 254000 w 254000"/>
              <a:gd name="connsiteY1" fmla="*/ 0 h 17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4000" h="172720">
                <a:moveTo>
                  <a:pt x="0" y="172720"/>
                </a:moveTo>
                <a:lnTo>
                  <a:pt x="254000" y="0"/>
                </a:lnTo>
              </a:path>
            </a:pathLst>
          </a:custGeom>
          <a:noFill/>
          <a:ln w="2857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: Shape 17">
            <a:extLst>
              <a:ext uri="{FF2B5EF4-FFF2-40B4-BE49-F238E27FC236}">
                <a16:creationId xmlns:a16="http://schemas.microsoft.com/office/drawing/2014/main" id="{C4897E70-3B5A-444A-98A9-C09271077A3E}"/>
              </a:ext>
            </a:extLst>
          </p:cNvPr>
          <p:cNvSpPr/>
          <p:nvPr/>
        </p:nvSpPr>
        <p:spPr>
          <a:xfrm flipV="1">
            <a:off x="7705722" y="2068830"/>
            <a:ext cx="495303" cy="358140"/>
          </a:xfrm>
          <a:custGeom>
            <a:avLst/>
            <a:gdLst>
              <a:gd name="connsiteX0" fmla="*/ 0 w 254000"/>
              <a:gd name="connsiteY0" fmla="*/ 172720 h 172720"/>
              <a:gd name="connsiteX1" fmla="*/ 254000 w 254000"/>
              <a:gd name="connsiteY1" fmla="*/ 0 h 17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4000" h="172720">
                <a:moveTo>
                  <a:pt x="0" y="172720"/>
                </a:moveTo>
                <a:lnTo>
                  <a:pt x="254000" y="0"/>
                </a:lnTo>
              </a:path>
            </a:pathLst>
          </a:custGeom>
          <a:noFill/>
          <a:ln w="2857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194E04B-A386-4EAC-9BE0-DC6B496F835C}"/>
              </a:ext>
            </a:extLst>
          </p:cNvPr>
          <p:cNvCxnSpPr>
            <a:cxnSpLocks/>
          </p:cNvCxnSpPr>
          <p:nvPr/>
        </p:nvCxnSpPr>
        <p:spPr>
          <a:xfrm>
            <a:off x="2376121" y="2952187"/>
            <a:ext cx="6620608" cy="0"/>
          </a:xfrm>
          <a:prstGeom prst="line">
            <a:avLst/>
          </a:prstGeom>
          <a:ln w="28575">
            <a:solidFill>
              <a:srgbClr val="FF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9B2356E-6558-4EE3-BDC3-305AD73FFACD}"/>
              </a:ext>
            </a:extLst>
          </p:cNvPr>
          <p:cNvSpPr txBox="1"/>
          <p:nvPr/>
        </p:nvSpPr>
        <p:spPr>
          <a:xfrm>
            <a:off x="6259260" y="5766678"/>
            <a:ext cx="3792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(a number with a factor of 2) + 1 = odd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2D36D8-FDDF-4271-A45B-B0F41DDDF5B6}"/>
              </a:ext>
            </a:extLst>
          </p:cNvPr>
          <p:cNvSpPr txBox="1"/>
          <p:nvPr/>
        </p:nvSpPr>
        <p:spPr>
          <a:xfrm>
            <a:off x="4114267" y="5213740"/>
            <a:ext cx="2646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an even number + 1 = odd</a:t>
            </a:r>
          </a:p>
        </p:txBody>
      </p:sp>
      <p:sp>
        <p:nvSpPr>
          <p:cNvPr id="19" name="Freeform: Shape 22">
            <a:extLst>
              <a:ext uri="{FF2B5EF4-FFF2-40B4-BE49-F238E27FC236}">
                <a16:creationId xmlns:a16="http://schemas.microsoft.com/office/drawing/2014/main" id="{11B2A2CB-AA8C-4D67-80D3-07F0F37F646D}"/>
              </a:ext>
            </a:extLst>
          </p:cNvPr>
          <p:cNvSpPr/>
          <p:nvPr/>
        </p:nvSpPr>
        <p:spPr>
          <a:xfrm flipH="1" flipV="1">
            <a:off x="6609715" y="4926330"/>
            <a:ext cx="238760" cy="330201"/>
          </a:xfrm>
          <a:custGeom>
            <a:avLst/>
            <a:gdLst>
              <a:gd name="connsiteX0" fmla="*/ 0 w 254000"/>
              <a:gd name="connsiteY0" fmla="*/ 172720 h 172720"/>
              <a:gd name="connsiteX1" fmla="*/ 254000 w 254000"/>
              <a:gd name="connsiteY1" fmla="*/ 0 h 17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4000" h="172720">
                <a:moveTo>
                  <a:pt x="0" y="172720"/>
                </a:moveTo>
                <a:lnTo>
                  <a:pt x="254000" y="0"/>
                </a:lnTo>
              </a:path>
            </a:pathLst>
          </a:custGeom>
          <a:noFill/>
          <a:ln w="2857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50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7" grpId="0"/>
      <p:bldP spid="18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A10D8C-2DB1-4205-B076-31C1B808F442}"/>
              </a:ext>
            </a:extLst>
          </p:cNvPr>
          <p:cNvSpPr txBox="1"/>
          <p:nvPr/>
        </p:nvSpPr>
        <p:spPr>
          <a:xfrm>
            <a:off x="2151666" y="188178"/>
            <a:ext cx="7202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The product of two even numbers is always even… why?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C2CDBF-9EAB-4697-A6D3-022F749D9308}"/>
                  </a:ext>
                </a:extLst>
              </p:cNvPr>
              <p:cNvSpPr txBox="1"/>
              <p:nvPr/>
            </p:nvSpPr>
            <p:spPr>
              <a:xfrm>
                <a:off x="5378442" y="1550986"/>
                <a:ext cx="35611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=2(2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C2CDBF-9EAB-4697-A6D3-022F749D9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442" y="1550986"/>
                <a:ext cx="3561168" cy="461665"/>
              </a:xfrm>
              <a:prstGeom prst="rect">
                <a:avLst/>
              </a:prstGeom>
              <a:blipFill>
                <a:blip r:embed="rId2"/>
                <a:stretch>
                  <a:fillRect r="-171" b="-197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220036-60A6-4916-9B65-0F92F6601910}"/>
                  </a:ext>
                </a:extLst>
              </p:cNvPr>
              <p:cNvSpPr txBox="1"/>
              <p:nvPr/>
            </p:nvSpPr>
            <p:spPr>
              <a:xfrm>
                <a:off x="2151665" y="1199294"/>
                <a:ext cx="20900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400" dirty="0"/>
                  <a:t> is any integer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220036-60A6-4916-9B65-0F92F6601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665" y="1199294"/>
                <a:ext cx="2090059" cy="461665"/>
              </a:xfrm>
              <a:prstGeom prst="rect">
                <a:avLst/>
              </a:prstGeom>
              <a:blipFill>
                <a:blip r:embed="rId3"/>
                <a:stretch>
                  <a:fillRect t="-10667" r="-18950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637187C-424F-4014-B8FF-C464962F3D0F}"/>
                  </a:ext>
                </a:extLst>
              </p:cNvPr>
              <p:cNvSpPr txBox="1"/>
              <p:nvPr/>
            </p:nvSpPr>
            <p:spPr>
              <a:xfrm>
                <a:off x="2151665" y="1805963"/>
                <a:ext cx="20900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400" dirty="0"/>
                  <a:t> is any integer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637187C-424F-4014-B8FF-C464962F3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665" y="1805963"/>
                <a:ext cx="2090059" cy="461665"/>
              </a:xfrm>
              <a:prstGeom prst="rect">
                <a:avLst/>
              </a:prstGeom>
              <a:blipFill>
                <a:blip r:embed="rId4"/>
                <a:stretch>
                  <a:fillRect l="-875" t="-10526" r="-18659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1911DD1F-01CC-4DDE-BD09-86CFEF067DCB}"/>
              </a:ext>
            </a:extLst>
          </p:cNvPr>
          <p:cNvSpPr txBox="1"/>
          <p:nvPr/>
        </p:nvSpPr>
        <p:spPr>
          <a:xfrm>
            <a:off x="1558495" y="3432540"/>
            <a:ext cx="8389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The product of an even and an odd number is always even… why?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BAE6419-B3CD-491A-8500-E7C742D127B5}"/>
                  </a:ext>
                </a:extLst>
              </p:cNvPr>
              <p:cNvSpPr txBox="1"/>
              <p:nvPr/>
            </p:nvSpPr>
            <p:spPr>
              <a:xfrm>
                <a:off x="7347919" y="4988778"/>
                <a:ext cx="20546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=2(2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BAE6419-B3CD-491A-8500-E7C742D127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7919" y="4988778"/>
                <a:ext cx="2054665" cy="461665"/>
              </a:xfrm>
              <a:prstGeom prst="rect">
                <a:avLst/>
              </a:prstGeom>
              <a:blipFill>
                <a:blip r:embed="rId5"/>
                <a:stretch>
                  <a:fillRect r="-593" b="-197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07B6BF2-5C21-4699-BC1B-DAFCFEA00F60}"/>
                  </a:ext>
                </a:extLst>
              </p:cNvPr>
              <p:cNvSpPr txBox="1"/>
              <p:nvPr/>
            </p:nvSpPr>
            <p:spPr>
              <a:xfrm>
                <a:off x="5378442" y="4470032"/>
                <a:ext cx="37238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4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07B6BF2-5C21-4699-BC1B-DAFCFEA00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442" y="4470032"/>
                <a:ext cx="372384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9CEE9C-E3F9-41FC-939D-D4936517A7EB}"/>
              </a:ext>
            </a:extLst>
          </p:cNvPr>
          <p:cNvCxnSpPr>
            <a:cxnSpLocks/>
          </p:cNvCxnSpPr>
          <p:nvPr/>
        </p:nvCxnSpPr>
        <p:spPr>
          <a:xfrm>
            <a:off x="2347546" y="2909324"/>
            <a:ext cx="6620608" cy="0"/>
          </a:xfrm>
          <a:prstGeom prst="line">
            <a:avLst/>
          </a:prstGeom>
          <a:ln w="28575">
            <a:solidFill>
              <a:srgbClr val="FF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3C561AD-2C75-410B-BFCE-E4EE09FC2935}"/>
              </a:ext>
            </a:extLst>
          </p:cNvPr>
          <p:cNvSpPr txBox="1"/>
          <p:nvPr/>
        </p:nvSpPr>
        <p:spPr>
          <a:xfrm>
            <a:off x="7032190" y="2386255"/>
            <a:ext cx="3420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a number with a factor of 2 = even</a:t>
            </a:r>
          </a:p>
        </p:txBody>
      </p:sp>
      <p:sp>
        <p:nvSpPr>
          <p:cNvPr id="13" name="Freeform: Shape 17">
            <a:extLst>
              <a:ext uri="{FF2B5EF4-FFF2-40B4-BE49-F238E27FC236}">
                <a16:creationId xmlns:a16="http://schemas.microsoft.com/office/drawing/2014/main" id="{C4897E70-3B5A-444A-98A9-C09271077A3E}"/>
              </a:ext>
            </a:extLst>
          </p:cNvPr>
          <p:cNvSpPr/>
          <p:nvPr/>
        </p:nvSpPr>
        <p:spPr>
          <a:xfrm flipV="1">
            <a:off x="8239855" y="1999590"/>
            <a:ext cx="227137" cy="432582"/>
          </a:xfrm>
          <a:custGeom>
            <a:avLst/>
            <a:gdLst>
              <a:gd name="connsiteX0" fmla="*/ 0 w 254000"/>
              <a:gd name="connsiteY0" fmla="*/ 172720 h 172720"/>
              <a:gd name="connsiteX1" fmla="*/ 254000 w 254000"/>
              <a:gd name="connsiteY1" fmla="*/ 0 h 17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4000" h="172720">
                <a:moveTo>
                  <a:pt x="0" y="172720"/>
                </a:moveTo>
                <a:lnTo>
                  <a:pt x="254000" y="0"/>
                </a:lnTo>
              </a:path>
            </a:pathLst>
          </a:custGeom>
          <a:noFill/>
          <a:ln w="2857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26AA14-F972-46B9-93EB-423CD974DB55}"/>
              </a:ext>
            </a:extLst>
          </p:cNvPr>
          <p:cNvSpPr txBox="1"/>
          <p:nvPr/>
        </p:nvSpPr>
        <p:spPr>
          <a:xfrm>
            <a:off x="7032190" y="5920763"/>
            <a:ext cx="3420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a number with a factor of 2 = even</a:t>
            </a:r>
          </a:p>
        </p:txBody>
      </p:sp>
      <p:sp>
        <p:nvSpPr>
          <p:cNvPr id="15" name="Freeform: Shape 16">
            <a:extLst>
              <a:ext uri="{FF2B5EF4-FFF2-40B4-BE49-F238E27FC236}">
                <a16:creationId xmlns:a16="http://schemas.microsoft.com/office/drawing/2014/main" id="{7C7C1AB7-BB19-422A-8877-163393301605}"/>
              </a:ext>
            </a:extLst>
          </p:cNvPr>
          <p:cNvSpPr/>
          <p:nvPr/>
        </p:nvSpPr>
        <p:spPr>
          <a:xfrm flipV="1">
            <a:off x="8335108" y="5535856"/>
            <a:ext cx="131884" cy="430824"/>
          </a:xfrm>
          <a:custGeom>
            <a:avLst/>
            <a:gdLst>
              <a:gd name="connsiteX0" fmla="*/ 0 w 254000"/>
              <a:gd name="connsiteY0" fmla="*/ 172720 h 172720"/>
              <a:gd name="connsiteX1" fmla="*/ 254000 w 254000"/>
              <a:gd name="connsiteY1" fmla="*/ 0 h 17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4000" h="172720">
                <a:moveTo>
                  <a:pt x="0" y="172720"/>
                </a:moveTo>
                <a:lnTo>
                  <a:pt x="254000" y="0"/>
                </a:lnTo>
              </a:path>
            </a:pathLst>
          </a:custGeom>
          <a:noFill/>
          <a:ln w="2857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81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2" grpId="0"/>
      <p:bldP spid="13" grpId="0" animBg="1"/>
      <p:bldP spid="14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9CCB5A-F42A-4096-9CD8-5310E9C6AAB5}"/>
              </a:ext>
            </a:extLst>
          </p:cNvPr>
          <p:cNvSpPr txBox="1"/>
          <p:nvPr/>
        </p:nvSpPr>
        <p:spPr>
          <a:xfrm>
            <a:off x="2753701" y="475028"/>
            <a:ext cx="1959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 × Even =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582C8-8D7D-4644-804D-ED58E39ABB03}"/>
              </a:ext>
            </a:extLst>
          </p:cNvPr>
          <p:cNvSpPr txBox="1"/>
          <p:nvPr/>
        </p:nvSpPr>
        <p:spPr>
          <a:xfrm>
            <a:off x="2753701" y="1032070"/>
            <a:ext cx="1891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 × Odd =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866FF0-A3AF-4865-8475-615F9B981586}"/>
              </a:ext>
            </a:extLst>
          </p:cNvPr>
          <p:cNvSpPr txBox="1"/>
          <p:nvPr/>
        </p:nvSpPr>
        <p:spPr>
          <a:xfrm>
            <a:off x="2753701" y="1568792"/>
            <a:ext cx="1822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Odd × Odd =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91E386-1122-4325-8ECA-ED457331AB70}"/>
              </a:ext>
            </a:extLst>
          </p:cNvPr>
          <p:cNvSpPr txBox="1"/>
          <p:nvPr/>
        </p:nvSpPr>
        <p:spPr>
          <a:xfrm>
            <a:off x="6308724" y="475028"/>
            <a:ext cx="1959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 + Even =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BEA58B-EEE0-4490-BA6D-088248DD981B}"/>
              </a:ext>
            </a:extLst>
          </p:cNvPr>
          <p:cNvSpPr txBox="1"/>
          <p:nvPr/>
        </p:nvSpPr>
        <p:spPr>
          <a:xfrm>
            <a:off x="6308724" y="1032070"/>
            <a:ext cx="1891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 + Odd =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E3AA38-9C1F-4EE6-ADC4-707ADBDE25CD}"/>
              </a:ext>
            </a:extLst>
          </p:cNvPr>
          <p:cNvSpPr txBox="1"/>
          <p:nvPr/>
        </p:nvSpPr>
        <p:spPr>
          <a:xfrm>
            <a:off x="6308724" y="1568792"/>
            <a:ext cx="1822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Odd + Odd =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B02E34-7A3E-4943-B9DC-503305646563}"/>
              </a:ext>
            </a:extLst>
          </p:cNvPr>
          <p:cNvSpPr txBox="1"/>
          <p:nvPr/>
        </p:nvSpPr>
        <p:spPr>
          <a:xfrm>
            <a:off x="4837674" y="475028"/>
            <a:ext cx="780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9F2367-226B-40B4-AC67-C6CB01628419}"/>
              </a:ext>
            </a:extLst>
          </p:cNvPr>
          <p:cNvSpPr txBox="1"/>
          <p:nvPr/>
        </p:nvSpPr>
        <p:spPr>
          <a:xfrm>
            <a:off x="4837674" y="1032070"/>
            <a:ext cx="780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5B896B-44EB-45CD-9747-D6DA88E8D3E6}"/>
              </a:ext>
            </a:extLst>
          </p:cNvPr>
          <p:cNvSpPr txBox="1"/>
          <p:nvPr/>
        </p:nvSpPr>
        <p:spPr>
          <a:xfrm>
            <a:off x="4837674" y="1554870"/>
            <a:ext cx="712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Odd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AAF8B0-B90D-4D55-B23B-45F15F91E40B}"/>
              </a:ext>
            </a:extLst>
          </p:cNvPr>
          <p:cNvSpPr txBox="1"/>
          <p:nvPr/>
        </p:nvSpPr>
        <p:spPr>
          <a:xfrm>
            <a:off x="8432705" y="475028"/>
            <a:ext cx="780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004E78-FD4F-4DD1-B5C9-3FA94C8708DE}"/>
              </a:ext>
            </a:extLst>
          </p:cNvPr>
          <p:cNvSpPr txBox="1"/>
          <p:nvPr/>
        </p:nvSpPr>
        <p:spPr>
          <a:xfrm>
            <a:off x="8371226" y="1032070"/>
            <a:ext cx="712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Odd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02FB1B-DDB0-427D-A261-0CC26478032C}"/>
              </a:ext>
            </a:extLst>
          </p:cNvPr>
          <p:cNvSpPr txBox="1"/>
          <p:nvPr/>
        </p:nvSpPr>
        <p:spPr>
          <a:xfrm>
            <a:off x="8269604" y="1568792"/>
            <a:ext cx="780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8B7C188-B95A-4CC2-8C6F-2AB02E88C49B}"/>
                  </a:ext>
                </a:extLst>
              </p:cNvPr>
              <p:cNvSpPr txBox="1"/>
              <p:nvPr/>
            </p:nvSpPr>
            <p:spPr>
              <a:xfrm>
                <a:off x="4896387" y="3226715"/>
                <a:ext cx="18848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GB" sz="2400" dirty="0"/>
                  <a:t>is odd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8B7C188-B95A-4CC2-8C6F-2AB02E88C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387" y="3226715"/>
                <a:ext cx="1884875" cy="461665"/>
              </a:xfrm>
              <a:prstGeom prst="rect">
                <a:avLst/>
              </a:prstGeom>
              <a:blipFill>
                <a:blip r:embed="rId2"/>
                <a:stretch>
                  <a:fillRect l="-647" t="-10526" r="-11650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C8D3F6C0-5CFB-4CC3-A26B-7733401D6EF1}"/>
              </a:ext>
            </a:extLst>
          </p:cNvPr>
          <p:cNvSpPr txBox="1"/>
          <p:nvPr/>
        </p:nvSpPr>
        <p:spPr>
          <a:xfrm>
            <a:off x="1690418" y="4747503"/>
            <a:ext cx="2530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(even × odd) + odd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38B676-D906-4429-AD32-CF5896200042}"/>
              </a:ext>
            </a:extLst>
          </p:cNvPr>
          <p:cNvSpPr txBox="1"/>
          <p:nvPr/>
        </p:nvSpPr>
        <p:spPr>
          <a:xfrm>
            <a:off x="2147618" y="5214863"/>
            <a:ext cx="789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F6DD24-3206-4867-B833-C682E433B83C}"/>
              </a:ext>
            </a:extLst>
          </p:cNvPr>
          <p:cNvSpPr txBox="1"/>
          <p:nvPr/>
        </p:nvSpPr>
        <p:spPr>
          <a:xfrm>
            <a:off x="3326178" y="5214863"/>
            <a:ext cx="893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+ odd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D56A87-44CD-40E2-B683-8A8B034CCC8F}"/>
              </a:ext>
            </a:extLst>
          </p:cNvPr>
          <p:cNvSpPr txBox="1"/>
          <p:nvPr/>
        </p:nvSpPr>
        <p:spPr>
          <a:xfrm>
            <a:off x="969103" y="699135"/>
            <a:ext cx="1386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Includes 2 as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 a factor</a:t>
            </a:r>
          </a:p>
        </p:txBody>
      </p:sp>
      <p:sp>
        <p:nvSpPr>
          <p:cNvPr id="21" name="Freeform: Shape 2">
            <a:extLst>
              <a:ext uri="{FF2B5EF4-FFF2-40B4-BE49-F238E27FC236}">
                <a16:creationId xmlns:a16="http://schemas.microsoft.com/office/drawing/2014/main" id="{E266EF2B-8B9C-4EC7-972B-66B2C04253EC}"/>
              </a:ext>
            </a:extLst>
          </p:cNvPr>
          <p:cNvSpPr/>
          <p:nvPr/>
        </p:nvSpPr>
        <p:spPr>
          <a:xfrm flipH="1" flipV="1">
            <a:off x="2318385" y="734695"/>
            <a:ext cx="447040" cy="157480"/>
          </a:xfrm>
          <a:custGeom>
            <a:avLst/>
            <a:gdLst>
              <a:gd name="connsiteX0" fmla="*/ 0 w 254000"/>
              <a:gd name="connsiteY0" fmla="*/ 172720 h 172720"/>
              <a:gd name="connsiteX1" fmla="*/ 254000 w 254000"/>
              <a:gd name="connsiteY1" fmla="*/ 0 h 17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4000" h="172720">
                <a:moveTo>
                  <a:pt x="0" y="172720"/>
                </a:moveTo>
                <a:lnTo>
                  <a:pt x="254000" y="0"/>
                </a:lnTo>
              </a:path>
            </a:pathLst>
          </a:custGeom>
          <a:noFill/>
          <a:ln w="2857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eform: Shape 24">
            <a:extLst>
              <a:ext uri="{FF2B5EF4-FFF2-40B4-BE49-F238E27FC236}">
                <a16:creationId xmlns:a16="http://schemas.microsoft.com/office/drawing/2014/main" id="{2CB05138-1648-4DDC-B60A-2964B6E63CBD}"/>
              </a:ext>
            </a:extLst>
          </p:cNvPr>
          <p:cNvSpPr/>
          <p:nvPr/>
        </p:nvSpPr>
        <p:spPr>
          <a:xfrm flipH="1">
            <a:off x="2226945" y="1100455"/>
            <a:ext cx="518160" cy="157480"/>
          </a:xfrm>
          <a:custGeom>
            <a:avLst/>
            <a:gdLst>
              <a:gd name="connsiteX0" fmla="*/ 0 w 254000"/>
              <a:gd name="connsiteY0" fmla="*/ 172720 h 172720"/>
              <a:gd name="connsiteX1" fmla="*/ 254000 w 254000"/>
              <a:gd name="connsiteY1" fmla="*/ 0 h 17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4000" h="172720">
                <a:moveTo>
                  <a:pt x="0" y="172720"/>
                </a:moveTo>
                <a:lnTo>
                  <a:pt x="254000" y="0"/>
                </a:lnTo>
              </a:path>
            </a:pathLst>
          </a:custGeom>
          <a:noFill/>
          <a:ln w="2857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454F43-30E2-428B-8F41-527ED79AA7A9}"/>
              </a:ext>
            </a:extLst>
          </p:cNvPr>
          <p:cNvSpPr txBox="1"/>
          <p:nvPr/>
        </p:nvSpPr>
        <p:spPr>
          <a:xfrm>
            <a:off x="7232358" y="1313452"/>
            <a:ext cx="923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even +1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004B1EC-808B-4037-B9DB-98A06B2A3A9D}"/>
              </a:ext>
            </a:extLst>
          </p:cNvPr>
          <p:cNvSpPr txBox="1"/>
          <p:nvPr/>
        </p:nvSpPr>
        <p:spPr>
          <a:xfrm>
            <a:off x="8577582" y="1313452"/>
            <a:ext cx="923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even +1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A50796-4871-4D07-BD83-3835C1135788}"/>
              </a:ext>
            </a:extLst>
          </p:cNvPr>
          <p:cNvSpPr txBox="1"/>
          <p:nvPr/>
        </p:nvSpPr>
        <p:spPr>
          <a:xfrm>
            <a:off x="6203659" y="1937705"/>
            <a:ext cx="923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even +1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06DBFC9-9FAA-47BC-92A8-C6192A5A5ACB}"/>
              </a:ext>
            </a:extLst>
          </p:cNvPr>
          <p:cNvSpPr txBox="1"/>
          <p:nvPr/>
        </p:nvSpPr>
        <p:spPr>
          <a:xfrm>
            <a:off x="7144436" y="1937705"/>
            <a:ext cx="923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even +1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9132A66-74BD-4792-9313-C62B2E55CDF8}"/>
                  </a:ext>
                </a:extLst>
              </p:cNvPr>
              <p:cNvSpPr txBox="1"/>
              <p:nvPr/>
            </p:nvSpPr>
            <p:spPr>
              <a:xfrm>
                <a:off x="2683705" y="3974061"/>
                <a:ext cx="11789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is odd</a:t>
                </a: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9132A66-74BD-4792-9313-C62B2E55C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705" y="3974061"/>
                <a:ext cx="1178977" cy="461665"/>
              </a:xfrm>
              <a:prstGeom prst="rect">
                <a:avLst/>
              </a:prstGeom>
              <a:blipFill>
                <a:blip r:embed="rId3"/>
                <a:stretch>
                  <a:fillRect t="-10526" r="-18557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609392CC-CBD5-4ACA-89E9-320CCD422570}"/>
              </a:ext>
            </a:extLst>
          </p:cNvPr>
          <p:cNvSpPr txBox="1"/>
          <p:nvPr/>
        </p:nvSpPr>
        <p:spPr>
          <a:xfrm>
            <a:off x="4213810" y="5204703"/>
            <a:ext cx="962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= odd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0FEA9AF-6473-47E8-9A49-0960FF3DD91F}"/>
              </a:ext>
            </a:extLst>
          </p:cNvPr>
          <p:cNvSpPr txBox="1"/>
          <p:nvPr/>
        </p:nvSpPr>
        <p:spPr>
          <a:xfrm>
            <a:off x="6921841" y="4747503"/>
            <a:ext cx="2649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(even × even) + odd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7B86428-BB1C-4E7C-95B3-E0A217455596}"/>
              </a:ext>
            </a:extLst>
          </p:cNvPr>
          <p:cNvSpPr txBox="1"/>
          <p:nvPr/>
        </p:nvSpPr>
        <p:spPr>
          <a:xfrm>
            <a:off x="7379041" y="5214863"/>
            <a:ext cx="789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even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6AA2DE-5A39-4F4E-9332-C96BCC5DA0A9}"/>
              </a:ext>
            </a:extLst>
          </p:cNvPr>
          <p:cNvSpPr txBox="1"/>
          <p:nvPr/>
        </p:nvSpPr>
        <p:spPr>
          <a:xfrm>
            <a:off x="8680694" y="5214863"/>
            <a:ext cx="893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+ odd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13F608A-99D0-4F36-AEAB-0A15137C3085}"/>
                  </a:ext>
                </a:extLst>
              </p:cNvPr>
              <p:cNvSpPr txBox="1"/>
              <p:nvPr/>
            </p:nvSpPr>
            <p:spPr>
              <a:xfrm>
                <a:off x="7915128" y="3974061"/>
                <a:ext cx="12979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is even</a:t>
                </a: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13F608A-99D0-4F36-AEAB-0A15137C30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5128" y="3974061"/>
                <a:ext cx="1297919" cy="461665"/>
              </a:xfrm>
              <a:prstGeom prst="rect">
                <a:avLst/>
              </a:prstGeom>
              <a:blipFill>
                <a:blip r:embed="rId4"/>
                <a:stretch>
                  <a:fillRect t="-10526" r="-19249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4A874E0F-3137-4F4B-A73C-8AD0A64CBD7F}"/>
              </a:ext>
            </a:extLst>
          </p:cNvPr>
          <p:cNvSpPr txBox="1"/>
          <p:nvPr/>
        </p:nvSpPr>
        <p:spPr>
          <a:xfrm>
            <a:off x="9594702" y="5204703"/>
            <a:ext cx="962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= odd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A80211F-1486-4B59-A1E8-1726897EDFF8}"/>
              </a:ext>
            </a:extLst>
          </p:cNvPr>
          <p:cNvSpPr txBox="1"/>
          <p:nvPr/>
        </p:nvSpPr>
        <p:spPr>
          <a:xfrm>
            <a:off x="3457083" y="2385500"/>
            <a:ext cx="4763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Can we use these facts to prove this statement?</a:t>
            </a:r>
          </a:p>
        </p:txBody>
      </p:sp>
    </p:spTree>
    <p:extLst>
      <p:ext uri="{BB962C8B-B14F-4D97-AF65-F5344CB8AC3E}">
        <p14:creationId xmlns:p14="http://schemas.microsoft.com/office/powerpoint/2010/main" val="241525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CCC"/>
      </a:accent1>
      <a:accent2>
        <a:srgbClr val="FF99CC"/>
      </a:accent2>
      <a:accent3>
        <a:srgbClr val="9EDAFF"/>
      </a:accent3>
      <a:accent4>
        <a:srgbClr val="FFCC00"/>
      </a:accent4>
      <a:accent5>
        <a:srgbClr val="70B7FF"/>
      </a:accent5>
      <a:accent6>
        <a:srgbClr val="66FF33"/>
      </a:accent6>
      <a:hlink>
        <a:srgbClr val="CCECFF"/>
      </a:hlink>
      <a:folHlink>
        <a:srgbClr val="99CCFF"/>
      </a:folHlink>
    </a:clrScheme>
    <a:fontScheme name="Custom 4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DEF33D13135F45809E6ECF68676653" ma:contentTypeVersion="15" ma:contentTypeDescription="Create a new document." ma:contentTypeScope="" ma:versionID="8f39513189c778b6d5c50a170c0d30dd">
  <xsd:schema xmlns:xsd="http://www.w3.org/2001/XMLSchema" xmlns:xs="http://www.w3.org/2001/XMLSchema" xmlns:p="http://schemas.microsoft.com/office/2006/metadata/properties" xmlns:ns2="9b518678-822a-4885-ac15-d4f5c04091c8" xmlns:ns3="6a66d7ee-120d-40ff-a661-8ed131bddeb6" targetNamespace="http://schemas.microsoft.com/office/2006/metadata/properties" ma:root="true" ma:fieldsID="c36c74b4f750e4c5304b81e6b54a85ae" ns2:_="" ns3:_="">
    <xsd:import namespace="9b518678-822a-4885-ac15-d4f5c04091c8"/>
    <xsd:import namespace="6a66d7ee-120d-40ff-a661-8ed131bdde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518678-822a-4885-ac15-d4f5c04091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7b46c6c-0cea-4743-9a8e-ff0155dd11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66d7ee-120d-40ff-a661-8ed131bddeb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2eaa5af-cb86-4f53-8619-1da8d2c0ba28}" ma:internalName="TaxCatchAll" ma:showField="CatchAllData" ma:web="6a66d7ee-120d-40ff-a661-8ed131bdde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b518678-822a-4885-ac15-d4f5c04091c8">
      <Terms xmlns="http://schemas.microsoft.com/office/infopath/2007/PartnerControls"/>
    </lcf76f155ced4ddcb4097134ff3c332f>
    <TaxCatchAll xmlns="6a66d7ee-120d-40ff-a661-8ed131bddeb6" xsi:nil="true"/>
  </documentManagement>
</p:properties>
</file>

<file path=customXml/itemProps1.xml><?xml version="1.0" encoding="utf-8"?>
<ds:datastoreItem xmlns:ds="http://schemas.openxmlformats.org/officeDocument/2006/customXml" ds:itemID="{BE53C7E2-39E1-480A-B925-F2F6A821D2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518678-822a-4885-ac15-d4f5c04091c8"/>
    <ds:schemaRef ds:uri="6a66d7ee-120d-40ff-a661-8ed131bdde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C52B29-501A-4DFA-A5D5-7087DB49D4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8BA57A-8DB8-4545-A823-F6C19A6F6E7D}">
  <ds:schemaRefs>
    <ds:schemaRef ds:uri="http://schemas.microsoft.com/office/infopath/2007/PartnerControls"/>
    <ds:schemaRef ds:uri="http://purl.org/dc/elements/1.1/"/>
    <ds:schemaRef ds:uri="6a66d7ee-120d-40ff-a661-8ed131bddeb6"/>
    <ds:schemaRef ds:uri="9b518678-822a-4885-ac15-d4f5c04091c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1465</TotalTime>
  <Words>1167</Words>
  <Application>Microsoft Office PowerPoint</Application>
  <PresentationFormat>Widescreen</PresentationFormat>
  <Paragraphs>276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Century Gothic</vt:lpstr>
      <vt:lpstr>Lato</vt:lpstr>
      <vt:lpstr>Office Theme</vt:lpstr>
      <vt:lpstr>ALT</vt:lpstr>
      <vt:lpstr>Dual coding symbols: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coding symbols:</dc:title>
  <dc:creator>Mrs L Elder - MAT Staff</dc:creator>
  <cp:lastModifiedBy>Mrs A Webb - TLES Staff</cp:lastModifiedBy>
  <cp:revision>25</cp:revision>
  <dcterms:created xsi:type="dcterms:W3CDTF">2024-05-01T10:13:14Z</dcterms:created>
  <dcterms:modified xsi:type="dcterms:W3CDTF">2025-02-14T14:13:37Z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0x01010086DEF33D13135F45809E6ECF68676653</vt:lpwstr>
  </property>
</Properties>
</file>