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22"/>
  </p:notesMasterIdLst>
  <p:sldIdLst>
    <p:sldId id="264" r:id="rId6"/>
    <p:sldId id="269" r:id="rId7"/>
    <p:sldId id="288" r:id="rId8"/>
    <p:sldId id="261" r:id="rId9"/>
    <p:sldId id="297" r:id="rId10"/>
    <p:sldId id="260" r:id="rId11"/>
    <p:sldId id="266" r:id="rId12"/>
    <p:sldId id="270" r:id="rId13"/>
    <p:sldId id="307" r:id="rId14"/>
    <p:sldId id="277" r:id="rId15"/>
    <p:sldId id="299" r:id="rId16"/>
    <p:sldId id="300" r:id="rId17"/>
    <p:sldId id="303" r:id="rId18"/>
    <p:sldId id="262" r:id="rId19"/>
    <p:sldId id="304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97"/>
            <p14:sldId id="260"/>
          </p14:sldIdLst>
        </p14:section>
        <p14:section name="Instruct" id="{A989B0C6-FEE7-46F6-A651-D7ED39E502F9}">
          <p14:sldIdLst>
            <p14:sldId id="266"/>
            <p14:sldId id="270"/>
            <p14:sldId id="307"/>
          </p14:sldIdLst>
        </p14:section>
        <p14:section name="Practise" id="{9B25ADF9-EA90-401E-998A-AD43D533C9ED}">
          <p14:sldIdLst>
            <p14:sldId id="277"/>
            <p14:sldId id="299"/>
            <p14:sldId id="300"/>
            <p14:sldId id="303"/>
          </p14:sldIdLst>
        </p14:section>
        <p14:section name="Instruct" id="{0F3E7FFC-BC15-42D9-A20A-EDC670475221}">
          <p14:sldIdLst>
            <p14:sldId id="262"/>
          </p14:sldIdLst>
        </p14:section>
        <p14:section name="Practice" id="{99A428AE-5C73-4F30-BC94-E090CFC7F72B}">
          <p14:sldIdLst>
            <p14:sldId id="304"/>
          </p14:sldIdLst>
        </p14:section>
        <p14:section name="Secure" id="{3C25313C-2642-42FF-8276-F00EC6DF9D8C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61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microsoft.com/office/2007/relationships/hdphoto" Target="../media/hdphoto12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1.png"/><Relationship Id="rId7" Type="http://schemas.openxmlformats.org/officeDocument/2006/relationships/image" Target="../media/image6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60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On your whiteboard prove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427" y="4930924"/>
            <a:ext cx="3137518" cy="10123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B1BD9B-A620-4D05-919C-E6B9031C078C}"/>
                  </a:ext>
                </a:extLst>
              </p:cNvPr>
              <p:cNvSpPr txBox="1"/>
              <p:nvPr/>
            </p:nvSpPr>
            <p:spPr>
              <a:xfrm>
                <a:off x="2815269" y="1510104"/>
                <a:ext cx="4251292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GB" sz="3600" baseline="30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B1BD9B-A620-4D05-919C-E6B9031C0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269" y="1510104"/>
                <a:ext cx="4251292" cy="633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7C9A24-5A68-48D3-A8E3-8B2760EAA301}"/>
              </a:ext>
            </a:extLst>
          </p:cNvPr>
          <p:cNvSpPr txBox="1"/>
          <p:nvPr/>
        </p:nvSpPr>
        <p:spPr>
          <a:xfrm>
            <a:off x="3452090" y="2126004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is divisible by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634A6-B716-4194-8037-33562855F68C}"/>
                  </a:ext>
                </a:extLst>
              </p:cNvPr>
              <p:cNvSpPr txBox="1"/>
              <p:nvPr/>
            </p:nvSpPr>
            <p:spPr>
              <a:xfrm>
                <a:off x="3789855" y="3120170"/>
                <a:ext cx="2159245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+8+2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634A6-B716-4194-8037-33562855F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855" y="3120170"/>
                <a:ext cx="2159245" cy="392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9F64-88E2-451B-8C4D-D4035E0A29BE}"/>
                  </a:ext>
                </a:extLst>
              </p:cNvPr>
              <p:cNvSpPr txBox="1"/>
              <p:nvPr/>
            </p:nvSpPr>
            <p:spPr>
              <a:xfrm>
                <a:off x="4314805" y="3529012"/>
                <a:ext cx="110934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9F64-88E2-451B-8C4D-D4035E0A2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05" y="3529012"/>
                <a:ext cx="1109343" cy="392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3D3CA6-EBC2-4159-BCE7-506BEE8AD849}"/>
                  </a:ext>
                </a:extLst>
              </p:cNvPr>
              <p:cNvSpPr txBox="1"/>
              <p:nvPr/>
            </p:nvSpPr>
            <p:spPr>
              <a:xfrm>
                <a:off x="4280340" y="3937855"/>
                <a:ext cx="1178271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3D3CA6-EBC2-4159-BCE7-506BEE8AD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40" y="3937855"/>
                <a:ext cx="1178271" cy="392993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2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On your whiteboard prove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427" y="4930924"/>
            <a:ext cx="3137518" cy="10123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2D6595-2847-4CBE-8A41-78C558E59CF4}"/>
                  </a:ext>
                </a:extLst>
              </p:cNvPr>
              <p:cNvSpPr txBox="1"/>
              <p:nvPr/>
            </p:nvSpPr>
            <p:spPr>
              <a:xfrm>
                <a:off x="3139407" y="1787419"/>
                <a:ext cx="4029436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sz="3200" baseline="30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2D6595-2847-4CBE-8A41-78C558E59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407" y="1787419"/>
                <a:ext cx="4029436" cy="573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C8843D-5D70-4A36-B79E-28A757FCDB4A}"/>
              </a:ext>
            </a:extLst>
          </p:cNvPr>
          <p:cNvSpPr txBox="1"/>
          <p:nvPr/>
        </p:nvSpPr>
        <p:spPr>
          <a:xfrm>
            <a:off x="3813054" y="2253411"/>
            <a:ext cx="2682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is divisible by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F080C5-C0D9-4E99-8638-0DADB9380A80}"/>
                  </a:ext>
                </a:extLst>
              </p:cNvPr>
              <p:cNvSpPr txBox="1"/>
              <p:nvPr/>
            </p:nvSpPr>
            <p:spPr>
              <a:xfrm>
                <a:off x="4031745" y="3099288"/>
                <a:ext cx="2301912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−6+4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F080C5-C0D9-4E99-8638-0DADB9380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45" y="3099288"/>
                <a:ext cx="2301912" cy="392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6CD7CB-3AA6-4C7D-9C52-065231DCA76F}"/>
                  </a:ext>
                </a:extLst>
              </p:cNvPr>
              <p:cNvSpPr txBox="1"/>
              <p:nvPr/>
            </p:nvSpPr>
            <p:spPr>
              <a:xfrm>
                <a:off x="4556695" y="3508130"/>
                <a:ext cx="1252009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−18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6CD7CB-3AA6-4C7D-9C52-065231DC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695" y="3508130"/>
                <a:ext cx="1252009" cy="392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63C788-DB1F-4AD8-B4C0-07906111AEDC}"/>
                  </a:ext>
                </a:extLst>
              </p:cNvPr>
              <p:cNvSpPr txBox="1"/>
              <p:nvPr/>
            </p:nvSpPr>
            <p:spPr>
              <a:xfrm>
                <a:off x="4522231" y="3916973"/>
                <a:ext cx="132093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2(8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−9)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63C788-DB1F-4AD8-B4C0-07906111A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231" y="3916973"/>
                <a:ext cx="1320938" cy="392993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9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On your whiteboard prove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427" y="4930924"/>
            <a:ext cx="3137518" cy="10123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B1BD9B-A620-4D05-919C-E6B9031C078C}"/>
                  </a:ext>
                </a:extLst>
              </p:cNvPr>
              <p:cNvSpPr txBox="1"/>
              <p:nvPr/>
            </p:nvSpPr>
            <p:spPr>
              <a:xfrm>
                <a:off x="2815269" y="1510104"/>
                <a:ext cx="4251292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GB" sz="3600" baseline="30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B1BD9B-A620-4D05-919C-E6B9031C0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269" y="1510104"/>
                <a:ext cx="4251292" cy="633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7C9A24-5A68-48D3-A8E3-8B2760EAA301}"/>
              </a:ext>
            </a:extLst>
          </p:cNvPr>
          <p:cNvSpPr txBox="1"/>
          <p:nvPr/>
        </p:nvSpPr>
        <p:spPr>
          <a:xfrm>
            <a:off x="3452090" y="2126004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is divisible by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634A6-B716-4194-8037-33562855F68C}"/>
                  </a:ext>
                </a:extLst>
              </p:cNvPr>
              <p:cNvSpPr txBox="1"/>
              <p:nvPr/>
            </p:nvSpPr>
            <p:spPr>
              <a:xfrm>
                <a:off x="3789855" y="3120170"/>
                <a:ext cx="2159245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+8+2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634A6-B716-4194-8037-33562855F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855" y="3120170"/>
                <a:ext cx="2159245" cy="392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9F64-88E2-451B-8C4D-D4035E0A29BE}"/>
                  </a:ext>
                </a:extLst>
              </p:cNvPr>
              <p:cNvSpPr txBox="1"/>
              <p:nvPr/>
            </p:nvSpPr>
            <p:spPr>
              <a:xfrm>
                <a:off x="4314805" y="3529012"/>
                <a:ext cx="110934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9F64-88E2-451B-8C4D-D4035E0A2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05" y="3529012"/>
                <a:ext cx="1109343" cy="392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3D3CA6-EBC2-4159-BCE7-506BEE8AD849}"/>
                  </a:ext>
                </a:extLst>
              </p:cNvPr>
              <p:cNvSpPr txBox="1"/>
              <p:nvPr/>
            </p:nvSpPr>
            <p:spPr>
              <a:xfrm>
                <a:off x="4280340" y="3937855"/>
                <a:ext cx="1178271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3D3CA6-EBC2-4159-BCE7-506BEE8AD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40" y="3937855"/>
                <a:ext cx="1178271" cy="392993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On your whiteboard prove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427" y="4930924"/>
            <a:ext cx="3137518" cy="10123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C8709C-A691-491B-A2F9-C3A95482D439}"/>
                  </a:ext>
                </a:extLst>
              </p:cNvPr>
              <p:cNvSpPr txBox="1"/>
              <p:nvPr/>
            </p:nvSpPr>
            <p:spPr>
              <a:xfrm>
                <a:off x="3472659" y="1349060"/>
                <a:ext cx="2334229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6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36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600" baseline="30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C8709C-A691-491B-A2F9-C3A95482D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59" y="1349060"/>
                <a:ext cx="2334229" cy="633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64778DF-DD2B-4F62-B334-FB1226F96842}"/>
              </a:ext>
            </a:extLst>
          </p:cNvPr>
          <p:cNvSpPr txBox="1"/>
          <p:nvPr/>
        </p:nvSpPr>
        <p:spPr>
          <a:xfrm>
            <a:off x="3122374" y="1986476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is divisible by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6D30ED-E82A-4547-BE9B-10CA82178693}"/>
                  </a:ext>
                </a:extLst>
              </p:cNvPr>
              <p:cNvSpPr txBox="1"/>
              <p:nvPr/>
            </p:nvSpPr>
            <p:spPr>
              <a:xfrm>
                <a:off x="4033060" y="2975096"/>
                <a:ext cx="115627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6D30ED-E82A-4547-BE9B-10CA82178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060" y="2975096"/>
                <a:ext cx="1156278" cy="392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54E376-82C2-41E7-AEDC-D559C20696CA}"/>
                  </a:ext>
                </a:extLst>
              </p:cNvPr>
              <p:cNvSpPr txBox="1"/>
              <p:nvPr/>
            </p:nvSpPr>
            <p:spPr>
              <a:xfrm>
                <a:off x="4235936" y="3383938"/>
                <a:ext cx="750525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i="1" baseline="300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54E376-82C2-41E7-AEDC-D559C2069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36" y="3383938"/>
                <a:ext cx="750525" cy="392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7ECC6-85D6-4DDB-8C59-8EF3270ACA76}"/>
                  </a:ext>
                </a:extLst>
              </p:cNvPr>
              <p:cNvSpPr txBox="1"/>
              <p:nvPr/>
            </p:nvSpPr>
            <p:spPr>
              <a:xfrm>
                <a:off x="4130137" y="3792781"/>
                <a:ext cx="962123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5(2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7ECC6-85D6-4DDB-8C59-8EF3270A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37" y="3792781"/>
                <a:ext cx="962123" cy="392993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8" y="5168948"/>
            <a:ext cx="1029442" cy="985293"/>
          </a:xfrm>
          <a:prstGeom prst="rect">
            <a:avLst/>
          </a:prstGeom>
        </p:spPr>
      </p:pic>
      <p:sp>
        <p:nvSpPr>
          <p:cNvPr id="36" name="Google Shape;932;p81"/>
          <p:cNvSpPr txBox="1">
            <a:spLocks noGrp="1"/>
          </p:cNvSpPr>
          <p:nvPr>
            <p:ph type="body" idx="4294967295"/>
          </p:nvPr>
        </p:nvSpPr>
        <p:spPr>
          <a:xfrm>
            <a:off x="456427" y="435144"/>
            <a:ext cx="10903146" cy="6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400" dirty="0" smtClean="0"/>
              <a:t>Prove </a:t>
            </a:r>
            <a:r>
              <a:rPr lang="en-GB" sz="2400" dirty="0"/>
              <a:t>that when </a:t>
            </a:r>
            <a:r>
              <a:rPr lang="en-GB" sz="3200" i="1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/>
              <a:t> is an integer </a:t>
            </a:r>
            <a:r>
              <a:rPr lang="en-GB" sz="3200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GB" sz="3200" i="1" dirty="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GB" sz="3200" dirty="0">
                <a:latin typeface="Times New Roman"/>
                <a:ea typeface="Times New Roman"/>
                <a:cs typeface="Times New Roman"/>
                <a:sym typeface="Times New Roman"/>
              </a:rPr>
              <a:t>+ 8)</a:t>
            </a:r>
            <a:r>
              <a:rPr lang="en-GB" sz="32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3200" dirty="0">
                <a:latin typeface="Times New Roman"/>
                <a:ea typeface="Times New Roman"/>
                <a:cs typeface="Times New Roman"/>
                <a:sym typeface="Times New Roman"/>
              </a:rPr>
              <a:t> − (</a:t>
            </a:r>
            <a:r>
              <a:rPr lang="en-GB" sz="3200" i="1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3200" dirty="0">
                <a:latin typeface="Times New Roman"/>
                <a:ea typeface="Times New Roman"/>
                <a:cs typeface="Times New Roman"/>
                <a:sym typeface="Times New Roman"/>
              </a:rPr>
              <a:t> + 2)</a:t>
            </a:r>
            <a:r>
              <a:rPr lang="en-GB" sz="32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GB" sz="2400" dirty="0"/>
              <a:t>is a multiple of </a:t>
            </a:r>
            <a:r>
              <a:rPr lang="en-GB" sz="2400" dirty="0" smtClean="0"/>
              <a:t>12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933;p81"/>
          <p:cNvSpPr txBox="1"/>
          <p:nvPr/>
        </p:nvSpPr>
        <p:spPr>
          <a:xfrm>
            <a:off x="1788815" y="3738250"/>
            <a:ext cx="898396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12(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+ 5)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this is an integer multiplied by 12 so must be a multiple of 12.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" name="Google Shape;934;p81"/>
          <p:cNvSpPr/>
          <p:nvPr/>
        </p:nvSpPr>
        <p:spPr>
          <a:xfrm>
            <a:off x="1431068" y="3738250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6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" name="Google Shape;935;p81"/>
          <p:cNvSpPr txBox="1"/>
          <p:nvPr/>
        </p:nvSpPr>
        <p:spPr>
          <a:xfrm>
            <a:off x="1788815" y="4119250"/>
            <a:ext cx="8094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∴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all numbers of the form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+ 8)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(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+ 2)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where 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is an integer are multiples of 12.</a:t>
            </a:r>
            <a:endParaRPr sz="4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" name="Google Shape;936;p81"/>
          <p:cNvSpPr/>
          <p:nvPr/>
        </p:nvSpPr>
        <p:spPr>
          <a:xfrm>
            <a:off x="1431068" y="4149154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7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" name="Google Shape;937;p81"/>
          <p:cNvSpPr txBox="1"/>
          <p:nvPr/>
        </p:nvSpPr>
        <p:spPr>
          <a:xfrm>
            <a:off x="1788815" y="1528450"/>
            <a:ext cx="80946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Take all numbers of the form 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+ 8)</a:t>
            </a:r>
            <a:r>
              <a:rPr lang="en-GB" sz="24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(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+ 2)</a:t>
            </a:r>
            <a:r>
              <a:rPr lang="en-GB" sz="24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where 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is an integer</a:t>
            </a:r>
            <a: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  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" name="Google Shape;938;p81"/>
          <p:cNvSpPr txBox="1"/>
          <p:nvPr/>
        </p:nvSpPr>
        <p:spPr>
          <a:xfrm>
            <a:off x="1788815" y="1985650"/>
            <a:ext cx="80946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These can also be written  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+ 8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+ 8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+ 64 − (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+ 4).</a:t>
            </a:r>
            <a:r>
              <a:rPr lang="en-GB" sz="24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" name="Google Shape;939;p81"/>
          <p:cNvSpPr/>
          <p:nvPr/>
        </p:nvSpPr>
        <p:spPr>
          <a:xfrm>
            <a:off x="1431068" y="1528450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1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" name="Google Shape;940;p81"/>
          <p:cNvSpPr/>
          <p:nvPr/>
        </p:nvSpPr>
        <p:spPr>
          <a:xfrm>
            <a:off x="1431068" y="1985650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2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" name="Google Shape;941;p81"/>
          <p:cNvSpPr txBox="1"/>
          <p:nvPr/>
        </p:nvSpPr>
        <p:spPr>
          <a:xfrm>
            <a:off x="1788907" y="2389075"/>
            <a:ext cx="462618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+ 16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+ 64 − (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+ 4)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" name="Google Shape;942;p81"/>
          <p:cNvSpPr/>
          <p:nvPr/>
        </p:nvSpPr>
        <p:spPr>
          <a:xfrm>
            <a:off x="1431068" y="2442850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3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" name="Google Shape;943;p81"/>
          <p:cNvSpPr txBox="1"/>
          <p:nvPr/>
        </p:nvSpPr>
        <p:spPr>
          <a:xfrm>
            <a:off x="1788906" y="2846275"/>
            <a:ext cx="4626181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+ 16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+ 64 − 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− 4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" name="Google Shape;944;p81"/>
          <p:cNvSpPr/>
          <p:nvPr/>
        </p:nvSpPr>
        <p:spPr>
          <a:xfrm>
            <a:off x="1431068" y="2900050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4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" name="Google Shape;945;p81"/>
          <p:cNvSpPr txBox="1"/>
          <p:nvPr/>
        </p:nvSpPr>
        <p:spPr>
          <a:xfrm>
            <a:off x="1788861" y="3252762"/>
            <a:ext cx="3319292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12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+ 60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" name="Google Shape;946;p81"/>
          <p:cNvSpPr/>
          <p:nvPr/>
        </p:nvSpPr>
        <p:spPr>
          <a:xfrm>
            <a:off x="1431068" y="3327346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5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11645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On your whiteboard</a:t>
            </a:r>
            <a:endParaRPr lang="en-GB" dirty="0"/>
          </a:p>
        </p:txBody>
      </p:sp>
      <p:sp>
        <p:nvSpPr>
          <p:cNvPr id="4" name="Google Shape;1116;p91"/>
          <p:cNvSpPr txBox="1">
            <a:spLocks noGrp="1"/>
          </p:cNvSpPr>
          <p:nvPr>
            <p:ph sz="quarter" idx="11"/>
          </p:nvPr>
        </p:nvSpPr>
        <p:spPr>
          <a:xfrm>
            <a:off x="272049" y="1055176"/>
            <a:ext cx="11626756" cy="4654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/>
              <a:t> </a:t>
            </a:r>
            <a:r>
              <a:rPr lang="en-GB" sz="2400" dirty="0"/>
              <a:t>Prove that if 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/>
              <a:t> is an integer then        </a:t>
            </a:r>
            <a:endParaRPr lang="en-GB" sz="2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en-GB" dirty="0" smtClean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+ 6)</a:t>
            </a:r>
            <a:r>
              <a:rPr lang="en-GB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− (2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+ 3)</a:t>
            </a:r>
            <a:r>
              <a:rPr lang="en-GB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/>
              <a:t>is a multiple of </a:t>
            </a:r>
            <a:r>
              <a:rPr lang="en-GB" sz="2400" dirty="0" smtClean="0"/>
              <a:t>3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933;p81"/>
          <p:cNvSpPr txBox="1"/>
          <p:nvPr/>
        </p:nvSpPr>
        <p:spPr>
          <a:xfrm>
            <a:off x="831553" y="4181163"/>
            <a:ext cx="898396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9)</a:t>
            </a:r>
            <a:r>
              <a:rPr lang="en-GB" sz="2000" dirty="0" smtClean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" name="Google Shape;935;p81"/>
          <p:cNvSpPr txBox="1"/>
          <p:nvPr/>
        </p:nvSpPr>
        <p:spPr>
          <a:xfrm>
            <a:off x="831553" y="4562163"/>
            <a:ext cx="8094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∴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all numbers of the form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</a:t>
            </a:r>
            <a:r>
              <a:rPr lang="en-GB" sz="24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</a:t>
            </a:r>
            <a:r>
              <a:rPr lang="en-GB" sz="24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where 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is an integer are multiples of 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r>
              <a:rPr lang="en-GB" sz="2000" dirty="0" smtClean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4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" name="Google Shape;938;p81"/>
          <p:cNvSpPr txBox="1"/>
          <p:nvPr/>
        </p:nvSpPr>
        <p:spPr>
          <a:xfrm>
            <a:off x="831553" y="2428563"/>
            <a:ext cx="11067252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 dirty="0" smtClean="0">
                <a:latin typeface="Lexend"/>
                <a:ea typeface="Lexend"/>
                <a:cs typeface="Lexend"/>
                <a:sym typeface="Lexend"/>
              </a:rPr>
              <a:t>≡ </a:t>
            </a:r>
            <a:r>
              <a:rPr lang="en-GB" sz="2000" dirty="0" smtClean="0">
                <a:latin typeface="Lexend"/>
                <a:ea typeface="Lexend"/>
                <a:cs typeface="Lexend"/>
                <a:sym typeface="Lexend"/>
              </a:rPr>
              <a:t>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9)</a:t>
            </a:r>
            <a:r>
              <a:rPr lang="en-GB" sz="24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" name="Google Shape;941;p81"/>
          <p:cNvSpPr txBox="1"/>
          <p:nvPr/>
        </p:nvSpPr>
        <p:spPr>
          <a:xfrm>
            <a:off x="831645" y="2831988"/>
            <a:ext cx="462618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9)</a:t>
            </a:r>
            <a:r>
              <a:rPr lang="en-GB" sz="24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" name="Google Shape;943;p81"/>
          <p:cNvSpPr txBox="1"/>
          <p:nvPr/>
        </p:nvSpPr>
        <p:spPr>
          <a:xfrm>
            <a:off x="831644" y="3289188"/>
            <a:ext cx="4626181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en-GB" sz="24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" name="Google Shape;945;p81"/>
          <p:cNvSpPr txBox="1"/>
          <p:nvPr/>
        </p:nvSpPr>
        <p:spPr>
          <a:xfrm>
            <a:off x="831599" y="3695675"/>
            <a:ext cx="3319292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GB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r>
            <a:r>
              <a:rPr lang="en-GB" sz="24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39547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78" y="0"/>
            <a:ext cx="9349241" cy="63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71563" y="571500"/>
                <a:ext cx="7497474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Expand and simplify </a:t>
                </a:r>
              </a:p>
              <a:p>
                <a:r>
                  <a:rPr lang="en-GB" sz="2600" dirty="0"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+3(2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+3)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b="0" dirty="0"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+6(8−2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+4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Simplify</a:t>
                </a: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+9</m:t>
                        </m:r>
                      </m:e>
                    </m:d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−(</m:t>
                    </m:r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−6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9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GB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−(</m:t>
                    </m:r>
                    <m:sSup>
                      <m:sSupPr>
                        <m:ctrlP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GB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+1)</m:t>
                    </m:r>
                  </m:oMath>
                </a14:m>
                <a:endParaRPr lang="en-GB" sz="2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Expand and simplify </a:t>
                </a: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(2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+1)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b)</a:t>
                </a:r>
                <a:r>
                  <a:rPr lang="en-GB" sz="26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3" y="571500"/>
                <a:ext cx="7497474" cy="4893647"/>
              </a:xfrm>
              <a:prstGeom prst="rect">
                <a:avLst/>
              </a:prstGeom>
              <a:blipFill>
                <a:blip r:embed="rId2"/>
                <a:stretch>
                  <a:fillRect l="-1545" t="-1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5795" y="520514"/>
                <a:ext cx="7497474" cy="529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Expand and simplify </a:t>
                </a:r>
              </a:p>
              <a:p>
                <a:r>
                  <a:rPr lang="en-GB" sz="2600" dirty="0"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+3(2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+3)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b="0" dirty="0">
                  <a:cs typeface="Calibri" panose="020F0502020204030204" pitchFamily="34" charset="0"/>
                </a:endParaRPr>
              </a:p>
              <a:p>
                <a:r>
                  <a:rPr lang="en-GB" sz="2600" b="0" dirty="0"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+6(8−2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+4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Simplify</a:t>
                </a: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+9</m:t>
                        </m:r>
                      </m:e>
                    </m:d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−(</m:t>
                    </m:r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−6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9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5" y="520514"/>
                <a:ext cx="7497474" cy="5293757"/>
              </a:xfrm>
              <a:prstGeom prst="rect">
                <a:avLst/>
              </a:prstGeom>
              <a:blipFill>
                <a:blip r:embed="rId2"/>
                <a:stretch>
                  <a:fillRect l="-1463" t="-1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-192333" y="1317032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+5+6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+9≡16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2333" y="1317032"/>
                <a:ext cx="632111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-454895" y="2139264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+6+48−12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4895" y="2139264"/>
                <a:ext cx="632111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-588571" y="2900146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GB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8571" y="2900146"/>
                <a:ext cx="632111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-205396" y="4171100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+9−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5396" y="4171100"/>
                <a:ext cx="632111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-388129" y="4637417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≡4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4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+9−9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8129" y="4637417"/>
                <a:ext cx="632111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392569" y="453322"/>
                <a:ext cx="7497474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+2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−(</m:t>
                    </m:r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+2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+1)</m:t>
                    </m:r>
                  </m:oMath>
                </a14:m>
                <a:endParaRPr lang="en-GB" sz="26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Expand and simplify </a:t>
                </a: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(2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+1)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:r>
                  <a:rPr lang="en-GB" sz="2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GB" sz="26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569" y="453322"/>
                <a:ext cx="7497474" cy="4893647"/>
              </a:xfrm>
              <a:prstGeom prst="rect">
                <a:avLst/>
              </a:prstGeom>
              <a:blipFill>
                <a:blip r:embed="rId8"/>
                <a:stretch>
                  <a:fillRect l="-1463" t="-9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271786" y="1001774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+1−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86" y="1001774"/>
                <a:ext cx="632111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072140" y="1430431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+1−1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140" y="1430431"/>
                <a:ext cx="632111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500658" y="1813277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r>
                            <a:rPr lang="en-GB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58" y="1813277"/>
                <a:ext cx="632111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271786" y="3688981"/>
                <a:ext cx="326166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≡(2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+1)(2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+1)</m:t>
                      </m:r>
                    </m:oMath>
                  </m:oMathPara>
                </a14:m>
                <a:endParaRPr lang="en-GB" sz="26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86" y="3688981"/>
                <a:ext cx="326166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007070" y="4225962"/>
                <a:ext cx="326166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+4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+1</m:t>
                      </m:r>
                    </m:oMath>
                  </m:oMathPara>
                </a14:m>
                <a:endParaRPr lang="en-GB" sz="26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070" y="4225962"/>
                <a:ext cx="326166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590085" y="3686344"/>
                <a:ext cx="326166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≡(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)(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GB" sz="26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085" y="3686344"/>
                <a:ext cx="326166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8563959" y="4181424"/>
                <a:ext cx="326166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𝑎𝑏</m:t>
                      </m:r>
                    </m:oMath>
                  </m:oMathPara>
                </a14:m>
                <a:endParaRPr lang="en-GB" sz="26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59" y="4181424"/>
                <a:ext cx="326166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8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2800" b="1" dirty="0">
                <a:latin typeface="Century Gothic" panose="020B0502020202020204" pitchFamily="34" charset="0"/>
                <a:cs typeface="Arial"/>
              </a:rPr>
              <a:t>	</a:t>
            </a:r>
            <a:r>
              <a:rPr lang="en-GB" sz="3200" dirty="0">
                <a:latin typeface="Century Gothic" panose="020B0502020202020204" pitchFamily="34" charset="0"/>
                <a:cs typeface="Arial"/>
              </a:rPr>
              <a:t>Key vocabulary:</a:t>
            </a:r>
            <a:endParaRPr lang="en-GB"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Decode</a:t>
              </a:r>
              <a:r>
                <a:rPr lang="en-US" sz="1942" dirty="0">
                  <a:solidFill>
                    <a:srgbClr val="FFFFFF"/>
                  </a:solidFill>
                  <a:latin typeface="Josefin Sans" pitchFamily="2" charset="0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Non-examples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/>
              <a:endParaRPr lang="en-US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829909">
                <a:lnSpc>
                  <a:spcPts val="4193"/>
                </a:lnSpc>
              </a:pPr>
              <a:endParaRPr lang="en-US" sz="2995" dirty="0">
                <a:solidFill>
                  <a:srgbClr val="000000"/>
                </a:solidFill>
                <a:latin typeface="Josefin Sans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909"/>
            <a:r>
              <a:rPr lang="en-GB" sz="3630" dirty="0">
                <a:solidFill>
                  <a:prstClr val="black"/>
                </a:solidFill>
              </a:rPr>
              <a:t>Integer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öhne"/>
              </a:rPr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8687"/>
            <a:ext cx="10945813" cy="58507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I do, we do 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9" y="5370421"/>
            <a:ext cx="701206" cy="8238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CDCB66-2F68-BC2D-B0AB-C52C7A0357B2}"/>
                  </a:ext>
                </a:extLst>
              </p:cNvPr>
              <p:cNvSpPr txBox="1"/>
              <p:nvPr/>
            </p:nvSpPr>
            <p:spPr>
              <a:xfrm>
                <a:off x="362462" y="659870"/>
                <a:ext cx="53271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Show that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2800" dirty="0"/>
                  <a:t> is divisible by 2.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CDCB66-2F68-BC2D-B0AB-C52C7A035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62" y="659870"/>
                <a:ext cx="5327100" cy="523220"/>
              </a:xfrm>
              <a:prstGeom prst="rect">
                <a:avLst/>
              </a:prstGeom>
              <a:blipFill>
                <a:blip r:embed="rId4"/>
                <a:stretch>
                  <a:fillRect l="-5835" t="-11628" r="-595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B68938-5EEC-82E4-7803-585F0751D45A}"/>
                  </a:ext>
                </a:extLst>
              </p:cNvPr>
              <p:cNvSpPr txBox="1"/>
              <p:nvPr/>
            </p:nvSpPr>
            <p:spPr>
              <a:xfrm>
                <a:off x="2491367" y="1974499"/>
                <a:ext cx="14544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B68938-5EEC-82E4-7803-585F0751D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367" y="1974499"/>
                <a:ext cx="145443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47C13-DC69-0783-B179-BA1440556080}"/>
                  </a:ext>
                </a:extLst>
              </p:cNvPr>
              <p:cNvSpPr txBox="1"/>
              <p:nvPr/>
            </p:nvSpPr>
            <p:spPr>
              <a:xfrm>
                <a:off x="2298117" y="3350683"/>
                <a:ext cx="2021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2(3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47C13-DC69-0783-B179-BA1440556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117" y="3350683"/>
                <a:ext cx="20219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A1DCA72-C0FF-A1F9-5D5D-17816FFEBD74}"/>
              </a:ext>
            </a:extLst>
          </p:cNvPr>
          <p:cNvSpPr txBox="1"/>
          <p:nvPr/>
        </p:nvSpPr>
        <p:spPr>
          <a:xfrm>
            <a:off x="-74707" y="4689421"/>
            <a:ext cx="5972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Make sure the divisor is on the outside of the bracket and everything else is inside the brackets.</a:t>
            </a:r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7ADADBD5-D637-CCFD-5D6E-769E77FF6D0B}"/>
              </a:ext>
            </a:extLst>
          </p:cNvPr>
          <p:cNvSpPr/>
          <p:nvPr/>
        </p:nvSpPr>
        <p:spPr>
          <a:xfrm flipH="1" flipV="1">
            <a:off x="2445264" y="3935458"/>
            <a:ext cx="391375" cy="843797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D13B9-BDC1-D222-A450-8AC88E0578EF}"/>
              </a:ext>
            </a:extLst>
          </p:cNvPr>
          <p:cNvSpPr txBox="1"/>
          <p:nvPr/>
        </p:nvSpPr>
        <p:spPr>
          <a:xfrm>
            <a:off x="2403938" y="2688820"/>
            <a:ext cx="1629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Factorise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32169D-504C-F0F7-2962-F4E8AEFFD3CB}"/>
                  </a:ext>
                </a:extLst>
              </p:cNvPr>
              <p:cNvSpPr txBox="1"/>
              <p:nvPr/>
            </p:nvSpPr>
            <p:spPr>
              <a:xfrm>
                <a:off x="6258240" y="659870"/>
                <a:ext cx="5724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Show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r>
                  <a:rPr lang="en-GB" sz="2800" dirty="0"/>
                  <a:t> is divisible by 5.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32169D-504C-F0F7-2962-F4E8AEFFD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40" y="659870"/>
                <a:ext cx="5724644" cy="523220"/>
              </a:xfrm>
              <a:prstGeom prst="rect">
                <a:avLst/>
              </a:prstGeom>
              <a:blipFill>
                <a:blip r:embed="rId7"/>
                <a:stretch>
                  <a:fillRect l="-5431" t="-11628" r="-543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43E4BF-7B9C-D8E1-5BA0-642BB67422E9}"/>
                  </a:ext>
                </a:extLst>
              </p:cNvPr>
              <p:cNvSpPr txBox="1"/>
              <p:nvPr/>
            </p:nvSpPr>
            <p:spPr>
              <a:xfrm>
                <a:off x="8064556" y="2176619"/>
                <a:ext cx="1909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43E4BF-7B9C-D8E1-5BA0-642BB6742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56" y="2176619"/>
                <a:ext cx="190969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1EB49-F89C-455A-53FA-BA6E3329CD3A}"/>
                  </a:ext>
                </a:extLst>
              </p:cNvPr>
              <p:cNvSpPr txBox="1"/>
              <p:nvPr/>
            </p:nvSpPr>
            <p:spPr>
              <a:xfrm>
                <a:off x="8109612" y="4224801"/>
                <a:ext cx="2021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5(3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1EB49-F89C-455A-53FA-BA6E3329C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612" y="4224801"/>
                <a:ext cx="20219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1BE62BA-5F1D-1DCB-E014-741AA60B23A8}"/>
              </a:ext>
            </a:extLst>
          </p:cNvPr>
          <p:cNvSpPr txBox="1"/>
          <p:nvPr/>
        </p:nvSpPr>
        <p:spPr>
          <a:xfrm>
            <a:off x="8205255" y="3204941"/>
            <a:ext cx="1629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Factorise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625957-246B-604C-48A8-50B7ED24CB67}"/>
              </a:ext>
            </a:extLst>
          </p:cNvPr>
          <p:cNvCxnSpPr>
            <a:cxnSpLocks/>
          </p:cNvCxnSpPr>
          <p:nvPr/>
        </p:nvCxnSpPr>
        <p:spPr>
          <a:xfrm>
            <a:off x="5901985" y="-16771"/>
            <a:ext cx="0" cy="6734907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0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8687"/>
            <a:ext cx="10945813" cy="58507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I do, we do 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625957-246B-604C-48A8-50B7ED24CB67}"/>
              </a:ext>
            </a:extLst>
          </p:cNvPr>
          <p:cNvCxnSpPr>
            <a:cxnSpLocks/>
          </p:cNvCxnSpPr>
          <p:nvPr/>
        </p:nvCxnSpPr>
        <p:spPr>
          <a:xfrm>
            <a:off x="5901985" y="-16771"/>
            <a:ext cx="0" cy="6734907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2AE6DA-D6E4-F1E7-F90F-5A326075D56F}"/>
                  </a:ext>
                </a:extLst>
              </p:cNvPr>
              <p:cNvSpPr txBox="1"/>
              <p:nvPr/>
            </p:nvSpPr>
            <p:spPr>
              <a:xfrm>
                <a:off x="0" y="663761"/>
                <a:ext cx="5886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Show that 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+3)+6(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r>
                  <a:rPr lang="en-GB" sz="2400" dirty="0"/>
                  <a:t> is divisible by 4.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2AE6DA-D6E4-F1E7-F90F-5A326075D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63761"/>
                <a:ext cx="5886884" cy="830997"/>
              </a:xfrm>
              <a:prstGeom prst="rect">
                <a:avLst/>
              </a:prstGeom>
              <a:blipFill>
                <a:blip r:embed="rId4"/>
                <a:stretch>
                  <a:fillRect l="-1242" t="-5882" r="-300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9644AB-612A-4117-EA88-72D45959EBAD}"/>
                  </a:ext>
                </a:extLst>
              </p:cNvPr>
              <p:cNvSpPr txBox="1"/>
              <p:nvPr/>
            </p:nvSpPr>
            <p:spPr>
              <a:xfrm>
                <a:off x="1332854" y="1806909"/>
                <a:ext cx="3383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+3)+6(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9644AB-612A-4117-EA88-72D45959E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854" y="1806909"/>
                <a:ext cx="338304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C1D2A4-2E47-A6D8-38D4-DCEC41D09A18}"/>
                  </a:ext>
                </a:extLst>
              </p:cNvPr>
              <p:cNvSpPr txBox="1"/>
              <p:nvPr/>
            </p:nvSpPr>
            <p:spPr>
              <a:xfrm>
                <a:off x="1544758" y="2836965"/>
                <a:ext cx="29854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+6+6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C1D2A4-2E47-A6D8-38D4-DCEC41D09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58" y="2836965"/>
                <a:ext cx="298549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872FD8C-475B-7D70-464E-FA0E4C0AB0E7}"/>
              </a:ext>
            </a:extLst>
          </p:cNvPr>
          <p:cNvSpPr txBox="1"/>
          <p:nvPr/>
        </p:nvSpPr>
        <p:spPr>
          <a:xfrm>
            <a:off x="30388" y="5401371"/>
            <a:ext cx="5972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Make sure the divisor is on the outside of the bracket and everything else is inside the brackets.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F0C450-162E-CF19-A0C2-949F9D8ECE73}"/>
              </a:ext>
            </a:extLst>
          </p:cNvPr>
          <p:cNvSpPr txBox="1"/>
          <p:nvPr/>
        </p:nvSpPr>
        <p:spPr>
          <a:xfrm>
            <a:off x="2343317" y="2418596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Expand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6A0D19-D1A7-73BA-12BA-6FD079570CD3}"/>
              </a:ext>
            </a:extLst>
          </p:cNvPr>
          <p:cNvSpPr txBox="1"/>
          <p:nvPr/>
        </p:nvSpPr>
        <p:spPr>
          <a:xfrm>
            <a:off x="2342086" y="340231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Simplify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11FE38-DA3E-626D-D62A-76A37ACF5862}"/>
                  </a:ext>
                </a:extLst>
              </p:cNvPr>
              <p:cNvSpPr txBox="1"/>
              <p:nvPr/>
            </p:nvSpPr>
            <p:spPr>
              <a:xfrm>
                <a:off x="2261664" y="3940721"/>
                <a:ext cx="1520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11FE38-DA3E-626D-D62A-76A37ACF5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664" y="3940721"/>
                <a:ext cx="152054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491BD7E-9A75-44FA-997A-4B6012988DF4}"/>
              </a:ext>
            </a:extLst>
          </p:cNvPr>
          <p:cNvSpPr txBox="1"/>
          <p:nvPr/>
        </p:nvSpPr>
        <p:spPr>
          <a:xfrm>
            <a:off x="2260348" y="4370845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Factorise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7E9FEF-1B4A-BAC0-9B9D-98D49C822AA6}"/>
                  </a:ext>
                </a:extLst>
              </p:cNvPr>
              <p:cNvSpPr txBox="1"/>
              <p:nvPr/>
            </p:nvSpPr>
            <p:spPr>
              <a:xfrm>
                <a:off x="2204226" y="4874638"/>
                <a:ext cx="1818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7E9FEF-1B4A-BAC0-9B9D-98D49C822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26" y="4874638"/>
                <a:ext cx="181870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C298C8-B7A0-8EC1-4679-398995EB75C8}"/>
                  </a:ext>
                </a:extLst>
              </p:cNvPr>
              <p:cNvSpPr txBox="1"/>
              <p:nvPr/>
            </p:nvSpPr>
            <p:spPr>
              <a:xfrm>
                <a:off x="6002623" y="694244"/>
                <a:ext cx="5886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Show that 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latin typeface="Cambria Math" panose="02040503050406030204" pitchFamily="18" charset="0"/>
                      </a:rPr>
                      <m:t>6(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+4)+9(2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GB" sz="2400" dirty="0"/>
                  <a:t> is divisible by 3.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C298C8-B7A0-8EC1-4679-398995EB7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623" y="694244"/>
                <a:ext cx="5886884" cy="830997"/>
              </a:xfrm>
              <a:prstGeom prst="rect">
                <a:avLst/>
              </a:prstGeom>
              <a:blipFill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C71556-A656-8999-ADA3-2A11919B0D8B}"/>
                  </a:ext>
                </a:extLst>
              </p:cNvPr>
              <p:cNvSpPr txBox="1"/>
              <p:nvPr/>
            </p:nvSpPr>
            <p:spPr>
              <a:xfrm>
                <a:off x="7236091" y="1837392"/>
                <a:ext cx="35818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dirty="0" smtClean="0">
                          <a:latin typeface="Cambria Math" panose="02040503050406030204" pitchFamily="18" charset="0"/>
                        </a:rPr>
                        <m:t>6(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+4)+9(2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C71556-A656-8999-ADA3-2A11919B0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091" y="1837392"/>
                <a:ext cx="358181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1D1B5C-0880-F27B-9315-220D4E17D1ED}"/>
                  </a:ext>
                </a:extLst>
              </p:cNvPr>
              <p:cNvSpPr txBox="1"/>
              <p:nvPr/>
            </p:nvSpPr>
            <p:spPr>
              <a:xfrm>
                <a:off x="7447994" y="2867448"/>
                <a:ext cx="3184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+24+18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1D1B5C-0880-F27B-9315-220D4E17D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994" y="2867448"/>
                <a:ext cx="318426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F0FE928-7FFF-C991-CCA7-6B70D8F49A88}"/>
              </a:ext>
            </a:extLst>
          </p:cNvPr>
          <p:cNvSpPr txBox="1"/>
          <p:nvPr/>
        </p:nvSpPr>
        <p:spPr>
          <a:xfrm>
            <a:off x="5871302" y="5383322"/>
            <a:ext cx="5972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Make sure the divisor is on the outside of the bracket and everything else is inside the brackets.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369261-CC8B-327E-2E49-E2B8C09E1513}"/>
              </a:ext>
            </a:extLst>
          </p:cNvPr>
          <p:cNvSpPr txBox="1"/>
          <p:nvPr/>
        </p:nvSpPr>
        <p:spPr>
          <a:xfrm>
            <a:off x="8345940" y="2449079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Expand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B073D1-EE1F-7250-2347-058AF6821780}"/>
              </a:ext>
            </a:extLst>
          </p:cNvPr>
          <p:cNvSpPr txBox="1"/>
          <p:nvPr/>
        </p:nvSpPr>
        <p:spPr>
          <a:xfrm>
            <a:off x="8344709" y="3432796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Simplify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447364-FF44-F574-FCCF-950C784E3480}"/>
                  </a:ext>
                </a:extLst>
              </p:cNvPr>
              <p:cNvSpPr txBox="1"/>
              <p:nvPr/>
            </p:nvSpPr>
            <p:spPr>
              <a:xfrm>
                <a:off x="8254478" y="3971204"/>
                <a:ext cx="15401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33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447364-FF44-F574-FCCF-950C784E3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478" y="3971204"/>
                <a:ext cx="1540165" cy="523220"/>
              </a:xfrm>
              <a:prstGeom prst="rect">
                <a:avLst/>
              </a:prstGeom>
              <a:blipFill>
                <a:blip r:embed="rId12"/>
                <a:stretch>
                  <a:fillRect t="-11628" r="-751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684BAE55-9F8E-B2D2-7FEE-CBAF00A2CAFE}"/>
              </a:ext>
            </a:extLst>
          </p:cNvPr>
          <p:cNvSpPr txBox="1"/>
          <p:nvPr/>
        </p:nvSpPr>
        <p:spPr>
          <a:xfrm>
            <a:off x="8262971" y="4401328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Factorise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B01A49-F864-A6E9-5233-EC1B4AF1A470}"/>
                  </a:ext>
                </a:extLst>
              </p:cNvPr>
              <p:cNvSpPr txBox="1"/>
              <p:nvPr/>
            </p:nvSpPr>
            <p:spPr>
              <a:xfrm>
                <a:off x="8045283" y="4884947"/>
                <a:ext cx="2017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3(8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+11)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B01A49-F864-A6E9-5233-EC1B4AF1A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83" y="4884947"/>
                <a:ext cx="201747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6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518678-822a-4885-ac15-d4f5c04091c8">
      <Terms xmlns="http://schemas.microsoft.com/office/infopath/2007/PartnerControls"/>
    </lcf76f155ced4ddcb4097134ff3c332f>
    <TaxCatchAll xmlns="6a66d7ee-120d-40ff-a661-8ed131bddeb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EF33D13135F45809E6ECF68676653" ma:contentTypeVersion="15" ma:contentTypeDescription="Create a new document." ma:contentTypeScope="" ma:versionID="8f39513189c778b6d5c50a170c0d30dd">
  <xsd:schema xmlns:xsd="http://www.w3.org/2001/XMLSchema" xmlns:xs="http://www.w3.org/2001/XMLSchema" xmlns:p="http://schemas.microsoft.com/office/2006/metadata/properties" xmlns:ns2="9b518678-822a-4885-ac15-d4f5c04091c8" xmlns:ns3="6a66d7ee-120d-40ff-a661-8ed131bddeb6" targetNamespace="http://schemas.microsoft.com/office/2006/metadata/properties" ma:root="true" ma:fieldsID="c36c74b4f750e4c5304b81e6b54a85ae" ns2:_="" ns3:_="">
    <xsd:import namespace="9b518678-822a-4885-ac15-d4f5c04091c8"/>
    <xsd:import namespace="6a66d7ee-120d-40ff-a661-8ed131bdd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18678-822a-4885-ac15-d4f5c0409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7b46c6c-0cea-4743-9a8e-ff0155dd1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6d7ee-120d-40ff-a661-8ed131bdd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2eaa5af-cb86-4f53-8619-1da8d2c0ba28}" ma:internalName="TaxCatchAll" ma:showField="CatchAllData" ma:web="6a66d7ee-120d-40ff-a661-8ed131bdd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8BA57A-8DB8-4545-A823-F6C19A6F6E7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6a66d7ee-120d-40ff-a661-8ed131bddeb6"/>
    <ds:schemaRef ds:uri="http://schemas.microsoft.com/office/2006/documentManagement/types"/>
    <ds:schemaRef ds:uri="http://schemas.openxmlformats.org/package/2006/metadata/core-properties"/>
    <ds:schemaRef ds:uri="9b518678-822a-4885-ac15-d4f5c04091c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53C7E2-39E1-480A-B925-F2F6A821D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18678-822a-4885-ac15-d4f5c04091c8"/>
    <ds:schemaRef ds:uri="6a66d7ee-120d-40ff-a661-8ed131bdd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C52B29-501A-4DFA-A5D5-7087DB49D4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742</Words>
  <Application>Microsoft Office PowerPoint</Application>
  <PresentationFormat>Widescreen</PresentationFormat>
  <Paragraphs>175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Century Gothic</vt:lpstr>
      <vt:lpstr>Josefin Sans</vt:lpstr>
      <vt:lpstr>Lato</vt:lpstr>
      <vt:lpstr>Lexend</vt:lpstr>
      <vt:lpstr>Roboto</vt:lpstr>
      <vt:lpstr>Söhne</vt:lpstr>
      <vt:lpstr>Times New Roman</vt:lpstr>
      <vt:lpstr>Office Theme</vt:lpstr>
      <vt:lpstr>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A Webb - TLES Staff</cp:lastModifiedBy>
  <cp:revision>27</cp:revision>
  <dcterms:created xsi:type="dcterms:W3CDTF">2024-05-01T10:13:14Z</dcterms:created>
  <dcterms:modified xsi:type="dcterms:W3CDTF">2025-02-14T12:46:51Z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0x01010086DEF33D13135F45809E6ECF68676653</vt:lpwstr>
  </property>
</Properties>
</file>