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</p:sldMasterIdLst>
  <p:notesMasterIdLst>
    <p:notesMasterId r:id="rId38"/>
  </p:notesMasterIdLst>
  <p:sldIdLst>
    <p:sldId id="264" r:id="rId4"/>
    <p:sldId id="269" r:id="rId5"/>
    <p:sldId id="288" r:id="rId6"/>
    <p:sldId id="261" r:id="rId7"/>
    <p:sldId id="260" r:id="rId8"/>
    <p:sldId id="266" r:id="rId9"/>
    <p:sldId id="305" r:id="rId10"/>
    <p:sldId id="306" r:id="rId11"/>
    <p:sldId id="307" r:id="rId12"/>
    <p:sldId id="309" r:id="rId13"/>
    <p:sldId id="317" r:id="rId14"/>
    <p:sldId id="310" r:id="rId15"/>
    <p:sldId id="311" r:id="rId16"/>
    <p:sldId id="312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13" r:id="rId25"/>
    <p:sldId id="318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1"/>
            <p14:sldId id="260"/>
          </p14:sldIdLst>
        </p14:section>
        <p14:section name="Instruct" id="{A989B0C6-FEE7-46F6-A651-D7ED39E502F9}">
          <p14:sldIdLst>
            <p14:sldId id="266"/>
            <p14:sldId id="305"/>
            <p14:sldId id="306"/>
            <p14:sldId id="307"/>
            <p14:sldId id="309"/>
            <p14:sldId id="317"/>
            <p14:sldId id="310"/>
            <p14:sldId id="311"/>
            <p14:sldId id="312"/>
            <p14:sldId id="331"/>
            <p14:sldId id="332"/>
            <p14:sldId id="333"/>
            <p14:sldId id="334"/>
            <p14:sldId id="335"/>
            <p14:sldId id="336"/>
            <p14:sldId id="337"/>
            <p14:sldId id="313"/>
            <p14:sldId id="318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101" d="100"/>
          <a:sy n="101" d="100"/>
        </p:scale>
        <p:origin x="99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frostmaths.com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frostmaths.com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frostmaths.com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frostmaths.com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frostmaths.com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pad.co.uk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pad.co.uk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Maths/Activity/Congruent/Default.asp?Level=1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Maths/Activity/Congruent/Default.asp?Level=1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Maths/Activity/Congruent/Default.asp?Level=1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Maths/Activity/Congruent/Default.asp?Level=1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Maths/Activity/Congruent/Default.asp?Level=1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Maths/Activity/Congruent/Default.asp?Level=1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Maths/Activity/Congruent/Default.asp?Level=1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Maths/Activity/Congruent/Default.asp?Level=1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Maths/Activity/Congruent/Default.asp?Level=1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Maths/Activity/Congruent/Default.asp?Level=1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Maths/Activity/Congruent/Default.asp?Level=1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frostmaths.com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frostmaths.com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frostmaths.com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frostmaths.com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frostmaths.com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frostmaths.com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frostmaths.com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Tes</a:t>
            </a:r>
            <a:r>
              <a:rPr lang="en-GB" dirty="0"/>
              <a:t>: </a:t>
            </a:r>
            <a:r>
              <a:rPr lang="en-GB" dirty="0" err="1"/>
              <a:t>Dannytheref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99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https://www.drfrostmaths.com/</a:t>
            </a:r>
            <a:endParaRPr lang="en-GB" dirty="0"/>
          </a:p>
          <a:p>
            <a:r>
              <a:rPr lang="en-GB" dirty="0"/>
              <a:t>Ask why the features not sufficient</a:t>
            </a:r>
            <a:r>
              <a:rPr lang="en-GB" baseline="0" dirty="0"/>
              <a:t> for congruence are not sufficient.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18A44-AEFD-4C30-BB4F-F223FB2AE5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22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https://www.drfrostmaths.com/</a:t>
            </a:r>
            <a:endParaRPr lang="en-GB" dirty="0"/>
          </a:p>
          <a:p>
            <a:r>
              <a:rPr lang="en-GB" dirty="0"/>
              <a:t>Ask why the features not sufficient</a:t>
            </a:r>
            <a:r>
              <a:rPr lang="en-GB" baseline="0" dirty="0"/>
              <a:t> for congruence are not sufficient.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18A44-AEFD-4C30-BB4F-F223FB2AE5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22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https://www.drfrostmaths.com/</a:t>
            </a:r>
            <a:endParaRPr lang="en-GB" dirty="0"/>
          </a:p>
          <a:p>
            <a:r>
              <a:rPr lang="en-GB" dirty="0"/>
              <a:t>Ask why the features not sufficient</a:t>
            </a:r>
            <a:r>
              <a:rPr lang="en-GB" baseline="0" dirty="0"/>
              <a:t> for congruence are not sufficient.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18A44-AEFD-4C30-BB4F-F223FB2AE5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22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https://www.drfrostmaths.com/</a:t>
            </a:r>
            <a:endParaRPr lang="en-GB" dirty="0"/>
          </a:p>
          <a:p>
            <a:r>
              <a:rPr lang="en-GB" dirty="0"/>
              <a:t>Ask why the features not sufficient</a:t>
            </a:r>
            <a:r>
              <a:rPr lang="en-GB" baseline="0" dirty="0"/>
              <a:t> for congruence are not sufficient.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18A44-AEFD-4C30-BB4F-F223FB2AE5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22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https://www.drfrostmaths.com/</a:t>
            </a:r>
            <a:endParaRPr lang="en-GB" dirty="0"/>
          </a:p>
          <a:p>
            <a:r>
              <a:rPr lang="en-GB" dirty="0"/>
              <a:t>Ask why the features not sufficient</a:t>
            </a:r>
            <a:r>
              <a:rPr lang="en-GB" baseline="0" dirty="0"/>
              <a:t> for congruence are not sufficient.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18A44-AEFD-4C30-BB4F-F223FB2AE5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22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https://www.mathspad.co.uk/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3BFF8-A657-4370-99EB-CD093F3724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3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https://www.mathspad.co.uk/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3BFF8-A657-4370-99EB-CD093F3724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3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https://www.transum.org/Maths/Activity/Congruent/Default.asp?Level=1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49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https://www.transum.org/Maths/Activity/Congruent/Default.asp?Level=1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49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https://www.transum.org/Maths/Activity/Congruent/Default.asp?Level=1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4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Tes</a:t>
            </a:r>
            <a:r>
              <a:rPr lang="en-GB" dirty="0"/>
              <a:t>: </a:t>
            </a:r>
            <a:r>
              <a:rPr lang="en-GB" dirty="0" err="1"/>
              <a:t>Dannytheref</a:t>
            </a:r>
            <a:endParaRPr lang="en-GB" dirty="0"/>
          </a:p>
          <a:p>
            <a:r>
              <a:rPr lang="en-GB" dirty="0"/>
              <a:t>Clicking a correct shape will remove it from</a:t>
            </a:r>
            <a:r>
              <a:rPr lang="en-GB" baseline="0" dirty="0"/>
              <a:t> the screen. Clicking an incorrect one will bring up the red circle.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3BFF8-A657-4370-99EB-CD093F3724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46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https://www.transum.org/Maths/Activity/Congruent/Default.asp?Level=1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49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https://www.transum.org/Maths/Activity/Congruent/Default.asp?Level=1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49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https://www.transum.org/Maths/Activity/Congruent/Default.asp?Level=1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49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https://www.transum.org/Maths/Activity/Congruent/Default.asp?Level=1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49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https://www.transum.org/Maths/Activity/Congruent/Default.asp?Level=1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49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https://www.transum.org/Maths/Activity/Congruent/Default.asp?Level=1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49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https://www.transum.org/Maths/Activity/Congruent/Default.asp?Level=1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498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https://www.transum.org/Maths/Activity/Congruent/Default.asp?Level=1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49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https://www.drfrostmaths.com/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3BFF8-A657-4370-99EB-CD093F3724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3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https://www.drfrostmaths.com/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3BFF8-A657-4370-99EB-CD093F3724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32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https://www.drfrostmaths.com/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3BFF8-A657-4370-99EB-CD093F3724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5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https://www.drfrostmaths.com/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3BFF8-A657-4370-99EB-CD093F3724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27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https://www.drfrostmaths.com/</a:t>
            </a:r>
            <a:endParaRPr lang="en-GB" dirty="0"/>
          </a:p>
          <a:p>
            <a:r>
              <a:rPr lang="en-GB" dirty="0"/>
              <a:t>Ask why the features not sufficient</a:t>
            </a:r>
            <a:r>
              <a:rPr lang="en-GB" baseline="0" dirty="0"/>
              <a:t> for congruence are not sufficient.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18A44-AEFD-4C30-BB4F-F223FB2AE5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22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https://www.drfrostmaths.com/</a:t>
            </a:r>
            <a:endParaRPr lang="en-GB" dirty="0"/>
          </a:p>
          <a:p>
            <a:r>
              <a:rPr lang="en-GB" dirty="0"/>
              <a:t>Ask why the features not sufficient</a:t>
            </a:r>
            <a:r>
              <a:rPr lang="en-GB" baseline="0" dirty="0"/>
              <a:t> for congruence are not sufficient.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18A44-AEFD-4C30-BB4F-F223FB2AE5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22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https://www.drfrostmaths.com/</a:t>
            </a:r>
            <a:endParaRPr lang="en-GB" dirty="0"/>
          </a:p>
          <a:p>
            <a:r>
              <a:rPr lang="en-GB" dirty="0"/>
              <a:t>Ask why the features not sufficient</a:t>
            </a:r>
            <a:r>
              <a:rPr lang="en-GB" baseline="0" dirty="0"/>
              <a:t> for congruence are not sufficient.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18A44-AEFD-4C30-BB4F-F223FB2AE5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2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Trebuchet MS" panose="020B0603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37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01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56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50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77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28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94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60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63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5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5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2" name="Picture 2" descr="\\bca.internal\Homes\Core\Staff\acodd\My Pictures\Final-Trust-logo-Blue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5838826"/>
            <a:ext cx="117308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89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rebuchet MS" panose="020B060302020202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rebuchet MS" panose="020B060302020202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rebuchet MS" panose="020B060302020202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rebuchet MS" panose="020B060302020202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0.wdp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Lesson%201%20-%20Congruent%20Triangles%201%20%5bMB%20&amp;%20IJ%5d%20-%20Task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Maths/Activity/Congruent/Default.asp?Level=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microsoft.com/office/2007/relationships/hdphoto" Target="../media/hdphoto1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2645528" y="1062050"/>
            <a:ext cx="2664296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733760" y="1062050"/>
            <a:ext cx="576064" cy="180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45528" y="1782130"/>
            <a:ext cx="2088232" cy="1080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18903" y="1968413"/>
            <a:ext cx="238125" cy="57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642553" y="2216063"/>
            <a:ext cx="123825" cy="190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704465" y="2235113"/>
            <a:ext cx="123825" cy="190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09228" y="1409390"/>
            <a:ext cx="53974" cy="1875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74315" y="1385466"/>
            <a:ext cx="53974" cy="1875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47339" y="1367892"/>
            <a:ext cx="53974" cy="1875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669864" y="1125463"/>
            <a:ext cx="2664296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758096" y="1125463"/>
            <a:ext cx="576064" cy="180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69864" y="1845543"/>
            <a:ext cx="2088232" cy="1080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943239" y="2031826"/>
            <a:ext cx="238125" cy="57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666889" y="2279476"/>
            <a:ext cx="123825" cy="190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728801" y="2298526"/>
            <a:ext cx="123825" cy="190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733564" y="1472803"/>
            <a:ext cx="53974" cy="1875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98651" y="1448879"/>
            <a:ext cx="53974" cy="1875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71675" y="1431305"/>
            <a:ext cx="53974" cy="1875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11606" y="3322873"/>
            <a:ext cx="8123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Suppose two triangles have the same </a:t>
            </a:r>
            <a:r>
              <a:rPr lang="en-GB" sz="200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side lengths.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Do 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the triangles have to be congruent?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000000"/>
              </a:solidFill>
              <a:latin typeface="Trebuchet MS" panose="020B0603020202020204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00B050"/>
                </a:solidFill>
                <a:latin typeface="Trebuchet MS" panose="020B0603020202020204" pitchFamily="34" charset="0"/>
                <a:cs typeface="Arial" charset="0"/>
              </a:rPr>
              <a:t>Yes, because the all the angles are determined by the sides.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000000"/>
              </a:solidFill>
              <a:latin typeface="Trebuchet MS" panose="020B0603020202020204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Would the same be true if two quadrilaterals had the same lengths?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000000"/>
              </a:solidFill>
              <a:latin typeface="Trebuchet MS" panose="020B0603020202020204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No. A square and a rhombus can have the same side lengths but are different shapes.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723194" y="4056850"/>
            <a:ext cx="7973206" cy="6971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33258" y="5393107"/>
            <a:ext cx="7973206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1605061" y="9607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>
                <a:cs typeface="Arial"/>
              </a:rPr>
              <a:t>Congruent Triangles</a:t>
            </a:r>
          </a:p>
        </p:txBody>
      </p:sp>
    </p:spTree>
    <p:extLst>
      <p:ext uri="{BB962C8B-B14F-4D97-AF65-F5344CB8AC3E}">
        <p14:creationId xmlns:p14="http://schemas.microsoft.com/office/powerpoint/2010/main" val="13699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764079" y="1028874"/>
            <a:ext cx="863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In pairs, determine whether comparing the following pieces of information would be sufficient to show the triangles are congruent.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764078" y="1860595"/>
            <a:ext cx="1955658" cy="1015778"/>
            <a:chOff x="895450" y="4797152"/>
            <a:chExt cx="1368152" cy="597386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895450" y="4797152"/>
              <a:ext cx="936104" cy="576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1831554" y="4797152"/>
              <a:ext cx="432048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895450" y="5301208"/>
              <a:ext cx="1368152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1390442" y="4964008"/>
              <a:ext cx="81280" cy="137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1488232" y="5284048"/>
              <a:ext cx="5715" cy="110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1528282" y="5282158"/>
              <a:ext cx="5715" cy="110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981286" y="4983058"/>
              <a:ext cx="78446" cy="686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2005668" y="5009728"/>
              <a:ext cx="80734" cy="682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026623" y="5034493"/>
              <a:ext cx="86449" cy="71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3770189" y="1911861"/>
            <a:ext cx="3280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3 sides the same.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10632" y="1981359"/>
            <a:ext cx="1695356" cy="3385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  <a:sym typeface="Wingdings"/>
              </a:rPr>
              <a:t> </a:t>
            </a:r>
            <a:r>
              <a:rPr lang="en-GB" sz="1600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  <a:t>Congruent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168240" y="3033786"/>
            <a:ext cx="2096004" cy="2080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>
              <a:solidFill>
                <a:srgbClr val="FFFFFF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66134" y="4144231"/>
            <a:ext cx="2002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Two sides the same and angle between them.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155558" y="5241509"/>
            <a:ext cx="2108687" cy="4001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  <a:sym typeface="Wingdings"/>
              </a:rPr>
              <a:t></a:t>
            </a:r>
            <a:r>
              <a:rPr lang="en-GB" sz="2000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  <a:t>Congruent</a:t>
            </a:r>
          </a:p>
        </p:txBody>
      </p:sp>
      <p:grpSp>
        <p:nvGrpSpPr>
          <p:cNvPr id="71" name="Group 70"/>
          <p:cNvGrpSpPr/>
          <p:nvPr/>
        </p:nvGrpSpPr>
        <p:grpSpPr>
          <a:xfrm rot="11678330">
            <a:off x="2337996" y="3299527"/>
            <a:ext cx="1856188" cy="816451"/>
            <a:chOff x="2915816" y="4293096"/>
            <a:chExt cx="1368152" cy="605036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2915816" y="4293096"/>
              <a:ext cx="936104" cy="576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3851920" y="4293096"/>
              <a:ext cx="432048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2915816" y="4797152"/>
              <a:ext cx="1368152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66"/>
            <p:cNvSpPr/>
            <p:nvPr/>
          </p:nvSpPr>
          <p:spPr>
            <a:xfrm>
              <a:off x="3140120" y="4734272"/>
              <a:ext cx="50800" cy="124460"/>
            </a:xfrm>
            <a:custGeom>
              <a:avLst/>
              <a:gdLst>
                <a:gd name="connsiteX0" fmla="*/ 50800 w 50800"/>
                <a:gd name="connsiteY0" fmla="*/ 124460 h 124460"/>
                <a:gd name="connsiteX1" fmla="*/ 15240 w 50800"/>
                <a:gd name="connsiteY1" fmla="*/ 22860 h 124460"/>
                <a:gd name="connsiteX2" fmla="*/ 0 w 50800"/>
                <a:gd name="connsiteY2" fmla="*/ 0 h 12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" h="124460">
                  <a:moveTo>
                    <a:pt x="50800" y="124460"/>
                  </a:moveTo>
                  <a:cubicBezTo>
                    <a:pt x="37253" y="84031"/>
                    <a:pt x="23707" y="43603"/>
                    <a:pt x="15240" y="22860"/>
                  </a:cubicBezTo>
                  <a:cubicBezTo>
                    <a:pt x="6773" y="2117"/>
                    <a:pt x="3386" y="1058"/>
                    <a:pt x="0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rebuchet MS" panose="020B0603020202020204" pitchFamily="34" charset="0"/>
                <a:cs typeface="Arial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 flipV="1">
              <a:off x="3451280" y="4459600"/>
              <a:ext cx="86360" cy="1219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3555588" y="4781292"/>
              <a:ext cx="7620" cy="116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3592716" y="4779372"/>
              <a:ext cx="7620" cy="116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4365849" y="5241509"/>
            <a:ext cx="2093879" cy="923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Symbol"/>
              <a:buChar char="´"/>
            </a:pPr>
            <a:r>
              <a:rPr lang="en-GB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  <a:sym typeface="Wingdings"/>
              </a:rPr>
              <a:t>Not necessarily </a:t>
            </a:r>
            <a:r>
              <a:rPr lang="en-GB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  <a:t>Congruent</a:t>
            </a:r>
            <a:br>
              <a:rPr lang="en-GB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</a:br>
            <a:r>
              <a:rPr lang="en-GB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  <a:t>(but </a:t>
            </a:r>
            <a:r>
              <a:rPr lang="en-GB" b="1" i="1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  <a:t>Similar</a:t>
            </a:r>
            <a:r>
              <a:rPr lang="en-GB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  <a:t>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562307" y="5209831"/>
            <a:ext cx="2096004" cy="4001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  <a:sym typeface="Wingdings"/>
              </a:rPr>
              <a:t></a:t>
            </a:r>
            <a:r>
              <a:rPr lang="en-GB" sz="2000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  <a:t>Congruent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786658" y="5241510"/>
            <a:ext cx="2096005" cy="10156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  <a:sym typeface="Symbol"/>
              </a:rPr>
              <a:t></a:t>
            </a:r>
            <a:r>
              <a:rPr lang="en-GB" sz="2000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  <a:sym typeface="Symbol"/>
              </a:rPr>
              <a:t> </a:t>
            </a:r>
            <a:r>
              <a:rPr lang="en-GB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  <a:sym typeface="Wingdings"/>
              </a:rPr>
              <a:t>Not necessarily </a:t>
            </a:r>
            <a:r>
              <a:rPr lang="en-GB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  <a:t>Congruent (we’ll see why)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2146916" y="5233353"/>
            <a:ext cx="2117328" cy="1023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i="1" dirty="0">
                <a:solidFill>
                  <a:srgbClr val="000000"/>
                </a:solidFill>
                <a:latin typeface="Trebuchet MS" panose="020B0603020202020204" pitchFamily="34" charset="0"/>
                <a:cs typeface="Arial"/>
              </a:rPr>
              <a:t>Click to reveal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2166133" y="3049902"/>
            <a:ext cx="368110" cy="320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  <a:t>a</a:t>
            </a:r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1605061" y="9607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>
                <a:cs typeface="Arial"/>
              </a:rPr>
              <a:t>Congruent Triangles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363724" y="3033786"/>
            <a:ext cx="2096004" cy="20808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>
              <a:solidFill>
                <a:srgbClr val="FFFFFF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562307" y="3033786"/>
            <a:ext cx="2096004" cy="20808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>
              <a:solidFill>
                <a:srgbClr val="FFFFFF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8786659" y="3033786"/>
            <a:ext cx="2096004" cy="2080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>
              <a:solidFill>
                <a:srgbClr val="FFFFFF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363724" y="3056409"/>
            <a:ext cx="368110" cy="320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  <a:t>b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6594631" y="3048718"/>
            <a:ext cx="368110" cy="320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  <a:t>c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8806715" y="3057296"/>
            <a:ext cx="368110" cy="320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  <a:t>d</a:t>
            </a:r>
          </a:p>
        </p:txBody>
      </p:sp>
      <p:sp>
        <p:nvSpPr>
          <p:cNvPr id="83" name="Freeform 82"/>
          <p:cNvSpPr/>
          <p:nvPr/>
        </p:nvSpPr>
        <p:spPr>
          <a:xfrm>
            <a:off x="4888912" y="4102053"/>
            <a:ext cx="318760" cy="124911"/>
          </a:xfrm>
          <a:custGeom>
            <a:avLst/>
            <a:gdLst>
              <a:gd name="connsiteX0" fmla="*/ 0 w 234950"/>
              <a:gd name="connsiteY0" fmla="*/ 3666 h 92566"/>
              <a:gd name="connsiteX1" fmla="*/ 50800 w 234950"/>
              <a:gd name="connsiteY1" fmla="*/ 3666 h 92566"/>
              <a:gd name="connsiteX2" fmla="*/ 165100 w 234950"/>
              <a:gd name="connsiteY2" fmla="*/ 41766 h 92566"/>
              <a:gd name="connsiteX3" fmla="*/ 234950 w 234950"/>
              <a:gd name="connsiteY3" fmla="*/ 92566 h 9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50" h="92566">
                <a:moveTo>
                  <a:pt x="0" y="3666"/>
                </a:moveTo>
                <a:cubicBezTo>
                  <a:pt x="11641" y="491"/>
                  <a:pt x="23283" y="-2684"/>
                  <a:pt x="50800" y="3666"/>
                </a:cubicBezTo>
                <a:cubicBezTo>
                  <a:pt x="78317" y="10016"/>
                  <a:pt x="134408" y="26949"/>
                  <a:pt x="165100" y="41766"/>
                </a:cubicBezTo>
                <a:cubicBezTo>
                  <a:pt x="195792" y="56583"/>
                  <a:pt x="215371" y="74574"/>
                  <a:pt x="234950" y="92566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>
              <a:solidFill>
                <a:srgbClr val="000000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4849398" y="4015761"/>
            <a:ext cx="397789" cy="160665"/>
          </a:xfrm>
          <a:custGeom>
            <a:avLst/>
            <a:gdLst>
              <a:gd name="connsiteX0" fmla="*/ 0 w 293201"/>
              <a:gd name="connsiteY0" fmla="*/ 0 h 119062"/>
              <a:gd name="connsiteX1" fmla="*/ 100013 w 293201"/>
              <a:gd name="connsiteY1" fmla="*/ 16669 h 119062"/>
              <a:gd name="connsiteX2" fmla="*/ 183357 w 293201"/>
              <a:gd name="connsiteY2" fmla="*/ 45244 h 119062"/>
              <a:gd name="connsiteX3" fmla="*/ 242888 w 293201"/>
              <a:gd name="connsiteY3" fmla="*/ 80962 h 119062"/>
              <a:gd name="connsiteX4" fmla="*/ 285750 w 293201"/>
              <a:gd name="connsiteY4" fmla="*/ 109537 h 119062"/>
              <a:gd name="connsiteX5" fmla="*/ 292894 w 293201"/>
              <a:gd name="connsiteY5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201" h="119062">
                <a:moveTo>
                  <a:pt x="0" y="0"/>
                </a:moveTo>
                <a:cubicBezTo>
                  <a:pt x="34727" y="4564"/>
                  <a:pt x="69454" y="9128"/>
                  <a:pt x="100013" y="16669"/>
                </a:cubicBezTo>
                <a:cubicBezTo>
                  <a:pt x="130572" y="24210"/>
                  <a:pt x="159544" y="34528"/>
                  <a:pt x="183357" y="45244"/>
                </a:cubicBezTo>
                <a:cubicBezTo>
                  <a:pt x="207170" y="55960"/>
                  <a:pt x="225823" y="70247"/>
                  <a:pt x="242888" y="80962"/>
                </a:cubicBezTo>
                <a:cubicBezTo>
                  <a:pt x="259953" y="91677"/>
                  <a:pt x="277416" y="103187"/>
                  <a:pt x="285750" y="109537"/>
                </a:cubicBezTo>
                <a:cubicBezTo>
                  <a:pt x="294084" y="115887"/>
                  <a:pt x="293489" y="117474"/>
                  <a:pt x="292894" y="11906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>
              <a:solidFill>
                <a:srgbClr val="000000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4694995" y="3509220"/>
            <a:ext cx="115254" cy="141386"/>
          </a:xfrm>
          <a:custGeom>
            <a:avLst/>
            <a:gdLst>
              <a:gd name="connsiteX0" fmla="*/ 0 w 84951"/>
              <a:gd name="connsiteY0" fmla="*/ 104775 h 104775"/>
              <a:gd name="connsiteX1" fmla="*/ 73818 w 84951"/>
              <a:gd name="connsiteY1" fmla="*/ 28575 h 104775"/>
              <a:gd name="connsiteX2" fmla="*/ 83343 w 84951"/>
              <a:gd name="connsiteY2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951" h="104775">
                <a:moveTo>
                  <a:pt x="0" y="104775"/>
                </a:moveTo>
                <a:cubicBezTo>
                  <a:pt x="29964" y="75406"/>
                  <a:pt x="59928" y="46037"/>
                  <a:pt x="73818" y="28575"/>
                </a:cubicBezTo>
                <a:cubicBezTo>
                  <a:pt x="87708" y="11113"/>
                  <a:pt x="85525" y="5556"/>
                  <a:pt x="83343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>
              <a:solidFill>
                <a:srgbClr val="000000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4705444" y="3522591"/>
            <a:ext cx="138918" cy="176733"/>
          </a:xfrm>
          <a:custGeom>
            <a:avLst/>
            <a:gdLst>
              <a:gd name="connsiteX0" fmla="*/ 0 w 102393"/>
              <a:gd name="connsiteY0" fmla="*/ 130969 h 130969"/>
              <a:gd name="connsiteX1" fmla="*/ 50006 w 102393"/>
              <a:gd name="connsiteY1" fmla="*/ 92869 h 130969"/>
              <a:gd name="connsiteX2" fmla="*/ 85725 w 102393"/>
              <a:gd name="connsiteY2" fmla="*/ 45244 h 130969"/>
              <a:gd name="connsiteX3" fmla="*/ 102393 w 102393"/>
              <a:gd name="connsiteY3" fmla="*/ 0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93" h="130969">
                <a:moveTo>
                  <a:pt x="0" y="130969"/>
                </a:moveTo>
                <a:cubicBezTo>
                  <a:pt x="17859" y="119062"/>
                  <a:pt x="35719" y="107156"/>
                  <a:pt x="50006" y="92869"/>
                </a:cubicBezTo>
                <a:cubicBezTo>
                  <a:pt x="64293" y="78582"/>
                  <a:pt x="76994" y="60722"/>
                  <a:pt x="85725" y="45244"/>
                </a:cubicBezTo>
                <a:cubicBezTo>
                  <a:pt x="94456" y="29766"/>
                  <a:pt x="98424" y="14883"/>
                  <a:pt x="102393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>
              <a:solidFill>
                <a:srgbClr val="000000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4720918" y="3529550"/>
            <a:ext cx="167995" cy="212078"/>
          </a:xfrm>
          <a:custGeom>
            <a:avLst/>
            <a:gdLst>
              <a:gd name="connsiteX0" fmla="*/ 0 w 123825"/>
              <a:gd name="connsiteY0" fmla="*/ 157162 h 157162"/>
              <a:gd name="connsiteX1" fmla="*/ 45244 w 123825"/>
              <a:gd name="connsiteY1" fmla="*/ 126206 h 157162"/>
              <a:gd name="connsiteX2" fmla="*/ 83344 w 123825"/>
              <a:gd name="connsiteY2" fmla="*/ 85725 h 157162"/>
              <a:gd name="connsiteX3" fmla="*/ 111919 w 123825"/>
              <a:gd name="connsiteY3" fmla="*/ 40481 h 157162"/>
              <a:gd name="connsiteX4" fmla="*/ 123825 w 123825"/>
              <a:gd name="connsiteY4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5" h="157162">
                <a:moveTo>
                  <a:pt x="0" y="157162"/>
                </a:moveTo>
                <a:cubicBezTo>
                  <a:pt x="15676" y="147637"/>
                  <a:pt x="31353" y="138112"/>
                  <a:pt x="45244" y="126206"/>
                </a:cubicBezTo>
                <a:cubicBezTo>
                  <a:pt x="59135" y="114300"/>
                  <a:pt x="72232" y="100012"/>
                  <a:pt x="83344" y="85725"/>
                </a:cubicBezTo>
                <a:cubicBezTo>
                  <a:pt x="94457" y="71437"/>
                  <a:pt x="105172" y="54768"/>
                  <a:pt x="111919" y="40481"/>
                </a:cubicBezTo>
                <a:cubicBezTo>
                  <a:pt x="118666" y="26194"/>
                  <a:pt x="121245" y="13097"/>
                  <a:pt x="123825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>
              <a:solidFill>
                <a:srgbClr val="000000"/>
              </a:solidFill>
              <a:latin typeface="Trebuchet MS" panose="020B0603020202020204" pitchFamily="34" charset="0"/>
              <a:cs typeface="Arial"/>
            </a:endParaRPr>
          </a:p>
        </p:txBody>
      </p:sp>
      <p:grpSp>
        <p:nvGrpSpPr>
          <p:cNvPr id="75" name="Group 74"/>
          <p:cNvGrpSpPr/>
          <p:nvPr/>
        </p:nvGrpSpPr>
        <p:grpSpPr>
          <a:xfrm rot="11678330">
            <a:off x="4483633" y="3590981"/>
            <a:ext cx="1856189" cy="777356"/>
            <a:chOff x="2915816" y="4293096"/>
            <a:chExt cx="1368152" cy="576064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2915816" y="4293096"/>
              <a:ext cx="936104" cy="576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3851920" y="4293096"/>
              <a:ext cx="432048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2915816" y="4797152"/>
              <a:ext cx="1368152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reeform 78"/>
            <p:cNvSpPr/>
            <p:nvPr/>
          </p:nvSpPr>
          <p:spPr>
            <a:xfrm>
              <a:off x="3140120" y="4734272"/>
              <a:ext cx="50800" cy="124460"/>
            </a:xfrm>
            <a:custGeom>
              <a:avLst/>
              <a:gdLst>
                <a:gd name="connsiteX0" fmla="*/ 50800 w 50800"/>
                <a:gd name="connsiteY0" fmla="*/ 124460 h 124460"/>
                <a:gd name="connsiteX1" fmla="*/ 15240 w 50800"/>
                <a:gd name="connsiteY1" fmla="*/ 22860 h 124460"/>
                <a:gd name="connsiteX2" fmla="*/ 0 w 50800"/>
                <a:gd name="connsiteY2" fmla="*/ 0 h 12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" h="124460">
                  <a:moveTo>
                    <a:pt x="50800" y="124460"/>
                  </a:moveTo>
                  <a:cubicBezTo>
                    <a:pt x="37253" y="84031"/>
                    <a:pt x="23707" y="43603"/>
                    <a:pt x="15240" y="22860"/>
                  </a:cubicBezTo>
                  <a:cubicBezTo>
                    <a:pt x="6773" y="2117"/>
                    <a:pt x="3386" y="1058"/>
                    <a:pt x="0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rebuchet MS" panose="020B0603020202020204" pitchFamily="34" charset="0"/>
                <a:cs typeface="Arial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389854" y="4421231"/>
            <a:ext cx="201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All angles the same.</a:t>
            </a:r>
          </a:p>
        </p:txBody>
      </p:sp>
      <p:grpSp>
        <p:nvGrpSpPr>
          <p:cNvPr id="91" name="Group 90"/>
          <p:cNvGrpSpPr/>
          <p:nvPr/>
        </p:nvGrpSpPr>
        <p:grpSpPr>
          <a:xfrm rot="11678330">
            <a:off x="6662733" y="3590981"/>
            <a:ext cx="1856189" cy="777356"/>
            <a:chOff x="2915816" y="4293096"/>
            <a:chExt cx="1368152" cy="576064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2915816" y="4293096"/>
              <a:ext cx="936104" cy="576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3851920" y="4293096"/>
              <a:ext cx="432048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2915816" y="4797152"/>
              <a:ext cx="1368152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 94"/>
            <p:cNvSpPr/>
            <p:nvPr/>
          </p:nvSpPr>
          <p:spPr>
            <a:xfrm>
              <a:off x="3140120" y="4734272"/>
              <a:ext cx="50800" cy="124460"/>
            </a:xfrm>
            <a:custGeom>
              <a:avLst/>
              <a:gdLst>
                <a:gd name="connsiteX0" fmla="*/ 50800 w 50800"/>
                <a:gd name="connsiteY0" fmla="*/ 124460 h 124460"/>
                <a:gd name="connsiteX1" fmla="*/ 15240 w 50800"/>
                <a:gd name="connsiteY1" fmla="*/ 22860 h 124460"/>
                <a:gd name="connsiteX2" fmla="*/ 0 w 50800"/>
                <a:gd name="connsiteY2" fmla="*/ 0 h 12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" h="124460">
                  <a:moveTo>
                    <a:pt x="50800" y="124460"/>
                  </a:moveTo>
                  <a:cubicBezTo>
                    <a:pt x="37253" y="84031"/>
                    <a:pt x="23707" y="43603"/>
                    <a:pt x="15240" y="22860"/>
                  </a:cubicBezTo>
                  <a:cubicBezTo>
                    <a:pt x="6773" y="2117"/>
                    <a:pt x="3386" y="1058"/>
                    <a:pt x="0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rebuchet MS" panose="020B0603020202020204" pitchFamily="34" charset="0"/>
                <a:cs typeface="Arial"/>
              </a:endParaRPr>
            </a:p>
          </p:txBody>
        </p:sp>
      </p:grpSp>
      <p:sp>
        <p:nvSpPr>
          <p:cNvPr id="96" name="Freeform 95"/>
          <p:cNvSpPr/>
          <p:nvPr/>
        </p:nvSpPr>
        <p:spPr>
          <a:xfrm>
            <a:off x="7066098" y="4074143"/>
            <a:ext cx="318760" cy="124911"/>
          </a:xfrm>
          <a:custGeom>
            <a:avLst/>
            <a:gdLst>
              <a:gd name="connsiteX0" fmla="*/ 0 w 234950"/>
              <a:gd name="connsiteY0" fmla="*/ 3666 h 92566"/>
              <a:gd name="connsiteX1" fmla="*/ 50800 w 234950"/>
              <a:gd name="connsiteY1" fmla="*/ 3666 h 92566"/>
              <a:gd name="connsiteX2" fmla="*/ 165100 w 234950"/>
              <a:gd name="connsiteY2" fmla="*/ 41766 h 92566"/>
              <a:gd name="connsiteX3" fmla="*/ 234950 w 234950"/>
              <a:gd name="connsiteY3" fmla="*/ 92566 h 9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50" h="92566">
                <a:moveTo>
                  <a:pt x="0" y="3666"/>
                </a:moveTo>
                <a:cubicBezTo>
                  <a:pt x="11641" y="491"/>
                  <a:pt x="23283" y="-2684"/>
                  <a:pt x="50800" y="3666"/>
                </a:cubicBezTo>
                <a:cubicBezTo>
                  <a:pt x="78317" y="10016"/>
                  <a:pt x="134408" y="26949"/>
                  <a:pt x="165100" y="41766"/>
                </a:cubicBezTo>
                <a:cubicBezTo>
                  <a:pt x="195792" y="56583"/>
                  <a:pt x="215371" y="74574"/>
                  <a:pt x="234950" y="92566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>
              <a:solidFill>
                <a:srgbClr val="000000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7053063" y="4038389"/>
            <a:ext cx="397789" cy="160665"/>
          </a:xfrm>
          <a:custGeom>
            <a:avLst/>
            <a:gdLst>
              <a:gd name="connsiteX0" fmla="*/ 0 w 293201"/>
              <a:gd name="connsiteY0" fmla="*/ 0 h 119062"/>
              <a:gd name="connsiteX1" fmla="*/ 100013 w 293201"/>
              <a:gd name="connsiteY1" fmla="*/ 16669 h 119062"/>
              <a:gd name="connsiteX2" fmla="*/ 183357 w 293201"/>
              <a:gd name="connsiteY2" fmla="*/ 45244 h 119062"/>
              <a:gd name="connsiteX3" fmla="*/ 242888 w 293201"/>
              <a:gd name="connsiteY3" fmla="*/ 80962 h 119062"/>
              <a:gd name="connsiteX4" fmla="*/ 285750 w 293201"/>
              <a:gd name="connsiteY4" fmla="*/ 109537 h 119062"/>
              <a:gd name="connsiteX5" fmla="*/ 292894 w 293201"/>
              <a:gd name="connsiteY5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201" h="119062">
                <a:moveTo>
                  <a:pt x="0" y="0"/>
                </a:moveTo>
                <a:cubicBezTo>
                  <a:pt x="34727" y="4564"/>
                  <a:pt x="69454" y="9128"/>
                  <a:pt x="100013" y="16669"/>
                </a:cubicBezTo>
                <a:cubicBezTo>
                  <a:pt x="130572" y="24210"/>
                  <a:pt x="159544" y="34528"/>
                  <a:pt x="183357" y="45244"/>
                </a:cubicBezTo>
                <a:cubicBezTo>
                  <a:pt x="207170" y="55960"/>
                  <a:pt x="225823" y="70247"/>
                  <a:pt x="242888" y="80962"/>
                </a:cubicBezTo>
                <a:cubicBezTo>
                  <a:pt x="259953" y="91677"/>
                  <a:pt x="277416" y="103187"/>
                  <a:pt x="285750" y="109537"/>
                </a:cubicBezTo>
                <a:cubicBezTo>
                  <a:pt x="294084" y="115887"/>
                  <a:pt x="293489" y="117474"/>
                  <a:pt x="292894" y="11906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>
              <a:solidFill>
                <a:srgbClr val="000000"/>
              </a:solidFill>
              <a:latin typeface="Trebuchet MS" panose="020B0603020202020204" pitchFamily="34" charset="0"/>
              <a:cs typeface="Arial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7500117" y="3532502"/>
            <a:ext cx="42476" cy="151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660387" y="4337279"/>
            <a:ext cx="1926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Two angles the same and a side the same.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806716" y="4180638"/>
            <a:ext cx="204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Two sides the same and angle not between them.</a:t>
            </a:r>
          </a:p>
        </p:txBody>
      </p:sp>
      <p:grpSp>
        <p:nvGrpSpPr>
          <p:cNvPr id="117" name="Group 116"/>
          <p:cNvGrpSpPr/>
          <p:nvPr/>
        </p:nvGrpSpPr>
        <p:grpSpPr>
          <a:xfrm rot="11678330">
            <a:off x="8854761" y="3508784"/>
            <a:ext cx="1856189" cy="777356"/>
            <a:chOff x="2915816" y="4293096"/>
            <a:chExt cx="1368152" cy="576064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2915816" y="4293096"/>
              <a:ext cx="936104" cy="576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3851920" y="4293096"/>
              <a:ext cx="432048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2915816" y="4797152"/>
              <a:ext cx="1368152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Freeform 120"/>
            <p:cNvSpPr/>
            <p:nvPr/>
          </p:nvSpPr>
          <p:spPr>
            <a:xfrm>
              <a:off x="3140120" y="4734272"/>
              <a:ext cx="50800" cy="124460"/>
            </a:xfrm>
            <a:custGeom>
              <a:avLst/>
              <a:gdLst>
                <a:gd name="connsiteX0" fmla="*/ 50800 w 50800"/>
                <a:gd name="connsiteY0" fmla="*/ 124460 h 124460"/>
                <a:gd name="connsiteX1" fmla="*/ 15240 w 50800"/>
                <a:gd name="connsiteY1" fmla="*/ 22860 h 124460"/>
                <a:gd name="connsiteX2" fmla="*/ 0 w 50800"/>
                <a:gd name="connsiteY2" fmla="*/ 0 h 12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" h="124460">
                  <a:moveTo>
                    <a:pt x="50800" y="124460"/>
                  </a:moveTo>
                  <a:cubicBezTo>
                    <a:pt x="37253" y="84031"/>
                    <a:pt x="23707" y="43603"/>
                    <a:pt x="15240" y="22860"/>
                  </a:cubicBezTo>
                  <a:cubicBezTo>
                    <a:pt x="6773" y="2117"/>
                    <a:pt x="3386" y="1058"/>
                    <a:pt x="0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rebuchet MS" panose="020B0603020202020204" pitchFamily="34" charset="0"/>
                <a:cs typeface="Arial"/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H="1" flipV="1">
              <a:off x="3451280" y="4459600"/>
              <a:ext cx="86360" cy="1219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9921670" flipH="1">
              <a:off x="4025990" y="4528561"/>
              <a:ext cx="100658" cy="612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9921670" flipH="1">
              <a:off x="4011110" y="4504055"/>
              <a:ext cx="85724" cy="547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107"/>
          <p:cNvSpPr/>
          <p:nvPr/>
        </p:nvSpPr>
        <p:spPr>
          <a:xfrm>
            <a:off x="4346477" y="5209831"/>
            <a:ext cx="2117328" cy="10473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i="1" dirty="0">
                <a:solidFill>
                  <a:srgbClr val="000000"/>
                </a:solidFill>
                <a:latin typeface="Trebuchet MS" panose="020B0603020202020204" pitchFamily="34" charset="0"/>
                <a:cs typeface="Arial"/>
              </a:rPr>
              <a:t>Click to reveal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565041" y="5207818"/>
            <a:ext cx="2117328" cy="1049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i="1" dirty="0">
                <a:solidFill>
                  <a:srgbClr val="000000"/>
                </a:solidFill>
                <a:latin typeface="Trebuchet MS" panose="020B0603020202020204" pitchFamily="34" charset="0"/>
                <a:cs typeface="Arial"/>
              </a:rPr>
              <a:t>Click to reveal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8775997" y="5215693"/>
            <a:ext cx="2117328" cy="1041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i="1" dirty="0">
                <a:solidFill>
                  <a:srgbClr val="000000"/>
                </a:solidFill>
                <a:latin typeface="Trebuchet MS" panose="020B0603020202020204" pitchFamily="34" charset="0"/>
                <a:cs typeface="Arial"/>
              </a:rPr>
              <a:t>Click to reveal</a:t>
            </a:r>
          </a:p>
        </p:txBody>
      </p:sp>
    </p:spTree>
    <p:extLst>
      <p:ext uri="{BB962C8B-B14F-4D97-AF65-F5344CB8AC3E}">
        <p14:creationId xmlns:p14="http://schemas.microsoft.com/office/powerpoint/2010/main" val="148272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</p:childTnLst>
        </p:cTn>
      </p:par>
    </p:tnLst>
    <p:bldLst>
      <p:bldP spid="132" grpId="0" animBg="1"/>
      <p:bldP spid="108" grpId="0" animBg="1"/>
      <p:bldP spid="109" grpId="0" animBg="1"/>
      <p:bldP spid="1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9390" y="750811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GCSE papers will often ask for you to prove that two triangles are congruent.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There’s 4 different ways in which we could show this: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9536" y="1325141"/>
            <a:ext cx="504056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00960" y="1360805"/>
            <a:ext cx="1960880" cy="1066800"/>
            <a:chOff x="1076960" y="1808480"/>
            <a:chExt cx="1960880" cy="1066800"/>
          </a:xfrm>
        </p:grpSpPr>
        <p:sp>
          <p:nvSpPr>
            <p:cNvPr id="7" name="Freeform 6"/>
            <p:cNvSpPr/>
            <p:nvPr/>
          </p:nvSpPr>
          <p:spPr>
            <a:xfrm>
              <a:off x="1076960" y="1808480"/>
              <a:ext cx="1960880" cy="1066800"/>
            </a:xfrm>
            <a:custGeom>
              <a:avLst/>
              <a:gdLst>
                <a:gd name="connsiteX0" fmla="*/ 0 w 1960880"/>
                <a:gd name="connsiteY0" fmla="*/ 995680 h 1066800"/>
                <a:gd name="connsiteX1" fmla="*/ 670560 w 1960880"/>
                <a:gd name="connsiteY1" fmla="*/ 0 h 1066800"/>
                <a:gd name="connsiteX2" fmla="*/ 1960880 w 1960880"/>
                <a:gd name="connsiteY2" fmla="*/ 1066800 h 1066800"/>
                <a:gd name="connsiteX3" fmla="*/ 0 w 1960880"/>
                <a:gd name="connsiteY3" fmla="*/ 99568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0880" h="1066800">
                  <a:moveTo>
                    <a:pt x="0" y="995680"/>
                  </a:moveTo>
                  <a:lnTo>
                    <a:pt x="670560" y="0"/>
                  </a:lnTo>
                  <a:lnTo>
                    <a:pt x="1960880" y="1066800"/>
                  </a:lnTo>
                  <a:lnTo>
                    <a:pt x="0" y="995680"/>
                  </a:lnTo>
                  <a:close/>
                </a:path>
              </a:pathLst>
            </a:custGeom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331640" y="2204864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157224" y="2138680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195736" y="2179464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1544320" y="2087880"/>
              <a:ext cx="533400" cy="88053"/>
            </a:xfrm>
            <a:custGeom>
              <a:avLst/>
              <a:gdLst>
                <a:gd name="connsiteX0" fmla="*/ 0 w 533400"/>
                <a:gd name="connsiteY0" fmla="*/ 20320 h 88053"/>
                <a:gd name="connsiteX1" fmla="*/ 147320 w 533400"/>
                <a:gd name="connsiteY1" fmla="*/ 71120 h 88053"/>
                <a:gd name="connsiteX2" fmla="*/ 350520 w 533400"/>
                <a:gd name="connsiteY2" fmla="*/ 76200 h 88053"/>
                <a:gd name="connsiteX3" fmla="*/ 533400 w 533400"/>
                <a:gd name="connsiteY3" fmla="*/ 0 h 8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88053">
                  <a:moveTo>
                    <a:pt x="0" y="20320"/>
                  </a:moveTo>
                  <a:cubicBezTo>
                    <a:pt x="44450" y="41063"/>
                    <a:pt x="88900" y="61807"/>
                    <a:pt x="147320" y="71120"/>
                  </a:cubicBezTo>
                  <a:cubicBezTo>
                    <a:pt x="205740" y="80433"/>
                    <a:pt x="286173" y="88053"/>
                    <a:pt x="350520" y="76200"/>
                  </a:cubicBezTo>
                  <a:cubicBezTo>
                    <a:pt x="414867" y="64347"/>
                    <a:pt x="474133" y="32173"/>
                    <a:pt x="533400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0531276">
            <a:off x="4190443" y="1400074"/>
            <a:ext cx="1960880" cy="1066800"/>
            <a:chOff x="1076960" y="1808480"/>
            <a:chExt cx="1960880" cy="1066800"/>
          </a:xfrm>
        </p:grpSpPr>
        <p:sp>
          <p:nvSpPr>
            <p:cNvPr id="18" name="Freeform 17"/>
            <p:cNvSpPr/>
            <p:nvPr/>
          </p:nvSpPr>
          <p:spPr>
            <a:xfrm>
              <a:off x="1076960" y="1808480"/>
              <a:ext cx="1960880" cy="1066800"/>
            </a:xfrm>
            <a:custGeom>
              <a:avLst/>
              <a:gdLst>
                <a:gd name="connsiteX0" fmla="*/ 0 w 1960880"/>
                <a:gd name="connsiteY0" fmla="*/ 995680 h 1066800"/>
                <a:gd name="connsiteX1" fmla="*/ 670560 w 1960880"/>
                <a:gd name="connsiteY1" fmla="*/ 0 h 1066800"/>
                <a:gd name="connsiteX2" fmla="*/ 1960880 w 1960880"/>
                <a:gd name="connsiteY2" fmla="*/ 1066800 h 1066800"/>
                <a:gd name="connsiteX3" fmla="*/ 0 w 1960880"/>
                <a:gd name="connsiteY3" fmla="*/ 99568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0880" h="1066800">
                  <a:moveTo>
                    <a:pt x="0" y="995680"/>
                  </a:moveTo>
                  <a:lnTo>
                    <a:pt x="670560" y="0"/>
                  </a:lnTo>
                  <a:lnTo>
                    <a:pt x="1960880" y="1066800"/>
                  </a:lnTo>
                  <a:lnTo>
                    <a:pt x="0" y="995680"/>
                  </a:lnTo>
                  <a:close/>
                </a:path>
              </a:pathLst>
            </a:custGeom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331640" y="2204864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157224" y="2138680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195736" y="2179464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1544320" y="2087880"/>
              <a:ext cx="533400" cy="88053"/>
            </a:xfrm>
            <a:custGeom>
              <a:avLst/>
              <a:gdLst>
                <a:gd name="connsiteX0" fmla="*/ 0 w 533400"/>
                <a:gd name="connsiteY0" fmla="*/ 20320 h 88053"/>
                <a:gd name="connsiteX1" fmla="*/ 147320 w 533400"/>
                <a:gd name="connsiteY1" fmla="*/ 71120 h 88053"/>
                <a:gd name="connsiteX2" fmla="*/ 350520 w 533400"/>
                <a:gd name="connsiteY2" fmla="*/ 76200 h 88053"/>
                <a:gd name="connsiteX3" fmla="*/ 533400 w 533400"/>
                <a:gd name="connsiteY3" fmla="*/ 0 h 8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88053">
                  <a:moveTo>
                    <a:pt x="0" y="20320"/>
                  </a:moveTo>
                  <a:cubicBezTo>
                    <a:pt x="44450" y="41063"/>
                    <a:pt x="88900" y="61807"/>
                    <a:pt x="147320" y="71120"/>
                  </a:cubicBezTo>
                  <a:cubicBezTo>
                    <a:pt x="205740" y="80433"/>
                    <a:pt x="286173" y="88053"/>
                    <a:pt x="350520" y="76200"/>
                  </a:cubicBezTo>
                  <a:cubicBezTo>
                    <a:pt x="414867" y="64347"/>
                    <a:pt x="474133" y="32173"/>
                    <a:pt x="533400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456040" y="1469158"/>
            <a:ext cx="3924436" cy="8002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FFFFFF"/>
                </a:solidFill>
                <a:latin typeface="Arial"/>
                <a:cs typeface="Arial"/>
              </a:rPr>
              <a:t>SAS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Two sides and the included angle.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19536" y="2549277"/>
            <a:ext cx="504056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64288" y="2730140"/>
            <a:ext cx="3924436" cy="8002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FFFFFF"/>
                </a:solidFill>
                <a:latin typeface="Arial"/>
                <a:cs typeface="Arial"/>
              </a:rPr>
              <a:t>ASA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Two angles and a side.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600960" y="2584941"/>
            <a:ext cx="1960880" cy="1116464"/>
            <a:chOff x="1076960" y="3032616"/>
            <a:chExt cx="1960880" cy="1116464"/>
          </a:xfrm>
        </p:grpSpPr>
        <p:grpSp>
          <p:nvGrpSpPr>
            <p:cNvPr id="25" name="Group 24"/>
            <p:cNvGrpSpPr/>
            <p:nvPr/>
          </p:nvGrpSpPr>
          <p:grpSpPr>
            <a:xfrm>
              <a:off x="1076960" y="3032616"/>
              <a:ext cx="1960880" cy="1116464"/>
              <a:chOff x="1076960" y="1808480"/>
              <a:chExt cx="1960880" cy="1116464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1076960" y="1808480"/>
                <a:ext cx="1960880" cy="1066800"/>
              </a:xfrm>
              <a:custGeom>
                <a:avLst/>
                <a:gdLst>
                  <a:gd name="connsiteX0" fmla="*/ 0 w 1960880"/>
                  <a:gd name="connsiteY0" fmla="*/ 995680 h 1066800"/>
                  <a:gd name="connsiteX1" fmla="*/ 670560 w 1960880"/>
                  <a:gd name="connsiteY1" fmla="*/ 0 h 1066800"/>
                  <a:gd name="connsiteX2" fmla="*/ 1960880 w 1960880"/>
                  <a:gd name="connsiteY2" fmla="*/ 1066800 h 1066800"/>
                  <a:gd name="connsiteX3" fmla="*/ 0 w 1960880"/>
                  <a:gd name="connsiteY3" fmla="*/ 99568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880" h="1066800">
                    <a:moveTo>
                      <a:pt x="0" y="995680"/>
                    </a:moveTo>
                    <a:lnTo>
                      <a:pt x="670560" y="0"/>
                    </a:lnTo>
                    <a:lnTo>
                      <a:pt x="1960880" y="1066800"/>
                    </a:lnTo>
                    <a:lnTo>
                      <a:pt x="0" y="995680"/>
                    </a:lnTo>
                    <a:close/>
                  </a:path>
                </a:pathLst>
              </a:custGeom>
              <a:ln w="63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907704" y="2708920"/>
                <a:ext cx="0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reeform 29"/>
              <p:cNvSpPr/>
              <p:nvPr/>
            </p:nvSpPr>
            <p:spPr>
              <a:xfrm>
                <a:off x="1544320" y="2087880"/>
                <a:ext cx="533400" cy="88053"/>
              </a:xfrm>
              <a:custGeom>
                <a:avLst/>
                <a:gdLst>
                  <a:gd name="connsiteX0" fmla="*/ 0 w 533400"/>
                  <a:gd name="connsiteY0" fmla="*/ 20320 h 88053"/>
                  <a:gd name="connsiteX1" fmla="*/ 147320 w 533400"/>
                  <a:gd name="connsiteY1" fmla="*/ 71120 h 88053"/>
                  <a:gd name="connsiteX2" fmla="*/ 350520 w 533400"/>
                  <a:gd name="connsiteY2" fmla="*/ 76200 h 88053"/>
                  <a:gd name="connsiteX3" fmla="*/ 533400 w 533400"/>
                  <a:gd name="connsiteY3" fmla="*/ 0 h 8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88053">
                    <a:moveTo>
                      <a:pt x="0" y="20320"/>
                    </a:moveTo>
                    <a:cubicBezTo>
                      <a:pt x="44450" y="41063"/>
                      <a:pt x="88900" y="61807"/>
                      <a:pt x="147320" y="71120"/>
                    </a:cubicBezTo>
                    <a:cubicBezTo>
                      <a:pt x="205740" y="80433"/>
                      <a:pt x="286173" y="88053"/>
                      <a:pt x="350520" y="76200"/>
                    </a:cubicBezTo>
                    <a:cubicBezTo>
                      <a:pt x="414867" y="64347"/>
                      <a:pt x="474133" y="32173"/>
                      <a:pt x="533400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9" name="Freeform 38"/>
            <p:cNvSpPr/>
            <p:nvPr/>
          </p:nvSpPr>
          <p:spPr>
            <a:xfrm>
              <a:off x="1578864" y="3261360"/>
              <a:ext cx="451104" cy="76200"/>
            </a:xfrm>
            <a:custGeom>
              <a:avLst/>
              <a:gdLst>
                <a:gd name="connsiteX0" fmla="*/ 0 w 451104"/>
                <a:gd name="connsiteY0" fmla="*/ 12192 h 76200"/>
                <a:gd name="connsiteX1" fmla="*/ 146304 w 451104"/>
                <a:gd name="connsiteY1" fmla="*/ 67056 h 76200"/>
                <a:gd name="connsiteX2" fmla="*/ 286512 w 451104"/>
                <a:gd name="connsiteY2" fmla="*/ 67056 h 76200"/>
                <a:gd name="connsiteX3" fmla="*/ 384048 w 451104"/>
                <a:gd name="connsiteY3" fmla="*/ 42672 h 76200"/>
                <a:gd name="connsiteX4" fmla="*/ 451104 w 451104"/>
                <a:gd name="connsiteY4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104" h="76200">
                  <a:moveTo>
                    <a:pt x="0" y="12192"/>
                  </a:moveTo>
                  <a:cubicBezTo>
                    <a:pt x="49276" y="35052"/>
                    <a:pt x="98552" y="57912"/>
                    <a:pt x="146304" y="67056"/>
                  </a:cubicBezTo>
                  <a:cubicBezTo>
                    <a:pt x="194056" y="76200"/>
                    <a:pt x="246888" y="71120"/>
                    <a:pt x="286512" y="67056"/>
                  </a:cubicBezTo>
                  <a:cubicBezTo>
                    <a:pt x="326136" y="62992"/>
                    <a:pt x="356616" y="53848"/>
                    <a:pt x="384048" y="42672"/>
                  </a:cubicBezTo>
                  <a:cubicBezTo>
                    <a:pt x="411480" y="31496"/>
                    <a:pt x="431292" y="15748"/>
                    <a:pt x="451104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2609088" y="3822192"/>
              <a:ext cx="97536" cy="256032"/>
            </a:xfrm>
            <a:custGeom>
              <a:avLst/>
              <a:gdLst>
                <a:gd name="connsiteX0" fmla="*/ 0 w 97536"/>
                <a:gd name="connsiteY0" fmla="*/ 256032 h 256032"/>
                <a:gd name="connsiteX1" fmla="*/ 18288 w 97536"/>
                <a:gd name="connsiteY1" fmla="*/ 140208 h 256032"/>
                <a:gd name="connsiteX2" fmla="*/ 48768 w 97536"/>
                <a:gd name="connsiteY2" fmla="*/ 60960 h 256032"/>
                <a:gd name="connsiteX3" fmla="*/ 97536 w 97536"/>
                <a:gd name="connsiteY3" fmla="*/ 0 h 25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36" h="256032">
                  <a:moveTo>
                    <a:pt x="0" y="256032"/>
                  </a:moveTo>
                  <a:cubicBezTo>
                    <a:pt x="5080" y="214376"/>
                    <a:pt x="10160" y="172720"/>
                    <a:pt x="18288" y="140208"/>
                  </a:cubicBezTo>
                  <a:cubicBezTo>
                    <a:pt x="26416" y="107696"/>
                    <a:pt x="35560" y="84328"/>
                    <a:pt x="48768" y="60960"/>
                  </a:cubicBezTo>
                  <a:cubicBezTo>
                    <a:pt x="61976" y="37592"/>
                    <a:pt x="79756" y="18796"/>
                    <a:pt x="97536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10800000">
            <a:off x="4295800" y="2693293"/>
            <a:ext cx="1960880" cy="1116464"/>
            <a:chOff x="1076960" y="3032616"/>
            <a:chExt cx="1960880" cy="1116464"/>
          </a:xfrm>
        </p:grpSpPr>
        <p:grpSp>
          <p:nvGrpSpPr>
            <p:cNvPr id="43" name="Group 42"/>
            <p:cNvGrpSpPr/>
            <p:nvPr/>
          </p:nvGrpSpPr>
          <p:grpSpPr>
            <a:xfrm>
              <a:off x="1076960" y="3032616"/>
              <a:ext cx="1960880" cy="1116464"/>
              <a:chOff x="1076960" y="1808480"/>
              <a:chExt cx="1960880" cy="1116464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1076960" y="1808480"/>
                <a:ext cx="1960880" cy="1066800"/>
              </a:xfrm>
              <a:custGeom>
                <a:avLst/>
                <a:gdLst>
                  <a:gd name="connsiteX0" fmla="*/ 0 w 1960880"/>
                  <a:gd name="connsiteY0" fmla="*/ 995680 h 1066800"/>
                  <a:gd name="connsiteX1" fmla="*/ 670560 w 1960880"/>
                  <a:gd name="connsiteY1" fmla="*/ 0 h 1066800"/>
                  <a:gd name="connsiteX2" fmla="*/ 1960880 w 1960880"/>
                  <a:gd name="connsiteY2" fmla="*/ 1066800 h 1066800"/>
                  <a:gd name="connsiteX3" fmla="*/ 0 w 1960880"/>
                  <a:gd name="connsiteY3" fmla="*/ 99568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880" h="1066800">
                    <a:moveTo>
                      <a:pt x="0" y="995680"/>
                    </a:moveTo>
                    <a:lnTo>
                      <a:pt x="670560" y="0"/>
                    </a:lnTo>
                    <a:lnTo>
                      <a:pt x="1960880" y="1066800"/>
                    </a:lnTo>
                    <a:lnTo>
                      <a:pt x="0" y="995680"/>
                    </a:lnTo>
                    <a:close/>
                  </a:path>
                </a:pathLst>
              </a:custGeom>
              <a:ln w="63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1907704" y="2708920"/>
                <a:ext cx="0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Freeform 47"/>
              <p:cNvSpPr/>
              <p:nvPr/>
            </p:nvSpPr>
            <p:spPr>
              <a:xfrm>
                <a:off x="1544320" y="2087880"/>
                <a:ext cx="533400" cy="88053"/>
              </a:xfrm>
              <a:custGeom>
                <a:avLst/>
                <a:gdLst>
                  <a:gd name="connsiteX0" fmla="*/ 0 w 533400"/>
                  <a:gd name="connsiteY0" fmla="*/ 20320 h 88053"/>
                  <a:gd name="connsiteX1" fmla="*/ 147320 w 533400"/>
                  <a:gd name="connsiteY1" fmla="*/ 71120 h 88053"/>
                  <a:gd name="connsiteX2" fmla="*/ 350520 w 533400"/>
                  <a:gd name="connsiteY2" fmla="*/ 76200 h 88053"/>
                  <a:gd name="connsiteX3" fmla="*/ 533400 w 533400"/>
                  <a:gd name="connsiteY3" fmla="*/ 0 h 8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88053">
                    <a:moveTo>
                      <a:pt x="0" y="20320"/>
                    </a:moveTo>
                    <a:cubicBezTo>
                      <a:pt x="44450" y="41063"/>
                      <a:pt x="88900" y="61807"/>
                      <a:pt x="147320" y="71120"/>
                    </a:cubicBezTo>
                    <a:cubicBezTo>
                      <a:pt x="205740" y="80433"/>
                      <a:pt x="286173" y="88053"/>
                      <a:pt x="350520" y="76200"/>
                    </a:cubicBezTo>
                    <a:cubicBezTo>
                      <a:pt x="414867" y="64347"/>
                      <a:pt x="474133" y="32173"/>
                      <a:pt x="533400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1578864" y="3261360"/>
              <a:ext cx="451104" cy="76200"/>
            </a:xfrm>
            <a:custGeom>
              <a:avLst/>
              <a:gdLst>
                <a:gd name="connsiteX0" fmla="*/ 0 w 451104"/>
                <a:gd name="connsiteY0" fmla="*/ 12192 h 76200"/>
                <a:gd name="connsiteX1" fmla="*/ 146304 w 451104"/>
                <a:gd name="connsiteY1" fmla="*/ 67056 h 76200"/>
                <a:gd name="connsiteX2" fmla="*/ 286512 w 451104"/>
                <a:gd name="connsiteY2" fmla="*/ 67056 h 76200"/>
                <a:gd name="connsiteX3" fmla="*/ 384048 w 451104"/>
                <a:gd name="connsiteY3" fmla="*/ 42672 h 76200"/>
                <a:gd name="connsiteX4" fmla="*/ 451104 w 451104"/>
                <a:gd name="connsiteY4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104" h="76200">
                  <a:moveTo>
                    <a:pt x="0" y="12192"/>
                  </a:moveTo>
                  <a:cubicBezTo>
                    <a:pt x="49276" y="35052"/>
                    <a:pt x="98552" y="57912"/>
                    <a:pt x="146304" y="67056"/>
                  </a:cubicBezTo>
                  <a:cubicBezTo>
                    <a:pt x="194056" y="76200"/>
                    <a:pt x="246888" y="71120"/>
                    <a:pt x="286512" y="67056"/>
                  </a:cubicBezTo>
                  <a:cubicBezTo>
                    <a:pt x="326136" y="62992"/>
                    <a:pt x="356616" y="53848"/>
                    <a:pt x="384048" y="42672"/>
                  </a:cubicBezTo>
                  <a:cubicBezTo>
                    <a:pt x="411480" y="31496"/>
                    <a:pt x="431292" y="15748"/>
                    <a:pt x="451104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2609088" y="3822192"/>
              <a:ext cx="97536" cy="256032"/>
            </a:xfrm>
            <a:custGeom>
              <a:avLst/>
              <a:gdLst>
                <a:gd name="connsiteX0" fmla="*/ 0 w 97536"/>
                <a:gd name="connsiteY0" fmla="*/ 256032 h 256032"/>
                <a:gd name="connsiteX1" fmla="*/ 18288 w 97536"/>
                <a:gd name="connsiteY1" fmla="*/ 140208 h 256032"/>
                <a:gd name="connsiteX2" fmla="*/ 48768 w 97536"/>
                <a:gd name="connsiteY2" fmla="*/ 60960 h 256032"/>
                <a:gd name="connsiteX3" fmla="*/ 97536 w 97536"/>
                <a:gd name="connsiteY3" fmla="*/ 0 h 25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36" h="256032">
                  <a:moveTo>
                    <a:pt x="0" y="256032"/>
                  </a:moveTo>
                  <a:cubicBezTo>
                    <a:pt x="5080" y="214376"/>
                    <a:pt x="10160" y="172720"/>
                    <a:pt x="18288" y="140208"/>
                  </a:cubicBezTo>
                  <a:cubicBezTo>
                    <a:pt x="26416" y="107696"/>
                    <a:pt x="35560" y="84328"/>
                    <a:pt x="48768" y="60960"/>
                  </a:cubicBezTo>
                  <a:cubicBezTo>
                    <a:pt x="61976" y="37592"/>
                    <a:pt x="79756" y="18796"/>
                    <a:pt x="97536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1919536" y="3989437"/>
            <a:ext cx="504056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639616" y="3989437"/>
            <a:ext cx="1960880" cy="1097900"/>
            <a:chOff x="1076960" y="1808480"/>
            <a:chExt cx="1960880" cy="1097900"/>
          </a:xfrm>
        </p:grpSpPr>
        <p:sp>
          <p:nvSpPr>
            <p:cNvPr id="58" name="Freeform 57"/>
            <p:cNvSpPr/>
            <p:nvPr/>
          </p:nvSpPr>
          <p:spPr>
            <a:xfrm>
              <a:off x="1076960" y="1808480"/>
              <a:ext cx="1960880" cy="1066800"/>
            </a:xfrm>
            <a:custGeom>
              <a:avLst/>
              <a:gdLst>
                <a:gd name="connsiteX0" fmla="*/ 0 w 1960880"/>
                <a:gd name="connsiteY0" fmla="*/ 995680 h 1066800"/>
                <a:gd name="connsiteX1" fmla="*/ 670560 w 1960880"/>
                <a:gd name="connsiteY1" fmla="*/ 0 h 1066800"/>
                <a:gd name="connsiteX2" fmla="*/ 1960880 w 1960880"/>
                <a:gd name="connsiteY2" fmla="*/ 1066800 h 1066800"/>
                <a:gd name="connsiteX3" fmla="*/ 0 w 1960880"/>
                <a:gd name="connsiteY3" fmla="*/ 99568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0880" h="1066800">
                  <a:moveTo>
                    <a:pt x="0" y="995680"/>
                  </a:moveTo>
                  <a:lnTo>
                    <a:pt x="670560" y="0"/>
                  </a:lnTo>
                  <a:lnTo>
                    <a:pt x="1960880" y="1066800"/>
                  </a:lnTo>
                  <a:lnTo>
                    <a:pt x="0" y="995680"/>
                  </a:lnTo>
                  <a:close/>
                </a:path>
              </a:pathLst>
            </a:custGeom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331640" y="2204864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2157224" y="2138680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195736" y="2179464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739979" y="275832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97040" y="27623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862951" y="27623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 rot="10504837">
            <a:off x="4195247" y="3999483"/>
            <a:ext cx="1960880" cy="1097900"/>
            <a:chOff x="1076960" y="1808480"/>
            <a:chExt cx="1960880" cy="1097900"/>
          </a:xfrm>
        </p:grpSpPr>
        <p:sp>
          <p:nvSpPr>
            <p:cNvPr id="68" name="Freeform 67"/>
            <p:cNvSpPr/>
            <p:nvPr/>
          </p:nvSpPr>
          <p:spPr>
            <a:xfrm>
              <a:off x="1076960" y="1808480"/>
              <a:ext cx="1960880" cy="1066800"/>
            </a:xfrm>
            <a:custGeom>
              <a:avLst/>
              <a:gdLst>
                <a:gd name="connsiteX0" fmla="*/ 0 w 1960880"/>
                <a:gd name="connsiteY0" fmla="*/ 995680 h 1066800"/>
                <a:gd name="connsiteX1" fmla="*/ 670560 w 1960880"/>
                <a:gd name="connsiteY1" fmla="*/ 0 h 1066800"/>
                <a:gd name="connsiteX2" fmla="*/ 1960880 w 1960880"/>
                <a:gd name="connsiteY2" fmla="*/ 1066800 h 1066800"/>
                <a:gd name="connsiteX3" fmla="*/ 0 w 1960880"/>
                <a:gd name="connsiteY3" fmla="*/ 99568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0880" h="1066800">
                  <a:moveTo>
                    <a:pt x="0" y="995680"/>
                  </a:moveTo>
                  <a:lnTo>
                    <a:pt x="670560" y="0"/>
                  </a:lnTo>
                  <a:lnTo>
                    <a:pt x="1960880" y="1066800"/>
                  </a:lnTo>
                  <a:lnTo>
                    <a:pt x="0" y="995680"/>
                  </a:lnTo>
                  <a:close/>
                </a:path>
              </a:pathLst>
            </a:custGeom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331640" y="2204864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157224" y="2138680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2195736" y="2179464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739979" y="275832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797040" y="27623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862951" y="27623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6456040" y="4032320"/>
            <a:ext cx="3924436" cy="8002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FFFFFF"/>
                </a:solidFill>
                <a:latin typeface="Arial"/>
                <a:cs typeface="Arial"/>
              </a:rPr>
              <a:t>SSS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Three sides.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919536" y="5213573"/>
            <a:ext cx="504056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</a:p>
        </p:txBody>
      </p:sp>
      <p:grpSp>
        <p:nvGrpSpPr>
          <p:cNvPr id="87" name="Group 86"/>
          <p:cNvGrpSpPr/>
          <p:nvPr/>
        </p:nvGrpSpPr>
        <p:grpSpPr>
          <a:xfrm rot="16200000">
            <a:off x="4187788" y="5393593"/>
            <a:ext cx="1080120" cy="720080"/>
            <a:chOff x="1331640" y="5661248"/>
            <a:chExt cx="1728192" cy="1038592"/>
          </a:xfrm>
        </p:grpSpPr>
        <p:sp>
          <p:nvSpPr>
            <p:cNvPr id="88" name="Right Triangle 87"/>
            <p:cNvSpPr/>
            <p:nvPr/>
          </p:nvSpPr>
          <p:spPr>
            <a:xfrm>
              <a:off x="1331640" y="5661248"/>
              <a:ext cx="1728192" cy="936104"/>
            </a:xfrm>
            <a:prstGeom prst="rtTriangl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331640" y="6381328"/>
              <a:ext cx="216024" cy="216024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2123728" y="6021288"/>
              <a:ext cx="14401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1949614" y="6483816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2009810" y="6481911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3143672" y="5357589"/>
            <a:ext cx="1080120" cy="720080"/>
            <a:chOff x="1331640" y="5661248"/>
            <a:chExt cx="1728192" cy="1038592"/>
          </a:xfrm>
        </p:grpSpPr>
        <p:sp>
          <p:nvSpPr>
            <p:cNvPr id="94" name="Right Triangle 93"/>
            <p:cNvSpPr/>
            <p:nvPr/>
          </p:nvSpPr>
          <p:spPr>
            <a:xfrm>
              <a:off x="1331640" y="5661248"/>
              <a:ext cx="1728192" cy="936104"/>
            </a:xfrm>
            <a:prstGeom prst="rtTriangl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331640" y="6381328"/>
              <a:ext cx="216024" cy="216024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 flipV="1">
              <a:off x="2123728" y="6021288"/>
              <a:ext cx="14401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1949614" y="6483816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2009810" y="6481911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6456040" y="5179438"/>
            <a:ext cx="3924436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FFFFFF"/>
                </a:solidFill>
                <a:latin typeface="Arial"/>
                <a:cs typeface="Arial"/>
              </a:rPr>
              <a:t>RHS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Right-angle, hypotenuse and another side.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6354222" y="1325141"/>
            <a:ext cx="4134266" cy="11075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47058" y="837585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Wingdings" panose="05000000000000000000" pitchFamily="2" charset="2"/>
                <a:cs typeface="Arial" charset="0"/>
              </a:rPr>
              <a:t>!</a:t>
            </a:r>
            <a:endParaRPr lang="en-GB" dirty="0">
              <a:solidFill>
                <a:srgbClr val="000000"/>
              </a:solidFill>
              <a:latin typeface="Wingdings" panose="05000000000000000000" pitchFamily="2" charset="2"/>
              <a:cs typeface="Arial" charset="0"/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67056" y="-199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>
                <a:cs typeface="Arial"/>
              </a:rPr>
              <a:t>Proving Congruence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359373" y="2593861"/>
            <a:ext cx="4134266" cy="11075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375285" y="3931781"/>
            <a:ext cx="4134266" cy="11075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359373" y="5164275"/>
            <a:ext cx="4134266" cy="11075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819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100" grpId="0" animBg="1"/>
      <p:bldP spid="78" grpId="0" animBg="1"/>
      <p:bldP spid="79" grpId="0" animBg="1"/>
      <p:bldP spid="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7845320">
            <a:off x="2403187" y="3057922"/>
            <a:ext cx="3281171" cy="1830147"/>
            <a:chOff x="467544" y="4365104"/>
            <a:chExt cx="1368152" cy="605036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67544" y="4365104"/>
              <a:ext cx="936104" cy="576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1403648" y="4365104"/>
              <a:ext cx="432048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67544" y="4869160"/>
              <a:ext cx="1368152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691848" y="4806280"/>
              <a:ext cx="50800" cy="124460"/>
            </a:xfrm>
            <a:custGeom>
              <a:avLst/>
              <a:gdLst>
                <a:gd name="connsiteX0" fmla="*/ 50800 w 50800"/>
                <a:gd name="connsiteY0" fmla="*/ 124460 h 124460"/>
                <a:gd name="connsiteX1" fmla="*/ 15240 w 50800"/>
                <a:gd name="connsiteY1" fmla="*/ 22860 h 124460"/>
                <a:gd name="connsiteX2" fmla="*/ 0 w 50800"/>
                <a:gd name="connsiteY2" fmla="*/ 0 h 12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" h="124460">
                  <a:moveTo>
                    <a:pt x="50800" y="124460"/>
                  </a:moveTo>
                  <a:cubicBezTo>
                    <a:pt x="37253" y="84031"/>
                    <a:pt x="23707" y="43603"/>
                    <a:pt x="15240" y="22860"/>
                  </a:cubicBezTo>
                  <a:cubicBezTo>
                    <a:pt x="6773" y="2117"/>
                    <a:pt x="3386" y="1058"/>
                    <a:pt x="0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3754680" flipH="1">
              <a:off x="1603706" y="4549908"/>
              <a:ext cx="5257" cy="10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107316" y="4853300"/>
              <a:ext cx="7620" cy="116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1144444" y="4851380"/>
              <a:ext cx="7620" cy="116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015880" y="1700809"/>
            <a:ext cx="5256584" cy="2246769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Why is it not sufficient to show two sides are the same and an angle are the same if the side is not </a:t>
            </a:r>
            <a:r>
              <a:rPr lang="en-GB" sz="2000" b="1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included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000000"/>
              </a:solidFill>
              <a:latin typeface="Trebuchet MS" panose="020B0603020202020204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Try and draw a triangle with the same side lengths and indicated angle, but that is not congruent to this one.</a:t>
            </a:r>
          </a:p>
        </p:txBody>
      </p:sp>
      <p:grpSp>
        <p:nvGrpSpPr>
          <p:cNvPr id="14" name="Group 13"/>
          <p:cNvGrpSpPr/>
          <p:nvPr/>
        </p:nvGrpSpPr>
        <p:grpSpPr>
          <a:xfrm rot="7845320">
            <a:off x="2323268" y="2924278"/>
            <a:ext cx="3505539" cy="1856853"/>
            <a:chOff x="373989" y="4378572"/>
            <a:chExt cx="1461707" cy="613865"/>
          </a:xfrm>
        </p:grpSpPr>
        <p:cxnSp>
          <p:nvCxnSpPr>
            <p:cNvPr id="15" name="Straight Connector 14"/>
            <p:cNvCxnSpPr/>
            <p:nvPr/>
          </p:nvCxnSpPr>
          <p:spPr>
            <a:xfrm rot="13754680" flipH="1">
              <a:off x="809440" y="4264576"/>
              <a:ext cx="41454" cy="91235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3754680" flipV="1">
              <a:off x="1204548" y="4591132"/>
              <a:ext cx="613865" cy="18874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67544" y="4869160"/>
              <a:ext cx="1368152" cy="7200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691848" y="4806280"/>
              <a:ext cx="50800" cy="124460"/>
            </a:xfrm>
            <a:custGeom>
              <a:avLst/>
              <a:gdLst>
                <a:gd name="connsiteX0" fmla="*/ 50800 w 50800"/>
                <a:gd name="connsiteY0" fmla="*/ 124460 h 124460"/>
                <a:gd name="connsiteX1" fmla="*/ 15240 w 50800"/>
                <a:gd name="connsiteY1" fmla="*/ 22860 h 124460"/>
                <a:gd name="connsiteX2" fmla="*/ 0 w 50800"/>
                <a:gd name="connsiteY2" fmla="*/ 0 h 12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" h="124460">
                  <a:moveTo>
                    <a:pt x="50800" y="124460"/>
                  </a:moveTo>
                  <a:cubicBezTo>
                    <a:pt x="37253" y="84031"/>
                    <a:pt x="23707" y="43603"/>
                    <a:pt x="15240" y="22860"/>
                  </a:cubicBezTo>
                  <a:cubicBezTo>
                    <a:pt x="6773" y="2117"/>
                    <a:pt x="3386" y="1058"/>
                    <a:pt x="0" y="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3754680">
              <a:off x="1478130" y="4637915"/>
              <a:ext cx="13143" cy="92833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1107316" y="4853300"/>
              <a:ext cx="7620" cy="11684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1144444" y="4851380"/>
              <a:ext cx="7620" cy="11684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8184232" y="4032868"/>
            <a:ext cx="2088232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Click to Reveal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605061" y="9607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>
                <a:cs typeface="Arial"/>
              </a:rPr>
              <a:t>Proving Congruence</a:t>
            </a:r>
          </a:p>
        </p:txBody>
      </p:sp>
    </p:spTree>
    <p:extLst>
      <p:ext uri="{BB962C8B-B14F-4D97-AF65-F5344CB8AC3E}">
        <p14:creationId xmlns:p14="http://schemas.microsoft.com/office/powerpoint/2010/main" val="405053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9373" y="188641"/>
            <a:ext cx="8812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If two triangles both had the same properties indicated, would they be congruent? If so, which congruence test would prove this? 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5411672" y="4594944"/>
            <a:ext cx="384968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Symbol" pitchFamily="18" charset="2"/>
                <a:cs typeface="Arial"/>
                <a:sym typeface="Wingdings"/>
              </a:rPr>
              <a:t></a:t>
            </a:r>
            <a:endParaRPr lang="en-GB" sz="1600" dirty="0">
              <a:solidFill>
                <a:srgbClr val="FFFFFF"/>
              </a:solidFill>
              <a:latin typeface="Symbol" pitchFamily="18" charset="2"/>
              <a:cs typeface="Arial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915728" y="4594944"/>
            <a:ext cx="615948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SSS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635808" y="4594944"/>
            <a:ext cx="615948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SAS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663700" y="5026992"/>
            <a:ext cx="615948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ASA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383780" y="5026992"/>
            <a:ext cx="615948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RHS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96" y="2132857"/>
            <a:ext cx="4381757" cy="204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9851">
            <a:off x="6275949" y="2370073"/>
            <a:ext cx="4381757" cy="204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23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F5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 animBg="1"/>
      <p:bldP spid="123" grpId="0" animBg="1"/>
      <p:bldP spid="1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9373" y="188641"/>
            <a:ext cx="8812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If two triangles both had the same properties indicated, would they be congruent? If so, which congruence test would prove this? 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7952999" y="3356993"/>
            <a:ext cx="383284" cy="3741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Symbol" pitchFamily="18" charset="2"/>
                <a:cs typeface="Arial"/>
                <a:sym typeface="Wingdings"/>
              </a:rPr>
              <a:t></a:t>
            </a:r>
            <a:endParaRPr lang="en-GB" sz="1600" dirty="0">
              <a:solidFill>
                <a:srgbClr val="FFFFFF"/>
              </a:solidFill>
              <a:latin typeface="Symbol" pitchFamily="18" charset="2"/>
              <a:cs typeface="Arial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8457055" y="3356993"/>
            <a:ext cx="613255" cy="3741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SSS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9177135" y="3356993"/>
            <a:ext cx="613255" cy="3741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SAS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8203840" y="3789041"/>
            <a:ext cx="613255" cy="3741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ASA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8923920" y="3789041"/>
            <a:ext cx="613255" cy="3741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RHS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374" y="1388970"/>
            <a:ext cx="5355095" cy="25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49373" y="3731142"/>
            <a:ext cx="5355095" cy="25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8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F5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30" grpId="0" animBg="1"/>
      <p:bldP spid="1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9373" y="188641"/>
            <a:ext cx="8812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If two triangles both had the same properties indicated, would they be congruent? If so, which congruence test would prove this? 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2603611" y="4909824"/>
            <a:ext cx="393794" cy="3761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Symbol" pitchFamily="18" charset="2"/>
                <a:cs typeface="Arial"/>
                <a:sym typeface="Wingdings"/>
              </a:rPr>
              <a:t></a:t>
            </a:r>
            <a:endParaRPr lang="en-GB" sz="1600" dirty="0">
              <a:solidFill>
                <a:srgbClr val="FFFFFF"/>
              </a:solidFill>
              <a:latin typeface="Symbol" pitchFamily="18" charset="2"/>
              <a:cs typeface="Arial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3107668" y="4909824"/>
            <a:ext cx="630070" cy="3761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SSS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827748" y="4909824"/>
            <a:ext cx="630070" cy="3761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SAS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783632" y="5341872"/>
            <a:ext cx="630070" cy="3761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ASA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503712" y="5341872"/>
            <a:ext cx="630070" cy="3761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RHS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63" y="1366703"/>
            <a:ext cx="5054389" cy="235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42" y="3922752"/>
            <a:ext cx="5054389" cy="235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16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  <p:bldLst>
      <p:bldP spid="147" grpId="0" animBg="1"/>
      <p:bldP spid="153" grpId="0" animBg="1"/>
      <p:bldP spid="159" grpId="0" animBg="1"/>
      <p:bldP spid="169" grpId="0" animBg="1"/>
      <p:bldP spid="1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75750">
            <a:off x="5428483" y="2224585"/>
            <a:ext cx="58864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6127">
            <a:off x="1584752" y="2245731"/>
            <a:ext cx="58864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9373" y="188641"/>
            <a:ext cx="8812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If two triangles both had the same properties indicated, would they be congruent? If so, which congruence test would prove this? 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4831729" y="2038462"/>
            <a:ext cx="403044" cy="256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Symbol" pitchFamily="18" charset="2"/>
                <a:cs typeface="Arial"/>
                <a:sym typeface="Wingdings"/>
              </a:rPr>
              <a:t></a:t>
            </a:r>
            <a:endParaRPr lang="en-GB" sz="1600" dirty="0">
              <a:solidFill>
                <a:srgbClr val="FFFFFF"/>
              </a:solidFill>
              <a:latin typeface="Symbol" pitchFamily="18" charset="2"/>
              <a:cs typeface="Arial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335785" y="2038462"/>
            <a:ext cx="644871" cy="256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SSS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055865" y="2038462"/>
            <a:ext cx="644871" cy="256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SAS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5011749" y="2470510"/>
            <a:ext cx="644871" cy="256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ASA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731829" y="2470510"/>
            <a:ext cx="644871" cy="256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RHS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4163" y="2727396"/>
            <a:ext cx="172819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This angle is known from the other two.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791745" y="5978898"/>
            <a:ext cx="144302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2063552" y="5517232"/>
            <a:ext cx="172819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This angle is known from the other two.</a:t>
            </a:r>
          </a:p>
        </p:txBody>
      </p:sp>
      <p:cxnSp>
        <p:nvCxnSpPr>
          <p:cNvPr id="173" name="Straight Arrow Connector 172"/>
          <p:cNvCxnSpPr/>
          <p:nvPr/>
        </p:nvCxnSpPr>
        <p:spPr>
          <a:xfrm flipV="1">
            <a:off x="9567702" y="1484784"/>
            <a:ext cx="128698" cy="1242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7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6" grpId="0" animBg="1"/>
      <p:bldP spid="137" grpId="0" animBg="1"/>
      <p:bldP spid="6" grpId="0" animBg="1"/>
      <p:bldP spid="1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9373" y="188641"/>
            <a:ext cx="8812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If two triangles both had the same properties indicated, would they be congruent? If so, which congruence test would prove this? 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711624" y="4523840"/>
            <a:ext cx="439794" cy="3672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Symbol" pitchFamily="18" charset="2"/>
                <a:cs typeface="Arial"/>
                <a:sym typeface="Wingdings"/>
              </a:rPr>
              <a:t></a:t>
            </a:r>
            <a:endParaRPr lang="en-GB" sz="1600" dirty="0">
              <a:solidFill>
                <a:srgbClr val="FFFFFF"/>
              </a:solidFill>
              <a:latin typeface="Symbol" pitchFamily="18" charset="2"/>
              <a:cs typeface="Arial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3287688" y="4509121"/>
            <a:ext cx="703670" cy="3672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SSS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166051" y="4509121"/>
            <a:ext cx="703670" cy="3672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SAS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2928760" y="5027239"/>
            <a:ext cx="703670" cy="3672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ASA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3814216" y="5027238"/>
            <a:ext cx="703670" cy="3672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RHS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60" y="1385221"/>
            <a:ext cx="476478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8251" y="3661921"/>
            <a:ext cx="476478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8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F5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2" grpId="0" animBg="1"/>
      <p:bldP spid="1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9373" y="188641"/>
            <a:ext cx="8812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If two triangles both had the same properties indicated, would they be congruent? If so, which congruence test would prove this? 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7000540" y="4797152"/>
            <a:ext cx="395700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Symbol" pitchFamily="18" charset="2"/>
                <a:cs typeface="Arial"/>
                <a:sym typeface="Wingdings"/>
              </a:rPr>
              <a:t></a:t>
            </a:r>
            <a:endParaRPr lang="en-GB" sz="1600" dirty="0">
              <a:solidFill>
                <a:srgbClr val="FFFFFF"/>
              </a:solidFill>
              <a:latin typeface="Symbol" pitchFamily="18" charset="2"/>
              <a:cs typeface="Arial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7483200" y="4797152"/>
            <a:ext cx="633120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SSS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8203280" y="4797152"/>
            <a:ext cx="633120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SAS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7216220" y="5229200"/>
            <a:ext cx="633120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ASA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7936300" y="5229200"/>
            <a:ext cx="633120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RHS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56660" y="2758930"/>
            <a:ext cx="4459003" cy="198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06495" y="1536170"/>
            <a:ext cx="4419691" cy="196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81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F5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46" grpId="0" animBg="1"/>
      <p:bldP spid="148" grpId="0" animBg="1"/>
      <p:bldP spid="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9373" y="188641"/>
            <a:ext cx="8812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If two triangles both had the same properties indicated, would they be congruent? If so, which congruence test would prove this?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73757" y="1648855"/>
            <a:ext cx="26479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219200"/>
            <a:ext cx="26479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Rectangle 149"/>
          <p:cNvSpPr/>
          <p:nvPr/>
        </p:nvSpPr>
        <p:spPr>
          <a:xfrm>
            <a:off x="7520364" y="1988840"/>
            <a:ext cx="414918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Symbol" pitchFamily="18" charset="2"/>
                <a:cs typeface="Arial"/>
                <a:sym typeface="Wingdings"/>
              </a:rPr>
              <a:t></a:t>
            </a:r>
            <a:endParaRPr lang="en-GB" sz="1600" dirty="0">
              <a:solidFill>
                <a:srgbClr val="FFFFFF"/>
              </a:solidFill>
              <a:latin typeface="Symbol" pitchFamily="18" charset="2"/>
              <a:cs typeface="Arial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8024420" y="1988840"/>
            <a:ext cx="663868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SSS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8744500" y="1988840"/>
            <a:ext cx="663868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SAS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7736388" y="2455673"/>
            <a:ext cx="663868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ASA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8498830" y="2455673"/>
            <a:ext cx="663868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RHS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33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F5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4" grpId="0" animBg="1"/>
      <p:bldP spid="1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9373" y="188641"/>
            <a:ext cx="8812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If two triangles both had the same properties indicated, would they be congruent? If so, which congruence test would prove this?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0784" y="1550183"/>
            <a:ext cx="24860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1550182"/>
            <a:ext cx="24860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Rectangle 155"/>
          <p:cNvSpPr/>
          <p:nvPr/>
        </p:nvSpPr>
        <p:spPr>
          <a:xfrm>
            <a:off x="5087888" y="4149081"/>
            <a:ext cx="460688" cy="3519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Symbol" pitchFamily="18" charset="2"/>
                <a:cs typeface="Arial"/>
                <a:sym typeface="Wingdings"/>
              </a:rPr>
              <a:t></a:t>
            </a:r>
            <a:endParaRPr lang="en-GB" dirty="0">
              <a:solidFill>
                <a:srgbClr val="FFFFFF"/>
              </a:solidFill>
              <a:latin typeface="Symbol" pitchFamily="18" charset="2"/>
              <a:cs typeface="Arial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709802" y="4149081"/>
            <a:ext cx="737101" cy="3519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SSS</a:t>
            </a:r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591449" y="4149081"/>
            <a:ext cx="737101" cy="3519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SAS</a:t>
            </a:r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318233" y="4581129"/>
            <a:ext cx="737101" cy="3519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ASA</a:t>
            </a:r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6209553" y="4581129"/>
            <a:ext cx="737101" cy="3519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RHS</a:t>
            </a:r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3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F5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</p:childTnLst>
        </p:cTn>
      </p:par>
    </p:tnLst>
    <p:bldLst>
      <p:bldP spid="156" grpId="0" animBg="1"/>
      <p:bldP spid="157" grpId="0" animBg="1"/>
      <p:bldP spid="158" grpId="0" animBg="1"/>
      <p:bldP spid="160" grpId="0" animBg="1"/>
      <p:bldP spid="1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B591-2962-4A91-936B-6C19B2D962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b="1" u="sng" dirty="0">
                <a:hlinkClick r:id="rId3" action="ppaction://hlinkfile"/>
              </a:rPr>
              <a:t>Worksheet</a:t>
            </a:r>
            <a:endParaRPr lang="en-GB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CBBD2-8C01-49E4-80ED-E182B7E12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1196753"/>
            <a:ext cx="859737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1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B591-2962-4A91-936B-6C19B2D962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b="1" dirty="0"/>
              <a:t>Solutions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44122127"/>
              </p:ext>
            </p:extLst>
          </p:nvPr>
        </p:nvGraphicFramePr>
        <p:xfrm>
          <a:off x="0" y="1484313"/>
          <a:ext cx="8229600" cy="42672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0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1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Congruent – 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Not enough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Not enough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Congruent – 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Not congruent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Congruent</a:t>
                      </a:r>
                      <a:r>
                        <a:rPr lang="en-GB" sz="2000" b="1" baseline="0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 – SAS </a:t>
                      </a:r>
                      <a:endParaRPr lang="en-GB" sz="2000" b="1" dirty="0">
                        <a:solidFill>
                          <a:sysClr val="windowText" lastClr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Congruent – RHS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Not congruent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Not enough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Not enough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Congruent</a:t>
                      </a:r>
                      <a:r>
                        <a:rPr lang="en-GB" sz="2000" b="1" baseline="0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 – ASA</a:t>
                      </a:r>
                      <a:endParaRPr lang="en-GB" sz="2000" b="1" dirty="0">
                        <a:solidFill>
                          <a:sysClr val="windowText" lastClr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Congruent - SSS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Not enough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Not enough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Not congruent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Not congruent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Congruent – 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Not enough information (ambiguou</a:t>
                      </a:r>
                      <a:r>
                        <a:rPr lang="en-GB" sz="2000" b="1" baseline="0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s case – SSA)</a:t>
                      </a:r>
                      <a:endParaRPr lang="en-GB" sz="2000" b="1" dirty="0">
                        <a:solidFill>
                          <a:sysClr val="windowText" lastClr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Not congruent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Congruent</a:t>
                      </a:r>
                      <a:r>
                        <a:rPr lang="en-GB" sz="2000" b="1" baseline="0" dirty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 - SAS</a:t>
                      </a:r>
                      <a:endParaRPr lang="en-GB" sz="2000" b="1" dirty="0">
                        <a:solidFill>
                          <a:sysClr val="windowText" lastClr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954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Show what you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Use your whiteboards to write down the answers to each </a:t>
            </a:r>
            <a:r>
              <a:rPr lang="en-GB" dirty="0">
                <a:solidFill>
                  <a:srgbClr val="FF0000"/>
                </a:solidFill>
                <a:hlinkClick r:id="rId3"/>
              </a:rPr>
              <a:t>question</a:t>
            </a:r>
            <a:endParaRPr lang="en-GB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Is it A, B, C, D or E?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473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Show what you know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196752"/>
            <a:ext cx="8568952" cy="442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codd\AppData\Local\Microsoft\Windows\Temporary Internet Files\Content.IE5\0ZZPX6PA\Green_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07" y="3868219"/>
            <a:ext cx="373943" cy="3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Show what you know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54" y="1044057"/>
            <a:ext cx="7646284" cy="522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codd\AppData\Local\Microsoft\Windows\Temporary Internet Files\Content.IE5\0ZZPX6PA\Green_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02" y="5330924"/>
            <a:ext cx="373943" cy="3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7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Show what you know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853558"/>
            <a:ext cx="7599801" cy="53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codd\AppData\Local\Microsoft\Windows\Temporary Internet Files\Content.IE5\0ZZPX6PA\Green_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56" y="5838474"/>
            <a:ext cx="373943" cy="3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Show what you know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990600"/>
            <a:ext cx="7662033" cy="513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codd\AppData\Local\Microsoft\Windows\Temporary Internet Files\Content.IE5\0ZZPX6PA\Green_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4977358"/>
            <a:ext cx="373943" cy="3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08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Show what you know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176338"/>
            <a:ext cx="8109857" cy="470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codd\AppData\Local\Microsoft\Windows\Temporary Internet Files\Content.IE5\0ZZPX6PA\Green_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96" y="5149722"/>
            <a:ext cx="373943" cy="3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1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Show what you know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081088"/>
            <a:ext cx="8097197" cy="486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codd\AppData\Local\Microsoft\Windows\Temporary Internet Files\Content.IE5\0ZZPX6PA\Green_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5603256"/>
            <a:ext cx="373943" cy="3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2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Show what you know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152525"/>
            <a:ext cx="7844265" cy="501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codd\AppData\Local\Microsoft\Windows\Temporary Internet Files\Content.IE5\0ZZPX6PA\Green_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5790309"/>
            <a:ext cx="373943" cy="3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2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Show what you know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298476"/>
            <a:ext cx="8820473" cy="35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codd\AppData\Local\Microsoft\Windows\Temporary Internet Files\Content.IE5\0ZZPX6PA\Green_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23" y="4013162"/>
            <a:ext cx="186972" cy="18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0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Show what you know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085850"/>
            <a:ext cx="7887745" cy="500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codd\AppData\Local\Microsoft\Windows\Temporary Internet Files\Content.IE5\0ZZPX6PA\Green_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5085184"/>
            <a:ext cx="373943" cy="3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97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Show what you know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109664"/>
            <a:ext cx="7704856" cy="512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acodd\AppData\Local\Microsoft\Windows\Temporary Internet Files\Content.IE5\0ZZPX6PA\Green_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5868496"/>
            <a:ext cx="373943" cy="3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8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9144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	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Key vocabulary: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5AA4-9189-4B22-04DA-AB48BD30AB2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/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/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2"/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4"/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/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6"/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/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Decode</a:t>
              </a:r>
              <a:r>
                <a:rPr kumimoji="0" lang="en-US" sz="1942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 the word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Definition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Non-examples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419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9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9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Congruent 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  <p:sp>
        <p:nvSpPr>
          <p:cNvPr id="3" name="Regular Pentagon 16">
            <a:extLst>
              <a:ext uri="{FF2B5EF4-FFF2-40B4-BE49-F238E27FC236}">
                <a16:creationId xmlns:a16="http://schemas.microsoft.com/office/drawing/2014/main" id="{4741336B-E153-5F3A-E691-E8E597B094FD}"/>
              </a:ext>
            </a:extLst>
          </p:cNvPr>
          <p:cNvSpPr/>
          <p:nvPr/>
        </p:nvSpPr>
        <p:spPr>
          <a:xfrm>
            <a:off x="1027308" y="4783476"/>
            <a:ext cx="609186" cy="762752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gular Pentagon 17">
            <a:extLst>
              <a:ext uri="{FF2B5EF4-FFF2-40B4-BE49-F238E27FC236}">
                <a16:creationId xmlns:a16="http://schemas.microsoft.com/office/drawing/2014/main" id="{B77DC44C-7D91-6B8F-70B1-75B452408E85}"/>
              </a:ext>
            </a:extLst>
          </p:cNvPr>
          <p:cNvSpPr/>
          <p:nvPr/>
        </p:nvSpPr>
        <p:spPr>
          <a:xfrm rot="10800000">
            <a:off x="2359000" y="4831960"/>
            <a:ext cx="609186" cy="762752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5B1929E9-0C7A-7547-09AB-6C059959F40F}"/>
              </a:ext>
            </a:extLst>
          </p:cNvPr>
          <p:cNvSpPr/>
          <p:nvPr/>
        </p:nvSpPr>
        <p:spPr>
          <a:xfrm>
            <a:off x="9249866" y="4843854"/>
            <a:ext cx="471328" cy="804742"/>
          </a:xfrm>
          <a:prstGeom prst="lightningBol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14B9F5FA-6EE3-548B-009F-EAEDBE1EF554}"/>
              </a:ext>
            </a:extLst>
          </p:cNvPr>
          <p:cNvSpPr/>
          <p:nvPr/>
        </p:nvSpPr>
        <p:spPr>
          <a:xfrm rot="13393280">
            <a:off x="7521078" y="4679246"/>
            <a:ext cx="747840" cy="1276856"/>
          </a:xfrm>
          <a:prstGeom prst="lightningBol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670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1" grpId="0"/>
      <p:bldP spid="3" grpId="0" animBg="1"/>
      <p:bldP spid="3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Congruence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Two shapes are said to be congruent if they are the </a:t>
            </a:r>
            <a:r>
              <a:rPr lang="en-GB" dirty="0">
                <a:solidFill>
                  <a:srgbClr val="FF0000"/>
                </a:solidFill>
              </a:rPr>
              <a:t>same shape and size</a:t>
            </a:r>
          </a:p>
          <a:p>
            <a:endParaRPr lang="en-GB" dirty="0"/>
          </a:p>
          <a:p>
            <a:r>
              <a:rPr lang="en-GB" dirty="0"/>
              <a:t>The shapes may be a </a:t>
            </a:r>
            <a:r>
              <a:rPr lang="en-GB" dirty="0">
                <a:solidFill>
                  <a:srgbClr val="FF0000"/>
                </a:solidFill>
              </a:rPr>
              <a:t>reflection</a:t>
            </a:r>
            <a:r>
              <a:rPr lang="en-GB" dirty="0"/>
              <a:t> of each other, or be </a:t>
            </a:r>
            <a:r>
              <a:rPr lang="en-GB" dirty="0">
                <a:solidFill>
                  <a:srgbClr val="FF0000"/>
                </a:solidFill>
              </a:rPr>
              <a:t>rotated or translated</a:t>
            </a:r>
          </a:p>
        </p:txBody>
      </p:sp>
      <p:sp>
        <p:nvSpPr>
          <p:cNvPr id="4" name="Right Triangle 3"/>
          <p:cNvSpPr/>
          <p:nvPr/>
        </p:nvSpPr>
        <p:spPr>
          <a:xfrm rot="16200000">
            <a:off x="1834369" y="4199173"/>
            <a:ext cx="1944216" cy="129614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ight Triangle 4"/>
          <p:cNvSpPr/>
          <p:nvPr/>
        </p:nvSpPr>
        <p:spPr>
          <a:xfrm rot="5400000">
            <a:off x="4050918" y="4199173"/>
            <a:ext cx="1944216" cy="129614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ight Triangle 5"/>
          <p:cNvSpPr/>
          <p:nvPr/>
        </p:nvSpPr>
        <p:spPr>
          <a:xfrm rot="5400000" flipH="1">
            <a:off x="4050918" y="4171673"/>
            <a:ext cx="1944216" cy="129614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ight Triangle 6"/>
          <p:cNvSpPr/>
          <p:nvPr/>
        </p:nvSpPr>
        <p:spPr>
          <a:xfrm rot="16200000">
            <a:off x="9035169" y="4011895"/>
            <a:ext cx="1944216" cy="129614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6837" y="3875137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All of the angles and side lengths are the same</a:t>
            </a:r>
          </a:p>
        </p:txBody>
      </p:sp>
    </p:spTree>
    <p:extLst>
      <p:ext uri="{BB962C8B-B14F-4D97-AF65-F5344CB8AC3E}">
        <p14:creationId xmlns:p14="http://schemas.microsoft.com/office/powerpoint/2010/main" val="36351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7C1FC-C8CE-4468-9884-B5708095F67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52650" y="454025"/>
            <a:ext cx="8134350" cy="14700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Which shapes are congruent?</a:t>
            </a:r>
          </a:p>
        </p:txBody>
      </p:sp>
    </p:spTree>
    <p:extLst>
      <p:ext uri="{BB962C8B-B14F-4D97-AF65-F5344CB8AC3E}">
        <p14:creationId xmlns:p14="http://schemas.microsoft.com/office/powerpoint/2010/main" val="15067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607347" y="1747212"/>
            <a:ext cx="2035245" cy="1008112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7783811" y="3907452"/>
            <a:ext cx="2035245" cy="1008112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7746" y="883116"/>
            <a:ext cx="1152128" cy="172819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50" y="306865"/>
            <a:ext cx="576064" cy="12471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Heart 8"/>
          <p:cNvSpPr/>
          <p:nvPr/>
        </p:nvSpPr>
        <p:spPr>
          <a:xfrm>
            <a:off x="2419214" y="3259380"/>
            <a:ext cx="1224136" cy="1296144"/>
          </a:xfrm>
          <a:prstGeom prst="hear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8935938" y="2467292"/>
            <a:ext cx="1224136" cy="1296144"/>
          </a:xfrm>
          <a:prstGeom prst="hear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Lightning Bolt 10"/>
          <p:cNvSpPr/>
          <p:nvPr/>
        </p:nvSpPr>
        <p:spPr>
          <a:xfrm>
            <a:off x="5191522" y="4411508"/>
            <a:ext cx="1368152" cy="1512168"/>
          </a:xfrm>
          <a:prstGeom prst="lightningBol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Lightning Bolt 11"/>
          <p:cNvSpPr/>
          <p:nvPr/>
        </p:nvSpPr>
        <p:spPr>
          <a:xfrm rot="13393280">
            <a:off x="5416105" y="652897"/>
            <a:ext cx="2170798" cy="2399303"/>
          </a:xfrm>
          <a:prstGeom prst="lightningBol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Block Arc 12"/>
          <p:cNvSpPr/>
          <p:nvPr/>
        </p:nvSpPr>
        <p:spPr>
          <a:xfrm>
            <a:off x="9079954" y="235044"/>
            <a:ext cx="1152128" cy="1080121"/>
          </a:xfrm>
          <a:prstGeom prst="blockArc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Block Arc 13"/>
          <p:cNvSpPr/>
          <p:nvPr/>
        </p:nvSpPr>
        <p:spPr>
          <a:xfrm flipV="1">
            <a:off x="7207746" y="2611309"/>
            <a:ext cx="1152128" cy="1080121"/>
          </a:xfrm>
          <a:prstGeom prst="blockArc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2167186" y="1852548"/>
            <a:ext cx="720080" cy="1617505"/>
          </a:xfrm>
          <a:prstGeom prst="diagStrip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Diagonal Stripe 15"/>
          <p:cNvSpPr/>
          <p:nvPr/>
        </p:nvSpPr>
        <p:spPr>
          <a:xfrm flipV="1">
            <a:off x="8827926" y="4896690"/>
            <a:ext cx="720080" cy="1617505"/>
          </a:xfrm>
          <a:prstGeom prst="diagStrip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gular Pentagon 16"/>
          <p:cNvSpPr/>
          <p:nvPr/>
        </p:nvSpPr>
        <p:spPr>
          <a:xfrm>
            <a:off x="3955549" y="2884654"/>
            <a:ext cx="1603197" cy="1526854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egular Pentagon 17"/>
          <p:cNvSpPr/>
          <p:nvPr/>
        </p:nvSpPr>
        <p:spPr>
          <a:xfrm rot="10800000">
            <a:off x="6776716" y="4968843"/>
            <a:ext cx="1603197" cy="1526854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4001409" y="235044"/>
            <a:ext cx="1247119" cy="1247119"/>
          </a:xfrm>
          <a:prstGeom prst="star5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5-Point Star 19"/>
          <p:cNvSpPr/>
          <p:nvPr/>
        </p:nvSpPr>
        <p:spPr>
          <a:xfrm rot="2033119">
            <a:off x="3607438" y="4495666"/>
            <a:ext cx="1920050" cy="1920050"/>
          </a:xfrm>
          <a:prstGeom prst="star5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Wave 20"/>
          <p:cNvSpPr/>
          <p:nvPr/>
        </p:nvSpPr>
        <p:spPr>
          <a:xfrm>
            <a:off x="8801433" y="1171148"/>
            <a:ext cx="1737703" cy="864096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Wave 21"/>
          <p:cNvSpPr/>
          <p:nvPr/>
        </p:nvSpPr>
        <p:spPr>
          <a:xfrm rot="18721879">
            <a:off x="2018415" y="5059580"/>
            <a:ext cx="1737703" cy="864096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&quot;No&quot; Symbol 2"/>
          <p:cNvSpPr/>
          <p:nvPr/>
        </p:nvSpPr>
        <p:spPr>
          <a:xfrm>
            <a:off x="3823369" y="0"/>
            <a:ext cx="1603197" cy="1603197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&quot;No&quot; Symbol 22"/>
          <p:cNvSpPr/>
          <p:nvPr/>
        </p:nvSpPr>
        <p:spPr>
          <a:xfrm>
            <a:off x="3645331" y="4777435"/>
            <a:ext cx="1603197" cy="1603197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&quot;No&quot; Symbol 23"/>
          <p:cNvSpPr/>
          <p:nvPr/>
        </p:nvSpPr>
        <p:spPr>
          <a:xfrm>
            <a:off x="2154499" y="128825"/>
            <a:ext cx="1603197" cy="1603197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&quot;No&quot; Symbol 24"/>
          <p:cNvSpPr/>
          <p:nvPr/>
        </p:nvSpPr>
        <p:spPr>
          <a:xfrm>
            <a:off x="6982212" y="953998"/>
            <a:ext cx="1603197" cy="1603197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&quot;No&quot; Symbol 25"/>
          <p:cNvSpPr/>
          <p:nvPr/>
        </p:nvSpPr>
        <p:spPr>
          <a:xfrm>
            <a:off x="5173518" y="4416591"/>
            <a:ext cx="1603197" cy="1603197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&quot;No&quot; Symbol 26"/>
          <p:cNvSpPr/>
          <p:nvPr/>
        </p:nvSpPr>
        <p:spPr>
          <a:xfrm>
            <a:off x="5642592" y="890236"/>
            <a:ext cx="1603197" cy="1603197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68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3" grpId="0" animBg="1"/>
      <p:bldP spid="3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1374</Words>
  <Application>Microsoft Office PowerPoint</Application>
  <PresentationFormat>Widescreen</PresentationFormat>
  <Paragraphs>283</Paragraphs>
  <Slides>34</Slides>
  <Notes>27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Calibri</vt:lpstr>
      <vt:lpstr>Century Gothic</vt:lpstr>
      <vt:lpstr>Comic Sans MS</vt:lpstr>
      <vt:lpstr>Josefin Sans</vt:lpstr>
      <vt:lpstr>Lato</vt:lpstr>
      <vt:lpstr>Roboto</vt:lpstr>
      <vt:lpstr>Söhne</vt:lpstr>
      <vt:lpstr>Symbol</vt:lpstr>
      <vt:lpstr>Trebuchet MS</vt:lpstr>
      <vt:lpstr>Wingdings</vt:lpstr>
      <vt:lpstr>Office Theme</vt:lpstr>
      <vt:lpstr>ALT</vt:lpstr>
      <vt:lpstr>1_Archway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Congruence</vt:lpstr>
      <vt:lpstr>Which shapes are congruent?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Worksheet</vt:lpstr>
      <vt:lpstr>Solutions</vt:lpstr>
      <vt:lpstr>Show what you know</vt:lpstr>
      <vt:lpstr>Show what you know</vt:lpstr>
      <vt:lpstr>Show what you know</vt:lpstr>
      <vt:lpstr>Show what you know</vt:lpstr>
      <vt:lpstr>Show what you know</vt:lpstr>
      <vt:lpstr>Show what you know</vt:lpstr>
      <vt:lpstr>Show what you know</vt:lpstr>
      <vt:lpstr>Show what you know</vt:lpstr>
      <vt:lpstr>Show what you know</vt:lpstr>
      <vt:lpstr>Show what you know</vt:lpstr>
      <vt:lpstr>Show what you know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21</cp:revision>
  <dcterms:created xsi:type="dcterms:W3CDTF">2024-05-01T10:13:14Z</dcterms:created>
  <dcterms:modified xsi:type="dcterms:W3CDTF">2025-07-18T08:48:47Z</dcterms:modified>
</cp:coreProperties>
</file>