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7" r:id="rId2"/>
    <p:sldId id="266" r:id="rId3"/>
    <p:sldId id="267" r:id="rId4"/>
    <p:sldId id="334" r:id="rId5"/>
    <p:sldId id="310" r:id="rId6"/>
    <p:sldId id="339" r:id="rId7"/>
    <p:sldId id="342" r:id="rId8"/>
    <p:sldId id="340" r:id="rId9"/>
    <p:sldId id="354" r:id="rId10"/>
    <p:sldId id="349" r:id="rId11"/>
    <p:sldId id="355" r:id="rId12"/>
    <p:sldId id="343" r:id="rId13"/>
    <p:sldId id="341" r:id="rId14"/>
    <p:sldId id="359" r:id="rId15"/>
    <p:sldId id="350" r:id="rId16"/>
    <p:sldId id="356" r:id="rId17"/>
    <p:sldId id="344" r:id="rId18"/>
    <p:sldId id="345" r:id="rId19"/>
    <p:sldId id="357" r:id="rId20"/>
    <p:sldId id="346" r:id="rId21"/>
    <p:sldId id="351" r:id="rId22"/>
    <p:sldId id="358" r:id="rId23"/>
    <p:sldId id="347" r:id="rId24"/>
    <p:sldId id="348" r:id="rId25"/>
    <p:sldId id="352" r:id="rId26"/>
    <p:sldId id="338" r:id="rId27"/>
    <p:sldId id="360" r:id="rId28"/>
    <p:sldId id="361" r:id="rId29"/>
    <p:sldId id="362" r:id="rId30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nnected  knowledge" id="{3C02AB96-CC2C-4D2B-B655-9219C11AACEF}">
          <p14:sldIdLst>
            <p14:sldId id="337"/>
          </p14:sldIdLst>
        </p14:section>
        <p14:section name="Instruct" id="{11B388BA-476C-44BA-B982-9891242A53A4}">
          <p14:sldIdLst>
            <p14:sldId id="266"/>
            <p14:sldId id="267"/>
            <p14:sldId id="334"/>
            <p14:sldId id="310"/>
            <p14:sldId id="339"/>
            <p14:sldId id="342"/>
            <p14:sldId id="340"/>
            <p14:sldId id="354"/>
            <p14:sldId id="349"/>
            <p14:sldId id="355"/>
            <p14:sldId id="343"/>
            <p14:sldId id="341"/>
            <p14:sldId id="359"/>
            <p14:sldId id="350"/>
            <p14:sldId id="356"/>
            <p14:sldId id="344"/>
            <p14:sldId id="345"/>
            <p14:sldId id="357"/>
            <p14:sldId id="346"/>
            <p14:sldId id="351"/>
            <p14:sldId id="358"/>
            <p14:sldId id="347"/>
            <p14:sldId id="348"/>
            <p14:sldId id="352"/>
          </p14:sldIdLst>
        </p14:section>
        <p14:section name="Practise" id="{4DE20639-8298-416A-9823-DAF5577CFEA8}">
          <p14:sldIdLst>
            <p14:sldId id="338"/>
          </p14:sldIdLst>
        </p14:section>
        <p14:section name="Secure" id="{251E3F4A-75B3-4372-91F1-369EBD96D304}">
          <p14:sldIdLst>
            <p14:sldId id="360"/>
          </p14:sldIdLst>
        </p14:section>
        <p14:section name="Default Section" id="{AD3ACE82-A46B-4C4F-80FB-F18DD8801C79}">
          <p14:sldIdLst>
            <p14:sldId id="361"/>
            <p14:sldId id="3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4F3"/>
    <a:srgbClr val="50CAE2"/>
    <a:srgbClr val="6FDDE3"/>
    <a:srgbClr val="0B51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Retrie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 dirty="0"/>
          </a:p>
        </p:txBody>
      </p:sp>
      <p:sp>
        <p:nvSpPr>
          <p:cNvPr id="41" name="Pentagon 4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RETRIEVE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sp>
        <p:nvSpPr>
          <p:cNvPr id="42" name="Chevron 4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43" name="Chevron 4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52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Instr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 dirty="0"/>
          </a:p>
        </p:txBody>
      </p:sp>
      <p:sp>
        <p:nvSpPr>
          <p:cNvPr id="41" name="Pentagon 4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2" name="Chevron 4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INSTRUCT</a:t>
            </a:r>
          </a:p>
        </p:txBody>
      </p:sp>
      <p:sp>
        <p:nvSpPr>
          <p:cNvPr id="43" name="Chevron 4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06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Pract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 dirty="0"/>
          </a:p>
        </p:txBody>
      </p:sp>
      <p:sp>
        <p:nvSpPr>
          <p:cNvPr id="11" name="Pentagon 1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13" name="Chevron 1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PRACTISE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88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T Pract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 dirty="0"/>
          </a:p>
        </p:txBody>
      </p:sp>
      <p:sp>
        <p:nvSpPr>
          <p:cNvPr id="11" name="Pentagon 1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13" name="Chevron 1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SECURE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4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60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540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18" Type="http://schemas.openxmlformats.org/officeDocument/2006/relationships/image" Target="../media/image5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17" Type="http://schemas.openxmlformats.org/officeDocument/2006/relationships/image" Target="../media/image55.png"/><Relationship Id="rId2" Type="http://schemas.openxmlformats.org/officeDocument/2006/relationships/image" Target="../media/image40.png"/><Relationship Id="rId16" Type="http://schemas.openxmlformats.org/officeDocument/2006/relationships/image" Target="../media/image5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5" Type="http://schemas.openxmlformats.org/officeDocument/2006/relationships/image" Target="../media/image53.png"/><Relationship Id="rId10" Type="http://schemas.openxmlformats.org/officeDocument/2006/relationships/image" Target="../media/image48.png"/><Relationship Id="rId19" Type="http://schemas.openxmlformats.org/officeDocument/2006/relationships/image" Target="../media/image57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5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3" Type="http://schemas.openxmlformats.org/officeDocument/2006/relationships/image" Target="../media/image63.png"/><Relationship Id="rId7" Type="http://schemas.openxmlformats.org/officeDocument/2006/relationships/image" Target="../media/image67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10" Type="http://schemas.openxmlformats.org/officeDocument/2006/relationships/image" Target="../media/image70.png"/><Relationship Id="rId4" Type="http://schemas.openxmlformats.org/officeDocument/2006/relationships/image" Target="../media/image64.png"/><Relationship Id="rId9" Type="http://schemas.openxmlformats.org/officeDocument/2006/relationships/image" Target="../media/image6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7.png"/><Relationship Id="rId18" Type="http://schemas.openxmlformats.org/officeDocument/2006/relationships/image" Target="../media/image32.png"/><Relationship Id="rId3" Type="http://schemas.openxmlformats.org/officeDocument/2006/relationships/image" Target="../media/image21.png"/><Relationship Id="rId21" Type="http://schemas.openxmlformats.org/officeDocument/2006/relationships/image" Target="../media/image35.png"/><Relationship Id="rId7" Type="http://schemas.openxmlformats.org/officeDocument/2006/relationships/image" Target="../media/image17.pn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" Type="http://schemas.openxmlformats.org/officeDocument/2006/relationships/image" Target="../media/image20.png"/><Relationship Id="rId16" Type="http://schemas.openxmlformats.org/officeDocument/2006/relationships/image" Target="../media/image30.png"/><Relationship Id="rId20" Type="http://schemas.openxmlformats.org/officeDocument/2006/relationships/image" Target="../media/image3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11" Type="http://schemas.openxmlformats.org/officeDocument/2006/relationships/image" Target="../media/image25.png"/><Relationship Id="rId5" Type="http://schemas.openxmlformats.org/officeDocument/2006/relationships/image" Target="../media/image23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19" Type="http://schemas.openxmlformats.org/officeDocument/2006/relationships/image" Target="../media/image33.png"/><Relationship Id="rId4" Type="http://schemas.openxmlformats.org/officeDocument/2006/relationships/image" Target="../media/image22.png"/><Relationship Id="rId9" Type="http://schemas.openxmlformats.org/officeDocument/2006/relationships/image" Target="../media/image19.png"/><Relationship Id="rId1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52C2CF4-2B9C-D95B-FE24-A5E7C2D2024A}"/>
              </a:ext>
            </a:extLst>
          </p:cNvPr>
          <p:cNvGraphicFramePr>
            <a:graphicFrameLocks noGrp="1"/>
          </p:cNvGraphicFramePr>
          <p:nvPr/>
        </p:nvGraphicFramePr>
        <p:xfrm>
          <a:off x="834748" y="1211572"/>
          <a:ext cx="3579495" cy="4320246"/>
        </p:xfrm>
        <a:graphic>
          <a:graphicData uri="http://schemas.openxmlformats.org/drawingml/2006/table">
            <a:tbl>
              <a:tblPr firstRow="1" bandRow="1">
                <a:solidFill>
                  <a:schemeClr val="accent2">
                    <a:lumMod val="20000"/>
                    <a:lumOff val="80000"/>
                  </a:schemeClr>
                </a:solidFill>
                <a:tableStyleId>{5940675A-B579-460E-94D1-54222C63F5DA}</a:tableStyleId>
              </a:tblPr>
              <a:tblGrid>
                <a:gridCol w="3579495">
                  <a:extLst>
                    <a:ext uri="{9D8B030D-6E8A-4147-A177-3AD203B41FA5}">
                      <a16:colId xmlns:a16="http://schemas.microsoft.com/office/drawing/2014/main" val="569591785"/>
                    </a:ext>
                  </a:extLst>
                </a:gridCol>
              </a:tblGrid>
              <a:tr h="551914">
                <a:tc>
                  <a:txBody>
                    <a:bodyPr/>
                    <a:lstStyle/>
                    <a:p>
                      <a:r>
                        <a:rPr lang="en-GB" sz="1800" b="1" dirty="0">
                          <a:latin typeface="Lato" panose="020F0502020204030203" pitchFamily="34" charset="0"/>
                        </a:rPr>
                        <a:t>What are we learning in this lesson?</a:t>
                      </a:r>
                    </a:p>
                  </a:txBody>
                  <a:tcPr marL="68580" marR="68580" marT="34290" marB="34290">
                    <a:solidFill>
                      <a:srgbClr val="FF0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105852"/>
                  </a:ext>
                </a:extLst>
              </a:tr>
              <a:tr h="3703026">
                <a:tc>
                  <a:txBody>
                    <a:bodyPr/>
                    <a:lstStyle/>
                    <a:p>
                      <a:endParaRPr lang="en-GB" sz="2000" i="1" dirty="0">
                        <a:latin typeface="Lato" panose="020F0502020204030203" pitchFamily="34" charset="0"/>
                      </a:endParaRPr>
                    </a:p>
                    <a:p>
                      <a:r>
                        <a:rPr lang="en-GB" sz="2000" i="1" baseline="0" dirty="0">
                          <a:latin typeface="Lato" panose="020F0502020204030203" pitchFamily="34" charset="0"/>
                        </a:rPr>
                        <a:t>Today we will be interpreting bar models by writing the fact family that they represent.</a:t>
                      </a:r>
                    </a:p>
                    <a:p>
                      <a:endParaRPr lang="en-GB" sz="2000" i="1" baseline="0" dirty="0">
                        <a:latin typeface="Lato" panose="020F0502020204030203" pitchFamily="34" charset="0"/>
                      </a:endParaRPr>
                    </a:p>
                    <a:p>
                      <a:r>
                        <a:rPr lang="en-GB" sz="2000" i="1" baseline="0" dirty="0">
                          <a:latin typeface="Lato" panose="020F0502020204030203" pitchFamily="34" charset="0"/>
                        </a:rPr>
                        <a:t>You will also draw your own bar models for a given equation.</a:t>
                      </a:r>
                    </a:p>
                    <a:p>
                      <a:endParaRPr lang="en-GB" sz="2000" i="1" baseline="0" dirty="0">
                        <a:latin typeface="Lato" panose="020F0502020204030203" pitchFamily="34" charset="0"/>
                      </a:endParaRPr>
                    </a:p>
                    <a:p>
                      <a:endParaRPr lang="en-GB" sz="2000" i="1" baseline="0" dirty="0">
                        <a:latin typeface="Lato" panose="020F0502020204030203" pitchFamily="34" charset="0"/>
                      </a:endParaRPr>
                    </a:p>
                    <a:p>
                      <a:endParaRPr lang="en-GB" sz="2000" i="1" dirty="0">
                        <a:latin typeface="Lato" panose="020F0502020204030203" pitchFamily="34" charset="0"/>
                      </a:endParaRPr>
                    </a:p>
                  </a:txBody>
                  <a:tcPr marL="68580" marR="68580" marT="34290" marB="34290">
                    <a:solidFill>
                      <a:srgbClr val="FF0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067995"/>
                  </a:ext>
                </a:extLst>
              </a:tr>
            </a:tbl>
          </a:graphicData>
        </a:graphic>
      </p:graphicFrame>
      <p:sp>
        <p:nvSpPr>
          <p:cNvPr id="8" name="Right Arrow 7">
            <a:extLst>
              <a:ext uri="{FF2B5EF4-FFF2-40B4-BE49-F238E27FC236}">
                <a16:creationId xmlns:a16="http://schemas.microsoft.com/office/drawing/2014/main" id="{82C8039B-DB83-4F68-A0D8-4DBF9959566F}"/>
              </a:ext>
            </a:extLst>
          </p:cNvPr>
          <p:cNvSpPr/>
          <p:nvPr/>
        </p:nvSpPr>
        <p:spPr>
          <a:xfrm>
            <a:off x="4564396" y="1918873"/>
            <a:ext cx="819696" cy="578031"/>
          </a:xfrm>
          <a:prstGeom prst="rightArrow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82E8D99-57F7-8211-384B-6A8DBBA68D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217464"/>
              </p:ext>
            </p:extLst>
          </p:nvPr>
        </p:nvGraphicFramePr>
        <p:xfrm>
          <a:off x="5534249" y="1194796"/>
          <a:ext cx="3579495" cy="4271716"/>
        </p:xfrm>
        <a:graphic>
          <a:graphicData uri="http://schemas.openxmlformats.org/drawingml/2006/table">
            <a:tbl>
              <a:tblPr firstRow="1" bandRow="1">
                <a:solidFill>
                  <a:srgbClr val="FFFF99"/>
                </a:solidFill>
                <a:tableStyleId>{5940675A-B579-460E-94D1-54222C63F5DA}</a:tableStyleId>
              </a:tblPr>
              <a:tblGrid>
                <a:gridCol w="3579495">
                  <a:extLst>
                    <a:ext uri="{9D8B030D-6E8A-4147-A177-3AD203B41FA5}">
                      <a16:colId xmlns:a16="http://schemas.microsoft.com/office/drawing/2014/main" val="1744406069"/>
                    </a:ext>
                  </a:extLst>
                </a:gridCol>
              </a:tblGrid>
              <a:tr h="495320">
                <a:tc>
                  <a:txBody>
                    <a:bodyPr/>
                    <a:lstStyle/>
                    <a:p>
                      <a:r>
                        <a:rPr lang="en-GB" sz="1800" b="1" dirty="0">
                          <a:latin typeface="Lato" panose="020F0502020204030203" pitchFamily="34" charset="0"/>
                        </a:rPr>
                        <a:t>Why</a:t>
                      </a:r>
                      <a:r>
                        <a:rPr lang="en-GB" sz="1800" b="1" baseline="0" dirty="0">
                          <a:latin typeface="Lato" panose="020F0502020204030203" pitchFamily="34" charset="0"/>
                        </a:rPr>
                        <a:t> are we learning about this?</a:t>
                      </a:r>
                      <a:endParaRPr lang="en-GB" sz="1800" b="1" dirty="0">
                        <a:latin typeface="Lato" panose="020F0502020204030203" pitchFamily="34" charset="0"/>
                      </a:endParaRPr>
                    </a:p>
                  </a:txBody>
                  <a:tcPr marL="68580" marR="68580" marT="34290" marB="34290">
                    <a:solidFill>
                      <a:srgbClr val="F9EF67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831720"/>
                  </a:ext>
                </a:extLst>
              </a:tr>
              <a:tr h="3776396">
                <a:tc>
                  <a:txBody>
                    <a:bodyPr/>
                    <a:lstStyle/>
                    <a:p>
                      <a:r>
                        <a:rPr lang="en-GB" sz="2000" i="1" dirty="0">
                          <a:latin typeface="Lato" panose="020F0502020204030203" pitchFamily="34" charset="0"/>
                        </a:rPr>
                        <a:t>Fact families are</a:t>
                      </a:r>
                      <a:r>
                        <a:rPr lang="en-GB" sz="2000" i="1" baseline="0" dirty="0">
                          <a:latin typeface="Lato" panose="020F0502020204030203" pitchFamily="34" charset="0"/>
                        </a:rPr>
                        <a:t> 4 equations that are linked; so if you know one calculation you can use that to work out the other calculations.</a:t>
                      </a:r>
                    </a:p>
                    <a:p>
                      <a:endParaRPr lang="en-GB" sz="2000" i="1" baseline="0" dirty="0">
                        <a:latin typeface="Lato" panose="020F0502020204030203" pitchFamily="34" charset="0"/>
                      </a:endParaRPr>
                    </a:p>
                    <a:p>
                      <a:r>
                        <a:rPr lang="en-GB" sz="2000" i="1" baseline="0" dirty="0">
                          <a:latin typeface="Lato" panose="020F0502020204030203" pitchFamily="34" charset="0"/>
                        </a:rPr>
                        <a:t>It is useful to link your timetables knowledge to division, and it will also help with more complex algebraic manipulation.</a:t>
                      </a:r>
                    </a:p>
                  </a:txBody>
                  <a:tcPr marL="68580" marR="68580" marT="34290" marB="34290">
                    <a:solidFill>
                      <a:srgbClr val="F9EF67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454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57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681375-A464-01F8-D8D2-9C6E826817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1D11812B-19C5-3A99-03C8-1BA9D2A84549}"/>
              </a:ext>
            </a:extLst>
          </p:cNvPr>
          <p:cNvSpPr txBox="1"/>
          <p:nvPr/>
        </p:nvSpPr>
        <p:spPr>
          <a:xfrm>
            <a:off x="1769275" y="380429"/>
            <a:ext cx="6367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Create the bar models for these equations.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5CDB20-5FBE-6C81-F55E-20463D52437C}"/>
              </a:ext>
            </a:extLst>
          </p:cNvPr>
          <p:cNvSpPr txBox="1"/>
          <p:nvPr/>
        </p:nvSpPr>
        <p:spPr>
          <a:xfrm>
            <a:off x="1069675" y="1587260"/>
            <a:ext cx="239200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arenR"/>
            </a:pPr>
            <a:r>
              <a:rPr lang="en-GB" sz="2400" dirty="0">
                <a:latin typeface="Comic Sans MS" panose="030F0702030302020204" pitchFamily="66" charset="0"/>
              </a:rPr>
              <a:t>5 + 17 = 22</a:t>
            </a:r>
          </a:p>
          <a:p>
            <a:pPr marL="457200" indent="-457200">
              <a:buAutoNum type="arabicParenR"/>
            </a:pPr>
            <a:endParaRPr lang="en-GB" sz="2400" dirty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r>
              <a:rPr lang="en-GB" sz="2400" dirty="0">
                <a:latin typeface="Comic Sans MS" panose="030F0702030302020204" pitchFamily="66" charset="0"/>
              </a:rPr>
              <a:t>18 + 14 = 32</a:t>
            </a:r>
          </a:p>
          <a:p>
            <a:pPr marL="457200" indent="-457200">
              <a:buAutoNum type="arabicParenR"/>
            </a:pPr>
            <a:endParaRPr lang="en-GB" sz="2400" dirty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r>
              <a:rPr lang="en-GB" sz="2400" dirty="0">
                <a:latin typeface="Comic Sans MS" panose="030F0702030302020204" pitchFamily="66" charset="0"/>
              </a:rPr>
              <a:t>48 = 27 + 21</a:t>
            </a:r>
          </a:p>
        </p:txBody>
      </p:sp>
    </p:spTree>
    <p:extLst>
      <p:ext uri="{BB962C8B-B14F-4D97-AF65-F5344CB8AC3E}">
        <p14:creationId xmlns:p14="http://schemas.microsoft.com/office/powerpoint/2010/main" val="3317625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6AA435-4261-6D1E-9B54-D6F95827C2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6BC94C5-C820-2B14-00FD-E9C1EF8CFE88}"/>
              </a:ext>
            </a:extLst>
          </p:cNvPr>
          <p:cNvSpPr txBox="1"/>
          <p:nvPr/>
        </p:nvSpPr>
        <p:spPr>
          <a:xfrm>
            <a:off x="2391242" y="302791"/>
            <a:ext cx="1394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Answers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AEBD18E-F367-0608-AF83-673F239D81C3}"/>
              </a:ext>
            </a:extLst>
          </p:cNvPr>
          <p:cNvSpPr/>
          <p:nvPr/>
        </p:nvSpPr>
        <p:spPr>
          <a:xfrm>
            <a:off x="2786331" y="1147312"/>
            <a:ext cx="3648975" cy="6556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22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C2F6B2-DECE-64EC-E392-C2A54FFFE384}"/>
              </a:ext>
            </a:extLst>
          </p:cNvPr>
          <p:cNvSpPr/>
          <p:nvPr/>
        </p:nvSpPr>
        <p:spPr>
          <a:xfrm>
            <a:off x="2786331" y="1802920"/>
            <a:ext cx="948908" cy="6556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4C11D8-A479-D47F-647F-3B116D7DBCC9}"/>
              </a:ext>
            </a:extLst>
          </p:cNvPr>
          <p:cNvSpPr/>
          <p:nvPr/>
        </p:nvSpPr>
        <p:spPr>
          <a:xfrm>
            <a:off x="3735239" y="1802920"/>
            <a:ext cx="2700067" cy="655608"/>
          </a:xfrm>
          <a:prstGeom prst="rect">
            <a:avLst/>
          </a:prstGeom>
          <a:solidFill>
            <a:srgbClr val="6FDDE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17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FFF697-D03B-91EE-7631-0D0E3542C3DC}"/>
              </a:ext>
            </a:extLst>
          </p:cNvPr>
          <p:cNvSpPr/>
          <p:nvPr/>
        </p:nvSpPr>
        <p:spPr>
          <a:xfrm>
            <a:off x="2786331" y="2932980"/>
            <a:ext cx="3648975" cy="6556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32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789507-6EA6-A0D0-75E4-7FB4BCDFBD89}"/>
              </a:ext>
            </a:extLst>
          </p:cNvPr>
          <p:cNvSpPr/>
          <p:nvPr/>
        </p:nvSpPr>
        <p:spPr>
          <a:xfrm>
            <a:off x="2786330" y="3588588"/>
            <a:ext cx="2166669" cy="6556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18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B17394A-EBFE-C411-4061-74DC7442F643}"/>
              </a:ext>
            </a:extLst>
          </p:cNvPr>
          <p:cNvSpPr/>
          <p:nvPr/>
        </p:nvSpPr>
        <p:spPr>
          <a:xfrm>
            <a:off x="4953000" y="3588588"/>
            <a:ext cx="1482306" cy="655608"/>
          </a:xfrm>
          <a:prstGeom prst="rect">
            <a:avLst/>
          </a:prstGeom>
          <a:solidFill>
            <a:srgbClr val="6FDDE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14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4B9B26-A463-F72B-B660-6D70F51B779D}"/>
              </a:ext>
            </a:extLst>
          </p:cNvPr>
          <p:cNvSpPr/>
          <p:nvPr/>
        </p:nvSpPr>
        <p:spPr>
          <a:xfrm>
            <a:off x="2786331" y="4727276"/>
            <a:ext cx="3648975" cy="6556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48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1F0F08A-D8B9-C4BC-9DBF-BF53C5D26BA2}"/>
              </a:ext>
            </a:extLst>
          </p:cNvPr>
          <p:cNvSpPr/>
          <p:nvPr/>
        </p:nvSpPr>
        <p:spPr>
          <a:xfrm>
            <a:off x="2786331" y="5382884"/>
            <a:ext cx="1846054" cy="6556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21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B861D21-9DC5-6652-2E78-C53374AA732C}"/>
              </a:ext>
            </a:extLst>
          </p:cNvPr>
          <p:cNvSpPr/>
          <p:nvPr/>
        </p:nvSpPr>
        <p:spPr>
          <a:xfrm>
            <a:off x="4632385" y="5382884"/>
            <a:ext cx="1802921" cy="655608"/>
          </a:xfrm>
          <a:prstGeom prst="rect">
            <a:avLst/>
          </a:prstGeom>
          <a:solidFill>
            <a:srgbClr val="6FDDE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390942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F7BA2C-574A-2049-A570-AD07D253BF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B87ABCF-B6C1-F94C-5453-2238E1B864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5671" y="1996625"/>
            <a:ext cx="4000858" cy="13659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FE0607C-CEE1-2D86-C037-01BE7394A8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310" y="1996625"/>
            <a:ext cx="4148020" cy="139820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04BC67D-A765-5318-ACC5-904C9AC28506}"/>
              </a:ext>
            </a:extLst>
          </p:cNvPr>
          <p:cNvSpPr txBox="1"/>
          <p:nvPr/>
        </p:nvSpPr>
        <p:spPr>
          <a:xfrm>
            <a:off x="1960568" y="773649"/>
            <a:ext cx="591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What’s the same and what is different?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4A6AFF-7881-2178-7AE2-AB2E618424D7}"/>
              </a:ext>
            </a:extLst>
          </p:cNvPr>
          <p:cNvSpPr txBox="1"/>
          <p:nvPr/>
        </p:nvSpPr>
        <p:spPr>
          <a:xfrm>
            <a:off x="3052367" y="3694480"/>
            <a:ext cx="3993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Now write the fact family.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862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FC800F-6A39-FEC1-E611-B00B8991CE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6902E3-E66F-4B0D-D7B6-858E4E778F2F}"/>
              </a:ext>
            </a:extLst>
          </p:cNvPr>
          <p:cNvSpPr/>
          <p:nvPr/>
        </p:nvSpPr>
        <p:spPr>
          <a:xfrm>
            <a:off x="293298" y="1613139"/>
            <a:ext cx="2326258" cy="6556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13.1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DDA3D8-85FF-05EB-FE35-2A5B8C62AC98}"/>
              </a:ext>
            </a:extLst>
          </p:cNvPr>
          <p:cNvSpPr/>
          <p:nvPr/>
        </p:nvSpPr>
        <p:spPr>
          <a:xfrm>
            <a:off x="293297" y="2268747"/>
            <a:ext cx="724620" cy="6556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4.2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8A0192-265E-252B-A146-B0B9EBE7CF27}"/>
              </a:ext>
            </a:extLst>
          </p:cNvPr>
          <p:cNvSpPr/>
          <p:nvPr/>
        </p:nvSpPr>
        <p:spPr>
          <a:xfrm>
            <a:off x="1017918" y="2268746"/>
            <a:ext cx="1601638" cy="655608"/>
          </a:xfrm>
          <a:prstGeom prst="rect">
            <a:avLst/>
          </a:prstGeom>
          <a:solidFill>
            <a:srgbClr val="6FDDE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8.9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E84B2B-655A-AC81-CB31-9B2DA7E99FA0}"/>
              </a:ext>
            </a:extLst>
          </p:cNvPr>
          <p:cNvSpPr/>
          <p:nvPr/>
        </p:nvSpPr>
        <p:spPr>
          <a:xfrm>
            <a:off x="5319622" y="1613139"/>
            <a:ext cx="2228491" cy="6556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27.6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31BA19-0153-8E52-7B53-491310204F75}"/>
              </a:ext>
            </a:extLst>
          </p:cNvPr>
          <p:cNvSpPr/>
          <p:nvPr/>
        </p:nvSpPr>
        <p:spPr>
          <a:xfrm>
            <a:off x="5319622" y="2268747"/>
            <a:ext cx="623978" cy="6556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2EE9AB-FA7D-4D76-A124-BA524AF4C1E4}"/>
              </a:ext>
            </a:extLst>
          </p:cNvPr>
          <p:cNvSpPr/>
          <p:nvPr/>
        </p:nvSpPr>
        <p:spPr>
          <a:xfrm>
            <a:off x="5943600" y="2268746"/>
            <a:ext cx="1604513" cy="655608"/>
          </a:xfrm>
          <a:prstGeom prst="rect">
            <a:avLst/>
          </a:prstGeom>
          <a:solidFill>
            <a:srgbClr val="6FDDE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18.9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8BFC42-8442-3578-F07F-6B8F76C51075}"/>
              </a:ext>
            </a:extLst>
          </p:cNvPr>
          <p:cNvSpPr/>
          <p:nvPr/>
        </p:nvSpPr>
        <p:spPr>
          <a:xfrm>
            <a:off x="2826589" y="3933646"/>
            <a:ext cx="2126411" cy="6556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992E58-3FF2-F882-9A01-86D2FD8FCA95}"/>
              </a:ext>
            </a:extLst>
          </p:cNvPr>
          <p:cNvSpPr/>
          <p:nvPr/>
        </p:nvSpPr>
        <p:spPr>
          <a:xfrm>
            <a:off x="2826588" y="4589254"/>
            <a:ext cx="753374" cy="6556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6.7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2CED60F-A3BF-3854-BB8E-5A52006F4CD9}"/>
              </a:ext>
            </a:extLst>
          </p:cNvPr>
          <p:cNvSpPr/>
          <p:nvPr/>
        </p:nvSpPr>
        <p:spPr>
          <a:xfrm>
            <a:off x="3579963" y="4589254"/>
            <a:ext cx="1373038" cy="655608"/>
          </a:xfrm>
          <a:prstGeom prst="rect">
            <a:avLst/>
          </a:prstGeom>
          <a:solidFill>
            <a:srgbClr val="6FDDE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8.9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982308-8FB0-28CE-DC3C-2C3C64576E08}"/>
              </a:ext>
            </a:extLst>
          </p:cNvPr>
          <p:cNvSpPr txBox="1"/>
          <p:nvPr/>
        </p:nvSpPr>
        <p:spPr>
          <a:xfrm>
            <a:off x="2210087" y="373015"/>
            <a:ext cx="5123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Create the fact families for these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98BCBD-1EFF-9DA7-733F-BCA0F41FA0BF}"/>
              </a:ext>
            </a:extLst>
          </p:cNvPr>
          <p:cNvSpPr txBox="1"/>
          <p:nvPr/>
        </p:nvSpPr>
        <p:spPr>
          <a:xfrm>
            <a:off x="293297" y="1054503"/>
            <a:ext cx="787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 do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163748-384D-3B70-0354-3B4A13A42AB7}"/>
              </a:ext>
            </a:extLst>
          </p:cNvPr>
          <p:cNvSpPr txBox="1"/>
          <p:nvPr/>
        </p:nvSpPr>
        <p:spPr>
          <a:xfrm>
            <a:off x="5319622" y="1028623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do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68F3C1-D0BC-CAE3-27D5-6998D269887A}"/>
              </a:ext>
            </a:extLst>
          </p:cNvPr>
          <p:cNvSpPr txBox="1"/>
          <p:nvPr/>
        </p:nvSpPr>
        <p:spPr>
          <a:xfrm>
            <a:off x="2834276" y="3301835"/>
            <a:ext cx="1136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You do</a:t>
            </a:r>
          </a:p>
        </p:txBody>
      </p:sp>
    </p:spTree>
    <p:extLst>
      <p:ext uri="{BB962C8B-B14F-4D97-AF65-F5344CB8AC3E}">
        <p14:creationId xmlns:p14="http://schemas.microsoft.com/office/powerpoint/2010/main" val="220679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C0F02CB-C8BD-BE48-4833-8595C0B6C1F8}"/>
              </a:ext>
            </a:extLst>
          </p:cNvPr>
          <p:cNvSpPr/>
          <p:nvPr/>
        </p:nvSpPr>
        <p:spPr>
          <a:xfrm>
            <a:off x="2570670" y="1768414"/>
            <a:ext cx="3648975" cy="6556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12.1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8054E6-25AF-CD23-832A-29F8C43AAB4A}"/>
              </a:ext>
            </a:extLst>
          </p:cNvPr>
          <p:cNvSpPr/>
          <p:nvPr/>
        </p:nvSpPr>
        <p:spPr>
          <a:xfrm>
            <a:off x="2570670" y="2424022"/>
            <a:ext cx="948908" cy="6556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4.2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2CF73A-1600-173E-9964-380A3AF15EB7}"/>
              </a:ext>
            </a:extLst>
          </p:cNvPr>
          <p:cNvSpPr/>
          <p:nvPr/>
        </p:nvSpPr>
        <p:spPr>
          <a:xfrm>
            <a:off x="3519578" y="2424022"/>
            <a:ext cx="2700067" cy="655608"/>
          </a:xfrm>
          <a:prstGeom prst="rect">
            <a:avLst/>
          </a:prstGeom>
          <a:solidFill>
            <a:srgbClr val="6FDDE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8.9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BA227A-A931-85DF-7218-FD13C3E962C1}"/>
              </a:ext>
            </a:extLst>
          </p:cNvPr>
          <p:cNvSpPr txBox="1"/>
          <p:nvPr/>
        </p:nvSpPr>
        <p:spPr>
          <a:xfrm>
            <a:off x="1960568" y="773649"/>
            <a:ext cx="591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What’s the problem with this?</a:t>
            </a:r>
          </a:p>
        </p:txBody>
      </p:sp>
    </p:spTree>
    <p:extLst>
      <p:ext uri="{BB962C8B-B14F-4D97-AF65-F5344CB8AC3E}">
        <p14:creationId xmlns:p14="http://schemas.microsoft.com/office/powerpoint/2010/main" val="3564226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68BBDE-8C56-3157-57E6-BC4AE41C09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B39B5DD6-E779-DB23-1436-5086587A756E}"/>
              </a:ext>
            </a:extLst>
          </p:cNvPr>
          <p:cNvSpPr txBox="1"/>
          <p:nvPr/>
        </p:nvSpPr>
        <p:spPr>
          <a:xfrm>
            <a:off x="1769275" y="380429"/>
            <a:ext cx="6367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Create the bar models for these equations.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5A2C4C-431D-BEF4-FE77-82D28F4928D8}"/>
              </a:ext>
            </a:extLst>
          </p:cNvPr>
          <p:cNvSpPr txBox="1"/>
          <p:nvPr/>
        </p:nvSpPr>
        <p:spPr>
          <a:xfrm>
            <a:off x="1069675" y="1587260"/>
            <a:ext cx="262283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arenR"/>
            </a:pPr>
            <a:r>
              <a:rPr lang="en-GB" sz="2400" dirty="0">
                <a:latin typeface="Comic Sans MS" panose="030F0702030302020204" pitchFamily="66" charset="0"/>
              </a:rPr>
              <a:t>2.5 + 1.7 = 4.2</a:t>
            </a:r>
          </a:p>
          <a:p>
            <a:pPr marL="457200" indent="-457200">
              <a:buAutoNum type="arabicParenR"/>
            </a:pPr>
            <a:endParaRPr lang="en-GB" sz="2400" dirty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r>
              <a:rPr lang="en-GB" sz="2400" dirty="0">
                <a:latin typeface="Comic Sans MS" panose="030F0702030302020204" pitchFamily="66" charset="0"/>
              </a:rPr>
              <a:t>1.8 + 6.1 = 7.9</a:t>
            </a:r>
          </a:p>
          <a:p>
            <a:pPr marL="457200" indent="-457200">
              <a:buAutoNum type="arabicParenR"/>
            </a:pPr>
            <a:endParaRPr lang="en-GB" sz="2400" dirty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r>
              <a:rPr lang="en-GB" sz="2400" dirty="0">
                <a:latin typeface="Comic Sans MS" panose="030F0702030302020204" pitchFamily="66" charset="0"/>
              </a:rPr>
              <a:t>4.3 = 2.7 + 1.6</a:t>
            </a:r>
          </a:p>
        </p:txBody>
      </p:sp>
    </p:spTree>
    <p:extLst>
      <p:ext uri="{BB962C8B-B14F-4D97-AF65-F5344CB8AC3E}">
        <p14:creationId xmlns:p14="http://schemas.microsoft.com/office/powerpoint/2010/main" val="3556058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8DDC09-B64D-B4D1-5222-524228671E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60DFA1E3-891F-FB6E-673A-397F38468F08}"/>
              </a:ext>
            </a:extLst>
          </p:cNvPr>
          <p:cNvSpPr txBox="1"/>
          <p:nvPr/>
        </p:nvSpPr>
        <p:spPr>
          <a:xfrm>
            <a:off x="2391242" y="302791"/>
            <a:ext cx="1394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Answers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E71971B-75B9-AB90-DCDB-2BCB62611D33}"/>
              </a:ext>
            </a:extLst>
          </p:cNvPr>
          <p:cNvSpPr/>
          <p:nvPr/>
        </p:nvSpPr>
        <p:spPr>
          <a:xfrm>
            <a:off x="2786331" y="1147312"/>
            <a:ext cx="3648975" cy="6556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4.2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A36FCA-F377-A3BC-9A88-7FE49CE7776F}"/>
              </a:ext>
            </a:extLst>
          </p:cNvPr>
          <p:cNvSpPr/>
          <p:nvPr/>
        </p:nvSpPr>
        <p:spPr>
          <a:xfrm>
            <a:off x="2786331" y="1802920"/>
            <a:ext cx="2166668" cy="6556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2.5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3DEE98-9BAD-01D9-4D02-2FC0C1537446}"/>
              </a:ext>
            </a:extLst>
          </p:cNvPr>
          <p:cNvSpPr/>
          <p:nvPr/>
        </p:nvSpPr>
        <p:spPr>
          <a:xfrm>
            <a:off x="4952999" y="1802920"/>
            <a:ext cx="1482307" cy="655608"/>
          </a:xfrm>
          <a:prstGeom prst="rect">
            <a:avLst/>
          </a:prstGeom>
          <a:solidFill>
            <a:srgbClr val="6FDDE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1.7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3CA1EA-7FF5-BE3A-C17E-B4592C471B75}"/>
              </a:ext>
            </a:extLst>
          </p:cNvPr>
          <p:cNvSpPr/>
          <p:nvPr/>
        </p:nvSpPr>
        <p:spPr>
          <a:xfrm>
            <a:off x="2786331" y="2932980"/>
            <a:ext cx="3648975" cy="6556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7.9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F7D5B8-D972-4DFF-087B-6DC1B0BC0678}"/>
              </a:ext>
            </a:extLst>
          </p:cNvPr>
          <p:cNvSpPr/>
          <p:nvPr/>
        </p:nvSpPr>
        <p:spPr>
          <a:xfrm>
            <a:off x="2786330" y="3588588"/>
            <a:ext cx="845391" cy="6556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1.8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64E80E-DA74-5B5E-71FD-3CA946FE17D0}"/>
              </a:ext>
            </a:extLst>
          </p:cNvPr>
          <p:cNvSpPr/>
          <p:nvPr/>
        </p:nvSpPr>
        <p:spPr>
          <a:xfrm>
            <a:off x="3631721" y="3588588"/>
            <a:ext cx="2803585" cy="655608"/>
          </a:xfrm>
          <a:prstGeom prst="rect">
            <a:avLst/>
          </a:prstGeom>
          <a:solidFill>
            <a:srgbClr val="6FDDE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6.1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C31E71-6F06-529E-BC3F-556A21CE0FE1}"/>
              </a:ext>
            </a:extLst>
          </p:cNvPr>
          <p:cNvSpPr/>
          <p:nvPr/>
        </p:nvSpPr>
        <p:spPr>
          <a:xfrm>
            <a:off x="2786331" y="4727276"/>
            <a:ext cx="3648975" cy="6556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4.3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5FE4AF3-3046-EB5E-070C-0B5E5171B379}"/>
              </a:ext>
            </a:extLst>
          </p:cNvPr>
          <p:cNvSpPr/>
          <p:nvPr/>
        </p:nvSpPr>
        <p:spPr>
          <a:xfrm>
            <a:off x="2786330" y="5382884"/>
            <a:ext cx="2234243" cy="6556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2.7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9CF97B2-37FE-3646-69ED-5980767E15BB}"/>
              </a:ext>
            </a:extLst>
          </p:cNvPr>
          <p:cNvSpPr/>
          <p:nvPr/>
        </p:nvSpPr>
        <p:spPr>
          <a:xfrm>
            <a:off x="5020574" y="5382884"/>
            <a:ext cx="1414732" cy="655608"/>
          </a:xfrm>
          <a:prstGeom prst="rect">
            <a:avLst/>
          </a:prstGeom>
          <a:solidFill>
            <a:srgbClr val="6FDDE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1.6</a:t>
            </a:r>
          </a:p>
        </p:txBody>
      </p:sp>
    </p:spTree>
    <p:extLst>
      <p:ext uri="{BB962C8B-B14F-4D97-AF65-F5344CB8AC3E}">
        <p14:creationId xmlns:p14="http://schemas.microsoft.com/office/powerpoint/2010/main" val="1043054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2F6B86-7103-B8FB-A818-D97388160B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9BC1397-9A05-035B-AF7E-63D59D3820F3}"/>
              </a:ext>
            </a:extLst>
          </p:cNvPr>
          <p:cNvSpPr txBox="1"/>
          <p:nvPr/>
        </p:nvSpPr>
        <p:spPr>
          <a:xfrm>
            <a:off x="612476" y="629728"/>
            <a:ext cx="2603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Think pair share.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2B3694C0-4AD4-218C-145A-CD602F32B4C6}"/>
                  </a:ext>
                </a:extLst>
              </p:cNvPr>
              <p:cNvSpPr/>
              <p:nvPr/>
            </p:nvSpPr>
            <p:spPr>
              <a:xfrm>
                <a:off x="2751825" y="1371599"/>
                <a:ext cx="3648975" cy="90577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2B3694C0-4AD4-218C-145A-CD602F32B4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825" y="1371599"/>
                <a:ext cx="3648975" cy="9057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F355B15-74A9-9CD1-CF5A-83856A32974D}"/>
                  </a:ext>
                </a:extLst>
              </p:cNvPr>
              <p:cNvSpPr/>
              <p:nvPr/>
            </p:nvSpPr>
            <p:spPr>
              <a:xfrm>
                <a:off x="2751825" y="2277372"/>
                <a:ext cx="1268084" cy="9057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F355B15-74A9-9CD1-CF5A-83856A3297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825" y="2277372"/>
                <a:ext cx="1268084" cy="9057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CA5DC80-C1FA-FF64-7147-D8DB9D0B61B5}"/>
                  </a:ext>
                </a:extLst>
              </p:cNvPr>
              <p:cNvSpPr/>
              <p:nvPr/>
            </p:nvSpPr>
            <p:spPr>
              <a:xfrm>
                <a:off x="4019909" y="2281686"/>
                <a:ext cx="2380891" cy="905774"/>
              </a:xfrm>
              <a:prstGeom prst="rect">
                <a:avLst/>
              </a:prstGeom>
              <a:solidFill>
                <a:srgbClr val="6FDDE3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CA5DC80-C1FA-FF64-7147-D8DB9D0B61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9909" y="2281686"/>
                <a:ext cx="2380891" cy="9057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545973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F04ECC-0B0E-1C47-671A-8DE818444C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EEA98C8B-A895-6137-57BB-6FFE7E6425EA}"/>
              </a:ext>
            </a:extLst>
          </p:cNvPr>
          <p:cNvSpPr txBox="1"/>
          <p:nvPr/>
        </p:nvSpPr>
        <p:spPr>
          <a:xfrm>
            <a:off x="2212684" y="250014"/>
            <a:ext cx="5123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Create the fact families for these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ED152E5-B973-ABA5-C304-F24D413AC7FD}"/>
                  </a:ext>
                </a:extLst>
              </p:cNvPr>
              <p:cNvSpPr/>
              <p:nvPr/>
            </p:nvSpPr>
            <p:spPr>
              <a:xfrm>
                <a:off x="388197" y="1371599"/>
                <a:ext cx="2156595" cy="90577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ED152E5-B973-ABA5-C304-F24D413AC7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97" y="1371599"/>
                <a:ext cx="2156595" cy="9057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7D63D90-34C1-8D30-F1A1-C08BEC3055CA}"/>
                  </a:ext>
                </a:extLst>
              </p:cNvPr>
              <p:cNvSpPr/>
              <p:nvPr/>
            </p:nvSpPr>
            <p:spPr>
              <a:xfrm>
                <a:off x="388197" y="2277372"/>
                <a:ext cx="646973" cy="9057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7D63D90-34C1-8D30-F1A1-C08BEC3055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97" y="2277372"/>
                <a:ext cx="646973" cy="9057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51FE4B7-583D-2865-6DC6-A3EACAE8E770}"/>
                  </a:ext>
                </a:extLst>
              </p:cNvPr>
              <p:cNvSpPr/>
              <p:nvPr/>
            </p:nvSpPr>
            <p:spPr>
              <a:xfrm>
                <a:off x="1035171" y="2281686"/>
                <a:ext cx="1509622" cy="905774"/>
              </a:xfrm>
              <a:prstGeom prst="rect">
                <a:avLst/>
              </a:prstGeom>
              <a:solidFill>
                <a:srgbClr val="6FDDE3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51FE4B7-583D-2865-6DC6-A3EACAE8E7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171" y="2281686"/>
                <a:ext cx="1509622" cy="9057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02FD7D4-42F0-AF80-C9AE-43D2F6171986}"/>
                  </a:ext>
                </a:extLst>
              </p:cNvPr>
              <p:cNvSpPr/>
              <p:nvPr/>
            </p:nvSpPr>
            <p:spPr>
              <a:xfrm>
                <a:off x="5641675" y="1367285"/>
                <a:ext cx="2156595" cy="90577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02FD7D4-42F0-AF80-C9AE-43D2F61719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675" y="1367285"/>
                <a:ext cx="2156595" cy="9057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303FCF1-C82F-D1CC-AB69-857A8C6E2A80}"/>
                  </a:ext>
                </a:extLst>
              </p:cNvPr>
              <p:cNvSpPr/>
              <p:nvPr/>
            </p:nvSpPr>
            <p:spPr>
              <a:xfrm>
                <a:off x="5641675" y="2273058"/>
                <a:ext cx="836763" cy="9057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303FCF1-C82F-D1CC-AB69-857A8C6E2A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675" y="2273058"/>
                <a:ext cx="836763" cy="9057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425572F-65A8-DD71-9CBC-F92DB21CB398}"/>
                  </a:ext>
                </a:extLst>
              </p:cNvPr>
              <p:cNvSpPr/>
              <p:nvPr/>
            </p:nvSpPr>
            <p:spPr>
              <a:xfrm>
                <a:off x="6478439" y="2268743"/>
                <a:ext cx="1319832" cy="905774"/>
              </a:xfrm>
              <a:prstGeom prst="rect">
                <a:avLst/>
              </a:prstGeom>
              <a:solidFill>
                <a:srgbClr val="6FDDE3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425572F-65A8-DD71-9CBC-F92DB21CB3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8439" y="2268743"/>
                <a:ext cx="1319832" cy="9057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93C96A97-83DF-CE31-E10E-74AF0DC216D2}"/>
                  </a:ext>
                </a:extLst>
              </p:cNvPr>
              <p:cNvSpPr/>
              <p:nvPr/>
            </p:nvSpPr>
            <p:spPr>
              <a:xfrm>
                <a:off x="388197" y="3847380"/>
                <a:ext cx="2156595" cy="90577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93C96A97-83DF-CE31-E10E-74AF0DC216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97" y="3847380"/>
                <a:ext cx="2156595" cy="90577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81569618-151E-A9AB-1084-FF8339C8EA79}"/>
              </a:ext>
            </a:extLst>
          </p:cNvPr>
          <p:cNvSpPr/>
          <p:nvPr/>
        </p:nvSpPr>
        <p:spPr>
          <a:xfrm>
            <a:off x="388197" y="4753153"/>
            <a:ext cx="646973" cy="905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2864658-88CF-C541-75DF-376E3CCA1E57}"/>
                  </a:ext>
                </a:extLst>
              </p:cNvPr>
              <p:cNvSpPr/>
              <p:nvPr/>
            </p:nvSpPr>
            <p:spPr>
              <a:xfrm>
                <a:off x="1035171" y="4757464"/>
                <a:ext cx="1509622" cy="905774"/>
              </a:xfrm>
              <a:prstGeom prst="rect">
                <a:avLst/>
              </a:prstGeom>
              <a:solidFill>
                <a:srgbClr val="6FDDE3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2864658-88CF-C541-75DF-376E3CCA1E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171" y="4757464"/>
                <a:ext cx="1509622" cy="90577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>
            <a:extLst>
              <a:ext uri="{FF2B5EF4-FFF2-40B4-BE49-F238E27FC236}">
                <a16:creationId xmlns:a16="http://schemas.microsoft.com/office/drawing/2014/main" id="{9AFD498E-177D-BB17-B976-1903D6959E19}"/>
              </a:ext>
            </a:extLst>
          </p:cNvPr>
          <p:cNvSpPr/>
          <p:nvPr/>
        </p:nvSpPr>
        <p:spPr>
          <a:xfrm>
            <a:off x="5641675" y="3843065"/>
            <a:ext cx="2156595" cy="90577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7003D781-335B-931A-0F7B-E86108C5858A}"/>
                  </a:ext>
                </a:extLst>
              </p:cNvPr>
              <p:cNvSpPr/>
              <p:nvPr/>
            </p:nvSpPr>
            <p:spPr>
              <a:xfrm>
                <a:off x="5641675" y="4748838"/>
                <a:ext cx="836763" cy="9057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7003D781-335B-931A-0F7B-E86108C585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675" y="4748838"/>
                <a:ext cx="836763" cy="90577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A8F02A94-4DAD-AA70-32AB-C3AF1C811F42}"/>
                  </a:ext>
                </a:extLst>
              </p:cNvPr>
              <p:cNvSpPr/>
              <p:nvPr/>
            </p:nvSpPr>
            <p:spPr>
              <a:xfrm>
                <a:off x="6489939" y="4748836"/>
                <a:ext cx="1308332" cy="905774"/>
              </a:xfrm>
              <a:prstGeom prst="rect">
                <a:avLst/>
              </a:prstGeom>
              <a:solidFill>
                <a:srgbClr val="6FDDE3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A8F02A94-4DAD-AA70-32AB-C3AF1C811F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9939" y="4748836"/>
                <a:ext cx="1308332" cy="90577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9B845599-E403-7019-ABF0-C7DB2D3DA872}"/>
              </a:ext>
            </a:extLst>
          </p:cNvPr>
          <p:cNvSpPr txBox="1"/>
          <p:nvPr/>
        </p:nvSpPr>
        <p:spPr>
          <a:xfrm>
            <a:off x="388197" y="905619"/>
            <a:ext cx="787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 do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AF4DCAD-C2BB-A517-295E-147DFA5E866F}"/>
              </a:ext>
            </a:extLst>
          </p:cNvPr>
          <p:cNvSpPr txBox="1"/>
          <p:nvPr/>
        </p:nvSpPr>
        <p:spPr>
          <a:xfrm>
            <a:off x="5641675" y="810806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do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3D95257-0017-299D-4D7F-60DE488884C3}"/>
              </a:ext>
            </a:extLst>
          </p:cNvPr>
          <p:cNvSpPr txBox="1"/>
          <p:nvPr/>
        </p:nvSpPr>
        <p:spPr>
          <a:xfrm>
            <a:off x="388197" y="3288818"/>
            <a:ext cx="1136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You do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FA25EAA-DDD6-82C8-B8C7-DC4A1279DEFC}"/>
              </a:ext>
            </a:extLst>
          </p:cNvPr>
          <p:cNvSpPr txBox="1"/>
          <p:nvPr/>
        </p:nvSpPr>
        <p:spPr>
          <a:xfrm>
            <a:off x="5641675" y="3280115"/>
            <a:ext cx="1136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You do</a:t>
            </a:r>
          </a:p>
        </p:txBody>
      </p:sp>
    </p:spTree>
    <p:extLst>
      <p:ext uri="{BB962C8B-B14F-4D97-AF65-F5344CB8AC3E}">
        <p14:creationId xmlns:p14="http://schemas.microsoft.com/office/powerpoint/2010/main" val="201868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0" grpId="0"/>
      <p:bldP spid="31" grpId="0"/>
      <p:bldP spid="3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E0F792-17CA-76CC-52B2-03E1F57293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7398D954-E386-1748-FB89-E096FB7D8708}"/>
              </a:ext>
            </a:extLst>
          </p:cNvPr>
          <p:cNvSpPr txBox="1"/>
          <p:nvPr/>
        </p:nvSpPr>
        <p:spPr>
          <a:xfrm>
            <a:off x="2212684" y="250014"/>
            <a:ext cx="5123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Create the fact families for these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F27431C-9FB7-765D-931F-355C4FCFD6D1}"/>
                  </a:ext>
                </a:extLst>
              </p:cNvPr>
              <p:cNvSpPr/>
              <p:nvPr/>
            </p:nvSpPr>
            <p:spPr>
              <a:xfrm>
                <a:off x="388197" y="1371599"/>
                <a:ext cx="2156595" cy="90577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F27431C-9FB7-765D-931F-355C4FCFD6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97" y="1371599"/>
                <a:ext cx="2156595" cy="9057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EAC0F30-ED2B-0A08-E6CD-81E71BFF221F}"/>
                  </a:ext>
                </a:extLst>
              </p:cNvPr>
              <p:cNvSpPr/>
              <p:nvPr/>
            </p:nvSpPr>
            <p:spPr>
              <a:xfrm>
                <a:off x="388197" y="2277372"/>
                <a:ext cx="646973" cy="9057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EAC0F30-ED2B-0A08-E6CD-81E71BFF22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97" y="2277372"/>
                <a:ext cx="646973" cy="9057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BF92E402-DCD6-F58A-EA43-94FE7BEFD33B}"/>
                  </a:ext>
                </a:extLst>
              </p:cNvPr>
              <p:cNvSpPr/>
              <p:nvPr/>
            </p:nvSpPr>
            <p:spPr>
              <a:xfrm>
                <a:off x="1035171" y="2281686"/>
                <a:ext cx="1509622" cy="905774"/>
              </a:xfrm>
              <a:prstGeom prst="rect">
                <a:avLst/>
              </a:prstGeom>
              <a:solidFill>
                <a:srgbClr val="6FDDE3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BF92E402-DCD6-F58A-EA43-94FE7BEFD3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171" y="2281686"/>
                <a:ext cx="1509622" cy="9057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12541290-3CB9-E9B2-3CCC-18C1FA29CF2D}"/>
                  </a:ext>
                </a:extLst>
              </p:cNvPr>
              <p:cNvSpPr/>
              <p:nvPr/>
            </p:nvSpPr>
            <p:spPr>
              <a:xfrm>
                <a:off x="5641675" y="1367285"/>
                <a:ext cx="2156595" cy="90577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12541290-3CB9-E9B2-3CCC-18C1FA29CF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675" y="1367285"/>
                <a:ext cx="2156595" cy="9057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9EAEDB9-78F1-B19E-5A41-E2FBF73204B9}"/>
                  </a:ext>
                </a:extLst>
              </p:cNvPr>
              <p:cNvSpPr/>
              <p:nvPr/>
            </p:nvSpPr>
            <p:spPr>
              <a:xfrm>
                <a:off x="5641675" y="2273058"/>
                <a:ext cx="836763" cy="9057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9EAEDB9-78F1-B19E-5A41-E2FBF73204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675" y="2273058"/>
                <a:ext cx="836763" cy="9057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53805A2-ABD9-50C9-61BC-95B6583BB488}"/>
                  </a:ext>
                </a:extLst>
              </p:cNvPr>
              <p:cNvSpPr/>
              <p:nvPr/>
            </p:nvSpPr>
            <p:spPr>
              <a:xfrm>
                <a:off x="6478439" y="2268743"/>
                <a:ext cx="1319832" cy="905774"/>
              </a:xfrm>
              <a:prstGeom prst="rect">
                <a:avLst/>
              </a:prstGeom>
              <a:solidFill>
                <a:srgbClr val="6FDDE3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53805A2-ABD9-50C9-61BC-95B6583BB4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8439" y="2268743"/>
                <a:ext cx="1319832" cy="9057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8FBDE8C4-CFBF-8725-26EC-8DAEE8A9D629}"/>
                  </a:ext>
                </a:extLst>
              </p:cNvPr>
              <p:cNvSpPr/>
              <p:nvPr/>
            </p:nvSpPr>
            <p:spPr>
              <a:xfrm>
                <a:off x="388197" y="3847380"/>
                <a:ext cx="2156595" cy="90577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8FBDE8C4-CFBF-8725-26EC-8DAEE8A9D6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97" y="3847380"/>
                <a:ext cx="2156595" cy="90577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12DA7A78-9C60-EE36-33E6-D233F6785E5A}"/>
              </a:ext>
            </a:extLst>
          </p:cNvPr>
          <p:cNvSpPr/>
          <p:nvPr/>
        </p:nvSpPr>
        <p:spPr>
          <a:xfrm>
            <a:off x="388197" y="4753153"/>
            <a:ext cx="646973" cy="905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BCB0BD3C-3A69-809E-2A4C-ECEF0B7566C1}"/>
                  </a:ext>
                </a:extLst>
              </p:cNvPr>
              <p:cNvSpPr/>
              <p:nvPr/>
            </p:nvSpPr>
            <p:spPr>
              <a:xfrm>
                <a:off x="1035171" y="4757464"/>
                <a:ext cx="1509622" cy="905774"/>
              </a:xfrm>
              <a:prstGeom prst="rect">
                <a:avLst/>
              </a:prstGeom>
              <a:solidFill>
                <a:srgbClr val="6FDDE3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BCB0BD3C-3A69-809E-2A4C-ECEF0B7566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171" y="4757464"/>
                <a:ext cx="1509622" cy="90577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>
            <a:extLst>
              <a:ext uri="{FF2B5EF4-FFF2-40B4-BE49-F238E27FC236}">
                <a16:creationId xmlns:a16="http://schemas.microsoft.com/office/drawing/2014/main" id="{1AB3B131-F604-25EE-3734-0D2121A2595D}"/>
              </a:ext>
            </a:extLst>
          </p:cNvPr>
          <p:cNvSpPr/>
          <p:nvPr/>
        </p:nvSpPr>
        <p:spPr>
          <a:xfrm>
            <a:off x="5641675" y="3843065"/>
            <a:ext cx="2156595" cy="90577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2CF699D-B600-4552-5BAC-A9B799853BCD}"/>
                  </a:ext>
                </a:extLst>
              </p:cNvPr>
              <p:cNvSpPr/>
              <p:nvPr/>
            </p:nvSpPr>
            <p:spPr>
              <a:xfrm>
                <a:off x="5641675" y="4748838"/>
                <a:ext cx="836763" cy="9057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2CF699D-B600-4552-5BAC-A9B799853B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675" y="4748838"/>
                <a:ext cx="836763" cy="90577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57B1919B-3D92-9242-3660-22E07F1E2561}"/>
                  </a:ext>
                </a:extLst>
              </p:cNvPr>
              <p:cNvSpPr/>
              <p:nvPr/>
            </p:nvSpPr>
            <p:spPr>
              <a:xfrm>
                <a:off x="6489939" y="4748836"/>
                <a:ext cx="1308332" cy="905774"/>
              </a:xfrm>
              <a:prstGeom prst="rect">
                <a:avLst/>
              </a:prstGeom>
              <a:solidFill>
                <a:srgbClr val="6FDDE3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57B1919B-3D92-9242-3660-22E07F1E25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9939" y="4748836"/>
                <a:ext cx="1308332" cy="90577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FF4A8D22-CDFD-E9B1-C253-F0C52C4EF474}"/>
              </a:ext>
            </a:extLst>
          </p:cNvPr>
          <p:cNvSpPr txBox="1"/>
          <p:nvPr/>
        </p:nvSpPr>
        <p:spPr>
          <a:xfrm>
            <a:off x="388197" y="905619"/>
            <a:ext cx="787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 do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F2DAFAD-25F8-6BF5-3CF1-79C2663F0CB7}"/>
              </a:ext>
            </a:extLst>
          </p:cNvPr>
          <p:cNvSpPr txBox="1"/>
          <p:nvPr/>
        </p:nvSpPr>
        <p:spPr>
          <a:xfrm>
            <a:off x="5641675" y="810806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do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0A27511-86C9-825C-985A-8B5BC9745414}"/>
              </a:ext>
            </a:extLst>
          </p:cNvPr>
          <p:cNvSpPr txBox="1"/>
          <p:nvPr/>
        </p:nvSpPr>
        <p:spPr>
          <a:xfrm>
            <a:off x="388197" y="3288818"/>
            <a:ext cx="1136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You do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52BBF5E-D78D-1CDB-5061-0626C3A19E89}"/>
              </a:ext>
            </a:extLst>
          </p:cNvPr>
          <p:cNvSpPr txBox="1"/>
          <p:nvPr/>
        </p:nvSpPr>
        <p:spPr>
          <a:xfrm>
            <a:off x="5641675" y="3280115"/>
            <a:ext cx="1136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You do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4FEA201-818E-B538-3E5D-3723F08DDC5A}"/>
                  </a:ext>
                </a:extLst>
              </p:cNvPr>
              <p:cNvSpPr txBox="1"/>
              <p:nvPr/>
            </p:nvSpPr>
            <p:spPr>
              <a:xfrm>
                <a:off x="1179990" y="3679170"/>
                <a:ext cx="4951562" cy="5533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4FEA201-818E-B538-3E5D-3723F08DDC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990" y="3679170"/>
                <a:ext cx="4951562" cy="55335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498CC91-FB4E-12A3-FCFC-21A7AE1F3940}"/>
                  </a:ext>
                </a:extLst>
              </p:cNvPr>
              <p:cNvSpPr txBox="1"/>
              <p:nvPr/>
            </p:nvSpPr>
            <p:spPr>
              <a:xfrm>
                <a:off x="1179990" y="4303949"/>
                <a:ext cx="4951562" cy="5745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498CC91-FB4E-12A3-FCFC-21A7AE1F39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990" y="4303949"/>
                <a:ext cx="4951562" cy="57458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F86567F-2E3A-81ED-44FA-2B9DEC94BA50}"/>
                  </a:ext>
                </a:extLst>
              </p:cNvPr>
              <p:cNvSpPr txBox="1"/>
              <p:nvPr/>
            </p:nvSpPr>
            <p:spPr>
              <a:xfrm>
                <a:off x="1175592" y="4925046"/>
                <a:ext cx="4951562" cy="5745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F86567F-2E3A-81ED-44FA-2B9DEC94BA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592" y="4925046"/>
                <a:ext cx="4951562" cy="57458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916F05F-073A-9283-BC62-61C228934803}"/>
                  </a:ext>
                </a:extLst>
              </p:cNvPr>
              <p:cNvSpPr txBox="1"/>
              <p:nvPr/>
            </p:nvSpPr>
            <p:spPr>
              <a:xfrm>
                <a:off x="1175592" y="5546143"/>
                <a:ext cx="4951562" cy="5745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916F05F-073A-9283-BC62-61C2289348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592" y="5546143"/>
                <a:ext cx="4951562" cy="57458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145F288-A84C-DE7D-6B9E-639783B04C15}"/>
                  </a:ext>
                </a:extLst>
              </p:cNvPr>
              <p:cNvSpPr txBox="1"/>
              <p:nvPr/>
            </p:nvSpPr>
            <p:spPr>
              <a:xfrm>
                <a:off x="6338587" y="3713374"/>
                <a:ext cx="4951562" cy="5745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145F288-A84C-DE7D-6B9E-639783B04C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8587" y="3713374"/>
                <a:ext cx="4951562" cy="57458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106AE90-D680-1F6D-F93D-6C321BBD80A7}"/>
                  </a:ext>
                </a:extLst>
              </p:cNvPr>
              <p:cNvSpPr txBox="1"/>
              <p:nvPr/>
            </p:nvSpPr>
            <p:spPr>
              <a:xfrm>
                <a:off x="6338587" y="4275543"/>
                <a:ext cx="4951562" cy="5745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106AE90-D680-1F6D-F93D-6C321BBD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8587" y="4275543"/>
                <a:ext cx="4951562" cy="57458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C984B30-8B03-45FD-9BFF-8C48DCA40D45}"/>
                  </a:ext>
                </a:extLst>
              </p:cNvPr>
              <p:cNvSpPr txBox="1"/>
              <p:nvPr/>
            </p:nvSpPr>
            <p:spPr>
              <a:xfrm>
                <a:off x="6338587" y="4862279"/>
                <a:ext cx="4951562" cy="5745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C984B30-8B03-45FD-9BFF-8C48DCA40D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8587" y="4862279"/>
                <a:ext cx="4951562" cy="57458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1D9DC82-4B37-024E-F7EB-E479B319329A}"/>
                  </a:ext>
                </a:extLst>
              </p:cNvPr>
              <p:cNvSpPr txBox="1"/>
              <p:nvPr/>
            </p:nvSpPr>
            <p:spPr>
              <a:xfrm>
                <a:off x="6338587" y="5459860"/>
                <a:ext cx="4951562" cy="5745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1D9DC82-4B37-024E-F7EB-E479B31932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8587" y="5459860"/>
                <a:ext cx="4951562" cy="57458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5730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340352D-A733-8B4C-B572-972D2DC11552}"/>
              </a:ext>
            </a:extLst>
          </p:cNvPr>
          <p:cNvSpPr/>
          <p:nvPr/>
        </p:nvSpPr>
        <p:spPr>
          <a:xfrm>
            <a:off x="2548073" y="3386888"/>
            <a:ext cx="1871830" cy="6454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15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2E4DA7-5F8C-1941-A432-34A9C2E0DF3C}"/>
              </a:ext>
            </a:extLst>
          </p:cNvPr>
          <p:cNvSpPr/>
          <p:nvPr/>
        </p:nvSpPr>
        <p:spPr>
          <a:xfrm>
            <a:off x="4419903" y="3386888"/>
            <a:ext cx="2796989" cy="64545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15966C-C95E-7B4D-809F-697C5F438FAF}"/>
              </a:ext>
            </a:extLst>
          </p:cNvPr>
          <p:cNvSpPr/>
          <p:nvPr/>
        </p:nvSpPr>
        <p:spPr>
          <a:xfrm>
            <a:off x="2548073" y="2741429"/>
            <a:ext cx="4668819" cy="6454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37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844FAC4-D31C-034C-9C4D-9EACB41C8135}"/>
                  </a:ext>
                </a:extLst>
              </p:cNvPr>
              <p:cNvSpPr txBox="1"/>
              <p:nvPr/>
            </p:nvSpPr>
            <p:spPr>
              <a:xfrm>
                <a:off x="3736103" y="4093469"/>
                <a:ext cx="23535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15+22=37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844FAC4-D31C-034C-9C4D-9EACB41C81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103" y="4093469"/>
                <a:ext cx="2353529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FBB980B-38DB-714C-8094-C34BF5BA007B}"/>
                  </a:ext>
                </a:extLst>
              </p:cNvPr>
              <p:cNvSpPr txBox="1"/>
              <p:nvPr/>
            </p:nvSpPr>
            <p:spPr>
              <a:xfrm>
                <a:off x="3736103" y="4505684"/>
                <a:ext cx="23535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22+15=37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FBB980B-38DB-714C-8094-C34BF5BA00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103" y="4505684"/>
                <a:ext cx="235352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FDA6541-6F91-0B48-90A9-7A7CA729E2AF}"/>
                  </a:ext>
                </a:extLst>
              </p:cNvPr>
              <p:cNvSpPr txBox="1"/>
              <p:nvPr/>
            </p:nvSpPr>
            <p:spPr>
              <a:xfrm>
                <a:off x="3736104" y="4917899"/>
                <a:ext cx="235352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37−22=15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FDA6541-6F91-0B48-90A9-7A7CA729E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104" y="4917899"/>
                <a:ext cx="235352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FB5709F-1FF8-1D48-AE12-516D6C724116}"/>
                  </a:ext>
                </a:extLst>
              </p:cNvPr>
              <p:cNvSpPr txBox="1"/>
              <p:nvPr/>
            </p:nvSpPr>
            <p:spPr>
              <a:xfrm>
                <a:off x="3727356" y="5330114"/>
                <a:ext cx="23535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37−15=22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FB5709F-1FF8-1D48-AE12-516D6C7241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7356" y="5330114"/>
                <a:ext cx="235352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63524" y="1388276"/>
            <a:ext cx="91249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What </a:t>
            </a:r>
            <a:r>
              <a:rPr lang="en-GB" sz="3200" dirty="0">
                <a:solidFill>
                  <a:srgbClr val="FF0000"/>
                </a:solidFill>
              </a:rPr>
              <a:t>fact families </a:t>
            </a:r>
            <a:r>
              <a:rPr lang="en-GB" sz="3200" dirty="0"/>
              <a:t>(equations) can you write from this bar model?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524" y="342900"/>
            <a:ext cx="82280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On your whiteboards…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71ECB0-4DBB-9496-FDCD-A36EAAA8907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6391081"/>
            <a:ext cx="9906000" cy="46691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694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6" grpId="3" animBg="1"/>
      <p:bldP spid="7" grpId="0" animBg="1"/>
      <p:bldP spid="7" grpId="1" animBg="1"/>
      <p:bldP spid="7" grpId="2" animBg="1"/>
      <p:bldP spid="7" grpId="3" animBg="1"/>
      <p:bldP spid="8" grpId="0" animBg="1"/>
      <p:bldP spid="8" grpId="1" animBg="1"/>
      <p:bldP spid="8" grpId="2" animBg="1"/>
      <p:bldP spid="8" grpId="3" animBg="1"/>
      <p:bldP spid="8" grpId="4" animBg="1"/>
      <p:bldP spid="2" grpId="0"/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6EA6DE-7FFB-303F-044B-E961CF8132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95CAA1DA-C089-0150-6371-3A6E36EA1B8E}"/>
              </a:ext>
            </a:extLst>
          </p:cNvPr>
          <p:cNvSpPr txBox="1"/>
          <p:nvPr/>
        </p:nvSpPr>
        <p:spPr>
          <a:xfrm>
            <a:off x="2831189" y="629575"/>
            <a:ext cx="3422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Create the fact family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3463C22-D9A7-A6C7-E8B7-329990194168}"/>
                  </a:ext>
                </a:extLst>
              </p:cNvPr>
              <p:cNvSpPr/>
              <p:nvPr/>
            </p:nvSpPr>
            <p:spPr>
              <a:xfrm>
                <a:off x="2915737" y="1457863"/>
                <a:ext cx="3648975" cy="90577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3463C22-D9A7-A6C7-E8B7-3299901941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737" y="1457863"/>
                <a:ext cx="3648975" cy="9057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F213C1A-2DBD-A224-77E7-AB2AD93B37A9}"/>
                  </a:ext>
                </a:extLst>
              </p:cNvPr>
              <p:cNvSpPr/>
              <p:nvPr/>
            </p:nvSpPr>
            <p:spPr>
              <a:xfrm>
                <a:off x="2915737" y="2363636"/>
                <a:ext cx="1268084" cy="9057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F213C1A-2DBD-A224-77E7-AB2AD93B37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737" y="2363636"/>
                <a:ext cx="1268084" cy="9057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26FF0732-DF7E-15E0-BBBD-BB4C9F5E0226}"/>
                  </a:ext>
                </a:extLst>
              </p:cNvPr>
              <p:cNvSpPr/>
              <p:nvPr/>
            </p:nvSpPr>
            <p:spPr>
              <a:xfrm>
                <a:off x="4183821" y="2367950"/>
                <a:ext cx="2380891" cy="905774"/>
              </a:xfrm>
              <a:prstGeom prst="rect">
                <a:avLst/>
              </a:prstGeom>
              <a:solidFill>
                <a:srgbClr val="6FDDE3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26FF0732-DF7E-15E0-BBBD-BB4C9F5E02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3821" y="2367950"/>
                <a:ext cx="2380891" cy="9057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4591DB86-4918-AAE3-32DA-9DEC514A9DFC}"/>
              </a:ext>
            </a:extLst>
          </p:cNvPr>
          <p:cNvSpPr txBox="1"/>
          <p:nvPr/>
        </p:nvSpPr>
        <p:spPr>
          <a:xfrm>
            <a:off x="457200" y="310399"/>
            <a:ext cx="1537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u="sng" dirty="0">
                <a:latin typeface="Comic Sans MS" panose="030F0702030302020204" pitchFamily="66" charset="0"/>
              </a:rPr>
              <a:t>Challenge</a:t>
            </a:r>
          </a:p>
        </p:txBody>
      </p:sp>
    </p:spTree>
    <p:extLst>
      <p:ext uri="{BB962C8B-B14F-4D97-AF65-F5344CB8AC3E}">
        <p14:creationId xmlns:p14="http://schemas.microsoft.com/office/powerpoint/2010/main" val="3061304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103B70-28DD-EB06-E276-7636CDD0E8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68A852F8-1A45-8AE6-05C8-2D80A86F6BBA}"/>
              </a:ext>
            </a:extLst>
          </p:cNvPr>
          <p:cNvSpPr txBox="1"/>
          <p:nvPr/>
        </p:nvSpPr>
        <p:spPr>
          <a:xfrm>
            <a:off x="1769275" y="380429"/>
            <a:ext cx="6367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Create the bar models for these equations.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3E520D6-6656-7233-73A9-F31A81EDE939}"/>
                  </a:ext>
                </a:extLst>
              </p:cNvPr>
              <p:cNvSpPr txBox="1"/>
              <p:nvPr/>
            </p:nvSpPr>
            <p:spPr>
              <a:xfrm>
                <a:off x="1069675" y="1587260"/>
                <a:ext cx="2258952" cy="24397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  <a:p>
                <a:pPr marL="457200" indent="-457200">
                  <a:buAutoNum type="arabicParenR"/>
                </a:pPr>
                <a:endParaRPr lang="en-GB" sz="2400" dirty="0">
                  <a:latin typeface="Comic Sans MS" panose="030F0702030302020204" pitchFamily="66" charset="0"/>
                </a:endParaRPr>
              </a:p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  <a:p>
                <a:pPr marL="457200" indent="-457200">
                  <a:buAutoNum type="arabicParenR"/>
                </a:pPr>
                <a:endParaRPr lang="en-GB" sz="2400" dirty="0">
                  <a:latin typeface="Comic Sans MS" panose="030F0702030302020204" pitchFamily="66" charset="0"/>
                </a:endParaRPr>
              </a:p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3E520D6-6656-7233-73A9-F31A81EDE9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675" y="1587260"/>
                <a:ext cx="2258952" cy="24397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765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42E23CD8-E1AB-816C-E3E1-376E4EA8CD9D}"/>
                  </a:ext>
                </a:extLst>
              </p:cNvPr>
              <p:cNvSpPr/>
              <p:nvPr/>
            </p:nvSpPr>
            <p:spPr>
              <a:xfrm>
                <a:off x="3329805" y="474452"/>
                <a:ext cx="2156595" cy="90577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42E23CD8-E1AB-816C-E3E1-376E4EA8CD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9805" y="474452"/>
                <a:ext cx="2156595" cy="9057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F3765A30-2C99-6B29-2B5A-D8C531CE4A14}"/>
                  </a:ext>
                </a:extLst>
              </p:cNvPr>
              <p:cNvSpPr/>
              <p:nvPr/>
            </p:nvSpPr>
            <p:spPr>
              <a:xfrm>
                <a:off x="3329805" y="1380225"/>
                <a:ext cx="646973" cy="9057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F3765A30-2C99-6B29-2B5A-D8C531CE4A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9805" y="1380225"/>
                <a:ext cx="646973" cy="9057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881155E-86DA-9D23-DA81-7CDF81FFFCB0}"/>
                  </a:ext>
                </a:extLst>
              </p:cNvPr>
              <p:cNvSpPr/>
              <p:nvPr/>
            </p:nvSpPr>
            <p:spPr>
              <a:xfrm>
                <a:off x="3976779" y="1384539"/>
                <a:ext cx="1509622" cy="905774"/>
              </a:xfrm>
              <a:prstGeom prst="rect">
                <a:avLst/>
              </a:prstGeom>
              <a:solidFill>
                <a:srgbClr val="6FDDE3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881155E-86DA-9D23-DA81-7CDF81FFFC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6779" y="1384539"/>
                <a:ext cx="1509622" cy="9057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1B93D03-6424-0157-98DB-DECFE4022586}"/>
                  </a:ext>
                </a:extLst>
              </p:cNvPr>
              <p:cNvSpPr/>
              <p:nvPr/>
            </p:nvSpPr>
            <p:spPr>
              <a:xfrm>
                <a:off x="3329803" y="2439117"/>
                <a:ext cx="2156595" cy="90577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1B93D03-6424-0157-98DB-DECFE40225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9803" y="2439117"/>
                <a:ext cx="2156595" cy="9057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9B0D186-6B13-091F-05E8-0666B126550E}"/>
                  </a:ext>
                </a:extLst>
              </p:cNvPr>
              <p:cNvSpPr/>
              <p:nvPr/>
            </p:nvSpPr>
            <p:spPr>
              <a:xfrm>
                <a:off x="3329803" y="3344890"/>
                <a:ext cx="1345713" cy="9057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9B0D186-6B13-091F-05E8-0666B12655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9803" y="3344890"/>
                <a:ext cx="1345713" cy="9057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A136D7B-794B-297C-403C-2927A35812B0}"/>
                  </a:ext>
                </a:extLst>
              </p:cNvPr>
              <p:cNvSpPr/>
              <p:nvPr/>
            </p:nvSpPr>
            <p:spPr>
              <a:xfrm>
                <a:off x="4675517" y="3349204"/>
                <a:ext cx="810882" cy="905774"/>
              </a:xfrm>
              <a:prstGeom prst="rect">
                <a:avLst/>
              </a:prstGeom>
              <a:solidFill>
                <a:srgbClr val="6FDDE3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A136D7B-794B-297C-403C-2927A35812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517" y="3349204"/>
                <a:ext cx="810882" cy="9057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C2928CD-3EFC-4572-075E-21F337A2874C}"/>
                  </a:ext>
                </a:extLst>
              </p:cNvPr>
              <p:cNvSpPr/>
              <p:nvPr/>
            </p:nvSpPr>
            <p:spPr>
              <a:xfrm>
                <a:off x="3329804" y="4408098"/>
                <a:ext cx="2156595" cy="90577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C2928CD-3EFC-4572-075E-21F337A287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9804" y="4408098"/>
                <a:ext cx="2156595" cy="90577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29CECD2-83D7-9F60-8743-2056912B63F3}"/>
                  </a:ext>
                </a:extLst>
              </p:cNvPr>
              <p:cNvSpPr/>
              <p:nvPr/>
            </p:nvSpPr>
            <p:spPr>
              <a:xfrm>
                <a:off x="3329804" y="5313871"/>
                <a:ext cx="646973" cy="9057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29CECD2-83D7-9F60-8743-2056912B63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9804" y="5313871"/>
                <a:ext cx="646973" cy="90577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AADF07D-DD06-D4E5-539D-940A505AA1DF}"/>
                  </a:ext>
                </a:extLst>
              </p:cNvPr>
              <p:cNvSpPr/>
              <p:nvPr/>
            </p:nvSpPr>
            <p:spPr>
              <a:xfrm>
                <a:off x="3976777" y="5313871"/>
                <a:ext cx="1509622" cy="905774"/>
              </a:xfrm>
              <a:prstGeom prst="rect">
                <a:avLst/>
              </a:prstGeom>
              <a:solidFill>
                <a:srgbClr val="6FDDE3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AADF07D-DD06-D4E5-539D-940A505AA1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6777" y="5313871"/>
                <a:ext cx="1509622" cy="90577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8CA0F432-6AE2-2075-6C68-61178AB76973}"/>
              </a:ext>
            </a:extLst>
          </p:cNvPr>
          <p:cNvSpPr txBox="1"/>
          <p:nvPr/>
        </p:nvSpPr>
        <p:spPr>
          <a:xfrm>
            <a:off x="1468215" y="147516"/>
            <a:ext cx="1394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4122123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9798B4-DAB8-1D3E-F71A-55452887E0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BB8C6CB-6CFD-0C0C-8C59-A482379BEB02}"/>
              </a:ext>
            </a:extLst>
          </p:cNvPr>
          <p:cNvSpPr txBox="1"/>
          <p:nvPr/>
        </p:nvSpPr>
        <p:spPr>
          <a:xfrm>
            <a:off x="612476" y="629728"/>
            <a:ext cx="2603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Think pair share.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7659BF-53ED-118B-C433-2649F46A7188}"/>
              </a:ext>
            </a:extLst>
          </p:cNvPr>
          <p:cNvSpPr/>
          <p:nvPr/>
        </p:nvSpPr>
        <p:spPr>
          <a:xfrm>
            <a:off x="2786331" y="1319841"/>
            <a:ext cx="3648975" cy="6556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13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E9319B8-B10D-0CB6-29FC-CFF619180709}"/>
                  </a:ext>
                </a:extLst>
              </p:cNvPr>
              <p:cNvSpPr/>
              <p:nvPr/>
            </p:nvSpPr>
            <p:spPr>
              <a:xfrm>
                <a:off x="2786331" y="1975449"/>
                <a:ext cx="948908" cy="655608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800" i="1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E9319B8-B10D-0CB6-29FC-CFF6191807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331" y="1975449"/>
                <a:ext cx="948908" cy="6556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616C15AE-AA43-BF7B-A809-655F27CDB98F}"/>
              </a:ext>
            </a:extLst>
          </p:cNvPr>
          <p:cNvSpPr/>
          <p:nvPr/>
        </p:nvSpPr>
        <p:spPr>
          <a:xfrm>
            <a:off x="3735239" y="1975449"/>
            <a:ext cx="2700067" cy="655608"/>
          </a:xfrm>
          <a:prstGeom prst="rect">
            <a:avLst/>
          </a:prstGeom>
          <a:solidFill>
            <a:srgbClr val="6FDDE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51891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8945BB-4A9F-74D0-A45B-4232B06E15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EE403F3-5F9F-060E-21CC-1AAB64CD8A9D}"/>
              </a:ext>
            </a:extLst>
          </p:cNvPr>
          <p:cNvSpPr txBox="1"/>
          <p:nvPr/>
        </p:nvSpPr>
        <p:spPr>
          <a:xfrm>
            <a:off x="612476" y="629728"/>
            <a:ext cx="2603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Think pair share.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BC4E44B-F5A7-FE10-82F0-79CD25767094}"/>
              </a:ext>
            </a:extLst>
          </p:cNvPr>
          <p:cNvSpPr/>
          <p:nvPr/>
        </p:nvSpPr>
        <p:spPr>
          <a:xfrm>
            <a:off x="4641009" y="2398149"/>
            <a:ext cx="1949570" cy="6556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22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6193890-BE64-8693-B4F8-AB1F7F05C22E}"/>
                  </a:ext>
                </a:extLst>
              </p:cNvPr>
              <p:cNvSpPr/>
              <p:nvPr/>
            </p:nvSpPr>
            <p:spPr>
              <a:xfrm>
                <a:off x="2932187" y="1742541"/>
                <a:ext cx="3658391" cy="655608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800" i="1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6193890-BE64-8693-B4F8-AB1F7F05C2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2187" y="1742541"/>
                <a:ext cx="3658391" cy="6556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17F0E525-4DC8-F6EA-727F-7911D62C3DBF}"/>
              </a:ext>
            </a:extLst>
          </p:cNvPr>
          <p:cNvSpPr/>
          <p:nvPr/>
        </p:nvSpPr>
        <p:spPr>
          <a:xfrm>
            <a:off x="2932189" y="2398149"/>
            <a:ext cx="1708819" cy="655608"/>
          </a:xfrm>
          <a:prstGeom prst="rect">
            <a:avLst/>
          </a:prstGeom>
          <a:solidFill>
            <a:srgbClr val="6FDDE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14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85587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38856F-4654-2016-6A37-5321558A28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5731ED6-185E-5BF3-95CF-6FB39C557959}"/>
              </a:ext>
            </a:extLst>
          </p:cNvPr>
          <p:cNvSpPr/>
          <p:nvPr/>
        </p:nvSpPr>
        <p:spPr>
          <a:xfrm>
            <a:off x="293297" y="1613139"/>
            <a:ext cx="3648975" cy="6556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45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5932912-2700-81C9-D59C-5EC1E430AB3B}"/>
                  </a:ext>
                </a:extLst>
              </p:cNvPr>
              <p:cNvSpPr/>
              <p:nvPr/>
            </p:nvSpPr>
            <p:spPr>
              <a:xfrm>
                <a:off x="293297" y="2268747"/>
                <a:ext cx="948908" cy="655608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800" i="1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5932912-2700-81C9-D59C-5EC1E430AB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297" y="2268747"/>
                <a:ext cx="948908" cy="6556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8F719055-768A-21E3-F861-CBB13FCED932}"/>
              </a:ext>
            </a:extLst>
          </p:cNvPr>
          <p:cNvSpPr/>
          <p:nvPr/>
        </p:nvSpPr>
        <p:spPr>
          <a:xfrm>
            <a:off x="1242205" y="2268747"/>
            <a:ext cx="2700067" cy="655608"/>
          </a:xfrm>
          <a:prstGeom prst="rect">
            <a:avLst/>
          </a:prstGeom>
          <a:solidFill>
            <a:srgbClr val="6FDDE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21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90D533-68F3-6DB4-EDA9-232984AFF9AD}"/>
              </a:ext>
            </a:extLst>
          </p:cNvPr>
          <p:cNvSpPr/>
          <p:nvPr/>
        </p:nvSpPr>
        <p:spPr>
          <a:xfrm>
            <a:off x="5319622" y="1613139"/>
            <a:ext cx="3648975" cy="6556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61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DF5B3C-5131-5A96-4A35-068098868E20}"/>
              </a:ext>
            </a:extLst>
          </p:cNvPr>
          <p:cNvSpPr/>
          <p:nvPr/>
        </p:nvSpPr>
        <p:spPr>
          <a:xfrm>
            <a:off x="5319622" y="2268747"/>
            <a:ext cx="948908" cy="6556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19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F0BAB90-0C24-FB79-D62D-905B91B7471D}"/>
                  </a:ext>
                </a:extLst>
              </p:cNvPr>
              <p:cNvSpPr/>
              <p:nvPr/>
            </p:nvSpPr>
            <p:spPr>
              <a:xfrm>
                <a:off x="6268530" y="2268747"/>
                <a:ext cx="2700067" cy="655608"/>
              </a:xfrm>
              <a:prstGeom prst="rect">
                <a:avLst/>
              </a:prstGeom>
              <a:solidFill>
                <a:srgbClr val="6FDDE3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800" i="1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F0BAB90-0C24-FB79-D62D-905B91B747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8530" y="2268747"/>
                <a:ext cx="2700067" cy="6556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2AAADD4-48DC-B9C7-7C16-CB9E8070D454}"/>
                  </a:ext>
                </a:extLst>
              </p:cNvPr>
              <p:cNvSpPr/>
              <p:nvPr/>
            </p:nvSpPr>
            <p:spPr>
              <a:xfrm>
                <a:off x="2826588" y="3933646"/>
                <a:ext cx="3648975" cy="655608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800" i="1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2AAADD4-48DC-B9C7-7C16-CB9E8070D4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6588" y="3933646"/>
                <a:ext cx="3648975" cy="6556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04B98431-45FE-F95B-C270-60841496CDF7}"/>
              </a:ext>
            </a:extLst>
          </p:cNvPr>
          <p:cNvSpPr/>
          <p:nvPr/>
        </p:nvSpPr>
        <p:spPr>
          <a:xfrm>
            <a:off x="2826588" y="4589254"/>
            <a:ext cx="948908" cy="6556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3.4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E689E92-1026-B4F2-7311-5BE0DCB38C6C}"/>
              </a:ext>
            </a:extLst>
          </p:cNvPr>
          <p:cNvSpPr/>
          <p:nvPr/>
        </p:nvSpPr>
        <p:spPr>
          <a:xfrm>
            <a:off x="3775496" y="4589254"/>
            <a:ext cx="2700067" cy="655608"/>
          </a:xfrm>
          <a:prstGeom prst="rect">
            <a:avLst/>
          </a:prstGeom>
          <a:solidFill>
            <a:srgbClr val="6FDDE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7.3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E49D26-D08D-35CB-21F6-3945D5F9BC78}"/>
              </a:ext>
            </a:extLst>
          </p:cNvPr>
          <p:cNvSpPr txBox="1"/>
          <p:nvPr/>
        </p:nvSpPr>
        <p:spPr>
          <a:xfrm>
            <a:off x="2210087" y="373015"/>
            <a:ext cx="5123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Create the fact families for these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D8E8DA-7612-8783-8CE8-410ED023B10B}"/>
              </a:ext>
            </a:extLst>
          </p:cNvPr>
          <p:cNvSpPr txBox="1"/>
          <p:nvPr/>
        </p:nvSpPr>
        <p:spPr>
          <a:xfrm>
            <a:off x="293297" y="1060894"/>
            <a:ext cx="787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 do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F30E18-C03D-670A-80F7-F5BD80B1D740}"/>
              </a:ext>
            </a:extLst>
          </p:cNvPr>
          <p:cNvSpPr txBox="1"/>
          <p:nvPr/>
        </p:nvSpPr>
        <p:spPr>
          <a:xfrm>
            <a:off x="5319622" y="1028623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do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66C77D-58F9-E35D-8420-F0B4333362D3}"/>
              </a:ext>
            </a:extLst>
          </p:cNvPr>
          <p:cNvSpPr txBox="1"/>
          <p:nvPr/>
        </p:nvSpPr>
        <p:spPr>
          <a:xfrm>
            <a:off x="2826588" y="3349130"/>
            <a:ext cx="1136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You do</a:t>
            </a:r>
          </a:p>
        </p:txBody>
      </p:sp>
    </p:spTree>
    <p:extLst>
      <p:ext uri="{BB962C8B-B14F-4D97-AF65-F5344CB8AC3E}">
        <p14:creationId xmlns:p14="http://schemas.microsoft.com/office/powerpoint/2010/main" val="213933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" grpId="0"/>
      <p:bldP spid="3" grpId="0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503D5F-0CDD-0ECD-B6C8-FD72375FD941}"/>
              </a:ext>
            </a:extLst>
          </p:cNvPr>
          <p:cNvSpPr txBox="1"/>
          <p:nvPr/>
        </p:nvSpPr>
        <p:spPr>
          <a:xfrm>
            <a:off x="165186" y="689655"/>
            <a:ext cx="8729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True or False?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5768A4-94DE-4F3E-F55D-0A6074BC17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540" y="3777050"/>
            <a:ext cx="6958539" cy="208427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41DA38A-B3AD-1C10-5296-26579AEFC180}"/>
              </a:ext>
            </a:extLst>
          </p:cNvPr>
          <p:cNvSpPr txBox="1"/>
          <p:nvPr/>
        </p:nvSpPr>
        <p:spPr>
          <a:xfrm>
            <a:off x="165186" y="129773"/>
            <a:ext cx="8729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Discuss…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24DA454-9BFB-CE12-27BE-98CAFD4840C6}"/>
                  </a:ext>
                </a:extLst>
              </p:cNvPr>
              <p:cNvSpPr txBox="1"/>
              <p:nvPr/>
            </p:nvSpPr>
            <p:spPr>
              <a:xfrm>
                <a:off x="1268083" y="1475117"/>
                <a:ext cx="5322498" cy="2295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 6 + 3 = 9				9 = 3 + 6</a:t>
                </a:r>
              </a:p>
              <a:p>
                <a:endParaRPr lang="en-GB" sz="2400" dirty="0">
                  <a:latin typeface="Comic Sans MS" panose="030F0702030302020204" pitchFamily="66" charset="0"/>
                </a:endParaRPr>
              </a:p>
              <a:p>
                <a:r>
                  <a:rPr lang="en-GB" sz="2400" dirty="0">
                    <a:latin typeface="Comic Sans MS" panose="030F0702030302020204" pitchFamily="66" charset="0"/>
                  </a:rPr>
                  <a:t>6.2 + 2.7 = 8.9		8.9 - 2.7 = 6.1</a:t>
                </a:r>
              </a:p>
              <a:p>
                <a:endParaRPr lang="en-GB" sz="2400" dirty="0">
                  <a:latin typeface="Comic Sans MS" panose="030F0702030302020204" pitchFamily="66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         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</m:oMath>
                  </m:oMathPara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24DA454-9BFB-CE12-27BE-98CAFD4840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083" y="1475117"/>
                <a:ext cx="5322498" cy="2295372"/>
              </a:xfrm>
              <a:prstGeom prst="rect">
                <a:avLst/>
              </a:prstGeom>
              <a:blipFill>
                <a:blip r:embed="rId3"/>
                <a:stretch>
                  <a:fillRect l="-1718" t="-21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1757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508F733-513B-82DA-59F4-76164B997E55}"/>
              </a:ext>
            </a:extLst>
          </p:cNvPr>
          <p:cNvSpPr/>
          <p:nvPr/>
        </p:nvSpPr>
        <p:spPr>
          <a:xfrm>
            <a:off x="1483742" y="1311215"/>
            <a:ext cx="2493035" cy="6556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A664F5E-2673-1B86-B194-A4E6A25D2B47}"/>
              </a:ext>
            </a:extLst>
          </p:cNvPr>
          <p:cNvSpPr/>
          <p:nvPr/>
        </p:nvSpPr>
        <p:spPr>
          <a:xfrm>
            <a:off x="3976778" y="1311215"/>
            <a:ext cx="1647646" cy="6556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EBCEEC-85C0-FB05-00A6-683DEFC81AA2}"/>
              </a:ext>
            </a:extLst>
          </p:cNvPr>
          <p:cNvSpPr/>
          <p:nvPr/>
        </p:nvSpPr>
        <p:spPr>
          <a:xfrm>
            <a:off x="1483741" y="1966823"/>
            <a:ext cx="2139353" cy="6556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A4BE09-8D7B-3BE8-E4F9-D4E550C87A6C}"/>
              </a:ext>
            </a:extLst>
          </p:cNvPr>
          <p:cNvSpPr/>
          <p:nvPr/>
        </p:nvSpPr>
        <p:spPr>
          <a:xfrm>
            <a:off x="3623095" y="1966823"/>
            <a:ext cx="2001330" cy="655608"/>
          </a:xfrm>
          <a:prstGeom prst="rect">
            <a:avLst/>
          </a:prstGeom>
          <a:solidFill>
            <a:srgbClr val="50CAE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571C71-7EA1-2142-949C-101AF48CF448}"/>
              </a:ext>
            </a:extLst>
          </p:cNvPr>
          <p:cNvSpPr/>
          <p:nvPr/>
        </p:nvSpPr>
        <p:spPr>
          <a:xfrm>
            <a:off x="1483742" y="2622431"/>
            <a:ext cx="3122764" cy="655608"/>
          </a:xfrm>
          <a:prstGeom prst="rect">
            <a:avLst/>
          </a:prstGeom>
          <a:solidFill>
            <a:srgbClr val="FAD4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E250BE-DD17-2BA3-2081-FD31847CC52C}"/>
              </a:ext>
            </a:extLst>
          </p:cNvPr>
          <p:cNvSpPr/>
          <p:nvPr/>
        </p:nvSpPr>
        <p:spPr>
          <a:xfrm>
            <a:off x="4606506" y="2622431"/>
            <a:ext cx="1017919" cy="6556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CB29A3-32D6-096C-196E-BD0274A5FE04}"/>
              </a:ext>
            </a:extLst>
          </p:cNvPr>
          <p:cNvSpPr/>
          <p:nvPr/>
        </p:nvSpPr>
        <p:spPr>
          <a:xfrm>
            <a:off x="1483743" y="3278039"/>
            <a:ext cx="1017920" cy="65560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1B2EF0-B261-F354-83BB-ACF7BA5D671B}"/>
              </a:ext>
            </a:extLst>
          </p:cNvPr>
          <p:cNvSpPr/>
          <p:nvPr/>
        </p:nvSpPr>
        <p:spPr>
          <a:xfrm>
            <a:off x="2471466" y="3278039"/>
            <a:ext cx="1013608" cy="65560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BF5EB8-7A0A-B7DA-B1A0-7E4900B92DCB}"/>
              </a:ext>
            </a:extLst>
          </p:cNvPr>
          <p:cNvSpPr/>
          <p:nvPr/>
        </p:nvSpPr>
        <p:spPr>
          <a:xfrm>
            <a:off x="3459188" y="3278039"/>
            <a:ext cx="1017920" cy="65560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D8FDFB-E3D8-6254-C34F-B389AC7390C4}"/>
              </a:ext>
            </a:extLst>
          </p:cNvPr>
          <p:cNvSpPr/>
          <p:nvPr/>
        </p:nvSpPr>
        <p:spPr>
          <a:xfrm>
            <a:off x="4477108" y="3278039"/>
            <a:ext cx="1147317" cy="65560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193D4B8-8023-5BF9-7085-A5608A906131}"/>
              </a:ext>
            </a:extLst>
          </p:cNvPr>
          <p:cNvSpPr txBox="1"/>
          <p:nvPr/>
        </p:nvSpPr>
        <p:spPr>
          <a:xfrm>
            <a:off x="586596" y="457200"/>
            <a:ext cx="51700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How many equations can you make?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103B4C4-9DE8-EE66-1EF6-49E9EB071970}"/>
              </a:ext>
            </a:extLst>
          </p:cNvPr>
          <p:cNvSpPr txBox="1"/>
          <p:nvPr/>
        </p:nvSpPr>
        <p:spPr>
          <a:xfrm>
            <a:off x="652731" y="4235570"/>
            <a:ext cx="37289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Is there an odd one out?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98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2D9B9B3-DD1F-C5C2-6B33-CF820BA68D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2264"/>
            <a:ext cx="9906000" cy="458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5134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CC259F4-2681-8C2D-AD5F-CDBC32F44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5582"/>
            <a:ext cx="9906000" cy="448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277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5A99017-2B1F-F547-8C1F-5FFAC34B13D4}"/>
              </a:ext>
            </a:extLst>
          </p:cNvPr>
          <p:cNvSpPr/>
          <p:nvPr/>
        </p:nvSpPr>
        <p:spPr>
          <a:xfrm>
            <a:off x="895294" y="3648597"/>
            <a:ext cx="1402129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15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0716A3-125A-6144-A9B6-FBAD6E6CB1C9}"/>
              </a:ext>
            </a:extLst>
          </p:cNvPr>
          <p:cNvSpPr/>
          <p:nvPr/>
        </p:nvSpPr>
        <p:spPr>
          <a:xfrm>
            <a:off x="2297422" y="3648597"/>
            <a:ext cx="2095136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6C63CF-B80A-8441-9BF9-4ED978C45197}"/>
              </a:ext>
            </a:extLst>
          </p:cNvPr>
          <p:cNvSpPr/>
          <p:nvPr/>
        </p:nvSpPr>
        <p:spPr>
          <a:xfrm>
            <a:off x="895293" y="3208429"/>
            <a:ext cx="3497265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37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D755DE1-6990-F746-B690-FBD6A70AF7DC}"/>
                  </a:ext>
                </a:extLst>
              </p:cNvPr>
              <p:cNvSpPr txBox="1"/>
              <p:nvPr/>
            </p:nvSpPr>
            <p:spPr>
              <a:xfrm>
                <a:off x="1437330" y="4243874"/>
                <a:ext cx="23535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15+22=37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D755DE1-6990-F746-B690-FBD6A70AF7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7330" y="4243874"/>
                <a:ext cx="2353529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C156B3-250E-B948-9D90-25E0B078323E}"/>
                  </a:ext>
                </a:extLst>
              </p:cNvPr>
              <p:cNvSpPr txBox="1"/>
              <p:nvPr/>
            </p:nvSpPr>
            <p:spPr>
              <a:xfrm>
                <a:off x="1437330" y="4724641"/>
                <a:ext cx="23535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22+15=37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C156B3-250E-B948-9D90-25E0B07832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7330" y="4724641"/>
                <a:ext cx="235352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F3701B-BC79-2B43-88D9-8AFAC74CFD0C}"/>
                  </a:ext>
                </a:extLst>
              </p:cNvPr>
              <p:cNvSpPr txBox="1"/>
              <p:nvPr/>
            </p:nvSpPr>
            <p:spPr>
              <a:xfrm>
                <a:off x="1437330" y="5142221"/>
                <a:ext cx="235352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37−22=15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F3701B-BC79-2B43-88D9-8AFAC74CFD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7330" y="5142221"/>
                <a:ext cx="235352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2AD8D6D-FFC7-7F4B-810B-AB36899A1B99}"/>
                  </a:ext>
                </a:extLst>
              </p:cNvPr>
              <p:cNvSpPr txBox="1"/>
              <p:nvPr/>
            </p:nvSpPr>
            <p:spPr>
              <a:xfrm>
                <a:off x="1437329" y="5622988"/>
                <a:ext cx="23535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37−15=22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2AD8D6D-FFC7-7F4B-810B-AB36899A1B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7329" y="5622988"/>
                <a:ext cx="235352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A2A882A5-6B08-D44A-B60F-013792308701}"/>
              </a:ext>
            </a:extLst>
          </p:cNvPr>
          <p:cNvSpPr/>
          <p:nvPr/>
        </p:nvSpPr>
        <p:spPr>
          <a:xfrm>
            <a:off x="6979479" y="3186373"/>
            <a:ext cx="1402129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15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554E51-1810-7F41-B70D-20B56DE7FE20}"/>
              </a:ext>
            </a:extLst>
          </p:cNvPr>
          <p:cNvSpPr/>
          <p:nvPr/>
        </p:nvSpPr>
        <p:spPr>
          <a:xfrm>
            <a:off x="4884342" y="3186373"/>
            <a:ext cx="2095136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22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8BE4D0E-19CF-184B-BCC5-5E4C77971067}"/>
              </a:ext>
            </a:extLst>
          </p:cNvPr>
          <p:cNvSpPr/>
          <p:nvPr/>
        </p:nvSpPr>
        <p:spPr>
          <a:xfrm>
            <a:off x="4884343" y="3648597"/>
            <a:ext cx="3497265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37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4871F01-7C31-F048-8769-1920F2855108}"/>
              </a:ext>
            </a:extLst>
          </p:cNvPr>
          <p:cNvCxnSpPr/>
          <p:nvPr/>
        </p:nvCxnSpPr>
        <p:spPr>
          <a:xfrm>
            <a:off x="4884343" y="3049441"/>
            <a:ext cx="0" cy="1215614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3754BE3-2A69-BB4F-9D46-091503CCDFB6}"/>
              </a:ext>
            </a:extLst>
          </p:cNvPr>
          <p:cNvCxnSpPr/>
          <p:nvPr/>
        </p:nvCxnSpPr>
        <p:spPr>
          <a:xfrm>
            <a:off x="8381607" y="3048882"/>
            <a:ext cx="0" cy="1215614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3E012DB-5D06-9948-ABCE-5578E78D999F}"/>
              </a:ext>
            </a:extLst>
          </p:cNvPr>
          <p:cNvSpPr txBox="1"/>
          <p:nvPr/>
        </p:nvSpPr>
        <p:spPr>
          <a:xfrm>
            <a:off x="4700543" y="4728546"/>
            <a:ext cx="41599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 same as these calculations!</a:t>
            </a:r>
          </a:p>
        </p:txBody>
      </p:sp>
      <p:sp>
        <p:nvSpPr>
          <p:cNvPr id="19" name="Left Arrow 18">
            <a:extLst>
              <a:ext uri="{FF2B5EF4-FFF2-40B4-BE49-F238E27FC236}">
                <a16:creationId xmlns:a16="http://schemas.microsoft.com/office/drawing/2014/main" id="{9CC587E0-14BD-4F42-B3DB-CA61A871C223}"/>
              </a:ext>
            </a:extLst>
          </p:cNvPr>
          <p:cNvSpPr/>
          <p:nvPr/>
        </p:nvSpPr>
        <p:spPr>
          <a:xfrm>
            <a:off x="4065840" y="4978906"/>
            <a:ext cx="1269403" cy="41117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533400" y="422334"/>
            <a:ext cx="889973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What else do you notice about the bar model?</a:t>
            </a:r>
          </a:p>
          <a:p>
            <a:endParaRPr lang="en-GB" sz="3200" dirty="0"/>
          </a:p>
          <a:p>
            <a:r>
              <a:rPr lang="en-GB" sz="3200" dirty="0"/>
              <a:t>Would we get the same facts if the same bar was in a different </a:t>
            </a:r>
            <a:r>
              <a:rPr lang="en-GB" sz="3200" dirty="0">
                <a:solidFill>
                  <a:srgbClr val="FF0000"/>
                </a:solidFill>
              </a:rPr>
              <a:t>orientation</a:t>
            </a:r>
            <a:r>
              <a:rPr lang="en-GB" sz="3200" dirty="0"/>
              <a:t>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21E7C19-8E20-850A-8E23-1569868DF5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6391081"/>
            <a:ext cx="9906000" cy="46691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7100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8" grpId="0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08BA3F2-68E2-12CD-11E3-1A9993AF4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255" y="2024099"/>
            <a:ext cx="3912884" cy="13189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113CF47-9458-3872-A0D2-25934C724E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3957" y="2024098"/>
            <a:ext cx="3898557" cy="131895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D692141-1AB9-777B-7964-D3A11E2EE1EC}"/>
              </a:ext>
            </a:extLst>
          </p:cNvPr>
          <p:cNvSpPr txBox="1"/>
          <p:nvPr/>
        </p:nvSpPr>
        <p:spPr>
          <a:xfrm>
            <a:off x="877824" y="466344"/>
            <a:ext cx="7462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Create the fact families for these two bar models.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1326E2-E0A4-C7F9-467A-E281EFBD30D9}"/>
              </a:ext>
            </a:extLst>
          </p:cNvPr>
          <p:cNvSpPr txBox="1"/>
          <p:nvPr/>
        </p:nvSpPr>
        <p:spPr>
          <a:xfrm>
            <a:off x="578255" y="1245221"/>
            <a:ext cx="787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 do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3A236D-6DFE-D5B8-9FE1-5CD505924DCB}"/>
              </a:ext>
            </a:extLst>
          </p:cNvPr>
          <p:cNvSpPr txBox="1"/>
          <p:nvPr/>
        </p:nvSpPr>
        <p:spPr>
          <a:xfrm>
            <a:off x="5183957" y="124407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do</a:t>
            </a:r>
          </a:p>
        </p:txBody>
      </p:sp>
    </p:spTree>
    <p:extLst>
      <p:ext uri="{BB962C8B-B14F-4D97-AF65-F5344CB8AC3E}">
        <p14:creationId xmlns:p14="http://schemas.microsoft.com/office/powerpoint/2010/main" val="2544830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44302044-32CA-83F9-B632-962EF89C64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456" y="1364622"/>
            <a:ext cx="4252544" cy="14334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0539525-C5F3-3B5F-2022-5F7C31B80F01}"/>
              </a:ext>
            </a:extLst>
          </p:cNvPr>
          <p:cNvSpPr/>
          <p:nvPr/>
        </p:nvSpPr>
        <p:spPr>
          <a:xfrm>
            <a:off x="7260336" y="1243584"/>
            <a:ext cx="914400" cy="9144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35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8EED34E-6BFD-6EA7-FD0D-E3102B462D80}"/>
              </a:ext>
            </a:extLst>
          </p:cNvPr>
          <p:cNvCxnSpPr>
            <a:cxnSpLocks/>
          </p:cNvCxnSpPr>
          <p:nvPr/>
        </p:nvCxnSpPr>
        <p:spPr>
          <a:xfrm>
            <a:off x="8046720" y="1993392"/>
            <a:ext cx="374904" cy="3749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87284CE-A182-172D-DAF5-B1592FDC0809}"/>
              </a:ext>
            </a:extLst>
          </p:cNvPr>
          <p:cNvCxnSpPr>
            <a:cxnSpLocks/>
          </p:cNvCxnSpPr>
          <p:nvPr/>
        </p:nvCxnSpPr>
        <p:spPr>
          <a:xfrm flipH="1">
            <a:off x="6949440" y="1970532"/>
            <a:ext cx="393192" cy="3977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BF00BECF-CCB4-0AAD-C707-43BAD044DEEF}"/>
              </a:ext>
            </a:extLst>
          </p:cNvPr>
          <p:cNvSpPr/>
          <p:nvPr/>
        </p:nvSpPr>
        <p:spPr>
          <a:xfrm>
            <a:off x="6176772" y="2212848"/>
            <a:ext cx="914400" cy="914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51A41B7-4F08-75FD-E3BE-6F1059FF2784}"/>
              </a:ext>
            </a:extLst>
          </p:cNvPr>
          <p:cNvSpPr/>
          <p:nvPr/>
        </p:nvSpPr>
        <p:spPr>
          <a:xfrm>
            <a:off x="8234172" y="2217420"/>
            <a:ext cx="914400" cy="914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653A54-B83D-5A4E-2C83-4956BD15BA34}"/>
              </a:ext>
            </a:extLst>
          </p:cNvPr>
          <p:cNvSpPr txBox="1"/>
          <p:nvPr/>
        </p:nvSpPr>
        <p:spPr>
          <a:xfrm>
            <a:off x="1097280" y="521208"/>
            <a:ext cx="5900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What’s the same and what is different?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57412F5-EF4F-0BA6-ABA6-4F76B9AAB31E}"/>
              </a:ext>
            </a:extLst>
          </p:cNvPr>
          <p:cNvSpPr txBox="1"/>
          <p:nvPr/>
        </p:nvSpPr>
        <p:spPr>
          <a:xfrm>
            <a:off x="2914345" y="3269088"/>
            <a:ext cx="3993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Now write the fact family.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106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CB9358-CDC0-75AD-641A-7463C623C9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F1A643E-07F9-A47B-83E7-8FD33EA585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442" y="1367795"/>
            <a:ext cx="5096586" cy="172426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619DB98-81B1-6903-EE65-0E6F9DDB18DE}"/>
              </a:ext>
            </a:extLst>
          </p:cNvPr>
          <p:cNvSpPr txBox="1"/>
          <p:nvPr/>
        </p:nvSpPr>
        <p:spPr>
          <a:xfrm>
            <a:off x="612476" y="629728"/>
            <a:ext cx="2603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Think pair share.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0058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4767ED-2199-092E-4563-58A7D5F6C5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F54272-83DF-4ED9-722D-AF81197A6C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442" y="1367795"/>
            <a:ext cx="5096586" cy="172426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B1D7526-5E5E-A3DD-5906-520553154520}"/>
              </a:ext>
            </a:extLst>
          </p:cNvPr>
          <p:cNvSpPr txBox="1"/>
          <p:nvPr/>
        </p:nvSpPr>
        <p:spPr>
          <a:xfrm>
            <a:off x="612476" y="629728"/>
            <a:ext cx="2603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Think pair share.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DB48A1-A680-9DF0-583C-0EB9A44B5F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9389" y="1367795"/>
            <a:ext cx="5115639" cy="172426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48875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8C7CE3-531E-5FC1-18AD-D347B98B36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37281A2-50E8-E0C6-1614-653B69884A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1847" y="4058624"/>
            <a:ext cx="3749790" cy="12780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9AF2A58-7033-B137-38B6-E832FBC17F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1847" y="1396441"/>
            <a:ext cx="3749790" cy="126397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96DBABC-A7DA-0930-6470-4DB4B3C046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404" y="1396442"/>
            <a:ext cx="3763675" cy="126397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817979D-65C8-B4D5-D5C8-783A893B7B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403" y="4068009"/>
            <a:ext cx="3763675" cy="125924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31DB00A-7561-2544-9040-E3BE269E8231}"/>
              </a:ext>
            </a:extLst>
          </p:cNvPr>
          <p:cNvSpPr txBox="1"/>
          <p:nvPr/>
        </p:nvSpPr>
        <p:spPr>
          <a:xfrm>
            <a:off x="2391242" y="302791"/>
            <a:ext cx="5123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Create the fact families for these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0D6FC4-B9A2-4F4D-B59F-763B44EF84BD}"/>
              </a:ext>
            </a:extLst>
          </p:cNvPr>
          <p:cNvSpPr txBox="1"/>
          <p:nvPr/>
        </p:nvSpPr>
        <p:spPr>
          <a:xfrm>
            <a:off x="509403" y="934776"/>
            <a:ext cx="787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 do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CE2C84-508C-E4A5-4FA9-908A40E4D144}"/>
              </a:ext>
            </a:extLst>
          </p:cNvPr>
          <p:cNvSpPr txBox="1"/>
          <p:nvPr/>
        </p:nvSpPr>
        <p:spPr>
          <a:xfrm>
            <a:off x="5471847" y="831325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do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B0C766E-9B11-E547-DF54-D72710BC5433}"/>
              </a:ext>
            </a:extLst>
          </p:cNvPr>
          <p:cNvSpPr txBox="1"/>
          <p:nvPr/>
        </p:nvSpPr>
        <p:spPr>
          <a:xfrm>
            <a:off x="509403" y="3496888"/>
            <a:ext cx="1136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You do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547F7BE-5D9A-5A9A-94DD-9B0F82C4879F}"/>
              </a:ext>
            </a:extLst>
          </p:cNvPr>
          <p:cNvSpPr txBox="1"/>
          <p:nvPr/>
        </p:nvSpPr>
        <p:spPr>
          <a:xfrm>
            <a:off x="5471847" y="3504543"/>
            <a:ext cx="1136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You do</a:t>
            </a:r>
          </a:p>
        </p:txBody>
      </p:sp>
    </p:spTree>
    <p:extLst>
      <p:ext uri="{BB962C8B-B14F-4D97-AF65-F5344CB8AC3E}">
        <p14:creationId xmlns:p14="http://schemas.microsoft.com/office/powerpoint/2010/main" val="304487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E0C87E-ACA0-1E77-95E5-6A5C910E5D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4937234-3BFC-EA66-3BD7-BB294F82BD73}"/>
                  </a:ext>
                </a:extLst>
              </p:cNvPr>
              <p:cNvSpPr txBox="1"/>
              <p:nvPr/>
            </p:nvSpPr>
            <p:spPr>
              <a:xfrm>
                <a:off x="1375712" y="1468835"/>
                <a:ext cx="23535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54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37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81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4937234-3BFC-EA66-3BD7-BB294F82B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5712" y="1468835"/>
                <a:ext cx="2353529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732C7B5-01E5-FB2A-6DA5-BA8C6677623E}"/>
                  </a:ext>
                </a:extLst>
              </p:cNvPr>
              <p:cNvSpPr txBox="1"/>
              <p:nvPr/>
            </p:nvSpPr>
            <p:spPr>
              <a:xfrm>
                <a:off x="1432879" y="1867386"/>
                <a:ext cx="22216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37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54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 81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732C7B5-01E5-FB2A-6DA5-BA8C667762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879" y="1867386"/>
                <a:ext cx="2221698" cy="523220"/>
              </a:xfrm>
              <a:prstGeom prst="rect">
                <a:avLst/>
              </a:prstGeom>
              <a:blipFill>
                <a:blip r:embed="rId3"/>
                <a:stretch>
                  <a:fillRect t="-10465" r="-4110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26E6F4-0E26-8F0B-7776-B61C5A0172D3}"/>
                  </a:ext>
                </a:extLst>
              </p:cNvPr>
              <p:cNvSpPr txBox="1"/>
              <p:nvPr/>
            </p:nvSpPr>
            <p:spPr>
              <a:xfrm>
                <a:off x="1432879" y="2306929"/>
                <a:ext cx="22216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81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37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 54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26E6F4-0E26-8F0B-7776-B61C5A0172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879" y="2306929"/>
                <a:ext cx="2221698" cy="523220"/>
              </a:xfrm>
              <a:prstGeom prst="rect">
                <a:avLst/>
              </a:prstGeom>
              <a:blipFill>
                <a:blip r:embed="rId4"/>
                <a:stretch>
                  <a:fillRect t="-10465" r="-4110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BD4A0C9-4CB2-D40F-3D6E-84D75CD21C88}"/>
                  </a:ext>
                </a:extLst>
              </p:cNvPr>
              <p:cNvSpPr txBox="1"/>
              <p:nvPr/>
            </p:nvSpPr>
            <p:spPr>
              <a:xfrm>
                <a:off x="1366965" y="2705480"/>
                <a:ext cx="23535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81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54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37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BD4A0C9-4CB2-D40F-3D6E-84D75CD21C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6965" y="2705480"/>
                <a:ext cx="2353529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91FA2DAD-FCBC-B999-4890-85F24450FB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0640" y="185857"/>
            <a:ext cx="3763675" cy="126397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84D07E8-9CEB-FD62-346A-1870C6AA126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30660" y="185857"/>
            <a:ext cx="3749790" cy="126397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AC2F0F8-AA9F-2D4E-5372-BD104CF56B8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27124" y="3280914"/>
            <a:ext cx="3749790" cy="127801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691B9B7-41BC-74F0-1652-D52290E5E49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5203" y="3303997"/>
            <a:ext cx="3763675" cy="125924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F51B03E-98E0-3B94-838D-47FF8E7683B1}"/>
                  </a:ext>
                </a:extLst>
              </p:cNvPr>
              <p:cNvSpPr txBox="1"/>
              <p:nvPr/>
            </p:nvSpPr>
            <p:spPr>
              <a:xfrm>
                <a:off x="6251425" y="1468835"/>
                <a:ext cx="22557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54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33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7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F51B03E-98E0-3B94-838D-47FF8E7683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1425" y="1468835"/>
                <a:ext cx="2255746" cy="523220"/>
              </a:xfrm>
              <a:prstGeom prst="rect">
                <a:avLst/>
              </a:prstGeom>
              <a:blipFill>
                <a:blip r:embed="rId10"/>
                <a:stretch>
                  <a:fillRect t="-11628" r="-4313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C244256-CA63-4724-7B81-FAF41216C3B2}"/>
                  </a:ext>
                </a:extLst>
              </p:cNvPr>
              <p:cNvSpPr txBox="1"/>
              <p:nvPr/>
            </p:nvSpPr>
            <p:spPr>
              <a:xfrm>
                <a:off x="6308592" y="1867386"/>
                <a:ext cx="22216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33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54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 87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C244256-CA63-4724-7B81-FAF41216C3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8592" y="1867386"/>
                <a:ext cx="2221698" cy="523220"/>
              </a:xfrm>
              <a:prstGeom prst="rect">
                <a:avLst/>
              </a:prstGeom>
              <a:blipFill>
                <a:blip r:embed="rId11"/>
                <a:stretch>
                  <a:fillRect t="-10465" r="-4121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F415C3C-B5B7-7152-AFEF-43A4AD9244A2}"/>
                  </a:ext>
                </a:extLst>
              </p:cNvPr>
              <p:cNvSpPr txBox="1"/>
              <p:nvPr/>
            </p:nvSpPr>
            <p:spPr>
              <a:xfrm>
                <a:off x="6308592" y="2306929"/>
                <a:ext cx="22216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87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33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 54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F415C3C-B5B7-7152-AFEF-43A4AD9244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8592" y="2306929"/>
                <a:ext cx="2221698" cy="523220"/>
              </a:xfrm>
              <a:prstGeom prst="rect">
                <a:avLst/>
              </a:prstGeom>
              <a:blipFill>
                <a:blip r:embed="rId12"/>
                <a:stretch>
                  <a:fillRect t="-10465" r="-4121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1A38262-0215-88FB-A1DF-2882705221F6}"/>
                  </a:ext>
                </a:extLst>
              </p:cNvPr>
              <p:cNvSpPr txBox="1"/>
              <p:nvPr/>
            </p:nvSpPr>
            <p:spPr>
              <a:xfrm>
                <a:off x="6242678" y="2705480"/>
                <a:ext cx="22557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87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54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1A38262-0215-88FB-A1DF-2882705221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2678" y="2705480"/>
                <a:ext cx="2255746" cy="523220"/>
              </a:xfrm>
              <a:prstGeom prst="rect">
                <a:avLst/>
              </a:prstGeom>
              <a:blipFill>
                <a:blip r:embed="rId13"/>
                <a:stretch>
                  <a:fillRect t="-11628" r="-459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A0BEB93-4177-BF1F-200C-341D97190D57}"/>
                  </a:ext>
                </a:extLst>
              </p:cNvPr>
              <p:cNvSpPr txBox="1"/>
              <p:nvPr/>
            </p:nvSpPr>
            <p:spPr>
              <a:xfrm>
                <a:off x="1130702" y="4558932"/>
                <a:ext cx="25523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79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48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127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A0BEB93-4177-BF1F-200C-341D97190D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702" y="4558932"/>
                <a:ext cx="2552301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4575B1A-88B0-0008-9FE6-F44775784B19}"/>
                  </a:ext>
                </a:extLst>
              </p:cNvPr>
              <p:cNvSpPr txBox="1"/>
              <p:nvPr/>
            </p:nvSpPr>
            <p:spPr>
              <a:xfrm>
                <a:off x="1187869" y="4957483"/>
                <a:ext cx="240444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48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79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 127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4575B1A-88B0-0008-9FE6-F44775784B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869" y="4957483"/>
                <a:ext cx="2404441" cy="523220"/>
              </a:xfrm>
              <a:prstGeom prst="rect">
                <a:avLst/>
              </a:prstGeom>
              <a:blipFill>
                <a:blip r:embed="rId15"/>
                <a:stretch>
                  <a:fillRect t="-10465" r="-3553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E3F3463-618D-EAE0-EFF5-1065252036AE}"/>
                  </a:ext>
                </a:extLst>
              </p:cNvPr>
              <p:cNvSpPr txBox="1"/>
              <p:nvPr/>
            </p:nvSpPr>
            <p:spPr>
              <a:xfrm>
                <a:off x="1187869" y="5397026"/>
                <a:ext cx="242047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127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48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 79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E3F3463-618D-EAE0-EFF5-1065252036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869" y="5397026"/>
                <a:ext cx="2420471" cy="523220"/>
              </a:xfrm>
              <a:prstGeom prst="rect">
                <a:avLst/>
              </a:prstGeom>
              <a:blipFill>
                <a:blip r:embed="rId16"/>
                <a:stretch>
                  <a:fillRect t="-10465" r="-377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A0149B4-D116-12DB-1269-7A12338CE3DD}"/>
                  </a:ext>
                </a:extLst>
              </p:cNvPr>
              <p:cNvSpPr txBox="1"/>
              <p:nvPr/>
            </p:nvSpPr>
            <p:spPr>
              <a:xfrm>
                <a:off x="1121955" y="5795577"/>
                <a:ext cx="242047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127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79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 48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A0149B4-D116-12DB-1269-7A12338CE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955" y="5795577"/>
                <a:ext cx="2420471" cy="523220"/>
              </a:xfrm>
              <a:prstGeom prst="rect">
                <a:avLst/>
              </a:prstGeom>
              <a:blipFill>
                <a:blip r:embed="rId17"/>
                <a:stretch>
                  <a:fillRect t="-11628" r="-4030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C9ADF44-7A04-2A20-07FE-35C8DE8F70BE}"/>
                  </a:ext>
                </a:extLst>
              </p:cNvPr>
              <p:cNvSpPr txBox="1"/>
              <p:nvPr/>
            </p:nvSpPr>
            <p:spPr>
              <a:xfrm>
                <a:off x="6364602" y="4558932"/>
                <a:ext cx="235352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39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54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C9ADF44-7A04-2A20-07FE-35C8DE8F70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4602" y="4558932"/>
                <a:ext cx="2353528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2CD84FF-54BF-2C60-721A-72BB5AEFEB3D}"/>
                  </a:ext>
                </a:extLst>
              </p:cNvPr>
              <p:cNvSpPr txBox="1"/>
              <p:nvPr/>
            </p:nvSpPr>
            <p:spPr>
              <a:xfrm>
                <a:off x="6421769" y="4957483"/>
                <a:ext cx="22216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39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15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 54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2CD84FF-54BF-2C60-721A-72BB5AEFEB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1769" y="4957483"/>
                <a:ext cx="2221698" cy="523220"/>
              </a:xfrm>
              <a:prstGeom prst="rect">
                <a:avLst/>
              </a:prstGeom>
              <a:blipFill>
                <a:blip r:embed="rId19"/>
                <a:stretch>
                  <a:fillRect t="-10465" r="-4110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CA73677-43EC-D254-7CE7-7FF96A876894}"/>
                  </a:ext>
                </a:extLst>
              </p:cNvPr>
              <p:cNvSpPr txBox="1"/>
              <p:nvPr/>
            </p:nvSpPr>
            <p:spPr>
              <a:xfrm>
                <a:off x="6421769" y="5397026"/>
                <a:ext cx="22216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54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39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 15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CA73677-43EC-D254-7CE7-7FF96A8768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1769" y="5397026"/>
                <a:ext cx="2221698" cy="523220"/>
              </a:xfrm>
              <a:prstGeom prst="rect">
                <a:avLst/>
              </a:prstGeom>
              <a:blipFill>
                <a:blip r:embed="rId20"/>
                <a:stretch>
                  <a:fillRect t="-10465" r="-4110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44F70CA-805F-EF2E-9E52-870B2B28088F}"/>
                  </a:ext>
                </a:extLst>
              </p:cNvPr>
              <p:cNvSpPr txBox="1"/>
              <p:nvPr/>
            </p:nvSpPr>
            <p:spPr>
              <a:xfrm>
                <a:off x="6355855" y="5795577"/>
                <a:ext cx="22557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54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15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9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44F70CA-805F-EF2E-9E52-870B2B2808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855" y="5795577"/>
                <a:ext cx="2255746" cy="523220"/>
              </a:xfrm>
              <a:prstGeom prst="rect">
                <a:avLst/>
              </a:prstGeom>
              <a:blipFill>
                <a:blip r:embed="rId21"/>
                <a:stretch>
                  <a:fillRect t="-11628" r="-4324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361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0" grpId="0"/>
      <p:bldP spid="12" grpId="0"/>
      <p:bldP spid="13" grpId="0"/>
      <p:bldP spid="14" grpId="0"/>
      <p:bldP spid="16" grpId="0"/>
      <p:bldP spid="17" grpId="0"/>
      <p:bldP spid="18" grpId="0"/>
      <p:bldP spid="20" grpId="0"/>
      <p:bldP spid="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3.3|1.1|1|1|3.6|9.7|7.5|1.3|0.9|1.2|7|2.2|1.8|1.6|2.4|10.9|2.9|1.5|1.3|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8|2.3|9.9|5.8|10.9|7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2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520065E-2DCE-49BC-9085-5C2E148CE6D8}" vid="{4C3C53C7-F493-49ED-B619-38CA6D05AA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279</TotalTime>
  <Words>616</Words>
  <Application>Microsoft Office PowerPoint</Application>
  <PresentationFormat>A4 Paper (210x297 mm)</PresentationFormat>
  <Paragraphs>216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Cambria Math</vt:lpstr>
      <vt:lpstr>Comic Sans MS</vt:lpstr>
      <vt:lpstr>Lato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Archway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 A Morley - LBA Staff</dc:creator>
  <cp:lastModifiedBy>Miss V Mather - LBA Staff</cp:lastModifiedBy>
  <cp:revision>28</cp:revision>
  <dcterms:created xsi:type="dcterms:W3CDTF">2025-02-14T13:22:10Z</dcterms:created>
  <dcterms:modified xsi:type="dcterms:W3CDTF">2025-06-27T13:36:24Z</dcterms:modified>
</cp:coreProperties>
</file>