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7" r:id="rId2"/>
    <p:sldId id="347" r:id="rId3"/>
    <p:sldId id="339" r:id="rId4"/>
    <p:sldId id="310" r:id="rId5"/>
    <p:sldId id="343" r:id="rId6"/>
    <p:sldId id="340" r:id="rId7"/>
    <p:sldId id="342" r:id="rId8"/>
    <p:sldId id="344" r:id="rId9"/>
    <p:sldId id="345" r:id="rId10"/>
    <p:sldId id="346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nnected  knowledge" id="{3C02AB96-CC2C-4D2B-B655-9219C11AACEF}">
          <p14:sldIdLst>
            <p14:sldId id="337"/>
            <p14:sldId id="347"/>
            <p14:sldId id="339"/>
          </p14:sldIdLst>
        </p14:section>
        <p14:section name="Instruct" id="{11B388BA-476C-44BA-B982-9891242A53A4}">
          <p14:sldIdLst>
            <p14:sldId id="310"/>
            <p14:sldId id="343"/>
            <p14:sldId id="340"/>
            <p14:sldId id="342"/>
            <p14:sldId id="344"/>
            <p14:sldId id="345"/>
            <p14:sldId id="346"/>
          </p14:sldIdLst>
        </p14:section>
        <p14:section name="Practise" id="{4DE20639-8298-416A-9823-DAF5577CFEA8}">
          <p14:sldIdLst/>
        </p14:section>
        <p14:section name="Untitled Section" id="{1896D6A0-03B3-4888-BC04-D9BBE5C044F5}">
          <p14:sldIdLst/>
        </p14:section>
        <p14:section name="Secure" id="{251E3F4A-75B3-4372-91F1-369EBD96D304}">
          <p14:sldIdLst/>
        </p14:section>
        <p14:section name="Default Section" id="{AD3ACE82-A46B-4C4F-80FB-F18DD8801C79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1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Retrie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RETRIEVE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2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Instr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6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PRACTISE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88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SECURE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4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540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4.xml"/><Relationship Id="rId4" Type="http://schemas.microsoft.com/office/2007/relationships/hdphoto" Target="../media/hdphoto1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microsoft.com/office/2007/relationships/hdphoto" Target="../media/hdphoto4.wdp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microsoft.com/office/2007/relationships/hdphoto" Target="../media/hdphoto5.wd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microsoft.com/office/2007/relationships/hdphoto" Target="../media/hdphoto4.wdp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7.wdp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9.png"/><Relationship Id="rId5" Type="http://schemas.microsoft.com/office/2007/relationships/hdphoto" Target="../media/hdphoto6.wdp"/><Relationship Id="rId10" Type="http://schemas.openxmlformats.org/officeDocument/2006/relationships/image" Target="../media/image21.png"/><Relationship Id="rId4" Type="http://schemas.openxmlformats.org/officeDocument/2006/relationships/image" Target="../media/image18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8.wdp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microsoft.com/office/2007/relationships/hdphoto" Target="../media/hdphoto9.wdp"/><Relationship Id="rId4" Type="http://schemas.openxmlformats.org/officeDocument/2006/relationships/image" Target="../media/image23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1.png"/><Relationship Id="rId5" Type="http://schemas.openxmlformats.org/officeDocument/2006/relationships/image" Target="../media/image33.pn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4.png"/><Relationship Id="rId7" Type="http://schemas.microsoft.com/office/2007/relationships/hdphoto" Target="../media/hdphoto10.wdp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BA71CF-5848-10BE-D180-B5414FA7BAF6}"/>
              </a:ext>
            </a:extLst>
          </p:cNvPr>
          <p:cNvSpPr txBox="1"/>
          <p:nvPr/>
        </p:nvSpPr>
        <p:spPr>
          <a:xfrm>
            <a:off x="672859" y="733571"/>
            <a:ext cx="653019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/>
              <a:t>For each bar model, write down a fact family that it represents:</a:t>
            </a:r>
          </a:p>
          <a:p>
            <a:endParaRPr lang="en-GB" dirty="0"/>
          </a:p>
          <a:p>
            <a:endParaRPr lang="en-GB" sz="1800" dirty="0"/>
          </a:p>
          <a:p>
            <a:r>
              <a:rPr lang="en-GB" dirty="0"/>
              <a:t>1)										2)</a:t>
            </a:r>
            <a:endParaRPr lang="en-GB" sz="1800" dirty="0"/>
          </a:p>
          <a:p>
            <a:endParaRPr lang="en-GB" dirty="0"/>
          </a:p>
          <a:p>
            <a:endParaRPr lang="en-GB" sz="1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270BA3-0CE6-2B69-1A1B-C24E8E7F43F6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87087" y="1610257"/>
            <a:ext cx="3474536" cy="12609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06343B4-C1DF-B5EA-0136-1947D50EEDD7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2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34095" y="1557301"/>
            <a:ext cx="3588588" cy="131393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D6EB49A-041A-5169-10FA-24A9FC59592A}"/>
                  </a:ext>
                </a:extLst>
              </p:cNvPr>
              <p:cNvSpPr txBox="1"/>
              <p:nvPr/>
            </p:nvSpPr>
            <p:spPr>
              <a:xfrm>
                <a:off x="1631593" y="3113914"/>
                <a:ext cx="217817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sz="16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sz="16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20−6=14</m:t>
                      </m:r>
                    </m:oMath>
                  </m:oMathPara>
                </a14:m>
                <a:endParaRPr lang="en-GB" sz="16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D6EB49A-041A-5169-10FA-24A9FC5959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93" y="3113914"/>
                <a:ext cx="2178170" cy="10772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FD0125-4419-396C-64B9-FA3A9D9FC792}"/>
                  </a:ext>
                </a:extLst>
              </p:cNvPr>
              <p:cNvSpPr txBox="1"/>
              <p:nvPr/>
            </p:nvSpPr>
            <p:spPr>
              <a:xfrm>
                <a:off x="6406788" y="3228636"/>
                <a:ext cx="217817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sz="16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12+3=15</m:t>
                      </m:r>
                    </m:oMath>
                  </m:oMathPara>
                </a14:m>
                <a:endParaRPr lang="en-GB" sz="16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16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5−12=3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FD0125-4419-396C-64B9-FA3A9D9FC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6788" y="3228636"/>
                <a:ext cx="2178170" cy="10772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92EC0024-9979-753C-572B-80F0D4A4B0FE}"/>
              </a:ext>
            </a:extLst>
          </p:cNvPr>
          <p:cNvSpPr txBox="1"/>
          <p:nvPr/>
        </p:nvSpPr>
        <p:spPr>
          <a:xfrm>
            <a:off x="672859" y="4370580"/>
            <a:ext cx="68222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3)    Vocab check</a:t>
            </a:r>
          </a:p>
          <a:p>
            <a:endParaRPr lang="en-GB" dirty="0"/>
          </a:p>
          <a:p>
            <a:r>
              <a:rPr lang="en-GB" dirty="0"/>
              <a:t>Write one sentence explaining what each word means:</a:t>
            </a:r>
          </a:p>
          <a:p>
            <a:r>
              <a:rPr lang="en-GB" b="1" dirty="0"/>
              <a:t>Equation</a:t>
            </a:r>
          </a:p>
          <a:p>
            <a:r>
              <a:rPr lang="en-GB" b="1" dirty="0"/>
              <a:t>Solve</a:t>
            </a:r>
          </a:p>
          <a:p>
            <a:r>
              <a:rPr lang="en-GB" b="1" dirty="0"/>
              <a:t>Inverse</a:t>
            </a:r>
          </a:p>
        </p:txBody>
      </p:sp>
    </p:spTree>
    <p:extLst>
      <p:ext uri="{BB962C8B-B14F-4D97-AF65-F5344CB8AC3E}">
        <p14:creationId xmlns:p14="http://schemas.microsoft.com/office/powerpoint/2010/main" val="24845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F2BF67-E898-690E-7DB4-4036CD073A37}"/>
              </a:ext>
            </a:extLst>
          </p:cNvPr>
          <p:cNvSpPr txBox="1"/>
          <p:nvPr/>
        </p:nvSpPr>
        <p:spPr>
          <a:xfrm>
            <a:off x="293296" y="470139"/>
            <a:ext cx="5805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Why can’t I </a:t>
            </a:r>
            <a:r>
              <a:rPr lang="en-GB" sz="2800" b="1" i="1" dirty="0"/>
              <a:t>solve</a:t>
            </a:r>
            <a:r>
              <a:rPr lang="en-GB" sz="2800" dirty="0"/>
              <a:t> the examples below?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52C1A46-6131-5AC2-DB85-643E85607A09}"/>
                  </a:ext>
                </a:extLst>
              </p:cNvPr>
              <p:cNvSpPr txBox="1"/>
              <p:nvPr/>
            </p:nvSpPr>
            <p:spPr>
              <a:xfrm>
                <a:off x="1091240" y="1668713"/>
                <a:ext cx="2104846" cy="6001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3.6+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3200" b="0" dirty="0"/>
              </a:p>
              <a:p>
                <a:endParaRPr lang="en-GB" sz="3200" dirty="0"/>
              </a:p>
              <a:p>
                <a:endParaRPr lang="en-GB" sz="3200" dirty="0"/>
              </a:p>
              <a:p>
                <a:endParaRPr lang="en-GB" sz="3200" dirty="0"/>
              </a:p>
              <a:p>
                <a:endParaRPr lang="en-GB" sz="3200" dirty="0"/>
              </a:p>
              <a:p>
                <a:endParaRPr lang="en-GB" sz="3200" dirty="0"/>
              </a:p>
              <a:p>
                <a:endParaRPr lang="en-GB" sz="32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5+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3200" b="0" dirty="0"/>
              </a:p>
              <a:p>
                <a:endParaRPr lang="en-GB" sz="3200" dirty="0"/>
              </a:p>
              <a:p>
                <a:endParaRPr lang="en-GB" sz="3200" b="0" dirty="0"/>
              </a:p>
              <a:p>
                <a:endParaRPr lang="en-GB" sz="3200" dirty="0"/>
              </a:p>
              <a:p>
                <a:endParaRPr lang="en-GB" sz="32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52C1A46-6131-5AC2-DB85-643E85607A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240" y="1668713"/>
                <a:ext cx="2104846" cy="60016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5E74F40-0A2F-1A9C-CF18-05D57320A1D5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85072" y="2766077"/>
            <a:ext cx="4772691" cy="169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9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88F7C53-4DC3-7DEF-B540-FCCA6C79A7FE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80226" y="1797561"/>
            <a:ext cx="7280694" cy="32628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24AD810-5ACC-8B0E-AC11-31063889B04D}"/>
              </a:ext>
            </a:extLst>
          </p:cNvPr>
          <p:cNvSpPr txBox="1"/>
          <p:nvPr/>
        </p:nvSpPr>
        <p:spPr>
          <a:xfrm>
            <a:off x="1311215" y="499443"/>
            <a:ext cx="67631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On your whiteboards</a:t>
            </a:r>
          </a:p>
          <a:p>
            <a:endParaRPr lang="en-GB" dirty="0"/>
          </a:p>
          <a:p>
            <a:r>
              <a:rPr lang="en-GB" dirty="0"/>
              <a:t>From last lesson… can you find the missing numbers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A8377CA-9511-6143-93B2-D656274167D5}"/>
                  </a:ext>
                </a:extLst>
              </p:cNvPr>
              <p:cNvSpPr txBox="1"/>
              <p:nvPr/>
            </p:nvSpPr>
            <p:spPr>
              <a:xfrm>
                <a:off x="6883879" y="2549108"/>
                <a:ext cx="914400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A8377CA-9511-6143-93B2-D656274167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3879" y="2549108"/>
                <a:ext cx="914400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E0B902-6EDD-3571-4964-A55D3D56776A}"/>
                  </a:ext>
                </a:extLst>
              </p:cNvPr>
              <p:cNvSpPr txBox="1"/>
              <p:nvPr/>
            </p:nvSpPr>
            <p:spPr>
              <a:xfrm>
                <a:off x="4495800" y="3891953"/>
                <a:ext cx="914400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E0B902-6EDD-3571-4964-A55D3D5677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891953"/>
                <a:ext cx="91440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5503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A10608-4A6F-1EAC-2B44-F4B19320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53821" y="255311"/>
            <a:ext cx="3588588" cy="131393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84E5148-EE5A-F325-4009-783DC9D1A60C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2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53821" y="3259531"/>
            <a:ext cx="3588588" cy="128620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A845F10-B11F-BD4D-A328-D4ACA5C29C4C}"/>
                  </a:ext>
                </a:extLst>
              </p:cNvPr>
              <p:cNvSpPr txBox="1"/>
              <p:nvPr/>
            </p:nvSpPr>
            <p:spPr>
              <a:xfrm>
                <a:off x="6459030" y="1569243"/>
                <a:ext cx="217817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12+3=15</m:t>
                      </m:r>
                    </m:oMath>
                  </m:oMathPara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5−12=3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A845F10-B11F-BD4D-A328-D4ACA5C29C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030" y="1569243"/>
                <a:ext cx="2178170" cy="13234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E62CB79-DBD1-1843-3F93-AEA11B669857}"/>
              </a:ext>
            </a:extLst>
          </p:cNvPr>
          <p:cNvSpPr txBox="1"/>
          <p:nvPr/>
        </p:nvSpPr>
        <p:spPr>
          <a:xfrm>
            <a:off x="563591" y="255311"/>
            <a:ext cx="397677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So, already we know that this bar model represents this fact family: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Now let’s look at </a:t>
            </a:r>
            <a:r>
              <a:rPr lang="en-GB" b="1" i="1" dirty="0"/>
              <a:t>this</a:t>
            </a:r>
            <a:r>
              <a:rPr lang="en-GB" dirty="0"/>
              <a:t> bar model</a:t>
            </a:r>
          </a:p>
          <a:p>
            <a:endParaRPr lang="en-GB" dirty="0"/>
          </a:p>
          <a:p>
            <a:r>
              <a:rPr lang="en-GB" dirty="0"/>
              <a:t>What’s the same, what’s different?</a:t>
            </a:r>
          </a:p>
          <a:p>
            <a:endParaRPr lang="en-GB" dirty="0"/>
          </a:p>
          <a:p>
            <a:r>
              <a:rPr lang="en-GB" dirty="0"/>
              <a:t>How will we write the </a:t>
            </a:r>
            <a:r>
              <a:rPr lang="en-GB" b="1" i="1" dirty="0"/>
              <a:t>fact family </a:t>
            </a:r>
            <a:r>
              <a:rPr lang="en-GB" dirty="0"/>
              <a:t>for this bar model?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D3F03BF-DF99-38D7-FD35-A379F08B960D}"/>
              </a:ext>
            </a:extLst>
          </p:cNvPr>
          <p:cNvCxnSpPr>
            <a:cxnSpLocks/>
          </p:cNvCxnSpPr>
          <p:nvPr/>
        </p:nvCxnSpPr>
        <p:spPr>
          <a:xfrm>
            <a:off x="3812875" y="3761117"/>
            <a:ext cx="59809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F317366-44CE-AC12-28E6-44A32FB5DA4F}"/>
                  </a:ext>
                </a:extLst>
              </p:cNvPr>
              <p:cNvSpPr txBox="1"/>
              <p:nvPr/>
            </p:nvSpPr>
            <p:spPr>
              <a:xfrm>
                <a:off x="6352637" y="4635556"/>
                <a:ext cx="217817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5−12=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F317366-44CE-AC12-28E6-44A32FB5D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2637" y="4635556"/>
                <a:ext cx="2178170" cy="13234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17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3CC5F67-BC22-33AF-3E3B-70B5FF5B41F0}"/>
              </a:ext>
            </a:extLst>
          </p:cNvPr>
          <p:cNvCxnSpPr>
            <a:cxnSpLocks/>
          </p:cNvCxnSpPr>
          <p:nvPr/>
        </p:nvCxnSpPr>
        <p:spPr>
          <a:xfrm>
            <a:off x="4856672" y="0"/>
            <a:ext cx="0" cy="64094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29C97D8-7D48-2AB9-B12B-DB1EBB0C0A3D}"/>
              </a:ext>
            </a:extLst>
          </p:cNvPr>
          <p:cNvCxnSpPr>
            <a:cxnSpLocks/>
          </p:cNvCxnSpPr>
          <p:nvPr/>
        </p:nvCxnSpPr>
        <p:spPr>
          <a:xfrm>
            <a:off x="0" y="543462"/>
            <a:ext cx="9906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1648EDC-23A0-26C9-5EA2-1890274D8FDC}"/>
              </a:ext>
            </a:extLst>
          </p:cNvPr>
          <p:cNvSpPr txBox="1"/>
          <p:nvPr/>
        </p:nvSpPr>
        <p:spPr>
          <a:xfrm>
            <a:off x="2109158" y="2156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 Do</a:t>
            </a:r>
          </a:p>
          <a:p>
            <a:endParaRPr lang="en-GB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46651B-080D-7436-4D97-C91484C30AB2}"/>
              </a:ext>
            </a:extLst>
          </p:cNvPr>
          <p:cNvSpPr txBox="1"/>
          <p:nvPr/>
        </p:nvSpPr>
        <p:spPr>
          <a:xfrm>
            <a:off x="6986678" y="21569"/>
            <a:ext cx="1620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You Do</a:t>
            </a:r>
          </a:p>
          <a:p>
            <a:endParaRPr lang="en-GB" sz="24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48377BC-384C-B476-D54F-2E80E28B9B47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6431" y="1635309"/>
            <a:ext cx="3588588" cy="128620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B37754F-58BA-297F-3FE9-1235FDE5E528}"/>
                  </a:ext>
                </a:extLst>
              </p:cNvPr>
              <p:cNvSpPr txBox="1"/>
              <p:nvPr/>
            </p:nvSpPr>
            <p:spPr>
              <a:xfrm>
                <a:off x="1215247" y="3011334"/>
                <a:ext cx="217817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12+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5−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5−12=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  <a:p>
                <a:pPr/>
                <a:endParaRPr lang="en-GB" sz="2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B37754F-58BA-297F-3FE9-1235FDE5E5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247" y="3011334"/>
                <a:ext cx="2178170" cy="19389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26">
            <a:extLst>
              <a:ext uri="{FF2B5EF4-FFF2-40B4-BE49-F238E27FC236}">
                <a16:creationId xmlns:a16="http://schemas.microsoft.com/office/drawing/2014/main" id="{A7F04A74-F8C7-CFF9-8646-38EED7F7ED12}"/>
              </a:ext>
            </a:extLst>
          </p:cNvPr>
          <p:cNvPicPr>
            <a:picLocks noChangeAspect="1"/>
          </p:cNvPicPr>
          <p:nvPr/>
        </p:nvPicPr>
        <p:blipFill>
          <a:blip r:embed="rId6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68274" y="1625050"/>
            <a:ext cx="3635898" cy="129646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AD5C678-BE2F-E5DA-42F5-26C2396DAB48}"/>
                  </a:ext>
                </a:extLst>
              </p:cNvPr>
              <p:cNvSpPr txBox="1"/>
              <p:nvPr/>
            </p:nvSpPr>
            <p:spPr>
              <a:xfrm>
                <a:off x="6428835" y="3011334"/>
                <a:ext cx="217817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19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=19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9−8=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</a:endParaRPr>
              </a:p>
              <a:p>
                <a:pPr/>
                <a:endParaRPr lang="en-GB" sz="2000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AD5C678-BE2F-E5DA-42F5-26C2396DAB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835" y="3011334"/>
                <a:ext cx="2178170" cy="193899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611E17E-032E-2B9C-3F9E-5509322C75B8}"/>
                  </a:ext>
                </a:extLst>
              </p:cNvPr>
              <p:cNvSpPr txBox="1"/>
              <p:nvPr/>
            </p:nvSpPr>
            <p:spPr>
              <a:xfrm>
                <a:off x="5251330" y="728127"/>
                <a:ext cx="44361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GB" dirty="0"/>
                  <a:t>Write the fact family</a:t>
                </a:r>
              </a:p>
              <a:p>
                <a:pPr marL="342900" indent="-342900">
                  <a:buAutoNum type="arabicParenR"/>
                </a:pPr>
                <a:r>
                  <a:rPr lang="en-GB" dirty="0"/>
                  <a:t>Use the fact family to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611E17E-032E-2B9C-3F9E-5509322C75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330" y="728127"/>
                <a:ext cx="4436134" cy="646331"/>
              </a:xfrm>
              <a:prstGeom prst="rect">
                <a:avLst/>
              </a:prstGeom>
              <a:blipFill>
                <a:blip r:embed="rId9"/>
                <a:stretch>
                  <a:fillRect l="-1099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A03C234-E8FB-157D-C3AF-37D5A3E67595}"/>
                  </a:ext>
                </a:extLst>
              </p:cNvPr>
              <p:cNvSpPr txBox="1"/>
              <p:nvPr/>
            </p:nvSpPr>
            <p:spPr>
              <a:xfrm>
                <a:off x="348291" y="728127"/>
                <a:ext cx="44361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GB" dirty="0"/>
                  <a:t>Write the fact family</a:t>
                </a:r>
              </a:p>
              <a:p>
                <a:pPr marL="342900" indent="-342900">
                  <a:buAutoNum type="arabicParenR"/>
                </a:pPr>
                <a:r>
                  <a:rPr lang="en-GB" dirty="0"/>
                  <a:t>Use the fact family to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A03C234-E8FB-157D-C3AF-37D5A3E67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291" y="728127"/>
                <a:ext cx="4436134" cy="646331"/>
              </a:xfrm>
              <a:prstGeom prst="rect">
                <a:avLst/>
              </a:prstGeom>
              <a:blipFill>
                <a:blip r:embed="rId10"/>
                <a:stretch>
                  <a:fillRect l="-1099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75106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6D8F46-8AA5-185C-98A3-1DD4A186B6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1DA9862-A90B-152F-DBD3-B0CCD9FF0DD1}"/>
              </a:ext>
            </a:extLst>
          </p:cNvPr>
          <p:cNvCxnSpPr>
            <a:cxnSpLocks/>
          </p:cNvCxnSpPr>
          <p:nvPr/>
        </p:nvCxnSpPr>
        <p:spPr>
          <a:xfrm>
            <a:off x="4856672" y="0"/>
            <a:ext cx="0" cy="64094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868B695-2987-26BE-2A92-FB4519D78DFC}"/>
              </a:ext>
            </a:extLst>
          </p:cNvPr>
          <p:cNvCxnSpPr>
            <a:cxnSpLocks/>
          </p:cNvCxnSpPr>
          <p:nvPr/>
        </p:nvCxnSpPr>
        <p:spPr>
          <a:xfrm>
            <a:off x="0" y="543462"/>
            <a:ext cx="9906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FB2ECB6-76A1-02AF-0F96-2F4F5AC206CA}"/>
              </a:ext>
            </a:extLst>
          </p:cNvPr>
          <p:cNvSpPr txBox="1"/>
          <p:nvPr/>
        </p:nvSpPr>
        <p:spPr>
          <a:xfrm>
            <a:off x="2109158" y="2156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 Do</a:t>
            </a:r>
          </a:p>
          <a:p>
            <a:endParaRPr lang="en-GB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27422E-1192-807D-E98B-D501E61FA4E1}"/>
              </a:ext>
            </a:extLst>
          </p:cNvPr>
          <p:cNvSpPr txBox="1"/>
          <p:nvPr/>
        </p:nvSpPr>
        <p:spPr>
          <a:xfrm>
            <a:off x="6986678" y="21569"/>
            <a:ext cx="1620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You Do</a:t>
            </a:r>
          </a:p>
          <a:p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0FBE74E-84BE-E093-E3CF-B0B29F78ACE4}"/>
                  </a:ext>
                </a:extLst>
              </p:cNvPr>
              <p:cNvSpPr txBox="1"/>
              <p:nvPr/>
            </p:nvSpPr>
            <p:spPr>
              <a:xfrm>
                <a:off x="6248759" y="2924711"/>
                <a:ext cx="217817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  <a:p>
                <a:pPr/>
                <a:endParaRPr lang="en-GB" sz="2000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=28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0FBE74E-84BE-E093-E3CF-B0B29F78AC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759" y="2924711"/>
                <a:ext cx="2178170" cy="19389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FD1FCB50-05D6-33D3-DB3A-266CA0F3D311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2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8794" y="1556226"/>
            <a:ext cx="3588588" cy="125315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B9963D5-F05A-AD01-C247-0829B9B6F37E}"/>
                  </a:ext>
                </a:extLst>
              </p:cNvPr>
              <p:cNvSpPr txBox="1"/>
              <p:nvPr/>
            </p:nvSpPr>
            <p:spPr>
              <a:xfrm>
                <a:off x="1100948" y="2992600"/>
                <a:ext cx="217817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12+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−12=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  <a:p>
                <a:pPr/>
                <a:endParaRPr lang="en-GB" sz="2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=27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B9963D5-F05A-AD01-C247-0829B9B6F3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948" y="2992600"/>
                <a:ext cx="2178170" cy="19389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72877ECA-C312-64A9-DC05-5D974CFD2ABF}"/>
              </a:ext>
            </a:extLst>
          </p:cNvPr>
          <p:cNvPicPr>
            <a:picLocks noChangeAspect="1"/>
          </p:cNvPicPr>
          <p:nvPr/>
        </p:nvPicPr>
        <p:blipFill>
          <a:blip r:embed="rId7">
            <a:biLevel thresh="2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85963" y="1531890"/>
            <a:ext cx="3503762" cy="123539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70F25C2-8A73-BDE6-1534-0804722EE05C}"/>
                  </a:ext>
                </a:extLst>
              </p:cNvPr>
              <p:cNvSpPr txBox="1"/>
              <p:nvPr/>
            </p:nvSpPr>
            <p:spPr>
              <a:xfrm>
                <a:off x="5251330" y="728128"/>
                <a:ext cx="44361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GB" dirty="0"/>
                  <a:t>Write the fact family</a:t>
                </a:r>
              </a:p>
              <a:p>
                <a:pPr marL="342900" indent="-342900">
                  <a:buAutoNum type="arabicParenR"/>
                </a:pPr>
                <a:r>
                  <a:rPr lang="en-GB" dirty="0"/>
                  <a:t>Use the fact family to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70F25C2-8A73-BDE6-1534-0804722EE0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330" y="728128"/>
                <a:ext cx="4436134" cy="646331"/>
              </a:xfrm>
              <a:prstGeom prst="rect">
                <a:avLst/>
              </a:prstGeom>
              <a:blipFill>
                <a:blip r:embed="rId9"/>
                <a:stretch>
                  <a:fillRect l="-1099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0B83686-27E0-4212-6988-B6A3CCBA0F20}"/>
                  </a:ext>
                </a:extLst>
              </p:cNvPr>
              <p:cNvSpPr txBox="1"/>
              <p:nvPr/>
            </p:nvSpPr>
            <p:spPr>
              <a:xfrm>
                <a:off x="348291" y="726679"/>
                <a:ext cx="44361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GB" dirty="0"/>
                  <a:t>Write the fact family</a:t>
                </a:r>
              </a:p>
              <a:p>
                <a:pPr marL="342900" indent="-342900">
                  <a:buAutoNum type="arabicParenR"/>
                </a:pPr>
                <a:r>
                  <a:rPr lang="en-GB" dirty="0"/>
                  <a:t>Use the fact family to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0B83686-27E0-4212-6988-B6A3CCBA0F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291" y="726679"/>
                <a:ext cx="4436134" cy="646331"/>
              </a:xfrm>
              <a:prstGeom prst="rect">
                <a:avLst/>
              </a:prstGeom>
              <a:blipFill>
                <a:blip r:embed="rId10"/>
                <a:stretch>
                  <a:fillRect l="-1099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8DD3FF29-FDFE-1AB7-690A-DD11FD47EEAB}"/>
              </a:ext>
            </a:extLst>
          </p:cNvPr>
          <p:cNvSpPr txBox="1"/>
          <p:nvPr/>
        </p:nvSpPr>
        <p:spPr>
          <a:xfrm>
            <a:off x="5095515" y="5072332"/>
            <a:ext cx="4298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Challenge: Can you think of a different way to write each equation?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110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4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5D7BB-C1C1-C3B9-2B73-020FF95DB8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C8B01CB-F8FC-3BB2-D593-7D98FFF5258D}"/>
              </a:ext>
            </a:extLst>
          </p:cNvPr>
          <p:cNvCxnSpPr>
            <a:cxnSpLocks/>
          </p:cNvCxnSpPr>
          <p:nvPr/>
        </p:nvCxnSpPr>
        <p:spPr>
          <a:xfrm>
            <a:off x="4856672" y="0"/>
            <a:ext cx="0" cy="64094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03AB33F-939B-D517-37AD-8A6C2DFA878C}"/>
              </a:ext>
            </a:extLst>
          </p:cNvPr>
          <p:cNvCxnSpPr>
            <a:cxnSpLocks/>
          </p:cNvCxnSpPr>
          <p:nvPr/>
        </p:nvCxnSpPr>
        <p:spPr>
          <a:xfrm>
            <a:off x="0" y="543462"/>
            <a:ext cx="9906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BD80BC8-3EF0-9C62-0327-0F4B581E3638}"/>
              </a:ext>
            </a:extLst>
          </p:cNvPr>
          <p:cNvSpPr txBox="1"/>
          <p:nvPr/>
        </p:nvSpPr>
        <p:spPr>
          <a:xfrm>
            <a:off x="2109158" y="2156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 Do</a:t>
            </a:r>
          </a:p>
          <a:p>
            <a:endParaRPr lang="en-GB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8BC65D-0FF5-8C83-8624-D49D215E4DF0}"/>
              </a:ext>
            </a:extLst>
          </p:cNvPr>
          <p:cNvSpPr txBox="1"/>
          <p:nvPr/>
        </p:nvSpPr>
        <p:spPr>
          <a:xfrm>
            <a:off x="6986678" y="21569"/>
            <a:ext cx="1620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You Do</a:t>
            </a:r>
          </a:p>
          <a:p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CF0C439-2CD5-1FAA-6F28-DFBC588F0659}"/>
                  </a:ext>
                </a:extLst>
              </p:cNvPr>
              <p:cNvSpPr txBox="1"/>
              <p:nvPr/>
            </p:nvSpPr>
            <p:spPr>
              <a:xfrm>
                <a:off x="1378071" y="2878784"/>
                <a:ext cx="217817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5.2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1.3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.3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5.2=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1.3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5.2</m:t>
                      </m:r>
                    </m:oMath>
                  </m:oMathPara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5.2=1.3</m:t>
                      </m:r>
                    </m:oMath>
                  </m:oMathPara>
                </a14:m>
                <a:endParaRPr lang="en-GB" sz="2000" b="0" dirty="0">
                  <a:solidFill>
                    <a:schemeClr val="tx1"/>
                  </a:solidFill>
                </a:endParaRPr>
              </a:p>
              <a:p>
                <a:pPr/>
                <a:endParaRPr lang="en-GB" sz="2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=6.5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CF0C439-2CD5-1FAA-6F28-DFBC588F06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071" y="2878784"/>
                <a:ext cx="2178170" cy="19389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C1D7417-23D3-29F7-F6E2-0FA19D68F701}"/>
                  </a:ext>
                </a:extLst>
              </p:cNvPr>
              <p:cNvSpPr txBox="1"/>
              <p:nvPr/>
            </p:nvSpPr>
            <p:spPr>
              <a:xfrm>
                <a:off x="348291" y="726679"/>
                <a:ext cx="44361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GB" dirty="0"/>
                  <a:t>Write the fact family</a:t>
                </a:r>
              </a:p>
              <a:p>
                <a:pPr marL="342900" indent="-342900">
                  <a:buAutoNum type="arabicParenR"/>
                </a:pPr>
                <a:r>
                  <a:rPr lang="en-GB" dirty="0"/>
                  <a:t>Use the fact family to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C1D7417-23D3-29F7-F6E2-0FA19D68F7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291" y="726679"/>
                <a:ext cx="4436134" cy="646331"/>
              </a:xfrm>
              <a:prstGeom prst="rect">
                <a:avLst/>
              </a:prstGeom>
              <a:blipFill>
                <a:blip r:embed="rId4"/>
                <a:stretch>
                  <a:fillRect l="-1099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D345DF-1209-FCA1-9221-1F34A1AF55DA}"/>
                  </a:ext>
                </a:extLst>
              </p:cNvPr>
              <p:cNvSpPr txBox="1"/>
              <p:nvPr/>
            </p:nvSpPr>
            <p:spPr>
              <a:xfrm>
                <a:off x="5132716" y="726678"/>
                <a:ext cx="44361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GB" dirty="0"/>
                  <a:t>Write the fact family</a:t>
                </a:r>
              </a:p>
              <a:p>
                <a:pPr marL="342900" indent="-342900">
                  <a:buAutoNum type="arabicParenR"/>
                </a:pPr>
                <a:r>
                  <a:rPr lang="en-GB" dirty="0"/>
                  <a:t>Use the fact family to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D345DF-1209-FCA1-9221-1F34A1AF5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716" y="726678"/>
                <a:ext cx="4436134" cy="646331"/>
              </a:xfrm>
              <a:prstGeom prst="rect">
                <a:avLst/>
              </a:prstGeom>
              <a:blipFill>
                <a:blip r:embed="rId5"/>
                <a:stretch>
                  <a:fillRect l="-1236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59FE6E8-C2CD-8B59-B597-8A9849395474}"/>
                  </a:ext>
                </a:extLst>
              </p:cNvPr>
              <p:cNvSpPr txBox="1"/>
              <p:nvPr/>
            </p:nvSpPr>
            <p:spPr>
              <a:xfrm>
                <a:off x="6166346" y="2878784"/>
                <a:ext cx="217817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6.1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2.4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2.4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6.1=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2.4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6.1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6.1=2.4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</a:endParaRPr>
              </a:p>
              <a:p>
                <a:pPr/>
                <a:endParaRPr lang="en-GB" sz="2000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=8.5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59FE6E8-C2CD-8B59-B597-8A98493954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6346" y="2878784"/>
                <a:ext cx="2178170" cy="19389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0">
            <a:extLst>
              <a:ext uri="{FF2B5EF4-FFF2-40B4-BE49-F238E27FC236}">
                <a16:creationId xmlns:a16="http://schemas.microsoft.com/office/drawing/2014/main" id="{DFD2AC8F-1019-E2AA-1890-46C5B07678A0}"/>
              </a:ext>
            </a:extLst>
          </p:cNvPr>
          <p:cNvPicPr>
            <a:picLocks noChangeAspect="1"/>
          </p:cNvPicPr>
          <p:nvPr/>
        </p:nvPicPr>
        <p:blipFill>
          <a:blip r:embed="rId7">
            <a:biLevel thresh="2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70821" y="1658942"/>
            <a:ext cx="3392670" cy="121166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DD2D938-C1D5-C339-5CF3-A70603B458D9}"/>
              </a:ext>
            </a:extLst>
          </p:cNvPr>
          <p:cNvPicPr>
            <a:picLocks noChangeAspect="1"/>
          </p:cNvPicPr>
          <p:nvPr/>
        </p:nvPicPr>
        <p:blipFill>
          <a:blip r:embed="rId9">
            <a:biLevel thresh="25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49853" y="1658942"/>
            <a:ext cx="3421613" cy="1215216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32ACAF8D-FAB2-0470-9011-3ABB40A16E56}"/>
              </a:ext>
            </a:extLst>
          </p:cNvPr>
          <p:cNvSpPr txBox="1"/>
          <p:nvPr/>
        </p:nvSpPr>
        <p:spPr>
          <a:xfrm>
            <a:off x="5095515" y="5072332"/>
            <a:ext cx="4298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Challenge: Can you create a </a:t>
            </a:r>
            <a:r>
              <a:rPr lang="en-GB" b="1" i="1" dirty="0"/>
              <a:t>trickier</a:t>
            </a:r>
            <a:r>
              <a:rPr lang="en-GB" dirty="0"/>
              <a:t> bar model and fact family?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248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27758C-BB54-65B6-5D83-6AAFAB0013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807E407-EA98-3280-14BA-04ECF64E7DEB}"/>
              </a:ext>
            </a:extLst>
          </p:cNvPr>
          <p:cNvCxnSpPr>
            <a:cxnSpLocks/>
          </p:cNvCxnSpPr>
          <p:nvPr/>
        </p:nvCxnSpPr>
        <p:spPr>
          <a:xfrm>
            <a:off x="4856672" y="0"/>
            <a:ext cx="0" cy="64094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9254F8-BA22-12A9-1E6B-54A29BE477B3}"/>
              </a:ext>
            </a:extLst>
          </p:cNvPr>
          <p:cNvCxnSpPr>
            <a:cxnSpLocks/>
          </p:cNvCxnSpPr>
          <p:nvPr/>
        </p:nvCxnSpPr>
        <p:spPr>
          <a:xfrm>
            <a:off x="0" y="543462"/>
            <a:ext cx="9906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79AC900-F6BE-4C34-B01E-E05654A98A78}"/>
              </a:ext>
            </a:extLst>
          </p:cNvPr>
          <p:cNvSpPr txBox="1"/>
          <p:nvPr/>
        </p:nvSpPr>
        <p:spPr>
          <a:xfrm>
            <a:off x="2109158" y="2156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 Do</a:t>
            </a:r>
          </a:p>
          <a:p>
            <a:endParaRPr lang="en-GB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C192AE-9799-1AF6-CE31-0C46DF5E2BD3}"/>
              </a:ext>
            </a:extLst>
          </p:cNvPr>
          <p:cNvSpPr txBox="1"/>
          <p:nvPr/>
        </p:nvSpPr>
        <p:spPr>
          <a:xfrm>
            <a:off x="6986678" y="21569"/>
            <a:ext cx="1620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You Do</a:t>
            </a:r>
          </a:p>
          <a:p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473A612-1D21-D649-D001-E8198FB78067}"/>
                  </a:ext>
                </a:extLst>
              </p:cNvPr>
              <p:cNvSpPr txBox="1"/>
              <p:nvPr/>
            </p:nvSpPr>
            <p:spPr>
              <a:xfrm>
                <a:off x="1321997" y="1541864"/>
                <a:ext cx="21781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473A612-1D21-D649-D001-E8198FB780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997" y="1541864"/>
                <a:ext cx="2178170" cy="400110"/>
              </a:xfrm>
              <a:prstGeom prst="rect">
                <a:avLst/>
              </a:prstGeom>
              <a:blipFill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2A6CE24E-4FDB-6111-C935-284562541283}"/>
              </a:ext>
            </a:extLst>
          </p:cNvPr>
          <p:cNvSpPr txBox="1"/>
          <p:nvPr/>
        </p:nvSpPr>
        <p:spPr>
          <a:xfrm>
            <a:off x="193015" y="719498"/>
            <a:ext cx="4436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dirty="0"/>
              <a:t>Sketch the bar model from the equation</a:t>
            </a:r>
          </a:p>
          <a:p>
            <a:pPr marL="342900" indent="-342900">
              <a:buAutoNum type="arabicParenR"/>
            </a:pPr>
            <a:r>
              <a:rPr lang="en-GB" dirty="0"/>
              <a:t>Use your bar model to solve the equation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D4336D1-C16C-EE9D-8511-DCD7D5615788}"/>
                  </a:ext>
                </a:extLst>
              </p:cNvPr>
              <p:cNvSpPr txBox="1"/>
              <p:nvPr/>
            </p:nvSpPr>
            <p:spPr>
              <a:xfrm>
                <a:off x="911165" y="5116081"/>
                <a:ext cx="21781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D4336D1-C16C-EE9D-8511-DCD7D5615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165" y="5116081"/>
                <a:ext cx="2178170" cy="400110"/>
              </a:xfrm>
              <a:prstGeom prst="rect">
                <a:avLst/>
              </a:prstGeom>
              <a:blipFill>
                <a:blip r:embed="rId4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01CCD8A-2DDF-1FB6-7F51-C04203CAEB6D}"/>
                  </a:ext>
                </a:extLst>
              </p:cNvPr>
              <p:cNvSpPr txBox="1"/>
              <p:nvPr/>
            </p:nvSpPr>
            <p:spPr>
              <a:xfrm>
                <a:off x="6261698" y="1564556"/>
                <a:ext cx="21781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19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01CCD8A-2DDF-1FB6-7F51-C04203CAE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1698" y="1564556"/>
                <a:ext cx="2178170" cy="400110"/>
              </a:xfrm>
              <a:prstGeom prst="rect">
                <a:avLst/>
              </a:prstGeom>
              <a:blipFill>
                <a:blip r:embed="rId5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C0618FE6-3D48-BD3F-40D7-C2E35D6A49C3}"/>
              </a:ext>
            </a:extLst>
          </p:cNvPr>
          <p:cNvSpPr txBox="1"/>
          <p:nvPr/>
        </p:nvSpPr>
        <p:spPr>
          <a:xfrm>
            <a:off x="5132716" y="742190"/>
            <a:ext cx="4436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dirty="0"/>
              <a:t>Sketch the bar model from the equation</a:t>
            </a:r>
          </a:p>
          <a:p>
            <a:pPr marL="342900" indent="-342900">
              <a:buAutoNum type="arabicParenR"/>
            </a:pPr>
            <a:r>
              <a:rPr lang="en-GB" dirty="0"/>
              <a:t>Use your bar model to solve the equation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7F5DC9B-6D09-77F4-6868-822A4B60563B}"/>
                  </a:ext>
                </a:extLst>
              </p:cNvPr>
              <p:cNvSpPr txBox="1"/>
              <p:nvPr/>
            </p:nvSpPr>
            <p:spPr>
              <a:xfrm>
                <a:off x="5850866" y="5138773"/>
                <a:ext cx="21781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7F5DC9B-6D09-77F4-6868-822A4B605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0866" y="5138773"/>
                <a:ext cx="2178170" cy="400110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48808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C7129F-254A-34A7-F3DE-A70CD5B22F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C7DC2DA-7761-BB8F-3D29-C3AE255CB88C}"/>
              </a:ext>
            </a:extLst>
          </p:cNvPr>
          <p:cNvCxnSpPr>
            <a:cxnSpLocks/>
          </p:cNvCxnSpPr>
          <p:nvPr/>
        </p:nvCxnSpPr>
        <p:spPr>
          <a:xfrm>
            <a:off x="4856672" y="0"/>
            <a:ext cx="0" cy="64094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890789D-DFF0-E68F-BD64-BE3AC6071D45}"/>
              </a:ext>
            </a:extLst>
          </p:cNvPr>
          <p:cNvCxnSpPr>
            <a:cxnSpLocks/>
          </p:cNvCxnSpPr>
          <p:nvPr/>
        </p:nvCxnSpPr>
        <p:spPr>
          <a:xfrm>
            <a:off x="0" y="543462"/>
            <a:ext cx="9906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402111A-A6E7-F88E-8B29-DEC2BD2EFA32}"/>
              </a:ext>
            </a:extLst>
          </p:cNvPr>
          <p:cNvSpPr txBox="1"/>
          <p:nvPr/>
        </p:nvSpPr>
        <p:spPr>
          <a:xfrm>
            <a:off x="2109158" y="2156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 Do</a:t>
            </a:r>
          </a:p>
          <a:p>
            <a:endParaRPr lang="en-GB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C245D2-4EB6-662C-9459-2C4408686771}"/>
              </a:ext>
            </a:extLst>
          </p:cNvPr>
          <p:cNvSpPr txBox="1"/>
          <p:nvPr/>
        </p:nvSpPr>
        <p:spPr>
          <a:xfrm>
            <a:off x="6986678" y="21569"/>
            <a:ext cx="1620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You Do</a:t>
            </a:r>
          </a:p>
          <a:p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E97B061-3095-6002-1F15-EEC46F44BFEA}"/>
                  </a:ext>
                </a:extLst>
              </p:cNvPr>
              <p:cNvSpPr txBox="1"/>
              <p:nvPr/>
            </p:nvSpPr>
            <p:spPr>
              <a:xfrm>
                <a:off x="1321997" y="1541864"/>
                <a:ext cx="21781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−3=18</m:t>
                      </m:r>
                    </m:oMath>
                  </m:oMathPara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E97B061-3095-6002-1F15-EEC46F44B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997" y="1541864"/>
                <a:ext cx="2178170" cy="400110"/>
              </a:xfrm>
              <a:prstGeom prst="rect">
                <a:avLst/>
              </a:prstGeom>
              <a:blipFill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1DAD8F75-4334-3656-5575-5551078F9B6C}"/>
              </a:ext>
            </a:extLst>
          </p:cNvPr>
          <p:cNvSpPr txBox="1"/>
          <p:nvPr/>
        </p:nvSpPr>
        <p:spPr>
          <a:xfrm>
            <a:off x="193015" y="719498"/>
            <a:ext cx="4436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dirty="0"/>
              <a:t>Sketch the bar model from the equation</a:t>
            </a:r>
          </a:p>
          <a:p>
            <a:pPr marL="342900" indent="-342900">
              <a:buAutoNum type="arabicParenR"/>
            </a:pPr>
            <a:r>
              <a:rPr lang="en-GB" dirty="0"/>
              <a:t>Use your bar model to solve the equation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65DF94-E4C6-B629-3B99-1472AEBCD71E}"/>
                  </a:ext>
                </a:extLst>
              </p:cNvPr>
              <p:cNvSpPr txBox="1"/>
              <p:nvPr/>
            </p:nvSpPr>
            <p:spPr>
              <a:xfrm>
                <a:off x="911165" y="5116081"/>
                <a:ext cx="21781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65DF94-E4C6-B629-3B99-1472AEBCD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165" y="5116081"/>
                <a:ext cx="2178170" cy="400110"/>
              </a:xfrm>
              <a:prstGeom prst="rect">
                <a:avLst/>
              </a:prstGeom>
              <a:blipFill>
                <a:blip r:embed="rId4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5E6A89C-E775-9F35-ED8B-A6C1D9DFCB40}"/>
                  </a:ext>
                </a:extLst>
              </p:cNvPr>
              <p:cNvSpPr txBox="1"/>
              <p:nvPr/>
            </p:nvSpPr>
            <p:spPr>
              <a:xfrm>
                <a:off x="6261698" y="1564556"/>
                <a:ext cx="21781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−5=19</m:t>
                      </m:r>
                    </m:oMath>
                  </m:oMathPara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5E6A89C-E775-9F35-ED8B-A6C1D9DFCB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1698" y="1564556"/>
                <a:ext cx="2178170" cy="400110"/>
              </a:xfrm>
              <a:prstGeom prst="rect">
                <a:avLst/>
              </a:prstGeom>
              <a:blipFill>
                <a:blip r:embed="rId5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F967EEEA-ECC0-497C-A1E0-4DE7C721550A}"/>
              </a:ext>
            </a:extLst>
          </p:cNvPr>
          <p:cNvSpPr txBox="1"/>
          <p:nvPr/>
        </p:nvSpPr>
        <p:spPr>
          <a:xfrm>
            <a:off x="5132716" y="742190"/>
            <a:ext cx="4436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dirty="0"/>
              <a:t>Sketch the bar model from the equation</a:t>
            </a:r>
          </a:p>
          <a:p>
            <a:pPr marL="342900" indent="-342900">
              <a:buAutoNum type="arabicParenR"/>
            </a:pPr>
            <a:r>
              <a:rPr lang="en-GB" dirty="0"/>
              <a:t>Use your bar model to solve the equation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7931297-32F7-AA16-17E3-784F7A8145C5}"/>
                  </a:ext>
                </a:extLst>
              </p:cNvPr>
              <p:cNvSpPr txBox="1"/>
              <p:nvPr/>
            </p:nvSpPr>
            <p:spPr>
              <a:xfrm>
                <a:off x="5850866" y="5138773"/>
                <a:ext cx="21781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7931297-32F7-AA16-17E3-784F7A8145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0866" y="5138773"/>
                <a:ext cx="2178170" cy="400110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3038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B21B59-A8F0-ACD2-4C89-6072DFF790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D4EFD1-1BEA-5390-453D-308B9E44CF25}"/>
                  </a:ext>
                </a:extLst>
              </p:cNvPr>
              <p:cNvSpPr txBox="1"/>
              <p:nvPr/>
            </p:nvSpPr>
            <p:spPr>
              <a:xfrm>
                <a:off x="0" y="1278767"/>
                <a:ext cx="2951314" cy="532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2000" b="0" dirty="0">
                    <a:solidFill>
                      <a:schemeClr val="tx1"/>
                    </a:solidFill>
                  </a:rPr>
                  <a:t>1)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+5.2=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7.5</m:t>
                    </m:r>
                  </m:oMath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:endParaRPr lang="en-GB" sz="20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:endParaRPr lang="en-GB" sz="20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:r>
                  <a:rPr lang="en-GB" sz="2000" b="0" dirty="0">
                    <a:solidFill>
                      <a:schemeClr val="tx1"/>
                    </a:solidFill>
                  </a:rPr>
                  <a:t>2)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3.6+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=12.8</m:t>
                    </m:r>
                  </m:oMath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:r>
                  <a:rPr lang="en-GB" sz="2000" b="0" dirty="0">
                    <a:solidFill>
                      <a:schemeClr val="tx1"/>
                    </a:solidFill>
                  </a:rPr>
                  <a:t>3)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16−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r>
                  <a:rPr lang="en-GB" sz="2000" dirty="0">
                    <a:solidFill>
                      <a:schemeClr val="tx1"/>
                    </a:solidFill>
                  </a:rPr>
                  <a:t>4)		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32+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en-GB" sz="20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en-GB" sz="20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r>
                  <a:rPr lang="en-GB" sz="2000" b="0" dirty="0">
                    <a:solidFill>
                      <a:schemeClr val="tx1"/>
                    </a:solidFill>
                  </a:rPr>
                  <a:t>5)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38=5.6+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20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r>
                  <a:rPr lang="en-GB" sz="2000" b="0" dirty="0">
                    <a:solidFill>
                      <a:schemeClr val="tx1"/>
                    </a:solidFill>
                  </a:rPr>
                  <a:t>6)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70−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=11.4</m:t>
                    </m:r>
                  </m:oMath>
                </a14:m>
                <a:endParaRPr lang="en-GB" sz="20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:endParaRPr lang="en-GB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D4EFD1-1BEA-5390-453D-308B9E44C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78767"/>
                <a:ext cx="2951314" cy="5324535"/>
              </a:xfrm>
              <a:prstGeom prst="rect">
                <a:avLst/>
              </a:prstGeom>
              <a:blipFill>
                <a:blip r:embed="rId3"/>
                <a:stretch>
                  <a:fillRect l="-2066" t="-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D6D05E39-D336-70F7-ABDB-5FCFA5A9C3E8}"/>
              </a:ext>
            </a:extLst>
          </p:cNvPr>
          <p:cNvSpPr txBox="1"/>
          <p:nvPr/>
        </p:nvSpPr>
        <p:spPr>
          <a:xfrm>
            <a:off x="103516" y="0"/>
            <a:ext cx="443613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In your books: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r>
              <a:rPr lang="en-GB" dirty="0"/>
              <a:t>Sketch the bar model from the equation</a:t>
            </a:r>
          </a:p>
          <a:p>
            <a:pPr marL="342900" indent="-342900">
              <a:buAutoNum type="arabicParenR"/>
            </a:pPr>
            <a:r>
              <a:rPr lang="en-GB" dirty="0"/>
              <a:t>Use your bar model to solve the equation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220D25D-00FF-B9AC-87D5-1D7481C7AC58}"/>
                  </a:ext>
                </a:extLst>
              </p:cNvPr>
              <p:cNvSpPr txBox="1"/>
              <p:nvPr/>
            </p:nvSpPr>
            <p:spPr>
              <a:xfrm>
                <a:off x="3343093" y="1278767"/>
                <a:ext cx="2951314" cy="532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2.3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=9.2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lang="en-GB" sz="2000" b="1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or</a:t>
                </a:r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GB" sz="20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GB" sz="200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32.4</m:t>
                      </m:r>
                      <m:r>
                        <m:rPr>
                          <m:nor/>
                        </m:rPr>
                        <a:rPr lang="en-GB" sz="20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en-GB" sz="20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or</m:t>
                      </m:r>
                      <m:r>
                        <m:rPr>
                          <m:nor/>
                        </m:rPr>
                        <a:rPr lang="en-GB" sz="2000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m:rPr>
                          <m:nor/>
                        </m:rPr>
                        <a:rPr lang="en-GB" sz="20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32.4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=58.6</m:t>
                      </m:r>
                    </m:oMath>
                  </m:oMathPara>
                </a14:m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220D25D-00FF-B9AC-87D5-1D7481C7AC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093" y="1278767"/>
                <a:ext cx="2951314" cy="53245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D15756E-4E44-6DDC-0B1F-92C199ADB99C}"/>
                  </a:ext>
                </a:extLst>
              </p:cNvPr>
              <p:cNvSpPr txBox="1"/>
              <p:nvPr/>
            </p:nvSpPr>
            <p:spPr>
              <a:xfrm>
                <a:off x="7016151" y="393623"/>
                <a:ext cx="2001329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Challenge</a:t>
                </a:r>
              </a:p>
              <a:p>
                <a:endParaRPr lang="en-GB" dirty="0"/>
              </a:p>
              <a:p>
                <a:r>
                  <a:rPr lang="en-GB" dirty="0"/>
                  <a:t>1) Use the bar models below to find the value of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2) What can you do </a:t>
                </a:r>
                <a:r>
                  <a:rPr lang="en-GB" b="1" i="1" dirty="0"/>
                  <a:t>next</a:t>
                </a:r>
                <a:r>
                  <a:rPr lang="en-GB" dirty="0"/>
                  <a:t>?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=48−8=40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D15756E-4E44-6DDC-0B1F-92C199ADB9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6151" y="393623"/>
                <a:ext cx="2001329" cy="5632311"/>
              </a:xfrm>
              <a:prstGeom prst="rect">
                <a:avLst/>
              </a:prstGeom>
              <a:blipFill>
                <a:blip r:embed="rId5"/>
                <a:stretch>
                  <a:fillRect l="-2744" t="-649" r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BDBF0642-5478-E29E-1EC8-FE925E50D2EA}"/>
              </a:ext>
            </a:extLst>
          </p:cNvPr>
          <p:cNvPicPr>
            <a:picLocks noChangeAspect="1"/>
          </p:cNvPicPr>
          <p:nvPr/>
        </p:nvPicPr>
        <p:blipFill>
          <a:blip r:embed="rId6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16151" y="2938762"/>
            <a:ext cx="2739886" cy="98047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EAFE796-9019-6612-2016-AFA15D476D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16151" y="4074552"/>
            <a:ext cx="2828729" cy="9804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975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charRg st="99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charRg st="104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520065E-2DCE-49BC-9085-5C2E148CE6D8}" vid="{4C3C53C7-F493-49ED-B619-38CA6D05AA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217</TotalTime>
  <Words>593</Words>
  <Application>Microsoft Office PowerPoint</Application>
  <PresentationFormat>A4 Paper (210x297 mm)</PresentationFormat>
  <Paragraphs>187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Archway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 A Morley - LBA Staff</dc:creator>
  <cp:lastModifiedBy>Mr A Morley - LBA Staff</cp:lastModifiedBy>
  <cp:revision>13</cp:revision>
  <dcterms:created xsi:type="dcterms:W3CDTF">2025-02-14T13:22:10Z</dcterms:created>
  <dcterms:modified xsi:type="dcterms:W3CDTF">2025-06-27T11:36:35Z</dcterms:modified>
</cp:coreProperties>
</file>