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66" r:id="rId2"/>
    <p:sldId id="267" r:id="rId3"/>
    <p:sldId id="268" r:id="rId4"/>
    <p:sldId id="339" r:id="rId5"/>
    <p:sldId id="340" r:id="rId6"/>
    <p:sldId id="269" r:id="rId7"/>
    <p:sldId id="341" r:id="rId8"/>
    <p:sldId id="343" r:id="rId9"/>
    <p:sldId id="344" r:id="rId10"/>
    <p:sldId id="345" r:id="rId11"/>
    <p:sldId id="346" r:id="rId12"/>
    <p:sldId id="361" r:id="rId13"/>
    <p:sldId id="349" r:id="rId14"/>
    <p:sldId id="348" r:id="rId15"/>
    <p:sldId id="347" r:id="rId16"/>
    <p:sldId id="350" r:id="rId17"/>
    <p:sldId id="351" r:id="rId18"/>
    <p:sldId id="352" r:id="rId19"/>
    <p:sldId id="353" r:id="rId20"/>
    <p:sldId id="354" r:id="rId21"/>
    <p:sldId id="355" r:id="rId22"/>
    <p:sldId id="356" r:id="rId23"/>
    <p:sldId id="357" r:id="rId24"/>
    <p:sldId id="358" r:id="rId25"/>
    <p:sldId id="359" r:id="rId26"/>
    <p:sldId id="360" r:id="rId27"/>
    <p:sldId id="270" r:id="rId28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nnected  knowledge" id="{3C02AB96-CC2C-4D2B-B655-9219C11AACEF}">
          <p14:sldIdLst>
            <p14:sldId id="266"/>
            <p14:sldId id="267"/>
            <p14:sldId id="268"/>
            <p14:sldId id="339"/>
            <p14:sldId id="340"/>
          </p14:sldIdLst>
        </p14:section>
        <p14:section name="Instruct" id="{11B388BA-476C-44BA-B982-9891242A53A4}">
          <p14:sldIdLst>
            <p14:sldId id="269"/>
            <p14:sldId id="341"/>
            <p14:sldId id="343"/>
            <p14:sldId id="344"/>
            <p14:sldId id="345"/>
            <p14:sldId id="346"/>
            <p14:sldId id="361"/>
            <p14:sldId id="349"/>
            <p14:sldId id="348"/>
            <p14:sldId id="347"/>
            <p14:sldId id="350"/>
            <p14:sldId id="351"/>
            <p14:sldId id="352"/>
            <p14:sldId id="353"/>
            <p14:sldId id="354"/>
            <p14:sldId id="355"/>
            <p14:sldId id="356"/>
            <p14:sldId id="357"/>
            <p14:sldId id="358"/>
            <p14:sldId id="359"/>
            <p14:sldId id="360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51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5835" autoAdjust="0"/>
  </p:normalViewPr>
  <p:slideViewPr>
    <p:cSldViewPr snapToGrid="0">
      <p:cViewPr varScale="1">
        <p:scale>
          <a:sx n="95" d="100"/>
          <a:sy n="95" d="100"/>
        </p:scale>
        <p:origin x="13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BBBEB7-7283-4F20-B634-C72FD1FCE59C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E968A4-A98B-40A9-B339-631CF9ADD5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420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Delete additional questions as appropriate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E968A4-A98B-40A9-B339-631CF9ADD59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9352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E968A4-A98B-40A9-B339-631CF9ADD59E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011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LT Retrie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1" y="6381936"/>
            <a:ext cx="9901644" cy="476064"/>
          </a:xfrm>
          <a:prstGeom prst="rect">
            <a:avLst/>
          </a:prstGeom>
          <a:solidFill>
            <a:srgbClr val="0B51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89"/>
          </a:p>
        </p:txBody>
      </p:sp>
      <p:sp>
        <p:nvSpPr>
          <p:cNvPr id="41" name="Pentagon 40"/>
          <p:cNvSpPr/>
          <p:nvPr/>
        </p:nvSpPr>
        <p:spPr>
          <a:xfrm>
            <a:off x="91090" y="6444945"/>
            <a:ext cx="2281500" cy="358139"/>
          </a:xfrm>
          <a:prstGeom prst="homePlate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1" dirty="0">
                <a:solidFill>
                  <a:srgbClr val="0B5196"/>
                </a:solidFill>
              </a:rPr>
              <a:t>RETRIEVE</a:t>
            </a:r>
            <a:endParaRPr lang="en-GB" sz="1056" b="1" dirty="0">
              <a:solidFill>
                <a:srgbClr val="0B5196"/>
              </a:solidFill>
            </a:endParaRPr>
          </a:p>
        </p:txBody>
      </p:sp>
      <p:sp>
        <p:nvSpPr>
          <p:cNvPr id="42" name="Chevron 41"/>
          <p:cNvSpPr/>
          <p:nvPr/>
        </p:nvSpPr>
        <p:spPr>
          <a:xfrm>
            <a:off x="2324043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INSTRUCT</a:t>
            </a:r>
          </a:p>
        </p:txBody>
      </p:sp>
      <p:sp>
        <p:nvSpPr>
          <p:cNvPr id="43" name="Chevron 42"/>
          <p:cNvSpPr/>
          <p:nvPr/>
        </p:nvSpPr>
        <p:spPr>
          <a:xfrm>
            <a:off x="4550401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PRACTISE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44" name="Chevron 43"/>
          <p:cNvSpPr/>
          <p:nvPr/>
        </p:nvSpPr>
        <p:spPr>
          <a:xfrm>
            <a:off x="6773432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SECURE</a:t>
            </a:r>
            <a:endParaRPr lang="en-GB" sz="1056" b="0" dirty="0">
              <a:solidFill>
                <a:schemeClr val="bg1"/>
              </a:solidFill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9982" b="-5988"/>
          <a:stretch/>
        </p:blipFill>
        <p:spPr>
          <a:xfrm>
            <a:off x="9461688" y="6420117"/>
            <a:ext cx="396397" cy="42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522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LT Instru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1" y="6381936"/>
            <a:ext cx="9901644" cy="476064"/>
          </a:xfrm>
          <a:prstGeom prst="rect">
            <a:avLst/>
          </a:prstGeom>
          <a:solidFill>
            <a:srgbClr val="0B51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89"/>
          </a:p>
        </p:txBody>
      </p:sp>
      <p:sp>
        <p:nvSpPr>
          <p:cNvPr id="41" name="Pentagon 40"/>
          <p:cNvSpPr/>
          <p:nvPr/>
        </p:nvSpPr>
        <p:spPr>
          <a:xfrm>
            <a:off x="91090" y="6444945"/>
            <a:ext cx="2281500" cy="358139"/>
          </a:xfrm>
          <a:prstGeom prst="homePlate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RETRIEVE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42" name="Chevron 41"/>
          <p:cNvSpPr/>
          <p:nvPr/>
        </p:nvSpPr>
        <p:spPr>
          <a:xfrm>
            <a:off x="2324043" y="6444945"/>
            <a:ext cx="2281500" cy="358139"/>
          </a:xfrm>
          <a:prstGeom prst="chevron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1" dirty="0">
                <a:solidFill>
                  <a:srgbClr val="0B5196"/>
                </a:solidFill>
              </a:rPr>
              <a:t>INSTRUCT</a:t>
            </a:r>
          </a:p>
        </p:txBody>
      </p:sp>
      <p:sp>
        <p:nvSpPr>
          <p:cNvPr id="43" name="Chevron 42"/>
          <p:cNvSpPr/>
          <p:nvPr/>
        </p:nvSpPr>
        <p:spPr>
          <a:xfrm>
            <a:off x="4550401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PRACTISE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44" name="Chevron 43"/>
          <p:cNvSpPr/>
          <p:nvPr/>
        </p:nvSpPr>
        <p:spPr>
          <a:xfrm>
            <a:off x="6773432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SECURE</a:t>
            </a:r>
            <a:endParaRPr lang="en-GB" sz="1056" b="0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9982" b="-5988"/>
          <a:stretch/>
        </p:blipFill>
        <p:spPr>
          <a:xfrm>
            <a:off x="9461688" y="6420117"/>
            <a:ext cx="396397" cy="42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065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LT Instru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1" y="6381936"/>
            <a:ext cx="9901644" cy="476064"/>
          </a:xfrm>
          <a:prstGeom prst="rect">
            <a:avLst/>
          </a:prstGeom>
          <a:solidFill>
            <a:srgbClr val="0B51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89"/>
          </a:p>
        </p:txBody>
      </p:sp>
      <p:sp>
        <p:nvSpPr>
          <p:cNvPr id="41" name="Pentagon 40"/>
          <p:cNvSpPr/>
          <p:nvPr/>
        </p:nvSpPr>
        <p:spPr>
          <a:xfrm>
            <a:off x="91090" y="6444945"/>
            <a:ext cx="2281500" cy="358139"/>
          </a:xfrm>
          <a:prstGeom prst="homePlate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RETRIEVE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43" name="Chevron 42"/>
          <p:cNvSpPr/>
          <p:nvPr/>
        </p:nvSpPr>
        <p:spPr>
          <a:xfrm>
            <a:off x="4550401" y="6444945"/>
            <a:ext cx="2281500" cy="358139"/>
          </a:xfrm>
          <a:prstGeom prst="chevron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accent5"/>
                </a:solidFill>
              </a:rPr>
              <a:t>PRACTISE</a:t>
            </a:r>
            <a:endParaRPr lang="en-GB" sz="1056" b="0" dirty="0">
              <a:solidFill>
                <a:schemeClr val="accent5"/>
              </a:solidFill>
            </a:endParaRPr>
          </a:p>
        </p:txBody>
      </p:sp>
      <p:sp>
        <p:nvSpPr>
          <p:cNvPr id="44" name="Chevron 43"/>
          <p:cNvSpPr/>
          <p:nvPr/>
        </p:nvSpPr>
        <p:spPr>
          <a:xfrm>
            <a:off x="6773432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SECURE</a:t>
            </a:r>
            <a:endParaRPr lang="en-GB" sz="1056" b="0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9982" b="-5988"/>
          <a:stretch/>
        </p:blipFill>
        <p:spPr>
          <a:xfrm>
            <a:off x="9461688" y="6420117"/>
            <a:ext cx="396397" cy="429535"/>
          </a:xfrm>
          <a:prstGeom prst="rect">
            <a:avLst/>
          </a:prstGeom>
        </p:spPr>
      </p:pic>
      <p:sp>
        <p:nvSpPr>
          <p:cNvPr id="2" name="Chevron 41">
            <a:extLst>
              <a:ext uri="{FF2B5EF4-FFF2-40B4-BE49-F238E27FC236}">
                <a16:creationId xmlns:a16="http://schemas.microsoft.com/office/drawing/2014/main" id="{49B34AEE-4DF0-15A7-B9E7-921317EBFE88}"/>
              </a:ext>
            </a:extLst>
          </p:cNvPr>
          <p:cNvSpPr/>
          <p:nvPr userDrawn="1"/>
        </p:nvSpPr>
        <p:spPr>
          <a:xfrm>
            <a:off x="2324043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INSTRUCT</a:t>
            </a:r>
          </a:p>
        </p:txBody>
      </p:sp>
    </p:spTree>
    <p:extLst>
      <p:ext uri="{BB962C8B-B14F-4D97-AF65-F5344CB8AC3E}">
        <p14:creationId xmlns:p14="http://schemas.microsoft.com/office/powerpoint/2010/main" val="4081245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LT Practi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" y="6381936"/>
            <a:ext cx="9901644" cy="476064"/>
          </a:xfrm>
          <a:prstGeom prst="rect">
            <a:avLst/>
          </a:prstGeom>
          <a:solidFill>
            <a:srgbClr val="0B51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89"/>
          </a:p>
        </p:txBody>
      </p:sp>
      <p:sp>
        <p:nvSpPr>
          <p:cNvPr id="11" name="Pentagon 10"/>
          <p:cNvSpPr/>
          <p:nvPr/>
        </p:nvSpPr>
        <p:spPr>
          <a:xfrm>
            <a:off x="91090" y="6444945"/>
            <a:ext cx="2281500" cy="358139"/>
          </a:xfrm>
          <a:prstGeom prst="homePlate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RETRIEVE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12" name="Chevron 11"/>
          <p:cNvSpPr/>
          <p:nvPr/>
        </p:nvSpPr>
        <p:spPr>
          <a:xfrm>
            <a:off x="2324043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INSTRUCT</a:t>
            </a:r>
          </a:p>
        </p:txBody>
      </p:sp>
      <p:sp>
        <p:nvSpPr>
          <p:cNvPr id="13" name="Chevron 12"/>
          <p:cNvSpPr/>
          <p:nvPr/>
        </p:nvSpPr>
        <p:spPr>
          <a:xfrm>
            <a:off x="4550401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PRACTISE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14" name="Chevron 13"/>
          <p:cNvSpPr/>
          <p:nvPr/>
        </p:nvSpPr>
        <p:spPr>
          <a:xfrm>
            <a:off x="6773432" y="6444945"/>
            <a:ext cx="2281500" cy="358139"/>
          </a:xfrm>
          <a:prstGeom prst="chevron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1" dirty="0">
                <a:solidFill>
                  <a:srgbClr val="0B5196"/>
                </a:solidFill>
              </a:rPr>
              <a:t>SECURE</a:t>
            </a:r>
            <a:endParaRPr lang="en-GB" sz="1056" b="1" dirty="0">
              <a:solidFill>
                <a:srgbClr val="0B5196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9982" b="-5988"/>
          <a:stretch/>
        </p:blipFill>
        <p:spPr>
          <a:xfrm>
            <a:off x="9461688" y="6420117"/>
            <a:ext cx="396397" cy="42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47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7388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5401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8" r:id="rId3"/>
    <p:sldLayoutId id="2147483675" r:id="rId4"/>
    <p:sldLayoutId id="2147483676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5.png"/><Relationship Id="rId7" Type="http://schemas.openxmlformats.org/officeDocument/2006/relationships/image" Target="../media/image41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7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11" Type="http://schemas.openxmlformats.org/officeDocument/2006/relationships/image" Target="../media/image51.png"/><Relationship Id="rId5" Type="http://schemas.openxmlformats.org/officeDocument/2006/relationships/image" Target="../media/image55.png"/><Relationship Id="rId10" Type="http://schemas.openxmlformats.org/officeDocument/2006/relationships/image" Target="../media/image60.png"/><Relationship Id="rId4" Type="http://schemas.openxmlformats.org/officeDocument/2006/relationships/image" Target="../media/image54.png"/><Relationship Id="rId9" Type="http://schemas.openxmlformats.org/officeDocument/2006/relationships/image" Target="../media/image5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3" Type="http://schemas.openxmlformats.org/officeDocument/2006/relationships/image" Target="../media/image70.png"/><Relationship Id="rId7" Type="http://schemas.openxmlformats.org/officeDocument/2006/relationships/image" Target="../media/image77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Relationship Id="rId6" Type="http://schemas.openxmlformats.org/officeDocument/2006/relationships/image" Target="../media/image76.png"/><Relationship Id="rId5" Type="http://schemas.openxmlformats.org/officeDocument/2006/relationships/image" Target="../media/image75.png"/><Relationship Id="rId4" Type="http://schemas.openxmlformats.org/officeDocument/2006/relationships/image" Target="../media/image7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20.png"/><Relationship Id="rId11" Type="http://schemas.openxmlformats.org/officeDocument/2006/relationships/image" Target="../media/image1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340352D-A733-8B4C-B572-972D2DC11552}"/>
              </a:ext>
            </a:extLst>
          </p:cNvPr>
          <p:cNvSpPr/>
          <p:nvPr/>
        </p:nvSpPr>
        <p:spPr>
          <a:xfrm>
            <a:off x="2548073" y="3386888"/>
            <a:ext cx="1871830" cy="6454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ysClr val="windowText" lastClr="000000"/>
                </a:solidFill>
              </a:rPr>
              <a:t>15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2E4DA7-5F8C-1941-A432-34A9C2E0DF3C}"/>
              </a:ext>
            </a:extLst>
          </p:cNvPr>
          <p:cNvSpPr/>
          <p:nvPr/>
        </p:nvSpPr>
        <p:spPr>
          <a:xfrm>
            <a:off x="4419903" y="3386888"/>
            <a:ext cx="2796989" cy="64545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ysClr val="windowText" lastClr="000000"/>
                </a:solidFill>
              </a:rPr>
              <a:t>22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915966C-C95E-7B4D-809F-697C5F438FAF}"/>
              </a:ext>
            </a:extLst>
          </p:cNvPr>
          <p:cNvSpPr/>
          <p:nvPr/>
        </p:nvSpPr>
        <p:spPr>
          <a:xfrm>
            <a:off x="2548073" y="2741429"/>
            <a:ext cx="4668819" cy="64545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ysClr val="windowText" lastClr="000000"/>
                </a:solidFill>
              </a:rPr>
              <a:t>37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844FAC4-D31C-034C-9C4D-9EACB41C8135}"/>
                  </a:ext>
                </a:extLst>
              </p:cNvPr>
              <p:cNvSpPr txBox="1"/>
              <p:nvPr/>
            </p:nvSpPr>
            <p:spPr>
              <a:xfrm>
                <a:off x="492572" y="4227507"/>
                <a:ext cx="235352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15+22=37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844FAC4-D31C-034C-9C4D-9EACB41C81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572" y="4227507"/>
                <a:ext cx="2353529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FBB980B-38DB-714C-8094-C34BF5BA007B}"/>
                  </a:ext>
                </a:extLst>
              </p:cNvPr>
              <p:cNvSpPr txBox="1"/>
              <p:nvPr/>
            </p:nvSpPr>
            <p:spPr>
              <a:xfrm>
                <a:off x="492572" y="4733119"/>
                <a:ext cx="235352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22+15=37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FBB980B-38DB-714C-8094-C34BF5BA00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572" y="4733119"/>
                <a:ext cx="2353529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FDA6541-6F91-0B48-90A9-7A7CA729E2AF}"/>
                  </a:ext>
                </a:extLst>
              </p:cNvPr>
              <p:cNvSpPr txBox="1"/>
              <p:nvPr/>
            </p:nvSpPr>
            <p:spPr>
              <a:xfrm>
                <a:off x="492571" y="5234823"/>
                <a:ext cx="235352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37−22=15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FDA6541-6F91-0B48-90A9-7A7CA729E2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571" y="5234823"/>
                <a:ext cx="2353528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FB5709F-1FF8-1D48-AE12-516D6C724116}"/>
                  </a:ext>
                </a:extLst>
              </p:cNvPr>
              <p:cNvSpPr txBox="1"/>
              <p:nvPr/>
            </p:nvSpPr>
            <p:spPr>
              <a:xfrm>
                <a:off x="492572" y="5758043"/>
                <a:ext cx="235352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37−15=22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FB5709F-1FF8-1D48-AE12-516D6C7241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572" y="5758043"/>
                <a:ext cx="2353529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350392" y="1219191"/>
            <a:ext cx="91249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What </a:t>
            </a:r>
            <a:r>
              <a:rPr lang="en-GB" sz="3200" dirty="0">
                <a:solidFill>
                  <a:srgbClr val="FF0000"/>
                </a:solidFill>
              </a:rPr>
              <a:t>fact families </a:t>
            </a:r>
            <a:r>
              <a:rPr lang="en-GB" sz="3200" dirty="0"/>
              <a:t>(equations) can you write from this bar model?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3524" y="342900"/>
            <a:ext cx="82280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On your whiteboards…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949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mph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6" grpId="3" animBg="1"/>
      <p:bldP spid="7" grpId="0" animBg="1"/>
      <p:bldP spid="7" grpId="1" animBg="1"/>
      <p:bldP spid="7" grpId="2" animBg="1"/>
      <p:bldP spid="7" grpId="3" animBg="1"/>
      <p:bldP spid="8" grpId="0" animBg="1"/>
      <p:bldP spid="8" grpId="1" animBg="1"/>
      <p:bldP spid="8" grpId="2" animBg="1"/>
      <p:bldP spid="8" grpId="3" animBg="1"/>
      <p:bldP spid="8" grpId="4" animBg="1"/>
      <p:bldP spid="2" grpId="0"/>
      <p:bldP spid="10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960836D-3140-597A-B3F6-EC0F4AF31A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20621"/>
            <a:ext cx="9906000" cy="16165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9BC895E-5234-CAFB-A29F-5FD813B9BCDB}"/>
              </a:ext>
            </a:extLst>
          </p:cNvPr>
          <p:cNvSpPr txBox="1"/>
          <p:nvPr/>
        </p:nvSpPr>
        <p:spPr>
          <a:xfrm>
            <a:off x="289355" y="525638"/>
            <a:ext cx="68550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</a:t>
            </a:r>
            <a:r>
              <a:rPr lang="en-GB" sz="2400" dirty="0">
                <a:solidFill>
                  <a:srgbClr val="FF0000"/>
                </a:solidFill>
              </a:rPr>
              <a:t>fact families </a:t>
            </a:r>
            <a:r>
              <a:rPr lang="en-GB" sz="2400" dirty="0"/>
              <a:t>(equations) can you write from this bar model?</a:t>
            </a:r>
          </a:p>
        </p:txBody>
      </p:sp>
      <p:pic>
        <p:nvPicPr>
          <p:cNvPr id="5" name="Picture 2" descr="Whiteboard Icons - Free SVG &amp; PNG Whiteboard Images - Noun Project">
            <a:extLst>
              <a:ext uri="{FF2B5EF4-FFF2-40B4-BE49-F238E27FC236}">
                <a16:creationId xmlns:a16="http://schemas.microsoft.com/office/drawing/2014/main" id="{A331E4A0-4D57-761D-7C4A-606E2E5BF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1645" y="215621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2883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BA631CC-B447-032B-4FB9-1DACB5EAE1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68711"/>
            <a:ext cx="9906000" cy="153652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F83B076-6FB3-E5B9-9623-B0B93055E493}"/>
              </a:ext>
            </a:extLst>
          </p:cNvPr>
          <p:cNvSpPr txBox="1"/>
          <p:nvPr/>
        </p:nvSpPr>
        <p:spPr>
          <a:xfrm>
            <a:off x="289355" y="525638"/>
            <a:ext cx="68550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</a:t>
            </a:r>
            <a:r>
              <a:rPr lang="en-GB" sz="2400" dirty="0">
                <a:solidFill>
                  <a:srgbClr val="FF0000"/>
                </a:solidFill>
              </a:rPr>
              <a:t>fact families </a:t>
            </a:r>
            <a:r>
              <a:rPr lang="en-GB" sz="2400" dirty="0"/>
              <a:t>(equations) can you write from this bar model?</a:t>
            </a:r>
          </a:p>
        </p:txBody>
      </p:sp>
      <p:pic>
        <p:nvPicPr>
          <p:cNvPr id="5" name="Picture 2" descr="Whiteboard Icons - Free SVG &amp; PNG Whiteboard Images - Noun Project">
            <a:extLst>
              <a:ext uri="{FF2B5EF4-FFF2-40B4-BE49-F238E27FC236}">
                <a16:creationId xmlns:a16="http://schemas.microsoft.com/office/drawing/2014/main" id="{4617C213-86F0-2146-341B-DD01430AB3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1645" y="215621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7766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F174178-FAA3-107E-EDB1-09418554B2C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1209" y="3799087"/>
            <a:ext cx="1159214" cy="84661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ounded Rectangular Callout 15">
                <a:extLst>
                  <a:ext uri="{FF2B5EF4-FFF2-40B4-BE49-F238E27FC236}">
                    <a16:creationId xmlns:a16="http://schemas.microsoft.com/office/drawing/2014/main" id="{313503FC-511E-B44E-56CA-7698B50955D0}"/>
                  </a:ext>
                </a:extLst>
              </p:cNvPr>
              <p:cNvSpPr/>
              <p:nvPr/>
            </p:nvSpPr>
            <p:spPr>
              <a:xfrm>
                <a:off x="2263697" y="2943928"/>
                <a:ext cx="6009445" cy="1806498"/>
              </a:xfrm>
              <a:prstGeom prst="wedgeRoundRectCallout">
                <a:avLst>
                  <a:gd name="adj1" fmla="val -56631"/>
                  <a:gd name="adj2" fmla="val 29784"/>
                  <a:gd name="adj3" fmla="val 16667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800" dirty="0">
                    <a:solidFill>
                      <a:sysClr val="windowText" lastClr="000000"/>
                    </a:solidFill>
                  </a:rPr>
                  <a:t>The bar model represents the equation </a:t>
                </a:r>
                <a14:m>
                  <m:oMath xmlns:m="http://schemas.openxmlformats.org/officeDocument/2006/math">
                    <m:r>
                      <a:rPr lang="en-GB" sz="2800" b="0" i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2800" b="0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×2=10</m:t>
                    </m:r>
                  </m:oMath>
                </a14:m>
                <a:r>
                  <a:rPr lang="en-GB" sz="2800" dirty="0">
                    <a:solidFill>
                      <a:sysClr val="windowText" lastClr="000000"/>
                    </a:solidFill>
                  </a:rPr>
                  <a:t> because 5 and 2 are next to each other. </a:t>
                </a:r>
              </a:p>
            </p:txBody>
          </p:sp>
        </mc:Choice>
        <mc:Fallback xmlns="">
          <p:sp>
            <p:nvSpPr>
              <p:cNvPr id="3" name="Rounded Rectangular Callout 15">
                <a:extLst>
                  <a:ext uri="{FF2B5EF4-FFF2-40B4-BE49-F238E27FC236}">
                    <a16:creationId xmlns:a16="http://schemas.microsoft.com/office/drawing/2014/main" id="{313503FC-511E-B44E-56CA-7698B50955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3697" y="2943928"/>
                <a:ext cx="6009445" cy="1806498"/>
              </a:xfrm>
              <a:prstGeom prst="wedgeRoundRectCallout">
                <a:avLst>
                  <a:gd name="adj1" fmla="val -56631"/>
                  <a:gd name="adj2" fmla="val 29784"/>
                  <a:gd name="adj3" fmla="val 16667"/>
                </a:avLst>
              </a:prstGeom>
              <a:blipFill>
                <a:blip r:embed="rId3"/>
                <a:stretch>
                  <a:fillRect r="-1604"/>
                </a:stretch>
              </a:blipFill>
              <a:ln w="28575"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9E119253-1B14-BB13-C386-34C1F34D61CF}"/>
              </a:ext>
            </a:extLst>
          </p:cNvPr>
          <p:cNvSpPr txBox="1"/>
          <p:nvPr/>
        </p:nvSpPr>
        <p:spPr>
          <a:xfrm>
            <a:off x="2727264" y="4904313"/>
            <a:ext cx="36894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Do you agree with Jack?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E6E1CF-46B7-6DAB-3768-A9083AB4A1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8943" y="477834"/>
            <a:ext cx="5468113" cy="1905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70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76C4FCA4-ABC9-C8FE-3083-26BF3D0572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0561" y="3096774"/>
            <a:ext cx="3464147" cy="294067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9FE8EF2-6ACE-2AFF-7A30-10FE28EB3FF5}"/>
              </a:ext>
            </a:extLst>
          </p:cNvPr>
          <p:cNvSpPr txBox="1"/>
          <p:nvPr/>
        </p:nvSpPr>
        <p:spPr>
          <a:xfrm>
            <a:off x="277260" y="1045376"/>
            <a:ext cx="9124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</a:t>
            </a:r>
            <a:r>
              <a:rPr lang="en-GB" sz="2400" dirty="0">
                <a:solidFill>
                  <a:srgbClr val="FF0000"/>
                </a:solidFill>
              </a:rPr>
              <a:t>fact families </a:t>
            </a:r>
            <a:r>
              <a:rPr lang="en-GB" sz="2400" dirty="0"/>
              <a:t>(equations) can you write from this bar model?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9EAADF-F677-0AB3-9F90-BEA766C359E5}"/>
              </a:ext>
            </a:extLst>
          </p:cNvPr>
          <p:cNvSpPr txBox="1"/>
          <p:nvPr/>
        </p:nvSpPr>
        <p:spPr>
          <a:xfrm>
            <a:off x="277260" y="0"/>
            <a:ext cx="82280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On your whiteboards…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CFF526-4340-DA20-C62B-68E269AFA5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260" y="1507041"/>
            <a:ext cx="5706271" cy="218152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43846D7-1A06-10DE-DB5A-F7E771830433}"/>
                  </a:ext>
                </a:extLst>
              </p:cNvPr>
              <p:cNvSpPr txBox="1"/>
              <p:nvPr/>
            </p:nvSpPr>
            <p:spPr>
              <a:xfrm>
                <a:off x="1356220" y="3881188"/>
                <a:ext cx="209704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2.5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43846D7-1A06-10DE-DB5A-F7E7718304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6220" y="3881188"/>
                <a:ext cx="2097049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68214DA-C390-D926-5DDC-D46569F518D2}"/>
                  </a:ext>
                </a:extLst>
              </p:cNvPr>
              <p:cNvSpPr txBox="1"/>
              <p:nvPr/>
            </p:nvSpPr>
            <p:spPr>
              <a:xfrm>
                <a:off x="1356220" y="4386800"/>
                <a:ext cx="209704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2.5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68214DA-C390-D926-5DDC-D46569F518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6220" y="4386800"/>
                <a:ext cx="2097049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A747E8A-187F-BE3D-7AF4-47D3703FFD79}"/>
                  </a:ext>
                </a:extLst>
              </p:cNvPr>
              <p:cNvSpPr txBox="1"/>
              <p:nvPr/>
            </p:nvSpPr>
            <p:spPr>
              <a:xfrm>
                <a:off x="1151819" y="4888504"/>
                <a:ext cx="202972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2.5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A747E8A-187F-BE3D-7AF4-47D3703FFD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1819" y="4888504"/>
                <a:ext cx="2029723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B6A2EB2-3240-FD66-3158-12A235FC0C52}"/>
                  </a:ext>
                </a:extLst>
              </p:cNvPr>
              <p:cNvSpPr txBox="1"/>
              <p:nvPr/>
            </p:nvSpPr>
            <p:spPr>
              <a:xfrm>
                <a:off x="1151819" y="5411724"/>
                <a:ext cx="202972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2.5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B6A2EB2-3240-FD66-3158-12A235FC0C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1819" y="5411724"/>
                <a:ext cx="2029723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664A91C-8E85-8F9C-7308-D78C996C73A0}"/>
                  </a:ext>
                </a:extLst>
              </p:cNvPr>
              <p:cNvSpPr txBox="1"/>
              <p:nvPr/>
            </p:nvSpPr>
            <p:spPr>
              <a:xfrm>
                <a:off x="1196645" y="3893761"/>
                <a:ext cx="209704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2.5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664A91C-8E85-8F9C-7308-D78C996C73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6645" y="3893761"/>
                <a:ext cx="2097049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1876D46-4DEF-BA93-62D2-077E8CBC3C08}"/>
                  </a:ext>
                </a:extLst>
              </p:cNvPr>
              <p:cNvSpPr txBox="1"/>
              <p:nvPr/>
            </p:nvSpPr>
            <p:spPr>
              <a:xfrm>
                <a:off x="1151819" y="4408097"/>
                <a:ext cx="209704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2.5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1876D46-4DEF-BA93-62D2-077E8CBC3C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1819" y="4408097"/>
                <a:ext cx="2097049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DE6CE9E-5EFD-0572-71D9-8835C71CC7A8}"/>
                  </a:ext>
                </a:extLst>
              </p:cNvPr>
              <p:cNvSpPr txBox="1"/>
              <p:nvPr/>
            </p:nvSpPr>
            <p:spPr>
              <a:xfrm>
                <a:off x="1224754" y="4911197"/>
                <a:ext cx="210346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2.5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DE6CE9E-5EFD-0572-71D9-8835C71CC7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4754" y="4911197"/>
                <a:ext cx="2103461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F99B0F7-FD42-10DE-5603-751307FB16A9}"/>
                  </a:ext>
                </a:extLst>
              </p:cNvPr>
              <p:cNvSpPr txBox="1"/>
              <p:nvPr/>
            </p:nvSpPr>
            <p:spPr>
              <a:xfrm>
                <a:off x="1151819" y="5445653"/>
                <a:ext cx="202972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2.5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F99B0F7-FD42-10DE-5603-751307FB16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1819" y="5445653"/>
                <a:ext cx="2029723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5726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1" grpId="0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627882-EAD4-50F2-AAAD-3536F7B764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FDFD929-5BAD-5BCF-1509-1243F6D9A2AC}"/>
              </a:ext>
            </a:extLst>
          </p:cNvPr>
          <p:cNvSpPr txBox="1"/>
          <p:nvPr/>
        </p:nvSpPr>
        <p:spPr>
          <a:xfrm>
            <a:off x="349645" y="756750"/>
            <a:ext cx="44957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</a:t>
            </a:r>
            <a:r>
              <a:rPr lang="en-GB" sz="2400" dirty="0">
                <a:solidFill>
                  <a:srgbClr val="FF0000"/>
                </a:solidFill>
              </a:rPr>
              <a:t>fact families </a:t>
            </a:r>
            <a:r>
              <a:rPr lang="en-GB" sz="2400" dirty="0"/>
              <a:t>(equations) can you write from this bar model?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894F55-5D22-1476-C5A3-5F548CF600E8}"/>
              </a:ext>
            </a:extLst>
          </p:cNvPr>
          <p:cNvSpPr txBox="1"/>
          <p:nvPr/>
        </p:nvSpPr>
        <p:spPr>
          <a:xfrm>
            <a:off x="5110389" y="756749"/>
            <a:ext cx="44957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</a:t>
            </a:r>
            <a:r>
              <a:rPr lang="en-GB" sz="2400" dirty="0">
                <a:solidFill>
                  <a:srgbClr val="FF0000"/>
                </a:solidFill>
              </a:rPr>
              <a:t>fact families </a:t>
            </a:r>
            <a:r>
              <a:rPr lang="en-GB" sz="2400" dirty="0"/>
              <a:t>(equations) can you write from this bar model?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66C12DE-DB8A-01E9-AA1F-45AC40F3BFB5}"/>
              </a:ext>
            </a:extLst>
          </p:cNvPr>
          <p:cNvSpPr txBox="1"/>
          <p:nvPr/>
        </p:nvSpPr>
        <p:spPr>
          <a:xfrm>
            <a:off x="437605" y="203013"/>
            <a:ext cx="1406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 do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B9BECBB-E88C-645C-1BF7-7209CF13D7F1}"/>
              </a:ext>
            </a:extLst>
          </p:cNvPr>
          <p:cNvSpPr txBox="1"/>
          <p:nvPr/>
        </p:nvSpPr>
        <p:spPr>
          <a:xfrm>
            <a:off x="5207895" y="213077"/>
            <a:ext cx="1406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do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AB80874-3683-9952-C5F7-FF87DAA035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383" y="1852472"/>
            <a:ext cx="4378413" cy="157652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AC27DB4-8325-BA5F-C749-E4459C4213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7895" y="1709572"/>
            <a:ext cx="4425658" cy="1719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555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5CB6E8B-C64B-FE21-70C9-99C7F0CBF9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524" y="2500183"/>
            <a:ext cx="5496692" cy="185763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E809023-B626-C9F5-1F35-4F3AEDEA3DDE}"/>
              </a:ext>
            </a:extLst>
          </p:cNvPr>
          <p:cNvSpPr txBox="1"/>
          <p:nvPr/>
        </p:nvSpPr>
        <p:spPr>
          <a:xfrm>
            <a:off x="289355" y="525638"/>
            <a:ext cx="68550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</a:t>
            </a:r>
            <a:r>
              <a:rPr lang="en-GB" sz="2400" dirty="0">
                <a:solidFill>
                  <a:srgbClr val="FF0000"/>
                </a:solidFill>
              </a:rPr>
              <a:t>fact families </a:t>
            </a:r>
            <a:r>
              <a:rPr lang="en-GB" sz="2400" dirty="0"/>
              <a:t>(equations) can you write from this bar model?</a:t>
            </a:r>
          </a:p>
        </p:txBody>
      </p:sp>
      <p:pic>
        <p:nvPicPr>
          <p:cNvPr id="9" name="Picture 2" descr="Whiteboard Icons - Free SVG &amp; PNG Whiteboard Images - Noun Project">
            <a:extLst>
              <a:ext uri="{FF2B5EF4-FFF2-40B4-BE49-F238E27FC236}">
                <a16:creationId xmlns:a16="http://schemas.microsoft.com/office/drawing/2014/main" id="{1504AE26-7E65-CA36-DB56-D7FBD56C4A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1645" y="215621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48618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08C0271-05BA-0146-198D-1ADF6BE8E4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6548" y="2266788"/>
            <a:ext cx="5572903" cy="232442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5A3F99-169C-2472-66A6-07F51FA2FB21}"/>
              </a:ext>
            </a:extLst>
          </p:cNvPr>
          <p:cNvSpPr txBox="1"/>
          <p:nvPr/>
        </p:nvSpPr>
        <p:spPr>
          <a:xfrm>
            <a:off x="289355" y="525638"/>
            <a:ext cx="68550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</a:t>
            </a:r>
            <a:r>
              <a:rPr lang="en-GB" sz="2400" dirty="0">
                <a:solidFill>
                  <a:srgbClr val="FF0000"/>
                </a:solidFill>
              </a:rPr>
              <a:t>fact families </a:t>
            </a:r>
            <a:r>
              <a:rPr lang="en-GB" sz="2400" dirty="0"/>
              <a:t>(equations) can you write from this bar model?</a:t>
            </a:r>
          </a:p>
        </p:txBody>
      </p:sp>
      <p:pic>
        <p:nvPicPr>
          <p:cNvPr id="7" name="Picture 2" descr="Whiteboard Icons - Free SVG &amp; PNG Whiteboard Images - Noun Project">
            <a:extLst>
              <a:ext uri="{FF2B5EF4-FFF2-40B4-BE49-F238E27FC236}">
                <a16:creationId xmlns:a16="http://schemas.microsoft.com/office/drawing/2014/main" id="{30EC8907-02BC-08E5-53D8-6775F1D186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1645" y="215621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4130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D70D064-3517-331B-C49F-9B1DFB5CDC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2706" y="2390630"/>
            <a:ext cx="5820587" cy="207674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C5A4CB-67AE-5CCD-0E21-077F15AE050A}"/>
              </a:ext>
            </a:extLst>
          </p:cNvPr>
          <p:cNvSpPr txBox="1"/>
          <p:nvPr/>
        </p:nvSpPr>
        <p:spPr>
          <a:xfrm>
            <a:off x="289355" y="525638"/>
            <a:ext cx="68550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</a:t>
            </a:r>
            <a:r>
              <a:rPr lang="en-GB" sz="2400" dirty="0">
                <a:solidFill>
                  <a:srgbClr val="FF0000"/>
                </a:solidFill>
              </a:rPr>
              <a:t>fact families </a:t>
            </a:r>
            <a:r>
              <a:rPr lang="en-GB" sz="2400" dirty="0"/>
              <a:t>(equations) can you write from this bar model?</a:t>
            </a:r>
          </a:p>
        </p:txBody>
      </p:sp>
      <p:pic>
        <p:nvPicPr>
          <p:cNvPr id="7" name="Picture 2" descr="Whiteboard Icons - Free SVG &amp; PNG Whiteboard Images - Noun Project">
            <a:extLst>
              <a:ext uri="{FF2B5EF4-FFF2-40B4-BE49-F238E27FC236}">
                <a16:creationId xmlns:a16="http://schemas.microsoft.com/office/drawing/2014/main" id="{23C95984-623C-B167-B2A7-B8B6B95CCA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1645" y="215621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81023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1E9F600-6857-CA23-38E4-274A60598C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5076" y="2740277"/>
            <a:ext cx="5525271" cy="212437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66E5DCD-6A03-6CAD-F668-650234EF8514}"/>
              </a:ext>
            </a:extLst>
          </p:cNvPr>
          <p:cNvSpPr txBox="1"/>
          <p:nvPr/>
        </p:nvSpPr>
        <p:spPr>
          <a:xfrm>
            <a:off x="289355" y="525638"/>
            <a:ext cx="68550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</a:t>
            </a:r>
            <a:r>
              <a:rPr lang="en-GB" sz="2400" dirty="0">
                <a:solidFill>
                  <a:srgbClr val="FF0000"/>
                </a:solidFill>
              </a:rPr>
              <a:t>fact families </a:t>
            </a:r>
            <a:r>
              <a:rPr lang="en-GB" sz="2400" dirty="0"/>
              <a:t>(equations) can you write from this bar model?</a:t>
            </a:r>
          </a:p>
        </p:txBody>
      </p:sp>
      <p:pic>
        <p:nvPicPr>
          <p:cNvPr id="9" name="Picture 2" descr="Whiteboard Icons - Free SVG &amp; PNG Whiteboard Images - Noun Project">
            <a:extLst>
              <a:ext uri="{FF2B5EF4-FFF2-40B4-BE49-F238E27FC236}">
                <a16:creationId xmlns:a16="http://schemas.microsoft.com/office/drawing/2014/main" id="{BDC47848-7572-E6EC-70BC-9A59CCCC48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1645" y="215621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71996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5FEF43B-78FE-75FF-CD1A-8BADE5D0BBA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3508"/>
          <a:stretch>
            <a:fillRect/>
          </a:stretch>
        </p:blipFill>
        <p:spPr>
          <a:xfrm>
            <a:off x="2393487" y="555096"/>
            <a:ext cx="4629758" cy="165166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8745D48-11AF-32F8-E581-C8F96F094DAC}"/>
              </a:ext>
            </a:extLst>
          </p:cNvPr>
          <p:cNvSpPr txBox="1"/>
          <p:nvPr/>
        </p:nvSpPr>
        <p:spPr>
          <a:xfrm>
            <a:off x="390525" y="47943"/>
            <a:ext cx="9124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</a:t>
            </a:r>
            <a:r>
              <a:rPr lang="en-GB" sz="2400" dirty="0">
                <a:solidFill>
                  <a:srgbClr val="FF0000"/>
                </a:solidFill>
              </a:rPr>
              <a:t>fact families </a:t>
            </a:r>
            <a:r>
              <a:rPr lang="en-GB" sz="2400" dirty="0"/>
              <a:t>(equations) can you write from this bar model?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8BE5AC5-0EFB-5D15-F86A-E53F1931F191}"/>
                  </a:ext>
                </a:extLst>
              </p:cNvPr>
              <p:cNvSpPr txBox="1"/>
              <p:nvPr/>
            </p:nvSpPr>
            <p:spPr>
              <a:xfrm>
                <a:off x="1311864" y="2206764"/>
                <a:ext cx="1824537" cy="900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8BE5AC5-0EFB-5D15-F86A-E53F1931F1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1864" y="2206764"/>
                <a:ext cx="1824537" cy="9002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EB1D8AA-B08F-6C0E-5D53-769A01295B1F}"/>
                  </a:ext>
                </a:extLst>
              </p:cNvPr>
              <p:cNvSpPr txBox="1"/>
              <p:nvPr/>
            </p:nvSpPr>
            <p:spPr>
              <a:xfrm>
                <a:off x="1304592" y="3180107"/>
                <a:ext cx="1745991" cy="900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  <m:r>
                        <a:rPr lang="en-GB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GB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EB1D8AA-B08F-6C0E-5D53-769A01295B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4592" y="3180107"/>
                <a:ext cx="1745991" cy="9002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457FF71-E4E9-AB98-D263-2B2E689C905A}"/>
                  </a:ext>
                </a:extLst>
              </p:cNvPr>
              <p:cNvSpPr txBox="1"/>
              <p:nvPr/>
            </p:nvSpPr>
            <p:spPr>
              <a:xfrm>
                <a:off x="1345526" y="4080353"/>
                <a:ext cx="1757212" cy="900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GB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GB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457FF71-E4E9-AB98-D263-2B2E689C90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5526" y="4080353"/>
                <a:ext cx="1757212" cy="90024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84831A6-E340-5A13-C6EC-05E0E66F0DE5}"/>
                  </a:ext>
                </a:extLst>
              </p:cNvPr>
              <p:cNvSpPr txBox="1"/>
              <p:nvPr/>
            </p:nvSpPr>
            <p:spPr>
              <a:xfrm>
                <a:off x="1304592" y="5198547"/>
                <a:ext cx="1757212" cy="900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84831A6-E340-5A13-C6EC-05E0E66F0D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4592" y="5198547"/>
                <a:ext cx="1757212" cy="90024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3D904D8-1A1E-E18C-B205-7FED492636A9}"/>
                  </a:ext>
                </a:extLst>
              </p:cNvPr>
              <p:cNvSpPr txBox="1"/>
              <p:nvPr/>
            </p:nvSpPr>
            <p:spPr>
              <a:xfrm>
                <a:off x="1330137" y="2206764"/>
                <a:ext cx="1824538" cy="900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GB" sz="2800" i="1">
                          <a:latin typeface="Cambria Math" panose="02040503050406030204" pitchFamily="18" charset="0"/>
                        </a:rPr>
                        <m:t>× 7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3D904D8-1A1E-E18C-B205-7FED492636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0137" y="2206764"/>
                <a:ext cx="1824538" cy="90024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4336B9-1306-8B6E-565C-2115F4FFAD1C}"/>
                  </a:ext>
                </a:extLst>
              </p:cNvPr>
              <p:cNvSpPr txBox="1"/>
              <p:nvPr/>
            </p:nvSpPr>
            <p:spPr>
              <a:xfrm>
                <a:off x="1330137" y="3292860"/>
                <a:ext cx="1824538" cy="900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GB" sz="2800" i="1">
                          <a:latin typeface="Cambria Math" panose="02040503050406030204" pitchFamily="18" charset="0"/>
                        </a:rPr>
                        <m:t>× 7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4336B9-1306-8B6E-565C-2115F4FFAD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0137" y="3292860"/>
                <a:ext cx="1824538" cy="90024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D4D4AF7-BEBA-1121-2BED-AE0A0DA43961}"/>
                  </a:ext>
                </a:extLst>
              </p:cNvPr>
              <p:cNvSpPr txBox="1"/>
              <p:nvPr/>
            </p:nvSpPr>
            <p:spPr>
              <a:xfrm>
                <a:off x="1397463" y="4291050"/>
                <a:ext cx="1757212" cy="900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1÷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D4D4AF7-BEBA-1121-2BED-AE0A0DA439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463" y="4291050"/>
                <a:ext cx="1757212" cy="90024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4DD7DCC-3394-7B69-2045-A2BF2E6C1B86}"/>
                  </a:ext>
                </a:extLst>
              </p:cNvPr>
              <p:cNvSpPr txBox="1"/>
              <p:nvPr/>
            </p:nvSpPr>
            <p:spPr>
              <a:xfrm>
                <a:off x="1397463" y="5372127"/>
                <a:ext cx="1757212" cy="900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GB" sz="2800" i="1"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en-GB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÷7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4DD7DCC-3394-7B69-2045-A2BF2E6C1B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463" y="5372127"/>
                <a:ext cx="1757212" cy="90024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14">
            <a:extLst>
              <a:ext uri="{FF2B5EF4-FFF2-40B4-BE49-F238E27FC236}">
                <a16:creationId xmlns:a16="http://schemas.microsoft.com/office/drawing/2014/main" id="{287B9627-B266-821B-5230-5D43A0106A4D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 l="2484" t="2652" r="8085"/>
          <a:stretch>
            <a:fillRect/>
          </a:stretch>
        </p:blipFill>
        <p:spPr>
          <a:xfrm>
            <a:off x="5744131" y="2708368"/>
            <a:ext cx="3829410" cy="3165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901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1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5A99017-2B1F-F547-8C1F-5FFAC34B13D4}"/>
              </a:ext>
            </a:extLst>
          </p:cNvPr>
          <p:cNvSpPr/>
          <p:nvPr/>
        </p:nvSpPr>
        <p:spPr>
          <a:xfrm>
            <a:off x="878041" y="3139638"/>
            <a:ext cx="1402129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ysClr val="windowText" lastClr="000000"/>
                </a:solidFill>
              </a:rPr>
              <a:t>15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0716A3-125A-6144-A9B6-FBAD6E6CB1C9}"/>
              </a:ext>
            </a:extLst>
          </p:cNvPr>
          <p:cNvSpPr/>
          <p:nvPr/>
        </p:nvSpPr>
        <p:spPr>
          <a:xfrm>
            <a:off x="2280169" y="3139638"/>
            <a:ext cx="2095136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ysClr val="windowText" lastClr="000000"/>
                </a:solidFill>
              </a:rPr>
              <a:t>22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16C63CF-B80A-8441-9BF9-4ED978C45197}"/>
              </a:ext>
            </a:extLst>
          </p:cNvPr>
          <p:cNvSpPr/>
          <p:nvPr/>
        </p:nvSpPr>
        <p:spPr>
          <a:xfrm>
            <a:off x="878041" y="2678532"/>
            <a:ext cx="3497265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ysClr val="windowText" lastClr="000000"/>
                </a:solidFill>
              </a:rPr>
              <a:t>37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D755DE1-6990-F746-B690-FBD6A70AF7DC}"/>
                  </a:ext>
                </a:extLst>
              </p:cNvPr>
              <p:cNvSpPr txBox="1"/>
              <p:nvPr/>
            </p:nvSpPr>
            <p:spPr>
              <a:xfrm>
                <a:off x="1420079" y="3931081"/>
                <a:ext cx="235352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15+22=37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D755DE1-6990-F746-B690-FBD6A70AF7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0079" y="3931081"/>
                <a:ext cx="2353529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6C156B3-250E-B948-9D90-25E0B078323E}"/>
                  </a:ext>
                </a:extLst>
              </p:cNvPr>
              <p:cNvSpPr txBox="1"/>
              <p:nvPr/>
            </p:nvSpPr>
            <p:spPr>
              <a:xfrm>
                <a:off x="1420079" y="4436693"/>
                <a:ext cx="235352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22+15=37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6C156B3-250E-B948-9D90-25E0B07832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0079" y="4436693"/>
                <a:ext cx="2353529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DF3701B-BC79-2B43-88D9-8AFAC74CFD0C}"/>
                  </a:ext>
                </a:extLst>
              </p:cNvPr>
              <p:cNvSpPr txBox="1"/>
              <p:nvPr/>
            </p:nvSpPr>
            <p:spPr>
              <a:xfrm>
                <a:off x="1420078" y="4938397"/>
                <a:ext cx="235352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37−22=15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DF3701B-BC79-2B43-88D9-8AFAC74CFD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0078" y="4938397"/>
                <a:ext cx="2353528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2AD8D6D-FFC7-7F4B-810B-AB36899A1B99}"/>
                  </a:ext>
                </a:extLst>
              </p:cNvPr>
              <p:cNvSpPr txBox="1"/>
              <p:nvPr/>
            </p:nvSpPr>
            <p:spPr>
              <a:xfrm>
                <a:off x="1420079" y="5461617"/>
                <a:ext cx="235352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37−15=22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2AD8D6D-FFC7-7F4B-810B-AB36899A1B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0079" y="5461617"/>
                <a:ext cx="2353529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A2A882A5-6B08-D44A-B60F-013792308701}"/>
              </a:ext>
            </a:extLst>
          </p:cNvPr>
          <p:cNvSpPr/>
          <p:nvPr/>
        </p:nvSpPr>
        <p:spPr>
          <a:xfrm>
            <a:off x="6962226" y="2677414"/>
            <a:ext cx="1402129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ysClr val="windowText" lastClr="000000"/>
                </a:solidFill>
              </a:rPr>
              <a:t>15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9554E51-1810-7F41-B70D-20B56DE7FE20}"/>
              </a:ext>
            </a:extLst>
          </p:cNvPr>
          <p:cNvSpPr/>
          <p:nvPr/>
        </p:nvSpPr>
        <p:spPr>
          <a:xfrm>
            <a:off x="4867089" y="2677414"/>
            <a:ext cx="2095136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ysClr val="windowText" lastClr="000000"/>
                </a:solidFill>
              </a:rPr>
              <a:t>22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8BE4D0E-19CF-184B-BCC5-5E4C77971067}"/>
              </a:ext>
            </a:extLst>
          </p:cNvPr>
          <p:cNvSpPr/>
          <p:nvPr/>
        </p:nvSpPr>
        <p:spPr>
          <a:xfrm>
            <a:off x="4867090" y="3139638"/>
            <a:ext cx="3497265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ysClr val="windowText" lastClr="000000"/>
                </a:solidFill>
              </a:rPr>
              <a:t>37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4871F01-7C31-F048-8769-1920F2855108}"/>
              </a:ext>
            </a:extLst>
          </p:cNvPr>
          <p:cNvCxnSpPr/>
          <p:nvPr/>
        </p:nvCxnSpPr>
        <p:spPr>
          <a:xfrm>
            <a:off x="4867090" y="2540482"/>
            <a:ext cx="0" cy="1215614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3754BE3-2A69-BB4F-9D46-091503CCDFB6}"/>
              </a:ext>
            </a:extLst>
          </p:cNvPr>
          <p:cNvCxnSpPr/>
          <p:nvPr/>
        </p:nvCxnSpPr>
        <p:spPr>
          <a:xfrm>
            <a:off x="8364354" y="2539923"/>
            <a:ext cx="0" cy="1215614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E3E012DB-5D06-9948-ABCE-5578E78D999F}"/>
              </a:ext>
            </a:extLst>
          </p:cNvPr>
          <p:cNvSpPr txBox="1"/>
          <p:nvPr/>
        </p:nvSpPr>
        <p:spPr>
          <a:xfrm>
            <a:off x="6329259" y="4021754"/>
            <a:ext cx="30866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The same as these calculations!</a:t>
            </a:r>
          </a:p>
        </p:txBody>
      </p:sp>
      <p:sp>
        <p:nvSpPr>
          <p:cNvPr id="19" name="Left Arrow 18">
            <a:extLst>
              <a:ext uri="{FF2B5EF4-FFF2-40B4-BE49-F238E27FC236}">
                <a16:creationId xmlns:a16="http://schemas.microsoft.com/office/drawing/2014/main" id="{9CC587E0-14BD-4F42-B3DB-CA61A871C223}"/>
              </a:ext>
            </a:extLst>
          </p:cNvPr>
          <p:cNvSpPr/>
          <p:nvPr/>
        </p:nvSpPr>
        <p:spPr>
          <a:xfrm>
            <a:off x="5178766" y="4327725"/>
            <a:ext cx="1269403" cy="41117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417220" y="155323"/>
            <a:ext cx="889973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What else do you notice about the bar model?</a:t>
            </a:r>
          </a:p>
          <a:p>
            <a:endParaRPr lang="en-GB" sz="3200" dirty="0"/>
          </a:p>
          <a:p>
            <a:r>
              <a:rPr lang="en-GB" sz="3200" dirty="0"/>
              <a:t>Would we get the same facts if the same bar was in a different </a:t>
            </a:r>
            <a:r>
              <a:rPr lang="en-GB" sz="3200" dirty="0">
                <a:solidFill>
                  <a:srgbClr val="FF0000"/>
                </a:solidFill>
              </a:rPr>
              <a:t>orientation</a:t>
            </a:r>
            <a:r>
              <a:rPr lang="en-GB" sz="3200" dirty="0"/>
              <a:t>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71008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8" grpId="0"/>
      <p:bldP spid="1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DFF577-6132-0F1A-D15D-15A5290A6B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C4709EC-E0E0-23B7-42C0-70F2072F389A}"/>
              </a:ext>
            </a:extLst>
          </p:cNvPr>
          <p:cNvSpPr txBox="1"/>
          <p:nvPr/>
        </p:nvSpPr>
        <p:spPr>
          <a:xfrm>
            <a:off x="349645" y="756750"/>
            <a:ext cx="44957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</a:t>
            </a:r>
            <a:r>
              <a:rPr lang="en-GB" sz="2400" dirty="0">
                <a:solidFill>
                  <a:srgbClr val="FF0000"/>
                </a:solidFill>
              </a:rPr>
              <a:t>fact families </a:t>
            </a:r>
            <a:r>
              <a:rPr lang="en-GB" sz="2400" dirty="0"/>
              <a:t>(equations) can you write from this bar model?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8A94E5-9DFA-07D4-2C23-0038465F43ED}"/>
              </a:ext>
            </a:extLst>
          </p:cNvPr>
          <p:cNvSpPr txBox="1"/>
          <p:nvPr/>
        </p:nvSpPr>
        <p:spPr>
          <a:xfrm>
            <a:off x="5110389" y="756749"/>
            <a:ext cx="44957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</a:t>
            </a:r>
            <a:r>
              <a:rPr lang="en-GB" sz="2400" dirty="0">
                <a:solidFill>
                  <a:srgbClr val="FF0000"/>
                </a:solidFill>
              </a:rPr>
              <a:t>fact families </a:t>
            </a:r>
            <a:r>
              <a:rPr lang="en-GB" sz="2400" dirty="0"/>
              <a:t>(equations) can you write from this bar model?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425A4DC-2020-E568-4333-3B0B083A1C47}"/>
              </a:ext>
            </a:extLst>
          </p:cNvPr>
          <p:cNvSpPr txBox="1"/>
          <p:nvPr/>
        </p:nvSpPr>
        <p:spPr>
          <a:xfrm>
            <a:off x="437605" y="203013"/>
            <a:ext cx="1406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 do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5259C08-1CD9-019E-FF9F-1BC4BC3AC967}"/>
              </a:ext>
            </a:extLst>
          </p:cNvPr>
          <p:cNvSpPr txBox="1"/>
          <p:nvPr/>
        </p:nvSpPr>
        <p:spPr>
          <a:xfrm>
            <a:off x="5207895" y="213077"/>
            <a:ext cx="1406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do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FB0266-5F20-FB17-0B11-B41126C468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262" y="1772152"/>
            <a:ext cx="4246445" cy="165180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751DA70-F837-119D-F275-B20DB6DBEC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3645" y="1772152"/>
            <a:ext cx="4542451" cy="1651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343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A3D84B-0ACE-ECE8-6695-667C5F1DC2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AB31B34-85B7-1264-E6B0-06F28A1B2809}"/>
              </a:ext>
            </a:extLst>
          </p:cNvPr>
          <p:cNvSpPr txBox="1"/>
          <p:nvPr/>
        </p:nvSpPr>
        <p:spPr>
          <a:xfrm>
            <a:off x="349645" y="756750"/>
            <a:ext cx="44957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</a:t>
            </a:r>
            <a:r>
              <a:rPr lang="en-GB" sz="2400" dirty="0">
                <a:solidFill>
                  <a:srgbClr val="FF0000"/>
                </a:solidFill>
              </a:rPr>
              <a:t>fact families </a:t>
            </a:r>
            <a:r>
              <a:rPr lang="en-GB" sz="2400" dirty="0"/>
              <a:t>(equations) can you write from this bar model?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63E7D0-F5B2-8FFE-A494-8C5A3CA8AA1B}"/>
              </a:ext>
            </a:extLst>
          </p:cNvPr>
          <p:cNvSpPr txBox="1"/>
          <p:nvPr/>
        </p:nvSpPr>
        <p:spPr>
          <a:xfrm>
            <a:off x="5110389" y="756749"/>
            <a:ext cx="44957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</a:t>
            </a:r>
            <a:r>
              <a:rPr lang="en-GB" sz="2400" dirty="0">
                <a:solidFill>
                  <a:srgbClr val="FF0000"/>
                </a:solidFill>
              </a:rPr>
              <a:t>fact families </a:t>
            </a:r>
            <a:r>
              <a:rPr lang="en-GB" sz="2400" dirty="0"/>
              <a:t>(equations) can you write from this bar model?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D00E9FB-E9C0-5826-88F1-ACFB19A5F538}"/>
              </a:ext>
            </a:extLst>
          </p:cNvPr>
          <p:cNvSpPr txBox="1"/>
          <p:nvPr/>
        </p:nvSpPr>
        <p:spPr>
          <a:xfrm>
            <a:off x="437605" y="203013"/>
            <a:ext cx="1406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 do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1808E5B-46E4-CAD7-DA44-814C1211B37C}"/>
              </a:ext>
            </a:extLst>
          </p:cNvPr>
          <p:cNvSpPr txBox="1"/>
          <p:nvPr/>
        </p:nvSpPr>
        <p:spPr>
          <a:xfrm>
            <a:off x="5207895" y="213077"/>
            <a:ext cx="1406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do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6EF4696-2050-48CD-E0FD-A98079D526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1879467"/>
            <a:ext cx="4361935" cy="154953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6AE8FAC-DC68-8C25-62DC-2EF164C0835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5428" r="4104"/>
          <a:stretch>
            <a:fillRect/>
          </a:stretch>
        </p:blipFill>
        <p:spPr>
          <a:xfrm>
            <a:off x="5086772" y="1762086"/>
            <a:ext cx="4361935" cy="1641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563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4A3C86-D22B-D7CD-3954-255F641ED6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4BE3A23-0A06-CFEE-1FB4-C6FC06FC93E5}"/>
              </a:ext>
            </a:extLst>
          </p:cNvPr>
          <p:cNvSpPr txBox="1"/>
          <p:nvPr/>
        </p:nvSpPr>
        <p:spPr>
          <a:xfrm>
            <a:off x="349645" y="756750"/>
            <a:ext cx="44957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</a:t>
            </a:r>
            <a:r>
              <a:rPr lang="en-GB" sz="2400" dirty="0">
                <a:solidFill>
                  <a:srgbClr val="FF0000"/>
                </a:solidFill>
              </a:rPr>
              <a:t>fact families </a:t>
            </a:r>
            <a:r>
              <a:rPr lang="en-GB" sz="2400" dirty="0"/>
              <a:t>(equations) can you write from this bar model?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848746-84AD-217E-F086-DAFC597E4886}"/>
              </a:ext>
            </a:extLst>
          </p:cNvPr>
          <p:cNvSpPr txBox="1"/>
          <p:nvPr/>
        </p:nvSpPr>
        <p:spPr>
          <a:xfrm>
            <a:off x="5110389" y="756749"/>
            <a:ext cx="44957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</a:t>
            </a:r>
            <a:r>
              <a:rPr lang="en-GB" sz="2400" dirty="0">
                <a:solidFill>
                  <a:srgbClr val="FF0000"/>
                </a:solidFill>
              </a:rPr>
              <a:t>fact families </a:t>
            </a:r>
            <a:r>
              <a:rPr lang="en-GB" sz="2400" dirty="0"/>
              <a:t>(equations) can you write from this bar model?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775E3A9-7D32-0E5D-E50A-53E89C875FB9}"/>
              </a:ext>
            </a:extLst>
          </p:cNvPr>
          <p:cNvSpPr txBox="1"/>
          <p:nvPr/>
        </p:nvSpPr>
        <p:spPr>
          <a:xfrm>
            <a:off x="437605" y="203013"/>
            <a:ext cx="1406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 do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18E6B26-AE0C-B4A9-6BFD-AF55D5F04ACE}"/>
              </a:ext>
            </a:extLst>
          </p:cNvPr>
          <p:cNvSpPr txBox="1"/>
          <p:nvPr/>
        </p:nvSpPr>
        <p:spPr>
          <a:xfrm>
            <a:off x="5207895" y="213077"/>
            <a:ext cx="1406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do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D6603C1-D477-2BA2-0711-BE95E7F7DD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56" y="1943100"/>
            <a:ext cx="4754396" cy="174162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D078628-B6EF-E64E-8184-63472AF861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7895" y="1943100"/>
            <a:ext cx="4552309" cy="1578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690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556C4F9-8E85-EF25-06B7-ACC10AA003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356" y="2947853"/>
            <a:ext cx="6577394" cy="230725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9018575-D54C-6C86-DD79-68BC454A968B}"/>
              </a:ext>
            </a:extLst>
          </p:cNvPr>
          <p:cNvSpPr txBox="1"/>
          <p:nvPr/>
        </p:nvSpPr>
        <p:spPr>
          <a:xfrm>
            <a:off x="289355" y="525638"/>
            <a:ext cx="68550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</a:t>
            </a:r>
            <a:r>
              <a:rPr lang="en-GB" sz="2400" dirty="0">
                <a:solidFill>
                  <a:srgbClr val="FF0000"/>
                </a:solidFill>
              </a:rPr>
              <a:t>fact families </a:t>
            </a:r>
            <a:r>
              <a:rPr lang="en-GB" sz="2400" dirty="0"/>
              <a:t>(equations) can you write from this bar model?</a:t>
            </a:r>
          </a:p>
        </p:txBody>
      </p:sp>
      <p:pic>
        <p:nvPicPr>
          <p:cNvPr id="7" name="Picture 2" descr="Whiteboard Icons - Free SVG &amp; PNG Whiteboard Images - Noun Project">
            <a:extLst>
              <a:ext uri="{FF2B5EF4-FFF2-40B4-BE49-F238E27FC236}">
                <a16:creationId xmlns:a16="http://schemas.microsoft.com/office/drawing/2014/main" id="{765A77A1-16FB-FB27-9234-DB406CEA5E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1645" y="215621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50190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5EEE350-3771-5CC1-4333-F20EE52F20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2012" y="2870064"/>
            <a:ext cx="5382376" cy="194337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5134564-1196-49E6-6D29-4CD2A59266EB}"/>
              </a:ext>
            </a:extLst>
          </p:cNvPr>
          <p:cNvSpPr txBox="1"/>
          <p:nvPr/>
        </p:nvSpPr>
        <p:spPr>
          <a:xfrm>
            <a:off x="289355" y="525638"/>
            <a:ext cx="68550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</a:t>
            </a:r>
            <a:r>
              <a:rPr lang="en-GB" sz="2400" dirty="0">
                <a:solidFill>
                  <a:srgbClr val="FF0000"/>
                </a:solidFill>
              </a:rPr>
              <a:t>fact families </a:t>
            </a:r>
            <a:r>
              <a:rPr lang="en-GB" sz="2400" dirty="0"/>
              <a:t>(equations) can you write from this bar model?</a:t>
            </a:r>
          </a:p>
        </p:txBody>
      </p:sp>
      <p:pic>
        <p:nvPicPr>
          <p:cNvPr id="7" name="Picture 2" descr="Whiteboard Icons - Free SVG &amp; PNG Whiteboard Images - Noun Project">
            <a:extLst>
              <a:ext uri="{FF2B5EF4-FFF2-40B4-BE49-F238E27FC236}">
                <a16:creationId xmlns:a16="http://schemas.microsoft.com/office/drawing/2014/main" id="{C35A9022-5128-7C57-DA3C-A640C0611D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1645" y="215621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58939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62A8173-8B1E-C502-5432-3EB451CC98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1812" y="2438261"/>
            <a:ext cx="5382376" cy="198147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4783190-1302-A87A-C8F6-C552CD86A5AF}"/>
              </a:ext>
            </a:extLst>
          </p:cNvPr>
          <p:cNvSpPr txBox="1"/>
          <p:nvPr/>
        </p:nvSpPr>
        <p:spPr>
          <a:xfrm>
            <a:off x="289355" y="525638"/>
            <a:ext cx="68550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</a:t>
            </a:r>
            <a:r>
              <a:rPr lang="en-GB" sz="2400" dirty="0">
                <a:solidFill>
                  <a:srgbClr val="FF0000"/>
                </a:solidFill>
              </a:rPr>
              <a:t>fact families </a:t>
            </a:r>
            <a:r>
              <a:rPr lang="en-GB" sz="2400" dirty="0"/>
              <a:t>(equations) can you write from this bar model?</a:t>
            </a:r>
          </a:p>
        </p:txBody>
      </p:sp>
      <p:pic>
        <p:nvPicPr>
          <p:cNvPr id="7" name="Picture 2" descr="Whiteboard Icons - Free SVG &amp; PNG Whiteboard Images - Noun Project">
            <a:extLst>
              <a:ext uri="{FF2B5EF4-FFF2-40B4-BE49-F238E27FC236}">
                <a16:creationId xmlns:a16="http://schemas.microsoft.com/office/drawing/2014/main" id="{E111C144-A3C5-F04D-E3E8-45993C9251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1645" y="215621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00285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00164D4-C44E-48F5-B800-30E322EE6F12}"/>
              </a:ext>
            </a:extLst>
          </p:cNvPr>
          <p:cNvSpPr txBox="1"/>
          <p:nvPr/>
        </p:nvSpPr>
        <p:spPr>
          <a:xfrm>
            <a:off x="5805715" y="980567"/>
            <a:ext cx="3628752" cy="230832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00B050"/>
                </a:solidFill>
              </a:rPr>
              <a:t>CH: Write some further facts to match your models.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4790" y="0"/>
            <a:ext cx="94564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Draw a bar model for each of the following: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9D762223-4B1F-5AE5-0BE5-21C56DC98C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4790" y="593700"/>
                <a:ext cx="4968875" cy="5670599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514350" indent="-514350">
                  <a:lnSpc>
                    <a:spcPct val="150000"/>
                  </a:lnSpc>
                  <a:buFont typeface="Arial" panose="020B0604020202020204" pitchFamily="34" charset="0"/>
                  <a:buAutoNum type="arabicParenR"/>
                </a:pP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3 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× 7 = 21</m:t>
                    </m:r>
                  </m:oMath>
                </a14:m>
                <a:endParaRPr lang="en-GB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lnSpc>
                    <a:spcPct val="150000"/>
                  </a:lnSpc>
                  <a:buFont typeface="Arial" panose="020B0604020202020204" pitchFamily="34" charset="0"/>
                  <a:buAutoNum type="arabicParenR"/>
                </a:pP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36=4×9</m:t>
                    </m:r>
                  </m:oMath>
                </a14:m>
                <a:endParaRPr lang="en-GB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lnSpc>
                    <a:spcPct val="150000"/>
                  </a:lnSpc>
                  <a:buFont typeface="Arial" panose="020B0604020202020204" pitchFamily="34" charset="0"/>
                  <a:buAutoNum type="arabicParenR"/>
                </a:pP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30÷2=15</m:t>
                    </m:r>
                  </m:oMath>
                </a14:m>
                <a:endParaRPr lang="en-GB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lnSpc>
                    <a:spcPct val="150000"/>
                  </a:lnSpc>
                  <a:buFont typeface="Arial" panose="020B0604020202020204" pitchFamily="34" charset="0"/>
                  <a:buAutoNum type="arabicParenR"/>
                </a:pP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1.5×4=6</m:t>
                    </m:r>
                  </m:oMath>
                </a14:m>
                <a:endParaRPr lang="en-GB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lnSpc>
                    <a:spcPct val="150000"/>
                  </a:lnSpc>
                  <a:buFont typeface="Arial" panose="020B0604020202020204" pitchFamily="34" charset="0"/>
                  <a:buAutoNum type="arabicParenR"/>
                </a:pP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8=5×1.6</m:t>
                    </m:r>
                  </m:oMath>
                </a14:m>
                <a:endParaRPr lang="en-GB" sz="2400" b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lnSpc>
                    <a:spcPct val="150000"/>
                  </a:lnSpc>
                  <a:buFont typeface="Arial" panose="020B0604020202020204" pitchFamily="34" charset="0"/>
                  <a:buAutoNum type="arabicParenR"/>
                </a:pP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1÷5=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5</m:t>
                        </m:r>
                      </m:den>
                    </m:f>
                  </m:oMath>
                </a14:m>
                <a:endParaRPr lang="en-GB" sz="2400" b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lnSpc>
                    <a:spcPct val="150000"/>
                  </a:lnSpc>
                  <a:buFont typeface="Arial" panose="020B0604020202020204" pitchFamily="34" charset="0"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3</m:t>
                        </m:r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×3=2</m:t>
                    </m:r>
                  </m:oMath>
                </a14:m>
                <a:endParaRPr lang="en-GB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lnSpc>
                    <a:spcPct val="150000"/>
                  </a:lnSpc>
                  <a:buFont typeface="Arial" panose="020B0604020202020204" pitchFamily="34" charset="0"/>
                  <a:buAutoNum type="arabicParenR"/>
                </a:pP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𝑎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×5=20</m:t>
                    </m:r>
                  </m:oMath>
                </a14:m>
                <a:endParaRPr lang="en-GB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9D762223-4B1F-5AE5-0BE5-21C56DC98C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790" y="593700"/>
                <a:ext cx="4968875" cy="5670599"/>
              </a:xfrm>
              <a:prstGeom prst="rect">
                <a:avLst/>
              </a:prstGeom>
              <a:blipFill>
                <a:blip r:embed="rId2"/>
                <a:stretch>
                  <a:fillRect l="-1840" b="-39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 descr="Exercise-Book Icons - Free SVG &amp; PNG Exercise-Book Images - Noun Project">
            <a:extLst>
              <a:ext uri="{FF2B5EF4-FFF2-40B4-BE49-F238E27FC236}">
                <a16:creationId xmlns:a16="http://schemas.microsoft.com/office/drawing/2014/main" id="{78823A72-A198-992D-770F-D5FA085AFA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300" y="3623128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5196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>
            <a:extLst>
              <a:ext uri="{FF2B5EF4-FFF2-40B4-BE49-F238E27FC236}">
                <a16:creationId xmlns:a16="http://schemas.microsoft.com/office/drawing/2014/main" id="{64DC5725-F883-DBB2-7A9E-D6ECF3EC3C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6557" y="3176873"/>
            <a:ext cx="3394201" cy="291756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0971DB0-9AEF-CD4C-9FE7-1BE6E493A393}"/>
                  </a:ext>
                </a:extLst>
              </p:cNvPr>
              <p:cNvSpPr txBox="1"/>
              <p:nvPr/>
            </p:nvSpPr>
            <p:spPr>
              <a:xfrm>
                <a:off x="1983650" y="3807418"/>
                <a:ext cx="211224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800" i="1" smtClean="0">
                          <a:latin typeface="Cambria Math" panose="02040503050406030204" pitchFamily="18" charset="0"/>
                        </a:rPr>
                        <m:t> × 5=20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0971DB0-9AEF-CD4C-9FE7-1BE6E493A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3650" y="3807418"/>
                <a:ext cx="2112245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BD7575C-1B19-534B-B84B-9276CC45CE12}"/>
                  </a:ext>
                </a:extLst>
              </p:cNvPr>
              <p:cNvSpPr txBox="1"/>
              <p:nvPr/>
            </p:nvSpPr>
            <p:spPr>
              <a:xfrm>
                <a:off x="1983650" y="4313030"/>
                <a:ext cx="211224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</a:rPr>
                        <m:t>5 </m:t>
                      </m:r>
                      <m:r>
                        <a:rPr lang="en-GB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 </m:t>
                      </m:r>
                      <m:r>
                        <a:rPr lang="en-GB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BD7575C-1B19-534B-B84B-9276CC45CE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3650" y="4313030"/>
                <a:ext cx="2112245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71CD146-456B-D44B-8E34-2F9AFEFB83C2}"/>
                  </a:ext>
                </a:extLst>
              </p:cNvPr>
              <p:cNvSpPr txBox="1"/>
              <p:nvPr/>
            </p:nvSpPr>
            <p:spPr>
              <a:xfrm>
                <a:off x="1779248" y="4814734"/>
                <a:ext cx="196637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÷5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71CD146-456B-D44B-8E34-2F9AFEFB83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9248" y="4814734"/>
                <a:ext cx="1966372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B03FFBD-A072-EE46-8956-E32C6A7CA7EF}"/>
                  </a:ext>
                </a:extLst>
              </p:cNvPr>
              <p:cNvSpPr txBox="1"/>
              <p:nvPr/>
            </p:nvSpPr>
            <p:spPr>
              <a:xfrm>
                <a:off x="1779248" y="5337954"/>
                <a:ext cx="196637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GB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GB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B03FFBD-A072-EE46-8956-E32C6A7CA7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9248" y="5337954"/>
                <a:ext cx="1966372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210796" y="763559"/>
            <a:ext cx="9124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</a:t>
            </a:r>
            <a:r>
              <a:rPr lang="en-GB" sz="2400" dirty="0">
                <a:solidFill>
                  <a:srgbClr val="FF0000"/>
                </a:solidFill>
              </a:rPr>
              <a:t>fact families </a:t>
            </a:r>
            <a:r>
              <a:rPr lang="en-GB" sz="2400" dirty="0"/>
              <a:t>(equations) can you write from this bar model?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0796" y="-138917"/>
            <a:ext cx="82280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On your whiteboards…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44C16938-A735-8975-9129-E6D80EFFEAB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74440" y="1748638"/>
            <a:ext cx="5430008" cy="18957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27198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7239CC4-B142-F64B-A7D3-B9078E64DD8A}"/>
              </a:ext>
            </a:extLst>
          </p:cNvPr>
          <p:cNvSpPr/>
          <p:nvPr/>
        </p:nvSpPr>
        <p:spPr>
          <a:xfrm>
            <a:off x="2618590" y="3097064"/>
            <a:ext cx="1871830" cy="6454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ysClr val="windowText" lastClr="000000"/>
                </a:solidFill>
              </a:rPr>
              <a:t>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A74A1472-11AA-5246-AF60-D6D4E8440BAC}"/>
                  </a:ext>
                </a:extLst>
              </p:cNvPr>
              <p:cNvSpPr/>
              <p:nvPr/>
            </p:nvSpPr>
            <p:spPr>
              <a:xfrm>
                <a:off x="4490420" y="3097064"/>
                <a:ext cx="2796989" cy="64545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800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800" dirty="0">
                    <a:solidFill>
                      <a:sysClr val="windowText" lastClr="0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A74A1472-11AA-5246-AF60-D6D4E8440B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0420" y="3097064"/>
                <a:ext cx="2796989" cy="64545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CB777F93-1A1A-5544-A49F-BB700F19CB8D}"/>
              </a:ext>
            </a:extLst>
          </p:cNvPr>
          <p:cNvSpPr/>
          <p:nvPr/>
        </p:nvSpPr>
        <p:spPr>
          <a:xfrm>
            <a:off x="2618590" y="2451605"/>
            <a:ext cx="4668819" cy="64545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ysClr val="windowText" lastClr="000000"/>
                </a:solidFill>
              </a:rPr>
              <a:t>18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D1E5C89-B50C-564D-A443-C0A18F504C73}"/>
                  </a:ext>
                </a:extLst>
              </p:cNvPr>
              <p:cNvSpPr txBox="1"/>
              <p:nvPr/>
            </p:nvSpPr>
            <p:spPr>
              <a:xfrm>
                <a:off x="3806621" y="4205102"/>
                <a:ext cx="196374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7+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=18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D1E5C89-B50C-564D-A443-C0A18F504C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6621" y="4205102"/>
                <a:ext cx="1963743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7998853-590B-704F-AD47-64C86D642698}"/>
                  </a:ext>
                </a:extLst>
              </p:cNvPr>
              <p:cNvSpPr txBox="1"/>
              <p:nvPr/>
            </p:nvSpPr>
            <p:spPr>
              <a:xfrm>
                <a:off x="3806621" y="4710714"/>
                <a:ext cx="196374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+7=18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7998853-590B-704F-AD47-64C86D6426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6621" y="4710714"/>
                <a:ext cx="1963743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2BF317E-07D7-E341-9462-25E2160AE504}"/>
                  </a:ext>
                </a:extLst>
              </p:cNvPr>
              <p:cNvSpPr txBox="1"/>
              <p:nvPr/>
            </p:nvSpPr>
            <p:spPr>
              <a:xfrm>
                <a:off x="3602220" y="5212418"/>
                <a:ext cx="196374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18−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2BF317E-07D7-E341-9462-25E2160AE5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2220" y="5212418"/>
                <a:ext cx="1963743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CC7F08C-BB5C-A14B-87B0-1D5A1E5236EE}"/>
                  </a:ext>
                </a:extLst>
              </p:cNvPr>
              <p:cNvSpPr txBox="1"/>
              <p:nvPr/>
            </p:nvSpPr>
            <p:spPr>
              <a:xfrm>
                <a:off x="3602220" y="5735638"/>
                <a:ext cx="196374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18−7=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CC7F08C-BB5C-A14B-87B0-1D5A1E5236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2220" y="5735638"/>
                <a:ext cx="1963743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409911" y="1146736"/>
            <a:ext cx="91249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What </a:t>
            </a:r>
            <a:r>
              <a:rPr lang="en-GB" sz="3200" dirty="0">
                <a:solidFill>
                  <a:srgbClr val="FF0000"/>
                </a:solidFill>
              </a:rPr>
              <a:t>fact families </a:t>
            </a:r>
            <a:r>
              <a:rPr lang="en-GB" sz="3200" dirty="0"/>
              <a:t>(equations) can you write from this bar model?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9911" y="101360"/>
            <a:ext cx="82280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On your whiteboards…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5381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5" grpId="0" animBg="1"/>
      <p:bldP spid="5" grpId="1" animBg="1"/>
      <p:bldP spid="5" grpId="2" animBg="1"/>
      <p:bldP spid="5" grpId="3" animBg="1"/>
      <p:bldP spid="6" grpId="0" animBg="1"/>
      <p:bldP spid="6" grpId="1" animBg="1"/>
      <p:bldP spid="6" grpId="2" animBg="1"/>
      <p:bldP spid="6" grpId="3" animBg="1"/>
      <p:bldP spid="7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Addition and Subtraction Relationships with Sums to 10 (A) Math Worksheet">
            <a:extLst>
              <a:ext uri="{FF2B5EF4-FFF2-40B4-BE49-F238E27FC236}">
                <a16:creationId xmlns:a16="http://schemas.microsoft.com/office/drawing/2014/main" id="{2832D7C4-964B-159A-BA10-6A0C7449D69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16" b="13116"/>
          <a:stretch>
            <a:fillRect/>
          </a:stretch>
        </p:blipFill>
        <p:spPr bwMode="auto">
          <a:xfrm>
            <a:off x="190499" y="60385"/>
            <a:ext cx="6529477" cy="623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6216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he Addition and Subtraction Relationships with Sums to 10 (A) Math Worksheet Page 2">
            <a:extLst>
              <a:ext uri="{FF2B5EF4-FFF2-40B4-BE49-F238E27FC236}">
                <a16:creationId xmlns:a16="http://schemas.microsoft.com/office/drawing/2014/main" id="{6DFC7E71-19E8-6BF7-74FE-BB0BA2E1ABD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15" b="15075"/>
          <a:stretch>
            <a:fillRect/>
          </a:stretch>
        </p:blipFill>
        <p:spPr bwMode="auto">
          <a:xfrm>
            <a:off x="-1" y="163902"/>
            <a:ext cx="6611815" cy="6083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0922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EACC9CE-7205-9E4F-9D6E-E4A70EC83AC9}"/>
              </a:ext>
            </a:extLst>
          </p:cNvPr>
          <p:cNvSpPr/>
          <p:nvPr/>
        </p:nvSpPr>
        <p:spPr>
          <a:xfrm>
            <a:off x="2824084" y="1915683"/>
            <a:ext cx="4320000" cy="84985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ysClr val="windowText" lastClr="000000"/>
                </a:solidFill>
              </a:rPr>
              <a:t>24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4F4EC2-AAD1-614F-8D4F-3AEB0251CDD0}"/>
              </a:ext>
            </a:extLst>
          </p:cNvPr>
          <p:cNvSpPr/>
          <p:nvPr/>
        </p:nvSpPr>
        <p:spPr>
          <a:xfrm>
            <a:off x="2824084" y="2765538"/>
            <a:ext cx="1080000" cy="84985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ysClr val="windowText" lastClr="000000"/>
                </a:solidFill>
              </a:rPr>
              <a:t>6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2225D5-BCC7-5541-B8B5-8DC5060A164D}"/>
              </a:ext>
            </a:extLst>
          </p:cNvPr>
          <p:cNvSpPr/>
          <p:nvPr/>
        </p:nvSpPr>
        <p:spPr>
          <a:xfrm>
            <a:off x="3904084" y="2765537"/>
            <a:ext cx="1080000" cy="84985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ysClr val="windowText" lastClr="000000"/>
                </a:solidFill>
              </a:rPr>
              <a:t>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571221-3894-3A49-88C2-D07393AD7977}"/>
              </a:ext>
            </a:extLst>
          </p:cNvPr>
          <p:cNvSpPr/>
          <p:nvPr/>
        </p:nvSpPr>
        <p:spPr>
          <a:xfrm>
            <a:off x="4984084" y="2765536"/>
            <a:ext cx="1080000" cy="84985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ysClr val="windowText" lastClr="000000"/>
                </a:solidFill>
              </a:rPr>
              <a:t>6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AC13CD-F91D-1B4E-AAAE-EA3EB94CA015}"/>
              </a:ext>
            </a:extLst>
          </p:cNvPr>
          <p:cNvSpPr/>
          <p:nvPr/>
        </p:nvSpPr>
        <p:spPr>
          <a:xfrm>
            <a:off x="6064084" y="2765535"/>
            <a:ext cx="1080000" cy="84985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ysClr val="windowText" lastClr="000000"/>
                </a:solidFill>
              </a:rPr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0971DB0-9AEF-CD4C-9FE7-1BE6E493A393}"/>
                  </a:ext>
                </a:extLst>
              </p:cNvPr>
              <p:cNvSpPr txBox="1"/>
              <p:nvPr/>
            </p:nvSpPr>
            <p:spPr>
              <a:xfrm>
                <a:off x="3807320" y="4153272"/>
                <a:ext cx="21018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6 </m:t>
                      </m:r>
                      <m:r>
                        <a:rPr lang="en-GB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 4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=24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0971DB0-9AEF-CD4C-9FE7-1BE6E493A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320" y="4153272"/>
                <a:ext cx="2101857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BD7575C-1B19-534B-B84B-9276CC45CE12}"/>
                  </a:ext>
                </a:extLst>
              </p:cNvPr>
              <p:cNvSpPr txBox="1"/>
              <p:nvPr/>
            </p:nvSpPr>
            <p:spPr>
              <a:xfrm>
                <a:off x="3807320" y="4658884"/>
                <a:ext cx="21018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4 </m:t>
                      </m:r>
                      <m:r>
                        <a:rPr lang="en-GB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 6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=24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BD7575C-1B19-534B-B84B-9276CC45CE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320" y="4658884"/>
                <a:ext cx="2101857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71CD146-456B-D44B-8E34-2F9AFEFB83C2}"/>
                  </a:ext>
                </a:extLst>
              </p:cNvPr>
              <p:cNvSpPr txBox="1"/>
              <p:nvPr/>
            </p:nvSpPr>
            <p:spPr>
              <a:xfrm>
                <a:off x="3602919" y="5160588"/>
                <a:ext cx="195598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24</m:t>
                      </m:r>
                      <m:r>
                        <a:rPr lang="en-GB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÷4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71CD146-456B-D44B-8E34-2F9AFEFB83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2919" y="5160588"/>
                <a:ext cx="1955985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B03FFBD-A072-EE46-8956-E32C6A7CA7EF}"/>
                  </a:ext>
                </a:extLst>
              </p:cNvPr>
              <p:cNvSpPr txBox="1"/>
              <p:nvPr/>
            </p:nvSpPr>
            <p:spPr>
              <a:xfrm>
                <a:off x="3602919" y="5683808"/>
                <a:ext cx="195598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24</m:t>
                      </m:r>
                      <m:r>
                        <a:rPr lang="en-GB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÷6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B03FFBD-A072-EE46-8956-E32C6A7CA7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2919" y="5683808"/>
                <a:ext cx="1955985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3FBE298-B3F8-6F4A-BF7D-D450B0DFE285}"/>
                  </a:ext>
                </a:extLst>
              </p:cNvPr>
              <p:cNvSpPr txBox="1"/>
              <p:nvPr/>
            </p:nvSpPr>
            <p:spPr>
              <a:xfrm>
                <a:off x="3959720" y="4160709"/>
                <a:ext cx="21018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24=6 </m:t>
                      </m:r>
                      <m:r>
                        <a:rPr lang="en-GB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 4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3FBE298-B3F8-6F4A-BF7D-D450B0DFE2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720" y="4160709"/>
                <a:ext cx="2101857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819CA16-0C6F-0C47-A666-FF125EC6A292}"/>
                  </a:ext>
                </a:extLst>
              </p:cNvPr>
              <p:cNvSpPr txBox="1"/>
              <p:nvPr/>
            </p:nvSpPr>
            <p:spPr>
              <a:xfrm>
                <a:off x="3959720" y="4666321"/>
                <a:ext cx="21018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24=4 </m:t>
                      </m:r>
                      <m:r>
                        <a:rPr lang="en-GB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 6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819CA16-0C6F-0C47-A666-FF125EC6A2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720" y="4666321"/>
                <a:ext cx="2101857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1D56E62-A5D0-D641-B38E-C29DB6D6BCD0}"/>
                  </a:ext>
                </a:extLst>
              </p:cNvPr>
              <p:cNvSpPr txBox="1"/>
              <p:nvPr/>
            </p:nvSpPr>
            <p:spPr>
              <a:xfrm>
                <a:off x="4145606" y="5168025"/>
                <a:ext cx="195598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6=24</m:t>
                      </m:r>
                      <m:r>
                        <a:rPr lang="en-GB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÷4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1D56E62-A5D0-D641-B38E-C29DB6D6BC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5606" y="5168025"/>
                <a:ext cx="1955985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B44BC0B-67C2-DD44-8A83-87723E9F3FC9}"/>
                  </a:ext>
                </a:extLst>
              </p:cNvPr>
              <p:cNvSpPr txBox="1"/>
              <p:nvPr/>
            </p:nvSpPr>
            <p:spPr>
              <a:xfrm>
                <a:off x="4145606" y="5691245"/>
                <a:ext cx="195598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4=24</m:t>
                      </m:r>
                      <m:r>
                        <a:rPr lang="en-GB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÷6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B44BC0B-67C2-DD44-8A83-87723E9F3F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5606" y="5691245"/>
                <a:ext cx="1955985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277260" y="1045376"/>
            <a:ext cx="91249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What </a:t>
            </a:r>
            <a:r>
              <a:rPr lang="en-GB" sz="3200" dirty="0">
                <a:solidFill>
                  <a:srgbClr val="FF0000"/>
                </a:solidFill>
              </a:rPr>
              <a:t>fact families </a:t>
            </a:r>
            <a:r>
              <a:rPr lang="en-GB" sz="3200" dirty="0"/>
              <a:t>(equations) can you write from this bar model?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77260" y="0"/>
            <a:ext cx="82280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On your whiteboards…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C1A03CDA-C3E0-9851-9971-55E1EC9BEC0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01882" y="4153272"/>
            <a:ext cx="2536372" cy="198770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02334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4" grpId="0"/>
      <p:bldP spid="15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BEC9AB1-FB77-28B8-F064-1409C28DE13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448" t="4880" r="3999" b="4156"/>
          <a:stretch>
            <a:fillRect/>
          </a:stretch>
        </p:blipFill>
        <p:spPr>
          <a:xfrm>
            <a:off x="349645" y="1772152"/>
            <a:ext cx="3774839" cy="132154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A1C70C1-20A8-0091-2D2C-80261C536E6A}"/>
              </a:ext>
            </a:extLst>
          </p:cNvPr>
          <p:cNvSpPr txBox="1"/>
          <p:nvPr/>
        </p:nvSpPr>
        <p:spPr>
          <a:xfrm>
            <a:off x="349645" y="756750"/>
            <a:ext cx="44957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</a:t>
            </a:r>
            <a:r>
              <a:rPr lang="en-GB" sz="2400" dirty="0">
                <a:solidFill>
                  <a:srgbClr val="FF0000"/>
                </a:solidFill>
              </a:rPr>
              <a:t>fact families </a:t>
            </a:r>
            <a:r>
              <a:rPr lang="en-GB" sz="2400" dirty="0"/>
              <a:t>(equations) can you write from this bar model?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C12858-E6DD-FA18-FFA5-C7DAB2481F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0" y="1772152"/>
            <a:ext cx="4810486" cy="135380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74D1202-EEA1-48D2-E773-EDCFAEF7C2B8}"/>
              </a:ext>
            </a:extLst>
          </p:cNvPr>
          <p:cNvSpPr txBox="1"/>
          <p:nvPr/>
        </p:nvSpPr>
        <p:spPr>
          <a:xfrm>
            <a:off x="5110389" y="756749"/>
            <a:ext cx="44957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</a:t>
            </a:r>
            <a:r>
              <a:rPr lang="en-GB" sz="2400" dirty="0">
                <a:solidFill>
                  <a:srgbClr val="FF0000"/>
                </a:solidFill>
              </a:rPr>
              <a:t>fact families </a:t>
            </a:r>
            <a:r>
              <a:rPr lang="en-GB" sz="2400" dirty="0"/>
              <a:t>(equations) can you write from this bar model?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25E5B2-9F1E-919B-7408-65158F97EB64}"/>
              </a:ext>
            </a:extLst>
          </p:cNvPr>
          <p:cNvSpPr txBox="1"/>
          <p:nvPr/>
        </p:nvSpPr>
        <p:spPr>
          <a:xfrm>
            <a:off x="437605" y="203013"/>
            <a:ext cx="1406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 do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143C2BA-F81A-5DD3-DEF6-2E5D6CDDDED4}"/>
              </a:ext>
            </a:extLst>
          </p:cNvPr>
          <p:cNvSpPr txBox="1"/>
          <p:nvPr/>
        </p:nvSpPr>
        <p:spPr>
          <a:xfrm>
            <a:off x="5207895" y="213077"/>
            <a:ext cx="1406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do</a:t>
            </a:r>
          </a:p>
        </p:txBody>
      </p:sp>
    </p:spTree>
    <p:extLst>
      <p:ext uri="{BB962C8B-B14F-4D97-AF65-F5344CB8AC3E}">
        <p14:creationId xmlns:p14="http://schemas.microsoft.com/office/powerpoint/2010/main" val="4170457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590EC37-A22D-CF7B-324D-580924EE89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69585"/>
            <a:ext cx="9906000" cy="151883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4BF2899-1576-F321-96CB-67463DED1BF6}"/>
              </a:ext>
            </a:extLst>
          </p:cNvPr>
          <p:cNvSpPr txBox="1"/>
          <p:nvPr/>
        </p:nvSpPr>
        <p:spPr>
          <a:xfrm>
            <a:off x="289355" y="525638"/>
            <a:ext cx="68550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</a:t>
            </a:r>
            <a:r>
              <a:rPr lang="en-GB" sz="2400" dirty="0">
                <a:solidFill>
                  <a:srgbClr val="FF0000"/>
                </a:solidFill>
              </a:rPr>
              <a:t>fact families </a:t>
            </a:r>
            <a:r>
              <a:rPr lang="en-GB" sz="2400" dirty="0"/>
              <a:t>(equations) can you write from this bar model?</a:t>
            </a:r>
          </a:p>
        </p:txBody>
      </p:sp>
      <p:pic>
        <p:nvPicPr>
          <p:cNvPr id="3074" name="Picture 2" descr="Whiteboard Icons - Free SVG &amp; PNG Whiteboard Images - Noun Project">
            <a:extLst>
              <a:ext uri="{FF2B5EF4-FFF2-40B4-BE49-F238E27FC236}">
                <a16:creationId xmlns:a16="http://schemas.microsoft.com/office/drawing/2014/main" id="{91C4C712-D9AB-3E2A-E591-CE76A14DED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1645" y="215621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1415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FD4D6CE-4EB1-7665-7B9A-6D985F34AE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863" y="2319182"/>
            <a:ext cx="7878274" cy="221963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FADB975-3A25-67D5-1432-368818D57404}"/>
              </a:ext>
            </a:extLst>
          </p:cNvPr>
          <p:cNvSpPr txBox="1"/>
          <p:nvPr/>
        </p:nvSpPr>
        <p:spPr>
          <a:xfrm>
            <a:off x="289355" y="525638"/>
            <a:ext cx="68550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</a:t>
            </a:r>
            <a:r>
              <a:rPr lang="en-GB" sz="2400" dirty="0">
                <a:solidFill>
                  <a:srgbClr val="FF0000"/>
                </a:solidFill>
              </a:rPr>
              <a:t>fact families </a:t>
            </a:r>
            <a:r>
              <a:rPr lang="en-GB" sz="2400" dirty="0"/>
              <a:t>(equations) can you write from this bar model?</a:t>
            </a:r>
          </a:p>
        </p:txBody>
      </p:sp>
      <p:pic>
        <p:nvPicPr>
          <p:cNvPr id="5" name="Picture 2" descr="Whiteboard Icons - Free SVG &amp; PNG Whiteboard Images - Noun Project">
            <a:extLst>
              <a:ext uri="{FF2B5EF4-FFF2-40B4-BE49-F238E27FC236}">
                <a16:creationId xmlns:a16="http://schemas.microsoft.com/office/drawing/2014/main" id="{B0A6E3A8-7461-4B6C-13F1-208A59FC93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1645" y="215621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345868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9|3.3|1.1|1|1|3.6|9.7|7.5|1.3|0.9|1.2|7|2.2|1.8|1.6|2.4|10.9|2.9|1.5|1.3|1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8|2.3|9.9|5.8|10.9|7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7|1.3|1|1.1|2.8|10.7|7|1|0.8|0.8|5.7|2|1.1|1.3|3.7|0.8|1.1|1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|3.4|12.3|5|18.8|0.8|24.5|1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|6.8|4.7|3.6|3.9|4.1|25.1|7.7|4.5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D520065E-2DCE-49BC-9085-5C2E148CE6D8}" vid="{4C3C53C7-F493-49ED-B619-38CA6D05AAB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225</TotalTime>
  <Words>650</Words>
  <Application>Microsoft Office PowerPoint</Application>
  <PresentationFormat>A4 Paper (210x297 mm)</PresentationFormat>
  <Paragraphs>118</Paragraphs>
  <Slides>27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Aptos</vt:lpstr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Archway Learning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Mr A Morley - LBA Staff</dc:creator>
  <cp:lastModifiedBy>Mr A Morley - LBA Staff</cp:lastModifiedBy>
  <cp:revision>18</cp:revision>
  <dcterms:created xsi:type="dcterms:W3CDTF">2025-02-14T13:22:10Z</dcterms:created>
  <dcterms:modified xsi:type="dcterms:W3CDTF">2025-06-27T13:45:14Z</dcterms:modified>
</cp:coreProperties>
</file>