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7" r:id="rId2"/>
    <p:sldId id="353" r:id="rId3"/>
    <p:sldId id="310" r:id="rId4"/>
    <p:sldId id="348" r:id="rId5"/>
    <p:sldId id="346" r:id="rId6"/>
    <p:sldId id="347" r:id="rId7"/>
    <p:sldId id="349" r:id="rId8"/>
    <p:sldId id="342" r:id="rId9"/>
    <p:sldId id="340" r:id="rId10"/>
    <p:sldId id="354" r:id="rId11"/>
    <p:sldId id="343" r:id="rId12"/>
    <p:sldId id="350" r:id="rId13"/>
    <p:sldId id="351" r:id="rId14"/>
    <p:sldId id="344" r:id="rId15"/>
    <p:sldId id="352" r:id="rId16"/>
    <p:sldId id="345" r:id="rId17"/>
    <p:sldId id="338" r:id="rId1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FFFFF"/>
    <a:srgbClr val="0B51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Retrie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RETRIEVE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2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6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PRACTISE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88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Pract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11" name="Pentagon 1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13" name="Chevron 1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SECURE</a:t>
            </a:r>
            <a:endParaRPr lang="en-GB" sz="1056" b="1" dirty="0">
              <a:solidFill>
                <a:srgbClr val="0B5196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 Instr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" y="6381936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41" name="Pentagon 40"/>
          <p:cNvSpPr/>
          <p:nvPr/>
        </p:nvSpPr>
        <p:spPr>
          <a:xfrm>
            <a:off x="91090" y="6444945"/>
            <a:ext cx="2281500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RETRIEVE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2" name="Chevron 41"/>
          <p:cNvSpPr/>
          <p:nvPr/>
        </p:nvSpPr>
        <p:spPr>
          <a:xfrm>
            <a:off x="2324043" y="6444945"/>
            <a:ext cx="2281500" cy="358139"/>
          </a:xfrm>
          <a:prstGeom prst="chevron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1" dirty="0">
                <a:solidFill>
                  <a:srgbClr val="0B5196"/>
                </a:solidFill>
              </a:rPr>
              <a:t>INSTRUCT</a:t>
            </a:r>
          </a:p>
        </p:txBody>
      </p:sp>
      <p:sp>
        <p:nvSpPr>
          <p:cNvPr id="43" name="Chevron 42"/>
          <p:cNvSpPr/>
          <p:nvPr/>
        </p:nvSpPr>
        <p:spPr>
          <a:xfrm>
            <a:off x="4550401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PRACTISE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6773432" y="6444945"/>
            <a:ext cx="2281500" cy="358139"/>
          </a:xfrm>
          <a:prstGeom prst="chevron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SECURE</a:t>
            </a:r>
            <a:endParaRPr lang="en-GB" sz="1056" b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9982" b="-5988"/>
          <a:stretch/>
        </p:blipFill>
        <p:spPr>
          <a:xfrm>
            <a:off x="9461688" y="6420117"/>
            <a:ext cx="396397" cy="42953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BC949A7-D0C6-C532-0A08-D0EEAAFF399C}"/>
              </a:ext>
            </a:extLst>
          </p:cNvPr>
          <p:cNvSpPr/>
          <p:nvPr userDrawn="1"/>
        </p:nvSpPr>
        <p:spPr>
          <a:xfrm>
            <a:off x="4356" y="0"/>
            <a:ext cx="9901644" cy="476064"/>
          </a:xfrm>
          <a:prstGeom prst="rect">
            <a:avLst/>
          </a:prstGeom>
          <a:solidFill>
            <a:srgbClr val="0B51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89"/>
          </a:p>
        </p:txBody>
      </p:sp>
      <p:sp>
        <p:nvSpPr>
          <p:cNvPr id="3" name="Pentagon 40">
            <a:extLst>
              <a:ext uri="{FF2B5EF4-FFF2-40B4-BE49-F238E27FC236}">
                <a16:creationId xmlns:a16="http://schemas.microsoft.com/office/drawing/2014/main" id="{A85F419C-47A8-053E-B2AD-38AD30D21A17}"/>
              </a:ext>
            </a:extLst>
          </p:cNvPr>
          <p:cNvSpPr/>
          <p:nvPr userDrawn="1"/>
        </p:nvSpPr>
        <p:spPr>
          <a:xfrm>
            <a:off x="91090" y="54916"/>
            <a:ext cx="4684732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I DO</a:t>
            </a:r>
            <a:endParaRPr lang="en-GB" sz="1056" b="0" dirty="0">
              <a:solidFill>
                <a:schemeClr val="bg1"/>
              </a:solidFill>
            </a:endParaRPr>
          </a:p>
        </p:txBody>
      </p:sp>
      <p:sp>
        <p:nvSpPr>
          <p:cNvPr id="4" name="Pentagon 40">
            <a:extLst>
              <a:ext uri="{FF2B5EF4-FFF2-40B4-BE49-F238E27FC236}">
                <a16:creationId xmlns:a16="http://schemas.microsoft.com/office/drawing/2014/main" id="{BDF8A4DC-0E4A-06F4-82ED-1C809F33DCF8}"/>
              </a:ext>
            </a:extLst>
          </p:cNvPr>
          <p:cNvSpPr/>
          <p:nvPr userDrawn="1"/>
        </p:nvSpPr>
        <p:spPr>
          <a:xfrm>
            <a:off x="5130178" y="54916"/>
            <a:ext cx="4684732" cy="358139"/>
          </a:xfrm>
          <a:prstGeom prst="homePlate">
            <a:avLst/>
          </a:prstGeom>
          <a:solidFill>
            <a:srgbClr val="0B5196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48" b="0" dirty="0">
                <a:solidFill>
                  <a:schemeClr val="bg1"/>
                </a:solidFill>
              </a:rPr>
              <a:t>WE DO</a:t>
            </a:r>
            <a:endParaRPr lang="en-GB" sz="1056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9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4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4576D1F-6206-2E6D-85D2-6C4C6D45A28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0" y="2440843"/>
            <a:ext cx="3234906" cy="13920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DD852A-7BDB-869E-FAA4-01D036372F4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EEBF7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320130"/>
            <a:ext cx="2682815" cy="24719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A94ED8C-36E4-E99D-1D99-F9B772457F25}"/>
              </a:ext>
            </a:extLst>
          </p:cNvPr>
          <p:cNvSpPr txBox="1"/>
          <p:nvPr/>
        </p:nvSpPr>
        <p:spPr>
          <a:xfrm>
            <a:off x="106532" y="2120643"/>
            <a:ext cx="2760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Previous Topic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67FEB6-B2AF-ED76-68DA-45B41152BAE5}"/>
              </a:ext>
            </a:extLst>
          </p:cNvPr>
          <p:cNvSpPr txBox="1"/>
          <p:nvPr/>
        </p:nvSpPr>
        <p:spPr>
          <a:xfrm>
            <a:off x="4002657" y="-15925"/>
            <a:ext cx="2760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Earlier in This Topic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4629413-B3C7-CCAE-ADB7-9F331680CE1C}"/>
                  </a:ext>
                </a:extLst>
              </p:cNvPr>
              <p:cNvSpPr txBox="1"/>
              <p:nvPr/>
            </p:nvSpPr>
            <p:spPr>
              <a:xfrm>
                <a:off x="3916253" y="358955"/>
                <a:ext cx="5883215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GB" dirty="0"/>
                  <a:t>Write a calculation to match the bar model below.</a:t>
                </a:r>
              </a:p>
              <a:p>
                <a:pPr marL="342900" indent="-342900">
                  <a:buAutoNum type="arabicPeriod"/>
                </a:pPr>
                <a:endParaRPr lang="en-GB" dirty="0"/>
              </a:p>
              <a:p>
                <a:pPr marL="342900" indent="-342900">
                  <a:buAutoNum type="arabicPeriod"/>
                </a:pPr>
                <a:endParaRPr lang="en-GB" dirty="0"/>
              </a:p>
              <a:p>
                <a:pPr marL="342900" indent="-342900">
                  <a:buAutoNum type="arabicPeriod"/>
                </a:pPr>
                <a:endParaRPr lang="en-GB" dirty="0"/>
              </a:p>
              <a:p>
                <a:pPr marL="342900" indent="-342900">
                  <a:buAutoNum type="arabicPeriod"/>
                </a:pPr>
                <a:endParaRPr lang="en-GB" dirty="0"/>
              </a:p>
              <a:p>
                <a:pPr marL="342900" indent="-342900">
                  <a:buAutoNum type="arabicPeriod"/>
                </a:pPr>
                <a:r>
                  <a:rPr lang="en-GB" dirty="0"/>
                  <a:t>Complete the fact family for the bar model below.</a:t>
                </a:r>
              </a:p>
              <a:p>
                <a:pPr marL="342900" indent="-342900">
                  <a:buAutoNum type="arabicPeriod"/>
                </a:pPr>
                <a:endParaRPr lang="en-GB" dirty="0"/>
              </a:p>
              <a:p>
                <a:pPr marL="342900" indent="-342900">
                  <a:buAutoNum type="arabicPeriod"/>
                </a:pPr>
                <a:endParaRPr lang="en-GB" dirty="0"/>
              </a:p>
              <a:p>
                <a:pPr marL="342900" indent="-342900">
                  <a:buAutoNum type="arabicPeriod"/>
                </a:pPr>
                <a:endParaRPr lang="en-GB" dirty="0"/>
              </a:p>
              <a:p>
                <a:pPr marL="342900" indent="-342900">
                  <a:buAutoNum type="arabicPeriod"/>
                </a:pPr>
                <a:endParaRPr lang="en-GB" dirty="0"/>
              </a:p>
              <a:p>
                <a:r>
                  <a:rPr lang="en-GB" dirty="0"/>
                  <a:t>______________________	       ______________________</a:t>
                </a:r>
              </a:p>
              <a:p>
                <a:endParaRPr lang="en-GB" dirty="0"/>
              </a:p>
              <a:p>
                <a:r>
                  <a:rPr lang="en-GB" dirty="0"/>
                  <a:t>______________________	       ______________________</a:t>
                </a:r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en-GB" dirty="0"/>
                  <a:t>Find the missing number in the triangle fact family.</a:t>
                </a:r>
                <a:br>
                  <a:rPr lang="en-GB" dirty="0"/>
                </a:br>
                <a:endParaRPr lang="en-GB" dirty="0"/>
              </a:p>
              <a:p>
                <a:pPr marL="342900" indent="-342900">
                  <a:buFont typeface="+mj-lt"/>
                  <a:buAutoNum type="arabicPeriod" startAt="3"/>
                </a:pPr>
                <a:endParaRPr lang="en-GB" dirty="0"/>
              </a:p>
              <a:p>
                <a:pPr marL="342900" indent="-342900">
                  <a:buFont typeface="+mj-lt"/>
                  <a:buAutoNum type="arabicPeriod" startAt="3"/>
                </a:pPr>
                <a:endParaRPr lang="en-GB" dirty="0"/>
              </a:p>
              <a:p>
                <a:pPr marL="342900" indent="-342900">
                  <a:buFont typeface="+mj-lt"/>
                  <a:buAutoNum type="arabicPeriod" startAt="3"/>
                </a:pPr>
                <a:endParaRPr lang="en-GB" dirty="0"/>
              </a:p>
              <a:p>
                <a:pPr marL="342900" indent="-342900">
                  <a:buFont typeface="+mj-lt"/>
                  <a:buAutoNum type="arabicPeriod" startAt="3"/>
                </a:pPr>
                <a:endParaRPr lang="en-GB" dirty="0"/>
              </a:p>
              <a:p>
                <a:pPr marL="342900" indent="-342900">
                  <a:buFont typeface="+mj-lt"/>
                  <a:buAutoNum type="arabicPeriod" startAt="3"/>
                </a:pPr>
                <a:r>
                  <a:rPr lang="en-GB" dirty="0"/>
                  <a:t> Solve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+32=87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4629413-B3C7-CCAE-ADB7-9F331680CE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253" y="358955"/>
                <a:ext cx="5883215" cy="5632311"/>
              </a:xfrm>
              <a:prstGeom prst="rect">
                <a:avLst/>
              </a:prstGeom>
              <a:blipFill>
                <a:blip r:embed="rId5"/>
                <a:stretch>
                  <a:fillRect l="-828" t="-649" b="-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FA500C53-17A3-8D9D-67EA-6AAD8B7792B9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177149" y="728573"/>
            <a:ext cx="2621131" cy="91921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7B83282-8CA9-D84A-71DB-D6C61009B9F6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177149" y="2120643"/>
            <a:ext cx="2621131" cy="93939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7847D7E-7C87-8EBB-2B35-643CFCF48EDA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4553903" y="4234105"/>
            <a:ext cx="4419417" cy="135781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EAF5014-E202-F59F-899F-23055FC744A9}"/>
              </a:ext>
            </a:extLst>
          </p:cNvPr>
          <p:cNvSpPr txBox="1"/>
          <p:nvPr/>
        </p:nvSpPr>
        <p:spPr>
          <a:xfrm>
            <a:off x="0" y="0"/>
            <a:ext cx="30694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/>
              <a:t>Solving Equations Using Fact Families</a:t>
            </a:r>
          </a:p>
          <a:p>
            <a:pPr algn="ctr"/>
            <a:endParaRPr lang="en-GB" sz="2400" b="1" u="sng" dirty="0"/>
          </a:p>
          <a:p>
            <a:pPr algn="ctr"/>
            <a:r>
              <a:rPr lang="en-GB" sz="2400" b="1" u="sng" dirty="0"/>
              <a:t>Friday, 27 June 2025</a:t>
            </a:r>
          </a:p>
        </p:txBody>
      </p:sp>
    </p:spTree>
    <p:extLst>
      <p:ext uri="{BB962C8B-B14F-4D97-AF65-F5344CB8AC3E}">
        <p14:creationId xmlns:p14="http://schemas.microsoft.com/office/powerpoint/2010/main" val="248457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3367937-730F-0DD2-52DB-6606D6F376CC}"/>
                  </a:ext>
                </a:extLst>
              </p:cNvPr>
              <p:cNvSpPr txBox="1"/>
              <p:nvPr/>
            </p:nvSpPr>
            <p:spPr>
              <a:xfrm>
                <a:off x="198408" y="379562"/>
                <a:ext cx="8747184" cy="628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=56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=2.3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3367937-730F-0DD2-52DB-6606D6F37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8" y="379562"/>
                <a:ext cx="8747184" cy="6288837"/>
              </a:xfrm>
              <a:prstGeom prst="rect">
                <a:avLst/>
              </a:prstGeom>
              <a:blipFill>
                <a:blip r:embed="rId2"/>
                <a:stretch>
                  <a:fillRect l="-1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8427BE-9590-619C-4939-0314FA9E0859}"/>
                  </a:ext>
                </a:extLst>
              </p:cNvPr>
              <p:cNvSpPr txBox="1"/>
              <p:nvPr/>
            </p:nvSpPr>
            <p:spPr>
              <a:xfrm>
                <a:off x="5273611" y="379562"/>
                <a:ext cx="4951562" cy="62925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lphaL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8427BE-9590-619C-4939-0314FA9E0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611" y="379562"/>
                <a:ext cx="4951562" cy="62925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99A985CE-6A01-A723-0C0F-5F6EF721A4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4667" y="379562"/>
            <a:ext cx="2785793" cy="10458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1F0B62-AC50-8ABC-6F5C-A780FDE8C4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7837" y="2246821"/>
            <a:ext cx="2863431" cy="10502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5D38D4D-4E9B-99C3-B11F-20FE573E1F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7330" y="185882"/>
            <a:ext cx="1500320" cy="129308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61B99A-689A-049C-C7D7-71CEFDA3E2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6065" y="2125407"/>
            <a:ext cx="1489527" cy="129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52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733E24-B3E0-2B47-E680-CB1587D26F03}"/>
                  </a:ext>
                </a:extLst>
              </p:cNvPr>
              <p:cNvSpPr txBox="1"/>
              <p:nvPr/>
            </p:nvSpPr>
            <p:spPr>
              <a:xfrm>
                <a:off x="445360" y="340829"/>
                <a:ext cx="7608498" cy="4957255"/>
              </a:xfrm>
              <a:prstGeom prst="rect">
                <a:avLst/>
              </a:prstGeom>
              <a:noFill/>
            </p:spPr>
            <p:txBody>
              <a:bodyPr wrap="square" numCol="2" rtlCol="0">
                <a:spAutoFit/>
              </a:bodyPr>
              <a:lstStyle/>
              <a:p>
                <a:r>
                  <a:rPr lang="en-GB" dirty="0"/>
                  <a:t>Solve each of the equations below.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 marL="342900" indent="-342900"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=18</m:t>
                    </m:r>
                  </m:oMath>
                </a14:m>
                <a:endParaRPr lang="en-GB" sz="2400" b="0" dirty="0"/>
              </a:p>
              <a:p>
                <a:pPr marL="342900" indent="-342900">
                  <a:buAutoNum type="alphaLcPeriod"/>
                </a:pPr>
                <a:endParaRPr lang="en-GB" sz="2400" b="0" dirty="0"/>
              </a:p>
              <a:p>
                <a:pPr marL="342900" indent="-342900">
                  <a:buAutoNum type="alphaLcPeriod"/>
                </a:pPr>
                <a:endParaRPr lang="en-GB" sz="2400" dirty="0"/>
              </a:p>
              <a:p>
                <a:pPr marL="342900" indent="-342900"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b="0" dirty="0"/>
              </a:p>
              <a:p>
                <a:pPr marL="342900" indent="-342900">
                  <a:buAutoNum type="alphaLcPeriod"/>
                </a:pPr>
                <a:endParaRPr lang="en-GB" sz="2400" b="0" dirty="0"/>
              </a:p>
              <a:p>
                <a:pPr marL="342900" indent="-342900">
                  <a:buAutoNum type="alphaLcPeriod"/>
                </a:pPr>
                <a:endParaRPr lang="en-GB" sz="2400" dirty="0"/>
              </a:p>
              <a:p>
                <a:pPr marL="342900" indent="-342900"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=5.5</m:t>
                    </m:r>
                  </m:oMath>
                </a14:m>
                <a:endParaRPr lang="en-GB" sz="2400" b="0" dirty="0"/>
              </a:p>
              <a:p>
                <a:pPr marL="342900" indent="-342900">
                  <a:buAutoNum type="alphaLcPeriod"/>
                </a:pPr>
                <a:endParaRPr lang="en-GB" sz="2400" b="0" dirty="0"/>
              </a:p>
              <a:p>
                <a:pPr marL="342900" indent="-342900">
                  <a:buAutoNum type="alphaLcPeriod"/>
                </a:pPr>
                <a:endParaRPr lang="en-GB" sz="2400" dirty="0"/>
              </a:p>
              <a:p>
                <a:pPr marL="342900" indent="-342900"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2400" dirty="0"/>
              </a:p>
              <a:p>
                <a:pPr marL="342900" indent="-342900">
                  <a:buAutoNum type="alphaLcPeriod"/>
                </a:pPr>
                <a:endParaRPr lang="en-GB" sz="2400" dirty="0"/>
              </a:p>
              <a:p>
                <a:pPr marL="342900" indent="-342900">
                  <a:buAutoNum type="alphaLcPeriod"/>
                </a:pPr>
                <a:endParaRPr lang="en-GB" sz="2400" dirty="0"/>
              </a:p>
              <a:p>
                <a:pPr marL="1524000" indent="-342900"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2400" b="0" dirty="0"/>
              </a:p>
              <a:p>
                <a:pPr marL="1524000" indent="-342900">
                  <a:buAutoNum type="alphaLcPeriod"/>
                </a:pPr>
                <a:endParaRPr lang="en-GB" sz="2400" b="0" dirty="0"/>
              </a:p>
              <a:p>
                <a:pPr marL="1524000" indent="-342900">
                  <a:buAutoNum type="alphaLcPeriod"/>
                </a:pPr>
                <a:endParaRPr lang="en-GB" sz="2400" dirty="0"/>
              </a:p>
              <a:p>
                <a:pPr marL="1524000" indent="-342900"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0.1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GB" sz="2400" b="0" dirty="0"/>
              </a:p>
              <a:p>
                <a:pPr marL="1524000" indent="-342900">
                  <a:buAutoNum type="alphaLcPeriod"/>
                </a:pPr>
                <a:endParaRPr lang="en-GB" sz="2400" b="0" dirty="0"/>
              </a:p>
              <a:p>
                <a:pPr marL="1524000" indent="-342900">
                  <a:buAutoNum type="alphaLcPeriod"/>
                </a:pPr>
                <a:endParaRPr lang="en-GB" sz="2400" dirty="0"/>
              </a:p>
              <a:p>
                <a:pPr marL="1524000" indent="-342900"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=196</m:t>
                    </m:r>
                  </m:oMath>
                </a14:m>
                <a:endParaRPr lang="en-GB" sz="2400" b="0" dirty="0"/>
              </a:p>
              <a:p>
                <a:pPr marL="1524000" indent="-342900">
                  <a:buAutoNum type="alphaLcPeriod"/>
                </a:pPr>
                <a:endParaRPr lang="en-GB" sz="2400" b="0" dirty="0"/>
              </a:p>
              <a:p>
                <a:pPr marL="1524000" indent="-342900">
                  <a:buAutoNum type="alphaLcPeriod"/>
                </a:pPr>
                <a:endParaRPr lang="en-GB" sz="2400" dirty="0"/>
              </a:p>
              <a:p>
                <a:pPr marL="1524000" indent="-342900"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733E24-B3E0-2B47-E680-CB1587D26F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60" y="340829"/>
                <a:ext cx="7608498" cy="4957255"/>
              </a:xfrm>
              <a:prstGeom prst="rect">
                <a:avLst/>
              </a:prstGeom>
              <a:blipFill>
                <a:blip r:embed="rId2"/>
                <a:stretch>
                  <a:fillRect l="-1202" t="-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3844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3D5C61-114B-2941-BE40-2E8F109A109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34"/>
          <a:stretch>
            <a:fillRect/>
          </a:stretch>
        </p:blipFill>
        <p:spPr>
          <a:xfrm>
            <a:off x="808007" y="43170"/>
            <a:ext cx="8289985" cy="677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895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32C33D-29FC-536A-2CAA-5261078FE123}"/>
              </a:ext>
            </a:extLst>
          </p:cNvPr>
          <p:cNvSpPr txBox="1"/>
          <p:nvPr/>
        </p:nvSpPr>
        <p:spPr>
          <a:xfrm>
            <a:off x="319176" y="600163"/>
            <a:ext cx="42183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 an equation to represent this question and then solve the equation.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a.   Bella bought packs of stickers to give to her friends.</a:t>
            </a:r>
          </a:p>
          <a:p>
            <a:r>
              <a:rPr lang="en-GB" dirty="0"/>
              <a:t>Each pack cost £4.</a:t>
            </a:r>
          </a:p>
          <a:p>
            <a:r>
              <a:rPr lang="en-GB" dirty="0"/>
              <a:t>She spent a total of £12 on stickers.</a:t>
            </a:r>
          </a:p>
          <a:p>
            <a:r>
              <a:rPr lang="en-GB" dirty="0"/>
              <a:t>How many packs did she buy?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b.   Sudip bought stickers to give to 9 friends.</a:t>
            </a:r>
          </a:p>
          <a:p>
            <a:r>
              <a:rPr lang="en-GB" dirty="0"/>
              <a:t>Each friend received 5 stickers.</a:t>
            </a:r>
          </a:p>
          <a:p>
            <a:r>
              <a:rPr lang="en-GB" dirty="0"/>
              <a:t>How many stickers did he buy?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69E055-81AE-091C-821E-6F62A8DBBC8F}"/>
              </a:ext>
            </a:extLst>
          </p:cNvPr>
          <p:cNvSpPr txBox="1"/>
          <p:nvPr/>
        </p:nvSpPr>
        <p:spPr>
          <a:xfrm>
            <a:off x="5368508" y="600163"/>
            <a:ext cx="415505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 an equation to represent these questions and then solve the equation.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a.  James had 42 sweets to give to his friends. </a:t>
            </a:r>
          </a:p>
          <a:p>
            <a:r>
              <a:rPr lang="en-GB" dirty="0"/>
              <a:t>Each friend got 7 sweets. </a:t>
            </a:r>
          </a:p>
          <a:p>
            <a:r>
              <a:rPr lang="en-GB" dirty="0"/>
              <a:t>How many friends did James give sweets to?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b.  Jessica bought 8 pens which cost a total of £96.</a:t>
            </a:r>
          </a:p>
          <a:p>
            <a:r>
              <a:rPr lang="en-GB" dirty="0"/>
              <a:t>How much does 1 pen cost?</a:t>
            </a: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845FAA-9A27-D2B3-0C04-52561D3170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95"/>
          <a:stretch/>
        </p:blipFill>
        <p:spPr>
          <a:xfrm>
            <a:off x="9083506" y="5365547"/>
            <a:ext cx="822494" cy="109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928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DC91649-EE7A-8B03-D0C5-A438C1650F7E}"/>
                  </a:ext>
                </a:extLst>
              </p:cNvPr>
              <p:cNvSpPr txBox="1"/>
              <p:nvPr/>
            </p:nvSpPr>
            <p:spPr>
              <a:xfrm>
                <a:off x="224287" y="241540"/>
                <a:ext cx="9213011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Form equations and then solve each of the problems below.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a. 	Kirsten buys 14 pens which cost a total of £2.66. </a:t>
                </a:r>
              </a:p>
              <a:p>
                <a:r>
                  <a:rPr lang="en-GB" dirty="0"/>
                  <a:t>	How much did one pen costs?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b. 	A group of n people split a £42 bill equally. </a:t>
                </a:r>
              </a:p>
              <a:p>
                <a:r>
                  <a:rPr lang="en-GB" dirty="0"/>
                  <a:t>	Each person pays £3.50. </a:t>
                </a:r>
              </a:p>
              <a:p>
                <a:r>
                  <a:rPr lang="en-GB" dirty="0"/>
                  <a:t>	How many people were in the group?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c. 	A company shared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equally between their 24 employees.</a:t>
                </a:r>
              </a:p>
              <a:p>
                <a:r>
                  <a:rPr lang="en-GB" dirty="0"/>
                  <a:t>	Each employee received £1520. </a:t>
                </a:r>
              </a:p>
              <a:p>
                <a:r>
                  <a:rPr lang="en-GB" dirty="0"/>
                  <a:t>	How much money was shared by the company?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DC91649-EE7A-8B03-D0C5-A438C1650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87" y="241540"/>
                <a:ext cx="9213011" cy="4801314"/>
              </a:xfrm>
              <a:prstGeom prst="rect">
                <a:avLst/>
              </a:prstGeom>
              <a:blipFill>
                <a:blip r:embed="rId2"/>
                <a:stretch>
                  <a:fillRect l="-596" t="-762" b="-11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0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EE73839-75C8-81C2-36F3-713EEB7D6DF0}"/>
                  </a:ext>
                </a:extLst>
              </p:cNvPr>
              <p:cNvSpPr txBox="1"/>
              <p:nvPr/>
            </p:nvSpPr>
            <p:spPr>
              <a:xfrm rot="16200000">
                <a:off x="-793629" y="1259456"/>
                <a:ext cx="6236898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Form equations and then solve each of the problems below.</a:t>
                </a:r>
              </a:p>
              <a:p>
                <a:endParaRPr lang="en-GB" dirty="0"/>
              </a:p>
              <a:p>
                <a:r>
                  <a:rPr lang="en-GB" dirty="0"/>
                  <a:t>a. 	Kirsten buys 14 pens which cost a total of £2.66. </a:t>
                </a:r>
              </a:p>
              <a:p>
                <a:r>
                  <a:rPr lang="en-GB" dirty="0"/>
                  <a:t>	How much did one pen costs?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b. 	A group of n people split a £42 bill equally. </a:t>
                </a:r>
              </a:p>
              <a:p>
                <a:r>
                  <a:rPr lang="en-GB" dirty="0"/>
                  <a:t>	Each person pays £3.50. </a:t>
                </a:r>
              </a:p>
              <a:p>
                <a:r>
                  <a:rPr lang="en-GB" dirty="0"/>
                  <a:t>	How many people were in the group?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c. 	A company shared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equally between their 24 employees.</a:t>
                </a:r>
              </a:p>
              <a:p>
                <a:r>
                  <a:rPr lang="en-GB" dirty="0"/>
                  <a:t>	Each employee received £1520. </a:t>
                </a:r>
              </a:p>
              <a:p>
                <a:r>
                  <a:rPr lang="en-GB" dirty="0"/>
                  <a:t>	How much money was shared by the company?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EE73839-75C8-81C2-36F3-713EEB7D6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793629" y="1259456"/>
                <a:ext cx="6236898" cy="4524315"/>
              </a:xfrm>
              <a:prstGeom prst="rect">
                <a:avLst/>
              </a:prstGeom>
              <a:blipFill>
                <a:blip r:embed="rId2"/>
                <a:stretch>
                  <a:fillRect l="-674" r="-1213" b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B6452A-9BE4-606D-BA93-3D338C1882A2}"/>
                  </a:ext>
                </a:extLst>
              </p:cNvPr>
              <p:cNvSpPr txBox="1"/>
              <p:nvPr/>
            </p:nvSpPr>
            <p:spPr>
              <a:xfrm rot="16200000">
                <a:off x="4462732" y="1259457"/>
                <a:ext cx="6236898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Form equations and then solve each of the problems below.</a:t>
                </a:r>
              </a:p>
              <a:p>
                <a:endParaRPr lang="en-GB" dirty="0"/>
              </a:p>
              <a:p>
                <a:r>
                  <a:rPr lang="en-GB" dirty="0"/>
                  <a:t>a. 	Kirsten buys 14 pens which cost a total of £2.66. </a:t>
                </a:r>
              </a:p>
              <a:p>
                <a:r>
                  <a:rPr lang="en-GB" dirty="0"/>
                  <a:t>	How much did one pen costs?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b. 	A group of n people split a £42 bill equally. </a:t>
                </a:r>
              </a:p>
              <a:p>
                <a:r>
                  <a:rPr lang="en-GB" dirty="0"/>
                  <a:t>	Each person pays £3.50. </a:t>
                </a:r>
              </a:p>
              <a:p>
                <a:r>
                  <a:rPr lang="en-GB" dirty="0"/>
                  <a:t>	How many people were in the group?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c. 	A company shared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equally between their 24 employees.</a:t>
                </a:r>
              </a:p>
              <a:p>
                <a:r>
                  <a:rPr lang="en-GB" dirty="0"/>
                  <a:t>	Each employee received £1520. </a:t>
                </a:r>
              </a:p>
              <a:p>
                <a:r>
                  <a:rPr lang="en-GB" dirty="0"/>
                  <a:t>	How much money was shared by the company?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B6452A-9BE4-606D-BA93-3D338C188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462732" y="1259457"/>
                <a:ext cx="6236898" cy="4524315"/>
              </a:xfrm>
              <a:prstGeom prst="rect">
                <a:avLst/>
              </a:prstGeom>
              <a:blipFill>
                <a:blip r:embed="rId3"/>
                <a:stretch>
                  <a:fillRect l="-809" r="-1213" b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4941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EF030F5-6917-79F7-7A5C-7686CB35BEAC}"/>
                  </a:ext>
                </a:extLst>
              </p:cNvPr>
              <p:cNvSpPr txBox="1"/>
              <p:nvPr/>
            </p:nvSpPr>
            <p:spPr>
              <a:xfrm>
                <a:off x="610549" y="336263"/>
                <a:ext cx="377301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Challenge</a:t>
                </a:r>
              </a:p>
              <a:p>
                <a:endParaRPr lang="en-GB" dirty="0"/>
              </a:p>
              <a:p>
                <a:r>
                  <a:rPr lang="en-GB" dirty="0"/>
                  <a:t>Write equations that give each of the following solutions.</a:t>
                </a:r>
              </a:p>
              <a:p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EF030F5-6917-79F7-7A5C-7686CB35B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49" y="336263"/>
                <a:ext cx="3773010" cy="5078313"/>
              </a:xfrm>
              <a:prstGeom prst="rect">
                <a:avLst/>
              </a:prstGeom>
              <a:blipFill>
                <a:blip r:embed="rId2"/>
                <a:stretch>
                  <a:fillRect l="-1292" t="-600" b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9918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5D82EA-C0FF-5E0B-9A11-F81B234AC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8" y="109979"/>
            <a:ext cx="9748428" cy="635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57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AF10B0-2425-BABF-6975-EFD48C3CE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065" y="188358"/>
            <a:ext cx="2393152" cy="20625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8C013A7-0792-0164-7D6B-7397D2A93BF4}"/>
              </a:ext>
            </a:extLst>
          </p:cNvPr>
          <p:cNvSpPr txBox="1"/>
          <p:nvPr/>
        </p:nvSpPr>
        <p:spPr>
          <a:xfrm>
            <a:off x="293298" y="336430"/>
            <a:ext cx="2467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fact family represented by this fact family triangle.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CBF101-62FE-64CB-1EDC-F5945ABA4AA8}"/>
                  </a:ext>
                </a:extLst>
              </p:cNvPr>
              <p:cNvSpPr txBox="1"/>
              <p:nvPr/>
            </p:nvSpPr>
            <p:spPr>
              <a:xfrm>
                <a:off x="43132" y="3061829"/>
                <a:ext cx="5434642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×2=10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10÷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10÷2=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CBF101-62FE-64CB-1EDC-F5945ABA4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2" y="3061829"/>
                <a:ext cx="5434642" cy="2862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4737477-93E5-D3C1-028F-384F0EC2FE4A}"/>
              </a:ext>
            </a:extLst>
          </p:cNvPr>
          <p:cNvSpPr txBox="1"/>
          <p:nvPr/>
        </p:nvSpPr>
        <p:spPr>
          <a:xfrm>
            <a:off x="4686641" y="2505670"/>
            <a:ext cx="4828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could we write this using our algebraic notation from the previous unit?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6A61424-E605-CB0A-155A-ECD278A59638}"/>
                  </a:ext>
                </a:extLst>
              </p:cNvPr>
              <p:cNvSpPr txBox="1"/>
              <p:nvPr/>
            </p:nvSpPr>
            <p:spPr>
              <a:xfrm>
                <a:off x="4163683" y="3061829"/>
                <a:ext cx="5434642" cy="2970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br>
                  <a:rPr lang="en-GB" b="0" dirty="0">
                    <a:ea typeface="Cambria Math" panose="02040503050406030204" pitchFamily="18" charset="0"/>
                  </a:rPr>
                </a:br>
                <a:r>
                  <a:rPr lang="en-GB" b="0" dirty="0"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10÷2=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   or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6A61424-E605-CB0A-155A-ECD278A59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683" y="3061829"/>
                <a:ext cx="5434642" cy="29703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FE9450-6A34-57C9-2921-E85173F55740}"/>
              </a:ext>
            </a:extLst>
          </p:cNvPr>
          <p:cNvCxnSpPr/>
          <p:nvPr/>
        </p:nvCxnSpPr>
        <p:spPr>
          <a:xfrm flipH="1">
            <a:off x="3631721" y="3562709"/>
            <a:ext cx="26051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DC48A1-6689-FED2-7678-0903A4EB94CA}"/>
              </a:ext>
            </a:extLst>
          </p:cNvPr>
          <p:cNvCxnSpPr/>
          <p:nvPr/>
        </p:nvCxnSpPr>
        <p:spPr>
          <a:xfrm flipH="1">
            <a:off x="3562709" y="3657600"/>
            <a:ext cx="2794959" cy="60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14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57F72AA-0E7A-9641-29A9-755F17F5CA23}"/>
              </a:ext>
            </a:extLst>
          </p:cNvPr>
          <p:cNvSpPr txBox="1"/>
          <p:nvPr/>
        </p:nvSpPr>
        <p:spPr>
          <a:xfrm>
            <a:off x="0" y="759124"/>
            <a:ext cx="5443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fact family for the bar models below.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B1AC8B-A72F-40E8-2E80-D0AD2FE30E2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443268" y="943790"/>
            <a:ext cx="4367842" cy="156794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8EDFBA3-B919-8A09-FA3E-4A2D6BFBD06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482087" y="3429000"/>
            <a:ext cx="4290204" cy="155130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2722FE2-15A7-BDB7-405A-1821A28F29C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DEEBF7">
                <a:tint val="45000"/>
                <a:satMod val="400000"/>
              </a:srgbClr>
            </a:duotone>
          </a:blip>
          <a:srcRect l="2640" t="5229" r="3917" b="10479"/>
          <a:stretch>
            <a:fillRect/>
          </a:stretch>
        </p:blipFill>
        <p:spPr>
          <a:xfrm>
            <a:off x="293299" y="1421113"/>
            <a:ext cx="3950051" cy="141129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FB4A738-595A-F42A-FDBD-62072619FF3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95"/>
          <a:stretch/>
        </p:blipFill>
        <p:spPr>
          <a:xfrm>
            <a:off x="9083506" y="5365547"/>
            <a:ext cx="822494" cy="109732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C4CD42D-96CB-48C5-B0EF-E94CD66727FA}"/>
              </a:ext>
            </a:extLst>
          </p:cNvPr>
          <p:cNvSpPr txBox="1"/>
          <p:nvPr/>
        </p:nvSpPr>
        <p:spPr>
          <a:xfrm>
            <a:off x="0" y="6029864"/>
            <a:ext cx="6754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Don’t clear your boards, the next question needs your fact families.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06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365BD-41FD-5A9D-B71B-B3150B234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0F906BD-FD0F-0E1A-EBAC-F7765B81064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0" y="305435"/>
            <a:ext cx="4367842" cy="156794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AED77F-06F5-4D51-0424-A3D139247B0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8819" y="2790645"/>
            <a:ext cx="4290204" cy="155130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0AAC4E9-F082-C750-B3C0-594A91492D5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95"/>
          <a:stretch/>
        </p:blipFill>
        <p:spPr>
          <a:xfrm>
            <a:off x="9083506" y="5365547"/>
            <a:ext cx="822494" cy="10973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0ECEF0-BA8A-5F6C-5220-7E82D2866181}"/>
                  </a:ext>
                </a:extLst>
              </p:cNvPr>
              <p:cNvSpPr txBox="1"/>
              <p:nvPr/>
            </p:nvSpPr>
            <p:spPr>
              <a:xfrm>
                <a:off x="5313872" y="231833"/>
                <a:ext cx="4951562" cy="31393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/>
                  <a:t>Use your fact families to solve the following equations.</a:t>
                </a:r>
              </a:p>
              <a:p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=35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2400" b="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0ECEF0-BA8A-5F6C-5220-7E82D28661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872" y="231833"/>
                <a:ext cx="4951562" cy="3139321"/>
              </a:xfrm>
              <a:prstGeom prst="rect">
                <a:avLst/>
              </a:prstGeom>
              <a:blipFill>
                <a:blip r:embed="rId6"/>
                <a:stretch>
                  <a:fillRect l="-1847" t="-971" b="-3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9364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C3E31C-38A3-B7EF-B836-D5EA2CF9B53B}"/>
              </a:ext>
            </a:extLst>
          </p:cNvPr>
          <p:cNvSpPr txBox="1"/>
          <p:nvPr/>
        </p:nvSpPr>
        <p:spPr>
          <a:xfrm>
            <a:off x="431320" y="255281"/>
            <a:ext cx="440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is the same? What is different?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33AFE9-1147-3C70-EF7D-9A2553CCA3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671277" y="1145068"/>
            <a:ext cx="3950050" cy="14063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6F0BC2-0BE3-3AC8-0FCF-BBB5EEDBB21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EEBF7">
                <a:tint val="45000"/>
                <a:satMod val="400000"/>
              </a:srgbClr>
            </a:duotone>
          </a:blip>
          <a:srcRect l="2640" t="5229" r="3917" b="10479"/>
          <a:stretch>
            <a:fillRect/>
          </a:stretch>
        </p:blipFill>
        <p:spPr>
          <a:xfrm>
            <a:off x="534839" y="1145068"/>
            <a:ext cx="3950051" cy="14112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5D0825-3531-BA13-CE0F-2CFD79E3C56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95"/>
          <a:stretch/>
        </p:blipFill>
        <p:spPr>
          <a:xfrm>
            <a:off x="9083506" y="5365547"/>
            <a:ext cx="822494" cy="109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0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2A16F-FF91-CB10-FE9A-D76DB525D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D3DF5A-4051-DF85-35B4-71DDE4F5AEE1}"/>
              </a:ext>
            </a:extLst>
          </p:cNvPr>
          <p:cNvSpPr txBox="1"/>
          <p:nvPr/>
        </p:nvSpPr>
        <p:spPr>
          <a:xfrm>
            <a:off x="396813" y="289787"/>
            <a:ext cx="939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Write the fact families and fact family triangles for each. What is the same? What is different?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CBA7546-AC91-B81A-420B-9B9DC2C253B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671277" y="1145068"/>
            <a:ext cx="3950050" cy="1406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EC15F7-6DE2-9C36-0CC9-DE3E9825BF6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EEBF7">
                <a:tint val="45000"/>
                <a:satMod val="400000"/>
              </a:srgbClr>
            </a:duotone>
          </a:blip>
          <a:srcRect l="2640" t="5229" r="3917" b="10479"/>
          <a:stretch>
            <a:fillRect/>
          </a:stretch>
        </p:blipFill>
        <p:spPr>
          <a:xfrm>
            <a:off x="526213" y="1140071"/>
            <a:ext cx="3950051" cy="14112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FC71426-A8AE-AED6-EF30-E37030966A9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95"/>
          <a:stretch/>
        </p:blipFill>
        <p:spPr>
          <a:xfrm>
            <a:off x="9083506" y="5365547"/>
            <a:ext cx="822494" cy="109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44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4C24FA-21FE-2034-18BA-A683FAF656F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322900" y="705121"/>
            <a:ext cx="3950050" cy="14063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D22E3B-F28E-AC2D-0A5D-7B1716A77EF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EEBF7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481497" y="706050"/>
            <a:ext cx="3950050" cy="14053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0C23BC8-BF1D-09B9-03AD-D68FBDCBE44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DEEBF7">
                <a:tint val="45000"/>
                <a:satMod val="400000"/>
              </a:srgbClr>
            </a:duotone>
          </a:blip>
          <a:srcRect l="3035" t="4026" r="1566" b="8266"/>
          <a:stretch>
            <a:fillRect/>
          </a:stretch>
        </p:blipFill>
        <p:spPr>
          <a:xfrm>
            <a:off x="5481497" y="3071004"/>
            <a:ext cx="3950051" cy="13437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1DD6112-DB35-DAF0-7281-15A7B1E2C3CF}"/>
                  </a:ext>
                </a:extLst>
              </p:cNvPr>
              <p:cNvSpPr txBox="1"/>
              <p:nvPr/>
            </p:nvSpPr>
            <p:spPr>
              <a:xfrm>
                <a:off x="322900" y="3932109"/>
                <a:ext cx="4951562" cy="22187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mbria Math" panose="02040503050406030204" pitchFamily="18" charset="0"/>
                  </a:rPr>
                  <a:t>Use your fact families to solve the following equations.</a:t>
                </a:r>
                <a:endParaRPr lang="en-GB" sz="1800" dirty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800" b="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18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18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1800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endParaRPr lang="en-GB" sz="1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1DD6112-DB35-DAF0-7281-15A7B1E2C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00" y="3932109"/>
                <a:ext cx="4951562" cy="2218749"/>
              </a:xfrm>
              <a:prstGeom prst="rect">
                <a:avLst/>
              </a:prstGeom>
              <a:blipFill>
                <a:blip r:embed="rId5"/>
                <a:stretch>
                  <a:fillRect l="-1108" t="-1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F8C0ED4E-8BA8-814B-97F6-A4719D0D14B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95"/>
          <a:stretch/>
        </p:blipFill>
        <p:spPr>
          <a:xfrm>
            <a:off x="9083506" y="5365547"/>
            <a:ext cx="822494" cy="109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82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8E01FB-20F8-EB77-7AD0-2B3EBBA776C4}"/>
                  </a:ext>
                </a:extLst>
              </p:cNvPr>
              <p:cNvSpPr txBox="1"/>
              <p:nvPr/>
            </p:nvSpPr>
            <p:spPr>
              <a:xfrm>
                <a:off x="276045" y="1095555"/>
                <a:ext cx="8954219" cy="1732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What is different about the equations below?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=5                                                     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8E01FB-20F8-EB77-7AD0-2B3EBBA77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45" y="1095555"/>
                <a:ext cx="8954219" cy="1732782"/>
              </a:xfrm>
              <a:prstGeom prst="rect">
                <a:avLst/>
              </a:prstGeom>
              <a:blipFill>
                <a:blip r:embed="rId2"/>
                <a:stretch>
                  <a:fillRect l="-545" t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C6D1E73-7750-3F21-8E16-C2E54900B2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95"/>
          <a:stretch/>
        </p:blipFill>
        <p:spPr>
          <a:xfrm>
            <a:off x="9083506" y="5365547"/>
            <a:ext cx="822494" cy="109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9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64BC1D-FF46-0C67-5322-95D5696DA690}"/>
                  </a:ext>
                </a:extLst>
              </p:cNvPr>
              <p:cNvSpPr txBox="1"/>
              <p:nvPr/>
            </p:nvSpPr>
            <p:spPr>
              <a:xfrm>
                <a:off x="198408" y="379562"/>
                <a:ext cx="8747184" cy="5180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For each of the equations below, draw the fact family triangle, or write the fact families and use them to solve the equations. (You may wish to draw a bar model for each first).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=56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=2.3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64BC1D-FF46-0C67-5322-95D5696DA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8" y="379562"/>
                <a:ext cx="8747184" cy="5180842"/>
              </a:xfrm>
              <a:prstGeom prst="rect">
                <a:avLst/>
              </a:prstGeom>
              <a:blipFill>
                <a:blip r:embed="rId2"/>
                <a:stretch>
                  <a:fillRect l="-1046" t="-588" r="-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CFB466-1CD1-313F-9C6F-04116FE02281}"/>
                  </a:ext>
                </a:extLst>
              </p:cNvPr>
              <p:cNvSpPr txBox="1"/>
              <p:nvPr/>
            </p:nvSpPr>
            <p:spPr>
              <a:xfrm>
                <a:off x="4572000" y="1300937"/>
                <a:ext cx="4951562" cy="44458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lphaL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2400" b="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:endParaRPr lang="en-GB" sz="2400" dirty="0"/>
              </a:p>
              <a:p>
                <a:pPr marL="342900" indent="-342900">
                  <a:buFont typeface="+mj-lt"/>
                  <a:buAutoNum type="alphaLcPeriod" startAt="5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72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3CFB466-1CD1-313F-9C6F-04116FE02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00937"/>
                <a:ext cx="4951562" cy="44458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4936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520065E-2DCE-49BC-9085-5C2E148CE6D8}" vid="{4C3C53C7-F493-49ED-B619-38CA6D05AA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373</TotalTime>
  <Words>793</Words>
  <Application>Microsoft Office PowerPoint</Application>
  <PresentationFormat>A4 Paper (210x297 mm)</PresentationFormat>
  <Paragraphs>220</Paragraphs>
  <Slides>17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Archway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A Morley - LBA Staff</dc:creator>
  <cp:lastModifiedBy>Mrs E Aubery - LBA Staff</cp:lastModifiedBy>
  <cp:revision>11</cp:revision>
  <dcterms:created xsi:type="dcterms:W3CDTF">2025-02-14T13:22:10Z</dcterms:created>
  <dcterms:modified xsi:type="dcterms:W3CDTF">2025-06-27T14:06:45Z</dcterms:modified>
</cp:coreProperties>
</file>