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</p:sldMasterIdLst>
  <p:notesMasterIdLst>
    <p:notesMasterId r:id="rId32"/>
  </p:notesMasterIdLst>
  <p:handoutMasterIdLst>
    <p:handoutMasterId r:id="rId33"/>
  </p:handoutMasterIdLst>
  <p:sldIdLst>
    <p:sldId id="339" r:id="rId3"/>
    <p:sldId id="340" r:id="rId4"/>
    <p:sldId id="337" r:id="rId5"/>
    <p:sldId id="258" r:id="rId6"/>
    <p:sldId id="379" r:id="rId7"/>
    <p:sldId id="396" r:id="rId8"/>
    <p:sldId id="310" r:id="rId9"/>
    <p:sldId id="341" r:id="rId10"/>
    <p:sldId id="400" r:id="rId11"/>
    <p:sldId id="445" r:id="rId12"/>
    <p:sldId id="447" r:id="rId13"/>
    <p:sldId id="454" r:id="rId14"/>
    <p:sldId id="468" r:id="rId15"/>
    <p:sldId id="470" r:id="rId16"/>
    <p:sldId id="735" r:id="rId17"/>
    <p:sldId id="448" r:id="rId18"/>
    <p:sldId id="450" r:id="rId19"/>
    <p:sldId id="737" r:id="rId20"/>
    <p:sldId id="449" r:id="rId21"/>
    <p:sldId id="411" r:id="rId22"/>
    <p:sldId id="377" r:id="rId23"/>
    <p:sldId id="378" r:id="rId24"/>
    <p:sldId id="451" r:id="rId25"/>
    <p:sldId id="452" r:id="rId26"/>
    <p:sldId id="736" r:id="rId27"/>
    <p:sldId id="409" r:id="rId28"/>
    <p:sldId id="410" r:id="rId29"/>
    <p:sldId id="408" r:id="rId30"/>
    <p:sldId id="415" r:id="rId31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nnected  knowledge" id="{3C02AB96-CC2C-4D2B-B655-9219C11AACEF}">
          <p14:sldIdLst>
            <p14:sldId id="339"/>
            <p14:sldId id="340"/>
            <p14:sldId id="337"/>
          </p14:sldIdLst>
        </p14:section>
        <p14:section name="Instruct" id="{11B388BA-476C-44BA-B982-9891242A53A4}">
          <p14:sldIdLst>
            <p14:sldId id="258"/>
            <p14:sldId id="379"/>
            <p14:sldId id="396"/>
            <p14:sldId id="310"/>
            <p14:sldId id="341"/>
            <p14:sldId id="400"/>
            <p14:sldId id="445"/>
            <p14:sldId id="447"/>
            <p14:sldId id="454"/>
            <p14:sldId id="468"/>
            <p14:sldId id="470"/>
            <p14:sldId id="735"/>
            <p14:sldId id="448"/>
            <p14:sldId id="450"/>
            <p14:sldId id="737"/>
            <p14:sldId id="449"/>
            <p14:sldId id="411"/>
            <p14:sldId id="377"/>
            <p14:sldId id="378"/>
            <p14:sldId id="451"/>
            <p14:sldId id="452"/>
            <p14:sldId id="736"/>
            <p14:sldId id="409"/>
            <p14:sldId id="410"/>
            <p14:sldId id="408"/>
            <p14:sldId id="415"/>
          </p14:sldIdLst>
        </p14:section>
        <p14:section name="Practise" id="{4DE20639-8298-416A-9823-DAF5577CFEA8}">
          <p14:sldIdLst/>
        </p14:section>
        <p14:section name="Secure" id="{251E3F4A-75B3-4372-91F1-369EBD96D304}">
          <p14:sldIdLst/>
        </p14:section>
        <p14:section name="Default Section" id="{AD3ACE82-A46B-4C4F-80FB-F18DD8801C79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51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E4814BD-6982-D957-7FDD-80B1E592B4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C79B6C-5B03-A818-0A45-6906833474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029613-F518-46D2-B045-45A7442CD468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8C754F-7335-05F1-C712-47DC76B4520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0E14B7-B9A1-479E-1965-9FDDAEEEE16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09934C-D758-46CD-9EEE-5502C99399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624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ECF8A-EEB0-49BC-8143-BDFF3A64FD60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7B0E9-EBD5-4889-9A13-85EFEEBE44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278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40A7E-6280-4FAA-AE7F-7E8EC86D7D0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044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FF6D2A-844D-82ED-CD18-B5826F8179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4A1DF31-6907-0771-728D-E7914752C6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E768D32-D32D-93E5-97F4-52A73FC9D6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B5288C-8631-8778-643E-5D27F877AC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40A7E-6280-4FAA-AE7F-7E8EC86D7D0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416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C29717-261B-0A91-C1FC-59F17D4D89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F08F86F-C31B-F9E0-A4F9-B4549A5E2A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092B358-55A6-CCAA-E305-1066F1429C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212468-F99E-6DBB-A07E-27E7D0FB9D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40A7E-6280-4FAA-AE7F-7E8EC86D7D04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812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D9DE34-3368-621D-ABB4-C52710B75F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E075418-2650-18D0-0783-43EF4C12B7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EEC1C96-BB74-E664-6AF4-CE9AA92A32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FC5B9-745C-01D4-ABB3-D9BA8A7B79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40A7E-6280-4FAA-AE7F-7E8EC86D7D04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773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846C2F-CC94-79D1-08AE-9C130C9013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4AB08B5-82DB-D6AD-8143-054DF51A85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DB023FC-B630-5F9C-D85F-AFB1157F80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9298C3-90FD-4B89-6537-49E6920BC8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40A7E-6280-4FAA-AE7F-7E8EC86D7D04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400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9E20FE-9930-84EA-76AE-1E3C35012F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D97C264-E1E9-EEBB-07BB-5822A48BB72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C5BA4AB-FF58-1239-A1EB-717F925F80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964AC8-D363-548D-45F1-C8122DE43D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40A7E-6280-4FAA-AE7F-7E8EC86D7D04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398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 Retrie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41" name="Pentagon 4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RETRIEVE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sp>
        <p:nvSpPr>
          <p:cNvPr id="42" name="Chevron 4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43" name="Chevron 4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4" name="Chevron 4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522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3896E-36A5-13D7-7A52-2DD9A3F0A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F0991-6E6B-DBFE-7168-4DD0A9BBE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5FABC-876A-27F1-3A52-BEE620480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562C4-1327-4AD5-A07E-45A0454B67B9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36F09-511D-030E-5840-3A325E09E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44AB89-6223-BD0F-1B21-E9F596C03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AC62-8EDE-4628-B331-F317EC1273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57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F2EFA-9F21-D401-4C6B-0B5182AC2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BEA290-5658-F45F-FE80-1BAEC2349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10DA7-6DF8-A44F-0C69-710A62363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562C4-1327-4AD5-A07E-45A0454B67B9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2F1DC-22C8-30E8-BA65-F1B22CE19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04802-87FB-386E-9DCF-0DCAE33D8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AC62-8EDE-4628-B331-F317EC1273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483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86D80-E071-9D07-EB8F-CA9DA51BD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A2BFC-9A8A-8A4D-4C5D-37690EF4C3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87876-170E-DB85-7F12-7F3BFC9015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CC54DD-8EE0-49B1-458D-0115F357A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562C4-1327-4AD5-A07E-45A0454B67B9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1F9CAD-1CF7-C975-2953-96FE1807C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75142E-2713-FD86-EBD8-773F4A498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AC62-8EDE-4628-B331-F317EC1273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7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0CC8-0A52-5063-64C9-5ADF7B733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06DAD6-D25C-6FA4-4D65-FDE795907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75953E-87EA-6D70-44A9-B321FFEC7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5C9B85-0B89-CC1E-236B-BB9882DC86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9B3503-C928-5B24-026B-47DEE42AF9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298277-FA2B-2802-5FA8-815FCB902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562C4-1327-4AD5-A07E-45A0454B67B9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7D2B9D-8452-BC80-B5A0-9D14AD6CE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4FBE61-57CA-71AF-1E47-D46F2A398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AC62-8EDE-4628-B331-F317EC1273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238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BFF23-17CF-9D75-E1BA-0EBBC4B38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1C9827-060D-7723-2D1F-7658B3F66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562C4-1327-4AD5-A07E-45A0454B67B9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566D4A-5449-9729-9F84-77ED4BE97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067568-3B47-750F-E72C-BE61E3CF7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AC62-8EDE-4628-B331-F317EC1273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05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69F0CC-5CF6-CACC-4271-B1C53A9C4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562C4-1327-4AD5-A07E-45A0454B67B9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3F9DAB-FF72-5F15-20EA-2AE1C552D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D92D6-B912-D9A8-39C0-9149FF28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AC62-8EDE-4628-B331-F317EC1273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452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3250F-091F-E407-2ED6-F6CEB42EC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1AC15-C172-2DD9-34B1-CE9396CC9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8DB28F-FCBC-E4AE-E895-E2F29D7F4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B486BE-CA99-ED73-5861-9A8041BF4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562C4-1327-4AD5-A07E-45A0454B67B9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0A2DB4-A654-5D14-833E-95DB32306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0D27B7-EBAD-C430-B658-363FF28BB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AC62-8EDE-4628-B331-F317EC1273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1351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418EE-3AEF-A571-AAEB-6A49862F7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6CDCF4-F555-8ABB-9134-FEAC7144F2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CF4B3E-11C3-1F0E-0DCD-E3BFB877D9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EE983A-BEE1-B5D4-28D7-09662A667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562C4-1327-4AD5-A07E-45A0454B67B9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60212-7FD8-0338-21F2-34CE81110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96B2B4-B8E4-84FE-51CC-BE056B41E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AC62-8EDE-4628-B331-F317EC1273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441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C8958-B71E-A20C-A07C-1F833F2AD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3745E5-E83B-AB9D-8982-7FBE8776E5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F363E-8301-FF3B-9EDC-362448FC1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562C4-1327-4AD5-A07E-45A0454B67B9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18A42-8CEE-6861-93C7-8DB7A0F7E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5A060-740A-5010-68C9-425E89BF7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AC62-8EDE-4628-B331-F317EC1273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8391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7F5F00-E435-A5AF-8F85-8A12468A77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93A61A-0EA0-D7A7-A60E-C565B5931E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3AD29-FCA2-907A-8B25-F6C38666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562C4-1327-4AD5-A07E-45A0454B67B9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429F2-C1E6-FBE1-C282-3A7824470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E1426-1A71-7746-9C20-38686B562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AC62-8EDE-4628-B331-F317EC1273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73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 Instr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41" name="Pentagon 4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2" name="Chevron 4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INSTRUCT</a:t>
            </a:r>
          </a:p>
        </p:txBody>
      </p:sp>
      <p:sp>
        <p:nvSpPr>
          <p:cNvPr id="43" name="Chevron 4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4" name="Chevron 4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06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 Pract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11" name="Pentagon 1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13" name="Chevron 1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PRACTISE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880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LT Pract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11" name="Pentagon 1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13" name="Chevron 1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SECURE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4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911-5922-4EB5-95DE-3F074DC8D81F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F359-CE36-4932-8914-76595BD53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062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911-5922-4EB5-95DE-3F074DC8D81F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F359-CE36-4932-8914-76595BD53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342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911-5922-4EB5-95DE-3F074DC8D81F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F359-CE36-4932-8914-76595BD53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743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B911-5922-4EB5-95DE-3F074DC8D81F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F359-CE36-4932-8914-76595BD53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132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F06EB-DCBB-12ED-F592-EED51C850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E7D4C9-0E87-1D42-C6CF-B836B167AD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1498D9-2025-F441-BF1A-5D0BB946E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562C4-1327-4AD5-A07E-45A0454B67B9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51E5A-22F8-FCC9-64BB-85A0A1439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A49EA-B695-FE72-2293-52C87E511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AC62-8EDE-4628-B331-F317EC1273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42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7DC4254-E26D-1C6C-2AB5-211AD478F97C}"/>
              </a:ext>
            </a:extLst>
          </p:cNvPr>
          <p:cNvSpPr txBox="1"/>
          <p:nvPr userDrawn="1"/>
        </p:nvSpPr>
        <p:spPr>
          <a:xfrm>
            <a:off x="-2" y="0"/>
            <a:ext cx="6599209" cy="461665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>
                <a:solidFill>
                  <a:schemeClr val="bg1"/>
                </a:solidFill>
                <a:latin typeface="Lato" panose="020F0502020204030203" pitchFamily="34" charset="0"/>
              </a:rPr>
              <a:t>Collecting Like Terms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7D125E-4DAD-7210-D769-C7FAE29F1476}"/>
              </a:ext>
            </a:extLst>
          </p:cNvPr>
          <p:cNvSpPr txBox="1"/>
          <p:nvPr userDrawn="1"/>
        </p:nvSpPr>
        <p:spPr>
          <a:xfrm>
            <a:off x="6066037" y="-1"/>
            <a:ext cx="3839963" cy="461665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fld id="{07FCA90D-4C1C-40F4-8F15-411735EB4A16}" type="datetime2">
              <a:rPr lang="en-GB" sz="2400" smtClean="0">
                <a:solidFill>
                  <a:schemeClr val="bg1"/>
                </a:solidFill>
                <a:latin typeface="Lato" panose="020F0502020204030203" pitchFamily="34" charset="0"/>
              </a:rPr>
              <a:t>Friday, 27 June 2025</a:t>
            </a:fld>
            <a:endParaRPr lang="en-GB" sz="2400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401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88" r:id="rId5"/>
    <p:sldLayoutId id="2147483689" r:id="rId6"/>
    <p:sldLayoutId id="2147483690" r:id="rId7"/>
    <p:sldLayoutId id="2147483691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C54965-35E8-DDFF-4D40-A8B43CA67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D4EBED-2FE3-FFD6-977C-7F330DF63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EABA2-40B3-CCA6-5C33-5F03577C1A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2562C4-1327-4AD5-A07E-45A0454B67B9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82E31-43CA-5D25-E886-355A678BB3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B5F22-5355-BAAD-5179-1BFCAEA7D6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1BAC62-8EDE-4628-B331-F317EC1273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54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Relationship Id="rId9" Type="http://schemas.openxmlformats.org/officeDocument/2006/relationships/image" Target="../media/image6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1.png"/><Relationship Id="rId4" Type="http://schemas.openxmlformats.org/officeDocument/2006/relationships/image" Target="../media/image7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image" Target="../media/image78.png"/><Relationship Id="rId7" Type="http://schemas.openxmlformats.org/officeDocument/2006/relationships/image" Target="../media/image7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79.png"/><Relationship Id="rId9" Type="http://schemas.openxmlformats.org/officeDocument/2006/relationships/image" Target="../media/image7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3" Type="http://schemas.openxmlformats.org/officeDocument/2006/relationships/image" Target="../media/image85.png"/><Relationship Id="rId7" Type="http://schemas.openxmlformats.org/officeDocument/2006/relationships/image" Target="../media/image7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86.png"/><Relationship Id="rId9" Type="http://schemas.openxmlformats.org/officeDocument/2006/relationships/image" Target="../media/image8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0.png"/><Relationship Id="rId7" Type="http://schemas.openxmlformats.org/officeDocument/2006/relationships/image" Target="../media/image84.png"/><Relationship Id="rId2" Type="http://schemas.openxmlformats.org/officeDocument/2006/relationships/image" Target="../media/image6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png"/><Relationship Id="rId5" Type="http://schemas.openxmlformats.org/officeDocument/2006/relationships/image" Target="../media/image82.png"/><Relationship Id="rId4" Type="http://schemas.openxmlformats.org/officeDocument/2006/relationships/image" Target="../media/image8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18" Type="http://schemas.openxmlformats.org/officeDocument/2006/relationships/image" Target="../media/image3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17" Type="http://schemas.openxmlformats.org/officeDocument/2006/relationships/image" Target="../media/image36.png"/><Relationship Id="rId2" Type="http://schemas.openxmlformats.org/officeDocument/2006/relationships/image" Target="../media/image21.png"/><Relationship Id="rId16" Type="http://schemas.openxmlformats.org/officeDocument/2006/relationships/image" Target="../media/image35.png"/><Relationship Id="rId20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19" Type="http://schemas.openxmlformats.org/officeDocument/2006/relationships/image" Target="../media/image38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13" Type="http://schemas.openxmlformats.org/officeDocument/2006/relationships/image" Target="../media/image102.png"/><Relationship Id="rId18" Type="http://schemas.openxmlformats.org/officeDocument/2006/relationships/image" Target="../media/image107.png"/><Relationship Id="rId3" Type="http://schemas.openxmlformats.org/officeDocument/2006/relationships/image" Target="../media/image92.png"/><Relationship Id="rId7" Type="http://schemas.openxmlformats.org/officeDocument/2006/relationships/image" Target="../media/image96.png"/><Relationship Id="rId12" Type="http://schemas.openxmlformats.org/officeDocument/2006/relationships/image" Target="../media/image101.png"/><Relationship Id="rId17" Type="http://schemas.openxmlformats.org/officeDocument/2006/relationships/image" Target="../media/image106.png"/><Relationship Id="rId2" Type="http://schemas.openxmlformats.org/officeDocument/2006/relationships/image" Target="../media/image91.png"/><Relationship Id="rId16" Type="http://schemas.openxmlformats.org/officeDocument/2006/relationships/image" Target="../media/image105.png"/><Relationship Id="rId20" Type="http://schemas.openxmlformats.org/officeDocument/2006/relationships/image" Target="../media/image10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11" Type="http://schemas.openxmlformats.org/officeDocument/2006/relationships/image" Target="../media/image100.png"/><Relationship Id="rId5" Type="http://schemas.openxmlformats.org/officeDocument/2006/relationships/image" Target="../media/image94.png"/><Relationship Id="rId15" Type="http://schemas.openxmlformats.org/officeDocument/2006/relationships/image" Target="../media/image104.png"/><Relationship Id="rId10" Type="http://schemas.openxmlformats.org/officeDocument/2006/relationships/image" Target="../media/image99.png"/><Relationship Id="rId19" Type="http://schemas.openxmlformats.org/officeDocument/2006/relationships/image" Target="../media/image108.png"/><Relationship Id="rId4" Type="http://schemas.openxmlformats.org/officeDocument/2006/relationships/image" Target="../media/image93.png"/><Relationship Id="rId9" Type="http://schemas.openxmlformats.org/officeDocument/2006/relationships/image" Target="../media/image98.png"/><Relationship Id="rId14" Type="http://schemas.openxmlformats.org/officeDocument/2006/relationships/image" Target="../media/image10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3" Type="http://schemas.openxmlformats.org/officeDocument/2006/relationships/image" Target="../media/image111.png"/><Relationship Id="rId7" Type="http://schemas.openxmlformats.org/officeDocument/2006/relationships/image" Target="../media/image115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4.png"/><Relationship Id="rId11" Type="http://schemas.openxmlformats.org/officeDocument/2006/relationships/image" Target="../media/image119.png"/><Relationship Id="rId5" Type="http://schemas.openxmlformats.org/officeDocument/2006/relationships/image" Target="../media/image113.png"/><Relationship Id="rId10" Type="http://schemas.openxmlformats.org/officeDocument/2006/relationships/image" Target="../media/image118.png"/><Relationship Id="rId4" Type="http://schemas.openxmlformats.org/officeDocument/2006/relationships/image" Target="../media/image112.png"/><Relationship Id="rId9" Type="http://schemas.openxmlformats.org/officeDocument/2006/relationships/image" Target="../media/image117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png"/><Relationship Id="rId3" Type="http://schemas.openxmlformats.org/officeDocument/2006/relationships/image" Target="../media/image120.png"/><Relationship Id="rId7" Type="http://schemas.openxmlformats.org/officeDocument/2006/relationships/image" Target="../media/image12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5" Type="http://schemas.openxmlformats.org/officeDocument/2006/relationships/image" Target="../media/image88.png"/><Relationship Id="rId10" Type="http://schemas.openxmlformats.org/officeDocument/2006/relationships/image" Target="../media/image125.png"/><Relationship Id="rId4" Type="http://schemas.openxmlformats.org/officeDocument/2006/relationships/image" Target="../media/image121.png"/><Relationship Id="rId9" Type="http://schemas.openxmlformats.org/officeDocument/2006/relationships/image" Target="../media/image124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png"/><Relationship Id="rId3" Type="http://schemas.openxmlformats.org/officeDocument/2006/relationships/image" Target="../media/image128.png"/><Relationship Id="rId7" Type="http://schemas.openxmlformats.org/officeDocument/2006/relationships/image" Target="../media/image130.png"/><Relationship Id="rId12" Type="http://schemas.openxmlformats.org/officeDocument/2006/relationships/image" Target="../media/image13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7.png"/><Relationship Id="rId11" Type="http://schemas.openxmlformats.org/officeDocument/2006/relationships/image" Target="../media/image134.png"/><Relationship Id="rId5" Type="http://schemas.openxmlformats.org/officeDocument/2006/relationships/image" Target="../media/image126.png"/><Relationship Id="rId10" Type="http://schemas.openxmlformats.org/officeDocument/2006/relationships/image" Target="../media/image133.png"/><Relationship Id="rId4" Type="http://schemas.openxmlformats.org/officeDocument/2006/relationships/image" Target="../media/image129.png"/><Relationship Id="rId9" Type="http://schemas.openxmlformats.org/officeDocument/2006/relationships/image" Target="../media/image132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png"/><Relationship Id="rId3" Type="http://schemas.openxmlformats.org/officeDocument/2006/relationships/image" Target="../media/image139.png"/><Relationship Id="rId7" Type="http://schemas.openxmlformats.org/officeDocument/2006/relationships/image" Target="../media/image141.png"/><Relationship Id="rId2" Type="http://schemas.openxmlformats.org/officeDocument/2006/relationships/image" Target="../media/image1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0.png"/><Relationship Id="rId11" Type="http://schemas.openxmlformats.org/officeDocument/2006/relationships/image" Target="../media/image145.png"/><Relationship Id="rId5" Type="http://schemas.openxmlformats.org/officeDocument/2006/relationships/image" Target="../media/image137.png"/><Relationship Id="rId10" Type="http://schemas.openxmlformats.org/officeDocument/2006/relationships/image" Target="../media/image144.png"/><Relationship Id="rId4" Type="http://schemas.openxmlformats.org/officeDocument/2006/relationships/image" Target="../media/image136.png"/><Relationship Id="rId9" Type="http://schemas.openxmlformats.org/officeDocument/2006/relationships/image" Target="../media/image143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8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9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6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3.png"/><Relationship Id="rId2" Type="http://schemas.openxmlformats.org/officeDocument/2006/relationships/image" Target="../media/image15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0.png"/><Relationship Id="rId2" Type="http://schemas.openxmlformats.org/officeDocument/2006/relationships/image" Target="../media/image40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A0F97F3-FE3C-7EB1-CB53-1439B587AED9}"/>
                  </a:ext>
                </a:extLst>
              </p:cNvPr>
              <p:cNvSpPr txBox="1"/>
              <p:nvPr/>
            </p:nvSpPr>
            <p:spPr>
              <a:xfrm>
                <a:off x="267834" y="390868"/>
                <a:ext cx="8743949" cy="4182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2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Match the terms on the left with the equivalent card on the right.</a:t>
                </a:r>
              </a:p>
              <a:p>
                <a:endParaRPr lang="en-GB" sz="2215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215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215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215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215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215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215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2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In the term </a:t>
                </a:r>
                <a14:m>
                  <m:oMath xmlns:m="http://schemas.openxmlformats.org/officeDocument/2006/math">
                    <m:r>
                      <a:rPr lang="en-GB" sz="2215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3</m:t>
                    </m:r>
                    <m:r>
                      <a:rPr lang="en-GB" sz="2215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n-GB" sz="22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the letter </a:t>
                </a:r>
                <a14:m>
                  <m:oMath xmlns:m="http://schemas.openxmlformats.org/officeDocument/2006/math">
                    <m:r>
                      <a:rPr lang="en-GB" sz="2215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n-GB" sz="22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 is the __________ .</a:t>
                </a:r>
              </a:p>
              <a:p>
                <a:endParaRPr lang="en-GB" sz="2215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2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In a the term </a:t>
                </a:r>
                <a14:m>
                  <m:oMath xmlns:m="http://schemas.openxmlformats.org/officeDocument/2006/math">
                    <m:r>
                      <a:rPr lang="en-GB" sz="2215" i="1" dirty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3</m:t>
                    </m:r>
                    <m:r>
                      <a:rPr lang="en-GB" sz="2215" i="1" dirty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n-GB" sz="22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the number </a:t>
                </a:r>
                <a14:m>
                  <m:oMath xmlns:m="http://schemas.openxmlformats.org/officeDocument/2006/math">
                    <m:r>
                      <a:rPr lang="en-GB" sz="2215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3</m:t>
                    </m:r>
                  </m:oMath>
                </a14:m>
                <a:r>
                  <a:rPr lang="en-GB" sz="22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 is called the</a:t>
                </a:r>
              </a:p>
              <a:p>
                <a:r>
                  <a:rPr lang="en-GB" sz="22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___________ of </a:t>
                </a:r>
                <a14:m>
                  <m:oMath xmlns:m="http://schemas.openxmlformats.org/officeDocument/2006/math">
                    <m:r>
                      <a:rPr lang="en-GB" sz="2215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n-GB" sz="22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A0F97F3-FE3C-7EB1-CB53-1439B587AE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834" y="390868"/>
                <a:ext cx="8743949" cy="4182683"/>
              </a:xfrm>
              <a:prstGeom prst="rect">
                <a:avLst/>
              </a:prstGeom>
              <a:blipFill>
                <a:blip r:embed="rId2"/>
                <a:stretch>
                  <a:fillRect l="-907" t="-1020" b="-20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ounded Rectangle 2">
                <a:extLst>
                  <a:ext uri="{FF2B5EF4-FFF2-40B4-BE49-F238E27FC236}">
                    <a16:creationId xmlns:a16="http://schemas.microsoft.com/office/drawing/2014/main" id="{662DB40A-BA60-4953-5F2F-65D1874B93D8}"/>
                  </a:ext>
                </a:extLst>
              </p:cNvPr>
              <p:cNvSpPr/>
              <p:nvPr/>
            </p:nvSpPr>
            <p:spPr>
              <a:xfrm>
                <a:off x="1871580" y="971277"/>
                <a:ext cx="1221407" cy="354659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1846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46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846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846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ounded Rectangle 2">
                <a:extLst>
                  <a:ext uri="{FF2B5EF4-FFF2-40B4-BE49-F238E27FC236}">
                    <a16:creationId xmlns:a16="http://schemas.microsoft.com/office/drawing/2014/main" id="{662DB40A-BA60-4953-5F2F-65D1874B93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1580" y="971277"/>
                <a:ext cx="1221407" cy="354659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ounded Rectangle 4">
                <a:extLst>
                  <a:ext uri="{FF2B5EF4-FFF2-40B4-BE49-F238E27FC236}">
                    <a16:creationId xmlns:a16="http://schemas.microsoft.com/office/drawing/2014/main" id="{3E582683-5F53-7D4B-4B2C-6314D09777F2}"/>
                  </a:ext>
                </a:extLst>
              </p:cNvPr>
              <p:cNvSpPr/>
              <p:nvPr/>
            </p:nvSpPr>
            <p:spPr>
              <a:xfrm>
                <a:off x="1871580" y="1483929"/>
                <a:ext cx="1221407" cy="354659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846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4" name="Rounded Rectangle 4">
                <a:extLst>
                  <a:ext uri="{FF2B5EF4-FFF2-40B4-BE49-F238E27FC236}">
                    <a16:creationId xmlns:a16="http://schemas.microsoft.com/office/drawing/2014/main" id="{3E582683-5F53-7D4B-4B2C-6314D09777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1580" y="1483929"/>
                <a:ext cx="1221407" cy="354659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ounded Rectangle 5">
                <a:extLst>
                  <a:ext uri="{FF2B5EF4-FFF2-40B4-BE49-F238E27FC236}">
                    <a16:creationId xmlns:a16="http://schemas.microsoft.com/office/drawing/2014/main" id="{2D8A69EC-9DAE-2E95-A85F-57C57C618380}"/>
                  </a:ext>
                </a:extLst>
              </p:cNvPr>
              <p:cNvSpPr/>
              <p:nvPr/>
            </p:nvSpPr>
            <p:spPr>
              <a:xfrm>
                <a:off x="1871580" y="2019889"/>
                <a:ext cx="1221407" cy="354659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sz="1846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46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846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846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" name="Rounded Rectangle 5">
                <a:extLst>
                  <a:ext uri="{FF2B5EF4-FFF2-40B4-BE49-F238E27FC236}">
                    <a16:creationId xmlns:a16="http://schemas.microsoft.com/office/drawing/2014/main" id="{2D8A69EC-9DAE-2E95-A85F-57C57C6183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1580" y="2019889"/>
                <a:ext cx="1221407" cy="354659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ounded Rectangle 6">
                <a:extLst>
                  <a:ext uri="{FF2B5EF4-FFF2-40B4-BE49-F238E27FC236}">
                    <a16:creationId xmlns:a16="http://schemas.microsoft.com/office/drawing/2014/main" id="{C51894EA-3D61-126B-013A-1DFA2F77E1AE}"/>
                  </a:ext>
                </a:extLst>
              </p:cNvPr>
              <p:cNvSpPr/>
              <p:nvPr/>
            </p:nvSpPr>
            <p:spPr>
              <a:xfrm>
                <a:off x="1871580" y="2555849"/>
                <a:ext cx="1221407" cy="354659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1846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846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846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1846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1846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846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6" name="Rounded Rectangle 6">
                <a:extLst>
                  <a:ext uri="{FF2B5EF4-FFF2-40B4-BE49-F238E27FC236}">
                    <a16:creationId xmlns:a16="http://schemas.microsoft.com/office/drawing/2014/main" id="{C51894EA-3D61-126B-013A-1DFA2F77E1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1580" y="2555849"/>
                <a:ext cx="1221407" cy="354659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ounded Rectangle 7">
                <a:extLst>
                  <a:ext uri="{FF2B5EF4-FFF2-40B4-BE49-F238E27FC236}">
                    <a16:creationId xmlns:a16="http://schemas.microsoft.com/office/drawing/2014/main" id="{0F90F690-7C2B-5A7D-B22A-2BFECD5B03B4}"/>
                  </a:ext>
                </a:extLst>
              </p:cNvPr>
              <p:cNvSpPr/>
              <p:nvPr/>
            </p:nvSpPr>
            <p:spPr>
              <a:xfrm>
                <a:off x="4748880" y="971277"/>
                <a:ext cx="2401443" cy="354659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846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" name="Rounded Rectangle 7">
                <a:extLst>
                  <a:ext uri="{FF2B5EF4-FFF2-40B4-BE49-F238E27FC236}">
                    <a16:creationId xmlns:a16="http://schemas.microsoft.com/office/drawing/2014/main" id="{0F90F690-7C2B-5A7D-B22A-2BFECD5B03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8880" y="971277"/>
                <a:ext cx="2401443" cy="354659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  <a:ln w="3810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ounded Rectangle 8">
                <a:extLst>
                  <a:ext uri="{FF2B5EF4-FFF2-40B4-BE49-F238E27FC236}">
                    <a16:creationId xmlns:a16="http://schemas.microsoft.com/office/drawing/2014/main" id="{CF7443B8-1219-C20D-CB96-8FAA335BB3DB}"/>
                  </a:ext>
                </a:extLst>
              </p:cNvPr>
              <p:cNvSpPr/>
              <p:nvPr/>
            </p:nvSpPr>
            <p:spPr>
              <a:xfrm>
                <a:off x="4748880" y="1483929"/>
                <a:ext cx="2401443" cy="354659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× </m:t>
                    </m:r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846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8" name="Rounded Rectangle 8">
                <a:extLst>
                  <a:ext uri="{FF2B5EF4-FFF2-40B4-BE49-F238E27FC236}">
                    <a16:creationId xmlns:a16="http://schemas.microsoft.com/office/drawing/2014/main" id="{CF7443B8-1219-C20D-CB96-8FAA335BB3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8880" y="1483929"/>
                <a:ext cx="2401443" cy="354659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  <a:ln w="3810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ounded Rectangle 9">
                <a:extLst>
                  <a:ext uri="{FF2B5EF4-FFF2-40B4-BE49-F238E27FC236}">
                    <a16:creationId xmlns:a16="http://schemas.microsoft.com/office/drawing/2014/main" id="{D2CEB17E-7CBB-8F3A-D20E-BCCCFC829C2C}"/>
                  </a:ext>
                </a:extLst>
              </p:cNvPr>
              <p:cNvSpPr/>
              <p:nvPr/>
            </p:nvSpPr>
            <p:spPr>
              <a:xfrm>
                <a:off x="4748880" y="2019889"/>
                <a:ext cx="2401443" cy="354659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 × </m:t>
                    </m:r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846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9" name="Rounded Rectangle 9">
                <a:extLst>
                  <a:ext uri="{FF2B5EF4-FFF2-40B4-BE49-F238E27FC236}">
                    <a16:creationId xmlns:a16="http://schemas.microsoft.com/office/drawing/2014/main" id="{D2CEB17E-7CBB-8F3A-D20E-BCCCFC829C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8880" y="2019889"/>
                <a:ext cx="2401443" cy="354659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  <a:ln w="3810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ounded Rectangle 10">
                <a:extLst>
                  <a:ext uri="{FF2B5EF4-FFF2-40B4-BE49-F238E27FC236}">
                    <a16:creationId xmlns:a16="http://schemas.microsoft.com/office/drawing/2014/main" id="{624FFDDE-A602-73F1-FA6C-02A68AB58B6C}"/>
                  </a:ext>
                </a:extLst>
              </p:cNvPr>
              <p:cNvSpPr/>
              <p:nvPr/>
            </p:nvSpPr>
            <p:spPr>
              <a:xfrm>
                <a:off x="4748880" y="2555849"/>
                <a:ext cx="2401443" cy="354659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62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662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  <m:r>
                      <a:rPr lang="en-GB" sz="1662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62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× 2 × </m:t>
                    </m:r>
                    <m:r>
                      <a:rPr lang="en-GB" sz="1662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62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0" name="Rounded Rectangle 10">
                <a:extLst>
                  <a:ext uri="{FF2B5EF4-FFF2-40B4-BE49-F238E27FC236}">
                    <a16:creationId xmlns:a16="http://schemas.microsoft.com/office/drawing/2014/main" id="{624FFDDE-A602-73F1-FA6C-02A68AB58B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8880" y="2555849"/>
                <a:ext cx="2401443" cy="354659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  <a:ln w="3810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34ACCEAC-4F74-BC29-651E-7360E281FEAC}"/>
              </a:ext>
            </a:extLst>
          </p:cNvPr>
          <p:cNvSpPr txBox="1"/>
          <p:nvPr/>
        </p:nvSpPr>
        <p:spPr>
          <a:xfrm>
            <a:off x="267834" y="4756256"/>
            <a:ext cx="7271408" cy="433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15" dirty="0">
                <a:latin typeface="Calibri" panose="020F0502020204030204" pitchFamily="34" charset="0"/>
                <a:cs typeface="Calibri" panose="020F0502020204030204" pitchFamily="34" charset="0"/>
              </a:rPr>
              <a:t>4) Which expression is represented by the bar model?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6B15A84-8393-7F69-E99D-FDD43BF78A36}"/>
                  </a:ext>
                </a:extLst>
              </p:cNvPr>
              <p:cNvSpPr/>
              <p:nvPr/>
            </p:nvSpPr>
            <p:spPr>
              <a:xfrm>
                <a:off x="1377813" y="5359693"/>
                <a:ext cx="952095" cy="446856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21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215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6B15A84-8393-7F69-E99D-FDD43BF78A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7813" y="5359693"/>
                <a:ext cx="952095" cy="44685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C7F070B-5709-A6B5-F22D-299F0A5BE0B0}"/>
                  </a:ext>
                </a:extLst>
              </p:cNvPr>
              <p:cNvSpPr/>
              <p:nvPr/>
            </p:nvSpPr>
            <p:spPr>
              <a:xfrm>
                <a:off x="2329909" y="5359693"/>
                <a:ext cx="657027" cy="44685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21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2215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C7F070B-5709-A6B5-F22D-299F0A5BE0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909" y="5359693"/>
                <a:ext cx="657027" cy="44685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0172C6B-84F8-3EF1-3421-DEC1A84BFE10}"/>
                  </a:ext>
                </a:extLst>
              </p:cNvPr>
              <p:cNvSpPr/>
              <p:nvPr/>
            </p:nvSpPr>
            <p:spPr>
              <a:xfrm>
                <a:off x="2986934" y="5359693"/>
                <a:ext cx="952095" cy="446856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21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215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0172C6B-84F8-3EF1-3421-DEC1A84BFE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6934" y="5359693"/>
                <a:ext cx="952095" cy="44685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F350F71-B105-67B8-C084-A94080E0D668}"/>
                  </a:ext>
                </a:extLst>
              </p:cNvPr>
              <p:cNvSpPr/>
              <p:nvPr/>
            </p:nvSpPr>
            <p:spPr>
              <a:xfrm>
                <a:off x="3939031" y="5359693"/>
                <a:ext cx="657027" cy="44685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21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2215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F350F71-B105-67B8-C084-A94080E0D6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9031" y="5359693"/>
                <a:ext cx="657027" cy="44685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303B68F-4691-396F-E62C-227659216393}"/>
                  </a:ext>
                </a:extLst>
              </p:cNvPr>
              <p:cNvSpPr/>
              <p:nvPr/>
            </p:nvSpPr>
            <p:spPr>
              <a:xfrm>
                <a:off x="4596056" y="5359693"/>
                <a:ext cx="952095" cy="446856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21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215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303B68F-4691-396F-E62C-2276592163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056" y="5359693"/>
                <a:ext cx="952095" cy="44685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22DC165-32B9-C419-02F4-CB2B89163896}"/>
                  </a:ext>
                </a:extLst>
              </p:cNvPr>
              <p:cNvSpPr/>
              <p:nvPr/>
            </p:nvSpPr>
            <p:spPr>
              <a:xfrm>
                <a:off x="5548152" y="5359693"/>
                <a:ext cx="657027" cy="44685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21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2215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22DC165-32B9-C419-02F4-CB2B891638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8152" y="5359693"/>
                <a:ext cx="657027" cy="44685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BFE8C23-A77B-3BE3-4200-249FAC55D08E}"/>
                  </a:ext>
                </a:extLst>
              </p:cNvPr>
              <p:cNvSpPr txBox="1"/>
              <p:nvPr/>
            </p:nvSpPr>
            <p:spPr>
              <a:xfrm>
                <a:off x="267833" y="5934811"/>
                <a:ext cx="1317861" cy="433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15" i="1">
                          <a:latin typeface="Cambria Math" panose="02040503050406030204" pitchFamily="18" charset="0"/>
                        </a:rPr>
                        <m:t>3(</m:t>
                      </m:r>
                      <m:r>
                        <a:rPr lang="en-GB" sz="2215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215" i="1">
                          <a:latin typeface="Cambria Math" panose="02040503050406030204" pitchFamily="18" charset="0"/>
                        </a:rPr>
                        <m:t>+7)</m:t>
                      </m:r>
                    </m:oMath>
                  </m:oMathPara>
                </a14:m>
                <a:endParaRPr lang="en-GB" sz="2215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BFE8C23-A77B-3BE3-4200-249FAC55D0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833" y="5934811"/>
                <a:ext cx="1317861" cy="433196"/>
              </a:xfrm>
              <a:prstGeom prst="rect">
                <a:avLst/>
              </a:prstGeom>
              <a:blipFill>
                <a:blip r:embed="rId17"/>
                <a:stretch>
                  <a:fillRect b="-15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A4FFAF1-D4FD-50F7-F41B-CED1410F0062}"/>
                  </a:ext>
                </a:extLst>
              </p:cNvPr>
              <p:cNvSpPr txBox="1"/>
              <p:nvPr/>
            </p:nvSpPr>
            <p:spPr>
              <a:xfrm>
                <a:off x="2206567" y="5934811"/>
                <a:ext cx="1080617" cy="433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15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215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215" i="1">
                          <a:latin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en-GB" sz="2215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A4FFAF1-D4FD-50F7-F41B-CED1410F00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6567" y="5934811"/>
                <a:ext cx="1080617" cy="43319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5444EB1-A87A-A409-F678-ACE62660B8AD}"/>
                  </a:ext>
                </a:extLst>
              </p:cNvPr>
              <p:cNvSpPr txBox="1"/>
              <p:nvPr/>
            </p:nvSpPr>
            <p:spPr>
              <a:xfrm>
                <a:off x="3870079" y="5934811"/>
                <a:ext cx="1474956" cy="433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15" i="1">
                          <a:latin typeface="Cambria Math" panose="02040503050406030204" pitchFamily="18" charset="0"/>
                        </a:rPr>
                        <m:t>3(</m:t>
                      </m:r>
                      <m:r>
                        <a:rPr lang="en-GB" sz="2215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215" i="1">
                          <a:latin typeface="Cambria Math" panose="02040503050406030204" pitchFamily="18" charset="0"/>
                        </a:rPr>
                        <m:t>+21)</m:t>
                      </m:r>
                    </m:oMath>
                  </m:oMathPara>
                </a14:m>
                <a:endParaRPr lang="en-GB" sz="2215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5444EB1-A87A-A409-F678-ACE62660B8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0079" y="5934811"/>
                <a:ext cx="1474956" cy="433196"/>
              </a:xfrm>
              <a:prstGeom prst="rect">
                <a:avLst/>
              </a:prstGeom>
              <a:blipFill>
                <a:blip r:embed="rId19"/>
                <a:stretch>
                  <a:fillRect b="-15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2E91151-28B2-EE10-ABD1-810910B983A1}"/>
                  </a:ext>
                </a:extLst>
              </p:cNvPr>
              <p:cNvSpPr txBox="1"/>
              <p:nvPr/>
            </p:nvSpPr>
            <p:spPr>
              <a:xfrm>
                <a:off x="5992295" y="5934811"/>
                <a:ext cx="1237711" cy="433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15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215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215" i="1">
                          <a:latin typeface="Cambria Math" panose="02040503050406030204" pitchFamily="18" charset="0"/>
                        </a:rPr>
                        <m:t>+21</m:t>
                      </m:r>
                    </m:oMath>
                  </m:oMathPara>
                </a14:m>
                <a:endParaRPr lang="en-GB" sz="2215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2E91151-28B2-EE10-ABD1-810910B983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2295" y="5934811"/>
                <a:ext cx="1237711" cy="433196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802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448BB8-1255-9683-EA25-4BAD7DA1A9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305555BF-D803-5B91-1C51-62233BAFD62C}"/>
                  </a:ext>
                </a:extLst>
              </p:cNvPr>
              <p:cNvSpPr>
                <a:spLocks noGrp="1"/>
              </p:cNvSpPr>
              <p:nvPr>
                <p:ph sz="half" idx="4294967295"/>
              </p:nvPr>
            </p:nvSpPr>
            <p:spPr>
              <a:xfrm>
                <a:off x="106080" y="857251"/>
                <a:ext cx="4586288" cy="380365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sz="1950" dirty="0"/>
                  <a:t>Simplify fully </a:t>
                </a:r>
                <a14:m>
                  <m:oMath xmlns:m="http://schemas.openxmlformats.org/officeDocument/2006/math"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+9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950" dirty="0"/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305555BF-D803-5B91-1C51-62233BAFD6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>
              <a:xfrm>
                <a:off x="106080" y="857251"/>
                <a:ext cx="4586288" cy="380365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>
                <a:extLst>
                  <a:ext uri="{FF2B5EF4-FFF2-40B4-BE49-F238E27FC236}">
                    <a16:creationId xmlns:a16="http://schemas.microsoft.com/office/drawing/2014/main" id="{D983005E-F712-1FCC-06C8-FEC566948CAE}"/>
                  </a:ext>
                </a:extLst>
              </p:cNvPr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5051708" y="786607"/>
                <a:ext cx="4748212" cy="380365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sz="1950" dirty="0"/>
                  <a:t>Simplify fully </a:t>
                </a:r>
                <a14:m>
                  <m:oMath xmlns:m="http://schemas.openxmlformats.org/officeDocument/2006/math"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950" dirty="0"/>
              </a:p>
            </p:txBody>
          </p:sp>
        </mc:Choice>
        <mc:Fallback xmlns="">
          <p:sp>
            <p:nvSpPr>
              <p:cNvPr id="9" name="Content Placeholder 8">
                <a:extLst>
                  <a:ext uri="{FF2B5EF4-FFF2-40B4-BE49-F238E27FC236}">
                    <a16:creationId xmlns:a16="http://schemas.microsoft.com/office/drawing/2014/main" id="{D983005E-F712-1FCC-06C8-FEC566948C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294967295"/>
              </p:nvPr>
            </p:nvSpPr>
            <p:spPr>
              <a:xfrm>
                <a:off x="5051708" y="786607"/>
                <a:ext cx="4748212" cy="3803650"/>
              </a:xfr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>
            <a:extLst>
              <a:ext uri="{FF2B5EF4-FFF2-40B4-BE49-F238E27FC236}">
                <a16:creationId xmlns:a16="http://schemas.microsoft.com/office/drawing/2014/main" id="{44F5ACC7-FA84-2DBB-3C54-540078F1D003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10585" r="13332" b="3125"/>
          <a:stretch>
            <a:fillRect/>
          </a:stretch>
        </p:blipFill>
        <p:spPr>
          <a:xfrm>
            <a:off x="57389" y="1258155"/>
            <a:ext cx="818670" cy="16920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67A1649-F96B-0165-C6FD-6F735E7B881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4750" y="1238907"/>
            <a:ext cx="3321621" cy="16920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66B264D-CE5F-251D-F207-E4424E418B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23026" y="1202905"/>
            <a:ext cx="865818" cy="176400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1C6984C-5FA1-EE18-717B-3CBFEC63270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38198" y="1238907"/>
            <a:ext cx="3319760" cy="166359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7099531-9A04-FD9D-ECDF-BB59B1128512}"/>
              </a:ext>
            </a:extLst>
          </p:cNvPr>
          <p:cNvSpPr txBox="1"/>
          <p:nvPr/>
        </p:nvSpPr>
        <p:spPr>
          <a:xfrm>
            <a:off x="106080" y="387049"/>
            <a:ext cx="125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I Do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6FA1BE-712B-6388-6D34-AF15405D9DE4}"/>
              </a:ext>
            </a:extLst>
          </p:cNvPr>
          <p:cNvSpPr txBox="1"/>
          <p:nvPr/>
        </p:nvSpPr>
        <p:spPr>
          <a:xfrm>
            <a:off x="5152697" y="404212"/>
            <a:ext cx="1165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You Do</a:t>
            </a:r>
          </a:p>
        </p:txBody>
      </p:sp>
    </p:spTree>
    <p:extLst>
      <p:ext uri="{BB962C8B-B14F-4D97-AF65-F5344CB8AC3E}">
        <p14:creationId xmlns:p14="http://schemas.microsoft.com/office/powerpoint/2010/main" val="349116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9DFB05D-8D37-E1AA-ABD7-365D28006122}"/>
              </a:ext>
            </a:extLst>
          </p:cNvPr>
          <p:cNvSpPr txBox="1"/>
          <p:nvPr/>
        </p:nvSpPr>
        <p:spPr>
          <a:xfrm>
            <a:off x="254794" y="1443722"/>
            <a:ext cx="5005386" cy="39006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dirty="0"/>
              <a:t>(a)𝑎 + 𝑎 + 𝑎 </a:t>
            </a:r>
          </a:p>
          <a:p>
            <a:pPr>
              <a:lnSpc>
                <a:spcPct val="150000"/>
              </a:lnSpc>
            </a:pPr>
            <a:r>
              <a:rPr lang="en-GB" sz="2800" dirty="0"/>
              <a:t>(b) 𝑑 + 𝑑 + 𝑑 + 𝑑 + 𝑑 </a:t>
            </a:r>
          </a:p>
          <a:p>
            <a:pPr>
              <a:lnSpc>
                <a:spcPct val="150000"/>
              </a:lnSpc>
            </a:pPr>
            <a:r>
              <a:rPr lang="en-GB" sz="2800" dirty="0"/>
              <a:t>(c) 2𝑥 + 5𝑥 </a:t>
            </a:r>
          </a:p>
          <a:p>
            <a:pPr>
              <a:lnSpc>
                <a:spcPct val="150000"/>
              </a:lnSpc>
            </a:pPr>
            <a:r>
              <a:rPr lang="en-GB" sz="2800" dirty="0"/>
              <a:t>(d) 4𝑏 + 𝑏 </a:t>
            </a:r>
          </a:p>
          <a:p>
            <a:pPr>
              <a:lnSpc>
                <a:spcPct val="150000"/>
              </a:lnSpc>
            </a:pPr>
            <a:r>
              <a:rPr lang="en-GB" sz="2800" dirty="0"/>
              <a:t>(e) 𝑦 + 𝑦 + 4𝑦 </a:t>
            </a:r>
          </a:p>
          <a:p>
            <a:pPr>
              <a:lnSpc>
                <a:spcPct val="150000"/>
              </a:lnSpc>
            </a:pPr>
            <a:r>
              <a:rPr lang="en-GB" sz="2800" dirty="0"/>
              <a:t>(f) 𝑚 + 2𝑚 + 3𝑚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FF9BF9-7345-F7CB-31ED-4EB7FB1ABAF7}"/>
              </a:ext>
            </a:extLst>
          </p:cNvPr>
          <p:cNvSpPr txBox="1"/>
          <p:nvPr/>
        </p:nvSpPr>
        <p:spPr>
          <a:xfrm>
            <a:off x="254794" y="648771"/>
            <a:ext cx="50053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Simplify fully </a:t>
            </a:r>
          </a:p>
        </p:txBody>
      </p:sp>
    </p:spTree>
    <p:extLst>
      <p:ext uri="{BB962C8B-B14F-4D97-AF65-F5344CB8AC3E}">
        <p14:creationId xmlns:p14="http://schemas.microsoft.com/office/powerpoint/2010/main" val="143788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8BAB03E-B60F-F1D2-47EA-14FD19DF0D5C}"/>
                  </a:ext>
                </a:extLst>
              </p:cNvPr>
              <p:cNvSpPr txBox="1"/>
              <p:nvPr/>
            </p:nvSpPr>
            <p:spPr>
              <a:xfrm>
                <a:off x="106080" y="1165162"/>
                <a:ext cx="5014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dirty="0"/>
                  <a:t>Simplify fully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 + 3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 +5</m:t>
                    </m:r>
                  </m:oMath>
                </a14:m>
                <a:endParaRPr lang="en-GB" i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8BAB03E-B60F-F1D2-47EA-14FD19DF0D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80" y="1165162"/>
                <a:ext cx="5014684" cy="369332"/>
              </a:xfrm>
              <a:prstGeom prst="rect">
                <a:avLst/>
              </a:prstGeom>
              <a:blipFill>
                <a:blip r:embed="rId2"/>
                <a:stretch>
                  <a:fillRect l="-972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8555AE5-E5AF-E2F9-AB47-53372075D4F7}"/>
                  </a:ext>
                </a:extLst>
              </p:cNvPr>
              <p:cNvSpPr txBox="1"/>
              <p:nvPr/>
            </p:nvSpPr>
            <p:spPr>
              <a:xfrm>
                <a:off x="4891316" y="1165161"/>
                <a:ext cx="501468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dirty="0"/>
                  <a:t>Simplify fully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 + 7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 +4</m:t>
                    </m:r>
                  </m:oMath>
                </a14:m>
                <a:endParaRPr lang="en-GB" i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8555AE5-E5AF-E2F9-AB47-53372075D4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1316" y="1165161"/>
                <a:ext cx="5014684" cy="369332"/>
              </a:xfrm>
              <a:prstGeom prst="rect">
                <a:avLst/>
              </a:prstGeom>
              <a:blipFill>
                <a:blip r:embed="rId3"/>
                <a:stretch>
                  <a:fillRect l="-972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5A361BC2-3DD5-0FC4-E8D9-1D002179EA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80" y="1642923"/>
            <a:ext cx="543001" cy="199100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1E35B92-C975-8F10-C318-8C6E781381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9315" y="1619106"/>
            <a:ext cx="1362265" cy="203863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8C50C6F-91E4-2BAF-5FB5-0B4CD6FD79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080" y="4081428"/>
            <a:ext cx="2267266" cy="48584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9AA992A-804A-3D9F-C9B1-731957EA81B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20764" y="1585765"/>
            <a:ext cx="504895" cy="204816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D2D51B8-B2C4-A43C-D2D5-04C3AD7B816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19545" y="1590527"/>
            <a:ext cx="3115110" cy="203863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DB409F7-73B7-C526-A0CC-3D4F8A3B182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48815" y="3890924"/>
            <a:ext cx="1810003" cy="5430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C9CEB7D-C3C4-CFF6-29EA-D078C472EFC2}"/>
              </a:ext>
            </a:extLst>
          </p:cNvPr>
          <p:cNvSpPr txBox="1"/>
          <p:nvPr/>
        </p:nvSpPr>
        <p:spPr>
          <a:xfrm>
            <a:off x="23629" y="660935"/>
            <a:ext cx="125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I Do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120330-C9BE-0B81-A9B9-6FB2DA722004}"/>
              </a:ext>
            </a:extLst>
          </p:cNvPr>
          <p:cNvSpPr txBox="1"/>
          <p:nvPr/>
        </p:nvSpPr>
        <p:spPr>
          <a:xfrm>
            <a:off x="5070246" y="678098"/>
            <a:ext cx="1165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You Do</a:t>
            </a:r>
          </a:p>
        </p:txBody>
      </p:sp>
    </p:spTree>
    <p:extLst>
      <p:ext uri="{BB962C8B-B14F-4D97-AF65-F5344CB8AC3E}">
        <p14:creationId xmlns:p14="http://schemas.microsoft.com/office/powerpoint/2010/main" val="796224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A6408-CE4A-4A09-9A19-A0139594294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574675"/>
            <a:ext cx="8543925" cy="800100"/>
          </a:xfrm>
        </p:spPr>
        <p:txBody>
          <a:bodyPr/>
          <a:lstStyle/>
          <a:p>
            <a:r>
              <a:rPr lang="en-GB" dirty="0"/>
              <a:t>Zero pairs….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19DF9-E170-4540-90F2-3E98F4B4F20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414463"/>
            <a:ext cx="8543925" cy="379730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Now that we see that negative numbers exist, we can represent them using counters: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So this number is -3.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37E17D0-C4C9-4A79-9B7A-B79D9148A18F}"/>
              </a:ext>
            </a:extLst>
          </p:cNvPr>
          <p:cNvSpPr/>
          <p:nvPr/>
        </p:nvSpPr>
        <p:spPr>
          <a:xfrm>
            <a:off x="982205" y="2808825"/>
            <a:ext cx="642211" cy="62017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78EB74-463E-43BD-B681-B03A0796FE26}"/>
              </a:ext>
            </a:extLst>
          </p:cNvPr>
          <p:cNvSpPr txBox="1"/>
          <p:nvPr/>
        </p:nvSpPr>
        <p:spPr>
          <a:xfrm>
            <a:off x="1737747" y="2862593"/>
            <a:ext cx="1498492" cy="530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44" dirty="0"/>
              <a:t>= 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85D6CE7-CB4D-4964-B713-C42A3BF699DD}"/>
              </a:ext>
            </a:extLst>
          </p:cNvPr>
          <p:cNvSpPr/>
          <p:nvPr/>
        </p:nvSpPr>
        <p:spPr>
          <a:xfrm>
            <a:off x="3057848" y="2808825"/>
            <a:ext cx="642211" cy="6201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AC23F2-7DBE-4A39-BDC6-CDFC494C7D6C}"/>
              </a:ext>
            </a:extLst>
          </p:cNvPr>
          <p:cNvSpPr txBox="1"/>
          <p:nvPr/>
        </p:nvSpPr>
        <p:spPr>
          <a:xfrm>
            <a:off x="3813390" y="2862593"/>
            <a:ext cx="1498492" cy="530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44" dirty="0"/>
              <a:t>= -1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59EF9A6-C184-41C7-9440-A3BBF70E7507}"/>
              </a:ext>
            </a:extLst>
          </p:cNvPr>
          <p:cNvSpPr/>
          <p:nvPr/>
        </p:nvSpPr>
        <p:spPr>
          <a:xfrm>
            <a:off x="982205" y="4373427"/>
            <a:ext cx="642211" cy="6201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98EDE60-A7C1-4440-8046-B78E721D9FFC}"/>
              </a:ext>
            </a:extLst>
          </p:cNvPr>
          <p:cNvSpPr/>
          <p:nvPr/>
        </p:nvSpPr>
        <p:spPr>
          <a:xfrm>
            <a:off x="1604476" y="4373427"/>
            <a:ext cx="642211" cy="6201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011679B-66DA-423C-AAD9-901943B309BB}"/>
              </a:ext>
            </a:extLst>
          </p:cNvPr>
          <p:cNvSpPr/>
          <p:nvPr/>
        </p:nvSpPr>
        <p:spPr>
          <a:xfrm>
            <a:off x="2246687" y="4373427"/>
            <a:ext cx="642211" cy="6201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39447F-D70E-4BA2-B93B-816E77B64F7C}"/>
              </a:ext>
            </a:extLst>
          </p:cNvPr>
          <p:cNvSpPr txBox="1"/>
          <p:nvPr/>
        </p:nvSpPr>
        <p:spPr>
          <a:xfrm>
            <a:off x="5408425" y="2237515"/>
            <a:ext cx="4319184" cy="1142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75" dirty="0"/>
              <a:t>An important part of representing negatives using counters is the concept of a zero-pair.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532059C-58C6-4C14-A6E7-19CA6D5466A0}"/>
              </a:ext>
            </a:extLst>
          </p:cNvPr>
          <p:cNvSpPr/>
          <p:nvPr/>
        </p:nvSpPr>
        <p:spPr>
          <a:xfrm>
            <a:off x="5742647" y="3753546"/>
            <a:ext cx="642211" cy="62017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B9008C2-6E16-4607-A11D-682C6E97B4F4}"/>
              </a:ext>
            </a:extLst>
          </p:cNvPr>
          <p:cNvSpPr/>
          <p:nvPr/>
        </p:nvSpPr>
        <p:spPr>
          <a:xfrm>
            <a:off x="6384858" y="3753546"/>
            <a:ext cx="642211" cy="6201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BAF2533-A568-43C2-A69E-3F8E4DC2C29E}"/>
              </a:ext>
            </a:extLst>
          </p:cNvPr>
          <p:cNvSpPr txBox="1"/>
          <p:nvPr/>
        </p:nvSpPr>
        <p:spPr>
          <a:xfrm>
            <a:off x="7236941" y="3545227"/>
            <a:ext cx="2490668" cy="1142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75" dirty="0"/>
              <a:t>This is a zero-pair because 1 and -1 makes 0. 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34CB285-770A-44EC-811C-9593E91C41E4}"/>
              </a:ext>
            </a:extLst>
          </p:cNvPr>
          <p:cNvSpPr/>
          <p:nvPr/>
        </p:nvSpPr>
        <p:spPr>
          <a:xfrm>
            <a:off x="6596303" y="4805877"/>
            <a:ext cx="642211" cy="62017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B28767E-9782-4225-B370-4D9E92DC8BB5}"/>
              </a:ext>
            </a:extLst>
          </p:cNvPr>
          <p:cNvSpPr/>
          <p:nvPr/>
        </p:nvSpPr>
        <p:spPr>
          <a:xfrm>
            <a:off x="7238514" y="4805877"/>
            <a:ext cx="642211" cy="6201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9D993F3-ECEA-4ACD-93D0-0749C9F22C7A}"/>
              </a:ext>
            </a:extLst>
          </p:cNvPr>
          <p:cNvSpPr/>
          <p:nvPr/>
        </p:nvSpPr>
        <p:spPr>
          <a:xfrm>
            <a:off x="5954092" y="4805877"/>
            <a:ext cx="642211" cy="62017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3F0126A-B1D9-461F-82FE-A277778BA8EB}"/>
              </a:ext>
            </a:extLst>
          </p:cNvPr>
          <p:cNvSpPr/>
          <p:nvPr/>
        </p:nvSpPr>
        <p:spPr>
          <a:xfrm>
            <a:off x="7880724" y="4805877"/>
            <a:ext cx="642211" cy="6201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3A2A702-A097-4B86-B655-D24338A81392}"/>
              </a:ext>
            </a:extLst>
          </p:cNvPr>
          <p:cNvSpPr/>
          <p:nvPr/>
        </p:nvSpPr>
        <p:spPr>
          <a:xfrm>
            <a:off x="5311882" y="4805877"/>
            <a:ext cx="642211" cy="62017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68545BE-028F-47E6-83E4-AA5F6F99ACB3}"/>
              </a:ext>
            </a:extLst>
          </p:cNvPr>
          <p:cNvSpPr/>
          <p:nvPr/>
        </p:nvSpPr>
        <p:spPr>
          <a:xfrm>
            <a:off x="8522935" y="4805877"/>
            <a:ext cx="642211" cy="6201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C63780A-30C8-40C6-AEB2-FA64D990F950}"/>
              </a:ext>
            </a:extLst>
          </p:cNvPr>
          <p:cNvSpPr txBox="1"/>
          <p:nvPr/>
        </p:nvSpPr>
        <p:spPr>
          <a:xfrm>
            <a:off x="5068033" y="5514994"/>
            <a:ext cx="4756507" cy="792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75" dirty="0"/>
              <a:t>Here we see three zero-pairs, so this still represents 0.</a:t>
            </a:r>
          </a:p>
        </p:txBody>
      </p:sp>
    </p:spTree>
    <p:extLst>
      <p:ext uri="{BB962C8B-B14F-4D97-AF65-F5344CB8AC3E}">
        <p14:creationId xmlns:p14="http://schemas.microsoft.com/office/powerpoint/2010/main" val="396798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 animBg="1"/>
      <p:bldP spid="10" grpId="0" animBg="1"/>
      <p:bldP spid="11" grpId="0"/>
      <p:bldP spid="12" grpId="0" animBg="1"/>
      <p:bldP spid="13" grpId="0" animBg="1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DA727-3178-4430-9A8F-B14497B315F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574675"/>
            <a:ext cx="8543925" cy="711200"/>
          </a:xfrm>
        </p:spPr>
        <p:txBody>
          <a:bodyPr/>
          <a:lstStyle/>
          <a:p>
            <a:r>
              <a:rPr lang="en-GB" dirty="0"/>
              <a:t>Activity…Representing negatives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6BA93-6B4A-4823-A010-B65CCE1A4A2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524000"/>
            <a:ext cx="8543925" cy="3810000"/>
          </a:xfrm>
        </p:spPr>
        <p:txBody>
          <a:bodyPr/>
          <a:lstStyle/>
          <a:p>
            <a:pPr marL="417909" indent="-417909">
              <a:buAutoNum type="arabicParenR"/>
            </a:pPr>
            <a:r>
              <a:rPr lang="en-GB" sz="2400" dirty="0"/>
              <a:t>Write down the number represented here:</a:t>
            </a:r>
          </a:p>
          <a:p>
            <a:pPr marL="0" indent="0">
              <a:buNone/>
            </a:pPr>
            <a:endParaRPr lang="en-GB" sz="2400" dirty="0"/>
          </a:p>
          <a:p>
            <a:pPr marL="417909" indent="-417909">
              <a:buFont typeface="+mj-lt"/>
              <a:buAutoNum type="arabicParenR" startAt="2"/>
            </a:pPr>
            <a:r>
              <a:rPr lang="en-GB" sz="2400" dirty="0"/>
              <a:t>Write down the number represented here:</a:t>
            </a:r>
          </a:p>
          <a:p>
            <a:pPr marL="417909" indent="-417909">
              <a:buFont typeface="+mj-lt"/>
              <a:buAutoNum type="arabicParenR" startAt="2"/>
            </a:pPr>
            <a:endParaRPr lang="en-GB" sz="2400" dirty="0"/>
          </a:p>
          <a:p>
            <a:pPr marL="417909" indent="-417909">
              <a:buFont typeface="+mj-lt"/>
              <a:buAutoNum type="arabicParenR" startAt="2"/>
            </a:pPr>
            <a:r>
              <a:rPr lang="en-GB" sz="2400" dirty="0"/>
              <a:t>Write down the number represented here:</a:t>
            </a:r>
          </a:p>
          <a:p>
            <a:pPr marL="417909" indent="-417909">
              <a:buFont typeface="+mj-lt"/>
              <a:buAutoNum type="arabicParenR" startAt="2"/>
            </a:pPr>
            <a:endParaRPr lang="en-GB" sz="2400" dirty="0"/>
          </a:p>
          <a:p>
            <a:pPr marL="417909" indent="-417909">
              <a:buFont typeface="+mj-lt"/>
              <a:buAutoNum type="arabicParenR" startAt="2"/>
            </a:pPr>
            <a:r>
              <a:rPr lang="en-GB" sz="2400" dirty="0"/>
              <a:t>Write down the number represented here:</a:t>
            </a:r>
          </a:p>
          <a:p>
            <a:pPr marL="417909" indent="-417909">
              <a:buFont typeface="+mj-lt"/>
              <a:buAutoNum type="arabicParenR" startAt="2"/>
            </a:pPr>
            <a:endParaRPr lang="en-GB" sz="2400" dirty="0"/>
          </a:p>
          <a:p>
            <a:pPr marL="417909" indent="-417909">
              <a:buFont typeface="+mj-lt"/>
              <a:buAutoNum type="arabicParenR" startAt="2"/>
            </a:pPr>
            <a:r>
              <a:rPr lang="en-GB" sz="2400" dirty="0"/>
              <a:t>Write down the number represented here: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D8E158D-A1F3-40EB-BB26-F151F469C5C4}"/>
              </a:ext>
            </a:extLst>
          </p:cNvPr>
          <p:cNvSpPr/>
          <p:nvPr/>
        </p:nvSpPr>
        <p:spPr>
          <a:xfrm>
            <a:off x="6346556" y="1524780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A0966B3-06E5-46EC-98F1-A0311BA4EF95}"/>
              </a:ext>
            </a:extLst>
          </p:cNvPr>
          <p:cNvSpPr/>
          <p:nvPr/>
        </p:nvSpPr>
        <p:spPr>
          <a:xfrm>
            <a:off x="6769452" y="1524780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B822D87-20E5-47DE-AFD9-54580A76E97C}"/>
              </a:ext>
            </a:extLst>
          </p:cNvPr>
          <p:cNvSpPr/>
          <p:nvPr/>
        </p:nvSpPr>
        <p:spPr>
          <a:xfrm>
            <a:off x="7192349" y="1524780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5E61924-1344-41FF-B4D1-5E5A3D31BDF2}"/>
              </a:ext>
            </a:extLst>
          </p:cNvPr>
          <p:cNvSpPr/>
          <p:nvPr/>
        </p:nvSpPr>
        <p:spPr>
          <a:xfrm>
            <a:off x="7615245" y="1524780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BFC2BE5-E5A1-42DF-A6F8-E78635659A51}"/>
              </a:ext>
            </a:extLst>
          </p:cNvPr>
          <p:cNvSpPr/>
          <p:nvPr/>
        </p:nvSpPr>
        <p:spPr>
          <a:xfrm>
            <a:off x="8038142" y="1524780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DDC9B8A-734E-45F6-A450-F959A0FB69DA}"/>
              </a:ext>
            </a:extLst>
          </p:cNvPr>
          <p:cNvSpPr/>
          <p:nvPr/>
        </p:nvSpPr>
        <p:spPr>
          <a:xfrm>
            <a:off x="8461038" y="1524780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6690C55-A0C9-41FB-8E0B-2DDE23CE8A0D}"/>
              </a:ext>
            </a:extLst>
          </p:cNvPr>
          <p:cNvSpPr/>
          <p:nvPr/>
        </p:nvSpPr>
        <p:spPr>
          <a:xfrm>
            <a:off x="6082654" y="2413436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3EB7EDB-CB89-4124-9580-6DC3095849EE}"/>
              </a:ext>
            </a:extLst>
          </p:cNvPr>
          <p:cNvSpPr/>
          <p:nvPr/>
        </p:nvSpPr>
        <p:spPr>
          <a:xfrm>
            <a:off x="6505550" y="2413436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A768CE0-19EB-4E62-95EC-34F857FBD2B4}"/>
              </a:ext>
            </a:extLst>
          </p:cNvPr>
          <p:cNvSpPr/>
          <p:nvPr/>
        </p:nvSpPr>
        <p:spPr>
          <a:xfrm>
            <a:off x="6928447" y="2413436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E5307AD-06FB-4566-BBDA-D7B61F21A554}"/>
              </a:ext>
            </a:extLst>
          </p:cNvPr>
          <p:cNvSpPr/>
          <p:nvPr/>
        </p:nvSpPr>
        <p:spPr>
          <a:xfrm>
            <a:off x="7351343" y="2413436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1DAD153-C9E5-4712-AD39-42DB2A06A5A9}"/>
              </a:ext>
            </a:extLst>
          </p:cNvPr>
          <p:cNvSpPr/>
          <p:nvPr/>
        </p:nvSpPr>
        <p:spPr>
          <a:xfrm>
            <a:off x="8630518" y="2413436"/>
            <a:ext cx="422897" cy="41240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C868113-B24B-4D39-AB98-B2EB07EE5B5A}"/>
              </a:ext>
            </a:extLst>
          </p:cNvPr>
          <p:cNvSpPr/>
          <p:nvPr/>
        </p:nvSpPr>
        <p:spPr>
          <a:xfrm>
            <a:off x="9053415" y="2413436"/>
            <a:ext cx="422897" cy="41240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D984931-397F-4BAD-B07E-5634F4434831}"/>
              </a:ext>
            </a:extLst>
          </p:cNvPr>
          <p:cNvSpPr/>
          <p:nvPr/>
        </p:nvSpPr>
        <p:spPr>
          <a:xfrm>
            <a:off x="8883935" y="1524780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24C27B7-966D-46E7-A12D-E0F5D7B121CD}"/>
              </a:ext>
            </a:extLst>
          </p:cNvPr>
          <p:cNvSpPr/>
          <p:nvPr/>
        </p:nvSpPr>
        <p:spPr>
          <a:xfrm>
            <a:off x="9306831" y="1524780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F104D38-EF77-49C1-94DE-FE3AAC8655AF}"/>
              </a:ext>
            </a:extLst>
          </p:cNvPr>
          <p:cNvSpPr/>
          <p:nvPr/>
        </p:nvSpPr>
        <p:spPr>
          <a:xfrm>
            <a:off x="7784725" y="2413436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49FDF23-6B01-4FA2-B739-BFF1F86C2797}"/>
              </a:ext>
            </a:extLst>
          </p:cNvPr>
          <p:cNvSpPr/>
          <p:nvPr/>
        </p:nvSpPr>
        <p:spPr>
          <a:xfrm>
            <a:off x="8207622" y="2413436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C01B2A4-2CC6-456D-94EB-B268B493A986}"/>
              </a:ext>
            </a:extLst>
          </p:cNvPr>
          <p:cNvSpPr/>
          <p:nvPr/>
        </p:nvSpPr>
        <p:spPr>
          <a:xfrm>
            <a:off x="5926809" y="3259558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E4DA725-E1D1-4589-A511-4CAD7FF560ED}"/>
              </a:ext>
            </a:extLst>
          </p:cNvPr>
          <p:cNvSpPr/>
          <p:nvPr/>
        </p:nvSpPr>
        <p:spPr>
          <a:xfrm>
            <a:off x="6349705" y="3259558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8CAD5A-BAF7-49DD-8A03-A410F9E84064}"/>
              </a:ext>
            </a:extLst>
          </p:cNvPr>
          <p:cNvSpPr/>
          <p:nvPr/>
        </p:nvSpPr>
        <p:spPr>
          <a:xfrm>
            <a:off x="6772602" y="3259558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34AAF36-B1DF-493B-ABD4-8BE8266DF2F1}"/>
              </a:ext>
            </a:extLst>
          </p:cNvPr>
          <p:cNvSpPr/>
          <p:nvPr/>
        </p:nvSpPr>
        <p:spPr>
          <a:xfrm>
            <a:off x="7195498" y="3259558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5826EAC-D858-49B2-B653-4BFB79B7F942}"/>
              </a:ext>
            </a:extLst>
          </p:cNvPr>
          <p:cNvSpPr/>
          <p:nvPr/>
        </p:nvSpPr>
        <p:spPr>
          <a:xfrm>
            <a:off x="8474673" y="3259558"/>
            <a:ext cx="422897" cy="41240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B0CE62F-EBBC-48AA-B2C3-B03656181C67}"/>
              </a:ext>
            </a:extLst>
          </p:cNvPr>
          <p:cNvSpPr/>
          <p:nvPr/>
        </p:nvSpPr>
        <p:spPr>
          <a:xfrm>
            <a:off x="8897570" y="3259558"/>
            <a:ext cx="422897" cy="41240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03BD4FD-81EC-489B-ADB4-E090AD094CB7}"/>
              </a:ext>
            </a:extLst>
          </p:cNvPr>
          <p:cNvSpPr/>
          <p:nvPr/>
        </p:nvSpPr>
        <p:spPr>
          <a:xfrm>
            <a:off x="7628880" y="3259558"/>
            <a:ext cx="422897" cy="41240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84817AC-A79F-4B20-9225-56589739B684}"/>
              </a:ext>
            </a:extLst>
          </p:cNvPr>
          <p:cNvSpPr/>
          <p:nvPr/>
        </p:nvSpPr>
        <p:spPr>
          <a:xfrm>
            <a:off x="8051777" y="3259558"/>
            <a:ext cx="422897" cy="41240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3D74AAA3-92F0-40A6-9A85-FDE977C92917}"/>
              </a:ext>
            </a:extLst>
          </p:cNvPr>
          <p:cNvSpPr/>
          <p:nvPr/>
        </p:nvSpPr>
        <p:spPr>
          <a:xfrm>
            <a:off x="6082654" y="4215709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A1F5484A-6772-4111-A2DD-3D47050A7A3B}"/>
              </a:ext>
            </a:extLst>
          </p:cNvPr>
          <p:cNvSpPr/>
          <p:nvPr/>
        </p:nvSpPr>
        <p:spPr>
          <a:xfrm>
            <a:off x="6505550" y="4215709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F1FB780-E109-4577-A2C3-E68114BC0C3E}"/>
              </a:ext>
            </a:extLst>
          </p:cNvPr>
          <p:cNvSpPr/>
          <p:nvPr/>
        </p:nvSpPr>
        <p:spPr>
          <a:xfrm>
            <a:off x="6928447" y="4215709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8A82F10-C4AA-4230-82AE-9D9B26632D52}"/>
              </a:ext>
            </a:extLst>
          </p:cNvPr>
          <p:cNvSpPr/>
          <p:nvPr/>
        </p:nvSpPr>
        <p:spPr>
          <a:xfrm>
            <a:off x="7351343" y="4215709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2470BA92-3DD7-4490-8B20-22DA3E3DBD87}"/>
              </a:ext>
            </a:extLst>
          </p:cNvPr>
          <p:cNvSpPr/>
          <p:nvPr/>
        </p:nvSpPr>
        <p:spPr>
          <a:xfrm>
            <a:off x="8630518" y="4215709"/>
            <a:ext cx="422897" cy="41240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01D2E3A-F5DC-4E70-AEE9-8600D19EB8E8}"/>
              </a:ext>
            </a:extLst>
          </p:cNvPr>
          <p:cNvSpPr/>
          <p:nvPr/>
        </p:nvSpPr>
        <p:spPr>
          <a:xfrm>
            <a:off x="9053414" y="4215709"/>
            <a:ext cx="422897" cy="41240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AC4A4A5-4A7C-4A5F-AD09-6885D0C1DC62}"/>
              </a:ext>
            </a:extLst>
          </p:cNvPr>
          <p:cNvSpPr/>
          <p:nvPr/>
        </p:nvSpPr>
        <p:spPr>
          <a:xfrm>
            <a:off x="7784725" y="4215709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3F720622-6539-474C-B4DE-779F381882FB}"/>
              </a:ext>
            </a:extLst>
          </p:cNvPr>
          <p:cNvSpPr/>
          <p:nvPr/>
        </p:nvSpPr>
        <p:spPr>
          <a:xfrm>
            <a:off x="8207621" y="4215709"/>
            <a:ext cx="422897" cy="41240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3E64B19-9519-4D04-AC9E-66A104BF993D}"/>
              </a:ext>
            </a:extLst>
          </p:cNvPr>
          <p:cNvSpPr/>
          <p:nvPr/>
        </p:nvSpPr>
        <p:spPr>
          <a:xfrm>
            <a:off x="6124622" y="5172134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46861C1-6040-4184-960C-1C79AE2F16CA}"/>
              </a:ext>
            </a:extLst>
          </p:cNvPr>
          <p:cNvSpPr/>
          <p:nvPr/>
        </p:nvSpPr>
        <p:spPr>
          <a:xfrm>
            <a:off x="6547518" y="5172134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20499E05-D55A-48DB-A284-E19D8DCDC7C9}"/>
              </a:ext>
            </a:extLst>
          </p:cNvPr>
          <p:cNvSpPr/>
          <p:nvPr/>
        </p:nvSpPr>
        <p:spPr>
          <a:xfrm>
            <a:off x="6970415" y="5172134"/>
            <a:ext cx="422897" cy="412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255F8F1A-2013-4653-B59F-BDA36E08DCD3}"/>
              </a:ext>
            </a:extLst>
          </p:cNvPr>
          <p:cNvSpPr/>
          <p:nvPr/>
        </p:nvSpPr>
        <p:spPr>
          <a:xfrm>
            <a:off x="7393311" y="5172134"/>
            <a:ext cx="422897" cy="41240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AC5522B8-6A55-4303-825D-7ABE09FFA2CF}"/>
              </a:ext>
            </a:extLst>
          </p:cNvPr>
          <p:cNvSpPr/>
          <p:nvPr/>
        </p:nvSpPr>
        <p:spPr>
          <a:xfrm>
            <a:off x="8672486" y="5172134"/>
            <a:ext cx="422897" cy="41240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F70DED98-FBEF-4DB1-8E74-BFE6A7E6E89A}"/>
              </a:ext>
            </a:extLst>
          </p:cNvPr>
          <p:cNvSpPr/>
          <p:nvPr/>
        </p:nvSpPr>
        <p:spPr>
          <a:xfrm>
            <a:off x="9095383" y="5172134"/>
            <a:ext cx="422897" cy="41240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5117529-1052-41F5-92A4-AFCC59E5584E}"/>
              </a:ext>
            </a:extLst>
          </p:cNvPr>
          <p:cNvSpPr/>
          <p:nvPr/>
        </p:nvSpPr>
        <p:spPr>
          <a:xfrm>
            <a:off x="7826693" y="5172134"/>
            <a:ext cx="422897" cy="41240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72A47F1F-C31B-4F3C-9675-2C5B4F5D4AFE}"/>
              </a:ext>
            </a:extLst>
          </p:cNvPr>
          <p:cNvSpPr/>
          <p:nvPr/>
        </p:nvSpPr>
        <p:spPr>
          <a:xfrm>
            <a:off x="8249590" y="5172134"/>
            <a:ext cx="422897" cy="41240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A87BA06-50BA-4269-A3A4-21F6F81C5BC8}"/>
              </a:ext>
            </a:extLst>
          </p:cNvPr>
          <p:cNvSpPr txBox="1"/>
          <p:nvPr/>
        </p:nvSpPr>
        <p:spPr>
          <a:xfrm>
            <a:off x="1834812" y="2082193"/>
            <a:ext cx="867825" cy="4424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275" dirty="0">
                <a:solidFill>
                  <a:srgbClr val="FF0000"/>
                </a:solidFill>
              </a:rPr>
              <a:t>-8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32AD03F-4FC5-4E70-B9DD-FA2FB3D53EE8}"/>
              </a:ext>
            </a:extLst>
          </p:cNvPr>
          <p:cNvSpPr txBox="1"/>
          <p:nvPr/>
        </p:nvSpPr>
        <p:spPr>
          <a:xfrm>
            <a:off x="1834812" y="2908567"/>
            <a:ext cx="867825" cy="4424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275" dirty="0">
                <a:solidFill>
                  <a:srgbClr val="FF0000"/>
                </a:solidFill>
              </a:rPr>
              <a:t>-4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1D9DE48-26AF-4BD6-A635-FF857D831646}"/>
              </a:ext>
            </a:extLst>
          </p:cNvPr>
          <p:cNvSpPr txBox="1"/>
          <p:nvPr/>
        </p:nvSpPr>
        <p:spPr>
          <a:xfrm>
            <a:off x="1856843" y="3734941"/>
            <a:ext cx="856809" cy="4424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275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B6D7283-053B-4E45-ABB3-DD6C4FE0A0A7}"/>
              </a:ext>
            </a:extLst>
          </p:cNvPr>
          <p:cNvSpPr txBox="1"/>
          <p:nvPr/>
        </p:nvSpPr>
        <p:spPr>
          <a:xfrm>
            <a:off x="1834812" y="4628110"/>
            <a:ext cx="867825" cy="4424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275" dirty="0">
                <a:solidFill>
                  <a:srgbClr val="FF0000"/>
                </a:solidFill>
              </a:rPr>
              <a:t>-2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2B91DF7-C876-496F-A73C-61162E698821}"/>
              </a:ext>
            </a:extLst>
          </p:cNvPr>
          <p:cNvSpPr txBox="1"/>
          <p:nvPr/>
        </p:nvSpPr>
        <p:spPr>
          <a:xfrm>
            <a:off x="1834812" y="5454485"/>
            <a:ext cx="867825" cy="4424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275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8346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A09C1-3E3C-4C60-8CAE-E30DB7A3613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6535" y="695205"/>
            <a:ext cx="8543925" cy="4392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Which of these represents the number -8: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A. 						B.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C. 						D.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6ED7B9-275D-4776-90F0-C9D1F57158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195" y="1881946"/>
            <a:ext cx="3498056" cy="4720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5A51CAB-2DEC-44DA-AE5C-EBE0511574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25" y="1889685"/>
            <a:ext cx="4333875" cy="45660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805DDFA-CEB2-4F2A-B099-9F9EFFE13B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7195" y="3619364"/>
            <a:ext cx="3915966" cy="441127"/>
          </a:xfrm>
          <a:prstGeom prst="rect">
            <a:avLst/>
          </a:prstGeom>
        </p:spPr>
      </p:pic>
      <p:sp>
        <p:nvSpPr>
          <p:cNvPr id="26" name="Oval 25">
            <a:extLst>
              <a:ext uri="{FF2B5EF4-FFF2-40B4-BE49-F238E27FC236}">
                <a16:creationId xmlns:a16="http://schemas.microsoft.com/office/drawing/2014/main" id="{9850458E-55F7-4B74-8269-847EAFCEBF73}"/>
              </a:ext>
            </a:extLst>
          </p:cNvPr>
          <p:cNvSpPr/>
          <p:nvPr/>
        </p:nvSpPr>
        <p:spPr>
          <a:xfrm>
            <a:off x="1101159" y="3403959"/>
            <a:ext cx="4042001" cy="87193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0CCB5F-F076-450A-ABF0-E7F5C9293B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45703" y="3602783"/>
            <a:ext cx="3505795" cy="425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40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6EEAD1-ACEA-2E73-4978-65334607B6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09C191C2-3DA0-F6BF-4022-D19AF1AA075A}"/>
                  </a:ext>
                </a:extLst>
              </p:cNvPr>
              <p:cNvSpPr>
                <a:spLocks noGrp="1"/>
              </p:cNvSpPr>
              <p:nvPr>
                <p:ph sz="half" idx="4294967295"/>
              </p:nvPr>
            </p:nvSpPr>
            <p:spPr>
              <a:xfrm>
                <a:off x="106080" y="857251"/>
                <a:ext cx="4586288" cy="380365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sz="1950" dirty="0"/>
                  <a:t>Simplify fully </a:t>
                </a:r>
                <a14:m>
                  <m:oMath xmlns:m="http://schemas.openxmlformats.org/officeDocument/2006/math"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950" dirty="0"/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09C191C2-3DA0-F6BF-4022-D19AF1AA07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>
              <a:xfrm>
                <a:off x="106080" y="857251"/>
                <a:ext cx="4586288" cy="380365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>
                <a:extLst>
                  <a:ext uri="{FF2B5EF4-FFF2-40B4-BE49-F238E27FC236}">
                    <a16:creationId xmlns:a16="http://schemas.microsoft.com/office/drawing/2014/main" id="{9E661E01-26EE-D340-B779-B112C14CED96}"/>
                  </a:ext>
                </a:extLst>
              </p:cNvPr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5051708" y="786607"/>
                <a:ext cx="4748212" cy="380365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sz="1950" dirty="0"/>
                  <a:t>Simplify fully </a:t>
                </a:r>
                <a14:m>
                  <m:oMath xmlns:m="http://schemas.openxmlformats.org/officeDocument/2006/math"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950" dirty="0"/>
              </a:p>
            </p:txBody>
          </p:sp>
        </mc:Choice>
        <mc:Fallback xmlns="">
          <p:sp>
            <p:nvSpPr>
              <p:cNvPr id="9" name="Content Placeholder 8">
                <a:extLst>
                  <a:ext uri="{FF2B5EF4-FFF2-40B4-BE49-F238E27FC236}">
                    <a16:creationId xmlns:a16="http://schemas.microsoft.com/office/drawing/2014/main" id="{9E661E01-26EE-D340-B779-B112C14CED9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294967295"/>
              </p:nvPr>
            </p:nvSpPr>
            <p:spPr>
              <a:xfrm>
                <a:off x="5051708" y="786607"/>
                <a:ext cx="4748212" cy="3803650"/>
              </a:xfr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290B9889-964B-5428-FEEF-48C507FBF0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080" y="1333208"/>
            <a:ext cx="2295845" cy="209579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9262572-78B8-D5A0-C295-782D2C027EF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63949" y="1480992"/>
            <a:ext cx="2657846" cy="203863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A7E338B-18C1-2B62-EDAA-BF9BB7490D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63949" y="1466704"/>
            <a:ext cx="1819529" cy="206721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CFB58F0-D5B3-652A-EC5D-5EA36DB921A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3457116"/>
            <a:ext cx="1505160" cy="211484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D49B9CC-30EA-A760-FC63-103F166412A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63949" y="3548205"/>
            <a:ext cx="952633" cy="202910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DF48ABA-417D-FC0C-9F18-2AC35D108929}"/>
              </a:ext>
            </a:extLst>
          </p:cNvPr>
          <p:cNvSpPr txBox="1"/>
          <p:nvPr/>
        </p:nvSpPr>
        <p:spPr>
          <a:xfrm>
            <a:off x="0" y="462485"/>
            <a:ext cx="125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I Do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84E4CE-9715-D4D5-2ABA-34B27E4FCD69}"/>
              </a:ext>
            </a:extLst>
          </p:cNvPr>
          <p:cNvSpPr txBox="1"/>
          <p:nvPr/>
        </p:nvSpPr>
        <p:spPr>
          <a:xfrm>
            <a:off x="5063526" y="441302"/>
            <a:ext cx="1165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You Do</a:t>
            </a:r>
          </a:p>
        </p:txBody>
      </p:sp>
    </p:spTree>
    <p:extLst>
      <p:ext uri="{BB962C8B-B14F-4D97-AF65-F5344CB8AC3E}">
        <p14:creationId xmlns:p14="http://schemas.microsoft.com/office/powerpoint/2010/main" val="312939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AD5AF1-1317-E63E-95F6-7CE7ADBF15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57153A81-CD22-A14E-B40A-2C0E0CB60EB0}"/>
                  </a:ext>
                </a:extLst>
              </p:cNvPr>
              <p:cNvSpPr>
                <a:spLocks noGrp="1"/>
              </p:cNvSpPr>
              <p:nvPr>
                <p:ph sz="half" idx="4294967295"/>
              </p:nvPr>
            </p:nvSpPr>
            <p:spPr>
              <a:xfrm>
                <a:off x="106080" y="857251"/>
                <a:ext cx="4586288" cy="380365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sz="1950" dirty="0"/>
                  <a:t>Simplify fully </a:t>
                </a:r>
                <a14:m>
                  <m:oMath xmlns:m="http://schemas.openxmlformats.org/officeDocument/2006/math"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950" dirty="0"/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57153A81-CD22-A14E-B40A-2C0E0CB60E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>
              <a:xfrm>
                <a:off x="106080" y="857251"/>
                <a:ext cx="4586288" cy="380365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>
                <a:extLst>
                  <a:ext uri="{FF2B5EF4-FFF2-40B4-BE49-F238E27FC236}">
                    <a16:creationId xmlns:a16="http://schemas.microsoft.com/office/drawing/2014/main" id="{DF910396-825C-B20F-466F-823CEEF3DCB3}"/>
                  </a:ext>
                </a:extLst>
              </p:cNvPr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5051708" y="786607"/>
                <a:ext cx="4748212" cy="380365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sz="1950" dirty="0"/>
                  <a:t>Simplify fully </a:t>
                </a:r>
                <a14:m>
                  <m:oMath xmlns:m="http://schemas.openxmlformats.org/officeDocument/2006/math"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950" dirty="0"/>
              </a:p>
            </p:txBody>
          </p:sp>
        </mc:Choice>
        <mc:Fallback xmlns="">
          <p:sp>
            <p:nvSpPr>
              <p:cNvPr id="9" name="Content Placeholder 8">
                <a:extLst>
                  <a:ext uri="{FF2B5EF4-FFF2-40B4-BE49-F238E27FC236}">
                    <a16:creationId xmlns:a16="http://schemas.microsoft.com/office/drawing/2014/main" id="{DF910396-825C-B20F-466F-823CEEF3DC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294967295"/>
              </p:nvPr>
            </p:nvSpPr>
            <p:spPr>
              <a:xfrm>
                <a:off x="5051708" y="786607"/>
                <a:ext cx="4748212" cy="3803650"/>
              </a:xfr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35AC49AD-FDF7-06E0-22BF-53DEEE6241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57846" y="1228508"/>
            <a:ext cx="2295845" cy="209579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EC3CA32-4870-0E54-FDCC-20D6B2DBFAD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1257087"/>
            <a:ext cx="2657846" cy="203863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D304778-3884-C29E-083D-7631D210A1F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3457116"/>
            <a:ext cx="1505160" cy="211484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046058D-2A3F-E935-EACE-96E3E55CA4C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08329" y="1380839"/>
            <a:ext cx="1810003" cy="204816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60710F4-8668-9854-D94E-460779E76D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30896" y="1408955"/>
            <a:ext cx="2295845" cy="209579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4BD8996-C052-5D5C-712A-9E820738136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30896" y="3504747"/>
            <a:ext cx="1000265" cy="212437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68F63A8-91FF-FA12-6853-DB15BB26D269}"/>
              </a:ext>
            </a:extLst>
          </p:cNvPr>
          <p:cNvSpPr txBox="1"/>
          <p:nvPr/>
        </p:nvSpPr>
        <p:spPr>
          <a:xfrm>
            <a:off x="106080" y="429569"/>
            <a:ext cx="125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I Do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E28A48-7EDD-F8E4-F0BB-03B7CA1DD3AE}"/>
              </a:ext>
            </a:extLst>
          </p:cNvPr>
          <p:cNvSpPr txBox="1"/>
          <p:nvPr/>
        </p:nvSpPr>
        <p:spPr>
          <a:xfrm>
            <a:off x="5152697" y="446732"/>
            <a:ext cx="1165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You Do</a:t>
            </a:r>
          </a:p>
        </p:txBody>
      </p:sp>
    </p:spTree>
    <p:extLst>
      <p:ext uri="{BB962C8B-B14F-4D97-AF65-F5344CB8AC3E}">
        <p14:creationId xmlns:p14="http://schemas.microsoft.com/office/powerpoint/2010/main" val="324023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7D743D-6436-362D-CA0C-46E0BFF104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871FA31-916F-2325-4EEF-B05AC3F6CA9A}"/>
                  </a:ext>
                </a:extLst>
              </p:cNvPr>
              <p:cNvSpPr txBox="1"/>
              <p:nvPr/>
            </p:nvSpPr>
            <p:spPr>
              <a:xfrm>
                <a:off x="-52386" y="1105971"/>
                <a:ext cx="500538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dirty="0"/>
                  <a:t>Fully simplify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 + 7 − 2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 + 2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871FA31-916F-2325-4EEF-B05AC3F6CA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2386" y="1105971"/>
                <a:ext cx="5005386" cy="369332"/>
              </a:xfrm>
              <a:prstGeom prst="rect">
                <a:avLst/>
              </a:prstGeom>
              <a:blipFill>
                <a:blip r:embed="rId2"/>
                <a:stretch>
                  <a:fillRect l="-973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C37F986-70A5-2C2C-3C4B-09888AE55069}"/>
                  </a:ext>
                </a:extLst>
              </p:cNvPr>
              <p:cNvSpPr txBox="1"/>
              <p:nvPr/>
            </p:nvSpPr>
            <p:spPr>
              <a:xfrm>
                <a:off x="4553743" y="1105971"/>
                <a:ext cx="501015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dirty="0"/>
                  <a:t>Fully simplify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 + 1 − 4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 + 3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C37F986-70A5-2C2C-3C4B-09888AE550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743" y="1105971"/>
                <a:ext cx="5010150" cy="369332"/>
              </a:xfrm>
              <a:prstGeom prst="rect">
                <a:avLst/>
              </a:prstGeom>
              <a:blipFill>
                <a:blip r:embed="rId3"/>
                <a:stretch>
                  <a:fillRect l="-973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15F5E419-B2CD-D5C3-9C8C-9C0BDC4AD4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685924"/>
            <a:ext cx="2391109" cy="212437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9D3F4B4-A3AE-0255-F062-9AB9676F1D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50307" y="1685924"/>
            <a:ext cx="924054" cy="188621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F29CB7B-F8E9-E9D1-7207-D84E7FB332B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605" y="3890818"/>
            <a:ext cx="952633" cy="206721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87FD6CC-26D3-A55B-976C-F262E4F8B93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66771" y="4020916"/>
            <a:ext cx="943107" cy="56205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877B230-2A46-3358-5CF1-B6A8FAD8D5BC}"/>
              </a:ext>
            </a:extLst>
          </p:cNvPr>
          <p:cNvSpPr txBox="1"/>
          <p:nvPr/>
        </p:nvSpPr>
        <p:spPr>
          <a:xfrm>
            <a:off x="0" y="546620"/>
            <a:ext cx="125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I Do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76CD4C-4ADB-7801-74F5-68E69714E1FE}"/>
              </a:ext>
            </a:extLst>
          </p:cNvPr>
          <p:cNvSpPr txBox="1"/>
          <p:nvPr/>
        </p:nvSpPr>
        <p:spPr>
          <a:xfrm>
            <a:off x="5046617" y="563783"/>
            <a:ext cx="1165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You Do</a:t>
            </a:r>
          </a:p>
        </p:txBody>
      </p:sp>
    </p:spTree>
    <p:extLst>
      <p:ext uri="{BB962C8B-B14F-4D97-AF65-F5344CB8AC3E}">
        <p14:creationId xmlns:p14="http://schemas.microsoft.com/office/powerpoint/2010/main" val="11955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3C4C6C8-E041-8C5C-1782-61B66B6CB55D}"/>
              </a:ext>
            </a:extLst>
          </p:cNvPr>
          <p:cNvSpPr txBox="1"/>
          <p:nvPr/>
        </p:nvSpPr>
        <p:spPr>
          <a:xfrm>
            <a:off x="254794" y="1110436"/>
            <a:ext cx="5005386" cy="39006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AutoNum type="alphaLcParenBoth"/>
            </a:pPr>
            <a:r>
              <a:rPr lang="en-GB" sz="2800" dirty="0"/>
              <a:t>𝑥 + 𝑥 + 𝑥 − 𝑥 </a:t>
            </a:r>
          </a:p>
          <a:p>
            <a:pPr marL="342900" indent="-342900">
              <a:lnSpc>
                <a:spcPct val="150000"/>
              </a:lnSpc>
              <a:buAutoNum type="alphaLcParenBoth"/>
            </a:pPr>
            <a:r>
              <a:rPr lang="en-GB" sz="2800" dirty="0"/>
              <a:t>𝑦 + 𝑦 − 𝑦 − 𝑦 </a:t>
            </a:r>
          </a:p>
          <a:p>
            <a:pPr marL="342900" indent="-342900">
              <a:lnSpc>
                <a:spcPct val="150000"/>
              </a:lnSpc>
              <a:buAutoNum type="alphaLcParenBoth"/>
            </a:pPr>
            <a:r>
              <a:rPr lang="en-GB" sz="2800" dirty="0"/>
              <a:t>7𝑎 − 2𝑎 </a:t>
            </a:r>
          </a:p>
          <a:p>
            <a:pPr marL="342900" indent="-342900">
              <a:lnSpc>
                <a:spcPct val="150000"/>
              </a:lnSpc>
              <a:buAutoNum type="alphaLcParenBoth"/>
            </a:pPr>
            <a:r>
              <a:rPr lang="en-GB" sz="2800" dirty="0"/>
              <a:t>3𝑏 − 2𝑏 </a:t>
            </a:r>
          </a:p>
          <a:p>
            <a:pPr marL="342900" indent="-342900">
              <a:lnSpc>
                <a:spcPct val="150000"/>
              </a:lnSpc>
              <a:buAutoNum type="alphaLcParenBoth"/>
            </a:pPr>
            <a:r>
              <a:rPr lang="en-GB" sz="2800" dirty="0"/>
              <a:t>𝑚 + 3𝑚 − 𝑚 </a:t>
            </a:r>
          </a:p>
          <a:p>
            <a:pPr marL="342900" indent="-342900">
              <a:lnSpc>
                <a:spcPct val="150000"/>
              </a:lnSpc>
              <a:buAutoNum type="alphaLcParenBoth"/>
            </a:pPr>
            <a:r>
              <a:rPr lang="en-GB" sz="2800" dirty="0"/>
              <a:t>5𝑛 − 𝑛 − 𝑛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8C0A81-71C5-24C9-6744-7595AE80C29C}"/>
              </a:ext>
            </a:extLst>
          </p:cNvPr>
          <p:cNvSpPr txBox="1"/>
          <p:nvPr/>
        </p:nvSpPr>
        <p:spPr>
          <a:xfrm>
            <a:off x="254794" y="648771"/>
            <a:ext cx="50053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Simplify fully </a:t>
            </a:r>
          </a:p>
        </p:txBody>
      </p:sp>
    </p:spTree>
    <p:extLst>
      <p:ext uri="{BB962C8B-B14F-4D97-AF65-F5344CB8AC3E}">
        <p14:creationId xmlns:p14="http://schemas.microsoft.com/office/powerpoint/2010/main" val="24104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DD9FDE3-D91D-0C49-4DD5-F4F6310081DC}"/>
                  </a:ext>
                </a:extLst>
              </p:cNvPr>
              <p:cNvSpPr txBox="1"/>
              <p:nvPr/>
            </p:nvSpPr>
            <p:spPr>
              <a:xfrm>
                <a:off x="259208" y="399489"/>
                <a:ext cx="8743949" cy="4182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2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Match the terms on the left with the equivalent card on the right.</a:t>
                </a:r>
              </a:p>
              <a:p>
                <a:endParaRPr lang="en-GB" sz="2215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215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215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215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215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215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215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2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In the term </a:t>
                </a:r>
                <a14:m>
                  <m:oMath xmlns:m="http://schemas.openxmlformats.org/officeDocument/2006/math">
                    <m:r>
                      <a:rPr lang="en-GB" sz="2215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3</m:t>
                    </m:r>
                    <m:r>
                      <a:rPr lang="en-GB" sz="2215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n-GB" sz="22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the letter </a:t>
                </a:r>
                <a14:m>
                  <m:oMath xmlns:m="http://schemas.openxmlformats.org/officeDocument/2006/math">
                    <m:r>
                      <a:rPr lang="en-GB" sz="2215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n-GB" sz="22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 is the __________ .</a:t>
                </a:r>
              </a:p>
              <a:p>
                <a:endParaRPr lang="en-GB" sz="2215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2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In a the term </a:t>
                </a:r>
                <a14:m>
                  <m:oMath xmlns:m="http://schemas.openxmlformats.org/officeDocument/2006/math">
                    <m:r>
                      <a:rPr lang="en-GB" sz="2215" i="1" dirty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3</m:t>
                    </m:r>
                    <m:r>
                      <a:rPr lang="en-GB" sz="2215" i="1" dirty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n-GB" sz="22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the number </a:t>
                </a:r>
                <a14:m>
                  <m:oMath xmlns:m="http://schemas.openxmlformats.org/officeDocument/2006/math">
                    <m:r>
                      <a:rPr lang="en-GB" sz="2215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3</m:t>
                    </m:r>
                  </m:oMath>
                </a14:m>
                <a:r>
                  <a:rPr lang="en-GB" sz="22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 is called the</a:t>
                </a:r>
              </a:p>
              <a:p>
                <a:r>
                  <a:rPr lang="en-GB" sz="22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___________ of </a:t>
                </a:r>
                <a14:m>
                  <m:oMath xmlns:m="http://schemas.openxmlformats.org/officeDocument/2006/math">
                    <m:r>
                      <a:rPr lang="en-GB" sz="2215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𝑥</m:t>
                    </m:r>
                  </m:oMath>
                </a14:m>
                <a:r>
                  <a:rPr lang="en-GB" sz="2215" dirty="0"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DD9FDE3-D91D-0C49-4DD5-F4F631008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208" y="399489"/>
                <a:ext cx="8743949" cy="4182683"/>
              </a:xfrm>
              <a:prstGeom prst="rect">
                <a:avLst/>
              </a:prstGeom>
              <a:blipFill>
                <a:blip r:embed="rId2"/>
                <a:stretch>
                  <a:fillRect l="-907" t="-1020" b="-18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ounded Rectangle 2">
                <a:extLst>
                  <a:ext uri="{FF2B5EF4-FFF2-40B4-BE49-F238E27FC236}">
                    <a16:creationId xmlns:a16="http://schemas.microsoft.com/office/drawing/2014/main" id="{A2699729-ABA8-272C-5175-FF38199CDD55}"/>
                  </a:ext>
                </a:extLst>
              </p:cNvPr>
              <p:cNvSpPr/>
              <p:nvPr/>
            </p:nvSpPr>
            <p:spPr>
              <a:xfrm>
                <a:off x="1862954" y="979898"/>
                <a:ext cx="1221407" cy="354659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1846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46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846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846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ounded Rectangle 2">
                <a:extLst>
                  <a:ext uri="{FF2B5EF4-FFF2-40B4-BE49-F238E27FC236}">
                    <a16:creationId xmlns:a16="http://schemas.microsoft.com/office/drawing/2014/main" id="{A2699729-ABA8-272C-5175-FF38199CDD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2954" y="979898"/>
                <a:ext cx="1221407" cy="354659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ounded Rectangle 4">
                <a:extLst>
                  <a:ext uri="{FF2B5EF4-FFF2-40B4-BE49-F238E27FC236}">
                    <a16:creationId xmlns:a16="http://schemas.microsoft.com/office/drawing/2014/main" id="{F8AD2545-A741-0BE3-4782-37BEABD9CD09}"/>
                  </a:ext>
                </a:extLst>
              </p:cNvPr>
              <p:cNvSpPr/>
              <p:nvPr/>
            </p:nvSpPr>
            <p:spPr>
              <a:xfrm>
                <a:off x="1862954" y="1492550"/>
                <a:ext cx="1221407" cy="354659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846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4" name="Rounded Rectangle 4">
                <a:extLst>
                  <a:ext uri="{FF2B5EF4-FFF2-40B4-BE49-F238E27FC236}">
                    <a16:creationId xmlns:a16="http://schemas.microsoft.com/office/drawing/2014/main" id="{F8AD2545-A741-0BE3-4782-37BEABD9CD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2954" y="1492550"/>
                <a:ext cx="1221407" cy="354659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ounded Rectangle 5">
                <a:extLst>
                  <a:ext uri="{FF2B5EF4-FFF2-40B4-BE49-F238E27FC236}">
                    <a16:creationId xmlns:a16="http://schemas.microsoft.com/office/drawing/2014/main" id="{C69B26D3-04B7-BB12-D5C6-8E7B07E931A9}"/>
                  </a:ext>
                </a:extLst>
              </p:cNvPr>
              <p:cNvSpPr/>
              <p:nvPr/>
            </p:nvSpPr>
            <p:spPr>
              <a:xfrm>
                <a:off x="1862954" y="2028510"/>
                <a:ext cx="1221407" cy="354659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sz="1846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46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846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846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" name="Rounded Rectangle 5">
                <a:extLst>
                  <a:ext uri="{FF2B5EF4-FFF2-40B4-BE49-F238E27FC236}">
                    <a16:creationId xmlns:a16="http://schemas.microsoft.com/office/drawing/2014/main" id="{C69B26D3-04B7-BB12-D5C6-8E7B07E931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2954" y="2028510"/>
                <a:ext cx="1221407" cy="354659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ounded Rectangle 6">
                <a:extLst>
                  <a:ext uri="{FF2B5EF4-FFF2-40B4-BE49-F238E27FC236}">
                    <a16:creationId xmlns:a16="http://schemas.microsoft.com/office/drawing/2014/main" id="{3AC14098-EA32-1838-F8C0-78BA206B28AC}"/>
                  </a:ext>
                </a:extLst>
              </p:cNvPr>
              <p:cNvSpPr/>
              <p:nvPr/>
            </p:nvSpPr>
            <p:spPr>
              <a:xfrm>
                <a:off x="1862954" y="2564470"/>
                <a:ext cx="1221407" cy="354659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1846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846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846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1846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1846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846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6" name="Rounded Rectangle 6">
                <a:extLst>
                  <a:ext uri="{FF2B5EF4-FFF2-40B4-BE49-F238E27FC236}">
                    <a16:creationId xmlns:a16="http://schemas.microsoft.com/office/drawing/2014/main" id="{3AC14098-EA32-1838-F8C0-78BA206B28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2954" y="2564470"/>
                <a:ext cx="1221407" cy="354659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ounded Rectangle 7">
                <a:extLst>
                  <a:ext uri="{FF2B5EF4-FFF2-40B4-BE49-F238E27FC236}">
                    <a16:creationId xmlns:a16="http://schemas.microsoft.com/office/drawing/2014/main" id="{86002606-7A97-E3A4-560A-F2AD40F4E3FD}"/>
                  </a:ext>
                </a:extLst>
              </p:cNvPr>
              <p:cNvSpPr/>
              <p:nvPr/>
            </p:nvSpPr>
            <p:spPr>
              <a:xfrm>
                <a:off x="4740254" y="979898"/>
                <a:ext cx="2401443" cy="354659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846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" name="Rounded Rectangle 7">
                <a:extLst>
                  <a:ext uri="{FF2B5EF4-FFF2-40B4-BE49-F238E27FC236}">
                    <a16:creationId xmlns:a16="http://schemas.microsoft.com/office/drawing/2014/main" id="{86002606-7A97-E3A4-560A-F2AD40F4E3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254" y="979898"/>
                <a:ext cx="2401443" cy="354659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  <a:ln w="3810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ounded Rectangle 8">
                <a:extLst>
                  <a:ext uri="{FF2B5EF4-FFF2-40B4-BE49-F238E27FC236}">
                    <a16:creationId xmlns:a16="http://schemas.microsoft.com/office/drawing/2014/main" id="{6267F593-B5C4-385B-F946-9100738BA1D9}"/>
                  </a:ext>
                </a:extLst>
              </p:cNvPr>
              <p:cNvSpPr/>
              <p:nvPr/>
            </p:nvSpPr>
            <p:spPr>
              <a:xfrm>
                <a:off x="4740254" y="1492550"/>
                <a:ext cx="2401443" cy="354659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× </m:t>
                    </m:r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846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8" name="Rounded Rectangle 8">
                <a:extLst>
                  <a:ext uri="{FF2B5EF4-FFF2-40B4-BE49-F238E27FC236}">
                    <a16:creationId xmlns:a16="http://schemas.microsoft.com/office/drawing/2014/main" id="{6267F593-B5C4-385B-F946-9100738BA1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254" y="1492550"/>
                <a:ext cx="2401443" cy="354659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  <a:ln w="3810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ounded Rectangle 9">
                <a:extLst>
                  <a:ext uri="{FF2B5EF4-FFF2-40B4-BE49-F238E27FC236}">
                    <a16:creationId xmlns:a16="http://schemas.microsoft.com/office/drawing/2014/main" id="{7E573299-EAC1-7B1E-B707-7750D2A0CD87}"/>
                  </a:ext>
                </a:extLst>
              </p:cNvPr>
              <p:cNvSpPr/>
              <p:nvPr/>
            </p:nvSpPr>
            <p:spPr>
              <a:xfrm>
                <a:off x="4740254" y="2028510"/>
                <a:ext cx="2401443" cy="354659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 × </m:t>
                    </m:r>
                    <m:r>
                      <a:rPr lang="en-GB" sz="1846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846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9" name="Rounded Rectangle 9">
                <a:extLst>
                  <a:ext uri="{FF2B5EF4-FFF2-40B4-BE49-F238E27FC236}">
                    <a16:creationId xmlns:a16="http://schemas.microsoft.com/office/drawing/2014/main" id="{7E573299-EAC1-7B1E-B707-7750D2A0CD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254" y="2028510"/>
                <a:ext cx="2401443" cy="354659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  <a:ln w="3810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ounded Rectangle 10">
                <a:extLst>
                  <a:ext uri="{FF2B5EF4-FFF2-40B4-BE49-F238E27FC236}">
                    <a16:creationId xmlns:a16="http://schemas.microsoft.com/office/drawing/2014/main" id="{3F78A35E-5512-30F8-D8B9-BF9615DDA6A9}"/>
                  </a:ext>
                </a:extLst>
              </p:cNvPr>
              <p:cNvSpPr/>
              <p:nvPr/>
            </p:nvSpPr>
            <p:spPr>
              <a:xfrm>
                <a:off x="4740254" y="2564470"/>
                <a:ext cx="2401443" cy="354659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62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662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  <m:r>
                      <a:rPr lang="en-GB" sz="1662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62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× 2 × </m:t>
                    </m:r>
                    <m:r>
                      <a:rPr lang="en-GB" sz="1662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62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0" name="Rounded Rectangle 10">
                <a:extLst>
                  <a:ext uri="{FF2B5EF4-FFF2-40B4-BE49-F238E27FC236}">
                    <a16:creationId xmlns:a16="http://schemas.microsoft.com/office/drawing/2014/main" id="{3F78A35E-5512-30F8-D8B9-BF9615DDA6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254" y="2564470"/>
                <a:ext cx="2401443" cy="354659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  <a:ln w="3810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7009D18E-5367-99D7-1536-270320422F46}"/>
              </a:ext>
            </a:extLst>
          </p:cNvPr>
          <p:cNvSpPr txBox="1"/>
          <p:nvPr/>
        </p:nvSpPr>
        <p:spPr>
          <a:xfrm>
            <a:off x="259208" y="4764877"/>
            <a:ext cx="7271408" cy="433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15" dirty="0">
                <a:latin typeface="Calibri" panose="020F0502020204030204" pitchFamily="34" charset="0"/>
                <a:cs typeface="Calibri" panose="020F0502020204030204" pitchFamily="34" charset="0"/>
              </a:rPr>
              <a:t>4) Which expression is represented by the bar model?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480A82E-D2D0-3F0C-C37D-DEF9F17D33A3}"/>
                  </a:ext>
                </a:extLst>
              </p:cNvPr>
              <p:cNvSpPr/>
              <p:nvPr/>
            </p:nvSpPr>
            <p:spPr>
              <a:xfrm>
                <a:off x="1369187" y="5368314"/>
                <a:ext cx="952095" cy="446856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21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215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480A82E-D2D0-3F0C-C37D-DEF9F17D33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9187" y="5368314"/>
                <a:ext cx="952095" cy="44685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809E224-BD5B-7D12-A430-9BC311D5B6C1}"/>
                  </a:ext>
                </a:extLst>
              </p:cNvPr>
              <p:cNvSpPr/>
              <p:nvPr/>
            </p:nvSpPr>
            <p:spPr>
              <a:xfrm>
                <a:off x="2321283" y="5368314"/>
                <a:ext cx="657027" cy="44685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21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2215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809E224-BD5B-7D12-A430-9BC311D5B6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1283" y="5368314"/>
                <a:ext cx="657027" cy="44685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6C04117-A79C-185D-422E-0C138537E002}"/>
                  </a:ext>
                </a:extLst>
              </p:cNvPr>
              <p:cNvSpPr/>
              <p:nvPr/>
            </p:nvSpPr>
            <p:spPr>
              <a:xfrm>
                <a:off x="2978308" y="5368314"/>
                <a:ext cx="952095" cy="446856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21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215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6C04117-A79C-185D-422E-0C138537E0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8308" y="5368314"/>
                <a:ext cx="952095" cy="44685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AFFB990-FF2F-74CF-F08B-70704B7A7D73}"/>
                  </a:ext>
                </a:extLst>
              </p:cNvPr>
              <p:cNvSpPr/>
              <p:nvPr/>
            </p:nvSpPr>
            <p:spPr>
              <a:xfrm>
                <a:off x="3930405" y="5368314"/>
                <a:ext cx="657027" cy="44685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21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2215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AFFB990-FF2F-74CF-F08B-70704B7A7D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405" y="5368314"/>
                <a:ext cx="657027" cy="44685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C384731-9422-66F3-65DE-E5D1418CC984}"/>
                  </a:ext>
                </a:extLst>
              </p:cNvPr>
              <p:cNvSpPr/>
              <p:nvPr/>
            </p:nvSpPr>
            <p:spPr>
              <a:xfrm>
                <a:off x="4587430" y="5368314"/>
                <a:ext cx="952095" cy="446856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21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215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C384731-9422-66F3-65DE-E5D1418CC9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430" y="5368314"/>
                <a:ext cx="952095" cy="44685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48388FE-E753-3B49-757C-6125C8467CB2}"/>
                  </a:ext>
                </a:extLst>
              </p:cNvPr>
              <p:cNvSpPr/>
              <p:nvPr/>
            </p:nvSpPr>
            <p:spPr>
              <a:xfrm>
                <a:off x="5539526" y="5368314"/>
                <a:ext cx="657027" cy="44685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215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2215" dirty="0">
                    <a:solidFill>
                      <a:sysClr val="windowText" lastClr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48388FE-E753-3B49-757C-6125C8467C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9526" y="5368314"/>
                <a:ext cx="657027" cy="44685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5AB494C-7F3D-AE8F-5B21-59B268B406C9}"/>
                  </a:ext>
                </a:extLst>
              </p:cNvPr>
              <p:cNvSpPr txBox="1"/>
              <p:nvPr/>
            </p:nvSpPr>
            <p:spPr>
              <a:xfrm>
                <a:off x="259207" y="5943432"/>
                <a:ext cx="1317861" cy="433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15" i="1">
                          <a:latin typeface="Cambria Math" panose="02040503050406030204" pitchFamily="18" charset="0"/>
                        </a:rPr>
                        <m:t>3(</m:t>
                      </m:r>
                      <m:r>
                        <a:rPr lang="en-GB" sz="2215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215" i="1">
                          <a:latin typeface="Cambria Math" panose="02040503050406030204" pitchFamily="18" charset="0"/>
                        </a:rPr>
                        <m:t>+7)</m:t>
                      </m:r>
                    </m:oMath>
                  </m:oMathPara>
                </a14:m>
                <a:endParaRPr lang="en-GB" sz="2215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5AB494C-7F3D-AE8F-5B21-59B268B406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207" y="5943432"/>
                <a:ext cx="1317861" cy="433196"/>
              </a:xfrm>
              <a:prstGeom prst="rect">
                <a:avLst/>
              </a:prstGeom>
              <a:blipFill>
                <a:blip r:embed="rId17"/>
                <a:stretch>
                  <a:fillRect b="-15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F5DB084-2DA5-F97B-7C29-9BED65607DB7}"/>
                  </a:ext>
                </a:extLst>
              </p:cNvPr>
              <p:cNvSpPr txBox="1"/>
              <p:nvPr/>
            </p:nvSpPr>
            <p:spPr>
              <a:xfrm>
                <a:off x="2197941" y="5943432"/>
                <a:ext cx="1080617" cy="433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15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215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215" i="1">
                          <a:latin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en-GB" sz="2215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F5DB084-2DA5-F97B-7C29-9BED65607D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7941" y="5943432"/>
                <a:ext cx="1080617" cy="43319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4F4227E-67EC-EC6F-CE8E-5BFA8FAC8FE1}"/>
                  </a:ext>
                </a:extLst>
              </p:cNvPr>
              <p:cNvSpPr txBox="1"/>
              <p:nvPr/>
            </p:nvSpPr>
            <p:spPr>
              <a:xfrm>
                <a:off x="3861453" y="5943432"/>
                <a:ext cx="1474956" cy="433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15" i="1">
                          <a:latin typeface="Cambria Math" panose="02040503050406030204" pitchFamily="18" charset="0"/>
                        </a:rPr>
                        <m:t>3(</m:t>
                      </m:r>
                      <m:r>
                        <a:rPr lang="en-GB" sz="2215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215" i="1">
                          <a:latin typeface="Cambria Math" panose="02040503050406030204" pitchFamily="18" charset="0"/>
                        </a:rPr>
                        <m:t>+21)</m:t>
                      </m:r>
                    </m:oMath>
                  </m:oMathPara>
                </a14:m>
                <a:endParaRPr lang="en-GB" sz="2215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4F4227E-67EC-EC6F-CE8E-5BFA8FAC8F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1453" y="5943432"/>
                <a:ext cx="1474956" cy="433196"/>
              </a:xfrm>
              <a:prstGeom prst="rect">
                <a:avLst/>
              </a:prstGeom>
              <a:blipFill>
                <a:blip r:embed="rId19"/>
                <a:stretch>
                  <a:fillRect b="-15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951C09B-0ADB-C1E9-1E80-6D9B69D25023}"/>
                  </a:ext>
                </a:extLst>
              </p:cNvPr>
              <p:cNvSpPr txBox="1"/>
              <p:nvPr/>
            </p:nvSpPr>
            <p:spPr>
              <a:xfrm>
                <a:off x="5983669" y="5943432"/>
                <a:ext cx="1237711" cy="433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15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215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215" i="1">
                          <a:latin typeface="Cambria Math" panose="02040503050406030204" pitchFamily="18" charset="0"/>
                        </a:rPr>
                        <m:t>+21</m:t>
                      </m:r>
                    </m:oMath>
                  </m:oMathPara>
                </a14:m>
                <a:endParaRPr lang="en-GB" sz="2215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951C09B-0ADB-C1E9-1E80-6D9B69D250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3669" y="5943432"/>
                <a:ext cx="1237711" cy="433196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CD469BA-8CDF-975D-FE84-FE3FDFC57842}"/>
              </a:ext>
            </a:extLst>
          </p:cNvPr>
          <p:cNvCxnSpPr>
            <a:cxnSpLocks/>
          </p:cNvCxnSpPr>
          <p:nvPr/>
        </p:nvCxnSpPr>
        <p:spPr>
          <a:xfrm flipV="1">
            <a:off x="3084361" y="1184775"/>
            <a:ext cx="1655893" cy="59178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05D571A-CE4C-CC91-6C50-58CC0B8287EC}"/>
              </a:ext>
            </a:extLst>
          </p:cNvPr>
          <p:cNvCxnSpPr>
            <a:cxnSpLocks/>
          </p:cNvCxnSpPr>
          <p:nvPr/>
        </p:nvCxnSpPr>
        <p:spPr>
          <a:xfrm flipV="1">
            <a:off x="3102457" y="1657952"/>
            <a:ext cx="1655893" cy="59178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B430A44-BB12-66F2-F051-5114CD5543E5}"/>
              </a:ext>
            </a:extLst>
          </p:cNvPr>
          <p:cNvCxnSpPr/>
          <p:nvPr/>
        </p:nvCxnSpPr>
        <p:spPr>
          <a:xfrm>
            <a:off x="3075313" y="1060526"/>
            <a:ext cx="1655893" cy="118356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9912455-BA3A-B6F6-9C98-4D76FFAA9991}"/>
              </a:ext>
            </a:extLst>
          </p:cNvPr>
          <p:cNvCxnSpPr>
            <a:cxnSpLocks/>
          </p:cNvCxnSpPr>
          <p:nvPr/>
        </p:nvCxnSpPr>
        <p:spPr>
          <a:xfrm>
            <a:off x="3075313" y="2774334"/>
            <a:ext cx="165589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EB4FF73-0145-2E9F-692A-2399D1C2C380}"/>
              </a:ext>
            </a:extLst>
          </p:cNvPr>
          <p:cNvSpPr txBox="1"/>
          <p:nvPr/>
        </p:nvSpPr>
        <p:spPr>
          <a:xfrm>
            <a:off x="4567633" y="3072302"/>
            <a:ext cx="1345240" cy="4901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85" dirty="0">
                <a:solidFill>
                  <a:srgbClr val="FF0000"/>
                </a:solidFill>
              </a:rPr>
              <a:t>variable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FF42CF7-7A39-580B-CB45-11D3EBAB9167}"/>
              </a:ext>
            </a:extLst>
          </p:cNvPr>
          <p:cNvSpPr txBox="1"/>
          <p:nvPr/>
        </p:nvSpPr>
        <p:spPr>
          <a:xfrm>
            <a:off x="578941" y="4092807"/>
            <a:ext cx="1667892" cy="4901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85" dirty="0">
                <a:solidFill>
                  <a:srgbClr val="FF0000"/>
                </a:solidFill>
              </a:rPr>
              <a:t>coefficient</a:t>
            </a:r>
          </a:p>
        </p:txBody>
      </p:sp>
      <p:sp>
        <p:nvSpPr>
          <p:cNvPr id="28" name="Rounded Rectangle 33">
            <a:extLst>
              <a:ext uri="{FF2B5EF4-FFF2-40B4-BE49-F238E27FC236}">
                <a16:creationId xmlns:a16="http://schemas.microsoft.com/office/drawing/2014/main" id="{C477CE27-67EF-125E-75A7-2D1A870FA2A7}"/>
              </a:ext>
            </a:extLst>
          </p:cNvPr>
          <p:cNvSpPr/>
          <p:nvPr/>
        </p:nvSpPr>
        <p:spPr>
          <a:xfrm>
            <a:off x="260295" y="5886612"/>
            <a:ext cx="1310282" cy="48297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sp>
        <p:nvSpPr>
          <p:cNvPr id="29" name="Rounded Rectangle 34">
            <a:extLst>
              <a:ext uri="{FF2B5EF4-FFF2-40B4-BE49-F238E27FC236}">
                <a16:creationId xmlns:a16="http://schemas.microsoft.com/office/drawing/2014/main" id="{A86C490B-4CB7-D94F-6AF2-CF81991A91CD}"/>
              </a:ext>
            </a:extLst>
          </p:cNvPr>
          <p:cNvSpPr/>
          <p:nvPr/>
        </p:nvSpPr>
        <p:spPr>
          <a:xfrm>
            <a:off x="5963815" y="5876681"/>
            <a:ext cx="1247226" cy="48297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</p:spTree>
    <p:extLst>
      <p:ext uri="{BB962C8B-B14F-4D97-AF65-F5344CB8AC3E}">
        <p14:creationId xmlns:p14="http://schemas.microsoft.com/office/powerpoint/2010/main" val="269174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 animBg="1"/>
      <p:bldP spid="2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-50218" y="508000"/>
            <a:ext cx="9956218" cy="3600000"/>
          </a:xfrm>
        </p:spPr>
        <p:txBody>
          <a:bodyPr/>
          <a:lstStyle/>
          <a:p>
            <a:r>
              <a:rPr lang="en-GB" dirty="0"/>
              <a:t>Simplifying expressions with more than one variable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4294967295"/>
              </p:nvPr>
            </p:nvSpPr>
            <p:spPr>
              <a:xfrm>
                <a:off x="70609" y="1844369"/>
                <a:ext cx="9129486" cy="36000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GB" dirty="0"/>
                  <a:t>Consider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Will it simplify?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will not simplify due to each term featuring a different variable. </a:t>
                </a:r>
              </a:p>
              <a:p>
                <a:pPr marL="0" indent="0">
                  <a:buNone/>
                </a:pPr>
                <a:r>
                  <a:rPr lang="en-GB" dirty="0"/>
                  <a:t>This is an expression which cannot be simplified. 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70609" y="1844369"/>
                <a:ext cx="9129486" cy="36000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A95CE572-3FB7-C73C-F7D2-4E32881D7A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0649" y="1500945"/>
            <a:ext cx="3620005" cy="2143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683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15" y="620553"/>
            <a:ext cx="8543925" cy="649288"/>
          </a:xfrm>
        </p:spPr>
        <p:txBody>
          <a:bodyPr/>
          <a:lstStyle/>
          <a:p>
            <a:r>
              <a:rPr lang="en-GB" dirty="0"/>
              <a:t>Will it simplify?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68BC6D9-2C6D-40FE-AF8E-8B6A937CDB9F}"/>
                  </a:ext>
                </a:extLst>
              </p:cNvPr>
              <p:cNvSpPr txBox="1"/>
              <p:nvPr/>
            </p:nvSpPr>
            <p:spPr>
              <a:xfrm>
                <a:off x="181079" y="3822945"/>
                <a:ext cx="1218988" cy="350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275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68BC6D9-2C6D-40FE-AF8E-8B6A937CD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79" y="3822945"/>
                <a:ext cx="1218988" cy="350096"/>
              </a:xfrm>
              <a:prstGeom prst="rect">
                <a:avLst/>
              </a:prstGeom>
              <a:blipFill>
                <a:blip r:embed="rId2"/>
                <a:stretch>
                  <a:fillRect l="-8500" r="-6500" b="-344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4FC3D2B-E0D3-4723-A175-273071E5CCAB}"/>
                  </a:ext>
                </a:extLst>
              </p:cNvPr>
              <p:cNvSpPr txBox="1"/>
              <p:nvPr/>
            </p:nvSpPr>
            <p:spPr>
              <a:xfrm>
                <a:off x="181080" y="4201252"/>
                <a:ext cx="1363771" cy="350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275" i="1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4FC3D2B-E0D3-4723-A175-273071E5CC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80" y="4201252"/>
                <a:ext cx="1363771" cy="350096"/>
              </a:xfrm>
              <a:prstGeom prst="rect">
                <a:avLst/>
              </a:prstGeom>
              <a:blipFill>
                <a:blip r:embed="rId3"/>
                <a:stretch>
                  <a:fillRect l="-7623" r="-897" b="-344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2E0E680-2B1B-479F-98F9-85E9677C0DDE}"/>
                  </a:ext>
                </a:extLst>
              </p:cNvPr>
              <p:cNvSpPr txBox="1"/>
              <p:nvPr/>
            </p:nvSpPr>
            <p:spPr>
              <a:xfrm>
                <a:off x="181077" y="3407276"/>
                <a:ext cx="1089144" cy="350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75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2E0E680-2B1B-479F-98F9-85E9677C0D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77" y="3407276"/>
                <a:ext cx="1089144" cy="350096"/>
              </a:xfrm>
              <a:prstGeom prst="rect">
                <a:avLst/>
              </a:prstGeom>
              <a:blipFill>
                <a:blip r:embed="rId4"/>
                <a:stretch>
                  <a:fillRect l="-9551" t="-1754" r="-4494" b="-350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39046CB-35CC-4E10-9548-9FEDEEF7969A}"/>
                  </a:ext>
                </a:extLst>
              </p:cNvPr>
              <p:cNvSpPr txBox="1"/>
              <p:nvPr/>
            </p:nvSpPr>
            <p:spPr>
              <a:xfrm>
                <a:off x="181076" y="2984082"/>
                <a:ext cx="1071191" cy="350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75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39046CB-35CC-4E10-9548-9FEDEEF796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76" y="2984082"/>
                <a:ext cx="1071191" cy="350096"/>
              </a:xfrm>
              <a:prstGeom prst="rect">
                <a:avLst/>
              </a:prstGeom>
              <a:blipFill>
                <a:blip r:embed="rId5"/>
                <a:stretch>
                  <a:fillRect l="-9143" r="-800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D58898F-948F-484A-B1E3-34327EB1ACA2}"/>
                  </a:ext>
                </a:extLst>
              </p:cNvPr>
              <p:cNvSpPr txBox="1"/>
              <p:nvPr/>
            </p:nvSpPr>
            <p:spPr>
              <a:xfrm>
                <a:off x="181076" y="2594481"/>
                <a:ext cx="1068178" cy="350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75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D58898F-948F-484A-B1E3-34327EB1AC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76" y="2594481"/>
                <a:ext cx="1068178" cy="350096"/>
              </a:xfrm>
              <a:prstGeom prst="rect">
                <a:avLst/>
              </a:prstGeom>
              <a:blipFill>
                <a:blip r:embed="rId6"/>
                <a:stretch>
                  <a:fillRect l="-9143" r="-800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8316BE1-7BD4-41DB-B855-9AC83AD8B146}"/>
                  </a:ext>
                </a:extLst>
              </p:cNvPr>
              <p:cNvSpPr txBox="1"/>
              <p:nvPr/>
            </p:nvSpPr>
            <p:spPr>
              <a:xfrm>
                <a:off x="173959" y="2183199"/>
                <a:ext cx="1068178" cy="350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75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8316BE1-7BD4-41DB-B855-9AC83AD8B1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959" y="2183199"/>
                <a:ext cx="1068178" cy="350096"/>
              </a:xfrm>
              <a:prstGeom prst="rect">
                <a:avLst/>
              </a:prstGeom>
              <a:blipFill>
                <a:blip r:embed="rId7"/>
                <a:stretch>
                  <a:fillRect l="-9143" r="-8000" b="-32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3349478-97CC-4817-8C85-09A8730123B7}"/>
                  </a:ext>
                </a:extLst>
              </p:cNvPr>
              <p:cNvSpPr txBox="1"/>
              <p:nvPr/>
            </p:nvSpPr>
            <p:spPr>
              <a:xfrm>
                <a:off x="173958" y="1793532"/>
                <a:ext cx="1068178" cy="350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75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3349478-97CC-4817-8C85-09A8730123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958" y="1793532"/>
                <a:ext cx="1068178" cy="350096"/>
              </a:xfrm>
              <a:prstGeom prst="rect">
                <a:avLst/>
              </a:prstGeom>
              <a:blipFill>
                <a:blip r:embed="rId8"/>
                <a:stretch>
                  <a:fillRect l="-9143" r="-8000" b="-32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31387F0-1543-447A-B9B2-38E87F1255A3}"/>
                  </a:ext>
                </a:extLst>
              </p:cNvPr>
              <p:cNvSpPr txBox="1"/>
              <p:nvPr/>
            </p:nvSpPr>
            <p:spPr>
              <a:xfrm>
                <a:off x="181080" y="4635740"/>
                <a:ext cx="1363771" cy="350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275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31387F0-1543-447A-B9B2-38E87F1255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80" y="4635740"/>
                <a:ext cx="1363771" cy="350096"/>
              </a:xfrm>
              <a:prstGeom prst="rect">
                <a:avLst/>
              </a:prstGeom>
              <a:blipFill>
                <a:blip r:embed="rId9"/>
                <a:stretch>
                  <a:fillRect l="-7623" r="-897" b="-344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840626E-9021-4DEB-BD3D-DE99226F54F6}"/>
                  </a:ext>
                </a:extLst>
              </p:cNvPr>
              <p:cNvSpPr txBox="1"/>
              <p:nvPr/>
            </p:nvSpPr>
            <p:spPr>
              <a:xfrm>
                <a:off x="181080" y="5050909"/>
                <a:ext cx="1581780" cy="350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275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840626E-9021-4DEB-BD3D-DE99226F54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80" y="5050909"/>
                <a:ext cx="1581780" cy="350096"/>
              </a:xfrm>
              <a:prstGeom prst="rect">
                <a:avLst/>
              </a:prstGeom>
              <a:blipFill>
                <a:blip r:embed="rId10"/>
                <a:stretch>
                  <a:fillRect l="-386" t="-1754" r="-772" b="-350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9481ED8A-9A20-43F6-BDB2-24381D8689B6}"/>
              </a:ext>
            </a:extLst>
          </p:cNvPr>
          <p:cNvSpPr txBox="1"/>
          <p:nvPr/>
        </p:nvSpPr>
        <p:spPr>
          <a:xfrm>
            <a:off x="2083618" y="1831719"/>
            <a:ext cx="1582806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625" dirty="0">
                <a:latin typeface="Calibri" panose="020F0502020204030204"/>
              </a:rPr>
              <a:t>yes        no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0CC9DD-9536-496D-92CE-017435F47497}"/>
              </a:ext>
            </a:extLst>
          </p:cNvPr>
          <p:cNvSpPr txBox="1"/>
          <p:nvPr/>
        </p:nvSpPr>
        <p:spPr>
          <a:xfrm>
            <a:off x="1946677" y="5044787"/>
            <a:ext cx="1582806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625" dirty="0">
                <a:latin typeface="Calibri" panose="020F0502020204030204"/>
              </a:rPr>
              <a:t>yes          no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344F785-3CA4-420E-8236-68EF87423E66}"/>
              </a:ext>
            </a:extLst>
          </p:cNvPr>
          <p:cNvSpPr txBox="1"/>
          <p:nvPr/>
        </p:nvSpPr>
        <p:spPr>
          <a:xfrm>
            <a:off x="2049925" y="2624838"/>
            <a:ext cx="1582806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625" dirty="0">
                <a:latin typeface="Calibri" panose="020F0502020204030204"/>
              </a:rPr>
              <a:t>yes         no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0C99F86-95B3-40D9-829B-3F9A4D8384A2}"/>
              </a:ext>
            </a:extLst>
          </p:cNvPr>
          <p:cNvSpPr txBox="1"/>
          <p:nvPr/>
        </p:nvSpPr>
        <p:spPr>
          <a:xfrm>
            <a:off x="1989949" y="3031585"/>
            <a:ext cx="1582806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625" dirty="0">
                <a:latin typeface="Calibri" panose="020F0502020204030204"/>
              </a:rPr>
              <a:t>yes         no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1C27755-6899-4CE8-B47C-17930A59338D}"/>
              </a:ext>
            </a:extLst>
          </p:cNvPr>
          <p:cNvSpPr txBox="1"/>
          <p:nvPr/>
        </p:nvSpPr>
        <p:spPr>
          <a:xfrm>
            <a:off x="2008594" y="3382284"/>
            <a:ext cx="1582806" cy="34240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625" dirty="0">
                <a:latin typeface="Calibri" panose="020F0502020204030204"/>
              </a:rPr>
              <a:t>yes         no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28E7AF4-F65F-4BAA-89F7-99F2D6E96100}"/>
              </a:ext>
            </a:extLst>
          </p:cNvPr>
          <p:cNvSpPr txBox="1"/>
          <p:nvPr/>
        </p:nvSpPr>
        <p:spPr>
          <a:xfrm>
            <a:off x="2049925" y="3830523"/>
            <a:ext cx="1582806" cy="34240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625" dirty="0">
                <a:latin typeface="Calibri" panose="020F0502020204030204"/>
              </a:rPr>
              <a:t>yes        no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EFD0795-8475-4264-9912-5072C67DFB62}"/>
              </a:ext>
            </a:extLst>
          </p:cNvPr>
          <p:cNvSpPr txBox="1"/>
          <p:nvPr/>
        </p:nvSpPr>
        <p:spPr>
          <a:xfrm>
            <a:off x="2008594" y="4193010"/>
            <a:ext cx="1582806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625" dirty="0">
                <a:latin typeface="Calibri" panose="020F0502020204030204"/>
              </a:rPr>
              <a:t>yes         no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6C7BECF-E48D-4391-8640-C4878E72E34F}"/>
              </a:ext>
            </a:extLst>
          </p:cNvPr>
          <p:cNvSpPr txBox="1"/>
          <p:nvPr/>
        </p:nvSpPr>
        <p:spPr>
          <a:xfrm>
            <a:off x="1980858" y="4635741"/>
            <a:ext cx="1582806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625" dirty="0">
                <a:latin typeface="Calibri" panose="020F0502020204030204"/>
              </a:rPr>
              <a:t>yes          no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241F941-030D-4290-8D50-A35021D8A083}"/>
              </a:ext>
            </a:extLst>
          </p:cNvPr>
          <p:cNvSpPr txBox="1"/>
          <p:nvPr/>
        </p:nvSpPr>
        <p:spPr>
          <a:xfrm>
            <a:off x="2075537" y="2181613"/>
            <a:ext cx="1582806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625" dirty="0">
                <a:latin typeface="Calibri" panose="020F0502020204030204"/>
              </a:rPr>
              <a:t>yes         no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C434A6C-2D19-454A-940A-8F7DEA3A4B0C}"/>
              </a:ext>
            </a:extLst>
          </p:cNvPr>
          <p:cNvSpPr/>
          <p:nvPr/>
        </p:nvSpPr>
        <p:spPr>
          <a:xfrm>
            <a:off x="2049925" y="1823949"/>
            <a:ext cx="585000" cy="3217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EB98EBD7-C250-4F57-8123-26DFB2698196}"/>
              </a:ext>
            </a:extLst>
          </p:cNvPr>
          <p:cNvSpPr/>
          <p:nvPr/>
        </p:nvSpPr>
        <p:spPr>
          <a:xfrm>
            <a:off x="2049925" y="2223380"/>
            <a:ext cx="585000" cy="3217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E9B027E-76C3-4980-AA29-0623F68F6E54}"/>
              </a:ext>
            </a:extLst>
          </p:cNvPr>
          <p:cNvSpPr/>
          <p:nvPr/>
        </p:nvSpPr>
        <p:spPr>
          <a:xfrm>
            <a:off x="2004304" y="2650470"/>
            <a:ext cx="585000" cy="3217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05FAA03A-1742-4738-842C-A0CCCE2F3807}"/>
              </a:ext>
            </a:extLst>
          </p:cNvPr>
          <p:cNvSpPr/>
          <p:nvPr/>
        </p:nvSpPr>
        <p:spPr>
          <a:xfrm>
            <a:off x="2589304" y="3026295"/>
            <a:ext cx="585000" cy="3217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47ECD4C-55F4-47D2-84B2-96B7C367DBFF}"/>
              </a:ext>
            </a:extLst>
          </p:cNvPr>
          <p:cNvSpPr/>
          <p:nvPr/>
        </p:nvSpPr>
        <p:spPr>
          <a:xfrm>
            <a:off x="2617040" y="3366130"/>
            <a:ext cx="585000" cy="3217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F0B2246-73F8-4B83-9296-129E37BC93B0}"/>
              </a:ext>
            </a:extLst>
          </p:cNvPr>
          <p:cNvSpPr/>
          <p:nvPr/>
        </p:nvSpPr>
        <p:spPr>
          <a:xfrm>
            <a:off x="2617040" y="3810851"/>
            <a:ext cx="585000" cy="3217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BCAAC762-B29D-4C6F-8A68-EDDF258204B6}"/>
              </a:ext>
            </a:extLst>
          </p:cNvPr>
          <p:cNvSpPr/>
          <p:nvPr/>
        </p:nvSpPr>
        <p:spPr>
          <a:xfrm>
            <a:off x="1943225" y="4196711"/>
            <a:ext cx="585000" cy="3217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1AA939BB-D26A-41B0-BAEC-51C5052CA332}"/>
              </a:ext>
            </a:extLst>
          </p:cNvPr>
          <p:cNvSpPr/>
          <p:nvPr/>
        </p:nvSpPr>
        <p:spPr>
          <a:xfrm>
            <a:off x="1915492" y="4681938"/>
            <a:ext cx="585000" cy="3217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C3476532-48DA-4D56-8A86-3FBF41531AC9}"/>
              </a:ext>
            </a:extLst>
          </p:cNvPr>
          <p:cNvSpPr/>
          <p:nvPr/>
        </p:nvSpPr>
        <p:spPr>
          <a:xfrm>
            <a:off x="1881311" y="5080758"/>
            <a:ext cx="585000" cy="3217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568BC6D9-2C6D-40FE-AF8E-8B6A937CDB9F}"/>
                  </a:ext>
                </a:extLst>
              </p:cNvPr>
              <p:cNvSpPr txBox="1"/>
              <p:nvPr/>
            </p:nvSpPr>
            <p:spPr>
              <a:xfrm>
                <a:off x="4709434" y="4212750"/>
                <a:ext cx="2991332" cy="350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−4.7</m:t>
                          </m:r>
                        </m:sup>
                      </m:sSup>
                      <m:r>
                        <a:rPr lang="en-GB" sz="2275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−4.7</m:t>
                          </m:r>
                        </m:sup>
                      </m:sSup>
                      <m:r>
                        <a:rPr lang="en-GB" sz="2275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−4.7</m:t>
                          </m:r>
                        </m:sup>
                      </m:sSup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568BC6D9-2C6D-40FE-AF8E-8B6A937CD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434" y="4212750"/>
                <a:ext cx="2991332" cy="350096"/>
              </a:xfrm>
              <a:prstGeom prst="rect">
                <a:avLst/>
              </a:prstGeom>
              <a:blipFill>
                <a:blip r:embed="rId11"/>
                <a:stretch>
                  <a:fillRect l="-3061" r="-408" b="-368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E4FC3D2B-E0D3-4723-A175-273071E5CCAB}"/>
                  </a:ext>
                </a:extLst>
              </p:cNvPr>
              <p:cNvSpPr txBox="1"/>
              <p:nvPr/>
            </p:nvSpPr>
            <p:spPr>
              <a:xfrm>
                <a:off x="4709434" y="4812640"/>
                <a:ext cx="2024721" cy="507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box>
                            <m:boxPr>
                              <m:ctrlPr>
                                <a:rPr lang="en-GB" sz="2275" i="1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275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75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2275" i="1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GB" sz="2275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box>
                            <m:boxPr>
                              <m:ctrlPr>
                                <a:rPr lang="en-GB" sz="2275" i="1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275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75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2275" i="1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GB" sz="2275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box>
                            <m:boxPr>
                              <m:ctrlPr>
                                <a:rPr lang="en-GB" sz="2275" i="1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275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75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2275" i="1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E4FC3D2B-E0D3-4723-A175-273071E5CC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434" y="4812640"/>
                <a:ext cx="2024721" cy="50719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92E0E680-2B1B-479F-98F9-85E9677C0DDE}"/>
                  </a:ext>
                </a:extLst>
              </p:cNvPr>
              <p:cNvSpPr txBox="1"/>
              <p:nvPr/>
            </p:nvSpPr>
            <p:spPr>
              <a:xfrm>
                <a:off x="4709432" y="3653704"/>
                <a:ext cx="2491195" cy="350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  <m:r>
                        <a:rPr lang="en-GB" sz="2275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  <m:r>
                        <a:rPr lang="en-GB" sz="2275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92E0E680-2B1B-479F-98F9-85E9677C0D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432" y="3653704"/>
                <a:ext cx="2491195" cy="350096"/>
              </a:xfrm>
              <a:prstGeom prst="rect">
                <a:avLst/>
              </a:prstGeom>
              <a:blipFill>
                <a:blip r:embed="rId13"/>
                <a:stretch>
                  <a:fillRect l="-3922" r="-490" b="-344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C39046CB-35CC-4E10-9548-9FEDEEF7969A}"/>
                  </a:ext>
                </a:extLst>
              </p:cNvPr>
              <p:cNvSpPr txBox="1"/>
              <p:nvPr/>
            </p:nvSpPr>
            <p:spPr>
              <a:xfrm>
                <a:off x="4709430" y="3074099"/>
                <a:ext cx="2190921" cy="350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sz="2275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en-GB" sz="2275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C39046CB-35CC-4E10-9548-9FEDEEF796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430" y="3074099"/>
                <a:ext cx="2190921" cy="350096"/>
              </a:xfrm>
              <a:prstGeom prst="rect">
                <a:avLst/>
              </a:prstGeom>
              <a:blipFill>
                <a:blip r:embed="rId14"/>
                <a:stretch>
                  <a:fillRect l="-4457" r="-2228" b="-344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D58898F-948F-484A-B1E3-34327EB1ACA2}"/>
                  </a:ext>
                </a:extLst>
              </p:cNvPr>
              <p:cNvSpPr txBox="1"/>
              <p:nvPr/>
            </p:nvSpPr>
            <p:spPr>
              <a:xfrm>
                <a:off x="4709430" y="2515054"/>
                <a:ext cx="1674754" cy="350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sz="2275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D58898F-948F-484A-B1E3-34327EB1AC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430" y="2515054"/>
                <a:ext cx="1674754" cy="350096"/>
              </a:xfrm>
              <a:prstGeom prst="rect">
                <a:avLst/>
              </a:prstGeom>
              <a:blipFill>
                <a:blip r:embed="rId15"/>
                <a:stretch>
                  <a:fillRect l="-5839" t="-1754" r="-1095" b="-350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A8316BE1-7BD4-41DB-B855-9AC83AD8B146}"/>
                  </a:ext>
                </a:extLst>
              </p:cNvPr>
              <p:cNvSpPr txBox="1"/>
              <p:nvPr/>
            </p:nvSpPr>
            <p:spPr>
              <a:xfrm>
                <a:off x="4702313" y="1477143"/>
                <a:ext cx="1674754" cy="350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sz="2275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A8316BE1-7BD4-41DB-B855-9AC83AD8B1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313" y="1477143"/>
                <a:ext cx="1674754" cy="350096"/>
              </a:xfrm>
              <a:prstGeom prst="rect">
                <a:avLst/>
              </a:prstGeom>
              <a:blipFill>
                <a:blip r:embed="rId16"/>
                <a:stretch>
                  <a:fillRect l="-5455" r="-1091" b="-344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33349478-97CC-4817-8C85-09A8730123B7}"/>
                  </a:ext>
                </a:extLst>
              </p:cNvPr>
              <p:cNvSpPr txBox="1"/>
              <p:nvPr/>
            </p:nvSpPr>
            <p:spPr>
              <a:xfrm>
                <a:off x="4702312" y="970169"/>
                <a:ext cx="1519262" cy="350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sz="2275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33349478-97CC-4817-8C85-09A8730123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312" y="970169"/>
                <a:ext cx="1519262" cy="350096"/>
              </a:xfrm>
              <a:prstGeom prst="rect">
                <a:avLst/>
              </a:prstGeom>
              <a:blipFill>
                <a:blip r:embed="rId17"/>
                <a:stretch>
                  <a:fillRect l="-6000" r="-800" b="-344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D6D286B0-D00C-4743-A845-8A8AFC1C24F4}"/>
                  </a:ext>
                </a:extLst>
              </p:cNvPr>
              <p:cNvSpPr txBox="1"/>
              <p:nvPr/>
            </p:nvSpPr>
            <p:spPr>
              <a:xfrm>
                <a:off x="4709434" y="5511849"/>
                <a:ext cx="1995996" cy="507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box>
                            <m:boxPr>
                              <m:ctrlPr>
                                <a:rPr lang="en-GB" sz="2275" i="1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275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75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2275" i="1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GB" sz="2275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box>
                            <m:boxPr>
                              <m:ctrlPr>
                                <a:rPr lang="en-GB" sz="2275" i="1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275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75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2275" i="1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GB" sz="2275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box>
                            <m:boxPr>
                              <m:ctrlPr>
                                <a:rPr lang="en-GB" sz="2275" i="1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275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75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2275" i="1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D6D286B0-D00C-4743-A845-8A8AFC1C24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434" y="5511849"/>
                <a:ext cx="1995996" cy="50719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>
            <a:extLst>
              <a:ext uri="{FF2B5EF4-FFF2-40B4-BE49-F238E27FC236}">
                <a16:creationId xmlns:a16="http://schemas.microsoft.com/office/drawing/2014/main" id="{E6636DFC-CEB9-4DA1-8292-2C5763DF39CB}"/>
              </a:ext>
            </a:extLst>
          </p:cNvPr>
          <p:cNvSpPr txBox="1"/>
          <p:nvPr/>
        </p:nvSpPr>
        <p:spPr>
          <a:xfrm>
            <a:off x="8107893" y="970169"/>
            <a:ext cx="1582806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625" dirty="0">
                <a:latin typeface="Calibri" panose="020F0502020204030204"/>
              </a:rPr>
              <a:t>yes     /     no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5755612-7BE1-4658-885D-FB4D9BE3A556}"/>
              </a:ext>
            </a:extLst>
          </p:cNvPr>
          <p:cNvSpPr txBox="1"/>
          <p:nvPr/>
        </p:nvSpPr>
        <p:spPr>
          <a:xfrm>
            <a:off x="8107892" y="2509731"/>
            <a:ext cx="1582806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625" dirty="0">
                <a:latin typeface="Calibri" panose="020F0502020204030204"/>
              </a:rPr>
              <a:t>yes     /     no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7715E46-C0B6-47B5-84BB-B4D0FDF5C15E}"/>
              </a:ext>
            </a:extLst>
          </p:cNvPr>
          <p:cNvSpPr txBox="1"/>
          <p:nvPr/>
        </p:nvSpPr>
        <p:spPr>
          <a:xfrm>
            <a:off x="8107891" y="3084928"/>
            <a:ext cx="1582806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625" dirty="0">
                <a:latin typeface="Calibri" panose="020F0502020204030204"/>
              </a:rPr>
              <a:t>yes     /     no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A190811-05DC-44A9-A030-EF9E9945B60B}"/>
              </a:ext>
            </a:extLst>
          </p:cNvPr>
          <p:cNvSpPr txBox="1"/>
          <p:nvPr/>
        </p:nvSpPr>
        <p:spPr>
          <a:xfrm>
            <a:off x="8107890" y="3640306"/>
            <a:ext cx="1582806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625" dirty="0">
                <a:latin typeface="Calibri" panose="020F0502020204030204"/>
              </a:rPr>
              <a:t>yes     /     no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6BAFF43-B17C-4F40-B489-78FB15B15551}"/>
              </a:ext>
            </a:extLst>
          </p:cNvPr>
          <p:cNvSpPr txBox="1"/>
          <p:nvPr/>
        </p:nvSpPr>
        <p:spPr>
          <a:xfrm>
            <a:off x="8107888" y="4256907"/>
            <a:ext cx="1582806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625" dirty="0">
                <a:latin typeface="Calibri" panose="020F0502020204030204"/>
              </a:rPr>
              <a:t>yes     /     no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91550A6-CC72-4C63-809A-D77D5BD014DF}"/>
              </a:ext>
            </a:extLst>
          </p:cNvPr>
          <p:cNvSpPr txBox="1"/>
          <p:nvPr/>
        </p:nvSpPr>
        <p:spPr>
          <a:xfrm>
            <a:off x="8107888" y="4999057"/>
            <a:ext cx="1582806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625" dirty="0">
                <a:latin typeface="Calibri" panose="020F0502020204030204"/>
              </a:rPr>
              <a:t>yes     /     no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FA96B3E-7AF2-4761-A7E5-F3E35E7A9F19}"/>
              </a:ext>
            </a:extLst>
          </p:cNvPr>
          <p:cNvSpPr txBox="1"/>
          <p:nvPr/>
        </p:nvSpPr>
        <p:spPr>
          <a:xfrm>
            <a:off x="8099811" y="5602708"/>
            <a:ext cx="1582806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625" dirty="0">
                <a:latin typeface="Calibri" panose="020F0502020204030204"/>
              </a:rPr>
              <a:t>yes     /     no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877F83E-7247-46A7-A61A-D985198832EB}"/>
              </a:ext>
            </a:extLst>
          </p:cNvPr>
          <p:cNvSpPr txBox="1"/>
          <p:nvPr/>
        </p:nvSpPr>
        <p:spPr>
          <a:xfrm>
            <a:off x="8099812" y="1480677"/>
            <a:ext cx="1582806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625" dirty="0">
                <a:latin typeface="Calibri" panose="020F0502020204030204"/>
              </a:rPr>
              <a:t>yes     /     no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0910D5B2-3532-46D5-A925-A3068B3FA011}"/>
              </a:ext>
            </a:extLst>
          </p:cNvPr>
          <p:cNvSpPr/>
          <p:nvPr/>
        </p:nvSpPr>
        <p:spPr>
          <a:xfrm>
            <a:off x="8847775" y="914733"/>
            <a:ext cx="716130" cy="45010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AE248E8B-228B-4D06-8800-D24F7C85C878}"/>
              </a:ext>
            </a:extLst>
          </p:cNvPr>
          <p:cNvSpPr/>
          <p:nvPr/>
        </p:nvSpPr>
        <p:spPr>
          <a:xfrm>
            <a:off x="7952903" y="1413767"/>
            <a:ext cx="716130" cy="45010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037F763C-5B88-462F-B8D0-A9A69586320C}"/>
              </a:ext>
            </a:extLst>
          </p:cNvPr>
          <p:cNvSpPr/>
          <p:nvPr/>
        </p:nvSpPr>
        <p:spPr>
          <a:xfrm>
            <a:off x="8839697" y="2481495"/>
            <a:ext cx="716130" cy="45010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C5C0F977-E4AD-42AF-A874-41DDC1DEB5B9}"/>
              </a:ext>
            </a:extLst>
          </p:cNvPr>
          <p:cNvSpPr/>
          <p:nvPr/>
        </p:nvSpPr>
        <p:spPr>
          <a:xfrm>
            <a:off x="8847775" y="3047438"/>
            <a:ext cx="716130" cy="45010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3BBD394F-6AF9-4139-92E6-7A17557B467E}"/>
              </a:ext>
            </a:extLst>
          </p:cNvPr>
          <p:cNvSpPr/>
          <p:nvPr/>
        </p:nvSpPr>
        <p:spPr>
          <a:xfrm>
            <a:off x="7952904" y="3593844"/>
            <a:ext cx="716130" cy="45010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3B67E6A1-7425-4A8E-B05F-80CE1081E6D6}"/>
              </a:ext>
            </a:extLst>
          </p:cNvPr>
          <p:cNvSpPr/>
          <p:nvPr/>
        </p:nvSpPr>
        <p:spPr>
          <a:xfrm>
            <a:off x="7973210" y="4176874"/>
            <a:ext cx="716130" cy="45010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B7685F3-B0EA-489E-B73C-A60013181DBC}"/>
              </a:ext>
            </a:extLst>
          </p:cNvPr>
          <p:cNvSpPr/>
          <p:nvPr/>
        </p:nvSpPr>
        <p:spPr>
          <a:xfrm>
            <a:off x="7955177" y="4957303"/>
            <a:ext cx="716130" cy="45010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52112447-0908-4AD2-8CC2-9C7391015404}"/>
              </a:ext>
            </a:extLst>
          </p:cNvPr>
          <p:cNvSpPr/>
          <p:nvPr/>
        </p:nvSpPr>
        <p:spPr>
          <a:xfrm>
            <a:off x="8839697" y="5568554"/>
            <a:ext cx="716130" cy="45010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CCFAE242-C496-4AA0-B4F8-6AB8ED6273FF}"/>
                  </a:ext>
                </a:extLst>
              </p:cNvPr>
              <p:cNvSpPr txBox="1"/>
              <p:nvPr/>
            </p:nvSpPr>
            <p:spPr>
              <a:xfrm>
                <a:off x="4711110" y="2045039"/>
                <a:ext cx="1652312" cy="350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sz="2275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CCFAE242-C496-4AA0-B4F8-6AB8ED6273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110" y="2045039"/>
                <a:ext cx="1652312" cy="350096"/>
              </a:xfrm>
              <a:prstGeom prst="rect">
                <a:avLst/>
              </a:prstGeom>
              <a:blipFill>
                <a:blip r:embed="rId19"/>
                <a:stretch>
                  <a:fillRect l="-5904" r="-738" b="-344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>
            <a:extLst>
              <a:ext uri="{FF2B5EF4-FFF2-40B4-BE49-F238E27FC236}">
                <a16:creationId xmlns:a16="http://schemas.microsoft.com/office/drawing/2014/main" id="{0FF7FE40-E0A0-4FF6-B792-8DAC312B7649}"/>
              </a:ext>
            </a:extLst>
          </p:cNvPr>
          <p:cNvSpPr txBox="1"/>
          <p:nvPr/>
        </p:nvSpPr>
        <p:spPr>
          <a:xfrm>
            <a:off x="8108609" y="2048572"/>
            <a:ext cx="1582806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625" dirty="0">
                <a:latin typeface="Calibri" panose="020F0502020204030204"/>
              </a:rPr>
              <a:t>yes     /     no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BBB6440D-E9A6-4549-A162-72C6F4CCD5F5}"/>
              </a:ext>
            </a:extLst>
          </p:cNvPr>
          <p:cNvSpPr/>
          <p:nvPr/>
        </p:nvSpPr>
        <p:spPr>
          <a:xfrm>
            <a:off x="8847775" y="1991184"/>
            <a:ext cx="716130" cy="45010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6840626E-9021-4DEB-BD3D-DE99226F54F6}"/>
                  </a:ext>
                </a:extLst>
              </p:cNvPr>
              <p:cNvSpPr txBox="1"/>
              <p:nvPr/>
            </p:nvSpPr>
            <p:spPr>
              <a:xfrm>
                <a:off x="117355" y="5477776"/>
                <a:ext cx="1389035" cy="3500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75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𝑦𝑥</m:t>
                      </m:r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6840626E-9021-4DEB-BD3D-DE99226F54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55" y="5477776"/>
                <a:ext cx="1389035" cy="350096"/>
              </a:xfrm>
              <a:prstGeom prst="rect">
                <a:avLst/>
              </a:prstGeom>
              <a:blipFill>
                <a:blip r:embed="rId20"/>
                <a:stretch>
                  <a:fillRect l="-7018" t="-1754" r="-5702" b="-350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>
            <a:extLst>
              <a:ext uri="{FF2B5EF4-FFF2-40B4-BE49-F238E27FC236}">
                <a16:creationId xmlns:a16="http://schemas.microsoft.com/office/drawing/2014/main" id="{B30CC9DD-9536-496D-92CE-017435F47497}"/>
              </a:ext>
            </a:extLst>
          </p:cNvPr>
          <p:cNvSpPr txBox="1"/>
          <p:nvPr/>
        </p:nvSpPr>
        <p:spPr>
          <a:xfrm>
            <a:off x="1932599" y="5520750"/>
            <a:ext cx="1582806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625" dirty="0">
                <a:latin typeface="Calibri" panose="020F0502020204030204"/>
              </a:rPr>
              <a:t>yes          no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C3476532-48DA-4D56-8A86-3FBF41531AC9}"/>
              </a:ext>
            </a:extLst>
          </p:cNvPr>
          <p:cNvSpPr/>
          <p:nvPr/>
        </p:nvSpPr>
        <p:spPr>
          <a:xfrm>
            <a:off x="1867233" y="5556721"/>
            <a:ext cx="585000" cy="3217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6660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/>
      <p:bldP spid="69" grpId="0"/>
      <p:bldP spid="70" grpId="0" animBg="1"/>
      <p:bldP spid="7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5232970" y="2038423"/>
            <a:ext cx="4515541" cy="3186863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950" dirty="0">
                <a:solidFill>
                  <a:schemeClr val="tx1"/>
                </a:solidFill>
              </a:rPr>
              <a:t>Challenge: 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 idx="4294967295"/>
          </p:nvPr>
        </p:nvSpPr>
        <p:spPr>
          <a:xfrm>
            <a:off x="18975" y="630103"/>
            <a:ext cx="6933368" cy="1000046"/>
          </a:xfrm>
        </p:spPr>
        <p:txBody>
          <a:bodyPr/>
          <a:lstStyle/>
          <a:p>
            <a:r>
              <a:rPr lang="en-GB" dirty="0"/>
              <a:t>Your turn: Will it simplify?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AA301B09-E658-42C5-9914-6F7BE834FF89}"/>
                  </a:ext>
                </a:extLst>
              </p:cNvPr>
              <p:cNvSpPr/>
              <p:nvPr/>
            </p:nvSpPr>
            <p:spPr>
              <a:xfrm>
                <a:off x="247321" y="1966608"/>
                <a:ext cx="1254382" cy="4424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75" i="1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AA301B09-E658-42C5-9914-6F7BE834FF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321" y="1966608"/>
                <a:ext cx="1254382" cy="4424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2FCF8B40-9208-4E74-B5AD-31CA3B2D2F47}"/>
                  </a:ext>
                </a:extLst>
              </p:cNvPr>
              <p:cNvSpPr/>
              <p:nvPr/>
            </p:nvSpPr>
            <p:spPr>
              <a:xfrm>
                <a:off x="224493" y="2520940"/>
                <a:ext cx="1583703" cy="4424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75" i="1">
                          <a:latin typeface="Cambria Math" panose="02040503050406030204" pitchFamily="18" charset="0"/>
                        </a:rPr>
                        <m:t>13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−27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2FCF8B40-9208-4E74-B5AD-31CA3B2D2F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493" y="2520940"/>
                <a:ext cx="1583703" cy="4424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F17351C6-E4E2-4419-8E58-45733B8C8175}"/>
                  </a:ext>
                </a:extLst>
              </p:cNvPr>
              <p:cNvSpPr/>
              <p:nvPr/>
            </p:nvSpPr>
            <p:spPr>
              <a:xfrm>
                <a:off x="213415" y="3083918"/>
                <a:ext cx="1719253" cy="4424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75" i="1">
                          <a:latin typeface="Cambria Math" panose="02040503050406030204" pitchFamily="18" charset="0"/>
                        </a:rPr>
                        <m:t>13</m:t>
                      </m:r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275" i="1">
                          <a:latin typeface="Cambria Math" panose="02040503050406030204" pitchFamily="18" charset="0"/>
                        </a:rPr>
                        <m:t>−27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F17351C6-E4E2-4419-8E58-45733B8C81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415" y="3083918"/>
                <a:ext cx="1719253" cy="4424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2EC007C-E158-455A-B780-81B7CE43A57B}"/>
                  </a:ext>
                </a:extLst>
              </p:cNvPr>
              <p:cNvSpPr/>
              <p:nvPr/>
            </p:nvSpPr>
            <p:spPr>
              <a:xfrm>
                <a:off x="233521" y="3740482"/>
                <a:ext cx="2010294" cy="4424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75" i="1">
                          <a:latin typeface="Cambria Math" panose="02040503050406030204" pitchFamily="18" charset="0"/>
                        </a:rPr>
                        <m:t>13</m:t>
                      </m:r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275" i="1">
                          <a:latin typeface="Cambria Math" panose="02040503050406030204" pitchFamily="18" charset="0"/>
                        </a:rPr>
                        <m:t>−27</m:t>
                      </m:r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2EC007C-E158-455A-B780-81B7CE43A5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521" y="3740482"/>
                <a:ext cx="2010294" cy="4424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85E8D8CF-8EB6-4997-AF87-D7F3A60F609C}"/>
                  </a:ext>
                </a:extLst>
              </p:cNvPr>
              <p:cNvSpPr/>
              <p:nvPr/>
            </p:nvSpPr>
            <p:spPr>
              <a:xfrm>
                <a:off x="233521" y="4555151"/>
                <a:ext cx="1966885" cy="4463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75" i="1">
                          <a:latin typeface="Cambria Math" panose="02040503050406030204" pitchFamily="18" charset="0"/>
                        </a:rPr>
                        <m:t>13</m:t>
                      </m:r>
                      <m:rad>
                        <m:radPr>
                          <m:degHide m:val="on"/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  <m:r>
                        <a:rPr lang="en-GB" sz="2275" i="1">
                          <a:latin typeface="Cambria Math" panose="02040503050406030204" pitchFamily="18" charset="0"/>
                        </a:rPr>
                        <m:t>−27</m:t>
                      </m:r>
                      <m:rad>
                        <m:radPr>
                          <m:degHide m:val="on"/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85E8D8CF-8EB6-4997-AF87-D7F3A60F60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521" y="4555151"/>
                <a:ext cx="1966885" cy="4463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51EDB11F-80ED-47EB-9BC2-52E0CDD10CB4}"/>
              </a:ext>
            </a:extLst>
          </p:cNvPr>
          <p:cNvSpPr txBox="1"/>
          <p:nvPr/>
        </p:nvSpPr>
        <p:spPr>
          <a:xfrm>
            <a:off x="2969011" y="2016622"/>
            <a:ext cx="2226255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950" dirty="0">
                <a:latin typeface="Calibri" panose="020F0502020204030204"/>
              </a:rPr>
              <a:t>yes     /     no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8258B2C-2D6F-4592-B2E9-EE8C8C544F13}"/>
              </a:ext>
            </a:extLst>
          </p:cNvPr>
          <p:cNvSpPr txBox="1"/>
          <p:nvPr/>
        </p:nvSpPr>
        <p:spPr>
          <a:xfrm>
            <a:off x="2946183" y="2590305"/>
            <a:ext cx="2226255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950" dirty="0">
                <a:latin typeface="Calibri" panose="020F0502020204030204"/>
              </a:rPr>
              <a:t>yes     /     no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7C5B9EF-12E7-43F7-9546-D7040A5A2187}"/>
              </a:ext>
            </a:extLst>
          </p:cNvPr>
          <p:cNvSpPr txBox="1"/>
          <p:nvPr/>
        </p:nvSpPr>
        <p:spPr>
          <a:xfrm>
            <a:off x="2935106" y="3083919"/>
            <a:ext cx="2226255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950" dirty="0">
                <a:latin typeface="Calibri" panose="020F0502020204030204"/>
              </a:rPr>
              <a:t>yes     /     no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CCFB86A-98B8-4156-8C3F-7439A1A5A98D}"/>
              </a:ext>
            </a:extLst>
          </p:cNvPr>
          <p:cNvSpPr txBox="1"/>
          <p:nvPr/>
        </p:nvSpPr>
        <p:spPr>
          <a:xfrm>
            <a:off x="2955211" y="3765488"/>
            <a:ext cx="2226255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950" dirty="0">
                <a:latin typeface="Calibri" panose="020F0502020204030204"/>
              </a:rPr>
              <a:t>yes     /     no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D9781A-542B-44D8-9EFF-C317D9CC1ECA}"/>
              </a:ext>
            </a:extLst>
          </p:cNvPr>
          <p:cNvSpPr txBox="1"/>
          <p:nvPr/>
        </p:nvSpPr>
        <p:spPr>
          <a:xfrm>
            <a:off x="2955211" y="4540754"/>
            <a:ext cx="2226255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950" dirty="0">
                <a:latin typeface="Calibri" panose="020F0502020204030204"/>
              </a:rPr>
              <a:t>yes     /     no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78589E82-6239-403F-AB74-403A1585E1A8}"/>
              </a:ext>
            </a:extLst>
          </p:cNvPr>
          <p:cNvSpPr/>
          <p:nvPr/>
        </p:nvSpPr>
        <p:spPr>
          <a:xfrm>
            <a:off x="3863014" y="1961833"/>
            <a:ext cx="718723" cy="54106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786049B-9AD7-4937-AA8A-E13465FEF842}"/>
              </a:ext>
            </a:extLst>
          </p:cNvPr>
          <p:cNvSpPr/>
          <p:nvPr/>
        </p:nvSpPr>
        <p:spPr>
          <a:xfrm>
            <a:off x="2839955" y="2467291"/>
            <a:ext cx="718723" cy="54106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94B6818B-807F-4996-8534-267AFA2BADF6}"/>
              </a:ext>
            </a:extLst>
          </p:cNvPr>
          <p:cNvSpPr/>
          <p:nvPr/>
        </p:nvSpPr>
        <p:spPr>
          <a:xfrm>
            <a:off x="3726540" y="3075551"/>
            <a:ext cx="718723" cy="54106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E3253C5-BEBA-4474-8CA8-FEFB2746849C}"/>
              </a:ext>
            </a:extLst>
          </p:cNvPr>
          <p:cNvSpPr/>
          <p:nvPr/>
        </p:nvSpPr>
        <p:spPr>
          <a:xfrm>
            <a:off x="3815469" y="3663234"/>
            <a:ext cx="718723" cy="54106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9D7DBDD3-C020-40E5-86B2-9FA7526FE5F6}"/>
              </a:ext>
            </a:extLst>
          </p:cNvPr>
          <p:cNvSpPr/>
          <p:nvPr/>
        </p:nvSpPr>
        <p:spPr>
          <a:xfrm>
            <a:off x="2826101" y="4467849"/>
            <a:ext cx="718723" cy="54106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39046CB-35CC-4E10-9548-9FEDEEF7969A}"/>
                  </a:ext>
                </a:extLst>
              </p:cNvPr>
              <p:cNvSpPr txBox="1"/>
              <p:nvPr/>
            </p:nvSpPr>
            <p:spPr>
              <a:xfrm>
                <a:off x="5269928" y="4474946"/>
                <a:ext cx="1912127" cy="3540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75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+2</m:t>
                      </m:r>
                      <m:rad>
                        <m:radPr>
                          <m:degHide m:val="on"/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sz="2275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39046CB-35CC-4E10-9548-9FEDEEF796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9928" y="4474946"/>
                <a:ext cx="1912127" cy="354008"/>
              </a:xfrm>
              <a:prstGeom prst="rect">
                <a:avLst/>
              </a:prstGeom>
              <a:blipFill>
                <a:blip r:embed="rId7"/>
                <a:stretch>
                  <a:fillRect l="-3185" r="-637" b="-86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CD58898F-948F-484A-B1E3-34327EB1ACA2}"/>
                  </a:ext>
                </a:extLst>
              </p:cNvPr>
              <p:cNvSpPr txBox="1"/>
              <p:nvPr/>
            </p:nvSpPr>
            <p:spPr>
              <a:xfrm>
                <a:off x="5248802" y="3808878"/>
                <a:ext cx="1961050" cy="3540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75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275" i="1">
                          <a:latin typeface="Cambria Math" panose="02040503050406030204" pitchFamily="18" charset="0"/>
                        </a:rPr>
                        <m:t>+2</m:t>
                      </m:r>
                      <m:rad>
                        <m:radPr>
                          <m:degHide m:val="on"/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sz="2275" i="1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CD58898F-948F-484A-B1E3-34327EB1AC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8802" y="3808878"/>
                <a:ext cx="1961050" cy="354008"/>
              </a:xfrm>
              <a:prstGeom prst="rect">
                <a:avLst/>
              </a:prstGeom>
              <a:blipFill>
                <a:blip r:embed="rId8"/>
                <a:stretch>
                  <a:fillRect l="-3106" r="-932" b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A8316BE1-7BD4-41DB-B855-9AC83AD8B146}"/>
                  </a:ext>
                </a:extLst>
              </p:cNvPr>
              <p:cNvSpPr txBox="1"/>
              <p:nvPr/>
            </p:nvSpPr>
            <p:spPr>
              <a:xfrm>
                <a:off x="5232970" y="3134734"/>
                <a:ext cx="2152641" cy="3540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75" i="1">
                          <a:latin typeface="Cambria Math" panose="02040503050406030204" pitchFamily="18" charset="0"/>
                        </a:rPr>
                        <m:t>5</m:t>
                      </m:r>
                      <m:rad>
                        <m:radPr>
                          <m:degHide m:val="on"/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sz="2275" i="1">
                          <a:latin typeface="Cambria Math" panose="02040503050406030204" pitchFamily="18" charset="0"/>
                        </a:rPr>
                        <m:t>+2</m:t>
                      </m:r>
                      <m:rad>
                        <m:radPr>
                          <m:degHide m:val="on"/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sz="2275" i="1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A8316BE1-7BD4-41DB-B855-9AC83AD8B1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2970" y="3134734"/>
                <a:ext cx="2152641" cy="354008"/>
              </a:xfrm>
              <a:prstGeom prst="rect">
                <a:avLst/>
              </a:prstGeom>
              <a:blipFill>
                <a:blip r:embed="rId9"/>
                <a:stretch>
                  <a:fillRect l="-2825" r="-565" b="-86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3349478-97CC-4817-8C85-09A8730123B7}"/>
                  </a:ext>
                </a:extLst>
              </p:cNvPr>
              <p:cNvSpPr txBox="1"/>
              <p:nvPr/>
            </p:nvSpPr>
            <p:spPr>
              <a:xfrm>
                <a:off x="5248802" y="2460592"/>
                <a:ext cx="2138534" cy="3634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75" i="1">
                          <a:latin typeface="Cambria Math" panose="02040503050406030204" pitchFamily="18" charset="0"/>
                        </a:rPr>
                        <m:t>5</m:t>
                      </m:r>
                      <m:rad>
                        <m:radPr>
                          <m:degHide m:val="on"/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sz="2275" i="1">
                          <a:latin typeface="Cambria Math" panose="02040503050406030204" pitchFamily="18" charset="0"/>
                        </a:rPr>
                        <m:t>+2</m:t>
                      </m:r>
                      <m:rad>
                        <m:radPr>
                          <m:degHide m:val="on"/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rad>
                      <m:r>
                        <a:rPr lang="en-GB" sz="2275" i="1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rad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3349478-97CC-4817-8C85-09A8730123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8802" y="2460592"/>
                <a:ext cx="2138534" cy="363497"/>
              </a:xfrm>
              <a:prstGeom prst="rect">
                <a:avLst/>
              </a:prstGeom>
              <a:blipFill>
                <a:blip r:embed="rId10"/>
                <a:stretch>
                  <a:fillRect l="-2849" r="-1140" b="-237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>
            <a:extLst>
              <a:ext uri="{FF2B5EF4-FFF2-40B4-BE49-F238E27FC236}">
                <a16:creationId xmlns:a16="http://schemas.microsoft.com/office/drawing/2014/main" id="{96A0FB3E-CCCD-4A25-B6A5-84DF134E893C}"/>
              </a:ext>
            </a:extLst>
          </p:cNvPr>
          <p:cNvSpPr txBox="1"/>
          <p:nvPr/>
        </p:nvSpPr>
        <p:spPr>
          <a:xfrm>
            <a:off x="8035881" y="2522442"/>
            <a:ext cx="1582806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625" dirty="0">
                <a:latin typeface="Calibri" panose="020F0502020204030204"/>
              </a:rPr>
              <a:t>yes     /     no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AF9F7D5-4D1B-40E1-8128-245BEFBD05DC}"/>
              </a:ext>
            </a:extLst>
          </p:cNvPr>
          <p:cNvSpPr txBox="1"/>
          <p:nvPr/>
        </p:nvSpPr>
        <p:spPr>
          <a:xfrm>
            <a:off x="8027799" y="3823335"/>
            <a:ext cx="1582806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625" dirty="0">
                <a:latin typeface="Calibri" panose="020F0502020204030204"/>
              </a:rPr>
              <a:t>yes     /     no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B2D5F7B-8BE3-4586-814F-C95DC3A78871}"/>
              </a:ext>
            </a:extLst>
          </p:cNvPr>
          <p:cNvSpPr txBox="1"/>
          <p:nvPr/>
        </p:nvSpPr>
        <p:spPr>
          <a:xfrm>
            <a:off x="8035879" y="4474946"/>
            <a:ext cx="1582806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625" dirty="0">
                <a:latin typeface="Calibri" panose="020F0502020204030204"/>
              </a:rPr>
              <a:t>yes     /     no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4761401-E0B9-4EC0-B14D-1551BAA275F6}"/>
              </a:ext>
            </a:extLst>
          </p:cNvPr>
          <p:cNvSpPr txBox="1"/>
          <p:nvPr/>
        </p:nvSpPr>
        <p:spPr>
          <a:xfrm>
            <a:off x="8027798" y="3163649"/>
            <a:ext cx="1582806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625" dirty="0">
                <a:latin typeface="Calibri" panose="020F0502020204030204"/>
              </a:rPr>
              <a:t>yes     /     no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D7D1A24E-FB27-4B95-9E41-D9B7DEBC332A}"/>
              </a:ext>
            </a:extLst>
          </p:cNvPr>
          <p:cNvSpPr/>
          <p:nvPr/>
        </p:nvSpPr>
        <p:spPr>
          <a:xfrm>
            <a:off x="8739229" y="4355692"/>
            <a:ext cx="716130" cy="45010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2B237433-FAF1-4D33-A8D8-6BC159B054EE}"/>
              </a:ext>
            </a:extLst>
          </p:cNvPr>
          <p:cNvSpPr/>
          <p:nvPr/>
        </p:nvSpPr>
        <p:spPr>
          <a:xfrm>
            <a:off x="8743269" y="3765488"/>
            <a:ext cx="716130" cy="45010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73F5754F-C06B-4442-9BCA-2EBF323C6F9C}"/>
              </a:ext>
            </a:extLst>
          </p:cNvPr>
          <p:cNvSpPr/>
          <p:nvPr/>
        </p:nvSpPr>
        <p:spPr>
          <a:xfrm>
            <a:off x="7909361" y="3101143"/>
            <a:ext cx="716130" cy="45010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D9253DD0-DD4A-4769-964C-F22C9165D40F}"/>
              </a:ext>
            </a:extLst>
          </p:cNvPr>
          <p:cNvSpPr/>
          <p:nvPr/>
        </p:nvSpPr>
        <p:spPr>
          <a:xfrm>
            <a:off x="8748405" y="2450697"/>
            <a:ext cx="716130" cy="45010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12EC007C-E158-455A-B780-81B7CE43A57B}"/>
                  </a:ext>
                </a:extLst>
              </p:cNvPr>
              <p:cNvSpPr/>
              <p:nvPr/>
            </p:nvSpPr>
            <p:spPr>
              <a:xfrm>
                <a:off x="213415" y="5196514"/>
                <a:ext cx="2189958" cy="4424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371475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75" i="1">
                          <a:latin typeface="Cambria Math" panose="02040503050406030204" pitchFamily="18" charset="0"/>
                        </a:rPr>
                        <m:t>13</m:t>
                      </m:r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𝑥𝑦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275" i="1">
                          <a:latin typeface="Cambria Math" panose="02040503050406030204" pitchFamily="18" charset="0"/>
                        </a:rPr>
                        <m:t>−27</m:t>
                      </m:r>
                      <m:sSup>
                        <m:sSupPr>
                          <m:ctrlPr>
                            <a:rPr lang="en-GB" sz="227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275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275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275" dirty="0"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12EC007C-E158-455A-B780-81B7CE43A5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415" y="5196514"/>
                <a:ext cx="2189958" cy="442429"/>
              </a:xfrm>
              <a:prstGeom prst="rect">
                <a:avLst/>
              </a:prstGeom>
              <a:blipFill>
                <a:blip r:embed="rId11"/>
                <a:stretch>
                  <a:fillRect b="-82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>
            <a:extLst>
              <a:ext uri="{FF2B5EF4-FFF2-40B4-BE49-F238E27FC236}">
                <a16:creationId xmlns:a16="http://schemas.microsoft.com/office/drawing/2014/main" id="{2CCFB86A-98B8-4156-8C3F-7439A1A5A98D}"/>
              </a:ext>
            </a:extLst>
          </p:cNvPr>
          <p:cNvSpPr txBox="1"/>
          <p:nvPr/>
        </p:nvSpPr>
        <p:spPr>
          <a:xfrm>
            <a:off x="2935106" y="5221521"/>
            <a:ext cx="2226255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>
              <a:defRPr/>
            </a:pPr>
            <a:r>
              <a:rPr lang="en-GB" sz="1950" dirty="0">
                <a:latin typeface="Calibri" panose="020F0502020204030204"/>
              </a:rPr>
              <a:t>yes     /     no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4E3253C5-BEBA-4474-8CA8-FEFB2746849C}"/>
              </a:ext>
            </a:extLst>
          </p:cNvPr>
          <p:cNvSpPr/>
          <p:nvPr/>
        </p:nvSpPr>
        <p:spPr>
          <a:xfrm>
            <a:off x="2793860" y="5138541"/>
            <a:ext cx="718723" cy="54106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1475">
              <a:defRPr/>
            </a:pPr>
            <a:endParaRPr lang="en-GB" sz="1463">
              <a:solidFill>
                <a:schemeClr val="tx1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41807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  <p:bldP spid="40" grpId="0" animBg="1"/>
      <p:bldP spid="49" grpId="0" animBg="1"/>
      <p:bldP spid="50" grpId="0" animBg="1"/>
      <p:bldP spid="51" grpId="0" animBg="1"/>
      <p:bldP spid="52" grpId="0" animBg="1"/>
      <p:bldP spid="5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5183E7-7CD2-9D36-0A30-4E128E987C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645C8F53-875A-9AB3-F1D3-5B10605B03C7}"/>
                  </a:ext>
                </a:extLst>
              </p:cNvPr>
              <p:cNvSpPr>
                <a:spLocks noGrp="1"/>
              </p:cNvSpPr>
              <p:nvPr>
                <p:ph sz="half" idx="4294967295"/>
              </p:nvPr>
            </p:nvSpPr>
            <p:spPr>
              <a:xfrm>
                <a:off x="106080" y="857251"/>
                <a:ext cx="4586288" cy="380365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sz="1950" dirty="0"/>
                  <a:t>Simplify fully </a:t>
                </a:r>
                <a14:m>
                  <m:oMath xmlns:m="http://schemas.openxmlformats.org/officeDocument/2006/math">
                    <m:r>
                      <a:rPr lang="en-GB" sz="1950" b="0" i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950" dirty="0"/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645C8F53-875A-9AB3-F1D3-5B10605B03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>
              <a:xfrm>
                <a:off x="106080" y="857251"/>
                <a:ext cx="4586288" cy="380365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>
                <a:extLst>
                  <a:ext uri="{FF2B5EF4-FFF2-40B4-BE49-F238E27FC236}">
                    <a16:creationId xmlns:a16="http://schemas.microsoft.com/office/drawing/2014/main" id="{53D3B065-5232-F00B-77C7-65F480FE4C2B}"/>
                  </a:ext>
                </a:extLst>
              </p:cNvPr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5051708" y="786607"/>
                <a:ext cx="4748212" cy="380365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sz="1950" dirty="0"/>
                  <a:t>Simplify fully </a:t>
                </a:r>
                <a14:m>
                  <m:oMath xmlns:m="http://schemas.openxmlformats.org/officeDocument/2006/math"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950" dirty="0"/>
              </a:p>
            </p:txBody>
          </p:sp>
        </mc:Choice>
        <mc:Fallback xmlns="">
          <p:sp>
            <p:nvSpPr>
              <p:cNvPr id="9" name="Content Placeholder 8">
                <a:extLst>
                  <a:ext uri="{FF2B5EF4-FFF2-40B4-BE49-F238E27FC236}">
                    <a16:creationId xmlns:a16="http://schemas.microsoft.com/office/drawing/2014/main" id="{53D3B065-5232-F00B-77C7-65F480FE4C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294967295"/>
              </p:nvPr>
            </p:nvSpPr>
            <p:spPr>
              <a:xfrm>
                <a:off x="5051708" y="786607"/>
                <a:ext cx="4748212" cy="3803650"/>
              </a:xfr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FA3DA6A8-3B0C-5EF2-6194-29DD7624CE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3295" y="1309629"/>
            <a:ext cx="1290672" cy="11520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6A208CB-6BF0-EFD8-5D15-363DA0C2D5B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37522" y="1329815"/>
            <a:ext cx="1421296" cy="11520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FB8C847-B380-BE81-22AD-F77C562ABF3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09405" y="1329815"/>
            <a:ext cx="353640" cy="115200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B09BCFA-8690-FC59-9CFF-81EBA94B950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8472" y="1309629"/>
            <a:ext cx="764464" cy="11520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38A456A-2595-4630-703C-718AB9F4B22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97579" y="1279466"/>
            <a:ext cx="1042800" cy="115200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5DFB5F5-447C-BE87-F3EC-93F0D938C3B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70907" y="1279466"/>
            <a:ext cx="2026672" cy="1152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617B7DE-63C1-D67B-5F52-519CFB568750}"/>
              </a:ext>
            </a:extLst>
          </p:cNvPr>
          <p:cNvSpPr txBox="1"/>
          <p:nvPr/>
        </p:nvSpPr>
        <p:spPr>
          <a:xfrm>
            <a:off x="106080" y="450957"/>
            <a:ext cx="125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I Do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08E9BD-4E6B-5B49-EB8B-BCA528EC9FB0}"/>
              </a:ext>
            </a:extLst>
          </p:cNvPr>
          <p:cNvSpPr txBox="1"/>
          <p:nvPr/>
        </p:nvSpPr>
        <p:spPr>
          <a:xfrm>
            <a:off x="5152697" y="468120"/>
            <a:ext cx="1165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You Do</a:t>
            </a:r>
          </a:p>
        </p:txBody>
      </p:sp>
    </p:spTree>
    <p:extLst>
      <p:ext uri="{BB962C8B-B14F-4D97-AF65-F5344CB8AC3E}">
        <p14:creationId xmlns:p14="http://schemas.microsoft.com/office/powerpoint/2010/main" val="302434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AF3413-F684-17CE-B2D7-241C7A0577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43735B98-5BA7-CE6A-9A92-FECA1DD5C451}"/>
                  </a:ext>
                </a:extLst>
              </p:cNvPr>
              <p:cNvSpPr>
                <a:spLocks noGrp="1"/>
              </p:cNvSpPr>
              <p:nvPr>
                <p:ph sz="half" idx="4294967295"/>
              </p:nvPr>
            </p:nvSpPr>
            <p:spPr>
              <a:xfrm>
                <a:off x="106080" y="857251"/>
                <a:ext cx="4586288" cy="380365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sz="1950" dirty="0"/>
                  <a:t>Simplify fully </a:t>
                </a:r>
                <a14:m>
                  <m:oMath xmlns:m="http://schemas.openxmlformats.org/officeDocument/2006/math"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1950" dirty="0"/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43735B98-5BA7-CE6A-9A92-FECA1DD5C4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>
              <a:xfrm>
                <a:off x="106080" y="857251"/>
                <a:ext cx="4586288" cy="380365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>
                <a:extLst>
                  <a:ext uri="{FF2B5EF4-FFF2-40B4-BE49-F238E27FC236}">
                    <a16:creationId xmlns:a16="http://schemas.microsoft.com/office/drawing/2014/main" id="{D993A0A5-34AF-0C73-DC23-AD111E930D62}"/>
                  </a:ext>
                </a:extLst>
              </p:cNvPr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5051708" y="786607"/>
                <a:ext cx="4748212" cy="380365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sz="1950" dirty="0"/>
                  <a:t>Simplify fully</a:t>
                </a:r>
                <a14:m>
                  <m:oMath xmlns:m="http://schemas.openxmlformats.org/officeDocument/2006/math">
                    <m:r>
                      <a:rPr lang="en-GB" sz="1950" b="0" i="0" smtClean="0">
                        <a:latin typeface="Cambria Math" panose="02040503050406030204" pitchFamily="18" charset="0"/>
                      </a:rPr>
                      <m:t> 4</m:t>
                    </m:r>
                    <m:r>
                      <a:rPr lang="en-GB" sz="195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95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95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95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950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950" dirty="0"/>
              </a:p>
            </p:txBody>
          </p:sp>
        </mc:Choice>
        <mc:Fallback xmlns="">
          <p:sp>
            <p:nvSpPr>
              <p:cNvPr id="9" name="Content Placeholder 8">
                <a:extLst>
                  <a:ext uri="{FF2B5EF4-FFF2-40B4-BE49-F238E27FC236}">
                    <a16:creationId xmlns:a16="http://schemas.microsoft.com/office/drawing/2014/main" id="{D993A0A5-34AF-0C73-DC23-AD111E930D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294967295"/>
              </p:nvPr>
            </p:nvSpPr>
            <p:spPr>
              <a:xfrm>
                <a:off x="5051708" y="786607"/>
                <a:ext cx="4748212" cy="3803650"/>
              </a:xfr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286FFBC3-32DD-AFE0-377B-ECF0C419D1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588" y="1452415"/>
            <a:ext cx="676369" cy="21053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A5FFB63-D31A-6A07-EE82-4703B1AA82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5559" y="1471465"/>
            <a:ext cx="2724530" cy="205768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AFDDAF8-C732-AE2E-D1BF-747E93B08D0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8588" y="4000393"/>
            <a:ext cx="1819529" cy="15242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60556D5-C936-4D6D-3A41-2A446F657EB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75400" y="4000393"/>
            <a:ext cx="1457528" cy="155279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6813035-5CAC-C3E5-2965-F28CABA8860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99909" y="1409418"/>
            <a:ext cx="1771897" cy="201958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F72535B-9DC0-CE71-A372-A2E5D634411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79347" y="1376076"/>
            <a:ext cx="981212" cy="208626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8A18E95-D2CA-1D2E-74E6-3012790EABF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212918" y="3933896"/>
            <a:ext cx="552527" cy="151468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37D1A41-8F06-347B-487D-49FAE818369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885857" y="3981678"/>
            <a:ext cx="1409897" cy="146705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79A9300-318D-5FD4-767F-690CFDDAD78F}"/>
              </a:ext>
            </a:extLst>
          </p:cNvPr>
          <p:cNvSpPr txBox="1"/>
          <p:nvPr/>
        </p:nvSpPr>
        <p:spPr>
          <a:xfrm>
            <a:off x="5091" y="414837"/>
            <a:ext cx="125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I Do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F934FD-30E9-1E09-E039-1A2B1DF1C530}"/>
              </a:ext>
            </a:extLst>
          </p:cNvPr>
          <p:cNvSpPr txBox="1"/>
          <p:nvPr/>
        </p:nvSpPr>
        <p:spPr>
          <a:xfrm>
            <a:off x="5051708" y="432000"/>
            <a:ext cx="1165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You Do</a:t>
            </a:r>
          </a:p>
        </p:txBody>
      </p:sp>
    </p:spTree>
    <p:extLst>
      <p:ext uri="{BB962C8B-B14F-4D97-AF65-F5344CB8AC3E}">
        <p14:creationId xmlns:p14="http://schemas.microsoft.com/office/powerpoint/2010/main" val="346964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6">
                <a:extLst>
                  <a:ext uri="{FF2B5EF4-FFF2-40B4-BE49-F238E27FC236}">
                    <a16:creationId xmlns:a16="http://schemas.microsoft.com/office/drawing/2014/main" id="{ACE7481E-4A62-0ADC-D78C-DDE63BF3539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080" y="857251"/>
                <a:ext cx="4586288" cy="3803650"/>
              </a:xfrm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GB" sz="1950" dirty="0"/>
                  <a:t>Simplify fully </a:t>
                </a:r>
                <a14:m>
                  <m:oMath xmlns:m="http://schemas.openxmlformats.org/officeDocument/2006/math">
                    <m:r>
                      <a:rPr lang="en-GB" sz="195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95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95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95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95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95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95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1950" dirty="0"/>
              </a:p>
            </p:txBody>
          </p:sp>
        </mc:Choice>
        <mc:Fallback xmlns="">
          <p:sp>
            <p:nvSpPr>
              <p:cNvPr id="3" name="Content Placeholder 6">
                <a:extLst>
                  <a:ext uri="{FF2B5EF4-FFF2-40B4-BE49-F238E27FC236}">
                    <a16:creationId xmlns:a16="http://schemas.microsoft.com/office/drawing/2014/main" id="{ACE7481E-4A62-0ADC-D78C-DDE63BF353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80" y="857251"/>
                <a:ext cx="4586288" cy="380365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8">
                <a:extLst>
                  <a:ext uri="{FF2B5EF4-FFF2-40B4-BE49-F238E27FC236}">
                    <a16:creationId xmlns:a16="http://schemas.microsoft.com/office/drawing/2014/main" id="{FC3F84EE-A3F5-0D4A-3757-C703D6AFB89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51708" y="786607"/>
                <a:ext cx="4748212" cy="3803650"/>
              </a:xfrm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GB" sz="1950" dirty="0"/>
                  <a:t>Simplify fully</a:t>
                </a:r>
                <a14:m>
                  <m:oMath xmlns:m="http://schemas.openxmlformats.org/officeDocument/2006/math">
                    <m:r>
                      <a:rPr lang="en-GB" sz="1950" smtClean="0">
                        <a:latin typeface="Cambria Math" panose="02040503050406030204" pitchFamily="18" charset="0"/>
                      </a:rPr>
                      <m:t> 4</m:t>
                    </m:r>
                    <m:r>
                      <a:rPr lang="en-GB" sz="195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95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95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95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95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95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950" dirty="0"/>
              </a:p>
            </p:txBody>
          </p:sp>
        </mc:Choice>
        <mc:Fallback xmlns="">
          <p:sp>
            <p:nvSpPr>
              <p:cNvPr id="5" name="Content Placeholder 8">
                <a:extLst>
                  <a:ext uri="{FF2B5EF4-FFF2-40B4-BE49-F238E27FC236}">
                    <a16:creationId xmlns:a16="http://schemas.microsoft.com/office/drawing/2014/main" id="{FC3F84EE-A3F5-0D4A-3757-C703D6AFB8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1708" y="786607"/>
                <a:ext cx="4748212" cy="380365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F7040E59-C0B2-2E1B-2450-606521434B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236" y="1423126"/>
            <a:ext cx="195140" cy="720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1DA3647-D0D5-749C-D2D5-72361D3666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5236" y="2135474"/>
            <a:ext cx="828169" cy="720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D8A5B20-5B9C-4D84-C22D-8D26EF81BEF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15535" y="1403714"/>
            <a:ext cx="894267" cy="720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1F382E5-509B-2674-D001-37CDB42B5A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15535" y="2123714"/>
            <a:ext cx="665660" cy="720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02773BB-D301-6928-3AC8-2C24F28409B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92368" y="1403714"/>
            <a:ext cx="1819529" cy="201005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122E5D1-E3D7-F90D-D9FE-17551955BC8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63452" y="1933366"/>
            <a:ext cx="476316" cy="149563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15D7BFF-D084-4122-21D1-0094DD6778C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57578" y="1954904"/>
            <a:ext cx="1362265" cy="146705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2F05414-08DC-A13F-ED30-50D5D4C9CE8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419843" y="1403714"/>
            <a:ext cx="914528" cy="201005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8C2761D-068E-FC0A-4E58-3113409C2444}"/>
              </a:ext>
            </a:extLst>
          </p:cNvPr>
          <p:cNvSpPr txBox="1"/>
          <p:nvPr/>
        </p:nvSpPr>
        <p:spPr>
          <a:xfrm>
            <a:off x="5091" y="443370"/>
            <a:ext cx="125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I Do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30FF48-5239-4B88-0522-C08E435B12A7}"/>
              </a:ext>
            </a:extLst>
          </p:cNvPr>
          <p:cNvSpPr txBox="1"/>
          <p:nvPr/>
        </p:nvSpPr>
        <p:spPr>
          <a:xfrm>
            <a:off x="5051708" y="460533"/>
            <a:ext cx="1165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You Do</a:t>
            </a:r>
          </a:p>
        </p:txBody>
      </p:sp>
    </p:spTree>
    <p:extLst>
      <p:ext uri="{BB962C8B-B14F-4D97-AF65-F5344CB8AC3E}">
        <p14:creationId xmlns:p14="http://schemas.microsoft.com/office/powerpoint/2010/main" val="170761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/>
              <p:cNvSpPr>
                <a:spLocks noGrp="1"/>
              </p:cNvSpPr>
              <p:nvPr>
                <p:ph idx="4294967295"/>
              </p:nvPr>
            </p:nvSpPr>
            <p:spPr>
              <a:xfrm>
                <a:off x="0" y="761999"/>
                <a:ext cx="9325155" cy="5526657"/>
              </a:xfrm>
            </p:spPr>
            <p:txBody>
              <a:bodyPr/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b="1" dirty="0"/>
                  <a:t>Simplify the following expression by combining like terms:</a:t>
                </a:r>
                <a:endParaRPr lang="en-US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+4−5</m:t>
                      </m:r>
                      <m:r>
                        <a:rPr lang="en-US" b="0" i="1" dirty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dirty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b="0" i="1" dirty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dirty="0">
                          <a:latin typeface="Cambria Math" panose="02040503050406030204" pitchFamily="18" charset="0"/>
                        </a:rPr>
                        <m:t>+9</m:t>
                      </m:r>
                    </m:oMath>
                  </m:oMathPara>
                </a14:m>
                <a:endParaRPr lang="en-US" dirty="0"/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11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+ 13 – 5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/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11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+ 12 – 5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11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+ 13 – 6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+ 13 – 5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0" y="761999"/>
                <a:ext cx="9325155" cy="552665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85479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/>
              <p:cNvSpPr>
                <a:spLocks noGrp="1"/>
              </p:cNvSpPr>
              <p:nvPr>
                <p:ph idx="4294967295"/>
              </p:nvPr>
            </p:nvSpPr>
            <p:spPr>
              <a:xfrm>
                <a:off x="453000" y="729000"/>
                <a:ext cx="9000000" cy="5400000"/>
              </a:xfrm>
            </p:spPr>
            <p:txBody>
              <a:bodyPr/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GB" b="1" dirty="0"/>
                  <a:t>Simplify the following expression by combining like terms:</a:t>
                </a:r>
                <a:endParaRPr lang="en-GB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+8+8</m:t>
                      </m:r>
                      <m:r>
                        <a:rPr lang="en-GB" b="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dirty="0">
                          <a:latin typeface="Cambria Math" panose="02040503050406030204" pitchFamily="18" charset="0"/>
                        </a:rPr>
                        <m:t>+9−5−17</m:t>
                      </m:r>
                      <m:r>
                        <a:rPr lang="en-GB" b="0" i="1" dirty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b="0" i="1" dirty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dirty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GB" dirty="0"/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 + 12 − 12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GB" dirty="0"/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11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 + 12 − 12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GB" dirty="0"/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 + 11 − 12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GB" dirty="0"/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 + 12 − 11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GB" dirty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53000" y="729000"/>
                <a:ext cx="9000000" cy="54000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88240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3349478-97CC-4817-8C85-09A8730123B7}"/>
                  </a:ext>
                </a:extLst>
              </p:cNvPr>
              <p:cNvSpPr txBox="1"/>
              <p:nvPr/>
            </p:nvSpPr>
            <p:spPr>
              <a:xfrm>
                <a:off x="397157" y="472797"/>
                <a:ext cx="3466911" cy="61648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417909" indent="-417909" defTabSz="371475">
                  <a:lnSpc>
                    <a:spcPct val="150000"/>
                  </a:lnSpc>
                  <a:buAutoNum type="arabicParenR"/>
                  <a:defRPr/>
                </a:pPr>
                <a14:m>
                  <m:oMath xmlns:m="http://schemas.openxmlformats.org/officeDocument/2006/math">
                    <m:r>
                      <a:rPr lang="en-GB" sz="2275" i="1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275" dirty="0"/>
              </a:p>
              <a:p>
                <a:pPr marL="417909" indent="-417909" defTabSz="371475">
                  <a:lnSpc>
                    <a:spcPct val="150000"/>
                  </a:lnSpc>
                  <a:buFontTx/>
                  <a:buAutoNum type="arabicParenR"/>
                  <a:defRPr/>
                </a:pPr>
                <a14:m>
                  <m:oMath xmlns:m="http://schemas.openxmlformats.org/officeDocument/2006/math">
                    <m:r>
                      <a:rPr lang="en-GB" sz="2275" i="1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275" dirty="0"/>
              </a:p>
              <a:p>
                <a:pPr marL="417909" indent="-417909" defTabSz="371475">
                  <a:lnSpc>
                    <a:spcPct val="150000"/>
                  </a:lnSpc>
                  <a:buFontTx/>
                  <a:buAutoNum type="arabicParenR"/>
                  <a:defRPr/>
                </a:pPr>
                <a14:m>
                  <m:oMath xmlns:m="http://schemas.openxmlformats.org/officeDocument/2006/math">
                    <m:r>
                      <a:rPr lang="en-GB" sz="2275" i="1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275" dirty="0"/>
              </a:p>
              <a:p>
                <a:pPr marL="417909" indent="-417909" defTabSz="371475">
                  <a:lnSpc>
                    <a:spcPct val="150000"/>
                  </a:lnSpc>
                  <a:buFontTx/>
                  <a:buAutoNum type="arabicParenR"/>
                  <a:defRPr/>
                </a:pPr>
                <a14:m>
                  <m:oMath xmlns:m="http://schemas.openxmlformats.org/officeDocument/2006/math">
                    <m:r>
                      <a:rPr lang="en-GB" sz="2275" i="1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275" dirty="0"/>
              </a:p>
              <a:p>
                <a:pPr marL="417909" indent="-417909" defTabSz="371475">
                  <a:lnSpc>
                    <a:spcPct val="150000"/>
                  </a:lnSpc>
                  <a:buFontTx/>
                  <a:buAutoNum type="arabicParenR"/>
                  <a:defRPr/>
                </a:pPr>
                <a14:m>
                  <m:oMath xmlns:m="http://schemas.openxmlformats.org/officeDocument/2006/math">
                    <m:r>
                      <a:rPr lang="en-GB" sz="2275" i="1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275" dirty="0"/>
              </a:p>
              <a:p>
                <a:pPr marL="417909" indent="-417909" defTabSz="371475">
                  <a:lnSpc>
                    <a:spcPct val="150000"/>
                  </a:lnSpc>
                  <a:buFontTx/>
                  <a:buAutoNum type="arabicParenR"/>
                  <a:defRPr/>
                </a:pPr>
                <a14:m>
                  <m:oMath xmlns:m="http://schemas.openxmlformats.org/officeDocument/2006/math">
                    <m:r>
                      <a:rPr lang="en-GB" sz="2275" i="1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275" dirty="0"/>
              </a:p>
              <a:p>
                <a:pPr marL="417909" indent="-417909" defTabSz="371475">
                  <a:lnSpc>
                    <a:spcPct val="150000"/>
                  </a:lnSpc>
                  <a:buFontTx/>
                  <a:buAutoNum type="arabicParenR"/>
                  <a:defRPr/>
                </a:pPr>
                <a14:m>
                  <m:oMath xmlns:m="http://schemas.openxmlformats.org/officeDocument/2006/math">
                    <m:r>
                      <a:rPr lang="en-GB" sz="2275" i="1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275" dirty="0"/>
              </a:p>
              <a:p>
                <a:pPr marL="417909" indent="-417909" defTabSz="371475">
                  <a:lnSpc>
                    <a:spcPct val="150000"/>
                  </a:lnSpc>
                  <a:buFontTx/>
                  <a:buAutoNum type="arabicParenR"/>
                  <a:defRPr/>
                </a:pPr>
                <a14:m>
                  <m:oMath xmlns:m="http://schemas.openxmlformats.org/officeDocument/2006/math">
                    <m:r>
                      <a:rPr lang="en-GB" sz="2275" i="1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275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275" dirty="0"/>
              </a:p>
              <a:p>
                <a:pPr marL="417909" indent="-417909" defTabSz="371475">
                  <a:lnSpc>
                    <a:spcPct val="150000"/>
                  </a:lnSpc>
                  <a:buFontTx/>
                  <a:buAutoNum type="arabicParenR"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275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275" i="1" dirty="0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en-GB" sz="2275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275" i="1" dirty="0">
                        <a:latin typeface="Cambria Math" panose="02040503050406030204" pitchFamily="18" charset="0"/>
                      </a:rPr>
                      <m:t> +</m:t>
                    </m:r>
                    <m:f>
                      <m:fPr>
                        <m:ctrlPr>
                          <a:rPr lang="en-GB" sz="2275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275" i="1" dirty="0">
                            <a:latin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r>
                          <a:rPr lang="en-GB" sz="2275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275" i="1" dirty="0">
                        <a:latin typeface="Cambria Math" panose="02040503050406030204" pitchFamily="18" charset="0"/>
                      </a:rPr>
                      <m:t> −</m:t>
                    </m:r>
                    <m:f>
                      <m:fPr>
                        <m:ctrlPr>
                          <a:rPr lang="en-GB" sz="2275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275" i="1" dirty="0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en-GB" sz="2275" i="1" dirty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275" i="1" dirty="0">
                        <a:latin typeface="Cambria Math" panose="02040503050406030204" pitchFamily="18" charset="0"/>
                      </a:rPr>
                      <m:t> +</m:t>
                    </m:r>
                    <m:f>
                      <m:fPr>
                        <m:ctrlPr>
                          <a:rPr lang="en-GB" sz="2275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275" i="1" dirty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2275" i="1" dirty="0">
                            <a:latin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r>
                          <a:rPr lang="en-GB" sz="2275" i="1" dirty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275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275" dirty="0"/>
              </a:p>
              <a:p>
                <a:pPr marL="417909" indent="-417909" defTabSz="371475">
                  <a:lnSpc>
                    <a:spcPct val="150000"/>
                  </a:lnSpc>
                  <a:buFontTx/>
                  <a:buAutoNum type="arabicParenR"/>
                  <a:defRPr/>
                </a:pPr>
                <a14:m>
                  <m:oMath xmlns:m="http://schemas.openxmlformats.org/officeDocument/2006/math">
                    <m:r>
                      <a:rPr lang="en-GB" sz="2275" i="1" dirty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2275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275" i="1" dirty="0">
                        <a:latin typeface="Cambria Math" panose="02040503050406030204" pitchFamily="18" charset="0"/>
                      </a:rPr>
                      <m:t> – </m:t>
                    </m:r>
                    <m:r>
                      <a:rPr lang="en-GB" sz="2275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275" i="1" dirty="0">
                        <a:latin typeface="Cambria Math" panose="02040503050406030204" pitchFamily="18" charset="0"/>
                      </a:rPr>
                      <m:t> +</m:t>
                    </m:r>
                    <m:f>
                      <m:fPr>
                        <m:ctrlPr>
                          <a:rPr lang="en-GB" sz="2275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275" i="1" dirty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2275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275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275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275" i="1" dirty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2275" i="1" dirty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2275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275" i="1" dirty="0">
                        <a:latin typeface="Cambria Math" panose="02040503050406030204" pitchFamily="18" charset="0"/>
                      </a:rPr>
                      <m:t>+ 8</m:t>
                    </m:r>
                    <m:r>
                      <a:rPr lang="en-GB" sz="2275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275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275" dirty="0"/>
              </a:p>
              <a:p>
                <a:pPr marL="417909" indent="-417909" defTabSz="371475">
                  <a:lnSpc>
                    <a:spcPct val="150000"/>
                  </a:lnSpc>
                  <a:buFontTx/>
                  <a:buAutoNum type="arabicParenR"/>
                  <a:defRPr/>
                </a:pPr>
                <a:endParaRPr lang="en-GB" sz="2275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3349478-97CC-4817-8C85-09A8730123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57" y="472797"/>
                <a:ext cx="3466911" cy="6164893"/>
              </a:xfrm>
              <a:prstGeom prst="rect">
                <a:avLst/>
              </a:prstGeom>
              <a:blipFill>
                <a:blip r:embed="rId2"/>
                <a:stretch>
                  <a:fillRect l="-49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349478-97CC-4817-8C85-09A8730123B7}"/>
                  </a:ext>
                </a:extLst>
              </p:cNvPr>
              <p:cNvSpPr txBox="1"/>
              <p:nvPr/>
            </p:nvSpPr>
            <p:spPr>
              <a:xfrm>
                <a:off x="5909616" y="454479"/>
                <a:ext cx="2403779" cy="542129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417909" indent="-417909" defTabSz="371475">
                  <a:lnSpc>
                    <a:spcPct val="150000"/>
                  </a:lnSpc>
                  <a:buFontTx/>
                  <a:buAutoNum type="arabicParenR"/>
                  <a:defRPr/>
                </a:pPr>
                <a14:m>
                  <m:oMath xmlns:m="http://schemas.openxmlformats.org/officeDocument/2006/math"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+8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2275" dirty="0">
                  <a:solidFill>
                    <a:srgbClr val="FF0000"/>
                  </a:solidFill>
                  <a:latin typeface="Calibri" panose="020F0502020204030204"/>
                </a:endParaRPr>
              </a:p>
              <a:p>
                <a:pPr marL="417909" indent="-417909" defTabSz="371475">
                  <a:lnSpc>
                    <a:spcPct val="150000"/>
                  </a:lnSpc>
                  <a:buFontTx/>
                  <a:buAutoNum type="arabicParenR"/>
                  <a:defRPr/>
                </a:pPr>
                <a14:m>
                  <m:oMath xmlns:m="http://schemas.openxmlformats.org/officeDocument/2006/math"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2275" dirty="0">
                  <a:solidFill>
                    <a:srgbClr val="FF0000"/>
                  </a:solidFill>
                </a:endParaRPr>
              </a:p>
              <a:p>
                <a:pPr marL="417909" indent="-417909" defTabSz="371475">
                  <a:lnSpc>
                    <a:spcPct val="150000"/>
                  </a:lnSpc>
                  <a:buFontTx/>
                  <a:buAutoNum type="arabicParenR"/>
                  <a:defRPr/>
                </a:pPr>
                <a14:m>
                  <m:oMath xmlns:m="http://schemas.openxmlformats.org/officeDocument/2006/math"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2275" dirty="0">
                  <a:solidFill>
                    <a:srgbClr val="FF0000"/>
                  </a:solidFill>
                </a:endParaRPr>
              </a:p>
              <a:p>
                <a:pPr marL="417909" indent="-417909" defTabSz="371475">
                  <a:lnSpc>
                    <a:spcPct val="150000"/>
                  </a:lnSpc>
                  <a:buFontTx/>
                  <a:buAutoNum type="arabicParenR"/>
                  <a:defRPr/>
                </a:pPr>
                <a14:m>
                  <m:oMath xmlns:m="http://schemas.openxmlformats.org/officeDocument/2006/math"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2275" dirty="0">
                  <a:solidFill>
                    <a:srgbClr val="FF0000"/>
                  </a:solidFill>
                </a:endParaRPr>
              </a:p>
              <a:p>
                <a:pPr marL="417909" indent="-417909" defTabSz="371475">
                  <a:lnSpc>
                    <a:spcPct val="150000"/>
                  </a:lnSpc>
                  <a:buFontTx/>
                  <a:buAutoNum type="arabicParenR"/>
                  <a:defRPr/>
                </a:pPr>
                <a14:m>
                  <m:oMath xmlns:m="http://schemas.openxmlformats.org/officeDocument/2006/math"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2275" dirty="0">
                  <a:solidFill>
                    <a:srgbClr val="FF0000"/>
                  </a:solidFill>
                </a:endParaRPr>
              </a:p>
              <a:p>
                <a:pPr marL="417909" indent="-417909" defTabSz="371475">
                  <a:lnSpc>
                    <a:spcPct val="150000"/>
                  </a:lnSpc>
                  <a:buFontTx/>
                  <a:buAutoNum type="arabicParenR"/>
                  <a:defRPr/>
                </a:pPr>
                <a14:m>
                  <m:oMath xmlns:m="http://schemas.openxmlformats.org/officeDocument/2006/math"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2275" dirty="0">
                  <a:solidFill>
                    <a:srgbClr val="FF0000"/>
                  </a:solidFill>
                </a:endParaRPr>
              </a:p>
              <a:p>
                <a:pPr marL="417909" indent="-417909" defTabSz="371475">
                  <a:lnSpc>
                    <a:spcPct val="150000"/>
                  </a:lnSpc>
                  <a:buFontTx/>
                  <a:buAutoNum type="arabicParenR"/>
                  <a:defRPr/>
                </a:pPr>
                <a14:m>
                  <m:oMath xmlns:m="http://schemas.openxmlformats.org/officeDocument/2006/math"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2275" dirty="0">
                  <a:solidFill>
                    <a:srgbClr val="FF0000"/>
                  </a:solidFill>
                </a:endParaRPr>
              </a:p>
              <a:p>
                <a:pPr marL="417909" indent="-417909" defTabSz="371475">
                  <a:lnSpc>
                    <a:spcPct val="150000"/>
                  </a:lnSpc>
                  <a:buFontTx/>
                  <a:buAutoNum type="arabicParenR"/>
                  <a:defRPr/>
                </a:pPr>
                <a14:m>
                  <m:oMath xmlns:m="http://schemas.openxmlformats.org/officeDocument/2006/math"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−10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2275" dirty="0">
                  <a:solidFill>
                    <a:srgbClr val="FF0000"/>
                  </a:solidFill>
                </a:endParaRPr>
              </a:p>
              <a:p>
                <a:pPr marL="417909" indent="-417909" defTabSz="371475">
                  <a:lnSpc>
                    <a:spcPct val="150000"/>
                  </a:lnSpc>
                  <a:buFontTx/>
                  <a:buAutoNum type="arabicParenR"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275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275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en-GB" sz="2275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275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275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2275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r>
                          <a:rPr lang="en-GB" sz="2275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275" dirty="0">
                  <a:solidFill>
                    <a:srgbClr val="FF0000"/>
                  </a:solidFill>
                </a:endParaRPr>
              </a:p>
              <a:p>
                <a:pPr marL="417909" indent="-417909" defTabSz="371475">
                  <a:lnSpc>
                    <a:spcPct val="150000"/>
                  </a:lnSpc>
                  <a:buFontTx/>
                  <a:buAutoNum type="arabicParenR"/>
                  <a:defRPr/>
                </a:pPr>
                <a14:m>
                  <m:oMath xmlns:m="http://schemas.openxmlformats.org/officeDocument/2006/math"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sz="2275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2275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349478-97CC-4817-8C85-09A8730123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9616" y="454479"/>
                <a:ext cx="2403779" cy="5421292"/>
              </a:xfrm>
              <a:prstGeom prst="rect">
                <a:avLst/>
              </a:prstGeom>
              <a:blipFill>
                <a:blip r:embed="rId3"/>
                <a:stretch>
                  <a:fillRect l="-7089" b="-19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45BAD1A9-38A8-4514-AECB-E7A1DC7181CB}"/>
              </a:ext>
            </a:extLst>
          </p:cNvPr>
          <p:cNvSpPr txBox="1"/>
          <p:nvPr/>
        </p:nvSpPr>
        <p:spPr>
          <a:xfrm>
            <a:off x="5711208" y="2898434"/>
            <a:ext cx="65" cy="35009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371475">
              <a:defRPr/>
            </a:pPr>
            <a:endParaRPr lang="en-GB" sz="2275" dirty="0">
              <a:solidFill>
                <a:srgbClr val="FF0000"/>
              </a:solidFill>
              <a:latin typeface="Calibri" panose="020F0502020204030204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6C5A502-D30F-4E6B-8793-58EED5EE0D28}"/>
              </a:ext>
            </a:extLst>
          </p:cNvPr>
          <p:cNvSpPr txBox="1"/>
          <p:nvPr/>
        </p:nvSpPr>
        <p:spPr>
          <a:xfrm>
            <a:off x="5711207" y="3555244"/>
            <a:ext cx="65" cy="35009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371475">
              <a:defRPr/>
            </a:pPr>
            <a:endParaRPr lang="en-GB" sz="2275" dirty="0">
              <a:solidFill>
                <a:srgbClr val="FF0000"/>
              </a:solidFill>
              <a:latin typeface="Calibri" panose="020F050202020403020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B043FA9-A7A8-4ACC-8ACD-F6A69AF1E501}"/>
              </a:ext>
            </a:extLst>
          </p:cNvPr>
          <p:cNvSpPr txBox="1"/>
          <p:nvPr/>
        </p:nvSpPr>
        <p:spPr>
          <a:xfrm>
            <a:off x="5711206" y="4212054"/>
            <a:ext cx="65" cy="35009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371475">
              <a:defRPr/>
            </a:pPr>
            <a:endParaRPr lang="en-GB" sz="2275" dirty="0">
              <a:solidFill>
                <a:srgbClr val="FF0000"/>
              </a:solidFill>
              <a:latin typeface="Calibri" panose="020F050202020403020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D3E69E4-3264-4A56-8787-333EFD89F684}"/>
              </a:ext>
            </a:extLst>
          </p:cNvPr>
          <p:cNvSpPr txBox="1"/>
          <p:nvPr/>
        </p:nvSpPr>
        <p:spPr>
          <a:xfrm>
            <a:off x="5711205" y="4868865"/>
            <a:ext cx="65" cy="35009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371475">
              <a:defRPr/>
            </a:pPr>
            <a:endParaRPr lang="en-GB" sz="2275" dirty="0">
              <a:solidFill>
                <a:srgbClr val="FF0000"/>
              </a:solidFill>
              <a:latin typeface="Calibri" panose="020F050202020403020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571FDBD-6F97-492F-91CB-EA00A4AA7DCE}"/>
              </a:ext>
            </a:extLst>
          </p:cNvPr>
          <p:cNvSpPr txBox="1"/>
          <p:nvPr/>
        </p:nvSpPr>
        <p:spPr>
          <a:xfrm>
            <a:off x="5711204" y="5525675"/>
            <a:ext cx="65" cy="35009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371475">
              <a:defRPr/>
            </a:pPr>
            <a:endParaRPr lang="en-GB" sz="2275" dirty="0">
              <a:solidFill>
                <a:srgbClr val="FF0000"/>
              </a:solidFill>
              <a:latin typeface="Calibri" panose="020F050202020403020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4F6F65F-CA87-4007-B5B9-89DC038B6C00}"/>
              </a:ext>
            </a:extLst>
          </p:cNvPr>
          <p:cNvSpPr txBox="1"/>
          <p:nvPr/>
        </p:nvSpPr>
        <p:spPr>
          <a:xfrm>
            <a:off x="5493696" y="6182486"/>
            <a:ext cx="65" cy="35009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371475">
              <a:defRPr/>
            </a:pPr>
            <a:endParaRPr lang="en-GB" sz="2275" dirty="0">
              <a:solidFill>
                <a:srgbClr val="FF0000"/>
              </a:solidFill>
              <a:latin typeface="Calibri" panose="020F0502020204030204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2C36BA2-759D-45D5-951A-B4BB66220CAD}"/>
              </a:ext>
            </a:extLst>
          </p:cNvPr>
          <p:cNvSpPr txBox="1"/>
          <p:nvPr/>
        </p:nvSpPr>
        <p:spPr>
          <a:xfrm>
            <a:off x="5493696" y="7426015"/>
            <a:ext cx="65" cy="35009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371475">
              <a:defRPr/>
            </a:pPr>
            <a:endParaRPr lang="en-GB" sz="2275" dirty="0">
              <a:solidFill>
                <a:srgbClr val="FF0000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1796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2"/>
          <p:cNvSpPr txBox="1"/>
          <p:nvPr/>
        </p:nvSpPr>
        <p:spPr>
          <a:xfrm>
            <a:off x="0" y="642938"/>
            <a:ext cx="9906000" cy="492443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lIns="26325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600" dirty="0"/>
              <a:t>A common Schoolboy </a:t>
            </a:r>
            <a:r>
              <a:rPr lang="en-GB" sz="2600" dirty="0" err="1"/>
              <a:t>Error</a:t>
            </a:r>
            <a:r>
              <a:rPr lang="en-GB" sz="2600" baseline="30000" dirty="0" err="1"/>
              <a:t>TM</a:t>
            </a:r>
            <a:endParaRPr lang="en-GB" sz="26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93184" y="2197610"/>
                <a:ext cx="6201689" cy="642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575" i="1">
                          <a:latin typeface="Cambria Math" panose="02040503050406030204" pitchFamily="18" charset="0"/>
                        </a:rPr>
                        <m:t>9−3</m:t>
                      </m:r>
                      <m:r>
                        <a:rPr lang="en-GB" sz="3575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575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3575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575" i="1">
                          <a:latin typeface="Cambria Math" panose="02040503050406030204" pitchFamily="18" charset="0"/>
                        </a:rPr>
                        <m:t>     →   </m:t>
                      </m:r>
                      <m:r>
                        <a:rPr lang="en-GB" sz="3575" b="1" i="1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3575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575" b="1" i="1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3575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3184" y="2197610"/>
                <a:ext cx="6201689" cy="64248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6064623" y="2188362"/>
            <a:ext cx="1813702" cy="6344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275" dirty="0"/>
              <a:t>?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261701" y="2822779"/>
            <a:ext cx="46805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899883" y="2822779"/>
            <a:ext cx="93610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858559" y="2822779"/>
            <a:ext cx="93610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97180" y="3604519"/>
                <a:ext cx="9361170" cy="18928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950" dirty="0"/>
                  <a:t>You might be tempted to simplify to </a:t>
                </a:r>
                <a14:m>
                  <m:oMath xmlns:m="http://schemas.openxmlformats.org/officeDocument/2006/math">
                    <m:r>
                      <a:rPr lang="en-GB" sz="1950" i="1">
                        <a:latin typeface="Cambria Math" panose="02040503050406030204" pitchFamily="18" charset="0"/>
                      </a:rPr>
                      <m:t>9−5</m:t>
                    </m:r>
                    <m:r>
                      <a:rPr lang="en-GB" sz="195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950" dirty="0"/>
                  <a:t>.</a:t>
                </a:r>
              </a:p>
              <a:p>
                <a:r>
                  <a:rPr lang="en-GB" sz="1950" dirty="0"/>
                  <a:t>But we saw in year 7 with order of operations that addition and subtraction have the same precedence. </a:t>
                </a:r>
                <a14:m>
                  <m:oMath xmlns:m="http://schemas.openxmlformats.org/officeDocument/2006/math">
                    <m:r>
                      <a:rPr lang="en-GB" sz="1950" i="1">
                        <a:latin typeface="Cambria Math" panose="02040503050406030204" pitchFamily="18" charset="0"/>
                      </a:rPr>
                      <m:t>−3+2=−1</m:t>
                    </m:r>
                  </m:oMath>
                </a14:m>
                <a:r>
                  <a:rPr lang="en-GB" sz="1950" dirty="0"/>
                  <a:t>, so we have </a:t>
                </a:r>
                <a14:m>
                  <m:oMath xmlns:m="http://schemas.openxmlformats.org/officeDocument/2006/math">
                    <m:r>
                      <a:rPr lang="en-GB" sz="195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1950" dirty="0"/>
                  <a:t> lots of </a:t>
                </a:r>
                <a14:m>
                  <m:oMath xmlns:m="http://schemas.openxmlformats.org/officeDocument/2006/math">
                    <m:r>
                      <a:rPr lang="en-GB" sz="195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950" dirty="0"/>
                  <a:t>.</a:t>
                </a:r>
              </a:p>
              <a:p>
                <a:endParaRPr lang="en-GB" sz="1950" dirty="0"/>
              </a:p>
              <a:p>
                <a:r>
                  <a:rPr lang="en-GB" sz="1950" dirty="0"/>
                  <a:t>Some find it helpful to underline each term (with the + or – symbol on the front) when collecting like terms.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" y="3604519"/>
                <a:ext cx="9361170" cy="1892826"/>
              </a:xfrm>
              <a:prstGeom prst="rect">
                <a:avLst/>
              </a:prstGeom>
              <a:blipFill>
                <a:blip r:embed="rId3"/>
                <a:stretch>
                  <a:fillRect l="-651" t="-1608" r="-326" b="-48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388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50CE320-AA8C-A888-29A9-096458E1B8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91064"/>
              </p:ext>
            </p:extLst>
          </p:nvPr>
        </p:nvGraphicFramePr>
        <p:xfrm>
          <a:off x="453747" y="1211572"/>
          <a:ext cx="3579495" cy="4320246"/>
        </p:xfrm>
        <a:graphic>
          <a:graphicData uri="http://schemas.openxmlformats.org/drawingml/2006/table">
            <a:tbl>
              <a:tblPr firstRow="1" bandRow="1">
                <a:solidFill>
                  <a:schemeClr val="accent2">
                    <a:lumMod val="20000"/>
                    <a:lumOff val="80000"/>
                  </a:schemeClr>
                </a:solidFill>
                <a:tableStyleId>{5940675A-B579-460E-94D1-54222C63F5DA}</a:tableStyleId>
              </a:tblPr>
              <a:tblGrid>
                <a:gridCol w="3579495">
                  <a:extLst>
                    <a:ext uri="{9D8B030D-6E8A-4147-A177-3AD203B41FA5}">
                      <a16:colId xmlns:a16="http://schemas.microsoft.com/office/drawing/2014/main" val="569591785"/>
                    </a:ext>
                  </a:extLst>
                </a:gridCol>
              </a:tblGrid>
              <a:tr h="551914">
                <a:tc>
                  <a:txBody>
                    <a:bodyPr/>
                    <a:lstStyle/>
                    <a:p>
                      <a:r>
                        <a:rPr lang="en-GB" sz="1800" b="1" dirty="0">
                          <a:latin typeface="Lato" panose="020F0502020204030203" pitchFamily="34" charset="0"/>
                        </a:rPr>
                        <a:t>What are we learning in this lesson?</a:t>
                      </a:r>
                    </a:p>
                  </a:txBody>
                  <a:tcPr marL="68580" marR="68580" marT="34290" marB="34290">
                    <a:solidFill>
                      <a:srgbClr val="FF00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105852"/>
                  </a:ext>
                </a:extLst>
              </a:tr>
              <a:tr h="3703026">
                <a:tc>
                  <a:txBody>
                    <a:bodyPr/>
                    <a:lstStyle/>
                    <a:p>
                      <a:r>
                        <a:rPr lang="en-GB" sz="2000" i="1" dirty="0">
                          <a:latin typeface="Lato" panose="020F0502020204030203" pitchFamily="34" charset="0"/>
                        </a:rPr>
                        <a:t>To apply our</a:t>
                      </a:r>
                      <a:r>
                        <a:rPr lang="en-GB" sz="2000" i="1" baseline="0" dirty="0">
                          <a:latin typeface="Lato" panose="020F0502020204030203" pitchFamily="34" charset="0"/>
                        </a:rPr>
                        <a:t> understanding of algebraic notation to identifying “like terms”.</a:t>
                      </a:r>
                    </a:p>
                    <a:p>
                      <a:endParaRPr lang="en-GB" sz="2000" i="1" baseline="0" dirty="0">
                        <a:latin typeface="Lato" panose="020F0502020204030203" pitchFamily="34" charset="0"/>
                      </a:endParaRPr>
                    </a:p>
                    <a:p>
                      <a:r>
                        <a:rPr lang="en-GB" sz="2000" i="1" baseline="0" dirty="0">
                          <a:latin typeface="Lato" panose="020F0502020204030203" pitchFamily="34" charset="0"/>
                        </a:rPr>
                        <a:t>Using identified “like terms” to confidently simplify an algebraic expression</a:t>
                      </a:r>
                    </a:p>
                    <a:p>
                      <a:endParaRPr lang="en-GB" sz="2000" i="1" dirty="0">
                        <a:latin typeface="Lato" panose="020F0502020204030203" pitchFamily="34" charset="0"/>
                      </a:endParaRPr>
                    </a:p>
                  </a:txBody>
                  <a:tcPr marL="68580" marR="68580" marT="34290" marB="34290">
                    <a:solidFill>
                      <a:srgbClr val="FF0000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067995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11A6D5F-44D0-FEF6-4FA5-D139AD5956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689285"/>
              </p:ext>
            </p:extLst>
          </p:nvPr>
        </p:nvGraphicFramePr>
        <p:xfrm>
          <a:off x="5153248" y="1194796"/>
          <a:ext cx="3579495" cy="4271716"/>
        </p:xfrm>
        <a:graphic>
          <a:graphicData uri="http://schemas.openxmlformats.org/drawingml/2006/table">
            <a:tbl>
              <a:tblPr firstRow="1" bandRow="1">
                <a:solidFill>
                  <a:srgbClr val="FFFF99"/>
                </a:solidFill>
                <a:tableStyleId>{5940675A-B579-460E-94D1-54222C63F5DA}</a:tableStyleId>
              </a:tblPr>
              <a:tblGrid>
                <a:gridCol w="3579495">
                  <a:extLst>
                    <a:ext uri="{9D8B030D-6E8A-4147-A177-3AD203B41FA5}">
                      <a16:colId xmlns:a16="http://schemas.microsoft.com/office/drawing/2014/main" val="1744406069"/>
                    </a:ext>
                  </a:extLst>
                </a:gridCol>
              </a:tblGrid>
              <a:tr h="495320">
                <a:tc>
                  <a:txBody>
                    <a:bodyPr/>
                    <a:lstStyle/>
                    <a:p>
                      <a:r>
                        <a:rPr lang="en-GB" sz="1800" b="1" dirty="0">
                          <a:latin typeface="Lato" panose="020F0502020204030203" pitchFamily="34" charset="0"/>
                        </a:rPr>
                        <a:t>Why</a:t>
                      </a:r>
                      <a:r>
                        <a:rPr lang="en-GB" sz="1800" b="1" baseline="0" dirty="0">
                          <a:latin typeface="Lato" panose="020F0502020204030203" pitchFamily="34" charset="0"/>
                        </a:rPr>
                        <a:t> are we learning about this?</a:t>
                      </a:r>
                      <a:endParaRPr lang="en-GB" sz="1800" b="1" dirty="0">
                        <a:latin typeface="Lato" panose="020F0502020204030203" pitchFamily="34" charset="0"/>
                      </a:endParaRPr>
                    </a:p>
                  </a:txBody>
                  <a:tcPr marL="68580" marR="68580" marT="34290" marB="34290">
                    <a:solidFill>
                      <a:srgbClr val="F9EF67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831720"/>
                  </a:ext>
                </a:extLst>
              </a:tr>
              <a:tr h="3776396">
                <a:tc>
                  <a:txBody>
                    <a:bodyPr/>
                    <a:lstStyle/>
                    <a:p>
                      <a:r>
                        <a:rPr lang="en-GB" sz="2000" i="1" baseline="0" dirty="0">
                          <a:latin typeface="Lato" panose="020F0502020204030203" pitchFamily="34" charset="0"/>
                        </a:rPr>
                        <a:t>Collecting like terms is a fundamental algebraic skill which allows us to simplify algebraic expressions. This makes equations, identities, formulas and inequalities clearer and easier to solve or manipulate.</a:t>
                      </a:r>
                    </a:p>
                  </a:txBody>
                  <a:tcPr marL="68580" marR="68580" marT="34290" marB="34290">
                    <a:solidFill>
                      <a:srgbClr val="F9EF67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454350"/>
                  </a:ext>
                </a:extLst>
              </a:tr>
            </a:tbl>
          </a:graphicData>
        </a:graphic>
      </p:graphicFrame>
      <p:sp>
        <p:nvSpPr>
          <p:cNvPr id="4" name="Right Arrow 7">
            <a:extLst>
              <a:ext uri="{FF2B5EF4-FFF2-40B4-BE49-F238E27FC236}">
                <a16:creationId xmlns:a16="http://schemas.microsoft.com/office/drawing/2014/main" id="{0CE7E183-BE30-1626-052E-38912178C47A}"/>
              </a:ext>
            </a:extLst>
          </p:cNvPr>
          <p:cNvSpPr/>
          <p:nvPr/>
        </p:nvSpPr>
        <p:spPr>
          <a:xfrm>
            <a:off x="4183396" y="1918872"/>
            <a:ext cx="819696" cy="578031"/>
          </a:xfrm>
          <a:prstGeom prst="rightArrow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48457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184400" y="1104900"/>
                <a:ext cx="5537200" cy="33655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GB" dirty="0"/>
                  <a:t>What’s the same? What is different? 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3+3+3+3</m:t>
                      </m:r>
                    </m:oMath>
                  </m:oMathPara>
                </a14:m>
                <a:endParaRPr lang="en-GB" b="0" dirty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184400" y="1104900"/>
                <a:ext cx="5537200" cy="33655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4120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457200"/>
            <a:ext cx="9817100" cy="863600"/>
          </a:xfrm>
        </p:spPr>
        <p:txBody>
          <a:bodyPr/>
          <a:lstStyle/>
          <a:p>
            <a:r>
              <a:rPr lang="en-GB" dirty="0"/>
              <a:t>Activity: What is the multiplication sum?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54000" y="1774656"/>
                <a:ext cx="5549900" cy="2545154"/>
              </a:xfrm>
            </p:spPr>
            <p:txBody>
              <a:bodyPr/>
              <a:lstStyle/>
              <a:p>
                <a:pPr marL="417909" indent="-417909">
                  <a:buAutoNum type="arabicParenR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4+4+4+4+4+4</m:t>
                    </m:r>
                  </m:oMath>
                </a14:m>
                <a:endParaRPr lang="en-GB" dirty="0"/>
              </a:p>
              <a:p>
                <a:pPr marL="417909" indent="-417909">
                  <a:buAutoNum type="arabicParenR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5+5+5</m:t>
                    </m:r>
                  </m:oMath>
                </a14:m>
                <a:endParaRPr lang="en-GB" b="0" dirty="0"/>
              </a:p>
              <a:p>
                <a:pPr marL="417909" indent="-417909">
                  <a:buAutoNum type="arabicParenR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3+3+3+3+3+3+3+3</m:t>
                    </m:r>
                  </m:oMath>
                </a14:m>
                <a:endParaRPr lang="en-GB" b="0" dirty="0"/>
              </a:p>
              <a:p>
                <a:pPr marL="417909" indent="-417909">
                  <a:buAutoNum type="arabicParenR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7+7+7+7+7+7+7</m:t>
                    </m:r>
                  </m:oMath>
                </a14:m>
                <a:endParaRPr lang="en-GB" b="0" dirty="0"/>
              </a:p>
              <a:p>
                <a:pPr marL="417909" indent="-417909">
                  <a:buAutoNum type="arabicParenR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−8+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8+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8+−8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54000" y="1774656"/>
                <a:ext cx="5549900" cy="2545154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5912983" y="1815816"/>
                <a:ext cx="21268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</a:rPr>
                  <a:t>1)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</a:rPr>
                  <a:t> or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×6</m:t>
                    </m:r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2983" y="1815816"/>
                <a:ext cx="2126836" cy="369332"/>
              </a:xfrm>
              <a:prstGeom prst="rect">
                <a:avLst/>
              </a:prstGeom>
              <a:blipFill>
                <a:blip r:embed="rId3"/>
                <a:stretch>
                  <a:fillRect l="-2579"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903228" y="2320485"/>
                <a:ext cx="21268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3×5 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</a:rPr>
                  <a:t>or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</m:t>
                    </m:r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3228" y="2320485"/>
                <a:ext cx="2126836" cy="369332"/>
              </a:xfrm>
              <a:prstGeom prst="rect">
                <a:avLst/>
              </a:prstGeom>
              <a:blipFill>
                <a:blip r:embed="rId4"/>
                <a:stretch>
                  <a:fillRect l="-2292" t="-13333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912983" y="2948824"/>
                <a:ext cx="21268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3)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8×3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</a:rPr>
                  <a:t> or </a:t>
                </a:r>
                <a14:m>
                  <m:oMath xmlns:m="http://schemas.openxmlformats.org/officeDocument/2006/math">
                    <m:r>
                      <a:rPr lang="en-GB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×8</m:t>
                    </m:r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2983" y="2948824"/>
                <a:ext cx="2126836" cy="369332"/>
              </a:xfrm>
              <a:prstGeom prst="rect">
                <a:avLst/>
              </a:prstGeom>
              <a:blipFill>
                <a:blip r:embed="rId5"/>
                <a:stretch>
                  <a:fillRect l="-2579" t="-13333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5912983" y="3416060"/>
                <a:ext cx="21268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4)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7×7</m:t>
                    </m:r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2983" y="3416060"/>
                <a:ext cx="2126836" cy="369332"/>
              </a:xfrm>
              <a:prstGeom prst="rect">
                <a:avLst/>
              </a:prstGeom>
              <a:blipFill>
                <a:blip r:embed="rId6"/>
                <a:stretch>
                  <a:fillRect l="-2579" t="-11475" b="-213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912983" y="3883296"/>
                <a:ext cx="30735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5)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−8×4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</a:rPr>
                  <a:t> or </a:t>
                </a:r>
                <a14:m>
                  <m:oMath xmlns:m="http://schemas.openxmlformats.org/officeDocument/2006/math">
                    <m:r>
                      <a:rPr lang="en-GB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×−8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2983" y="3883296"/>
                <a:ext cx="3073551" cy="369332"/>
              </a:xfrm>
              <a:prstGeom prst="rect">
                <a:avLst/>
              </a:prstGeom>
              <a:blipFill>
                <a:blip r:embed="rId7"/>
                <a:stretch>
                  <a:fillRect l="-1786" t="-11475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4908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-3929" y="735296"/>
            <a:ext cx="7721600" cy="3600000"/>
          </a:xfrm>
        </p:spPr>
        <p:txBody>
          <a:bodyPr/>
          <a:lstStyle/>
          <a:p>
            <a:r>
              <a:rPr lang="en-GB" dirty="0"/>
              <a:t>Representing expressions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2198" y="1615365"/>
                <a:ext cx="9752952" cy="358775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GB" b="0" dirty="0"/>
                  <a:t>As seen,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4+4+4+4+4+4=6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</m:t>
                    </m:r>
                  </m:oMath>
                </a14:m>
                <a:endParaRPr lang="en-GB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GB" b="0" dirty="0"/>
                  <a:t>Therefore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5+5+5+5+5+5=6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×5</m:t>
                    </m:r>
                  </m:oMath>
                </a14:m>
                <a:endParaRPr lang="en-GB" b="0" dirty="0"/>
              </a:p>
              <a:p>
                <a:pPr marL="0" indent="0">
                  <a:buNone/>
                </a:pPr>
                <a:r>
                  <a:rPr lang="en-GB" b="0" dirty="0"/>
                  <a:t>What calculation would represent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b="0" dirty="0"/>
                  <a:t>?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b="0" dirty="0"/>
              </a:p>
              <a:p>
                <a:pPr marL="0" indent="0">
                  <a:buNone/>
                </a:pPr>
                <a:r>
                  <a:rPr lang="en-GB" b="0" dirty="0"/>
                  <a:t>This can be shown visually as such: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2198" y="1615365"/>
                <a:ext cx="9752952" cy="358775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l="1883" t="15386" r="1863" b="5757"/>
          <a:stretch/>
        </p:blipFill>
        <p:spPr>
          <a:xfrm>
            <a:off x="221296" y="4222183"/>
            <a:ext cx="2636998" cy="4760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6871" y="4346079"/>
            <a:ext cx="5754457" cy="35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974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154961-F270-6596-5355-2ECF28D5ECA4}"/>
              </a:ext>
            </a:extLst>
          </p:cNvPr>
          <p:cNvSpPr txBox="1"/>
          <p:nvPr/>
        </p:nvSpPr>
        <p:spPr>
          <a:xfrm>
            <a:off x="1946694" y="1345720"/>
            <a:ext cx="601261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What does the word </a:t>
            </a:r>
          </a:p>
          <a:p>
            <a:pPr algn="ctr"/>
            <a:endParaRPr lang="en-GB" sz="3200" dirty="0"/>
          </a:p>
          <a:p>
            <a:pPr algn="ctr"/>
            <a:r>
              <a:rPr lang="en-GB" sz="9600" dirty="0">
                <a:solidFill>
                  <a:srgbClr val="0B5196"/>
                </a:solidFill>
              </a:rPr>
              <a:t>Equivalent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mean?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1065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225878-93B9-2546-7C50-7A671B139E03}"/>
              </a:ext>
            </a:extLst>
          </p:cNvPr>
          <p:cNvSpPr txBox="1"/>
          <p:nvPr/>
        </p:nvSpPr>
        <p:spPr>
          <a:xfrm>
            <a:off x="380082" y="778846"/>
            <a:ext cx="8790041" cy="88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85" dirty="0"/>
              <a:t>Two expressions are </a:t>
            </a:r>
            <a:r>
              <a:rPr lang="en-GB" sz="2585" b="1" dirty="0">
                <a:solidFill>
                  <a:srgbClr val="0B5196"/>
                </a:solidFill>
              </a:rPr>
              <a:t>equivalent</a:t>
            </a:r>
            <a:r>
              <a:rPr lang="en-GB" sz="2585" dirty="0"/>
              <a:t> if they are equal for </a:t>
            </a:r>
            <a:r>
              <a:rPr lang="en-GB" sz="2585" b="1" dirty="0"/>
              <a:t>all</a:t>
            </a:r>
            <a:r>
              <a:rPr lang="en-GB" sz="2585" dirty="0"/>
              <a:t> values of the variables in each expression.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69FEF3-9766-A949-9A5F-E457CF28E138}"/>
              </a:ext>
            </a:extLst>
          </p:cNvPr>
          <p:cNvSpPr txBox="1"/>
          <p:nvPr/>
        </p:nvSpPr>
        <p:spPr>
          <a:xfrm>
            <a:off x="3320844" y="3817560"/>
            <a:ext cx="408039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E2718E-5F4E-5231-F1E8-F276F61031ED}"/>
              </a:ext>
            </a:extLst>
          </p:cNvPr>
          <p:cNvSpPr txBox="1"/>
          <p:nvPr/>
        </p:nvSpPr>
        <p:spPr>
          <a:xfrm>
            <a:off x="3728883" y="3817560"/>
            <a:ext cx="408039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CCD138-5D3B-9CF8-5318-3E8473F61889}"/>
              </a:ext>
            </a:extLst>
          </p:cNvPr>
          <p:cNvSpPr txBox="1"/>
          <p:nvPr/>
        </p:nvSpPr>
        <p:spPr>
          <a:xfrm>
            <a:off x="4953000" y="3817560"/>
            <a:ext cx="408039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0BDA7F-8579-E11D-C024-620F21F0278E}"/>
              </a:ext>
            </a:extLst>
          </p:cNvPr>
          <p:cNvSpPr txBox="1"/>
          <p:nvPr/>
        </p:nvSpPr>
        <p:spPr>
          <a:xfrm>
            <a:off x="4544961" y="3817560"/>
            <a:ext cx="408039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FF9AC6-0BE0-1CD5-BCFD-EB5D5CB31662}"/>
              </a:ext>
            </a:extLst>
          </p:cNvPr>
          <p:cNvSpPr txBox="1"/>
          <p:nvPr/>
        </p:nvSpPr>
        <p:spPr>
          <a:xfrm>
            <a:off x="4136922" y="3817560"/>
            <a:ext cx="408039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85419B76-33BC-2FC1-5F23-C59C64E74091}"/>
              </a:ext>
            </a:extLst>
          </p:cNvPr>
          <p:cNvSpPr/>
          <p:nvPr/>
        </p:nvSpPr>
        <p:spPr>
          <a:xfrm rot="5400000">
            <a:off x="4193576" y="3416896"/>
            <a:ext cx="294730" cy="2040195"/>
          </a:xfrm>
          <a:prstGeom prst="rightBrac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C99B886B-F212-7BC7-8B75-259BAC409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8232" y="4499490"/>
            <a:ext cx="5854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defTabSz="914400"/>
            <a:r>
              <a:rPr lang="en-GB" altLang="en-US" sz="2800" dirty="0">
                <a:solidFill>
                  <a:srgbClr val="C00000"/>
                </a:solidFill>
                <a:latin typeface="Arial" pitchFamily="34" charset="0"/>
              </a:rPr>
              <a:t>5a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1309822A-9D80-ADDA-6954-EB2A3235B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2358" y="2980427"/>
            <a:ext cx="3850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defTabSz="914400"/>
            <a:r>
              <a:rPr lang="en-GB" altLang="en-US" sz="2800" dirty="0">
                <a:solidFill>
                  <a:srgbClr val="000000"/>
                </a:solidFill>
                <a:latin typeface="Arial" pitchFamily="34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3">
                <a:extLst>
                  <a:ext uri="{FF2B5EF4-FFF2-40B4-BE49-F238E27FC236}">
                    <a16:creationId xmlns:a16="http://schemas.microsoft.com/office/drawing/2014/main" id="{65A7C773-905E-4350-78C9-8419019C37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45081" y="2978759"/>
                <a:ext cx="952505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GB" altLang="en-US" sz="28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GB" altLang="en-US" sz="2800" dirty="0">
                    <a:solidFill>
                      <a:srgbClr val="000000"/>
                    </a:solidFill>
                    <a:latin typeface="Arial" pitchFamily="34" charset="0"/>
                  </a:rPr>
                  <a:t> </a:t>
                </a:r>
                <a:r>
                  <a:rPr lang="en-GB" altLang="en-US" sz="2800" dirty="0">
                    <a:solidFill>
                      <a:srgbClr val="C00000"/>
                    </a:solidFill>
                    <a:latin typeface="Arial" pitchFamily="34" charset="0"/>
                  </a:rPr>
                  <a:t>5a</a:t>
                </a:r>
              </a:p>
            </p:txBody>
          </p:sp>
        </mc:Choice>
        <mc:Fallback xmlns="">
          <p:sp>
            <p:nvSpPr>
              <p:cNvPr id="11" name="Text Box 3">
                <a:extLst>
                  <a:ext uri="{FF2B5EF4-FFF2-40B4-BE49-F238E27FC236}">
                    <a16:creationId xmlns:a16="http://schemas.microsoft.com/office/drawing/2014/main" id="{65A7C773-905E-4350-78C9-8419019C3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45081" y="2978759"/>
                <a:ext cx="952505" cy="523220"/>
              </a:xfrm>
              <a:prstGeom prst="rect">
                <a:avLst/>
              </a:prstGeom>
              <a:blipFill>
                <a:blip r:embed="rId2"/>
                <a:stretch>
                  <a:fillRect t="-12941" r="-10828" b="-3294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4CDFB5D-92A4-3BAA-2347-FDD304913A6D}"/>
                  </a:ext>
                </a:extLst>
              </p:cNvPr>
              <p:cNvSpPr txBox="1"/>
              <p:nvPr/>
            </p:nvSpPr>
            <p:spPr>
              <a:xfrm>
                <a:off x="3011970" y="1584398"/>
                <a:ext cx="690113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5400" i="1" smtClean="0">
                          <a:solidFill>
                            <a:srgbClr val="0B519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</m:oMath>
                  </m:oMathPara>
                </a14:m>
                <a:endParaRPr lang="en-GB" sz="5400" dirty="0">
                  <a:solidFill>
                    <a:srgbClr val="0B5196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4CDFB5D-92A4-3BAA-2347-FDD304913A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1970" y="1584398"/>
                <a:ext cx="690113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4D1B2D77-AE02-831E-ADA5-937D38986987}"/>
              </a:ext>
            </a:extLst>
          </p:cNvPr>
          <p:cNvSpPr txBox="1"/>
          <p:nvPr/>
        </p:nvSpPr>
        <p:spPr>
          <a:xfrm>
            <a:off x="3667921" y="1888161"/>
            <a:ext cx="6460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B5196"/>
                </a:solidFill>
              </a:rPr>
              <a:t>Means equivalent (always equal)</a:t>
            </a:r>
          </a:p>
        </p:txBody>
      </p:sp>
      <p:sp>
        <p:nvSpPr>
          <p:cNvPr id="16" name="Text Box 2">
            <a:extLst>
              <a:ext uri="{FF2B5EF4-FFF2-40B4-BE49-F238E27FC236}">
                <a16:creationId xmlns:a16="http://schemas.microsoft.com/office/drawing/2014/main" id="{217933A0-8B69-DE68-5AC1-157222335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4428" y="2993367"/>
            <a:ext cx="6944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defTabSz="914400"/>
            <a:r>
              <a:rPr lang="en-GB" altLang="en-US" sz="2800" dirty="0">
                <a:solidFill>
                  <a:srgbClr val="000000"/>
                </a:solidFill>
                <a:latin typeface="Arial" pitchFamily="34" charset="0"/>
              </a:rPr>
              <a:t>+ a</a:t>
            </a: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1A53CF6D-18ED-437F-3D4C-4218DF056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6808" y="2994689"/>
            <a:ext cx="6944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defTabSz="914400"/>
            <a:r>
              <a:rPr lang="en-GB" altLang="en-US" sz="2800" dirty="0">
                <a:solidFill>
                  <a:srgbClr val="000000"/>
                </a:solidFill>
                <a:latin typeface="Arial" pitchFamily="34" charset="0"/>
              </a:rPr>
              <a:t>+ a</a:t>
            </a:r>
          </a:p>
        </p:txBody>
      </p:sp>
      <p:sp>
        <p:nvSpPr>
          <p:cNvPr id="18" name="Text Box 2">
            <a:extLst>
              <a:ext uri="{FF2B5EF4-FFF2-40B4-BE49-F238E27FC236}">
                <a16:creationId xmlns:a16="http://schemas.microsoft.com/office/drawing/2014/main" id="{A61B11FF-58E2-952C-3EF9-FB792EB13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365" y="3003316"/>
            <a:ext cx="6944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defTabSz="914400"/>
            <a:r>
              <a:rPr lang="en-GB" altLang="en-US" sz="2800" dirty="0">
                <a:solidFill>
                  <a:srgbClr val="000000"/>
                </a:solidFill>
                <a:latin typeface="Arial" pitchFamily="34" charset="0"/>
              </a:rPr>
              <a:t>+ a</a:t>
            </a:r>
          </a:p>
        </p:txBody>
      </p:sp>
      <p:sp>
        <p:nvSpPr>
          <p:cNvPr id="19" name="Text Box 2">
            <a:extLst>
              <a:ext uri="{FF2B5EF4-FFF2-40B4-BE49-F238E27FC236}">
                <a16:creationId xmlns:a16="http://schemas.microsoft.com/office/drawing/2014/main" id="{ED307E54-9468-152B-4C29-B525459CA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8524" y="3011943"/>
            <a:ext cx="6944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defTabSz="914400"/>
            <a:r>
              <a:rPr lang="en-GB" altLang="en-US" sz="2800" dirty="0">
                <a:solidFill>
                  <a:srgbClr val="000000"/>
                </a:solidFill>
                <a:latin typeface="Arial" pitchFamily="34" charset="0"/>
              </a:rPr>
              <a:t>+ a</a:t>
            </a:r>
          </a:p>
        </p:txBody>
      </p:sp>
    </p:spTree>
    <p:extLst>
      <p:ext uri="{BB962C8B-B14F-4D97-AF65-F5344CB8AC3E}">
        <p14:creationId xmlns:p14="http://schemas.microsoft.com/office/powerpoint/2010/main" val="2054652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3" grpId="0"/>
      <p:bldP spid="14" grpId="0"/>
      <p:bldP spid="16" grpId="0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362075" y="365125"/>
            <a:ext cx="8543925" cy="1325563"/>
          </a:xfrm>
        </p:spPr>
        <p:txBody>
          <a:bodyPr/>
          <a:lstStyle/>
          <a:p>
            <a:r>
              <a:rPr lang="en-GB" dirty="0"/>
              <a:t>Representing expressions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sz="half" idx="4294967295"/>
              </p:nvPr>
            </p:nvSpPr>
            <p:spPr>
              <a:xfrm>
                <a:off x="0" y="2227263"/>
                <a:ext cx="4586288" cy="380365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sz="1950" dirty="0"/>
                  <a:t>1) Show </a:t>
                </a:r>
                <a14:m>
                  <m:oMath xmlns:m="http://schemas.openxmlformats.org/officeDocument/2006/math">
                    <m:r>
                      <a:rPr lang="en-GB" sz="195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95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95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95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95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950" dirty="0"/>
                  <a:t> using tiles</a:t>
                </a:r>
              </a:p>
              <a:p>
                <a:pPr marL="0" indent="0">
                  <a:buNone/>
                </a:pPr>
                <a:endParaRPr lang="en-GB" sz="1950" dirty="0"/>
              </a:p>
              <a:p>
                <a:pPr marL="0" indent="0">
                  <a:buNone/>
                </a:pPr>
                <a:endParaRPr lang="en-GB" sz="1950" dirty="0"/>
              </a:p>
              <a:p>
                <a:pPr marL="0" indent="0">
                  <a:buNone/>
                </a:pPr>
                <a:endParaRPr lang="en-GB" sz="1950" dirty="0"/>
              </a:p>
              <a:p>
                <a:pPr marL="0" indent="0">
                  <a:buNone/>
                </a:pPr>
                <a:r>
                  <a:rPr lang="en-GB" sz="1950" dirty="0"/>
                  <a:t>This shows </a:t>
                </a:r>
                <a14:m>
                  <m:oMath xmlns:m="http://schemas.openxmlformats.org/officeDocument/2006/math">
                    <m:r>
                      <a:rPr lang="en-GB" sz="195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95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95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95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95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950" i="1">
                        <a:latin typeface="Cambria Math" panose="02040503050406030204" pitchFamily="18" charset="0"/>
                      </a:rPr>
                      <m:t>=3×</m:t>
                    </m:r>
                    <m:r>
                      <a:rPr lang="en-GB" sz="195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GB" sz="195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  <m:r>
                      <a:rPr lang="en-GB" sz="195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</m:oMath>
                </a14:m>
                <a:endParaRPr lang="en-GB" sz="1950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>
              <a:xfrm>
                <a:off x="0" y="2227263"/>
                <a:ext cx="4586288" cy="380365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/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5157788" y="2227263"/>
                <a:ext cx="4748212" cy="3803650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AutoNum type="arabicParenR"/>
                </a:pPr>
                <a:r>
                  <a:rPr lang="en-GB" sz="1950" dirty="0"/>
                  <a:t>Show </a:t>
                </a:r>
                <a14:m>
                  <m:oMath xmlns:m="http://schemas.openxmlformats.org/officeDocument/2006/math"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950" dirty="0"/>
                  <a:t> using tiles </a:t>
                </a:r>
              </a:p>
              <a:p>
                <a:pPr marL="457200" indent="-457200">
                  <a:buAutoNum type="arabicParenR"/>
                </a:pPr>
                <a:endParaRPr lang="en-GB" sz="1950" dirty="0"/>
              </a:p>
              <a:p>
                <a:pPr marL="0" indent="0">
                  <a:buNone/>
                </a:pPr>
                <a:endParaRPr lang="en-GB" sz="1950" dirty="0"/>
              </a:p>
              <a:p>
                <a:pPr marL="0" indent="0">
                  <a:buNone/>
                </a:pPr>
                <a:r>
                  <a:rPr lang="en-GB" sz="1950" dirty="0"/>
                  <a:t>This shows </a:t>
                </a:r>
                <a14:m>
                  <m:oMath xmlns:m="http://schemas.openxmlformats.org/officeDocument/2006/math"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195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95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950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sz="19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n-GB" sz="195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19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GB" sz="19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950" dirty="0"/>
              </a:p>
              <a:p>
                <a:pPr marL="0" indent="0">
                  <a:buNone/>
                </a:pPr>
                <a:endParaRPr lang="en-GB" sz="1950" dirty="0"/>
              </a:p>
            </p:txBody>
          </p:sp>
        </mc:Choice>
        <mc:Fallback xmlns="">
          <p:sp>
            <p:nvSpPr>
              <p:cNvPr id="9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294967295"/>
              </p:nvPr>
            </p:nvSpPr>
            <p:spPr>
              <a:xfrm>
                <a:off x="5157788" y="2227263"/>
                <a:ext cx="4748212" cy="3803650"/>
              </a:xfr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>
            <a:extLst>
              <a:ext uri="{FF2B5EF4-FFF2-40B4-BE49-F238E27FC236}">
                <a16:creationId xmlns:a16="http://schemas.microsoft.com/office/drawing/2014/main" id="{1BDEC925-E148-FE12-4585-2E08654AB8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492" y="2856331"/>
            <a:ext cx="3362758" cy="37134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718A06F-9306-158C-8969-A8AAB5CF8F7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714" y="2776528"/>
            <a:ext cx="4172504" cy="26547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98A6848-6968-DD55-F591-C9E91A0F43B0}"/>
              </a:ext>
            </a:extLst>
          </p:cNvPr>
          <p:cNvSpPr txBox="1"/>
          <p:nvPr/>
        </p:nvSpPr>
        <p:spPr>
          <a:xfrm>
            <a:off x="111171" y="1589644"/>
            <a:ext cx="1250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I Do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686A88-660E-1C4F-660B-4CE3ACA4E4C2}"/>
              </a:ext>
            </a:extLst>
          </p:cNvPr>
          <p:cNvSpPr txBox="1"/>
          <p:nvPr/>
        </p:nvSpPr>
        <p:spPr>
          <a:xfrm>
            <a:off x="5157788" y="1606807"/>
            <a:ext cx="1165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You Do</a:t>
            </a:r>
          </a:p>
        </p:txBody>
      </p:sp>
    </p:spTree>
    <p:extLst>
      <p:ext uri="{BB962C8B-B14F-4D97-AF65-F5344CB8AC3E}">
        <p14:creationId xmlns:p14="http://schemas.microsoft.com/office/powerpoint/2010/main" val="214565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.2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520065E-2DCE-49BC-9085-5C2E148CE6D8}" vid="{4C3C53C7-F493-49ED-B619-38CA6D05AAB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292</TotalTime>
  <Words>1590</Words>
  <Application>Microsoft Office PowerPoint</Application>
  <PresentationFormat>A4 Paper (210x297 mm)</PresentationFormat>
  <Paragraphs>319</Paragraphs>
  <Slides>29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Aptos</vt:lpstr>
      <vt:lpstr>Aptos Display</vt:lpstr>
      <vt:lpstr>Arial</vt:lpstr>
      <vt:lpstr>Calibri</vt:lpstr>
      <vt:lpstr>Cambria Math</vt:lpstr>
      <vt:lpstr>Lato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Activity: What is the multiplication sum?</vt:lpstr>
      <vt:lpstr>Representing expressions</vt:lpstr>
      <vt:lpstr>PowerPoint Presentation</vt:lpstr>
      <vt:lpstr>PowerPoint Presentation</vt:lpstr>
      <vt:lpstr>Representing expressions</vt:lpstr>
      <vt:lpstr>PowerPoint Presentation</vt:lpstr>
      <vt:lpstr>PowerPoint Presentation</vt:lpstr>
      <vt:lpstr>PowerPoint Presentation</vt:lpstr>
      <vt:lpstr>Zero pairs….</vt:lpstr>
      <vt:lpstr>Activity…Representing negatives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Simplifying expressions with more than one variable</vt:lpstr>
      <vt:lpstr>Will it simplify?</vt:lpstr>
      <vt:lpstr>Your turn: Will it simplify?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Archway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 A Morley - LBA Staff</dc:creator>
  <cp:lastModifiedBy>Mr A Morley - LBA Staff</cp:lastModifiedBy>
  <cp:revision>16</cp:revision>
  <dcterms:created xsi:type="dcterms:W3CDTF">2025-02-14T13:22:10Z</dcterms:created>
  <dcterms:modified xsi:type="dcterms:W3CDTF">2025-06-27T14:05:44Z</dcterms:modified>
</cp:coreProperties>
</file>