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88" r:id="rId5"/>
    <p:sldMasterId id="2147483718" r:id="rId6"/>
    <p:sldMasterId id="2147483722" r:id="rId7"/>
    <p:sldMasterId id="2147483746" r:id="rId8"/>
    <p:sldMasterId id="2147483758" r:id="rId9"/>
    <p:sldMasterId id="2147483770" r:id="rId10"/>
    <p:sldMasterId id="2147483783" r:id="rId11"/>
    <p:sldMasterId id="2147483795" r:id="rId12"/>
    <p:sldMasterId id="2147483798" r:id="rId13"/>
    <p:sldMasterId id="2147483824" r:id="rId14"/>
    <p:sldMasterId id="2147483827" r:id="rId15"/>
  </p:sldMasterIdLst>
  <p:notesMasterIdLst>
    <p:notesMasterId r:id="rId42"/>
  </p:notesMasterIdLst>
  <p:sldIdLst>
    <p:sldId id="767" r:id="rId16"/>
    <p:sldId id="768" r:id="rId17"/>
    <p:sldId id="714" r:id="rId18"/>
    <p:sldId id="726" r:id="rId19"/>
    <p:sldId id="465" r:id="rId20"/>
    <p:sldId id="729" r:id="rId21"/>
    <p:sldId id="467" r:id="rId22"/>
    <p:sldId id="725" r:id="rId23"/>
    <p:sldId id="728" r:id="rId24"/>
    <p:sldId id="471" r:id="rId25"/>
    <p:sldId id="730" r:id="rId26"/>
    <p:sldId id="760" r:id="rId27"/>
    <p:sldId id="761" r:id="rId28"/>
    <p:sldId id="359" r:id="rId29"/>
    <p:sldId id="722" r:id="rId30"/>
    <p:sldId id="269" r:id="rId31"/>
    <p:sldId id="769" r:id="rId32"/>
    <p:sldId id="770" r:id="rId33"/>
    <p:sldId id="771" r:id="rId34"/>
    <p:sldId id="708" r:id="rId35"/>
    <p:sldId id="691" r:id="rId36"/>
    <p:sldId id="762" r:id="rId37"/>
    <p:sldId id="763" r:id="rId38"/>
    <p:sldId id="764" r:id="rId39"/>
    <p:sldId id="765" r:id="rId40"/>
    <p:sldId id="76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ED8A2344-2208-41A8-BD0F-78881B663794}">
          <p14:sldIdLst>
            <p14:sldId id="767"/>
            <p14:sldId id="768"/>
            <p14:sldId id="714"/>
            <p14:sldId id="726"/>
            <p14:sldId id="465"/>
            <p14:sldId id="729"/>
            <p14:sldId id="467"/>
            <p14:sldId id="725"/>
            <p14:sldId id="728"/>
            <p14:sldId id="471"/>
            <p14:sldId id="730"/>
            <p14:sldId id="760"/>
            <p14:sldId id="761"/>
            <p14:sldId id="359"/>
            <p14:sldId id="722"/>
            <p14:sldId id="269"/>
            <p14:sldId id="769"/>
            <p14:sldId id="770"/>
            <p14:sldId id="771"/>
          </p14:sldIdLst>
        </p14:section>
        <p14:section name="Adapt your input" id="{A655AEFE-6430-4DF0-A770-E9175C7DC1F0}">
          <p14:sldIdLst>
            <p14:sldId id="708"/>
            <p14:sldId id="691"/>
            <p14:sldId id="762"/>
            <p14:sldId id="763"/>
          </p14:sldIdLst>
        </p14:section>
        <p14:section name="Printables" id="{D6F28857-32F1-49A2-A51F-CCF03CB38FFE}">
          <p14:sldIdLst>
            <p14:sldId id="764"/>
            <p14:sldId id="765"/>
            <p14:sldId id="76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482AB0-4782-AF54-6728-69E531568250}" name="Jessica Wilson" initials="JW" userId="S::jwilson@whiterosemaths.com::1620a10e-3d8e-4d5a-a668-0641367c01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BDE4FA"/>
    <a:srgbClr val="000000"/>
    <a:srgbClr val="FFF482"/>
    <a:srgbClr val="F6B7BF"/>
    <a:srgbClr val="BDD35A"/>
    <a:srgbClr val="DACBE3"/>
    <a:srgbClr val="FFFFFF"/>
    <a:srgbClr val="F17A11"/>
    <a:srgbClr val="FEF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38" y="2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8C380-F021-4906-9B5D-650B856DC5C9}" type="datetimeFigureOut">
              <a:rPr lang="en-GB" smtClean="0"/>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A8F87-5092-4015-B128-263A16C5BC0F}" type="slidenum">
              <a:rPr lang="en-GB" smtClean="0"/>
              <a:t>‹#›</a:t>
            </a:fld>
            <a:endParaRPr lang="en-GB"/>
          </a:p>
        </p:txBody>
      </p:sp>
    </p:spTree>
    <p:extLst>
      <p:ext uri="{BB962C8B-B14F-4D97-AF65-F5344CB8AC3E}">
        <p14:creationId xmlns:p14="http://schemas.microsoft.com/office/powerpoint/2010/main" val="303616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1A8F87-5092-4015-B128-263A16C5BC0F}" type="slidenum">
              <a:rPr lang="en-GB" smtClean="0"/>
              <a:t>19</a:t>
            </a:fld>
            <a:endParaRPr lang="en-GB"/>
          </a:p>
        </p:txBody>
      </p:sp>
    </p:spTree>
    <p:extLst>
      <p:ext uri="{BB962C8B-B14F-4D97-AF65-F5344CB8AC3E}">
        <p14:creationId xmlns:p14="http://schemas.microsoft.com/office/powerpoint/2010/main" val="252074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99A8A-89B0-E0F3-C8B8-1629270540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2E4BDA-4A85-4D2B-BEA2-F48514ADD6D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295792D-F1BF-4D42-700D-D036507A2C5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450CBC6-DBDB-F591-72D6-6AB87B754F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CCCC5-80AC-4DD7-B117-B0815268E6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98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4.wdp"/><Relationship Id="rId19"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6.wdp"/></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18.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Master" Target="../slideMasters/slideMaster10.xml"/><Relationship Id="rId6" Type="http://schemas.microsoft.com/office/2007/relationships/hdphoto" Target="../media/hdphoto12.wdp"/><Relationship Id="rId11" Type="http://schemas.openxmlformats.org/officeDocument/2006/relationships/image" Target="../media/image9.png"/><Relationship Id="rId5" Type="http://schemas.openxmlformats.org/officeDocument/2006/relationships/image" Target="../media/image17.png"/><Relationship Id="rId15" Type="http://schemas.openxmlformats.org/officeDocument/2006/relationships/image" Target="../media/image11.png"/><Relationship Id="rId10" Type="http://schemas.microsoft.com/office/2007/relationships/hdphoto" Target="../media/hdphoto14.wdp"/><Relationship Id="rId19"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9.png"/><Relationship Id="rId14" Type="http://schemas.microsoft.com/office/2007/relationships/hdphoto" Target="../media/hdphoto6.wdp"/></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18.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Master" Target="../slideMasters/slideMaster10.xml"/><Relationship Id="rId6" Type="http://schemas.microsoft.com/office/2007/relationships/hdphoto" Target="../media/hdphoto12.wdp"/><Relationship Id="rId11" Type="http://schemas.openxmlformats.org/officeDocument/2006/relationships/image" Target="../media/image9.png"/><Relationship Id="rId5" Type="http://schemas.openxmlformats.org/officeDocument/2006/relationships/image" Target="../media/image17.png"/><Relationship Id="rId15" Type="http://schemas.openxmlformats.org/officeDocument/2006/relationships/image" Target="../media/image11.png"/><Relationship Id="rId10" Type="http://schemas.microsoft.com/office/2007/relationships/hdphoto" Target="../media/hdphoto14.wdp"/><Relationship Id="rId19"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9.png"/><Relationship Id="rId14" Type="http://schemas.microsoft.com/office/2007/relationships/hdphoto" Target="../media/hdphoto6.wdp"/></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18.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Master" Target="../slideMasters/slideMaster10.xml"/><Relationship Id="rId6" Type="http://schemas.microsoft.com/office/2007/relationships/hdphoto" Target="../media/hdphoto12.wdp"/><Relationship Id="rId11" Type="http://schemas.openxmlformats.org/officeDocument/2006/relationships/image" Target="../media/image9.png"/><Relationship Id="rId5" Type="http://schemas.openxmlformats.org/officeDocument/2006/relationships/image" Target="../media/image17.png"/><Relationship Id="rId15" Type="http://schemas.openxmlformats.org/officeDocument/2006/relationships/image" Target="../media/image11.png"/><Relationship Id="rId10" Type="http://schemas.microsoft.com/office/2007/relationships/hdphoto" Target="../media/hdphoto14.wdp"/><Relationship Id="rId19"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9.png"/><Relationship Id="rId14" Type="http://schemas.microsoft.com/office/2007/relationships/hdphoto" Target="../media/hdphoto6.wdp"/></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18.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Master" Target="../slideMasters/slideMaster10.xml"/><Relationship Id="rId6" Type="http://schemas.microsoft.com/office/2007/relationships/hdphoto" Target="../media/hdphoto12.wdp"/><Relationship Id="rId11" Type="http://schemas.openxmlformats.org/officeDocument/2006/relationships/image" Target="../media/image9.png"/><Relationship Id="rId5" Type="http://schemas.openxmlformats.org/officeDocument/2006/relationships/image" Target="../media/image17.png"/><Relationship Id="rId15" Type="http://schemas.openxmlformats.org/officeDocument/2006/relationships/image" Target="../media/image11.png"/><Relationship Id="rId10" Type="http://schemas.microsoft.com/office/2007/relationships/hdphoto" Target="../media/hdphoto14.wdp"/><Relationship Id="rId19"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9.png"/><Relationship Id="rId14" Type="http://schemas.microsoft.com/office/2007/relationships/hdphoto" Target="../media/hdphoto6.wdp"/></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8" Type="http://schemas.microsoft.com/office/2007/relationships/hdphoto" Target="../media/hdphoto16.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18.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Master" Target="../slideMasters/slideMaster10.xml"/><Relationship Id="rId6" Type="http://schemas.microsoft.com/office/2007/relationships/hdphoto" Target="../media/hdphoto12.wdp"/><Relationship Id="rId11" Type="http://schemas.openxmlformats.org/officeDocument/2006/relationships/image" Target="../media/image9.png"/><Relationship Id="rId5" Type="http://schemas.openxmlformats.org/officeDocument/2006/relationships/image" Target="../media/image17.png"/><Relationship Id="rId15" Type="http://schemas.openxmlformats.org/officeDocument/2006/relationships/image" Target="../media/image11.png"/><Relationship Id="rId10" Type="http://schemas.microsoft.com/office/2007/relationships/hdphoto" Target="../media/hdphoto14.wdp"/><Relationship Id="rId19"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9.png"/><Relationship Id="rId14" Type="http://schemas.microsoft.com/office/2007/relationships/hdphoto" Target="../media/hdphoto6.wdp"/></Relationships>
</file>

<file path=ppt/slideLayouts/_rels/slideLayout115.xml.rels><?xml version="1.0" encoding="UTF-8" standalone="yes"?>
<Relationships xmlns="http://schemas.openxmlformats.org/package/2006/relationships"><Relationship Id="rId8" Type="http://schemas.microsoft.com/office/2007/relationships/hdphoto" Target="../media/hdphoto16.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18.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Master" Target="../slideMasters/slideMaster10.xml"/><Relationship Id="rId6" Type="http://schemas.microsoft.com/office/2007/relationships/hdphoto" Target="../media/hdphoto12.wdp"/><Relationship Id="rId11" Type="http://schemas.openxmlformats.org/officeDocument/2006/relationships/image" Target="../media/image9.png"/><Relationship Id="rId5" Type="http://schemas.openxmlformats.org/officeDocument/2006/relationships/image" Target="../media/image17.png"/><Relationship Id="rId15" Type="http://schemas.openxmlformats.org/officeDocument/2006/relationships/image" Target="../media/image11.png"/><Relationship Id="rId10" Type="http://schemas.microsoft.com/office/2007/relationships/hdphoto" Target="../media/hdphoto14.wdp"/><Relationship Id="rId19"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9.png"/><Relationship Id="rId14" Type="http://schemas.microsoft.com/office/2007/relationships/hdphoto" Target="../media/hdphoto6.wdp"/></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5.wdp"/><Relationship Id="rId18" Type="http://schemas.openxmlformats.org/officeDocument/2006/relationships/image" Target="../media/image12.png"/><Relationship Id="rId3" Type="http://schemas.microsoft.com/office/2007/relationships/hdphoto" Target="../media/hdphoto11.wdp"/><Relationship Id="rId7" Type="http://schemas.microsoft.com/office/2007/relationships/hdphoto" Target="../media/hdphoto12.wdp"/><Relationship Id="rId12" Type="http://schemas.openxmlformats.org/officeDocument/2006/relationships/image" Target="../media/image9.png"/><Relationship Id="rId17" Type="http://schemas.microsoft.com/office/2007/relationships/hdphoto" Target="../media/hdphoto7.wdp"/><Relationship Id="rId2" Type="http://schemas.openxmlformats.org/officeDocument/2006/relationships/image" Target="../media/image16.png"/><Relationship Id="rId16" Type="http://schemas.openxmlformats.org/officeDocument/2006/relationships/image" Target="../media/image11.png"/><Relationship Id="rId20"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17.png"/><Relationship Id="rId11" Type="http://schemas.microsoft.com/office/2007/relationships/hdphoto" Target="../media/hdphoto1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19.png"/><Relationship Id="rId19" Type="http://schemas.microsoft.com/office/2007/relationships/hdphoto" Target="../media/hdphoto8.wdp"/><Relationship Id="rId4" Type="http://schemas.openxmlformats.org/officeDocument/2006/relationships/image" Target="../media/image5.png"/><Relationship Id="rId9" Type="http://schemas.microsoft.com/office/2007/relationships/hdphoto" Target="../media/hdphoto16.wdp"/><Relationship Id="rId14" Type="http://schemas.openxmlformats.org/officeDocument/2006/relationships/image" Target="../media/image10.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4.wdp"/><Relationship Id="rId19"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6.wdp"/></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emf"/><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4.wdp"/><Relationship Id="rId19"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6.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4.wdp"/><Relationship Id="rId19"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6.wdp"/></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4.wdp"/><Relationship Id="rId19"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6.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5.wdp"/><Relationship Id="rId18" Type="http://schemas.openxmlformats.org/officeDocument/2006/relationships/image" Target="../media/image12.png"/><Relationship Id="rId3" Type="http://schemas.microsoft.com/office/2007/relationships/hdphoto" Target="../media/hdphoto10.wdp"/><Relationship Id="rId7" Type="http://schemas.microsoft.com/office/2007/relationships/hdphoto" Target="../media/hdphoto2.wdp"/><Relationship Id="rId12" Type="http://schemas.openxmlformats.org/officeDocument/2006/relationships/image" Target="../media/image9.png"/><Relationship Id="rId17" Type="http://schemas.microsoft.com/office/2007/relationships/hdphoto" Target="../media/hdphoto7.wdp"/><Relationship Id="rId2" Type="http://schemas.openxmlformats.org/officeDocument/2006/relationships/image" Target="../media/image14.png"/><Relationship Id="rId16" Type="http://schemas.openxmlformats.org/officeDocument/2006/relationships/image" Target="../media/image11.png"/><Relationship Id="rId20"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8.png"/><Relationship Id="rId19" Type="http://schemas.microsoft.com/office/2007/relationships/hdphoto" Target="../media/hdphoto8.wdp"/><Relationship Id="rId4" Type="http://schemas.openxmlformats.org/officeDocument/2006/relationships/image" Target="../media/image5.png"/><Relationship Id="rId9" Type="http://schemas.microsoft.com/office/2007/relationships/hdphoto" Target="../media/hdphoto9.wdp"/><Relationship Id="rId1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5.wdp"/><Relationship Id="rId18" Type="http://schemas.openxmlformats.org/officeDocument/2006/relationships/image" Target="../media/image12.png"/><Relationship Id="rId3" Type="http://schemas.microsoft.com/office/2007/relationships/hdphoto" Target="../media/hdphoto10.wdp"/><Relationship Id="rId7" Type="http://schemas.microsoft.com/office/2007/relationships/hdphoto" Target="../media/hdphoto2.wdp"/><Relationship Id="rId12" Type="http://schemas.openxmlformats.org/officeDocument/2006/relationships/image" Target="../media/image9.png"/><Relationship Id="rId17" Type="http://schemas.microsoft.com/office/2007/relationships/hdphoto" Target="../media/hdphoto7.wdp"/><Relationship Id="rId2" Type="http://schemas.openxmlformats.org/officeDocument/2006/relationships/image" Target="../media/image14.png"/><Relationship Id="rId16" Type="http://schemas.openxmlformats.org/officeDocument/2006/relationships/image" Target="../media/image11.png"/><Relationship Id="rId20"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8.png"/><Relationship Id="rId19" Type="http://schemas.microsoft.com/office/2007/relationships/hdphoto" Target="../media/hdphoto8.wdp"/><Relationship Id="rId4" Type="http://schemas.openxmlformats.org/officeDocument/2006/relationships/image" Target="../media/image5.png"/><Relationship Id="rId9" Type="http://schemas.microsoft.com/office/2007/relationships/hdphoto" Target="../media/hdphoto9.wdp"/><Relationship Id="rId1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5.wdp"/><Relationship Id="rId18" Type="http://schemas.openxmlformats.org/officeDocument/2006/relationships/image" Target="../media/image12.png"/><Relationship Id="rId3" Type="http://schemas.microsoft.com/office/2007/relationships/hdphoto" Target="../media/hdphoto11.wdp"/><Relationship Id="rId7" Type="http://schemas.microsoft.com/office/2007/relationships/hdphoto" Target="../media/hdphoto12.wdp"/><Relationship Id="rId12" Type="http://schemas.openxmlformats.org/officeDocument/2006/relationships/image" Target="../media/image9.png"/><Relationship Id="rId17" Type="http://schemas.microsoft.com/office/2007/relationships/hdphoto" Target="../media/hdphoto7.wdp"/><Relationship Id="rId2" Type="http://schemas.openxmlformats.org/officeDocument/2006/relationships/image" Target="../media/image16.png"/><Relationship Id="rId16" Type="http://schemas.openxmlformats.org/officeDocument/2006/relationships/image" Target="../media/image11.png"/><Relationship Id="rId20"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7.png"/><Relationship Id="rId11" Type="http://schemas.microsoft.com/office/2007/relationships/hdphoto" Target="../media/hdphoto1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19.png"/><Relationship Id="rId19" Type="http://schemas.microsoft.com/office/2007/relationships/hdphoto" Target="../media/hdphoto8.wdp"/><Relationship Id="rId4" Type="http://schemas.openxmlformats.org/officeDocument/2006/relationships/image" Target="../media/image5.png"/><Relationship Id="rId9" Type="http://schemas.microsoft.com/office/2007/relationships/hdphoto" Target="../media/hdphoto13.wdp"/><Relationship Id="rId14"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8" Type="http://schemas.microsoft.com/office/2007/relationships/hdphoto" Target="../media/hdphoto13.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18.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Master" Target="../slideMasters/slideMaster4.xml"/><Relationship Id="rId6" Type="http://schemas.microsoft.com/office/2007/relationships/hdphoto" Target="../media/hdphoto12.wdp"/><Relationship Id="rId11" Type="http://schemas.openxmlformats.org/officeDocument/2006/relationships/image" Target="../media/image9.png"/><Relationship Id="rId5" Type="http://schemas.openxmlformats.org/officeDocument/2006/relationships/image" Target="../media/image17.png"/><Relationship Id="rId15" Type="http://schemas.openxmlformats.org/officeDocument/2006/relationships/image" Target="../media/image11.png"/><Relationship Id="rId10" Type="http://schemas.microsoft.com/office/2007/relationships/hdphoto" Target="../media/hdphoto14.wdp"/><Relationship Id="rId19"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9.png"/><Relationship Id="rId14" Type="http://schemas.microsoft.com/office/2007/relationships/hdphoto" Target="../media/hdphoto6.wdp"/></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5.wdp"/><Relationship Id="rId18" Type="http://schemas.openxmlformats.org/officeDocument/2006/relationships/image" Target="../media/image12.png"/><Relationship Id="rId3" Type="http://schemas.microsoft.com/office/2007/relationships/hdphoto" Target="../media/hdphoto11.wdp"/><Relationship Id="rId7" Type="http://schemas.microsoft.com/office/2007/relationships/hdphoto" Target="../media/hdphoto12.wdp"/><Relationship Id="rId12" Type="http://schemas.openxmlformats.org/officeDocument/2006/relationships/image" Target="../media/image9.png"/><Relationship Id="rId17" Type="http://schemas.microsoft.com/office/2007/relationships/hdphoto" Target="../media/hdphoto7.wdp"/><Relationship Id="rId2" Type="http://schemas.openxmlformats.org/officeDocument/2006/relationships/image" Target="../media/image16.png"/><Relationship Id="rId16" Type="http://schemas.openxmlformats.org/officeDocument/2006/relationships/image" Target="../media/image11.png"/><Relationship Id="rId20"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17.png"/><Relationship Id="rId11" Type="http://schemas.microsoft.com/office/2007/relationships/hdphoto" Target="../media/hdphoto1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19.png"/><Relationship Id="rId19" Type="http://schemas.microsoft.com/office/2007/relationships/hdphoto" Target="../media/hdphoto8.wdp"/><Relationship Id="rId4" Type="http://schemas.openxmlformats.org/officeDocument/2006/relationships/image" Target="../media/image5.png"/><Relationship Id="rId9" Type="http://schemas.microsoft.com/office/2007/relationships/hdphoto" Target="../media/hdphoto13.wdp"/><Relationship Id="rId1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microsoft.com/office/2007/relationships/hdphoto" Target="../media/hdphoto13.wdp"/><Relationship Id="rId13" Type="http://schemas.openxmlformats.org/officeDocument/2006/relationships/image" Target="../media/image10.png"/><Relationship Id="rId18" Type="http://schemas.microsoft.com/office/2007/relationships/hdphoto" Target="../media/hdphoto8.wdp"/><Relationship Id="rId3" Type="http://schemas.openxmlformats.org/officeDocument/2006/relationships/image" Target="../media/image5.png"/><Relationship Id="rId7" Type="http://schemas.openxmlformats.org/officeDocument/2006/relationships/image" Target="../media/image18.png"/><Relationship Id="rId12" Type="http://schemas.microsoft.com/office/2007/relationships/hdphoto" Target="../media/hdphoto5.wdp"/><Relationship Id="rId17" Type="http://schemas.openxmlformats.org/officeDocument/2006/relationships/image" Target="../media/image12.png"/><Relationship Id="rId2" Type="http://schemas.openxmlformats.org/officeDocument/2006/relationships/image" Target="../media/image4.png"/><Relationship Id="rId16" Type="http://schemas.microsoft.com/office/2007/relationships/hdphoto" Target="../media/hdphoto7.wdp"/><Relationship Id="rId1" Type="http://schemas.openxmlformats.org/officeDocument/2006/relationships/slideMaster" Target="../slideMasters/slideMaster4.xml"/><Relationship Id="rId6" Type="http://schemas.microsoft.com/office/2007/relationships/hdphoto" Target="../media/hdphoto12.wdp"/><Relationship Id="rId11" Type="http://schemas.openxmlformats.org/officeDocument/2006/relationships/image" Target="../media/image9.png"/><Relationship Id="rId5" Type="http://schemas.openxmlformats.org/officeDocument/2006/relationships/image" Target="../media/image17.png"/><Relationship Id="rId15" Type="http://schemas.openxmlformats.org/officeDocument/2006/relationships/image" Target="../media/image11.png"/><Relationship Id="rId10" Type="http://schemas.microsoft.com/office/2007/relationships/hdphoto" Target="../media/hdphoto14.wdp"/><Relationship Id="rId19"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9.png"/><Relationship Id="rId14" Type="http://schemas.microsoft.com/office/2007/relationships/hdphoto" Target="../media/hdphoto6.wdp"/></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609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5" name="Table 44"/>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2"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63" name="Pentagon 62"/>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p:cNvSpPr/>
          <p:nvPr/>
        </p:nvSpPr>
        <p:spPr>
          <a:xfrm>
            <a:off x="11489909" y="-6595"/>
            <a:ext cx="704800" cy="492699"/>
          </a:xfrm>
          <a:prstGeom prst="rect">
            <a:avLst/>
          </a:prstGeom>
        </p:spPr>
        <p:txBody>
          <a:bodyPr wrap="square">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813" b="1" i="0" u="none" strike="noStrike" kern="1200" cap="none" spc="0" normalizeH="0" baseline="0" noProof="0">
                <a:ln>
                  <a:noFill/>
                </a:ln>
                <a:solidFill>
                  <a:srgbClr val="0B5196"/>
                </a:solidFill>
                <a:effectLst/>
                <a:uLnTx/>
                <a:uFillTx/>
                <a:latin typeface="Calibri" panose="020F0502020204030204"/>
                <a:ea typeface="+mn-ea"/>
                <a:cs typeface="+mn-cs"/>
              </a:rPr>
              <a:t>EVERY CHILD A READER</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63" b="0" i="1"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3" y="6420115"/>
            <a:ext cx="1316866"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RETRIEVE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INSTRUCT</a:t>
            </a:r>
          </a:p>
        </p:txBody>
      </p:sp>
      <p:sp>
        <p:nvSpPr>
          <p:cNvPr id="69" name="Chevron 68"/>
          <p:cNvSpPr/>
          <p:nvPr/>
        </p:nvSpPr>
        <p:spPr>
          <a:xfrm>
            <a:off x="5412089"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PRACTISE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Chevron 69"/>
          <p:cNvSpPr/>
          <p:nvPr/>
        </p:nvSpPr>
        <p:spPr>
          <a:xfrm>
            <a:off x="8068873"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SECURE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3995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4234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0389765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4679502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GB"/>
              <a:t>Click to 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0953705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6480962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8824379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9582923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347856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42799146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474457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16866"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RETRIEVE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INSTRUCT</a:t>
            </a:r>
          </a:p>
        </p:txBody>
      </p:sp>
      <p:sp>
        <p:nvSpPr>
          <p:cNvPr id="15" name="Chevron 14"/>
          <p:cNvSpPr/>
          <p:nvPr/>
        </p:nvSpPr>
        <p:spPr>
          <a:xfrm>
            <a:off x="5412089"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PRACTISE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hevron 15"/>
          <p:cNvSpPr/>
          <p:nvPr/>
        </p:nvSpPr>
        <p:spPr>
          <a:xfrm>
            <a:off x="8068873"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SECURE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9385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702176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2755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6FEB8-E446-4F17-83DB-460A35F825D2}" type="datetime2">
              <a:rPr lang="en-US" smtClean="0"/>
              <a:t>Friday, June 27, 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81EE84-63C0-459C-9C85-F9A46D92BCEE}" type="slidenum">
              <a:rPr lang="en-GB" smtClean="0"/>
              <a:t>‹#›</a:t>
            </a:fld>
            <a:endParaRPr lang="en-GB"/>
          </a:p>
        </p:txBody>
      </p:sp>
    </p:spTree>
    <p:extLst>
      <p:ext uri="{BB962C8B-B14F-4D97-AF65-F5344CB8AC3E}">
        <p14:creationId xmlns:p14="http://schemas.microsoft.com/office/powerpoint/2010/main" val="16209852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178172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867538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3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355167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1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662910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4004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831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51E4C561-1049-411D-910F-09AAAC75880B}" type="datetimeFigureOut">
              <a:rPr lang="en-GB" smtClean="0"/>
              <a:t>27/06/2025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7483C23-95C1-4987-ABB3-ADEE661233A7}" type="slidenum">
              <a:rPr lang="en-GB" smtClean="0"/>
              <a:t>‹#›</a:t>
            </a:fld>
            <a:endParaRPr lang="en-GB"/>
          </a:p>
        </p:txBody>
      </p:sp>
    </p:spTree>
    <p:extLst>
      <p:ext uri="{BB962C8B-B14F-4D97-AF65-F5344CB8AC3E}">
        <p14:creationId xmlns:p14="http://schemas.microsoft.com/office/powerpoint/2010/main" val="1699775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1" name="Table 40"/>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2"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52" name="Pentagon 51"/>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p:cNvSpPr/>
          <p:nvPr/>
        </p:nvSpPr>
        <p:spPr>
          <a:xfrm>
            <a:off x="11489909" y="-6595"/>
            <a:ext cx="704800" cy="492699"/>
          </a:xfrm>
          <a:prstGeom prst="rect">
            <a:avLst/>
          </a:prstGeom>
        </p:spPr>
        <p:txBody>
          <a:bodyPr wrap="square">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813" b="1" i="0" u="none" strike="noStrike" kern="1200" cap="none" spc="0" normalizeH="0" baseline="0" noProof="0">
                <a:ln>
                  <a:noFill/>
                </a:ln>
                <a:solidFill>
                  <a:srgbClr val="0B5196"/>
                </a:solidFill>
                <a:effectLst/>
                <a:uLnTx/>
                <a:uFillTx/>
                <a:latin typeface="Calibri" panose="020F0502020204030204"/>
                <a:ea typeface="+mn-ea"/>
                <a:cs typeface="+mn-cs"/>
              </a:rPr>
              <a:t>EVERY CHILD A READER</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63" b="0" i="1"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3" y="6420115"/>
            <a:ext cx="1316866"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RETRIEVE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INSTRUCT</a:t>
            </a:r>
          </a:p>
        </p:txBody>
      </p:sp>
      <p:sp>
        <p:nvSpPr>
          <p:cNvPr id="58" name="Chevron 57"/>
          <p:cNvSpPr/>
          <p:nvPr/>
        </p:nvSpPr>
        <p:spPr>
          <a:xfrm>
            <a:off x="5412089"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PRACTISE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Chevron 58"/>
          <p:cNvSpPr/>
          <p:nvPr/>
        </p:nvSpPr>
        <p:spPr>
          <a:xfrm>
            <a:off x="8068873"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SECURE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3915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ALT - Rolling Recall Qs">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42938123"/>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8" name="TextBox 7"/>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9" name="Text Placeholder 5"/>
          <p:cNvSpPr>
            <a:spLocks noGrp="1"/>
          </p:cNvSpPr>
          <p:nvPr>
            <p:ph type="body" sz="quarter" idx="10" hasCustomPrompt="1"/>
          </p:nvPr>
        </p:nvSpPr>
        <p:spPr>
          <a:xfrm>
            <a:off x="475129" y="1165412"/>
            <a:ext cx="5531971" cy="887227"/>
          </a:xfrm>
          <a:prstGeom prst="rect">
            <a:avLst/>
          </a:prstGeom>
        </p:spPr>
        <p:txBody>
          <a:bodyPr>
            <a:normAutofit/>
          </a:bodyPr>
          <a:lstStyle>
            <a:lvl1pPr marL="0" indent="0">
              <a:buNone/>
              <a:defRPr sz="2000" baseline="0"/>
            </a:lvl1pPr>
          </a:lstStyle>
          <a:p>
            <a:pPr lvl="0"/>
            <a:r>
              <a:rPr lang="en-US"/>
              <a:t>Type question here</a:t>
            </a:r>
          </a:p>
        </p:txBody>
      </p:sp>
      <p:sp>
        <p:nvSpPr>
          <p:cNvPr id="10" name="Text Placeholder 5"/>
          <p:cNvSpPr>
            <a:spLocks noGrp="1"/>
          </p:cNvSpPr>
          <p:nvPr>
            <p:ph type="body" sz="quarter" idx="11" hasCustomPrompt="1"/>
          </p:nvPr>
        </p:nvSpPr>
        <p:spPr>
          <a:xfrm>
            <a:off x="475129"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1" name="Text Placeholder 5"/>
          <p:cNvSpPr>
            <a:spLocks noGrp="1"/>
          </p:cNvSpPr>
          <p:nvPr>
            <p:ph type="body" sz="quarter" idx="12" hasCustomPrompt="1"/>
          </p:nvPr>
        </p:nvSpPr>
        <p:spPr>
          <a:xfrm>
            <a:off x="475129"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2" name="Text Placeholder 5"/>
          <p:cNvSpPr>
            <a:spLocks noGrp="1"/>
          </p:cNvSpPr>
          <p:nvPr>
            <p:ph type="body" sz="quarter" idx="13" hasCustomPrompt="1"/>
          </p:nvPr>
        </p:nvSpPr>
        <p:spPr>
          <a:xfrm>
            <a:off x="475129"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3" name="Text Placeholder 5"/>
          <p:cNvSpPr>
            <a:spLocks noGrp="1"/>
          </p:cNvSpPr>
          <p:nvPr>
            <p:ph type="body" sz="quarter" idx="14" hasCustomPrompt="1"/>
          </p:nvPr>
        </p:nvSpPr>
        <p:spPr>
          <a:xfrm>
            <a:off x="475128" y="5131827"/>
            <a:ext cx="5531971" cy="887227"/>
          </a:xfrm>
          <a:prstGeom prst="rect">
            <a:avLst/>
          </a:prstGeom>
        </p:spPr>
        <p:txBody>
          <a:bodyPr>
            <a:normAutofit/>
          </a:bodyPr>
          <a:lstStyle>
            <a:lvl1pPr marL="0" indent="0">
              <a:buNone/>
              <a:defRPr sz="2000"/>
            </a:lvl1pPr>
          </a:lstStyle>
          <a:p>
            <a:pPr lvl="0"/>
            <a:r>
              <a:rPr lang="en-US"/>
              <a:t>Type question here</a:t>
            </a:r>
          </a:p>
        </p:txBody>
      </p:sp>
      <p:sp>
        <p:nvSpPr>
          <p:cNvPr id="14" name="Text Placeholder 5"/>
          <p:cNvSpPr>
            <a:spLocks noGrp="1"/>
          </p:cNvSpPr>
          <p:nvPr>
            <p:ph type="body" sz="quarter" idx="15" hasCustomPrompt="1"/>
          </p:nvPr>
        </p:nvSpPr>
        <p:spPr>
          <a:xfrm>
            <a:off x="6320863" y="1165412"/>
            <a:ext cx="5531971" cy="887227"/>
          </a:xfrm>
          <a:prstGeom prst="rect">
            <a:avLst/>
          </a:prstGeom>
        </p:spPr>
        <p:txBody>
          <a:bodyPr>
            <a:normAutofit/>
          </a:bodyPr>
          <a:lstStyle>
            <a:lvl1pPr marL="0" indent="0">
              <a:buNone/>
              <a:defRPr sz="2000"/>
            </a:lvl1pPr>
          </a:lstStyle>
          <a:p>
            <a:pPr lvl="0"/>
            <a:r>
              <a:rPr lang="en-US"/>
              <a:t>Type question here</a:t>
            </a:r>
          </a:p>
        </p:txBody>
      </p:sp>
      <p:sp>
        <p:nvSpPr>
          <p:cNvPr id="15" name="Text Placeholder 5"/>
          <p:cNvSpPr>
            <a:spLocks noGrp="1"/>
          </p:cNvSpPr>
          <p:nvPr>
            <p:ph type="body" sz="quarter" idx="16" hasCustomPrompt="1"/>
          </p:nvPr>
        </p:nvSpPr>
        <p:spPr>
          <a:xfrm>
            <a:off x="6320863" y="2145054"/>
            <a:ext cx="5531971" cy="887227"/>
          </a:xfrm>
          <a:prstGeom prst="rect">
            <a:avLst/>
          </a:prstGeom>
        </p:spPr>
        <p:txBody>
          <a:bodyPr>
            <a:normAutofit/>
          </a:bodyPr>
          <a:lstStyle>
            <a:lvl1pPr marL="0" indent="0">
              <a:buNone/>
              <a:defRPr sz="2000"/>
            </a:lvl1pPr>
          </a:lstStyle>
          <a:p>
            <a:pPr lvl="0"/>
            <a:r>
              <a:rPr lang="en-US"/>
              <a:t>Type question here</a:t>
            </a:r>
          </a:p>
        </p:txBody>
      </p:sp>
      <p:sp>
        <p:nvSpPr>
          <p:cNvPr id="16" name="Text Placeholder 5"/>
          <p:cNvSpPr>
            <a:spLocks noGrp="1"/>
          </p:cNvSpPr>
          <p:nvPr>
            <p:ph type="body" sz="quarter" idx="17" hasCustomPrompt="1"/>
          </p:nvPr>
        </p:nvSpPr>
        <p:spPr>
          <a:xfrm>
            <a:off x="6320863" y="3172543"/>
            <a:ext cx="5531971" cy="887227"/>
          </a:xfrm>
          <a:prstGeom prst="rect">
            <a:avLst/>
          </a:prstGeom>
        </p:spPr>
        <p:txBody>
          <a:bodyPr>
            <a:normAutofit/>
          </a:bodyPr>
          <a:lstStyle>
            <a:lvl1pPr marL="0" indent="0">
              <a:buNone/>
              <a:defRPr sz="2000"/>
            </a:lvl1pPr>
          </a:lstStyle>
          <a:p>
            <a:pPr lvl="0"/>
            <a:r>
              <a:rPr lang="en-US"/>
              <a:t>Type question here</a:t>
            </a:r>
          </a:p>
        </p:txBody>
      </p:sp>
      <p:sp>
        <p:nvSpPr>
          <p:cNvPr id="17" name="Text Placeholder 5"/>
          <p:cNvSpPr>
            <a:spLocks noGrp="1"/>
          </p:cNvSpPr>
          <p:nvPr>
            <p:ph type="body" sz="quarter" idx="18" hasCustomPrompt="1"/>
          </p:nvPr>
        </p:nvSpPr>
        <p:spPr>
          <a:xfrm>
            <a:off x="6320863" y="4152185"/>
            <a:ext cx="5531971" cy="887227"/>
          </a:xfrm>
          <a:prstGeom prst="rect">
            <a:avLst/>
          </a:prstGeom>
        </p:spPr>
        <p:txBody>
          <a:bodyPr>
            <a:normAutofit/>
          </a:bodyPr>
          <a:lstStyle>
            <a:lvl1pPr marL="0" indent="0">
              <a:buNone/>
              <a:defRPr sz="2000"/>
            </a:lvl1pPr>
          </a:lstStyle>
          <a:p>
            <a:pPr lvl="0"/>
            <a:r>
              <a:rPr lang="en-US"/>
              <a:t>Type question here</a:t>
            </a:r>
          </a:p>
        </p:txBody>
      </p:sp>
      <p:sp>
        <p:nvSpPr>
          <p:cNvPr id="18" name="Text Placeholder 5"/>
          <p:cNvSpPr>
            <a:spLocks noGrp="1"/>
          </p:cNvSpPr>
          <p:nvPr>
            <p:ph type="body" sz="quarter" idx="19" hasCustomPrompt="1"/>
          </p:nvPr>
        </p:nvSpPr>
        <p:spPr>
          <a:xfrm>
            <a:off x="6418729" y="5131827"/>
            <a:ext cx="5434104" cy="887227"/>
          </a:xfrm>
          <a:prstGeom prst="rect">
            <a:avLst/>
          </a:prstGeom>
        </p:spPr>
        <p:txBody>
          <a:bodyPr>
            <a:normAutofit/>
          </a:bodyPr>
          <a:lstStyle>
            <a:lvl1pPr marL="0" indent="0">
              <a:buNone/>
              <a:defRPr sz="2000"/>
            </a:lvl1pPr>
          </a:lstStyle>
          <a:p>
            <a:pPr lvl="0"/>
            <a:r>
              <a:rPr lang="en-US"/>
              <a:t>Type question here</a:t>
            </a:r>
          </a:p>
        </p:txBody>
      </p:sp>
      <p:sp>
        <p:nvSpPr>
          <p:cNvPr id="20" name="Rectangle 1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2" name="Pentagon 2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26" name="Chevron 25"/>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7" name="Chevron 26"/>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8" name="Chevron 27"/>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979714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ALT - Rolling Recall Ans">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1156014757"/>
              </p:ext>
            </p:extLst>
          </p:nvPr>
        </p:nvGraphicFramePr>
        <p:xfrm>
          <a:off x="161364" y="719666"/>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r>
                        <a:rPr lang="en-GB" b="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257525519"/>
                  </a:ext>
                </a:extLst>
              </a:tr>
              <a:tr h="1001099">
                <a:tc>
                  <a:txBody>
                    <a:bodyPr/>
                    <a:lstStyle/>
                    <a:p>
                      <a:pPr algn="l"/>
                      <a:r>
                        <a:rPr lang="en-GB" b="1">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19" name="TextBox 18"/>
          <p:cNvSpPr txBox="1"/>
          <p:nvPr/>
        </p:nvSpPr>
        <p:spPr>
          <a:xfrm>
            <a:off x="224118" y="179294"/>
            <a:ext cx="11734800" cy="400110"/>
          </a:xfrm>
          <a:prstGeom prst="rect">
            <a:avLst/>
          </a:prstGeom>
          <a:noFill/>
        </p:spPr>
        <p:txBody>
          <a:bodyPr wrap="square" rtlCol="0">
            <a:spAutoFit/>
          </a:bodyPr>
          <a:lstStyle/>
          <a:p>
            <a:r>
              <a:rPr lang="en-GB" sz="2000" b="1" i="1">
                <a:solidFill>
                  <a:srgbClr val="002060"/>
                </a:solidFill>
              </a:rPr>
              <a:t>How much have you</a:t>
            </a:r>
            <a:r>
              <a:rPr lang="en-GB" sz="2000" b="1" i="1" baseline="0">
                <a:solidFill>
                  <a:srgbClr val="002060"/>
                </a:solidFill>
              </a:rPr>
              <a:t> remembered from recent lessons? Answer all these questions from memory, in silence.</a:t>
            </a:r>
            <a:endParaRPr lang="en-GB" sz="2000" b="1" i="1">
              <a:solidFill>
                <a:srgbClr val="002060"/>
              </a:solidFill>
            </a:endParaRPr>
          </a:p>
        </p:txBody>
      </p:sp>
      <p:sp>
        <p:nvSpPr>
          <p:cNvPr id="20" name="Text Placeholder 5"/>
          <p:cNvSpPr>
            <a:spLocks noGrp="1"/>
          </p:cNvSpPr>
          <p:nvPr>
            <p:ph type="body" sz="quarter" idx="10" hasCustomPrompt="1"/>
          </p:nvPr>
        </p:nvSpPr>
        <p:spPr>
          <a:xfrm>
            <a:off x="2142565"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1" name="Text Placeholder 5"/>
          <p:cNvSpPr>
            <a:spLocks noGrp="1"/>
          </p:cNvSpPr>
          <p:nvPr>
            <p:ph type="body" sz="quarter" idx="11" hasCustomPrompt="1"/>
          </p:nvPr>
        </p:nvSpPr>
        <p:spPr>
          <a:xfrm>
            <a:off x="2142565"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2" name="Text Placeholder 5"/>
          <p:cNvSpPr>
            <a:spLocks noGrp="1"/>
          </p:cNvSpPr>
          <p:nvPr>
            <p:ph type="body" sz="quarter" idx="12" hasCustomPrompt="1"/>
          </p:nvPr>
        </p:nvSpPr>
        <p:spPr>
          <a:xfrm>
            <a:off x="2142564"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3" name="Text Placeholder 5"/>
          <p:cNvSpPr>
            <a:spLocks noGrp="1"/>
          </p:cNvSpPr>
          <p:nvPr>
            <p:ph type="body" sz="quarter" idx="13" hasCustomPrompt="1"/>
          </p:nvPr>
        </p:nvSpPr>
        <p:spPr>
          <a:xfrm>
            <a:off x="2142563"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4" name="Text Placeholder 5"/>
          <p:cNvSpPr>
            <a:spLocks noGrp="1"/>
          </p:cNvSpPr>
          <p:nvPr>
            <p:ph type="body" sz="quarter" idx="14" hasCustomPrompt="1"/>
          </p:nvPr>
        </p:nvSpPr>
        <p:spPr>
          <a:xfrm>
            <a:off x="2142563"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25" name="Text Placeholder 5"/>
          <p:cNvSpPr>
            <a:spLocks noGrp="1"/>
          </p:cNvSpPr>
          <p:nvPr>
            <p:ph type="body" sz="quarter" idx="15" hasCustomPrompt="1"/>
          </p:nvPr>
        </p:nvSpPr>
        <p:spPr>
          <a:xfrm>
            <a:off x="8040593" y="1165412"/>
            <a:ext cx="3864535" cy="887227"/>
          </a:xfrm>
          <a:prstGeom prst="rect">
            <a:avLst/>
          </a:prstGeom>
        </p:spPr>
        <p:txBody>
          <a:bodyPr>
            <a:normAutofit/>
          </a:bodyPr>
          <a:lstStyle>
            <a:lvl1pPr marL="0" indent="0">
              <a:buNone/>
              <a:defRPr sz="2000"/>
            </a:lvl1pPr>
          </a:lstStyle>
          <a:p>
            <a:pPr lvl="0"/>
            <a:r>
              <a:rPr lang="en-US"/>
              <a:t>Type answer here</a:t>
            </a:r>
          </a:p>
        </p:txBody>
      </p:sp>
      <p:sp>
        <p:nvSpPr>
          <p:cNvPr id="26" name="Text Placeholder 5"/>
          <p:cNvSpPr>
            <a:spLocks noGrp="1"/>
          </p:cNvSpPr>
          <p:nvPr>
            <p:ph type="body" sz="quarter" idx="16" hasCustomPrompt="1"/>
          </p:nvPr>
        </p:nvSpPr>
        <p:spPr>
          <a:xfrm>
            <a:off x="8040593" y="2157471"/>
            <a:ext cx="3864535" cy="887227"/>
          </a:xfrm>
          <a:prstGeom prst="rect">
            <a:avLst/>
          </a:prstGeom>
        </p:spPr>
        <p:txBody>
          <a:bodyPr>
            <a:normAutofit/>
          </a:bodyPr>
          <a:lstStyle>
            <a:lvl1pPr marL="0" indent="0">
              <a:buNone/>
              <a:defRPr sz="2000"/>
            </a:lvl1pPr>
          </a:lstStyle>
          <a:p>
            <a:pPr lvl="0"/>
            <a:r>
              <a:rPr lang="en-US"/>
              <a:t>Type answer here</a:t>
            </a:r>
          </a:p>
        </p:txBody>
      </p:sp>
      <p:sp>
        <p:nvSpPr>
          <p:cNvPr id="27" name="Text Placeholder 5"/>
          <p:cNvSpPr>
            <a:spLocks noGrp="1"/>
          </p:cNvSpPr>
          <p:nvPr>
            <p:ph type="body" sz="quarter" idx="17" hasCustomPrompt="1"/>
          </p:nvPr>
        </p:nvSpPr>
        <p:spPr>
          <a:xfrm>
            <a:off x="8040592" y="3134677"/>
            <a:ext cx="3864535" cy="887227"/>
          </a:xfrm>
          <a:prstGeom prst="rect">
            <a:avLst/>
          </a:prstGeom>
        </p:spPr>
        <p:txBody>
          <a:bodyPr>
            <a:normAutofit/>
          </a:bodyPr>
          <a:lstStyle>
            <a:lvl1pPr marL="0" indent="0">
              <a:buNone/>
              <a:defRPr sz="2000"/>
            </a:lvl1pPr>
          </a:lstStyle>
          <a:p>
            <a:pPr lvl="0"/>
            <a:r>
              <a:rPr lang="en-US"/>
              <a:t>Type answer here</a:t>
            </a:r>
          </a:p>
        </p:txBody>
      </p:sp>
      <p:sp>
        <p:nvSpPr>
          <p:cNvPr id="28" name="Text Placeholder 5"/>
          <p:cNvSpPr>
            <a:spLocks noGrp="1"/>
          </p:cNvSpPr>
          <p:nvPr>
            <p:ph type="body" sz="quarter" idx="18" hasCustomPrompt="1"/>
          </p:nvPr>
        </p:nvSpPr>
        <p:spPr>
          <a:xfrm>
            <a:off x="8040591" y="4171725"/>
            <a:ext cx="3864535" cy="887227"/>
          </a:xfrm>
          <a:prstGeom prst="rect">
            <a:avLst/>
          </a:prstGeom>
        </p:spPr>
        <p:txBody>
          <a:bodyPr>
            <a:normAutofit/>
          </a:bodyPr>
          <a:lstStyle>
            <a:lvl1pPr marL="0" indent="0">
              <a:buNone/>
              <a:defRPr sz="2000"/>
            </a:lvl1pPr>
          </a:lstStyle>
          <a:p>
            <a:pPr lvl="0"/>
            <a:r>
              <a:rPr lang="en-US"/>
              <a:t>Type answer here</a:t>
            </a:r>
          </a:p>
        </p:txBody>
      </p:sp>
      <p:sp>
        <p:nvSpPr>
          <p:cNvPr id="29" name="Text Placeholder 5"/>
          <p:cNvSpPr>
            <a:spLocks noGrp="1"/>
          </p:cNvSpPr>
          <p:nvPr>
            <p:ph type="body" sz="quarter" idx="19" hasCustomPrompt="1"/>
          </p:nvPr>
        </p:nvSpPr>
        <p:spPr>
          <a:xfrm>
            <a:off x="8040591" y="5163784"/>
            <a:ext cx="3864535" cy="887227"/>
          </a:xfrm>
          <a:prstGeom prst="rect">
            <a:avLst/>
          </a:prstGeom>
        </p:spPr>
        <p:txBody>
          <a:bodyPr>
            <a:normAutofit/>
          </a:bodyPr>
          <a:lstStyle>
            <a:lvl1pPr marL="0" indent="0">
              <a:buNone/>
              <a:defRPr sz="2000"/>
            </a:lvl1pPr>
          </a:lstStyle>
          <a:p>
            <a:pPr lvl="0"/>
            <a:r>
              <a:rPr lang="en-US"/>
              <a:t>Type answer here</a:t>
            </a:r>
          </a:p>
        </p:txBody>
      </p:sp>
      <p:sp>
        <p:nvSpPr>
          <p:cNvPr id="30" name="Text Placeholder 5"/>
          <p:cNvSpPr>
            <a:spLocks noGrp="1"/>
          </p:cNvSpPr>
          <p:nvPr>
            <p:ph type="body" sz="quarter" idx="20" hasCustomPrompt="1"/>
          </p:nvPr>
        </p:nvSpPr>
        <p:spPr>
          <a:xfrm>
            <a:off x="457201"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1" name="Text Placeholder 5"/>
          <p:cNvSpPr>
            <a:spLocks noGrp="1"/>
          </p:cNvSpPr>
          <p:nvPr>
            <p:ph type="body" sz="quarter" idx="21" hasCustomPrompt="1"/>
          </p:nvPr>
        </p:nvSpPr>
        <p:spPr>
          <a:xfrm>
            <a:off x="457201"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2" name="Text Placeholder 5"/>
          <p:cNvSpPr>
            <a:spLocks noGrp="1"/>
          </p:cNvSpPr>
          <p:nvPr>
            <p:ph type="body" sz="quarter" idx="22" hasCustomPrompt="1"/>
          </p:nvPr>
        </p:nvSpPr>
        <p:spPr>
          <a:xfrm>
            <a:off x="457200"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3" name="Text Placeholder 5"/>
          <p:cNvSpPr>
            <a:spLocks noGrp="1"/>
          </p:cNvSpPr>
          <p:nvPr>
            <p:ph type="body" sz="quarter" idx="23" hasCustomPrompt="1"/>
          </p:nvPr>
        </p:nvSpPr>
        <p:spPr>
          <a:xfrm>
            <a:off x="457199"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4" name="Text Placeholder 5"/>
          <p:cNvSpPr>
            <a:spLocks noGrp="1"/>
          </p:cNvSpPr>
          <p:nvPr>
            <p:ph type="body" sz="quarter" idx="24" hasCustomPrompt="1"/>
          </p:nvPr>
        </p:nvSpPr>
        <p:spPr>
          <a:xfrm>
            <a:off x="457199"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5" name="Text Placeholder 5"/>
          <p:cNvSpPr>
            <a:spLocks noGrp="1"/>
          </p:cNvSpPr>
          <p:nvPr>
            <p:ph type="body" sz="quarter" idx="25" hasCustomPrompt="1"/>
          </p:nvPr>
        </p:nvSpPr>
        <p:spPr>
          <a:xfrm>
            <a:off x="6338048" y="1165412"/>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6" name="Text Placeholder 5"/>
          <p:cNvSpPr>
            <a:spLocks noGrp="1"/>
          </p:cNvSpPr>
          <p:nvPr>
            <p:ph type="body" sz="quarter" idx="26" hasCustomPrompt="1"/>
          </p:nvPr>
        </p:nvSpPr>
        <p:spPr>
          <a:xfrm>
            <a:off x="6338048" y="2157471"/>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7" name="Text Placeholder 5"/>
          <p:cNvSpPr>
            <a:spLocks noGrp="1"/>
          </p:cNvSpPr>
          <p:nvPr>
            <p:ph type="body" sz="quarter" idx="27" hasCustomPrompt="1"/>
          </p:nvPr>
        </p:nvSpPr>
        <p:spPr>
          <a:xfrm>
            <a:off x="6338047" y="3134677"/>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8" name="Text Placeholder 5"/>
          <p:cNvSpPr>
            <a:spLocks noGrp="1"/>
          </p:cNvSpPr>
          <p:nvPr>
            <p:ph type="body" sz="quarter" idx="28" hasCustomPrompt="1"/>
          </p:nvPr>
        </p:nvSpPr>
        <p:spPr>
          <a:xfrm>
            <a:off x="6338046" y="4171725"/>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39" name="Text Placeholder 5"/>
          <p:cNvSpPr>
            <a:spLocks noGrp="1"/>
          </p:cNvSpPr>
          <p:nvPr>
            <p:ph type="body" sz="quarter" idx="29" hasCustomPrompt="1"/>
          </p:nvPr>
        </p:nvSpPr>
        <p:spPr>
          <a:xfrm>
            <a:off x="6338046" y="5163784"/>
            <a:ext cx="1523999" cy="887227"/>
          </a:xfrm>
          <a:prstGeom prst="rect">
            <a:avLst/>
          </a:prstGeom>
        </p:spPr>
        <p:txBody>
          <a:bodyPr>
            <a:normAutofit/>
          </a:bodyPr>
          <a:lstStyle>
            <a:lvl1pPr marL="0" indent="0">
              <a:buNone/>
              <a:defRPr sz="1600"/>
            </a:lvl1pPr>
          </a:lstStyle>
          <a:p>
            <a:pPr lvl="0"/>
            <a:r>
              <a:rPr lang="en-US"/>
              <a:t>Type question Keyword here</a:t>
            </a:r>
          </a:p>
        </p:txBody>
      </p:sp>
      <p:sp>
        <p:nvSpPr>
          <p:cNvPr id="40" name="Rectangle 39"/>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2" name="Pentagon 4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3" name="Chevron 4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4" name="Chevron 4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45" name="Chevron 4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552322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ALT Connect - Detail">
    <p:spTree>
      <p:nvGrpSpPr>
        <p:cNvPr id="1" name=""/>
        <p:cNvGrpSpPr/>
        <p:nvPr/>
      </p:nvGrpSpPr>
      <p:grpSpPr>
        <a:xfrm>
          <a:off x="0" y="0"/>
          <a:ext cx="0" cy="0"/>
          <a:chOff x="0" y="0"/>
          <a:chExt cx="0" cy="0"/>
        </a:xfrm>
      </p:grpSpPr>
      <p:sp>
        <p:nvSpPr>
          <p:cNvPr id="30" name="Rectangle 29"/>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8819897" y="899018"/>
            <a:ext cx="2710102" cy="369332"/>
          </a:xfrm>
          <a:prstGeom prst="rect">
            <a:avLst/>
          </a:prstGeom>
          <a:noFill/>
        </p:spPr>
        <p:txBody>
          <a:bodyPr wrap="square" rtlCol="0">
            <a:spAutoFit/>
          </a:bodyPr>
          <a:lstStyle/>
          <a:p>
            <a:r>
              <a:rPr lang="en-GB" b="1">
                <a:ln w="19050">
                  <a:noFill/>
                </a:ln>
                <a:solidFill>
                  <a:srgbClr val="002060"/>
                </a:solidFill>
              </a:rPr>
              <a:t>CONNECTED KNOWLEDGE</a:t>
            </a:r>
          </a:p>
        </p:txBody>
      </p:sp>
      <p:sp>
        <p:nvSpPr>
          <p:cNvPr id="32" name="Rectangle 31"/>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4" name="Pentagon 33"/>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5" name="Chevron 34"/>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6" name="Chevron 35"/>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7" name="Chevron 36"/>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
        <p:nvSpPr>
          <p:cNvPr id="38" name="TextBox 37"/>
          <p:cNvSpPr txBox="1"/>
          <p:nvPr/>
        </p:nvSpPr>
        <p:spPr>
          <a:xfrm>
            <a:off x="3291551" y="1380989"/>
            <a:ext cx="158654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1"/>
              <a:t>AfL – e.g. Show Me</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lang="en-GB" sz="1100" baseline="0">
                <a:latin typeface="+mn-lt"/>
              </a:rPr>
              <a:t>Pupils must show their retrieval answers </a:t>
            </a:r>
          </a:p>
        </p:txBody>
      </p:sp>
      <p:sp>
        <p:nvSpPr>
          <p:cNvPr id="39" name="TextBox 38"/>
          <p:cNvSpPr txBox="1"/>
          <p:nvPr/>
        </p:nvSpPr>
        <p:spPr>
          <a:xfrm>
            <a:off x="5551329" y="3243622"/>
            <a:ext cx="150438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l">
              <a:buFont typeface="Arial" panose="020B0604020202020204" pitchFamily="34" charset="0"/>
              <a:buNone/>
            </a:pPr>
            <a:r>
              <a:rPr lang="en-GB" sz="1100" b="1" baseline="0">
                <a:latin typeface="+mn-lt"/>
              </a:rPr>
              <a:t>AfL – e.g. Hinge Point</a:t>
            </a:r>
          </a:p>
          <a:p>
            <a:pPr marL="0" indent="0" algn="l">
              <a:buFont typeface="Arial" panose="020B0604020202020204" pitchFamily="34" charset="0"/>
              <a:buNone/>
            </a:pPr>
            <a:r>
              <a:rPr lang="en-GB" sz="1100" baseline="0">
                <a:latin typeface="+mn-lt"/>
              </a:rPr>
              <a:t>Move into practice, or more instruction?</a:t>
            </a:r>
            <a:endParaRPr lang="en-GB" sz="1100">
              <a:latin typeface="+mn-lt"/>
            </a:endParaRPr>
          </a:p>
        </p:txBody>
      </p:sp>
      <p:sp>
        <p:nvSpPr>
          <p:cNvPr id="40" name="TextBox 39"/>
          <p:cNvSpPr txBox="1"/>
          <p:nvPr/>
        </p:nvSpPr>
        <p:spPr>
          <a:xfrm>
            <a:off x="3220271" y="4925650"/>
            <a:ext cx="1750088"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ctr">
              <a:buFont typeface="Arial" panose="020B0604020202020204" pitchFamily="34" charset="0"/>
              <a:buNone/>
            </a:pPr>
            <a:r>
              <a:rPr lang="en-GB" sz="1100" b="1" baseline="0">
                <a:latin typeface="+mn-lt"/>
              </a:rPr>
              <a:t>AfL – e.g. Live Marking</a:t>
            </a:r>
          </a:p>
          <a:p>
            <a:pPr marL="0" indent="0" algn="ctr">
              <a:buFont typeface="Arial" panose="020B0604020202020204" pitchFamily="34" charset="0"/>
              <a:buNone/>
            </a:pPr>
            <a:r>
              <a:rPr lang="en-GB" sz="1100" baseline="0">
                <a:latin typeface="+mn-lt"/>
              </a:rPr>
              <a:t>Circulate the room  to solve problems as they happen</a:t>
            </a:r>
            <a:endParaRPr lang="en-GB" sz="1100">
              <a:latin typeface="+mn-lt"/>
            </a:endParaRPr>
          </a:p>
        </p:txBody>
      </p:sp>
      <p:sp>
        <p:nvSpPr>
          <p:cNvPr id="41" name="TextBox 40"/>
          <p:cNvSpPr txBox="1"/>
          <p:nvPr/>
        </p:nvSpPr>
        <p:spPr>
          <a:xfrm>
            <a:off x="791411" y="3232660"/>
            <a:ext cx="1814494" cy="600164"/>
          </a:xfrm>
          <a:prstGeom prst="rect">
            <a:avLst/>
          </a:prstGeom>
          <a:solidFill>
            <a:schemeClr val="accent1">
              <a:lumMod val="20000"/>
              <a:lumOff val="80000"/>
            </a:schemeClr>
          </a:solidFill>
          <a:ln>
            <a:solidFill>
              <a:schemeClr val="tx1"/>
            </a:solidFill>
            <a:prstDash val="dash"/>
          </a:ln>
        </p:spPr>
        <p:txBody>
          <a:bodyPr wrap="square" rtlCol="0">
            <a:spAutoFit/>
          </a:bodyPr>
          <a:lstStyle/>
          <a:p>
            <a:pPr marL="0" indent="0" algn="r">
              <a:buFont typeface="Arial" panose="020B0604020202020204" pitchFamily="34" charset="0"/>
              <a:buNone/>
            </a:pPr>
            <a:r>
              <a:rPr lang="en-GB" sz="1100" b="1" baseline="0">
                <a:latin typeface="+mn-lt"/>
              </a:rPr>
              <a:t>AfL – e.g. Track</a:t>
            </a:r>
            <a:r>
              <a:rPr lang="en-GB" sz="1100" b="1">
                <a:latin typeface="+mn-lt"/>
              </a:rPr>
              <a:t> &amp; Transfer</a:t>
            </a:r>
          </a:p>
          <a:p>
            <a:pPr marL="0" indent="0" algn="r">
              <a:buFont typeface="Arial" panose="020B0604020202020204" pitchFamily="34" charset="0"/>
              <a:buNone/>
            </a:pPr>
            <a:r>
              <a:rPr lang="en-GB" sz="1100" baseline="0">
                <a:latin typeface="+mn-lt"/>
              </a:rPr>
              <a:t>Assess learning to inform next </a:t>
            </a:r>
            <a:r>
              <a:rPr lang="en-GB" sz="1100"/>
              <a:t>lesson </a:t>
            </a:r>
            <a:r>
              <a:rPr lang="en-GB" sz="1100" baseline="0">
                <a:latin typeface="+mn-lt"/>
              </a:rPr>
              <a:t>planning</a:t>
            </a:r>
            <a:endParaRPr lang="en-GB" sz="1100">
              <a:latin typeface="+mn-lt"/>
            </a:endParaRPr>
          </a:p>
        </p:txBody>
      </p:sp>
      <p:sp>
        <p:nvSpPr>
          <p:cNvPr id="42" name="TextBox 41"/>
          <p:cNvSpPr txBox="1"/>
          <p:nvPr/>
        </p:nvSpPr>
        <p:spPr>
          <a:xfrm>
            <a:off x="3016588" y="3221957"/>
            <a:ext cx="2180022" cy="461665"/>
          </a:xfrm>
          <a:prstGeom prst="rect">
            <a:avLst/>
          </a:prstGeom>
          <a:noFill/>
        </p:spPr>
        <p:txBody>
          <a:bodyPr wrap="square" rtlCol="0">
            <a:spAutoFit/>
          </a:bodyPr>
          <a:lstStyle/>
          <a:p>
            <a:pPr algn="ctr"/>
            <a:r>
              <a:rPr lang="en-GB" sz="2400">
                <a:ln w="19050">
                  <a:noFill/>
                </a:ln>
                <a:solidFill>
                  <a:srgbClr val="002060"/>
                </a:solidFill>
                <a:latin typeface="Arial Rounded MT Bold" panose="020F0704030504030204" pitchFamily="34" charset="0"/>
              </a:rPr>
              <a:t>CONNECT</a:t>
            </a:r>
          </a:p>
        </p:txBody>
      </p:sp>
      <p:sp>
        <p:nvSpPr>
          <p:cNvPr id="43" name="TextBox 42"/>
          <p:cNvSpPr txBox="1"/>
          <p:nvPr/>
        </p:nvSpPr>
        <p:spPr>
          <a:xfrm>
            <a:off x="8823608" y="1219867"/>
            <a:ext cx="3114572" cy="1777410"/>
          </a:xfrm>
          <a:prstGeom prst="rect">
            <a:avLst/>
          </a:prstGeom>
          <a:noFill/>
        </p:spPr>
        <p:txBody>
          <a:bodyPr wrap="square" rtlCol="0">
            <a:spAutoFit/>
          </a:bodyPr>
          <a:lstStyle/>
          <a:p>
            <a:pPr>
              <a:spcAft>
                <a:spcPts val="300"/>
              </a:spcAft>
              <a:defRPr/>
            </a:pPr>
            <a:r>
              <a:rPr lang="en-GB" sz="1050"/>
              <a:t>Connected knowledge sits at the heart of the Archway Curriculum. Expert teachers use every opportunity to </a:t>
            </a:r>
            <a:r>
              <a:rPr lang="en-GB" sz="1050" b="1"/>
              <a:t>CONNECT</a:t>
            </a:r>
            <a:r>
              <a:rPr lang="en-GB" sz="1050"/>
              <a:t> current learning with:</a:t>
            </a:r>
          </a:p>
          <a:p>
            <a:pPr marL="171450" indent="-171450">
              <a:spcAft>
                <a:spcPts val="300"/>
              </a:spcAft>
              <a:buFont typeface="Courier New" panose="02070309020205020404" pitchFamily="49" charset="0"/>
              <a:buChar char="o"/>
              <a:defRPr/>
            </a:pPr>
            <a:r>
              <a:rPr lang="en-GB" sz="1050"/>
              <a:t>The Curriculum Intent and Long Term Plan</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a:t>The Knowledge</a:t>
            </a:r>
            <a:r>
              <a:rPr lang="en-GB" sz="1050" baseline="0"/>
              <a:t> Organiser</a:t>
            </a:r>
          </a:p>
          <a:p>
            <a:pPr marL="171450" marR="0" lvl="0" indent="-171450" algn="l" defTabSz="914400" rtl="0" eaLnBrk="1" fontAlgn="auto" latinLnBrk="0" hangingPunct="1">
              <a:lnSpc>
                <a:spcPct val="100000"/>
              </a:lnSpc>
              <a:spcBef>
                <a:spcPts val="0"/>
              </a:spcBef>
              <a:spcAft>
                <a:spcPts val="300"/>
              </a:spcAft>
              <a:buClrTx/>
              <a:buSzTx/>
              <a:buFont typeface="Courier New" panose="02070309020205020404" pitchFamily="49" charset="0"/>
              <a:buChar char="o"/>
              <a:tabLst/>
              <a:defRPr/>
            </a:pPr>
            <a:r>
              <a:rPr lang="en-GB" sz="1050" baseline="0"/>
              <a:t>Home Learning and Revision</a:t>
            </a:r>
          </a:p>
          <a:p>
            <a:pPr marL="171450" lvl="0" indent="-171450">
              <a:spcAft>
                <a:spcPts val="300"/>
              </a:spcAft>
              <a:buFont typeface="Courier New" panose="02070309020205020404" pitchFamily="49" charset="0"/>
              <a:buChar char="o"/>
              <a:defRPr/>
            </a:pPr>
            <a:r>
              <a:rPr lang="en-GB" sz="1050"/>
              <a:t>Personal Development &amp; DEI</a:t>
            </a:r>
          </a:p>
          <a:p>
            <a:pPr marL="171450" lvl="0" indent="-171450">
              <a:spcAft>
                <a:spcPts val="300"/>
              </a:spcAft>
              <a:buFont typeface="Courier New" panose="02070309020205020404" pitchFamily="49" charset="0"/>
              <a:buChar char="o"/>
              <a:defRPr/>
            </a:pPr>
            <a:r>
              <a:rPr lang="en-GB" sz="1050"/>
              <a:t>Gatsby Career Benchmarks</a:t>
            </a:r>
          </a:p>
          <a:p>
            <a:pPr marL="171450" lvl="0" indent="-171450">
              <a:spcAft>
                <a:spcPts val="300"/>
              </a:spcAft>
              <a:buFont typeface="Courier New" panose="02070309020205020404" pitchFamily="49" charset="0"/>
              <a:buChar char="o"/>
              <a:defRPr/>
            </a:pPr>
            <a:r>
              <a:rPr lang="en-GB" sz="1050" baseline="0"/>
              <a:t>Other Curriculum Subjects</a:t>
            </a:r>
          </a:p>
        </p:txBody>
      </p:sp>
      <p:sp>
        <p:nvSpPr>
          <p:cNvPr id="44" name="Rounded Rectangle 43"/>
          <p:cNvSpPr/>
          <p:nvPr/>
        </p:nvSpPr>
        <p:spPr>
          <a:xfrm>
            <a:off x="5149248" y="1784732"/>
            <a:ext cx="2577080" cy="864220"/>
          </a:xfrm>
          <a:prstGeom prst="roundRect">
            <a:avLst>
              <a:gd name="adj" fmla="val 10789"/>
            </a:avLst>
          </a:prstGeom>
          <a:solidFill>
            <a:schemeClr val="bg1"/>
          </a:solidFill>
          <a:ln w="38100">
            <a:solidFill>
              <a:srgbClr val="DCB50E"/>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31041" y="1789882"/>
            <a:ext cx="2577080" cy="864220"/>
          </a:xfrm>
          <a:prstGeom prst="roundRect">
            <a:avLst>
              <a:gd name="adj" fmla="val 9025"/>
            </a:avLst>
          </a:prstGeom>
          <a:solidFill>
            <a:schemeClr val="bg1"/>
          </a:solidFill>
          <a:ln w="38100">
            <a:solidFill>
              <a:srgbClr val="9259A4"/>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1"/>
              </a:solidFill>
            </a:endParaRPr>
          </a:p>
        </p:txBody>
      </p:sp>
      <p:sp>
        <p:nvSpPr>
          <p:cNvPr id="46" name="Rounded Rectangle 45"/>
          <p:cNvSpPr/>
          <p:nvPr/>
        </p:nvSpPr>
        <p:spPr>
          <a:xfrm>
            <a:off x="5142454" y="4358302"/>
            <a:ext cx="2577080" cy="864220"/>
          </a:xfrm>
          <a:prstGeom prst="roundRect">
            <a:avLst>
              <a:gd name="adj" fmla="val 13140"/>
            </a:avLst>
          </a:prstGeom>
          <a:solidFill>
            <a:schemeClr val="bg1"/>
          </a:solidFill>
          <a:ln w="38100">
            <a:solidFill>
              <a:srgbClr val="E88126"/>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tx1"/>
              </a:solidFill>
            </a:endParaRPr>
          </a:p>
        </p:txBody>
      </p:sp>
      <p:sp>
        <p:nvSpPr>
          <p:cNvPr id="47" name="Rounded Rectangle 46"/>
          <p:cNvSpPr/>
          <p:nvPr/>
        </p:nvSpPr>
        <p:spPr>
          <a:xfrm>
            <a:off x="548096" y="4365861"/>
            <a:ext cx="2577080" cy="864220"/>
          </a:xfrm>
          <a:prstGeom prst="roundRect">
            <a:avLst>
              <a:gd name="adj" fmla="val 10789"/>
            </a:avLst>
          </a:prstGeom>
          <a:solidFill>
            <a:schemeClr val="bg1"/>
          </a:solidFill>
          <a:ln w="38100">
            <a:solidFill>
              <a:srgbClr val="3584C5"/>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TextBox 47"/>
          <p:cNvSpPr txBox="1"/>
          <p:nvPr/>
        </p:nvSpPr>
        <p:spPr>
          <a:xfrm>
            <a:off x="827880" y="4543978"/>
            <a:ext cx="2177674" cy="677108"/>
          </a:xfrm>
          <a:prstGeom prst="rect">
            <a:avLst/>
          </a:prstGeom>
          <a:noFill/>
        </p:spPr>
        <p:txBody>
          <a:bodyPr wrap="square" rtlCol="0">
            <a:spAutoFit/>
          </a:bodyPr>
          <a:lstStyle/>
          <a:p>
            <a:pPr algn="r">
              <a:spcAft>
                <a:spcPts val="300"/>
              </a:spcAft>
              <a:defRPr/>
            </a:pPr>
            <a:r>
              <a:rPr lang="en-GB" sz="1100"/>
              <a:t>Capture in writing or performance</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Remove scaffolding as</a:t>
            </a:r>
            <a:r>
              <a:rPr lang="en-GB" sz="1100" baseline="0">
                <a:latin typeface="+mn-lt"/>
              </a:rPr>
              <a:t> appropriate</a:t>
            </a:r>
            <a:endParaRPr lang="en-GB" sz="1100">
              <a:latin typeface="+mn-lt"/>
            </a:endParaRPr>
          </a:p>
          <a:p>
            <a:pPr marL="0" indent="0" algn="r">
              <a:spcAft>
                <a:spcPts val="300"/>
              </a:spcAft>
              <a:buFont typeface="Arial" panose="020B0604020202020204" pitchFamily="34" charset="0"/>
              <a:buNone/>
            </a:pPr>
            <a:r>
              <a:rPr lang="en-GB" sz="1100">
                <a:latin typeface="+mn-lt"/>
              </a:rPr>
              <a:t>Connect with existing knowledge</a:t>
            </a:r>
          </a:p>
        </p:txBody>
      </p:sp>
      <p:sp>
        <p:nvSpPr>
          <p:cNvPr id="49" name="TextBox 48"/>
          <p:cNvSpPr txBox="1"/>
          <p:nvPr/>
        </p:nvSpPr>
        <p:spPr>
          <a:xfrm>
            <a:off x="580553" y="1766294"/>
            <a:ext cx="2485041" cy="6771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Spaced recent and long term knowledge </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Misconceptions from </a:t>
            </a:r>
            <a:r>
              <a:rPr lang="en-GB" sz="1100"/>
              <a:t>previous learning</a:t>
            </a:r>
          </a:p>
          <a:p>
            <a:pPr marL="0" marR="0" lvl="0" indent="0" algn="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1100">
                <a:latin typeface="+mn-lt"/>
              </a:rPr>
              <a:t>Connect to KO &amp; home learning</a:t>
            </a:r>
          </a:p>
        </p:txBody>
      </p:sp>
      <p:sp>
        <p:nvSpPr>
          <p:cNvPr id="50" name="TextBox 49"/>
          <p:cNvSpPr txBox="1"/>
          <p:nvPr/>
        </p:nvSpPr>
        <p:spPr>
          <a:xfrm>
            <a:off x="5168859" y="4555899"/>
            <a:ext cx="2608576" cy="677108"/>
          </a:xfrm>
          <a:prstGeom prst="rect">
            <a:avLst/>
          </a:prstGeom>
          <a:noFill/>
        </p:spPr>
        <p:txBody>
          <a:bodyPr wrap="square" rtlCol="0">
            <a:spAutoFit/>
          </a:bodyPr>
          <a:lstStyle/>
          <a:p>
            <a:pPr>
              <a:spcAft>
                <a:spcPts val="300"/>
              </a:spcAft>
            </a:pPr>
            <a:r>
              <a:rPr lang="en-GB" sz="1100"/>
              <a:t>Modelling - Make thinking visible </a:t>
            </a:r>
          </a:p>
          <a:p>
            <a:pPr marL="0" indent="0">
              <a:spcAft>
                <a:spcPts val="300"/>
              </a:spcAft>
              <a:buFont typeface="Arial" panose="020B0604020202020204" pitchFamily="34" charset="0"/>
              <a:buNone/>
            </a:pPr>
            <a:r>
              <a:rPr lang="en-GB" sz="1100">
                <a:latin typeface="+mn-lt"/>
              </a:rPr>
              <a:t>Add scaffolding as required</a:t>
            </a:r>
          </a:p>
          <a:p>
            <a:pPr marL="0" indent="0">
              <a:spcAft>
                <a:spcPts val="300"/>
              </a:spcAft>
              <a:buFont typeface="Arial" panose="020B0604020202020204" pitchFamily="34" charset="0"/>
              <a:buNone/>
            </a:pPr>
            <a:r>
              <a:rPr lang="en-GB" sz="1100">
                <a:latin typeface="+mn-lt"/>
              </a:rPr>
              <a:t>Use whiteboards, visualisers &amp; exemplars</a:t>
            </a:r>
          </a:p>
        </p:txBody>
      </p:sp>
      <p:sp>
        <p:nvSpPr>
          <p:cNvPr id="51" name="TextBox 50"/>
          <p:cNvSpPr txBox="1"/>
          <p:nvPr/>
        </p:nvSpPr>
        <p:spPr>
          <a:xfrm>
            <a:off x="5170578" y="1763836"/>
            <a:ext cx="2459230" cy="677108"/>
          </a:xfrm>
          <a:prstGeom prst="rect">
            <a:avLst/>
          </a:prstGeom>
          <a:noFill/>
        </p:spPr>
        <p:txBody>
          <a:bodyPr wrap="square" rtlCol="0">
            <a:spAutoFit/>
          </a:bodyPr>
          <a:lstStyle/>
          <a:p>
            <a:pPr marL="0" indent="0">
              <a:spcAft>
                <a:spcPts val="300"/>
              </a:spcAft>
              <a:buFont typeface="Arial" panose="020B0604020202020204" pitchFamily="34" charset="0"/>
              <a:buNone/>
            </a:pPr>
            <a:r>
              <a:rPr lang="en-GB" sz="1100">
                <a:latin typeface="+mn-lt"/>
              </a:rPr>
              <a:t>Clear instruction and modelling</a:t>
            </a:r>
          </a:p>
          <a:p>
            <a:pPr marL="0" indent="0">
              <a:spcAft>
                <a:spcPts val="300"/>
              </a:spcAft>
              <a:buFont typeface="Arial" panose="020B0604020202020204" pitchFamily="34" charset="0"/>
              <a:buNone/>
            </a:pPr>
            <a:r>
              <a:rPr lang="en-GB" sz="1100">
                <a:latin typeface="+mn-lt"/>
              </a:rPr>
              <a:t>Prioritise </a:t>
            </a:r>
            <a:r>
              <a:rPr lang="en-GB" sz="1100" b="1">
                <a:latin typeface="+mn-lt"/>
              </a:rPr>
              <a:t>Reading</a:t>
            </a:r>
            <a:r>
              <a:rPr lang="en-GB" sz="1100">
                <a:latin typeface="+mn-lt"/>
              </a:rPr>
              <a:t> using ALT strategies </a:t>
            </a:r>
          </a:p>
          <a:p>
            <a:pPr marL="0" indent="0">
              <a:spcAft>
                <a:spcPts val="300"/>
              </a:spcAft>
              <a:buFont typeface="Arial" panose="020B0604020202020204" pitchFamily="34" charset="0"/>
              <a:buNone/>
            </a:pPr>
            <a:r>
              <a:rPr lang="en-GB" sz="1100">
                <a:latin typeface="+mn-lt"/>
              </a:rPr>
              <a:t>Use KO to secure knowledge and vocab</a:t>
            </a:r>
          </a:p>
        </p:txBody>
      </p:sp>
      <p:sp>
        <p:nvSpPr>
          <p:cNvPr id="52" name="Rounded Rectangle 51"/>
          <p:cNvSpPr/>
          <p:nvPr/>
        </p:nvSpPr>
        <p:spPr>
          <a:xfrm>
            <a:off x="5125849" y="4169788"/>
            <a:ext cx="1512000" cy="360000"/>
          </a:xfrm>
          <a:prstGeom prst="roundRect">
            <a:avLst>
              <a:gd name="adj" fmla="val 19453"/>
            </a:avLst>
          </a:prstGeom>
          <a:solidFill>
            <a:srgbClr val="E8812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PRACTISE</a:t>
            </a:r>
          </a:p>
        </p:txBody>
      </p:sp>
      <p:sp>
        <p:nvSpPr>
          <p:cNvPr id="53" name="Rounded Rectangle 52"/>
          <p:cNvSpPr/>
          <p:nvPr/>
        </p:nvSpPr>
        <p:spPr>
          <a:xfrm>
            <a:off x="1608189" y="2498991"/>
            <a:ext cx="1512000" cy="360000"/>
          </a:xfrm>
          <a:prstGeom prst="roundRect">
            <a:avLst>
              <a:gd name="adj" fmla="val 14111"/>
            </a:avLst>
          </a:prstGeom>
          <a:solidFill>
            <a:srgbClr val="9259A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RETRIEVE</a:t>
            </a:r>
          </a:p>
        </p:txBody>
      </p:sp>
      <p:sp>
        <p:nvSpPr>
          <p:cNvPr id="54" name="Rounded Rectangle 53"/>
          <p:cNvSpPr/>
          <p:nvPr/>
        </p:nvSpPr>
        <p:spPr>
          <a:xfrm>
            <a:off x="1632756" y="4171038"/>
            <a:ext cx="1512000" cy="360000"/>
          </a:xfrm>
          <a:prstGeom prst="roundRect">
            <a:avLst>
              <a:gd name="adj" fmla="val 13735"/>
            </a:avLst>
          </a:prstGeom>
          <a:solidFill>
            <a:srgbClr val="3584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SECURE</a:t>
            </a:r>
          </a:p>
        </p:txBody>
      </p:sp>
      <p:sp>
        <p:nvSpPr>
          <p:cNvPr id="55" name="Rounded Rectangle 54"/>
          <p:cNvSpPr/>
          <p:nvPr/>
        </p:nvSpPr>
        <p:spPr>
          <a:xfrm>
            <a:off x="5129702" y="2502804"/>
            <a:ext cx="1512000" cy="360000"/>
          </a:xfrm>
          <a:prstGeom prst="roundRect">
            <a:avLst>
              <a:gd name="adj" fmla="val 23613"/>
            </a:avLst>
          </a:prstGeom>
          <a:solidFill>
            <a:srgbClr val="DCB50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INSTRUCT</a:t>
            </a:r>
          </a:p>
        </p:txBody>
      </p:sp>
      <p:sp>
        <p:nvSpPr>
          <p:cNvPr id="56" name="TextBox 55"/>
          <p:cNvSpPr txBox="1"/>
          <p:nvPr/>
        </p:nvSpPr>
        <p:spPr>
          <a:xfrm>
            <a:off x="8827869" y="3050219"/>
            <a:ext cx="3047132" cy="369332"/>
          </a:xfrm>
          <a:prstGeom prst="rect">
            <a:avLst/>
          </a:prstGeom>
          <a:noFill/>
        </p:spPr>
        <p:txBody>
          <a:bodyPr wrap="square" rtlCol="0">
            <a:spAutoFit/>
          </a:bodyPr>
          <a:lstStyle/>
          <a:p>
            <a:r>
              <a:rPr lang="en-GB" b="1">
                <a:ln w="19050">
                  <a:noFill/>
                </a:ln>
                <a:solidFill>
                  <a:srgbClr val="002060"/>
                </a:solidFill>
              </a:rPr>
              <a:t>PRIORITISE READING</a:t>
            </a:r>
          </a:p>
        </p:txBody>
      </p:sp>
      <p:sp>
        <p:nvSpPr>
          <p:cNvPr id="57" name="TextBox 56"/>
          <p:cNvSpPr txBox="1"/>
          <p:nvPr/>
        </p:nvSpPr>
        <p:spPr>
          <a:xfrm>
            <a:off x="8807116" y="3327204"/>
            <a:ext cx="3213772" cy="738664"/>
          </a:xfrm>
          <a:prstGeom prst="rect">
            <a:avLst/>
          </a:prstGeom>
          <a:noFill/>
        </p:spPr>
        <p:txBody>
          <a:bodyPr wrap="square" rtlCol="0">
            <a:spAutoFit/>
          </a:bodyPr>
          <a:lstStyle/>
          <a:p>
            <a:pPr>
              <a:spcAft>
                <a:spcPts val="300"/>
              </a:spcAft>
              <a:defRPr/>
            </a:pPr>
            <a:r>
              <a:rPr lang="en-GB" sz="1050"/>
              <a:t>The curriculum is the main opportunity to teach pupils both the art and science of reading. Opportunities to read are written into curriculum and lesson plans. The Archway Reading Strategies are used in all subjects.</a:t>
            </a:r>
          </a:p>
        </p:txBody>
      </p:sp>
      <p:sp>
        <p:nvSpPr>
          <p:cNvPr id="58" name="TextBox 57"/>
          <p:cNvSpPr txBox="1"/>
          <p:nvPr/>
        </p:nvSpPr>
        <p:spPr>
          <a:xfrm>
            <a:off x="8822635" y="4310241"/>
            <a:ext cx="2950591" cy="369332"/>
          </a:xfrm>
          <a:prstGeom prst="rect">
            <a:avLst/>
          </a:prstGeom>
          <a:noFill/>
        </p:spPr>
        <p:txBody>
          <a:bodyPr wrap="square" rtlCol="0">
            <a:spAutoFit/>
          </a:bodyPr>
          <a:lstStyle/>
          <a:p>
            <a:r>
              <a:rPr lang="en-GB" b="1">
                <a:ln w="19050">
                  <a:noFill/>
                </a:ln>
                <a:solidFill>
                  <a:srgbClr val="002060"/>
                </a:solidFill>
              </a:rPr>
              <a:t>QUALITY FIRST TEACHING</a:t>
            </a:r>
          </a:p>
        </p:txBody>
      </p:sp>
      <p:sp>
        <p:nvSpPr>
          <p:cNvPr id="59" name="TextBox 58"/>
          <p:cNvSpPr txBox="1"/>
          <p:nvPr/>
        </p:nvSpPr>
        <p:spPr>
          <a:xfrm>
            <a:off x="8853444" y="4565664"/>
            <a:ext cx="2935078" cy="738664"/>
          </a:xfrm>
          <a:prstGeom prst="rect">
            <a:avLst/>
          </a:prstGeom>
          <a:noFill/>
        </p:spPr>
        <p:txBody>
          <a:bodyPr wrap="square" rtlCol="0">
            <a:spAutoFit/>
          </a:bodyPr>
          <a:lstStyle/>
          <a:p>
            <a:pPr>
              <a:spcAft>
                <a:spcPts val="300"/>
              </a:spcAft>
              <a:defRPr/>
            </a:pPr>
            <a:r>
              <a:rPr lang="en-GB" sz="1050"/>
              <a:t>This lesson cycle is a model of Quality First Teaching. Teachers are experts in their pupils and adapt and scaffold work to ensure all can work independently.</a:t>
            </a:r>
          </a:p>
        </p:txBody>
      </p:sp>
      <p:sp>
        <p:nvSpPr>
          <p:cNvPr id="60" name="Rectangle 59"/>
          <p:cNvSpPr/>
          <p:nvPr/>
        </p:nvSpPr>
        <p:spPr>
          <a:xfrm>
            <a:off x="8699815"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sp>
        <p:nvSpPr>
          <p:cNvPr id="61" name="TextBox 60"/>
          <p:cNvSpPr txBox="1"/>
          <p:nvPr/>
        </p:nvSpPr>
        <p:spPr>
          <a:xfrm>
            <a:off x="8819897" y="5338472"/>
            <a:ext cx="1645639" cy="369332"/>
          </a:xfrm>
          <a:prstGeom prst="rect">
            <a:avLst/>
          </a:prstGeom>
          <a:noFill/>
        </p:spPr>
        <p:txBody>
          <a:bodyPr wrap="square" rtlCol="0">
            <a:spAutoFit/>
          </a:bodyPr>
          <a:lstStyle/>
          <a:p>
            <a:r>
              <a:rPr lang="en-GB" b="1">
                <a:ln w="19050">
                  <a:noFill/>
                </a:ln>
                <a:solidFill>
                  <a:srgbClr val="002060"/>
                </a:solidFill>
              </a:rPr>
              <a:t>ROUTINES</a:t>
            </a:r>
          </a:p>
        </p:txBody>
      </p:sp>
      <p:sp>
        <p:nvSpPr>
          <p:cNvPr id="62" name="TextBox 61"/>
          <p:cNvSpPr txBox="1"/>
          <p:nvPr/>
        </p:nvSpPr>
        <p:spPr>
          <a:xfrm>
            <a:off x="8820969" y="5616037"/>
            <a:ext cx="3042845" cy="577081"/>
          </a:xfrm>
          <a:prstGeom prst="rect">
            <a:avLst/>
          </a:prstGeom>
          <a:noFill/>
        </p:spPr>
        <p:txBody>
          <a:bodyPr wrap="square" rtlCol="0">
            <a:spAutoFit/>
          </a:bodyPr>
          <a:lstStyle/>
          <a:p>
            <a:pPr>
              <a:spcAft>
                <a:spcPts val="300"/>
              </a:spcAft>
              <a:defRPr/>
            </a:pPr>
            <a:r>
              <a:rPr lang="en-GB" sz="1050"/>
              <a:t>Strong, consistently applied routines provide pupils with the structure and opportunity to learn free of distractions. </a:t>
            </a:r>
          </a:p>
        </p:txBody>
      </p:sp>
      <p:sp>
        <p:nvSpPr>
          <p:cNvPr id="63" name="Donut 62"/>
          <p:cNvSpPr/>
          <p:nvPr/>
        </p:nvSpPr>
        <p:spPr>
          <a:xfrm>
            <a:off x="2844351" y="2211230"/>
            <a:ext cx="2520000" cy="2520000"/>
          </a:xfrm>
          <a:prstGeom prst="donut">
            <a:avLst>
              <a:gd name="adj" fmla="val 9188"/>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4" name="Straight Connector 63"/>
          <p:cNvCxnSpPr/>
          <p:nvPr/>
        </p:nvCxnSpPr>
        <p:spPr>
          <a:xfrm flipV="1">
            <a:off x="4077097" y="2022800"/>
            <a:ext cx="0" cy="263204"/>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Chevron 64"/>
          <p:cNvSpPr/>
          <p:nvPr/>
        </p:nvSpPr>
        <p:spPr>
          <a:xfrm rot="370366">
            <a:off x="4002750" y="2226938"/>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6" name="Straight Connector 65"/>
          <p:cNvCxnSpPr>
            <a:endCxn id="39" idx="1"/>
          </p:cNvCxnSpPr>
          <p:nvPr/>
        </p:nvCxnSpPr>
        <p:spPr>
          <a:xfrm>
            <a:off x="5327768" y="3551531"/>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Chevron 66"/>
          <p:cNvSpPr/>
          <p:nvPr/>
        </p:nvSpPr>
        <p:spPr>
          <a:xfrm rot="5400000">
            <a:off x="5144099" y="3445420"/>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8" name="Straight Connector 67"/>
          <p:cNvCxnSpPr>
            <a:stCxn id="40" idx="0"/>
          </p:cNvCxnSpPr>
          <p:nvPr/>
        </p:nvCxnSpPr>
        <p:spPr>
          <a:xfrm flipV="1">
            <a:off x="4095315" y="4704091"/>
            <a:ext cx="0" cy="221559"/>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9" name="Chevron 68"/>
          <p:cNvSpPr/>
          <p:nvPr/>
        </p:nvSpPr>
        <p:spPr>
          <a:xfrm rot="10800000">
            <a:off x="3983273" y="4494451"/>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2615048" y="3529525"/>
            <a:ext cx="223561" cy="0"/>
          </a:xfrm>
          <a:prstGeom prst="line">
            <a:avLst/>
          </a:prstGeom>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1" name="Chevron 70"/>
          <p:cNvSpPr/>
          <p:nvPr/>
        </p:nvSpPr>
        <p:spPr>
          <a:xfrm rot="16200000">
            <a:off x="2860488" y="3390665"/>
            <a:ext cx="203200" cy="22837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2"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73" name="TextBox 72"/>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LESSON CYCLE </a:t>
            </a:r>
          </a:p>
        </p:txBody>
      </p:sp>
    </p:spTree>
    <p:extLst>
      <p:ext uri="{BB962C8B-B14F-4D97-AF65-F5344CB8AC3E}">
        <p14:creationId xmlns:p14="http://schemas.microsoft.com/office/powerpoint/2010/main" val="14543726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ALT Curriculum Cornerstones">
    <p:spTree>
      <p:nvGrpSpPr>
        <p:cNvPr id="1" name=""/>
        <p:cNvGrpSpPr/>
        <p:nvPr/>
      </p:nvGrpSpPr>
      <p:grpSpPr>
        <a:xfrm>
          <a:off x="0" y="0"/>
          <a:ext cx="0" cy="0"/>
          <a:chOff x="0" y="0"/>
          <a:chExt cx="0" cy="0"/>
        </a:xfrm>
      </p:grpSpPr>
      <p:sp>
        <p:nvSpPr>
          <p:cNvPr id="33" name="Rectangle 32"/>
          <p:cNvSpPr/>
          <p:nvPr/>
        </p:nvSpPr>
        <p:spPr>
          <a:xfrm>
            <a:off x="-16041" y="2104"/>
            <a:ext cx="12192000" cy="79877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0" y="6339146"/>
            <a:ext cx="12192000" cy="51885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00826" cy="394572"/>
          </a:xfrm>
          <a:prstGeom prst="rect">
            <a:avLst/>
          </a:prstGeom>
        </p:spPr>
      </p:pic>
      <p:sp>
        <p:nvSpPr>
          <p:cNvPr id="36" name="Rectangle 35"/>
          <p:cNvSpPr/>
          <p:nvPr/>
        </p:nvSpPr>
        <p:spPr>
          <a:xfrm>
            <a:off x="5581223" y="1024596"/>
            <a:ext cx="36000" cy="5112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44" y="42226"/>
            <a:ext cx="2134028" cy="705966"/>
          </a:xfrm>
          <a:prstGeom prst="rect">
            <a:avLst/>
          </a:prstGeom>
        </p:spPr>
      </p:pic>
      <p:sp>
        <p:nvSpPr>
          <p:cNvPr id="38" name="TextBox 37"/>
          <p:cNvSpPr txBox="1"/>
          <p:nvPr/>
        </p:nvSpPr>
        <p:spPr>
          <a:xfrm>
            <a:off x="2678294" y="26080"/>
            <a:ext cx="8668357" cy="769441"/>
          </a:xfrm>
          <a:prstGeom prst="rect">
            <a:avLst/>
          </a:prstGeom>
          <a:noFill/>
        </p:spPr>
        <p:txBody>
          <a:bodyPr wrap="square" rtlCol="0">
            <a:spAutoFit/>
          </a:bodyPr>
          <a:lstStyle/>
          <a:p>
            <a:r>
              <a:rPr lang="en-GB" sz="4400">
                <a:solidFill>
                  <a:schemeClr val="bg1"/>
                </a:solidFill>
              </a:rPr>
              <a:t>ALT CURRICULUM CORNERSTONES</a:t>
            </a:r>
          </a:p>
        </p:txBody>
      </p:sp>
      <p:sp>
        <p:nvSpPr>
          <p:cNvPr id="39" name="Rectangle 38"/>
          <p:cNvSpPr/>
          <p:nvPr/>
        </p:nvSpPr>
        <p:spPr>
          <a:xfrm>
            <a:off x="5685996" y="880705"/>
            <a:ext cx="6358230" cy="5355312"/>
          </a:xfrm>
          <a:prstGeom prst="rect">
            <a:avLst/>
          </a:prstGeom>
        </p:spPr>
        <p:txBody>
          <a:bodyPr wrap="square">
            <a:spAutoFit/>
          </a:bodyPr>
          <a:lstStyle/>
          <a:p>
            <a:r>
              <a:rPr lang="en-GB" sz="1600" b="1"/>
              <a:t>POWERFUL KNOWLEDGE</a:t>
            </a:r>
          </a:p>
          <a:p>
            <a:r>
              <a:rPr lang="en-GB" sz="1100" b="1" i="1"/>
              <a:t>Pupils acquire and retain knowledge that takes them beyond their own experiences</a:t>
            </a:r>
            <a:r>
              <a:rPr lang="en-GB" sz="1100"/>
              <a:t>. The goal is for pupils to ‘Know More and Remember More’. Our Medium Term Plans differentiate between ‘Substantive knowledge: knowing that…’ and ‘Disciplinary knowledge: knowing how to…’</a:t>
            </a:r>
          </a:p>
          <a:p>
            <a:endParaRPr lang="en-GB" sz="1100" b="1"/>
          </a:p>
          <a:p>
            <a:r>
              <a:rPr lang="en-GB" sz="1600" b="1"/>
              <a:t>CONNECTED KNOWLEDGE</a:t>
            </a:r>
          </a:p>
          <a:p>
            <a:r>
              <a:rPr lang="en-GB" sz="1100" b="1" i="1"/>
              <a:t>Creating schema within and across subjects, with careers and personal development</a:t>
            </a:r>
            <a:r>
              <a:rPr lang="en-GB" sz="1100"/>
              <a:t>. Knowledge does not sit as isolated ‘information’ in pupils’ minds; knowledge is connected in cognitive webs or ‘schemata’. Expert teachers use every opportunity to CONNECT current learning with: The Curriculum Intent and Long Term Plan; The Knowledge Organiser; Home Learning and Revision; Personal Development &amp; DEI; Gatsby Career Benchmarks; Other Curriculum Subjects</a:t>
            </a:r>
          </a:p>
          <a:p>
            <a:endParaRPr lang="en-GB" sz="1100"/>
          </a:p>
          <a:p>
            <a:r>
              <a:rPr lang="en-GB" sz="1600" b="1"/>
              <a:t>SEQUENCED KNOWLEDGE</a:t>
            </a:r>
          </a:p>
          <a:p>
            <a:r>
              <a:rPr lang="en-GB" sz="1100" b="1" i="1"/>
              <a:t>Knowledge is thoughtfully sequenced and deliberately mapped. </a:t>
            </a:r>
            <a:r>
              <a:rPr lang="en-GB" sz="1100"/>
              <a:t>Knowledge is sequenced so that conceptual depth, difficulty and sophistication build over time so that they become secured. Where topics are revisited, this approach is often referred to as a spiral curriculum. ‘Fundamental ideas, once identified, should be constantly revisited and re-examined so that understanding deepens over time.’ (Howard, 2007)</a:t>
            </a:r>
          </a:p>
          <a:p>
            <a:endParaRPr lang="en-GB" sz="1100"/>
          </a:p>
          <a:p>
            <a:r>
              <a:rPr lang="en-GB" sz="1600" b="1"/>
              <a:t>INFORMED PRACTISE</a:t>
            </a:r>
          </a:p>
          <a:p>
            <a:r>
              <a:rPr lang="en-GB" sz="1100" b="1" i="1"/>
              <a:t>Embracing research and evidence of how children learn and remember. </a:t>
            </a:r>
            <a:r>
              <a:rPr lang="en-GB" sz="1100"/>
              <a:t>Knowledge is built incrementally and revisited frequently through knowledge organisers, spaced retrieval practice and Rolling Recall low-stakes assessment.</a:t>
            </a:r>
          </a:p>
          <a:p>
            <a:endParaRPr lang="en-GB" sz="1100" b="1"/>
          </a:p>
          <a:p>
            <a:r>
              <a:rPr lang="en-GB" sz="1600" b="1"/>
              <a:t>CONTEXTUAL EXPERTISE AND EXPERIENCES</a:t>
            </a:r>
          </a:p>
          <a:p>
            <a:r>
              <a:rPr lang="en-GB" sz="1100" b="1" i="1"/>
              <a:t>Using local values, expertise and experiences to bring the curriculum to life. </a:t>
            </a:r>
            <a:r>
              <a:rPr lang="en-GB" sz="1100"/>
              <a:t>Enveloping any knowledge-rich curriculum is the narrative, where content is designed, curated and brought to life by our teaching staff. Teachers contextualise the learning for their pupils, referencing local, regional and global sources, considering diversity and representation, championing inclusion. </a:t>
            </a:r>
          </a:p>
        </p:txBody>
      </p:sp>
      <p:pic>
        <p:nvPicPr>
          <p:cNvPr id="40" name="Picture 39"/>
          <p:cNvPicPr>
            <a:picLocks noChangeAspect="1"/>
          </p:cNvPicPr>
          <p:nvPr/>
        </p:nvPicPr>
        <p:blipFill>
          <a:blip r:embed="rId3"/>
          <a:stretch>
            <a:fillRect/>
          </a:stretch>
        </p:blipFill>
        <p:spPr>
          <a:xfrm>
            <a:off x="80219" y="914252"/>
            <a:ext cx="5370992" cy="5449662"/>
          </a:xfrm>
          <a:prstGeom prst="rect">
            <a:avLst/>
          </a:prstGeom>
        </p:spPr>
      </p:pic>
    </p:spTree>
    <p:extLst>
      <p:ext uri="{BB962C8B-B14F-4D97-AF65-F5344CB8AC3E}">
        <p14:creationId xmlns:p14="http://schemas.microsoft.com/office/powerpoint/2010/main" val="41019939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pic>
        <p:nvPicPr>
          <p:cNvPr id="14" name="Picture 13"/>
          <p:cNvPicPr>
            <a:picLocks noChangeAspect="1"/>
          </p:cNvPicPr>
          <p:nvPr/>
        </p:nvPicPr>
        <p:blipFill>
          <a:blip r:embed="rId2">
            <a:duotone>
              <a:prstClr val="black"/>
              <a:schemeClr val="accent1">
                <a:tint val="45000"/>
                <a:satMod val="400000"/>
              </a:schemeClr>
            </a:duotone>
            <a:lum bright="-40000" contrast="-40000"/>
          </a:blip>
          <a:stretch>
            <a:fillRect/>
          </a:stretch>
        </p:blipFill>
        <p:spPr>
          <a:xfrm>
            <a:off x="3651494" y="1467132"/>
            <a:ext cx="4352672" cy="4609876"/>
          </a:xfrm>
          <a:prstGeom prst="rect">
            <a:avLst/>
          </a:prstGeom>
        </p:spPr>
      </p:pic>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rgbClr val="002060"/>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rgbClr val="002060"/>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rgbClr val="002060"/>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rgbClr val="002060"/>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rgbClr val="002060"/>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rgbClr val="002060"/>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13984932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_ALT Assessment Pyramid">
    <p:spTree>
      <p:nvGrpSpPr>
        <p:cNvPr id="1" name=""/>
        <p:cNvGrpSpPr/>
        <p:nvPr/>
      </p:nvGrpSpPr>
      <p:grpSpPr>
        <a:xfrm>
          <a:off x="0" y="0"/>
          <a:ext cx="0" cy="0"/>
          <a:chOff x="0" y="0"/>
          <a:chExt cx="0" cy="0"/>
        </a:xfrm>
      </p:grpSpPr>
      <p:sp>
        <p:nvSpPr>
          <p:cNvPr id="119" name="Freeform 83"/>
          <p:cNvSpPr>
            <a:spLocks/>
          </p:cNvSpPr>
          <p:nvPr/>
        </p:nvSpPr>
        <p:spPr bwMode="auto">
          <a:xfrm>
            <a:off x="5826125" y="1484313"/>
            <a:ext cx="628650" cy="1268413"/>
          </a:xfrm>
          <a:custGeom>
            <a:avLst/>
            <a:gdLst>
              <a:gd name="T0" fmla="*/ 0 w 190"/>
              <a:gd name="T1" fmla="*/ 0 h 384"/>
              <a:gd name="T2" fmla="*/ 190 w 190"/>
              <a:gd name="T3" fmla="*/ 323 h 384"/>
              <a:gd name="T4" fmla="*/ 87 w 190"/>
              <a:gd name="T5" fmla="*/ 384 h 384"/>
            </a:gdLst>
            <a:ahLst/>
            <a:cxnLst>
              <a:cxn ang="0">
                <a:pos x="T0" y="T1"/>
              </a:cxn>
              <a:cxn ang="0">
                <a:pos x="T2" y="T3"/>
              </a:cxn>
              <a:cxn ang="0">
                <a:pos x="T4" y="T5"/>
              </a:cxn>
            </a:cxnLst>
            <a:rect l="0" t="0" r="r" b="b"/>
            <a:pathLst>
              <a:path w="190" h="384">
                <a:moveTo>
                  <a:pt x="0" y="0"/>
                </a:moveTo>
                <a:cubicBezTo>
                  <a:pt x="0" y="0"/>
                  <a:pt x="83" y="141"/>
                  <a:pt x="190" y="323"/>
                </a:cubicBezTo>
                <a:cubicBezTo>
                  <a:pt x="87" y="384"/>
                  <a:pt x="87" y="384"/>
                  <a:pt x="87" y="384"/>
                </a:cubicBezTo>
              </a:path>
            </a:pathLst>
          </a:custGeom>
          <a:solidFill>
            <a:srgbClr val="204F7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9"/>
          <p:cNvSpPr>
            <a:spLocks/>
          </p:cNvSpPr>
          <p:nvPr/>
        </p:nvSpPr>
        <p:spPr bwMode="auto">
          <a:xfrm>
            <a:off x="5218113" y="1476375"/>
            <a:ext cx="885825" cy="1276350"/>
          </a:xfrm>
          <a:custGeom>
            <a:avLst/>
            <a:gdLst>
              <a:gd name="T0" fmla="*/ 268 w 268"/>
              <a:gd name="T1" fmla="*/ 386 h 386"/>
              <a:gd name="T2" fmla="*/ 184 w 268"/>
              <a:gd name="T3" fmla="*/ 2 h 386"/>
              <a:gd name="T4" fmla="*/ 0 w 268"/>
              <a:gd name="T5" fmla="*/ 361 h 386"/>
              <a:gd name="T6" fmla="*/ 268 w 268"/>
              <a:gd name="T7" fmla="*/ 386 h 386"/>
            </a:gdLst>
            <a:ahLst/>
            <a:cxnLst>
              <a:cxn ang="0">
                <a:pos x="T0" y="T1"/>
              </a:cxn>
              <a:cxn ang="0">
                <a:pos x="T2" y="T3"/>
              </a:cxn>
              <a:cxn ang="0">
                <a:pos x="T4" y="T5"/>
              </a:cxn>
              <a:cxn ang="0">
                <a:pos x="T6" y="T7"/>
              </a:cxn>
            </a:cxnLst>
            <a:rect l="0" t="0" r="r" b="b"/>
            <a:pathLst>
              <a:path w="268" h="386">
                <a:moveTo>
                  <a:pt x="268" y="386"/>
                </a:moveTo>
                <a:cubicBezTo>
                  <a:pt x="220" y="168"/>
                  <a:pt x="184" y="2"/>
                  <a:pt x="184" y="2"/>
                </a:cubicBezTo>
                <a:cubicBezTo>
                  <a:pt x="186" y="0"/>
                  <a:pt x="105" y="158"/>
                  <a:pt x="0" y="361"/>
                </a:cubicBezTo>
                <a:lnTo>
                  <a:pt x="268" y="386"/>
                </a:lnTo>
                <a:close/>
              </a:path>
            </a:pathLst>
          </a:custGeom>
          <a:solidFill>
            <a:srgbClr val="3584C5"/>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0" name="Freeform 84"/>
          <p:cNvSpPr>
            <a:spLocks/>
          </p:cNvSpPr>
          <p:nvPr/>
        </p:nvSpPr>
        <p:spPr bwMode="auto">
          <a:xfrm>
            <a:off x="6162675" y="2746375"/>
            <a:ext cx="830263" cy="1057275"/>
          </a:xfrm>
          <a:custGeom>
            <a:avLst/>
            <a:gdLst>
              <a:gd name="T0" fmla="*/ 0 w 251"/>
              <a:gd name="T1" fmla="*/ 66 h 320"/>
              <a:gd name="T2" fmla="*/ 123 w 251"/>
              <a:gd name="T3" fmla="*/ 0 h 320"/>
              <a:gd name="T4" fmla="*/ 251 w 251"/>
              <a:gd name="T5" fmla="*/ 218 h 320"/>
              <a:gd name="T6" fmla="*/ 51 w 251"/>
              <a:gd name="T7" fmla="*/ 320 h 320"/>
            </a:gdLst>
            <a:ahLst/>
            <a:cxnLst>
              <a:cxn ang="0">
                <a:pos x="T0" y="T1"/>
              </a:cxn>
              <a:cxn ang="0">
                <a:pos x="T2" y="T3"/>
              </a:cxn>
              <a:cxn ang="0">
                <a:pos x="T4" y="T5"/>
              </a:cxn>
              <a:cxn ang="0">
                <a:pos x="T6" y="T7"/>
              </a:cxn>
            </a:cxnLst>
            <a:rect l="0" t="0" r="r" b="b"/>
            <a:pathLst>
              <a:path w="251" h="320">
                <a:moveTo>
                  <a:pt x="0" y="66"/>
                </a:moveTo>
                <a:cubicBezTo>
                  <a:pt x="123" y="0"/>
                  <a:pt x="123" y="0"/>
                  <a:pt x="123" y="0"/>
                </a:cubicBezTo>
                <a:cubicBezTo>
                  <a:pt x="164" y="70"/>
                  <a:pt x="208" y="144"/>
                  <a:pt x="251" y="218"/>
                </a:cubicBezTo>
                <a:cubicBezTo>
                  <a:pt x="51" y="320"/>
                  <a:pt x="51" y="320"/>
                  <a:pt x="51" y="320"/>
                </a:cubicBezTo>
              </a:path>
            </a:pathLst>
          </a:custGeom>
          <a:solidFill>
            <a:srgbClr val="AA5A1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8" name="Freeform 82"/>
          <p:cNvSpPr>
            <a:spLocks/>
          </p:cNvSpPr>
          <p:nvPr/>
        </p:nvSpPr>
        <p:spPr bwMode="auto">
          <a:xfrm>
            <a:off x="4711700" y="2838450"/>
            <a:ext cx="1620838" cy="965200"/>
          </a:xfrm>
          <a:custGeom>
            <a:avLst/>
            <a:gdLst>
              <a:gd name="T0" fmla="*/ 0 w 490"/>
              <a:gd name="T1" fmla="*/ 244 h 292"/>
              <a:gd name="T2" fmla="*/ 126 w 490"/>
              <a:gd name="T3" fmla="*/ 0 h 292"/>
              <a:gd name="T4" fmla="*/ 434 w 490"/>
              <a:gd name="T5" fmla="*/ 35 h 292"/>
              <a:gd name="T6" fmla="*/ 490 w 490"/>
              <a:gd name="T7" fmla="*/ 292 h 292"/>
              <a:gd name="T8" fmla="*/ 0 w 490"/>
              <a:gd name="T9" fmla="*/ 244 h 292"/>
            </a:gdLst>
            <a:ahLst/>
            <a:cxnLst>
              <a:cxn ang="0">
                <a:pos x="T0" y="T1"/>
              </a:cxn>
              <a:cxn ang="0">
                <a:pos x="T2" y="T3"/>
              </a:cxn>
              <a:cxn ang="0">
                <a:pos x="T4" y="T5"/>
              </a:cxn>
              <a:cxn ang="0">
                <a:pos x="T6" y="T7"/>
              </a:cxn>
              <a:cxn ang="0">
                <a:pos x="T8" y="T9"/>
              </a:cxn>
            </a:cxnLst>
            <a:rect l="0" t="0" r="r" b="b"/>
            <a:pathLst>
              <a:path w="490" h="292">
                <a:moveTo>
                  <a:pt x="0" y="244"/>
                </a:moveTo>
                <a:cubicBezTo>
                  <a:pt x="43" y="161"/>
                  <a:pt x="86" y="78"/>
                  <a:pt x="126" y="0"/>
                </a:cubicBezTo>
                <a:cubicBezTo>
                  <a:pt x="434" y="35"/>
                  <a:pt x="434" y="35"/>
                  <a:pt x="434" y="35"/>
                </a:cubicBezTo>
                <a:cubicBezTo>
                  <a:pt x="452" y="117"/>
                  <a:pt x="471" y="205"/>
                  <a:pt x="490" y="292"/>
                </a:cubicBezTo>
                <a:lnTo>
                  <a:pt x="0" y="244"/>
                </a:lnTo>
                <a:close/>
              </a:path>
            </a:pathLst>
          </a:custGeom>
          <a:solidFill>
            <a:srgbClr val="E88126"/>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7" name="Freeform 81"/>
          <p:cNvSpPr>
            <a:spLocks/>
          </p:cNvSpPr>
          <p:nvPr/>
        </p:nvSpPr>
        <p:spPr bwMode="auto">
          <a:xfrm>
            <a:off x="4203700" y="3836988"/>
            <a:ext cx="2370138" cy="1063625"/>
          </a:xfrm>
          <a:custGeom>
            <a:avLst/>
            <a:gdLst>
              <a:gd name="T0" fmla="*/ 0 w 717"/>
              <a:gd name="T1" fmla="*/ 237 h 322"/>
              <a:gd name="T2" fmla="*/ 124 w 717"/>
              <a:gd name="T3" fmla="*/ 0 h 322"/>
              <a:gd name="T4" fmla="*/ 658 w 717"/>
              <a:gd name="T5" fmla="*/ 53 h 322"/>
              <a:gd name="T6" fmla="*/ 717 w 717"/>
              <a:gd name="T7" fmla="*/ 322 h 322"/>
              <a:gd name="T8" fmla="*/ 0 w 717"/>
              <a:gd name="T9" fmla="*/ 237 h 322"/>
            </a:gdLst>
            <a:ahLst/>
            <a:cxnLst>
              <a:cxn ang="0">
                <a:pos x="T0" y="T1"/>
              </a:cxn>
              <a:cxn ang="0">
                <a:pos x="T2" y="T3"/>
              </a:cxn>
              <a:cxn ang="0">
                <a:pos x="T4" y="T5"/>
              </a:cxn>
              <a:cxn ang="0">
                <a:pos x="T6" y="T7"/>
              </a:cxn>
              <a:cxn ang="0">
                <a:pos x="T8" y="T9"/>
              </a:cxn>
            </a:cxnLst>
            <a:rect l="0" t="0" r="r" b="b"/>
            <a:pathLst>
              <a:path w="717" h="322">
                <a:moveTo>
                  <a:pt x="0" y="237"/>
                </a:moveTo>
                <a:cubicBezTo>
                  <a:pt x="38" y="164"/>
                  <a:pt x="81" y="83"/>
                  <a:pt x="124" y="0"/>
                </a:cubicBezTo>
                <a:cubicBezTo>
                  <a:pt x="658" y="53"/>
                  <a:pt x="658" y="53"/>
                  <a:pt x="658" y="53"/>
                </a:cubicBezTo>
                <a:cubicBezTo>
                  <a:pt x="679" y="147"/>
                  <a:pt x="699" y="239"/>
                  <a:pt x="717" y="322"/>
                </a:cubicBezTo>
                <a:lnTo>
                  <a:pt x="0" y="237"/>
                </a:lnTo>
                <a:close/>
              </a:path>
            </a:pathLst>
          </a:custGeom>
          <a:solidFill>
            <a:srgbClr val="DCB50E"/>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1" name="Freeform 85"/>
          <p:cNvSpPr>
            <a:spLocks/>
          </p:cNvSpPr>
          <p:nvPr/>
        </p:nvSpPr>
        <p:spPr bwMode="auto">
          <a:xfrm>
            <a:off x="6378575" y="3641725"/>
            <a:ext cx="1109663" cy="1258888"/>
          </a:xfrm>
          <a:custGeom>
            <a:avLst/>
            <a:gdLst>
              <a:gd name="T0" fmla="*/ 0 w 336"/>
              <a:gd name="T1" fmla="*/ 112 h 381"/>
              <a:gd name="T2" fmla="*/ 218 w 336"/>
              <a:gd name="T3" fmla="*/ 0 h 381"/>
              <a:gd name="T4" fmla="*/ 336 w 336"/>
              <a:gd name="T5" fmla="*/ 202 h 381"/>
              <a:gd name="T6" fmla="*/ 59 w 336"/>
              <a:gd name="T7" fmla="*/ 381 h 381"/>
            </a:gdLst>
            <a:ahLst/>
            <a:cxnLst>
              <a:cxn ang="0">
                <a:pos x="T0" y="T1"/>
              </a:cxn>
              <a:cxn ang="0">
                <a:pos x="T2" y="T3"/>
              </a:cxn>
              <a:cxn ang="0">
                <a:pos x="T4" y="T5"/>
              </a:cxn>
              <a:cxn ang="0">
                <a:pos x="T6" y="T7"/>
              </a:cxn>
            </a:cxnLst>
            <a:rect l="0" t="0" r="r" b="b"/>
            <a:pathLst>
              <a:path w="336" h="381">
                <a:moveTo>
                  <a:pt x="0" y="112"/>
                </a:moveTo>
                <a:cubicBezTo>
                  <a:pt x="218" y="0"/>
                  <a:pt x="218" y="0"/>
                  <a:pt x="218" y="0"/>
                </a:cubicBezTo>
                <a:cubicBezTo>
                  <a:pt x="260" y="71"/>
                  <a:pt x="300" y="140"/>
                  <a:pt x="336" y="202"/>
                </a:cubicBezTo>
                <a:cubicBezTo>
                  <a:pt x="59" y="381"/>
                  <a:pt x="59" y="381"/>
                  <a:pt x="59" y="381"/>
                </a:cubicBezTo>
              </a:path>
            </a:pathLst>
          </a:custGeom>
          <a:solidFill>
            <a:srgbClr val="A2850A"/>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6" name="Freeform 80"/>
          <p:cNvSpPr>
            <a:spLocks/>
          </p:cNvSpPr>
          <p:nvPr/>
        </p:nvSpPr>
        <p:spPr bwMode="auto">
          <a:xfrm>
            <a:off x="3671888" y="4864100"/>
            <a:ext cx="3155950" cy="1200150"/>
          </a:xfrm>
          <a:custGeom>
            <a:avLst/>
            <a:gdLst>
              <a:gd name="T0" fmla="*/ 123 w 955"/>
              <a:gd name="T1" fmla="*/ 0 h 363"/>
              <a:gd name="T2" fmla="*/ 0 w 955"/>
              <a:gd name="T3" fmla="*/ 234 h 363"/>
              <a:gd name="T4" fmla="*/ 955 w 955"/>
              <a:gd name="T5" fmla="*/ 363 h 363"/>
              <a:gd name="T6" fmla="*/ 894 w 955"/>
              <a:gd name="T7" fmla="*/ 84 h 363"/>
              <a:gd name="T8" fmla="*/ 123 w 955"/>
              <a:gd name="T9" fmla="*/ 0 h 363"/>
            </a:gdLst>
            <a:ahLst/>
            <a:cxnLst>
              <a:cxn ang="0">
                <a:pos x="T0" y="T1"/>
              </a:cxn>
              <a:cxn ang="0">
                <a:pos x="T2" y="T3"/>
              </a:cxn>
              <a:cxn ang="0">
                <a:pos x="T4" y="T5"/>
              </a:cxn>
              <a:cxn ang="0">
                <a:pos x="T6" y="T7"/>
              </a:cxn>
              <a:cxn ang="0">
                <a:pos x="T8" y="T9"/>
              </a:cxn>
            </a:cxnLst>
            <a:rect l="0" t="0" r="r" b="b"/>
            <a:pathLst>
              <a:path w="955" h="363">
                <a:moveTo>
                  <a:pt x="123" y="0"/>
                </a:moveTo>
                <a:cubicBezTo>
                  <a:pt x="50" y="138"/>
                  <a:pt x="0" y="234"/>
                  <a:pt x="0" y="234"/>
                </a:cubicBezTo>
                <a:cubicBezTo>
                  <a:pt x="955" y="363"/>
                  <a:pt x="955" y="363"/>
                  <a:pt x="955" y="363"/>
                </a:cubicBezTo>
                <a:cubicBezTo>
                  <a:pt x="955" y="363"/>
                  <a:pt x="930" y="248"/>
                  <a:pt x="894" y="84"/>
                </a:cubicBezTo>
                <a:lnTo>
                  <a:pt x="123" y="0"/>
                </a:lnTo>
                <a:close/>
              </a:path>
            </a:pathLst>
          </a:custGeom>
          <a:solidFill>
            <a:srgbClr val="C9AED2"/>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2" name="Freeform 86"/>
          <p:cNvSpPr>
            <a:spLocks/>
          </p:cNvSpPr>
          <p:nvPr/>
        </p:nvSpPr>
        <p:spPr bwMode="auto">
          <a:xfrm>
            <a:off x="6632575" y="4516438"/>
            <a:ext cx="1358900" cy="1547813"/>
          </a:xfrm>
          <a:custGeom>
            <a:avLst/>
            <a:gdLst>
              <a:gd name="T0" fmla="*/ 64 w 411"/>
              <a:gd name="T1" fmla="*/ 468 h 468"/>
              <a:gd name="T2" fmla="*/ 410 w 411"/>
              <a:gd name="T3" fmla="*/ 195 h 468"/>
              <a:gd name="T4" fmla="*/ 297 w 411"/>
              <a:gd name="T5" fmla="*/ 0 h 468"/>
              <a:gd name="T6" fmla="*/ 0 w 411"/>
              <a:gd name="T7" fmla="*/ 197 h 468"/>
            </a:gdLst>
            <a:ahLst/>
            <a:cxnLst>
              <a:cxn ang="0">
                <a:pos x="T0" y="T1"/>
              </a:cxn>
              <a:cxn ang="0">
                <a:pos x="T2" y="T3"/>
              </a:cxn>
              <a:cxn ang="0">
                <a:pos x="T4" y="T5"/>
              </a:cxn>
              <a:cxn ang="0">
                <a:pos x="T6" y="T7"/>
              </a:cxn>
            </a:cxnLst>
            <a:rect l="0" t="0" r="r" b="b"/>
            <a:pathLst>
              <a:path w="411" h="468">
                <a:moveTo>
                  <a:pt x="64" y="468"/>
                </a:moveTo>
                <a:cubicBezTo>
                  <a:pt x="64" y="468"/>
                  <a:pt x="406" y="195"/>
                  <a:pt x="410" y="195"/>
                </a:cubicBezTo>
                <a:cubicBezTo>
                  <a:pt x="411" y="195"/>
                  <a:pt x="365" y="116"/>
                  <a:pt x="297" y="0"/>
                </a:cubicBezTo>
                <a:cubicBezTo>
                  <a:pt x="0" y="197"/>
                  <a:pt x="0" y="197"/>
                  <a:pt x="0" y="197"/>
                </a:cubicBezTo>
              </a:path>
            </a:pathLst>
          </a:custGeom>
          <a:solidFill>
            <a:srgbClr val="9259A3"/>
          </a:solidFill>
          <a:ln w="269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7" name="TextBox 16"/>
          <p:cNvSpPr txBox="1"/>
          <p:nvPr/>
        </p:nvSpPr>
        <p:spPr>
          <a:xfrm rot="19391665">
            <a:off x="6631544" y="4831812"/>
            <a:ext cx="1188292" cy="707886"/>
          </a:xfrm>
          <a:prstGeom prst="rect">
            <a:avLst/>
          </a:prstGeom>
          <a:noFill/>
        </p:spPr>
        <p:txBody>
          <a:bodyPr wrap="square" rtlCol="0">
            <a:spAutoFit/>
          </a:bodyPr>
          <a:lstStyle/>
          <a:p>
            <a:pPr algn="ctr"/>
            <a:r>
              <a:rPr lang="en-GB" sz="2000" b="0">
                <a:solidFill>
                  <a:schemeClr val="bg1"/>
                </a:solidFill>
                <a:effectLst/>
                <a:latin typeface="+mn-lt"/>
              </a:rPr>
              <a:t>Every lesson</a:t>
            </a:r>
          </a:p>
        </p:txBody>
      </p:sp>
      <p:sp>
        <p:nvSpPr>
          <p:cNvPr id="18" name="TextBox 17"/>
          <p:cNvSpPr txBox="1"/>
          <p:nvPr/>
        </p:nvSpPr>
        <p:spPr>
          <a:xfrm rot="19817353">
            <a:off x="6409188" y="3770973"/>
            <a:ext cx="957786" cy="830997"/>
          </a:xfrm>
          <a:prstGeom prst="rect">
            <a:avLst/>
          </a:prstGeom>
          <a:noFill/>
        </p:spPr>
        <p:txBody>
          <a:bodyPr wrap="square" rtlCol="0">
            <a:spAutoFit/>
          </a:bodyPr>
          <a:lstStyle/>
          <a:p>
            <a:pPr algn="ctr"/>
            <a:r>
              <a:rPr lang="en-GB" sz="1600" b="0">
                <a:solidFill>
                  <a:schemeClr val="bg1"/>
                </a:solidFill>
                <a:effectLst/>
                <a:latin typeface="+mn-lt"/>
              </a:rPr>
              <a:t>Every few weeks</a:t>
            </a:r>
          </a:p>
        </p:txBody>
      </p:sp>
      <p:sp>
        <p:nvSpPr>
          <p:cNvPr id="19" name="TextBox 18"/>
          <p:cNvSpPr txBox="1"/>
          <p:nvPr/>
        </p:nvSpPr>
        <p:spPr>
          <a:xfrm rot="19932370">
            <a:off x="6180859" y="2870892"/>
            <a:ext cx="698718" cy="738664"/>
          </a:xfrm>
          <a:prstGeom prst="rect">
            <a:avLst/>
          </a:prstGeom>
          <a:noFill/>
        </p:spPr>
        <p:txBody>
          <a:bodyPr wrap="square" rtlCol="0">
            <a:spAutoFit/>
          </a:bodyPr>
          <a:lstStyle/>
          <a:p>
            <a:pPr algn="ctr"/>
            <a:r>
              <a:rPr lang="en-GB" sz="1400" b="0">
                <a:solidFill>
                  <a:schemeClr val="bg1"/>
                </a:solidFill>
                <a:effectLst/>
                <a:latin typeface="+mn-lt"/>
              </a:rPr>
              <a:t>One per unit</a:t>
            </a:r>
          </a:p>
        </p:txBody>
      </p:sp>
      <p:sp>
        <p:nvSpPr>
          <p:cNvPr id="20" name="TextBox 19"/>
          <p:cNvSpPr txBox="1"/>
          <p:nvPr/>
        </p:nvSpPr>
        <p:spPr>
          <a:xfrm>
            <a:off x="1046410" y="4387455"/>
            <a:ext cx="2577853" cy="584775"/>
          </a:xfrm>
          <a:prstGeom prst="rect">
            <a:avLst/>
          </a:prstGeom>
          <a:noFill/>
        </p:spPr>
        <p:txBody>
          <a:bodyPr wrap="square" rtlCol="0">
            <a:spAutoFit/>
          </a:bodyPr>
          <a:lstStyle/>
          <a:p>
            <a:pPr algn="ctr"/>
            <a:r>
              <a:rPr lang="en-GB" sz="1600">
                <a:solidFill>
                  <a:schemeClr val="tx1"/>
                </a:solidFill>
                <a:latin typeface="+mn-lt"/>
              </a:rPr>
              <a:t>Recent and long term selected for interleaving</a:t>
            </a:r>
          </a:p>
        </p:txBody>
      </p:sp>
      <p:sp>
        <p:nvSpPr>
          <p:cNvPr id="21" name="TextBox 20"/>
          <p:cNvSpPr txBox="1"/>
          <p:nvPr/>
        </p:nvSpPr>
        <p:spPr>
          <a:xfrm>
            <a:off x="997375" y="3386514"/>
            <a:ext cx="3172103" cy="584775"/>
          </a:xfrm>
          <a:prstGeom prst="rect">
            <a:avLst/>
          </a:prstGeom>
          <a:noFill/>
        </p:spPr>
        <p:txBody>
          <a:bodyPr wrap="square" rtlCol="0">
            <a:spAutoFit/>
          </a:bodyPr>
          <a:lstStyle/>
          <a:p>
            <a:pPr algn="ctr"/>
            <a:r>
              <a:rPr lang="en-GB" sz="1600">
                <a:solidFill>
                  <a:schemeClr val="tx1"/>
                </a:solidFill>
                <a:latin typeface="+mn-lt"/>
              </a:rPr>
              <a:t>From the Knowledge Organiser – self studied homework</a:t>
            </a:r>
          </a:p>
        </p:txBody>
      </p:sp>
      <p:sp>
        <p:nvSpPr>
          <p:cNvPr id="22" name="TextBox 21"/>
          <p:cNvSpPr txBox="1"/>
          <p:nvPr/>
        </p:nvSpPr>
        <p:spPr>
          <a:xfrm>
            <a:off x="1376417" y="2369783"/>
            <a:ext cx="3552159" cy="584775"/>
          </a:xfrm>
          <a:prstGeom prst="rect">
            <a:avLst/>
          </a:prstGeom>
          <a:noFill/>
        </p:spPr>
        <p:txBody>
          <a:bodyPr wrap="square" rtlCol="0">
            <a:spAutoFit/>
          </a:bodyPr>
          <a:lstStyle/>
          <a:p>
            <a:pPr algn="ctr"/>
            <a:r>
              <a:rPr lang="en-GB" sz="1600">
                <a:solidFill>
                  <a:schemeClr val="tx1"/>
                </a:solidFill>
                <a:latin typeface="+mn-lt"/>
              </a:rPr>
              <a:t>Key learning from the current unit</a:t>
            </a:r>
          </a:p>
          <a:p>
            <a:pPr algn="ctr"/>
            <a:r>
              <a:rPr lang="en-GB" sz="1600">
                <a:solidFill>
                  <a:schemeClr val="tx1"/>
                </a:solidFill>
                <a:latin typeface="+mn-lt"/>
              </a:rPr>
              <a:t> - specific revision homework</a:t>
            </a:r>
          </a:p>
        </p:txBody>
      </p:sp>
      <p:sp>
        <p:nvSpPr>
          <p:cNvPr id="23" name="TextBox 22"/>
          <p:cNvSpPr txBox="1"/>
          <p:nvPr/>
        </p:nvSpPr>
        <p:spPr>
          <a:xfrm>
            <a:off x="1119265" y="1474672"/>
            <a:ext cx="4340242" cy="584775"/>
          </a:xfrm>
          <a:prstGeom prst="rect">
            <a:avLst/>
          </a:prstGeom>
          <a:noFill/>
        </p:spPr>
        <p:txBody>
          <a:bodyPr wrap="square" rtlCol="0">
            <a:spAutoFit/>
          </a:bodyPr>
          <a:lstStyle/>
          <a:p>
            <a:pPr algn="ctr"/>
            <a:r>
              <a:rPr lang="en-GB" sz="1600">
                <a:solidFill>
                  <a:schemeClr val="tx1"/>
                </a:solidFill>
                <a:latin typeface="+mn-lt"/>
              </a:rPr>
              <a:t>Key Assessment Point - Interleaved knowledge from the full course of study</a:t>
            </a:r>
          </a:p>
        </p:txBody>
      </p:sp>
      <p:sp>
        <p:nvSpPr>
          <p:cNvPr id="24" name="TextBox 23"/>
          <p:cNvSpPr txBox="1"/>
          <p:nvPr/>
        </p:nvSpPr>
        <p:spPr>
          <a:xfrm>
            <a:off x="8127736" y="3942809"/>
            <a:ext cx="2490922" cy="584775"/>
          </a:xfrm>
          <a:prstGeom prst="rect">
            <a:avLst/>
          </a:prstGeom>
          <a:noFill/>
        </p:spPr>
        <p:txBody>
          <a:bodyPr wrap="square" rtlCol="0">
            <a:spAutoFit/>
          </a:bodyPr>
          <a:lstStyle/>
          <a:p>
            <a:pPr algn="ctr"/>
            <a:r>
              <a:rPr lang="en-GB" sz="1600">
                <a:solidFill>
                  <a:schemeClr val="tx1"/>
                </a:solidFill>
                <a:latin typeface="+mn-lt"/>
              </a:rPr>
              <a:t>Self marked – no stakes</a:t>
            </a:r>
          </a:p>
          <a:p>
            <a:pPr algn="ctr"/>
            <a:r>
              <a:rPr lang="en-GB" sz="1600">
                <a:solidFill>
                  <a:schemeClr val="tx1"/>
                </a:solidFill>
                <a:latin typeface="+mn-lt"/>
              </a:rPr>
              <a:t>silent &amp; individual</a:t>
            </a:r>
          </a:p>
        </p:txBody>
      </p:sp>
      <p:sp>
        <p:nvSpPr>
          <p:cNvPr id="25" name="TextBox 24"/>
          <p:cNvSpPr txBox="1"/>
          <p:nvPr/>
        </p:nvSpPr>
        <p:spPr>
          <a:xfrm>
            <a:off x="7707159" y="3146480"/>
            <a:ext cx="2695681" cy="584775"/>
          </a:xfrm>
          <a:prstGeom prst="rect">
            <a:avLst/>
          </a:prstGeom>
          <a:noFill/>
        </p:spPr>
        <p:txBody>
          <a:bodyPr wrap="square" rtlCol="0">
            <a:spAutoFit/>
          </a:bodyPr>
          <a:lstStyle/>
          <a:p>
            <a:pPr algn="ctr"/>
            <a:r>
              <a:rPr lang="en-GB" sz="1600">
                <a:solidFill>
                  <a:schemeClr val="tx1"/>
                </a:solidFill>
                <a:latin typeface="+mn-lt"/>
              </a:rPr>
              <a:t>Peer marked – low stakes</a:t>
            </a:r>
            <a:br>
              <a:rPr lang="en-GB" sz="1600">
                <a:solidFill>
                  <a:schemeClr val="tx1"/>
                </a:solidFill>
                <a:latin typeface="+mn-lt"/>
              </a:rPr>
            </a:br>
            <a:r>
              <a:rPr lang="en-GB" sz="1600">
                <a:solidFill>
                  <a:schemeClr val="tx1"/>
                </a:solidFill>
                <a:latin typeface="+mn-lt"/>
              </a:rPr>
              <a:t> – whole class feedback</a:t>
            </a:r>
          </a:p>
        </p:txBody>
      </p:sp>
      <p:sp>
        <p:nvSpPr>
          <p:cNvPr id="26" name="TextBox 25"/>
          <p:cNvSpPr txBox="1"/>
          <p:nvPr/>
        </p:nvSpPr>
        <p:spPr>
          <a:xfrm>
            <a:off x="6917278" y="2320707"/>
            <a:ext cx="3901274" cy="584775"/>
          </a:xfrm>
          <a:prstGeom prst="rect">
            <a:avLst/>
          </a:prstGeom>
          <a:noFill/>
        </p:spPr>
        <p:txBody>
          <a:bodyPr wrap="square" rtlCol="0">
            <a:spAutoFit/>
          </a:bodyPr>
          <a:lstStyle/>
          <a:p>
            <a:pPr algn="ctr"/>
            <a:r>
              <a:rPr lang="en-GB" sz="1600">
                <a:solidFill>
                  <a:schemeClr val="tx1"/>
                </a:solidFill>
                <a:latin typeface="+mn-lt"/>
              </a:rPr>
              <a:t>Teacher marked – medium stakes personalised formative feedback</a:t>
            </a:r>
          </a:p>
        </p:txBody>
      </p:sp>
      <p:sp>
        <p:nvSpPr>
          <p:cNvPr id="27" name="TextBox 26"/>
          <p:cNvSpPr txBox="1"/>
          <p:nvPr/>
        </p:nvSpPr>
        <p:spPr>
          <a:xfrm>
            <a:off x="6487364" y="1413764"/>
            <a:ext cx="4688905" cy="584775"/>
          </a:xfrm>
          <a:prstGeom prst="rect">
            <a:avLst/>
          </a:prstGeom>
          <a:noFill/>
        </p:spPr>
        <p:txBody>
          <a:bodyPr wrap="square" rtlCol="0">
            <a:spAutoFit/>
          </a:bodyPr>
          <a:lstStyle/>
          <a:p>
            <a:pPr algn="ctr"/>
            <a:r>
              <a:rPr lang="en-GB" sz="1600">
                <a:solidFill>
                  <a:schemeClr val="tx1"/>
                </a:solidFill>
                <a:latin typeface="+mn-lt"/>
              </a:rPr>
              <a:t>Teacher marked &amp; moderated – high stakes summative mark informs reports</a:t>
            </a:r>
          </a:p>
        </p:txBody>
      </p:sp>
      <p:cxnSp>
        <p:nvCxnSpPr>
          <p:cNvPr id="28" name="Straight Connector 27"/>
          <p:cNvCxnSpPr/>
          <p:nvPr/>
        </p:nvCxnSpPr>
        <p:spPr>
          <a:xfrm flipV="1">
            <a:off x="1581912" y="2060433"/>
            <a:ext cx="3433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8" y="207703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2"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3" y="2964696"/>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3"/>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7" y="49890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7"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8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2"/>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19" y="292326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5" y="20233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6" y="794100"/>
            <a:ext cx="2804094" cy="461665"/>
          </a:xfrm>
          <a:prstGeom prst="rect">
            <a:avLst/>
          </a:prstGeom>
          <a:noFill/>
        </p:spPr>
        <p:txBody>
          <a:bodyPr wrap="square" rtlCol="0">
            <a:spAutoFit/>
          </a:bodyPr>
          <a:lstStyle/>
          <a:p>
            <a:r>
              <a:rPr lang="en-GB" sz="2400" b="1">
                <a:solidFill>
                  <a:schemeClr val="tx1"/>
                </a:solidFill>
                <a:latin typeface="+mn-lt"/>
              </a:rPr>
              <a:t>THE KNOWLEDGE</a:t>
            </a:r>
          </a:p>
        </p:txBody>
      </p:sp>
      <p:sp>
        <p:nvSpPr>
          <p:cNvPr id="45" name="TextBox 44"/>
          <p:cNvSpPr txBox="1"/>
          <p:nvPr/>
        </p:nvSpPr>
        <p:spPr>
          <a:xfrm>
            <a:off x="7257870" y="800300"/>
            <a:ext cx="2233602" cy="461665"/>
          </a:xfrm>
          <a:prstGeom prst="rect">
            <a:avLst/>
          </a:prstGeom>
          <a:noFill/>
        </p:spPr>
        <p:txBody>
          <a:bodyPr wrap="square" rtlCol="0">
            <a:spAutoFit/>
          </a:bodyPr>
          <a:lstStyle/>
          <a:p>
            <a:r>
              <a:rPr lang="en-GB" sz="2400" b="1">
                <a:solidFill>
                  <a:schemeClr val="tx1"/>
                </a:solidFill>
                <a:latin typeface="+mn-lt"/>
              </a:rPr>
              <a:t>THE PROCESS</a:t>
            </a:r>
          </a:p>
        </p:txBody>
      </p:sp>
      <p:sp>
        <p:nvSpPr>
          <p:cNvPr id="46" name="TextBox 45"/>
          <p:cNvSpPr txBox="1"/>
          <p:nvPr/>
        </p:nvSpPr>
        <p:spPr>
          <a:xfrm rot="484968">
            <a:off x="3913920" y="5238501"/>
            <a:ext cx="3206549" cy="461665"/>
          </a:xfrm>
          <a:prstGeom prst="rect">
            <a:avLst/>
          </a:prstGeom>
          <a:noFill/>
        </p:spPr>
        <p:txBody>
          <a:bodyPr wrap="square" rtlCol="0">
            <a:spAutoFit/>
          </a:bodyPr>
          <a:lstStyle/>
          <a:p>
            <a:r>
              <a:rPr lang="en-GB" sz="2400" b="1">
                <a:solidFill>
                  <a:schemeClr val="tx1"/>
                </a:solidFill>
                <a:latin typeface="+mn-lt"/>
              </a:rPr>
              <a:t>SPACED RETRIEVAL</a:t>
            </a:r>
          </a:p>
        </p:txBody>
      </p:sp>
      <p:sp>
        <p:nvSpPr>
          <p:cNvPr id="47" name="TextBox 46"/>
          <p:cNvSpPr txBox="1"/>
          <p:nvPr/>
        </p:nvSpPr>
        <p:spPr>
          <a:xfrm rot="406049">
            <a:off x="4411936" y="4196125"/>
            <a:ext cx="2274461" cy="400110"/>
          </a:xfrm>
          <a:prstGeom prst="rect">
            <a:avLst/>
          </a:prstGeom>
          <a:noFill/>
        </p:spPr>
        <p:txBody>
          <a:bodyPr wrap="square" rtlCol="0">
            <a:spAutoFit/>
          </a:bodyPr>
          <a:lstStyle/>
          <a:p>
            <a:r>
              <a:rPr lang="en-GB" sz="2000" b="1">
                <a:solidFill>
                  <a:schemeClr val="tx1"/>
                </a:solidFill>
                <a:latin typeface="+mn-lt"/>
              </a:rPr>
              <a:t>ROLLING RECALL</a:t>
            </a:r>
          </a:p>
        </p:txBody>
      </p:sp>
      <p:sp>
        <p:nvSpPr>
          <p:cNvPr id="48" name="TextBox 47"/>
          <p:cNvSpPr txBox="1"/>
          <p:nvPr/>
        </p:nvSpPr>
        <p:spPr>
          <a:xfrm rot="416738">
            <a:off x="4905504" y="2996719"/>
            <a:ext cx="1300614" cy="646331"/>
          </a:xfrm>
          <a:prstGeom prst="rect">
            <a:avLst/>
          </a:prstGeom>
          <a:noFill/>
        </p:spPr>
        <p:txBody>
          <a:bodyPr wrap="square" rtlCol="0">
            <a:spAutoFit/>
          </a:bodyPr>
          <a:lstStyle/>
          <a:p>
            <a:pPr algn="ctr"/>
            <a:r>
              <a:rPr lang="en-GB" b="1">
                <a:solidFill>
                  <a:srgbClr val="002060"/>
                </a:solidFill>
                <a:latin typeface="+mn-lt"/>
              </a:rPr>
              <a:t>CHECK POINT</a:t>
            </a:r>
          </a:p>
        </p:txBody>
      </p:sp>
      <p:sp>
        <p:nvSpPr>
          <p:cNvPr id="49" name="TextBox 48"/>
          <p:cNvSpPr txBox="1"/>
          <p:nvPr/>
        </p:nvSpPr>
        <p:spPr>
          <a:xfrm rot="416738">
            <a:off x="5338623" y="2234559"/>
            <a:ext cx="702504" cy="369332"/>
          </a:xfrm>
          <a:prstGeom prst="rect">
            <a:avLst/>
          </a:prstGeom>
          <a:noFill/>
        </p:spPr>
        <p:txBody>
          <a:bodyPr wrap="square" rtlCol="0">
            <a:spAutoFit/>
          </a:bodyPr>
          <a:lstStyle/>
          <a:p>
            <a:pPr algn="ctr"/>
            <a:r>
              <a:rPr lang="en-GB" b="1">
                <a:solidFill>
                  <a:schemeClr val="tx1"/>
                </a:solidFill>
                <a:latin typeface="+mn-lt"/>
              </a:rPr>
              <a:t>KAP</a:t>
            </a:r>
          </a:p>
        </p:txBody>
      </p:sp>
      <p:sp>
        <p:nvSpPr>
          <p:cNvPr id="52" name="Rectangle 51"/>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hevron 52"/>
          <p:cNvSpPr/>
          <p:nvPr/>
        </p:nvSpPr>
        <p:spPr>
          <a:xfrm>
            <a:off x="2592980" y="6339146"/>
            <a:ext cx="6579896"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ASSESSMENT PYRAMID</a:t>
            </a:r>
            <a:endParaRPr lang="en-GB" sz="1600" b="0">
              <a:solidFill>
                <a:schemeClr val="bg1"/>
              </a:solidFill>
            </a:endParaRPr>
          </a:p>
        </p:txBody>
      </p:sp>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
        <p:nvSpPr>
          <p:cNvPr id="3" name="AutoShape 3"/>
          <p:cNvSpPr>
            <a:spLocks noChangeAspect="1" noChangeArrowheads="1" noTextEdit="1"/>
          </p:cNvSpPr>
          <p:nvPr/>
        </p:nvSpPr>
        <p:spPr bwMode="auto">
          <a:xfrm>
            <a:off x="3651250" y="1466850"/>
            <a:ext cx="4352925" cy="46101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Freeform 5"/>
          <p:cNvSpPr>
            <a:spLocks/>
          </p:cNvSpPr>
          <p:nvPr/>
        </p:nvSpPr>
        <p:spPr bwMode="auto">
          <a:xfrm>
            <a:off x="5194300" y="2814638"/>
            <a:ext cx="39688" cy="42863"/>
          </a:xfrm>
          <a:custGeom>
            <a:avLst/>
            <a:gdLst>
              <a:gd name="T0" fmla="*/ 0 w 12"/>
              <a:gd name="T1" fmla="*/ 0 h 13"/>
              <a:gd name="T2" fmla="*/ 12 w 12"/>
              <a:gd name="T3" fmla="*/ 13 h 13"/>
            </a:gdLst>
            <a:ahLst/>
            <a:cxnLst>
              <a:cxn ang="0">
                <a:pos x="T0" y="T1"/>
              </a:cxn>
              <a:cxn ang="0">
                <a:pos x="T2" y="T3"/>
              </a:cxn>
            </a:cxnLst>
            <a:rect l="0" t="0" r="r" b="b"/>
            <a:pathLst>
              <a:path w="12" h="13">
                <a:moveTo>
                  <a:pt x="0" y="0"/>
                </a:moveTo>
                <a:cubicBezTo>
                  <a:pt x="4" y="4"/>
                  <a:pt x="8" y="9"/>
                  <a:pt x="12" y="1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p:cNvSpPr>
          <p:nvPr/>
        </p:nvSpPr>
        <p:spPr bwMode="auto">
          <a:xfrm>
            <a:off x="5273675" y="2789238"/>
            <a:ext cx="79375" cy="79375"/>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8" y="8"/>
                  <a:pt x="16" y="16"/>
                  <a:pt x="24" y="2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p:nvSpPr>
        <p:spPr bwMode="auto">
          <a:xfrm>
            <a:off x="5349875" y="2759075"/>
            <a:ext cx="128588" cy="128588"/>
          </a:xfrm>
          <a:custGeom>
            <a:avLst/>
            <a:gdLst>
              <a:gd name="T0" fmla="*/ 0 w 39"/>
              <a:gd name="T1" fmla="*/ 0 h 39"/>
              <a:gd name="T2" fmla="*/ 39 w 39"/>
              <a:gd name="T3" fmla="*/ 39 h 39"/>
            </a:gdLst>
            <a:ahLst/>
            <a:cxnLst>
              <a:cxn ang="0">
                <a:pos x="T0" y="T1"/>
              </a:cxn>
              <a:cxn ang="0">
                <a:pos x="T2" y="T3"/>
              </a:cxn>
            </a:cxnLst>
            <a:rect l="0" t="0" r="r" b="b"/>
            <a:pathLst>
              <a:path w="39" h="39">
                <a:moveTo>
                  <a:pt x="0" y="0"/>
                </a:moveTo>
                <a:cubicBezTo>
                  <a:pt x="12" y="13"/>
                  <a:pt x="25" y="26"/>
                  <a:pt x="39" y="39"/>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8"/>
          <p:cNvSpPr>
            <a:spLocks/>
          </p:cNvSpPr>
          <p:nvPr/>
        </p:nvSpPr>
        <p:spPr bwMode="auto">
          <a:xfrm>
            <a:off x="5426075" y="2732088"/>
            <a:ext cx="168275" cy="169863"/>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16" y="16"/>
                  <a:pt x="34" y="33"/>
                  <a:pt x="51" y="51"/>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9"/>
          <p:cNvSpPr>
            <a:spLocks/>
          </p:cNvSpPr>
          <p:nvPr/>
        </p:nvSpPr>
        <p:spPr bwMode="auto">
          <a:xfrm>
            <a:off x="5502275" y="2703513"/>
            <a:ext cx="207963" cy="207963"/>
          </a:xfrm>
          <a:custGeom>
            <a:avLst/>
            <a:gdLst>
              <a:gd name="T0" fmla="*/ 0 w 63"/>
              <a:gd name="T1" fmla="*/ 0 h 63"/>
              <a:gd name="T2" fmla="*/ 63 w 63"/>
              <a:gd name="T3" fmla="*/ 63 h 63"/>
            </a:gdLst>
            <a:ahLst/>
            <a:cxnLst>
              <a:cxn ang="0">
                <a:pos x="T0" y="T1"/>
              </a:cxn>
              <a:cxn ang="0">
                <a:pos x="T2" y="T3"/>
              </a:cxn>
            </a:cxnLst>
            <a:rect l="0" t="0" r="r" b="b"/>
            <a:pathLst>
              <a:path w="63" h="63">
                <a:moveTo>
                  <a:pt x="0" y="0"/>
                </a:moveTo>
                <a:cubicBezTo>
                  <a:pt x="20" y="20"/>
                  <a:pt x="42" y="42"/>
                  <a:pt x="63" y="63"/>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10"/>
          <p:cNvSpPr>
            <a:spLocks/>
          </p:cNvSpPr>
          <p:nvPr/>
        </p:nvSpPr>
        <p:spPr bwMode="auto">
          <a:xfrm>
            <a:off x="5618163" y="27130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22" y="22"/>
                  <a:pt x="45" y="45"/>
                  <a:pt x="66" y="66"/>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11"/>
          <p:cNvSpPr>
            <a:spLocks/>
          </p:cNvSpPr>
          <p:nvPr/>
        </p:nvSpPr>
        <p:spPr bwMode="auto">
          <a:xfrm>
            <a:off x="5737225" y="2725738"/>
            <a:ext cx="214313" cy="214313"/>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2"/>
                  <a:pt x="45" y="45"/>
                  <a:pt x="65" y="65"/>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p:cNvSpPr>
          <p:nvPr/>
        </p:nvSpPr>
        <p:spPr bwMode="auto">
          <a:xfrm>
            <a:off x="5845175" y="2728913"/>
            <a:ext cx="212725" cy="211138"/>
          </a:xfrm>
          <a:custGeom>
            <a:avLst/>
            <a:gdLst>
              <a:gd name="T0" fmla="*/ 0 w 64"/>
              <a:gd name="T1" fmla="*/ 0 h 64"/>
              <a:gd name="T2" fmla="*/ 64 w 64"/>
              <a:gd name="T3" fmla="*/ 64 h 64"/>
            </a:gdLst>
            <a:ahLst/>
            <a:cxnLst>
              <a:cxn ang="0">
                <a:pos x="T0" y="T1"/>
              </a:cxn>
              <a:cxn ang="0">
                <a:pos x="T2" y="T3"/>
              </a:cxn>
            </a:cxnLst>
            <a:rect l="0" t="0" r="r" b="b"/>
            <a:pathLst>
              <a:path w="64" h="64">
                <a:moveTo>
                  <a:pt x="0" y="0"/>
                </a:moveTo>
                <a:cubicBezTo>
                  <a:pt x="23" y="23"/>
                  <a:pt x="45" y="45"/>
                  <a:pt x="64" y="64"/>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3"/>
          <p:cNvSpPr>
            <a:spLocks/>
          </p:cNvSpPr>
          <p:nvPr/>
        </p:nvSpPr>
        <p:spPr bwMode="auto">
          <a:xfrm>
            <a:off x="5969000" y="2749550"/>
            <a:ext cx="204788" cy="204788"/>
          </a:xfrm>
          <a:custGeom>
            <a:avLst/>
            <a:gdLst>
              <a:gd name="T0" fmla="*/ 0 w 62"/>
              <a:gd name="T1" fmla="*/ 0 h 62"/>
              <a:gd name="T2" fmla="*/ 62 w 62"/>
              <a:gd name="T3" fmla="*/ 62 h 62"/>
            </a:gdLst>
            <a:ahLst/>
            <a:cxnLst>
              <a:cxn ang="0">
                <a:pos x="T0" y="T1"/>
              </a:cxn>
              <a:cxn ang="0">
                <a:pos x="T2" y="T3"/>
              </a:cxn>
            </a:cxnLst>
            <a:rect l="0" t="0" r="r" b="b"/>
            <a:pathLst>
              <a:path w="62" h="62">
                <a:moveTo>
                  <a:pt x="0" y="0"/>
                </a:moveTo>
                <a:cubicBezTo>
                  <a:pt x="24" y="23"/>
                  <a:pt x="46" y="45"/>
                  <a:pt x="62" y="62"/>
                </a:cubicBezTo>
              </a:path>
            </a:pathLst>
          </a:custGeom>
          <a:solidFill>
            <a:srgbClr val="F0AF74"/>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4"/>
          <p:cNvSpPr>
            <a:spLocks/>
          </p:cNvSpPr>
          <p:nvPr/>
        </p:nvSpPr>
        <p:spPr bwMode="auto">
          <a:xfrm>
            <a:off x="6086475" y="2762250"/>
            <a:ext cx="166688" cy="165100"/>
          </a:xfrm>
          <a:custGeom>
            <a:avLst/>
            <a:gdLst>
              <a:gd name="T0" fmla="*/ 0 w 50"/>
              <a:gd name="T1" fmla="*/ 0 h 50"/>
              <a:gd name="T2" fmla="*/ 50 w 50"/>
              <a:gd name="T3" fmla="*/ 50 h 50"/>
            </a:gdLst>
            <a:ahLst/>
            <a:cxnLst>
              <a:cxn ang="0">
                <a:pos x="T0" y="T1"/>
              </a:cxn>
              <a:cxn ang="0">
                <a:pos x="T2" y="T3"/>
              </a:cxn>
            </a:cxnLst>
            <a:rect l="0" t="0" r="r" b="b"/>
            <a:pathLst>
              <a:path w="50" h="50">
                <a:moveTo>
                  <a:pt x="0" y="0"/>
                </a:moveTo>
                <a:cubicBezTo>
                  <a:pt x="19" y="19"/>
                  <a:pt x="37" y="36"/>
                  <a:pt x="50" y="50"/>
                </a:cubicBezTo>
              </a:path>
            </a:pathLst>
          </a:custGeom>
          <a:no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5"/>
          <p:cNvSpPr>
            <a:spLocks/>
          </p:cNvSpPr>
          <p:nvPr/>
        </p:nvSpPr>
        <p:spPr bwMode="auto">
          <a:xfrm>
            <a:off x="6159500" y="2728913"/>
            <a:ext cx="168275" cy="168275"/>
          </a:xfrm>
          <a:custGeom>
            <a:avLst/>
            <a:gdLst>
              <a:gd name="T0" fmla="*/ 0 w 51"/>
              <a:gd name="T1" fmla="*/ 0 h 51"/>
              <a:gd name="T2" fmla="*/ 51 w 51"/>
              <a:gd name="T3" fmla="*/ 51 h 51"/>
            </a:gdLst>
            <a:ahLst/>
            <a:cxnLst>
              <a:cxn ang="0">
                <a:pos x="T0" y="T1"/>
              </a:cxn>
              <a:cxn ang="0">
                <a:pos x="T2" y="T3"/>
              </a:cxn>
            </a:cxnLst>
            <a:rect l="0" t="0" r="r" b="b"/>
            <a:pathLst>
              <a:path w="51" h="51">
                <a:moveTo>
                  <a:pt x="0" y="0"/>
                </a:moveTo>
                <a:cubicBezTo>
                  <a:pt x="21" y="20"/>
                  <a:pt x="39" y="38"/>
                  <a:pt x="51" y="51"/>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6"/>
          <p:cNvSpPr>
            <a:spLocks/>
          </p:cNvSpPr>
          <p:nvPr/>
        </p:nvSpPr>
        <p:spPr bwMode="auto">
          <a:xfrm>
            <a:off x="6269038" y="2732088"/>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13" y="13"/>
                  <a:pt x="25" y="25"/>
                  <a:pt x="34" y="34"/>
                </a:cubicBezTo>
              </a:path>
            </a:pathLst>
          </a:custGeom>
          <a:solidFill>
            <a:srgbClr val="F4D75A"/>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p:cNvSpPr>
          <p:nvPr/>
        </p:nvSpPr>
        <p:spPr bwMode="auto">
          <a:xfrm>
            <a:off x="6381750" y="2740025"/>
            <a:ext cx="73025"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9" y="9"/>
                  <a:pt x="16" y="16"/>
                  <a:pt x="22" y="22"/>
                </a:cubicBezTo>
              </a:path>
            </a:pathLst>
          </a:custGeom>
          <a:noFill/>
          <a:ln w="1111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p:nvSpPr>
        <p:spPr bwMode="auto">
          <a:xfrm>
            <a:off x="6489700" y="2743200"/>
            <a:ext cx="26988" cy="25400"/>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3" y="3"/>
                  <a:pt x="6" y="6"/>
                  <a:pt x="8" y="8"/>
                </a:cubicBezTo>
              </a:path>
            </a:pathLst>
          </a:custGeom>
          <a:solidFill>
            <a:srgbClr val="E88126"/>
          </a:solidFill>
          <a:ln w="11113"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9"/>
          <p:cNvSpPr>
            <a:spLocks/>
          </p:cNvSpPr>
          <p:nvPr/>
        </p:nvSpPr>
        <p:spPr bwMode="auto">
          <a:xfrm>
            <a:off x="4672013" y="3794125"/>
            <a:ext cx="53975" cy="52388"/>
          </a:xfrm>
          <a:custGeom>
            <a:avLst/>
            <a:gdLst>
              <a:gd name="T0" fmla="*/ 0 w 16"/>
              <a:gd name="T1" fmla="*/ 0 h 16"/>
              <a:gd name="T2" fmla="*/ 16 w 16"/>
              <a:gd name="T3" fmla="*/ 16 h 16"/>
            </a:gdLst>
            <a:ahLst/>
            <a:cxnLst>
              <a:cxn ang="0">
                <a:pos x="T0" y="T1"/>
              </a:cxn>
              <a:cxn ang="0">
                <a:pos x="T2" y="T3"/>
              </a:cxn>
            </a:cxnLst>
            <a:rect l="0" t="0" r="r" b="b"/>
            <a:pathLst>
              <a:path w="16" h="16">
                <a:moveTo>
                  <a:pt x="0" y="0"/>
                </a:moveTo>
                <a:cubicBezTo>
                  <a:pt x="4" y="5"/>
                  <a:pt x="10" y="10"/>
                  <a:pt x="16" y="1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6" name="Freeform 20"/>
          <p:cNvSpPr>
            <a:spLocks/>
          </p:cNvSpPr>
          <p:nvPr/>
        </p:nvSpPr>
        <p:spPr bwMode="auto">
          <a:xfrm>
            <a:off x="4751388" y="3770313"/>
            <a:ext cx="82550" cy="82550"/>
          </a:xfrm>
          <a:custGeom>
            <a:avLst/>
            <a:gdLst>
              <a:gd name="T0" fmla="*/ 0 w 25"/>
              <a:gd name="T1" fmla="*/ 0 h 25"/>
              <a:gd name="T2" fmla="*/ 25 w 25"/>
              <a:gd name="T3" fmla="*/ 25 h 25"/>
            </a:gdLst>
            <a:ahLst/>
            <a:cxnLst>
              <a:cxn ang="0">
                <a:pos x="T0" y="T1"/>
              </a:cxn>
              <a:cxn ang="0">
                <a:pos x="T2" y="T3"/>
              </a:cxn>
            </a:cxnLst>
            <a:rect l="0" t="0" r="r" b="b"/>
            <a:pathLst>
              <a:path w="25" h="25">
                <a:moveTo>
                  <a:pt x="0" y="0"/>
                </a:moveTo>
                <a:cubicBezTo>
                  <a:pt x="7" y="7"/>
                  <a:pt x="16" y="16"/>
                  <a:pt x="25" y="2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7" name="Freeform 21"/>
          <p:cNvSpPr>
            <a:spLocks/>
          </p:cNvSpPr>
          <p:nvPr/>
        </p:nvSpPr>
        <p:spPr bwMode="auto">
          <a:xfrm>
            <a:off x="4830763" y="3743325"/>
            <a:ext cx="112713" cy="112713"/>
          </a:xfrm>
          <a:custGeom>
            <a:avLst/>
            <a:gdLst>
              <a:gd name="T0" fmla="*/ 0 w 34"/>
              <a:gd name="T1" fmla="*/ 0 h 34"/>
              <a:gd name="T2" fmla="*/ 34 w 34"/>
              <a:gd name="T3" fmla="*/ 34 h 34"/>
            </a:gdLst>
            <a:ahLst/>
            <a:cxnLst>
              <a:cxn ang="0">
                <a:pos x="T0" y="T1"/>
              </a:cxn>
              <a:cxn ang="0">
                <a:pos x="T2" y="T3"/>
              </a:cxn>
            </a:cxnLst>
            <a:rect l="0" t="0" r="r" b="b"/>
            <a:pathLst>
              <a:path w="34" h="34">
                <a:moveTo>
                  <a:pt x="0" y="0"/>
                </a:moveTo>
                <a:cubicBezTo>
                  <a:pt x="9" y="9"/>
                  <a:pt x="21" y="21"/>
                  <a:pt x="34" y="3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8" name="Freeform 22"/>
          <p:cNvSpPr>
            <a:spLocks/>
          </p:cNvSpPr>
          <p:nvPr/>
        </p:nvSpPr>
        <p:spPr bwMode="auto">
          <a:xfrm>
            <a:off x="4900613" y="3706813"/>
            <a:ext cx="182563" cy="182563"/>
          </a:xfrm>
          <a:custGeom>
            <a:avLst/>
            <a:gdLst>
              <a:gd name="T0" fmla="*/ 0 w 55"/>
              <a:gd name="T1" fmla="*/ 0 h 55"/>
              <a:gd name="T2" fmla="*/ 55 w 55"/>
              <a:gd name="T3" fmla="*/ 55 h 55"/>
            </a:gdLst>
            <a:ahLst/>
            <a:cxnLst>
              <a:cxn ang="0">
                <a:pos x="T0" y="T1"/>
              </a:cxn>
              <a:cxn ang="0">
                <a:pos x="T2" y="T3"/>
              </a:cxn>
            </a:cxnLst>
            <a:rect l="0" t="0" r="r" b="b"/>
            <a:pathLst>
              <a:path w="55" h="55">
                <a:moveTo>
                  <a:pt x="0" y="0"/>
                </a:moveTo>
                <a:cubicBezTo>
                  <a:pt x="15" y="15"/>
                  <a:pt x="34" y="34"/>
                  <a:pt x="55" y="5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59" name="Freeform 23"/>
          <p:cNvSpPr>
            <a:spLocks/>
          </p:cNvSpPr>
          <p:nvPr/>
        </p:nvSpPr>
        <p:spPr bwMode="auto">
          <a:xfrm>
            <a:off x="4976813" y="36782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8" y="18"/>
                  <a:pt x="41" y="41"/>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0" name="Freeform 24"/>
          <p:cNvSpPr>
            <a:spLocks/>
          </p:cNvSpPr>
          <p:nvPr/>
        </p:nvSpPr>
        <p:spPr bwMode="auto">
          <a:xfrm>
            <a:off x="5095875" y="3690938"/>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9" y="20"/>
                  <a:pt x="42" y="42"/>
                  <a:pt x="66" y="6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1" name="Freeform 25"/>
          <p:cNvSpPr>
            <a:spLocks/>
          </p:cNvSpPr>
          <p:nvPr/>
        </p:nvSpPr>
        <p:spPr bwMode="auto">
          <a:xfrm>
            <a:off x="5218113" y="3706813"/>
            <a:ext cx="201613" cy="204788"/>
          </a:xfrm>
          <a:custGeom>
            <a:avLst/>
            <a:gdLst>
              <a:gd name="T0" fmla="*/ 0 w 61"/>
              <a:gd name="T1" fmla="*/ 0 h 62"/>
              <a:gd name="T2" fmla="*/ 61 w 61"/>
              <a:gd name="T3" fmla="*/ 62 h 62"/>
            </a:gdLst>
            <a:ahLst/>
            <a:cxnLst>
              <a:cxn ang="0">
                <a:pos x="T0" y="T1"/>
              </a:cxn>
              <a:cxn ang="0">
                <a:pos x="T2" y="T3"/>
              </a:cxn>
            </a:cxnLst>
            <a:rect l="0" t="0" r="r" b="b"/>
            <a:pathLst>
              <a:path w="61" h="62">
                <a:moveTo>
                  <a:pt x="0" y="0"/>
                </a:moveTo>
                <a:cubicBezTo>
                  <a:pt x="19" y="19"/>
                  <a:pt x="40" y="40"/>
                  <a:pt x="61" y="6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2" name="Freeform 26"/>
          <p:cNvSpPr>
            <a:spLocks/>
          </p:cNvSpPr>
          <p:nvPr/>
        </p:nvSpPr>
        <p:spPr bwMode="auto">
          <a:xfrm>
            <a:off x="5330825" y="3714750"/>
            <a:ext cx="211138" cy="214313"/>
          </a:xfrm>
          <a:custGeom>
            <a:avLst/>
            <a:gdLst>
              <a:gd name="T0" fmla="*/ 0 w 64"/>
              <a:gd name="T1" fmla="*/ 0 h 65"/>
              <a:gd name="T2" fmla="*/ 64 w 64"/>
              <a:gd name="T3" fmla="*/ 65 h 65"/>
            </a:gdLst>
            <a:ahLst/>
            <a:cxnLst>
              <a:cxn ang="0">
                <a:pos x="T0" y="T1"/>
              </a:cxn>
              <a:cxn ang="0">
                <a:pos x="T2" y="T3"/>
              </a:cxn>
            </a:cxnLst>
            <a:rect l="0" t="0" r="r" b="b"/>
            <a:pathLst>
              <a:path w="64" h="65">
                <a:moveTo>
                  <a:pt x="0" y="0"/>
                </a:moveTo>
                <a:cubicBezTo>
                  <a:pt x="20" y="21"/>
                  <a:pt x="42" y="43"/>
                  <a:pt x="64"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3" name="Freeform 27"/>
          <p:cNvSpPr>
            <a:spLocks/>
          </p:cNvSpPr>
          <p:nvPr/>
        </p:nvSpPr>
        <p:spPr bwMode="auto">
          <a:xfrm>
            <a:off x="5438775" y="3721100"/>
            <a:ext cx="228600" cy="223838"/>
          </a:xfrm>
          <a:custGeom>
            <a:avLst/>
            <a:gdLst>
              <a:gd name="T0" fmla="*/ 0 w 69"/>
              <a:gd name="T1" fmla="*/ 0 h 68"/>
              <a:gd name="T2" fmla="*/ 69 w 69"/>
              <a:gd name="T3" fmla="*/ 68 h 68"/>
            </a:gdLst>
            <a:ahLst/>
            <a:cxnLst>
              <a:cxn ang="0">
                <a:pos x="T0" y="T1"/>
              </a:cxn>
              <a:cxn ang="0">
                <a:pos x="T2" y="T3"/>
              </a:cxn>
            </a:cxnLst>
            <a:rect l="0" t="0" r="r" b="b"/>
            <a:pathLst>
              <a:path w="69" h="68">
                <a:moveTo>
                  <a:pt x="0" y="0"/>
                </a:moveTo>
                <a:cubicBezTo>
                  <a:pt x="22" y="22"/>
                  <a:pt x="45" y="45"/>
                  <a:pt x="69" y="6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4" name="Freeform 28"/>
          <p:cNvSpPr>
            <a:spLocks/>
          </p:cNvSpPr>
          <p:nvPr/>
        </p:nvSpPr>
        <p:spPr bwMode="auto">
          <a:xfrm>
            <a:off x="5551488" y="3727450"/>
            <a:ext cx="222250" cy="220663"/>
          </a:xfrm>
          <a:custGeom>
            <a:avLst/>
            <a:gdLst>
              <a:gd name="T0" fmla="*/ 0 w 67"/>
              <a:gd name="T1" fmla="*/ 0 h 67"/>
              <a:gd name="T2" fmla="*/ 67 w 67"/>
              <a:gd name="T3" fmla="*/ 67 h 67"/>
            </a:gdLst>
            <a:ahLst/>
            <a:cxnLst>
              <a:cxn ang="0">
                <a:pos x="T0" y="T1"/>
              </a:cxn>
              <a:cxn ang="0">
                <a:pos x="T2" y="T3"/>
              </a:cxn>
            </a:cxnLst>
            <a:rect l="0" t="0" r="r" b="b"/>
            <a:pathLst>
              <a:path w="67" h="67">
                <a:moveTo>
                  <a:pt x="0" y="0"/>
                </a:moveTo>
                <a:cubicBezTo>
                  <a:pt x="22" y="22"/>
                  <a:pt x="45" y="45"/>
                  <a:pt x="67"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5" name="Freeform 29"/>
          <p:cNvSpPr>
            <a:spLocks/>
          </p:cNvSpPr>
          <p:nvPr/>
        </p:nvSpPr>
        <p:spPr bwMode="auto">
          <a:xfrm>
            <a:off x="5676900" y="3746500"/>
            <a:ext cx="215900" cy="215900"/>
          </a:xfrm>
          <a:custGeom>
            <a:avLst/>
            <a:gdLst>
              <a:gd name="T0" fmla="*/ 0 w 65"/>
              <a:gd name="T1" fmla="*/ 0 h 65"/>
              <a:gd name="T2" fmla="*/ 65 w 65"/>
              <a:gd name="T3" fmla="*/ 65 h 65"/>
            </a:gdLst>
            <a:ahLst/>
            <a:cxnLst>
              <a:cxn ang="0">
                <a:pos x="T0" y="T1"/>
              </a:cxn>
              <a:cxn ang="0">
                <a:pos x="T2" y="T3"/>
              </a:cxn>
            </a:cxnLst>
            <a:rect l="0" t="0" r="r" b="b"/>
            <a:pathLst>
              <a:path w="65" h="65">
                <a:moveTo>
                  <a:pt x="0" y="0"/>
                </a:moveTo>
                <a:cubicBezTo>
                  <a:pt x="22" y="21"/>
                  <a:pt x="44" y="44"/>
                  <a:pt x="65" y="6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6" name="Freeform 30"/>
          <p:cNvSpPr>
            <a:spLocks/>
          </p:cNvSpPr>
          <p:nvPr/>
        </p:nvSpPr>
        <p:spPr bwMode="auto">
          <a:xfrm>
            <a:off x="5786438" y="3749675"/>
            <a:ext cx="234950" cy="234950"/>
          </a:xfrm>
          <a:custGeom>
            <a:avLst/>
            <a:gdLst>
              <a:gd name="T0" fmla="*/ 0 w 71"/>
              <a:gd name="T1" fmla="*/ 0 h 71"/>
              <a:gd name="T2" fmla="*/ 71 w 71"/>
              <a:gd name="T3" fmla="*/ 71 h 71"/>
            </a:gdLst>
            <a:ahLst/>
            <a:cxnLst>
              <a:cxn ang="0">
                <a:pos x="T0" y="T1"/>
              </a:cxn>
              <a:cxn ang="0">
                <a:pos x="T2" y="T3"/>
              </a:cxn>
            </a:cxnLst>
            <a:rect l="0" t="0" r="r" b="b"/>
            <a:pathLst>
              <a:path w="71" h="71">
                <a:moveTo>
                  <a:pt x="0" y="0"/>
                </a:moveTo>
                <a:cubicBezTo>
                  <a:pt x="24" y="24"/>
                  <a:pt x="48" y="48"/>
                  <a:pt x="71" y="71"/>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7" name="Freeform 31"/>
          <p:cNvSpPr>
            <a:spLocks/>
          </p:cNvSpPr>
          <p:nvPr/>
        </p:nvSpPr>
        <p:spPr bwMode="auto">
          <a:xfrm>
            <a:off x="5905500" y="3763963"/>
            <a:ext cx="225425" cy="227013"/>
          </a:xfrm>
          <a:custGeom>
            <a:avLst/>
            <a:gdLst>
              <a:gd name="T0" fmla="*/ 0 w 68"/>
              <a:gd name="T1" fmla="*/ 0 h 69"/>
              <a:gd name="T2" fmla="*/ 68 w 68"/>
              <a:gd name="T3" fmla="*/ 69 h 69"/>
            </a:gdLst>
            <a:ahLst/>
            <a:cxnLst>
              <a:cxn ang="0">
                <a:pos x="T0" y="T1"/>
              </a:cxn>
              <a:cxn ang="0">
                <a:pos x="T2" y="T3"/>
              </a:cxn>
            </a:cxnLst>
            <a:rect l="0" t="0" r="r" b="b"/>
            <a:pathLst>
              <a:path w="68" h="69">
                <a:moveTo>
                  <a:pt x="0" y="0"/>
                </a:moveTo>
                <a:cubicBezTo>
                  <a:pt x="24" y="24"/>
                  <a:pt x="47" y="47"/>
                  <a:pt x="68" y="6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8" name="Freeform 32"/>
          <p:cNvSpPr>
            <a:spLocks/>
          </p:cNvSpPr>
          <p:nvPr/>
        </p:nvSpPr>
        <p:spPr bwMode="auto">
          <a:xfrm>
            <a:off x="6027738" y="3783013"/>
            <a:ext cx="225425" cy="222250"/>
          </a:xfrm>
          <a:custGeom>
            <a:avLst/>
            <a:gdLst>
              <a:gd name="T0" fmla="*/ 0 w 68"/>
              <a:gd name="T1" fmla="*/ 0 h 67"/>
              <a:gd name="T2" fmla="*/ 68 w 68"/>
              <a:gd name="T3" fmla="*/ 67 h 67"/>
            </a:gdLst>
            <a:ahLst/>
            <a:cxnLst>
              <a:cxn ang="0">
                <a:pos x="T0" y="T1"/>
              </a:cxn>
              <a:cxn ang="0">
                <a:pos x="T2" y="T3"/>
              </a:cxn>
            </a:cxnLst>
            <a:rect l="0" t="0" r="r" b="b"/>
            <a:pathLst>
              <a:path w="68" h="67">
                <a:moveTo>
                  <a:pt x="0" y="0"/>
                </a:moveTo>
                <a:cubicBezTo>
                  <a:pt x="24" y="23"/>
                  <a:pt x="47" y="47"/>
                  <a:pt x="68" y="6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69" name="Freeform 33"/>
          <p:cNvSpPr>
            <a:spLocks/>
          </p:cNvSpPr>
          <p:nvPr/>
        </p:nvSpPr>
        <p:spPr bwMode="auto">
          <a:xfrm>
            <a:off x="6140450" y="3786188"/>
            <a:ext cx="227013" cy="228600"/>
          </a:xfrm>
          <a:custGeom>
            <a:avLst/>
            <a:gdLst>
              <a:gd name="T0" fmla="*/ 0 w 69"/>
              <a:gd name="T1" fmla="*/ 0 h 69"/>
              <a:gd name="T2" fmla="*/ 69 w 69"/>
              <a:gd name="T3" fmla="*/ 69 h 69"/>
            </a:gdLst>
            <a:ahLst/>
            <a:cxnLst>
              <a:cxn ang="0">
                <a:pos x="T0" y="T1"/>
              </a:cxn>
              <a:cxn ang="0">
                <a:pos x="T2" y="T3"/>
              </a:cxn>
            </a:cxnLst>
            <a:rect l="0" t="0" r="r" b="b"/>
            <a:pathLst>
              <a:path w="69" h="69">
                <a:moveTo>
                  <a:pt x="0" y="0"/>
                </a:moveTo>
                <a:cubicBezTo>
                  <a:pt x="25" y="25"/>
                  <a:pt x="48" y="49"/>
                  <a:pt x="69" y="69"/>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0" name="Freeform 34"/>
          <p:cNvSpPr>
            <a:spLocks/>
          </p:cNvSpPr>
          <p:nvPr/>
        </p:nvSpPr>
        <p:spPr bwMode="auto">
          <a:xfrm>
            <a:off x="6253163" y="3794125"/>
            <a:ext cx="190500" cy="190500"/>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1" y="21"/>
                  <a:pt x="41" y="41"/>
                  <a:pt x="58" y="5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1" name="Freeform 35"/>
          <p:cNvSpPr>
            <a:spLocks/>
          </p:cNvSpPr>
          <p:nvPr/>
        </p:nvSpPr>
        <p:spPr bwMode="auto">
          <a:xfrm>
            <a:off x="6357938" y="3794125"/>
            <a:ext cx="155575" cy="157163"/>
          </a:xfrm>
          <a:custGeom>
            <a:avLst/>
            <a:gdLst>
              <a:gd name="T0" fmla="*/ 0 w 47"/>
              <a:gd name="T1" fmla="*/ 0 h 48"/>
              <a:gd name="T2" fmla="*/ 47 w 47"/>
              <a:gd name="T3" fmla="*/ 48 h 48"/>
            </a:gdLst>
            <a:ahLst/>
            <a:cxnLst>
              <a:cxn ang="0">
                <a:pos x="T0" y="T1"/>
              </a:cxn>
              <a:cxn ang="0">
                <a:pos x="T2" y="T3"/>
              </a:cxn>
            </a:cxnLst>
            <a:rect l="0" t="0" r="r" b="b"/>
            <a:pathLst>
              <a:path w="47" h="48">
                <a:moveTo>
                  <a:pt x="0" y="0"/>
                </a:moveTo>
                <a:cubicBezTo>
                  <a:pt x="17" y="18"/>
                  <a:pt x="33" y="34"/>
                  <a:pt x="47" y="48"/>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2" name="Freeform 36"/>
          <p:cNvSpPr>
            <a:spLocks/>
          </p:cNvSpPr>
          <p:nvPr/>
        </p:nvSpPr>
        <p:spPr bwMode="auto">
          <a:xfrm>
            <a:off x="6430963" y="3763963"/>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7" y="17"/>
                  <a:pt x="33" y="33"/>
                  <a:pt x="47" y="47"/>
                </a:cubicBezTo>
              </a:path>
            </a:pathLst>
          </a:custGeom>
          <a:solidFill>
            <a:srgbClr val="82B4DE"/>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37"/>
          <p:cNvSpPr>
            <a:spLocks/>
          </p:cNvSpPr>
          <p:nvPr/>
        </p:nvSpPr>
        <p:spPr bwMode="auto">
          <a:xfrm>
            <a:off x="6503988" y="3730625"/>
            <a:ext cx="147638"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4" name="Freeform 38"/>
          <p:cNvSpPr>
            <a:spLocks/>
          </p:cNvSpPr>
          <p:nvPr/>
        </p:nvSpPr>
        <p:spPr bwMode="auto">
          <a:xfrm>
            <a:off x="6569075" y="3690938"/>
            <a:ext cx="149225" cy="149225"/>
          </a:xfrm>
          <a:custGeom>
            <a:avLst/>
            <a:gdLst>
              <a:gd name="T0" fmla="*/ 0 w 45"/>
              <a:gd name="T1" fmla="*/ 0 h 45"/>
              <a:gd name="T2" fmla="*/ 45 w 45"/>
              <a:gd name="T3" fmla="*/ 45 h 45"/>
            </a:gdLst>
            <a:ahLst/>
            <a:cxnLst>
              <a:cxn ang="0">
                <a:pos x="T0" y="T1"/>
              </a:cxn>
              <a:cxn ang="0">
                <a:pos x="T2" y="T3"/>
              </a:cxn>
            </a:cxnLst>
            <a:rect l="0" t="0" r="r" b="b"/>
            <a:pathLst>
              <a:path w="45" h="45">
                <a:moveTo>
                  <a:pt x="0" y="0"/>
                </a:moveTo>
                <a:cubicBezTo>
                  <a:pt x="17" y="17"/>
                  <a:pt x="32" y="32"/>
                  <a:pt x="45" y="45"/>
                </a:cubicBezTo>
              </a:path>
            </a:pathLst>
          </a:custGeom>
          <a:solidFill>
            <a:srgbClr val="3584C5"/>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5" name="Freeform 39"/>
          <p:cNvSpPr>
            <a:spLocks/>
          </p:cNvSpPr>
          <p:nvPr/>
        </p:nvSpPr>
        <p:spPr bwMode="auto">
          <a:xfrm>
            <a:off x="6635750" y="3651250"/>
            <a:ext cx="158750" cy="158750"/>
          </a:xfrm>
          <a:custGeom>
            <a:avLst/>
            <a:gdLst>
              <a:gd name="T0" fmla="*/ 0 w 48"/>
              <a:gd name="T1" fmla="*/ 0 h 48"/>
              <a:gd name="T2" fmla="*/ 48 w 48"/>
              <a:gd name="T3" fmla="*/ 48 h 48"/>
            </a:gdLst>
            <a:ahLst/>
            <a:cxnLst>
              <a:cxn ang="0">
                <a:pos x="T0" y="T1"/>
              </a:cxn>
              <a:cxn ang="0">
                <a:pos x="T2" y="T3"/>
              </a:cxn>
            </a:cxnLst>
            <a:rect l="0" t="0" r="r" b="b"/>
            <a:pathLst>
              <a:path w="48" h="48">
                <a:moveTo>
                  <a:pt x="0" y="0"/>
                </a:moveTo>
                <a:cubicBezTo>
                  <a:pt x="18" y="18"/>
                  <a:pt x="34" y="34"/>
                  <a:pt x="48" y="4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6" name="Freeform 40"/>
          <p:cNvSpPr>
            <a:spLocks/>
          </p:cNvSpPr>
          <p:nvPr/>
        </p:nvSpPr>
        <p:spPr bwMode="auto">
          <a:xfrm>
            <a:off x="6705600" y="3614738"/>
            <a:ext cx="155575" cy="155575"/>
          </a:xfrm>
          <a:custGeom>
            <a:avLst/>
            <a:gdLst>
              <a:gd name="T0" fmla="*/ 0 w 47"/>
              <a:gd name="T1" fmla="*/ 0 h 47"/>
              <a:gd name="T2" fmla="*/ 47 w 47"/>
              <a:gd name="T3" fmla="*/ 47 h 47"/>
            </a:gdLst>
            <a:ahLst/>
            <a:cxnLst>
              <a:cxn ang="0">
                <a:pos x="T0" y="T1"/>
              </a:cxn>
              <a:cxn ang="0">
                <a:pos x="T2" y="T3"/>
              </a:cxn>
            </a:cxnLst>
            <a:rect l="0" t="0" r="r" b="b"/>
            <a:pathLst>
              <a:path w="47" h="47">
                <a:moveTo>
                  <a:pt x="0" y="0"/>
                </a:moveTo>
                <a:cubicBezTo>
                  <a:pt x="18" y="18"/>
                  <a:pt x="34" y="34"/>
                  <a:pt x="47" y="4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7" name="Freeform 41"/>
          <p:cNvSpPr>
            <a:spLocks/>
          </p:cNvSpPr>
          <p:nvPr/>
        </p:nvSpPr>
        <p:spPr bwMode="auto">
          <a:xfrm>
            <a:off x="6821488" y="3617913"/>
            <a:ext cx="119063" cy="122238"/>
          </a:xfrm>
          <a:custGeom>
            <a:avLst/>
            <a:gdLst>
              <a:gd name="T0" fmla="*/ 0 w 36"/>
              <a:gd name="T1" fmla="*/ 0 h 37"/>
              <a:gd name="T2" fmla="*/ 36 w 36"/>
              <a:gd name="T3" fmla="*/ 37 h 37"/>
            </a:gdLst>
            <a:ahLst/>
            <a:cxnLst>
              <a:cxn ang="0">
                <a:pos x="T0" y="T1"/>
              </a:cxn>
              <a:cxn ang="0">
                <a:pos x="T2" y="T3"/>
              </a:cxn>
            </a:cxnLst>
            <a:rect l="0" t="0" r="r" b="b"/>
            <a:pathLst>
              <a:path w="36" h="37">
                <a:moveTo>
                  <a:pt x="0" y="0"/>
                </a:moveTo>
                <a:cubicBezTo>
                  <a:pt x="14" y="14"/>
                  <a:pt x="26" y="27"/>
                  <a:pt x="36" y="3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8" name="Freeform 42"/>
          <p:cNvSpPr>
            <a:spLocks/>
          </p:cNvSpPr>
          <p:nvPr/>
        </p:nvSpPr>
        <p:spPr bwMode="auto">
          <a:xfrm>
            <a:off x="6946900" y="3632200"/>
            <a:ext cx="69850" cy="68263"/>
          </a:xfrm>
          <a:custGeom>
            <a:avLst/>
            <a:gdLst>
              <a:gd name="T0" fmla="*/ 0 w 21"/>
              <a:gd name="T1" fmla="*/ 0 h 21"/>
              <a:gd name="T2" fmla="*/ 21 w 21"/>
              <a:gd name="T3" fmla="*/ 21 h 21"/>
            </a:gdLst>
            <a:ahLst/>
            <a:cxnLst>
              <a:cxn ang="0">
                <a:pos x="T0" y="T1"/>
              </a:cxn>
              <a:cxn ang="0">
                <a:pos x="T2" y="T3"/>
              </a:cxn>
            </a:cxnLst>
            <a:rect l="0" t="0" r="r" b="b"/>
            <a:pathLst>
              <a:path w="21" h="21">
                <a:moveTo>
                  <a:pt x="0" y="0"/>
                </a:moveTo>
                <a:cubicBezTo>
                  <a:pt x="8" y="8"/>
                  <a:pt x="15" y="15"/>
                  <a:pt x="21" y="2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79" name="Freeform 43"/>
          <p:cNvSpPr>
            <a:spLocks/>
          </p:cNvSpPr>
          <p:nvPr/>
        </p:nvSpPr>
        <p:spPr bwMode="auto">
          <a:xfrm>
            <a:off x="4203700" y="4805363"/>
            <a:ext cx="76200" cy="77788"/>
          </a:xfrm>
          <a:custGeom>
            <a:avLst/>
            <a:gdLst>
              <a:gd name="T0" fmla="*/ 0 w 23"/>
              <a:gd name="T1" fmla="*/ 0 h 24"/>
              <a:gd name="T2" fmla="*/ 23 w 23"/>
              <a:gd name="T3" fmla="*/ 24 h 24"/>
            </a:gdLst>
            <a:ahLst/>
            <a:cxnLst>
              <a:cxn ang="0">
                <a:pos x="T0" y="T1"/>
              </a:cxn>
              <a:cxn ang="0">
                <a:pos x="T2" y="T3"/>
              </a:cxn>
            </a:cxnLst>
            <a:rect l="0" t="0" r="r" b="b"/>
            <a:pathLst>
              <a:path w="23" h="24">
                <a:moveTo>
                  <a:pt x="0" y="0"/>
                </a:moveTo>
                <a:cubicBezTo>
                  <a:pt x="6" y="7"/>
                  <a:pt x="14" y="14"/>
                  <a:pt x="23" y="24"/>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0" name="Freeform 44"/>
          <p:cNvSpPr>
            <a:spLocks/>
          </p:cNvSpPr>
          <p:nvPr/>
        </p:nvSpPr>
        <p:spPr bwMode="auto">
          <a:xfrm>
            <a:off x="4265613" y="4765675"/>
            <a:ext cx="139700" cy="134938"/>
          </a:xfrm>
          <a:custGeom>
            <a:avLst/>
            <a:gdLst>
              <a:gd name="T0" fmla="*/ 0 w 42"/>
              <a:gd name="T1" fmla="*/ 0 h 41"/>
              <a:gd name="T2" fmla="*/ 42 w 42"/>
              <a:gd name="T3" fmla="*/ 41 h 41"/>
            </a:gdLst>
            <a:ahLst/>
            <a:cxnLst>
              <a:cxn ang="0">
                <a:pos x="T0" y="T1"/>
              </a:cxn>
              <a:cxn ang="0">
                <a:pos x="T2" y="T3"/>
              </a:cxn>
            </a:cxnLst>
            <a:rect l="0" t="0" r="r" b="b"/>
            <a:pathLst>
              <a:path w="42" h="41">
                <a:moveTo>
                  <a:pt x="0" y="0"/>
                </a:moveTo>
                <a:cubicBezTo>
                  <a:pt x="11" y="10"/>
                  <a:pt x="25" y="24"/>
                  <a:pt x="42" y="4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1" name="Freeform 45"/>
          <p:cNvSpPr>
            <a:spLocks/>
          </p:cNvSpPr>
          <p:nvPr/>
        </p:nvSpPr>
        <p:spPr bwMode="auto">
          <a:xfrm>
            <a:off x="4348163" y="4741863"/>
            <a:ext cx="176213" cy="174625"/>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4" y="14"/>
                  <a:pt x="32" y="32"/>
                  <a:pt x="53" y="53"/>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2" name="Freeform 46"/>
          <p:cNvSpPr>
            <a:spLocks/>
          </p:cNvSpPr>
          <p:nvPr/>
        </p:nvSpPr>
        <p:spPr bwMode="auto">
          <a:xfrm>
            <a:off x="4418013" y="4705350"/>
            <a:ext cx="217488" cy="217488"/>
          </a:xfrm>
          <a:custGeom>
            <a:avLst/>
            <a:gdLst>
              <a:gd name="T0" fmla="*/ 0 w 66"/>
              <a:gd name="T1" fmla="*/ 0 h 66"/>
              <a:gd name="T2" fmla="*/ 66 w 66"/>
              <a:gd name="T3" fmla="*/ 66 h 66"/>
            </a:gdLst>
            <a:ahLst/>
            <a:cxnLst>
              <a:cxn ang="0">
                <a:pos x="T0" y="T1"/>
              </a:cxn>
              <a:cxn ang="0">
                <a:pos x="T2" y="T3"/>
              </a:cxn>
            </a:cxnLst>
            <a:rect l="0" t="0" r="r" b="b"/>
            <a:pathLst>
              <a:path w="66" h="66">
                <a:moveTo>
                  <a:pt x="0" y="0"/>
                </a:moveTo>
                <a:cubicBezTo>
                  <a:pt x="17" y="17"/>
                  <a:pt x="40" y="40"/>
                  <a:pt x="66" y="66"/>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3" name="Freeform 47"/>
          <p:cNvSpPr>
            <a:spLocks/>
          </p:cNvSpPr>
          <p:nvPr/>
        </p:nvSpPr>
        <p:spPr bwMode="auto">
          <a:xfrm>
            <a:off x="4484688" y="4665663"/>
            <a:ext cx="269875" cy="271463"/>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2" y="21"/>
                  <a:pt x="50" y="50"/>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4" name="Freeform 48"/>
          <p:cNvSpPr>
            <a:spLocks/>
          </p:cNvSpPr>
          <p:nvPr/>
        </p:nvSpPr>
        <p:spPr bwMode="auto">
          <a:xfrm>
            <a:off x="4597400" y="4672013"/>
            <a:ext cx="273050"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3" y="23"/>
                  <a:pt x="52" y="52"/>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5" name="Freeform 49"/>
          <p:cNvSpPr>
            <a:spLocks/>
          </p:cNvSpPr>
          <p:nvPr/>
        </p:nvSpPr>
        <p:spPr bwMode="auto">
          <a:xfrm>
            <a:off x="4708525" y="4678363"/>
            <a:ext cx="280988" cy="280988"/>
          </a:xfrm>
          <a:custGeom>
            <a:avLst/>
            <a:gdLst>
              <a:gd name="T0" fmla="*/ 0 w 85"/>
              <a:gd name="T1" fmla="*/ 0 h 85"/>
              <a:gd name="T2" fmla="*/ 85 w 85"/>
              <a:gd name="T3" fmla="*/ 85 h 85"/>
            </a:gdLst>
            <a:ahLst/>
            <a:cxnLst>
              <a:cxn ang="0">
                <a:pos x="T0" y="T1"/>
              </a:cxn>
              <a:cxn ang="0">
                <a:pos x="T2" y="T3"/>
              </a:cxn>
            </a:cxnLst>
            <a:rect l="0" t="0" r="r" b="b"/>
            <a:pathLst>
              <a:path w="85" h="85">
                <a:moveTo>
                  <a:pt x="0" y="0"/>
                </a:moveTo>
                <a:cubicBezTo>
                  <a:pt x="25" y="25"/>
                  <a:pt x="54" y="54"/>
                  <a:pt x="85" y="8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6" name="Freeform 50"/>
          <p:cNvSpPr>
            <a:spLocks/>
          </p:cNvSpPr>
          <p:nvPr/>
        </p:nvSpPr>
        <p:spPr bwMode="auto">
          <a:xfrm>
            <a:off x="4827588" y="4692650"/>
            <a:ext cx="287338" cy="287338"/>
          </a:xfrm>
          <a:custGeom>
            <a:avLst/>
            <a:gdLst>
              <a:gd name="T0" fmla="*/ 0 w 87"/>
              <a:gd name="T1" fmla="*/ 0 h 87"/>
              <a:gd name="T2" fmla="*/ 87 w 87"/>
              <a:gd name="T3" fmla="*/ 87 h 87"/>
            </a:gdLst>
            <a:ahLst/>
            <a:cxnLst>
              <a:cxn ang="0">
                <a:pos x="T0" y="T1"/>
              </a:cxn>
              <a:cxn ang="0">
                <a:pos x="T2" y="T3"/>
              </a:cxn>
            </a:cxnLst>
            <a:rect l="0" t="0" r="r" b="b"/>
            <a:pathLst>
              <a:path w="87" h="87">
                <a:moveTo>
                  <a:pt x="0" y="0"/>
                </a:moveTo>
                <a:cubicBezTo>
                  <a:pt x="26" y="26"/>
                  <a:pt x="56" y="56"/>
                  <a:pt x="87" y="8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7" name="Freeform 51"/>
          <p:cNvSpPr>
            <a:spLocks/>
          </p:cNvSpPr>
          <p:nvPr/>
        </p:nvSpPr>
        <p:spPr bwMode="auto">
          <a:xfrm>
            <a:off x="4953000" y="471487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6" y="26"/>
                  <a:pt x="55" y="54"/>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8" name="Freeform 52"/>
          <p:cNvSpPr>
            <a:spLocks/>
          </p:cNvSpPr>
          <p:nvPr/>
        </p:nvSpPr>
        <p:spPr bwMode="auto">
          <a:xfrm>
            <a:off x="5075238" y="4732338"/>
            <a:ext cx="271463" cy="269875"/>
          </a:xfrm>
          <a:custGeom>
            <a:avLst/>
            <a:gdLst>
              <a:gd name="T0" fmla="*/ 0 w 82"/>
              <a:gd name="T1" fmla="*/ 0 h 82"/>
              <a:gd name="T2" fmla="*/ 82 w 82"/>
              <a:gd name="T3" fmla="*/ 82 h 82"/>
            </a:gdLst>
            <a:ahLst/>
            <a:cxnLst>
              <a:cxn ang="0">
                <a:pos x="T0" y="T1"/>
              </a:cxn>
              <a:cxn ang="0">
                <a:pos x="T2" y="T3"/>
              </a:cxn>
            </a:cxnLst>
            <a:rect l="0" t="0" r="r" b="b"/>
            <a:pathLst>
              <a:path w="82" h="82">
                <a:moveTo>
                  <a:pt x="0" y="0"/>
                </a:moveTo>
                <a:cubicBezTo>
                  <a:pt x="26" y="26"/>
                  <a:pt x="54" y="54"/>
                  <a:pt x="82" y="8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89" name="Freeform 53"/>
          <p:cNvSpPr>
            <a:spLocks/>
          </p:cNvSpPr>
          <p:nvPr/>
        </p:nvSpPr>
        <p:spPr bwMode="auto">
          <a:xfrm>
            <a:off x="5194300" y="4745038"/>
            <a:ext cx="274638" cy="274638"/>
          </a:xfrm>
          <a:custGeom>
            <a:avLst/>
            <a:gdLst>
              <a:gd name="T0" fmla="*/ 0 w 83"/>
              <a:gd name="T1" fmla="*/ 0 h 83"/>
              <a:gd name="T2" fmla="*/ 83 w 83"/>
              <a:gd name="T3" fmla="*/ 83 h 83"/>
            </a:gdLst>
            <a:ahLst/>
            <a:cxnLst>
              <a:cxn ang="0">
                <a:pos x="T0" y="T1"/>
              </a:cxn>
              <a:cxn ang="0">
                <a:pos x="T2" y="T3"/>
              </a:cxn>
            </a:cxnLst>
            <a:rect l="0" t="0" r="r" b="b"/>
            <a:pathLst>
              <a:path w="83" h="83">
                <a:moveTo>
                  <a:pt x="0" y="0"/>
                </a:moveTo>
                <a:cubicBezTo>
                  <a:pt x="27" y="27"/>
                  <a:pt x="55" y="55"/>
                  <a:pt x="83" y="8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0" name="Freeform 54"/>
          <p:cNvSpPr>
            <a:spLocks/>
          </p:cNvSpPr>
          <p:nvPr/>
        </p:nvSpPr>
        <p:spPr bwMode="auto">
          <a:xfrm>
            <a:off x="5303838" y="4748213"/>
            <a:ext cx="290513" cy="290513"/>
          </a:xfrm>
          <a:custGeom>
            <a:avLst/>
            <a:gdLst>
              <a:gd name="T0" fmla="*/ 0 w 88"/>
              <a:gd name="T1" fmla="*/ 0 h 88"/>
              <a:gd name="T2" fmla="*/ 88 w 88"/>
              <a:gd name="T3" fmla="*/ 88 h 88"/>
            </a:gdLst>
            <a:ahLst/>
            <a:cxnLst>
              <a:cxn ang="0">
                <a:pos x="T0" y="T1"/>
              </a:cxn>
              <a:cxn ang="0">
                <a:pos x="T2" y="T3"/>
              </a:cxn>
            </a:cxnLst>
            <a:rect l="0" t="0" r="r" b="b"/>
            <a:pathLst>
              <a:path w="88" h="88">
                <a:moveTo>
                  <a:pt x="0" y="0"/>
                </a:moveTo>
                <a:cubicBezTo>
                  <a:pt x="29" y="29"/>
                  <a:pt x="59" y="59"/>
                  <a:pt x="88"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1" name="Freeform 55"/>
          <p:cNvSpPr>
            <a:spLocks/>
          </p:cNvSpPr>
          <p:nvPr/>
        </p:nvSpPr>
        <p:spPr bwMode="auto">
          <a:xfrm>
            <a:off x="5422900" y="4760913"/>
            <a:ext cx="293688" cy="292100"/>
          </a:xfrm>
          <a:custGeom>
            <a:avLst/>
            <a:gdLst>
              <a:gd name="T0" fmla="*/ 0 w 89"/>
              <a:gd name="T1" fmla="*/ 0 h 88"/>
              <a:gd name="T2" fmla="*/ 89 w 89"/>
              <a:gd name="T3" fmla="*/ 88 h 88"/>
            </a:gdLst>
            <a:ahLst/>
            <a:cxnLst>
              <a:cxn ang="0">
                <a:pos x="T0" y="T1"/>
              </a:cxn>
              <a:cxn ang="0">
                <a:pos x="T2" y="T3"/>
              </a:cxn>
            </a:cxnLst>
            <a:rect l="0" t="0" r="r" b="b"/>
            <a:pathLst>
              <a:path w="89" h="88">
                <a:moveTo>
                  <a:pt x="0" y="0"/>
                </a:moveTo>
                <a:cubicBezTo>
                  <a:pt x="30" y="30"/>
                  <a:pt x="60" y="60"/>
                  <a:pt x="89" y="8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2" name="Freeform 56"/>
          <p:cNvSpPr>
            <a:spLocks/>
          </p:cNvSpPr>
          <p:nvPr/>
        </p:nvSpPr>
        <p:spPr bwMode="auto">
          <a:xfrm>
            <a:off x="5551488" y="4784725"/>
            <a:ext cx="274638" cy="277813"/>
          </a:xfrm>
          <a:custGeom>
            <a:avLst/>
            <a:gdLst>
              <a:gd name="T0" fmla="*/ 0 w 83"/>
              <a:gd name="T1" fmla="*/ 0 h 84"/>
              <a:gd name="T2" fmla="*/ 83 w 83"/>
              <a:gd name="T3" fmla="*/ 84 h 84"/>
            </a:gdLst>
            <a:ahLst/>
            <a:cxnLst>
              <a:cxn ang="0">
                <a:pos x="T0" y="T1"/>
              </a:cxn>
              <a:cxn ang="0">
                <a:pos x="T2" y="T3"/>
              </a:cxn>
            </a:cxnLst>
            <a:rect l="0" t="0" r="r" b="b"/>
            <a:pathLst>
              <a:path w="83" h="84">
                <a:moveTo>
                  <a:pt x="0" y="0"/>
                </a:moveTo>
                <a:cubicBezTo>
                  <a:pt x="28" y="28"/>
                  <a:pt x="57" y="57"/>
                  <a:pt x="83"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3" name="Freeform 57"/>
          <p:cNvSpPr>
            <a:spLocks/>
          </p:cNvSpPr>
          <p:nvPr/>
        </p:nvSpPr>
        <p:spPr bwMode="auto">
          <a:xfrm>
            <a:off x="5670550" y="4797425"/>
            <a:ext cx="277813" cy="277813"/>
          </a:xfrm>
          <a:custGeom>
            <a:avLst/>
            <a:gdLst>
              <a:gd name="T0" fmla="*/ 0 w 84"/>
              <a:gd name="T1" fmla="*/ 0 h 84"/>
              <a:gd name="T2" fmla="*/ 84 w 84"/>
              <a:gd name="T3" fmla="*/ 84 h 84"/>
            </a:gdLst>
            <a:ahLst/>
            <a:cxnLst>
              <a:cxn ang="0">
                <a:pos x="T0" y="T1"/>
              </a:cxn>
              <a:cxn ang="0">
                <a:pos x="T2" y="T3"/>
              </a:cxn>
            </a:cxnLst>
            <a:rect l="0" t="0" r="r" b="b"/>
            <a:pathLst>
              <a:path w="84" h="84">
                <a:moveTo>
                  <a:pt x="0" y="0"/>
                </a:moveTo>
                <a:cubicBezTo>
                  <a:pt x="29" y="29"/>
                  <a:pt x="58" y="58"/>
                  <a:pt x="84" y="84"/>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94" name="Freeform 58"/>
          <p:cNvSpPr>
            <a:spLocks/>
          </p:cNvSpPr>
          <p:nvPr/>
        </p:nvSpPr>
        <p:spPr bwMode="auto">
          <a:xfrm>
            <a:off x="5783263" y="4805363"/>
            <a:ext cx="284163" cy="284163"/>
          </a:xfrm>
          <a:custGeom>
            <a:avLst/>
            <a:gdLst>
              <a:gd name="T0" fmla="*/ 0 w 86"/>
              <a:gd name="T1" fmla="*/ 0 h 86"/>
              <a:gd name="T2" fmla="*/ 86 w 86"/>
              <a:gd name="T3" fmla="*/ 86 h 86"/>
            </a:gdLst>
            <a:ahLst/>
            <a:cxnLst>
              <a:cxn ang="0">
                <a:pos x="T0" y="T1"/>
              </a:cxn>
              <a:cxn ang="0">
                <a:pos x="T2" y="T3"/>
              </a:cxn>
            </a:cxnLst>
            <a:rect l="0" t="0" r="r" b="b"/>
            <a:pathLst>
              <a:path w="86" h="86">
                <a:moveTo>
                  <a:pt x="0" y="0"/>
                </a:moveTo>
                <a:cubicBezTo>
                  <a:pt x="31" y="31"/>
                  <a:pt x="60" y="60"/>
                  <a:pt x="86" y="8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5" name="Freeform 59"/>
          <p:cNvSpPr>
            <a:spLocks/>
          </p:cNvSpPr>
          <p:nvPr/>
        </p:nvSpPr>
        <p:spPr bwMode="auto">
          <a:xfrm>
            <a:off x="5908675" y="4827588"/>
            <a:ext cx="268288" cy="265113"/>
          </a:xfrm>
          <a:custGeom>
            <a:avLst/>
            <a:gdLst>
              <a:gd name="T0" fmla="*/ 0 w 81"/>
              <a:gd name="T1" fmla="*/ 0 h 80"/>
              <a:gd name="T2" fmla="*/ 81 w 81"/>
              <a:gd name="T3" fmla="*/ 80 h 80"/>
            </a:gdLst>
            <a:ahLst/>
            <a:cxnLst>
              <a:cxn ang="0">
                <a:pos x="T0" y="T1"/>
              </a:cxn>
              <a:cxn ang="0">
                <a:pos x="T2" y="T3"/>
              </a:cxn>
            </a:cxnLst>
            <a:rect l="0" t="0" r="r" b="b"/>
            <a:pathLst>
              <a:path w="81" h="80">
                <a:moveTo>
                  <a:pt x="0" y="0"/>
                </a:moveTo>
                <a:cubicBezTo>
                  <a:pt x="30" y="29"/>
                  <a:pt x="57" y="57"/>
                  <a:pt x="81" y="80"/>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6" name="Freeform 60"/>
          <p:cNvSpPr>
            <a:spLocks/>
          </p:cNvSpPr>
          <p:nvPr/>
        </p:nvSpPr>
        <p:spPr bwMode="auto">
          <a:xfrm>
            <a:off x="6024563" y="4833938"/>
            <a:ext cx="263525" cy="268288"/>
          </a:xfrm>
          <a:custGeom>
            <a:avLst/>
            <a:gdLst>
              <a:gd name="T0" fmla="*/ 0 w 80"/>
              <a:gd name="T1" fmla="*/ 0 h 81"/>
              <a:gd name="T2" fmla="*/ 80 w 80"/>
              <a:gd name="T3" fmla="*/ 81 h 81"/>
            </a:gdLst>
            <a:ahLst/>
            <a:cxnLst>
              <a:cxn ang="0">
                <a:pos x="T0" y="T1"/>
              </a:cxn>
              <a:cxn ang="0">
                <a:pos x="T2" y="T3"/>
              </a:cxn>
            </a:cxnLst>
            <a:rect l="0" t="0" r="r" b="b"/>
            <a:pathLst>
              <a:path w="80" h="81">
                <a:moveTo>
                  <a:pt x="0" y="0"/>
                </a:moveTo>
                <a:cubicBezTo>
                  <a:pt x="30" y="31"/>
                  <a:pt x="58" y="58"/>
                  <a:pt x="80" y="81"/>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7" name="Freeform 61"/>
          <p:cNvSpPr>
            <a:spLocks/>
          </p:cNvSpPr>
          <p:nvPr/>
        </p:nvSpPr>
        <p:spPr bwMode="auto">
          <a:xfrm>
            <a:off x="6143625" y="4851400"/>
            <a:ext cx="257175" cy="257175"/>
          </a:xfrm>
          <a:custGeom>
            <a:avLst/>
            <a:gdLst>
              <a:gd name="T0" fmla="*/ 0 w 78"/>
              <a:gd name="T1" fmla="*/ 0 h 78"/>
              <a:gd name="T2" fmla="*/ 78 w 78"/>
              <a:gd name="T3" fmla="*/ 78 h 78"/>
            </a:gdLst>
            <a:ahLst/>
            <a:cxnLst>
              <a:cxn ang="0">
                <a:pos x="T0" y="T1"/>
              </a:cxn>
              <a:cxn ang="0">
                <a:pos x="T2" y="T3"/>
              </a:cxn>
            </a:cxnLst>
            <a:rect l="0" t="0" r="r" b="b"/>
            <a:pathLst>
              <a:path w="78" h="78">
                <a:moveTo>
                  <a:pt x="0" y="0"/>
                </a:moveTo>
                <a:cubicBezTo>
                  <a:pt x="31" y="31"/>
                  <a:pt x="58" y="58"/>
                  <a:pt x="78" y="78"/>
                </a:cubicBezTo>
              </a:path>
            </a:pathLst>
          </a:custGeom>
          <a:solidFill>
            <a:srgbClr val="F4D75A"/>
          </a:solid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8" name="Freeform 62"/>
          <p:cNvSpPr>
            <a:spLocks/>
          </p:cNvSpPr>
          <p:nvPr/>
        </p:nvSpPr>
        <p:spPr bwMode="auto">
          <a:xfrm>
            <a:off x="6259513" y="4860925"/>
            <a:ext cx="266700" cy="268288"/>
          </a:xfrm>
          <a:custGeom>
            <a:avLst/>
            <a:gdLst>
              <a:gd name="T0" fmla="*/ 0 w 81"/>
              <a:gd name="T1" fmla="*/ 0 h 81"/>
              <a:gd name="T2" fmla="*/ 81 w 81"/>
              <a:gd name="T3" fmla="*/ 81 h 81"/>
            </a:gdLst>
            <a:ahLst/>
            <a:cxnLst>
              <a:cxn ang="0">
                <a:pos x="T0" y="T1"/>
              </a:cxn>
              <a:cxn ang="0">
                <a:pos x="T2" y="T3"/>
              </a:cxn>
            </a:cxnLst>
            <a:rect l="0" t="0" r="r" b="b"/>
            <a:pathLst>
              <a:path w="81" h="81">
                <a:moveTo>
                  <a:pt x="0" y="0"/>
                </a:moveTo>
                <a:cubicBezTo>
                  <a:pt x="35" y="35"/>
                  <a:pt x="64" y="64"/>
                  <a:pt x="81" y="81"/>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9" name="Freeform 63"/>
          <p:cNvSpPr>
            <a:spLocks/>
          </p:cNvSpPr>
          <p:nvPr/>
        </p:nvSpPr>
        <p:spPr bwMode="auto">
          <a:xfrm>
            <a:off x="5151438" y="3754438"/>
            <a:ext cx="57150" cy="55563"/>
          </a:xfrm>
          <a:custGeom>
            <a:avLst/>
            <a:gdLst>
              <a:gd name="T0" fmla="*/ 0 w 17"/>
              <a:gd name="T1" fmla="*/ 0 h 17"/>
              <a:gd name="T2" fmla="*/ 17 w 17"/>
              <a:gd name="T3" fmla="*/ 17 h 17"/>
            </a:gdLst>
            <a:ahLst/>
            <a:cxnLst>
              <a:cxn ang="0">
                <a:pos x="T0" y="T1"/>
              </a:cxn>
              <a:cxn ang="0">
                <a:pos x="T2" y="T3"/>
              </a:cxn>
            </a:cxnLst>
            <a:rect l="0" t="0" r="r" b="b"/>
            <a:pathLst>
              <a:path w="17" h="17">
                <a:moveTo>
                  <a:pt x="0" y="0"/>
                </a:moveTo>
                <a:cubicBezTo>
                  <a:pt x="0" y="0"/>
                  <a:pt x="6" y="6"/>
                  <a:pt x="17" y="17"/>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64"/>
          <p:cNvSpPr>
            <a:spLocks/>
          </p:cNvSpPr>
          <p:nvPr/>
        </p:nvSpPr>
        <p:spPr bwMode="auto">
          <a:xfrm>
            <a:off x="6378575" y="4873625"/>
            <a:ext cx="254000" cy="255588"/>
          </a:xfrm>
          <a:custGeom>
            <a:avLst/>
            <a:gdLst>
              <a:gd name="T0" fmla="*/ 0 w 77"/>
              <a:gd name="T1" fmla="*/ 0 h 77"/>
              <a:gd name="T2" fmla="*/ 77 w 77"/>
              <a:gd name="T3" fmla="*/ 77 h 77"/>
            </a:gdLst>
            <a:ahLst/>
            <a:cxnLst>
              <a:cxn ang="0">
                <a:pos x="T0" y="T1"/>
              </a:cxn>
              <a:cxn ang="0">
                <a:pos x="T2" y="T3"/>
              </a:cxn>
            </a:cxnLst>
            <a:rect l="0" t="0" r="r" b="b"/>
            <a:pathLst>
              <a:path w="77" h="77">
                <a:moveTo>
                  <a:pt x="0" y="0"/>
                </a:moveTo>
                <a:cubicBezTo>
                  <a:pt x="46" y="46"/>
                  <a:pt x="77" y="77"/>
                  <a:pt x="77" y="7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1" name="Freeform 65"/>
          <p:cNvSpPr>
            <a:spLocks/>
          </p:cNvSpPr>
          <p:nvPr/>
        </p:nvSpPr>
        <p:spPr bwMode="auto">
          <a:xfrm>
            <a:off x="6519863" y="4894263"/>
            <a:ext cx="204788" cy="207963"/>
          </a:xfrm>
          <a:custGeom>
            <a:avLst/>
            <a:gdLst>
              <a:gd name="T0" fmla="*/ 0 w 62"/>
              <a:gd name="T1" fmla="*/ 0 h 63"/>
              <a:gd name="T2" fmla="*/ 62 w 62"/>
              <a:gd name="T3" fmla="*/ 63 h 63"/>
            </a:gdLst>
            <a:ahLst/>
            <a:cxnLst>
              <a:cxn ang="0">
                <a:pos x="T0" y="T1"/>
              </a:cxn>
              <a:cxn ang="0">
                <a:pos x="T2" y="T3"/>
              </a:cxn>
            </a:cxnLst>
            <a:rect l="0" t="0" r="r" b="b"/>
            <a:pathLst>
              <a:path w="62" h="63">
                <a:moveTo>
                  <a:pt x="0" y="0"/>
                </a:moveTo>
                <a:cubicBezTo>
                  <a:pt x="22" y="22"/>
                  <a:pt x="43" y="43"/>
                  <a:pt x="62" y="63"/>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2" name="Freeform 66"/>
          <p:cNvSpPr>
            <a:spLocks/>
          </p:cNvSpPr>
          <p:nvPr/>
        </p:nvSpPr>
        <p:spPr bwMode="auto">
          <a:xfrm>
            <a:off x="6616700" y="4883150"/>
            <a:ext cx="184150" cy="188913"/>
          </a:xfrm>
          <a:custGeom>
            <a:avLst/>
            <a:gdLst>
              <a:gd name="T0" fmla="*/ 0 w 56"/>
              <a:gd name="T1" fmla="*/ 0 h 57"/>
              <a:gd name="T2" fmla="*/ 56 w 56"/>
              <a:gd name="T3" fmla="*/ 57 h 57"/>
            </a:gdLst>
            <a:ahLst/>
            <a:cxnLst>
              <a:cxn ang="0">
                <a:pos x="T0" y="T1"/>
              </a:cxn>
              <a:cxn ang="0">
                <a:pos x="T2" y="T3"/>
              </a:cxn>
            </a:cxnLst>
            <a:rect l="0" t="0" r="r" b="b"/>
            <a:pathLst>
              <a:path w="56" h="57">
                <a:moveTo>
                  <a:pt x="0" y="0"/>
                </a:moveTo>
                <a:cubicBezTo>
                  <a:pt x="19" y="20"/>
                  <a:pt x="38" y="39"/>
                  <a:pt x="56" y="57"/>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3" name="Freeform 67"/>
          <p:cNvSpPr>
            <a:spLocks/>
          </p:cNvSpPr>
          <p:nvPr/>
        </p:nvSpPr>
        <p:spPr bwMode="auto">
          <a:xfrm>
            <a:off x="6678613" y="4840288"/>
            <a:ext cx="188913" cy="192088"/>
          </a:xfrm>
          <a:custGeom>
            <a:avLst/>
            <a:gdLst>
              <a:gd name="T0" fmla="*/ 0 w 57"/>
              <a:gd name="T1" fmla="*/ 0 h 58"/>
              <a:gd name="T2" fmla="*/ 57 w 57"/>
              <a:gd name="T3" fmla="*/ 58 h 58"/>
            </a:gdLst>
            <a:ahLst/>
            <a:cxnLst>
              <a:cxn ang="0">
                <a:pos x="T0" y="T1"/>
              </a:cxn>
              <a:cxn ang="0">
                <a:pos x="T2" y="T3"/>
              </a:cxn>
            </a:cxnLst>
            <a:rect l="0" t="0" r="r" b="b"/>
            <a:pathLst>
              <a:path w="57" h="58">
                <a:moveTo>
                  <a:pt x="0" y="0"/>
                </a:moveTo>
                <a:cubicBezTo>
                  <a:pt x="20" y="20"/>
                  <a:pt x="39" y="40"/>
                  <a:pt x="57" y="58"/>
                </a:cubicBezTo>
              </a:path>
            </a:pathLst>
          </a:custGeom>
          <a:noFill/>
          <a:ln w="142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4" name="Freeform 68"/>
          <p:cNvSpPr>
            <a:spLocks/>
          </p:cNvSpPr>
          <p:nvPr/>
        </p:nvSpPr>
        <p:spPr bwMode="auto">
          <a:xfrm>
            <a:off x="6738938" y="4797425"/>
            <a:ext cx="190500"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5" name="Freeform 69"/>
          <p:cNvSpPr>
            <a:spLocks/>
          </p:cNvSpPr>
          <p:nvPr/>
        </p:nvSpPr>
        <p:spPr bwMode="auto">
          <a:xfrm>
            <a:off x="6804025" y="4757738"/>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6" name="Freeform 70"/>
          <p:cNvSpPr>
            <a:spLocks/>
          </p:cNvSpPr>
          <p:nvPr/>
        </p:nvSpPr>
        <p:spPr bwMode="auto">
          <a:xfrm>
            <a:off x="6867525" y="4714875"/>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19"/>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7" name="Freeform 71"/>
          <p:cNvSpPr>
            <a:spLocks/>
          </p:cNvSpPr>
          <p:nvPr/>
        </p:nvSpPr>
        <p:spPr bwMode="auto">
          <a:xfrm>
            <a:off x="6929438" y="4672013"/>
            <a:ext cx="192088" cy="192088"/>
          </a:xfrm>
          <a:custGeom>
            <a:avLst/>
            <a:gdLst>
              <a:gd name="T0" fmla="*/ 0 w 58"/>
              <a:gd name="T1" fmla="*/ 0 h 58"/>
              <a:gd name="T2" fmla="*/ 58 w 58"/>
              <a:gd name="T3" fmla="*/ 58 h 58"/>
            </a:gdLst>
            <a:ahLst/>
            <a:cxnLst>
              <a:cxn ang="0">
                <a:pos x="T0" y="T1"/>
              </a:cxn>
              <a:cxn ang="0">
                <a:pos x="T2" y="T3"/>
              </a:cxn>
            </a:cxnLst>
            <a:rect l="0" t="0" r="r" b="b"/>
            <a:pathLst>
              <a:path w="58" h="58">
                <a:moveTo>
                  <a:pt x="0" y="0"/>
                </a:moveTo>
                <a:cubicBezTo>
                  <a:pt x="20" y="20"/>
                  <a:pt x="40" y="40"/>
                  <a:pt x="58" y="58"/>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8" name="Freeform 72"/>
          <p:cNvSpPr>
            <a:spLocks/>
          </p:cNvSpPr>
          <p:nvPr/>
        </p:nvSpPr>
        <p:spPr bwMode="auto">
          <a:xfrm>
            <a:off x="6996113" y="4632325"/>
            <a:ext cx="185738"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09" name="Freeform 73"/>
          <p:cNvSpPr>
            <a:spLocks/>
          </p:cNvSpPr>
          <p:nvPr/>
        </p:nvSpPr>
        <p:spPr bwMode="auto">
          <a:xfrm>
            <a:off x="7059613" y="4589463"/>
            <a:ext cx="184150" cy="185738"/>
          </a:xfrm>
          <a:custGeom>
            <a:avLst/>
            <a:gdLst>
              <a:gd name="T0" fmla="*/ 0 w 56"/>
              <a:gd name="T1" fmla="*/ 0 h 56"/>
              <a:gd name="T2" fmla="*/ 56 w 56"/>
              <a:gd name="T3" fmla="*/ 56 h 56"/>
            </a:gdLst>
            <a:ahLst/>
            <a:cxnLst>
              <a:cxn ang="0">
                <a:pos x="T0" y="T1"/>
              </a:cxn>
              <a:cxn ang="0">
                <a:pos x="T2" y="T3"/>
              </a:cxn>
            </a:cxnLst>
            <a:rect l="0" t="0" r="r" b="b"/>
            <a:pathLst>
              <a:path w="56" h="56">
                <a:moveTo>
                  <a:pt x="0" y="0"/>
                </a:moveTo>
                <a:cubicBezTo>
                  <a:pt x="20" y="20"/>
                  <a:pt x="39" y="39"/>
                  <a:pt x="56" y="56"/>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0" name="Freeform 74"/>
          <p:cNvSpPr>
            <a:spLocks/>
          </p:cNvSpPr>
          <p:nvPr/>
        </p:nvSpPr>
        <p:spPr bwMode="auto">
          <a:xfrm>
            <a:off x="7131050" y="4559300"/>
            <a:ext cx="176213" cy="176213"/>
          </a:xfrm>
          <a:custGeom>
            <a:avLst/>
            <a:gdLst>
              <a:gd name="T0" fmla="*/ 0 w 53"/>
              <a:gd name="T1" fmla="*/ 0 h 53"/>
              <a:gd name="T2" fmla="*/ 53 w 53"/>
              <a:gd name="T3" fmla="*/ 53 h 53"/>
            </a:gdLst>
            <a:ahLst/>
            <a:cxnLst>
              <a:cxn ang="0">
                <a:pos x="T0" y="T1"/>
              </a:cxn>
              <a:cxn ang="0">
                <a:pos x="T2" y="T3"/>
              </a:cxn>
            </a:cxnLst>
            <a:rect l="0" t="0" r="r" b="b"/>
            <a:pathLst>
              <a:path w="53" h="53">
                <a:moveTo>
                  <a:pt x="0" y="0"/>
                </a:moveTo>
                <a:cubicBezTo>
                  <a:pt x="19" y="18"/>
                  <a:pt x="37" y="36"/>
                  <a:pt x="53" y="53"/>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1" name="Freeform 75"/>
          <p:cNvSpPr>
            <a:spLocks/>
          </p:cNvSpPr>
          <p:nvPr/>
        </p:nvSpPr>
        <p:spPr bwMode="auto">
          <a:xfrm>
            <a:off x="7204075" y="4524375"/>
            <a:ext cx="158750" cy="161925"/>
          </a:xfrm>
          <a:custGeom>
            <a:avLst/>
            <a:gdLst>
              <a:gd name="T0" fmla="*/ 0 w 48"/>
              <a:gd name="T1" fmla="*/ 0 h 49"/>
              <a:gd name="T2" fmla="*/ 48 w 48"/>
              <a:gd name="T3" fmla="*/ 49 h 49"/>
            </a:gdLst>
            <a:ahLst/>
            <a:cxnLst>
              <a:cxn ang="0">
                <a:pos x="T0" y="T1"/>
              </a:cxn>
              <a:cxn ang="0">
                <a:pos x="T2" y="T3"/>
              </a:cxn>
            </a:cxnLst>
            <a:rect l="0" t="0" r="r" b="b"/>
            <a:pathLst>
              <a:path w="48" h="49">
                <a:moveTo>
                  <a:pt x="0" y="0"/>
                </a:moveTo>
                <a:cubicBezTo>
                  <a:pt x="17" y="17"/>
                  <a:pt x="33" y="34"/>
                  <a:pt x="48" y="49"/>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2" name="Freeform 76"/>
          <p:cNvSpPr>
            <a:spLocks/>
          </p:cNvSpPr>
          <p:nvPr/>
        </p:nvSpPr>
        <p:spPr bwMode="auto">
          <a:xfrm>
            <a:off x="7310438" y="4527550"/>
            <a:ext cx="119063" cy="115888"/>
          </a:xfrm>
          <a:custGeom>
            <a:avLst/>
            <a:gdLst>
              <a:gd name="T0" fmla="*/ 0 w 36"/>
              <a:gd name="T1" fmla="*/ 0 h 35"/>
              <a:gd name="T2" fmla="*/ 36 w 36"/>
              <a:gd name="T3" fmla="*/ 35 h 35"/>
            </a:gdLst>
            <a:ahLst/>
            <a:cxnLst>
              <a:cxn ang="0">
                <a:pos x="T0" y="T1"/>
              </a:cxn>
              <a:cxn ang="0">
                <a:pos x="T2" y="T3"/>
              </a:cxn>
            </a:cxnLst>
            <a:rect l="0" t="0" r="r" b="b"/>
            <a:pathLst>
              <a:path w="36" h="35">
                <a:moveTo>
                  <a:pt x="0" y="0"/>
                </a:moveTo>
                <a:cubicBezTo>
                  <a:pt x="13" y="12"/>
                  <a:pt x="25" y="24"/>
                  <a:pt x="36" y="3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3" name="Freeform 77"/>
          <p:cNvSpPr>
            <a:spLocks/>
          </p:cNvSpPr>
          <p:nvPr/>
        </p:nvSpPr>
        <p:spPr bwMode="auto">
          <a:xfrm>
            <a:off x="7419975" y="4527550"/>
            <a:ext cx="71438" cy="71438"/>
          </a:xfrm>
          <a:custGeom>
            <a:avLst/>
            <a:gdLst>
              <a:gd name="T0" fmla="*/ 0 w 22"/>
              <a:gd name="T1" fmla="*/ 0 h 22"/>
              <a:gd name="T2" fmla="*/ 22 w 22"/>
              <a:gd name="T3" fmla="*/ 22 h 22"/>
            </a:gdLst>
            <a:ahLst/>
            <a:cxnLst>
              <a:cxn ang="0">
                <a:pos x="T0" y="T1"/>
              </a:cxn>
              <a:cxn ang="0">
                <a:pos x="T2" y="T3"/>
              </a:cxn>
            </a:cxnLst>
            <a:rect l="0" t="0" r="r" b="b"/>
            <a:pathLst>
              <a:path w="22" h="22">
                <a:moveTo>
                  <a:pt x="0" y="0"/>
                </a:moveTo>
                <a:cubicBezTo>
                  <a:pt x="7" y="8"/>
                  <a:pt x="15" y="15"/>
                  <a:pt x="22" y="22"/>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14" name="Freeform 78"/>
          <p:cNvSpPr>
            <a:spLocks/>
          </p:cNvSpPr>
          <p:nvPr/>
        </p:nvSpPr>
        <p:spPr bwMode="auto">
          <a:xfrm>
            <a:off x="7508875" y="4513263"/>
            <a:ext cx="49213" cy="50800"/>
          </a:xfrm>
          <a:custGeom>
            <a:avLst/>
            <a:gdLst>
              <a:gd name="T0" fmla="*/ 0 w 15"/>
              <a:gd name="T1" fmla="*/ 0 h 15"/>
              <a:gd name="T2" fmla="*/ 15 w 15"/>
              <a:gd name="T3" fmla="*/ 15 h 15"/>
            </a:gdLst>
            <a:ahLst/>
            <a:cxnLst>
              <a:cxn ang="0">
                <a:pos x="T0" y="T1"/>
              </a:cxn>
              <a:cxn ang="0">
                <a:pos x="T2" y="T3"/>
              </a:cxn>
            </a:cxnLst>
            <a:rect l="0" t="0" r="r" b="b"/>
            <a:pathLst>
              <a:path w="15" h="15">
                <a:moveTo>
                  <a:pt x="0" y="0"/>
                </a:moveTo>
                <a:cubicBezTo>
                  <a:pt x="5" y="5"/>
                  <a:pt x="10" y="10"/>
                  <a:pt x="15" y="15"/>
                </a:cubicBezTo>
              </a:path>
            </a:pathLst>
          </a:custGeom>
          <a:noFill/>
          <a:ln w="14288"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3" name="Line 87"/>
          <p:cNvSpPr>
            <a:spLocks noChangeShapeType="1"/>
          </p:cNvSpPr>
          <p:nvPr/>
        </p:nvSpPr>
        <p:spPr bwMode="auto">
          <a:xfrm flipV="1">
            <a:off x="4589463" y="3671888"/>
            <a:ext cx="377825" cy="16510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4" name="Line 88"/>
          <p:cNvSpPr>
            <a:spLocks noChangeShapeType="1"/>
          </p:cNvSpPr>
          <p:nvPr/>
        </p:nvSpPr>
        <p:spPr bwMode="auto">
          <a:xfrm flipH="1" flipV="1">
            <a:off x="6688138" y="3621088"/>
            <a:ext cx="414338" cy="6350"/>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5" name="Line 89"/>
          <p:cNvSpPr>
            <a:spLocks noChangeShapeType="1"/>
          </p:cNvSpPr>
          <p:nvPr/>
        </p:nvSpPr>
        <p:spPr bwMode="auto">
          <a:xfrm flipH="1" flipV="1">
            <a:off x="6165850" y="2709863"/>
            <a:ext cx="407988" cy="333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0"/>
          <p:cNvSpPr>
            <a:spLocks noChangeShapeType="1"/>
          </p:cNvSpPr>
          <p:nvPr/>
        </p:nvSpPr>
        <p:spPr bwMode="auto">
          <a:xfrm flipV="1">
            <a:off x="4078288" y="4656138"/>
            <a:ext cx="442913" cy="2079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54345E"/>
              </a:solidFill>
            </a:endParaRPr>
          </a:p>
        </p:txBody>
      </p:sp>
      <p:sp>
        <p:nvSpPr>
          <p:cNvPr id="127" name="Line 91"/>
          <p:cNvSpPr>
            <a:spLocks noChangeShapeType="1"/>
          </p:cNvSpPr>
          <p:nvPr/>
        </p:nvSpPr>
        <p:spPr bwMode="auto">
          <a:xfrm flipH="1">
            <a:off x="7151688" y="4513263"/>
            <a:ext cx="442913" cy="7938"/>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28" name="Line 92"/>
          <p:cNvSpPr>
            <a:spLocks noChangeShapeType="1"/>
          </p:cNvSpPr>
          <p:nvPr/>
        </p:nvSpPr>
        <p:spPr bwMode="auto">
          <a:xfrm flipV="1">
            <a:off x="5129213" y="2706688"/>
            <a:ext cx="360363" cy="131763"/>
          </a:xfrm>
          <a:prstGeom prst="line">
            <a:avLst/>
          </a:prstGeom>
          <a:noFill/>
          <a:ln w="2698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764347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0"/>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ARCHWAY KNOWLEDGE CURRICULUM</a:t>
            </a:r>
          </a:p>
        </p:txBody>
      </p:sp>
      <p:sp>
        <p:nvSpPr>
          <p:cNvPr id="113" name="Rounded Rectangle 112"/>
          <p:cNvSpPr/>
          <p:nvPr/>
        </p:nvSpPr>
        <p:spPr>
          <a:xfrm>
            <a:off x="6346628"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CORE EXPECTATIONS</a:t>
            </a:r>
          </a:p>
        </p:txBody>
      </p:sp>
      <p:sp>
        <p:nvSpPr>
          <p:cNvPr id="114" name="Rounded Rectangle 113"/>
          <p:cNvSpPr/>
          <p:nvPr/>
        </p:nvSpPr>
        <p:spPr>
          <a:xfrm>
            <a:off x="6342388" y="3389289"/>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t>HIGH-IMPACT PEDAGOGY</a:t>
            </a:r>
          </a:p>
        </p:txBody>
      </p:sp>
      <p:sp>
        <p:nvSpPr>
          <p:cNvPr id="115" name="TextBox 114"/>
          <p:cNvSpPr txBox="1"/>
          <p:nvPr/>
        </p:nvSpPr>
        <p:spPr>
          <a:xfrm>
            <a:off x="6346628" y="692695"/>
            <a:ext cx="5516024" cy="1308050"/>
          </a:xfrm>
          <a:prstGeom prst="rect">
            <a:avLst/>
          </a:prstGeom>
          <a:noFill/>
        </p:spPr>
        <p:txBody>
          <a:bodyPr wrap="square" rtlCol="0">
            <a:spAutoFit/>
          </a:bodyPr>
          <a:lstStyle/>
          <a:p>
            <a:r>
              <a:rPr lang="en-GB" sz="130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400"/>
              <a:t>.</a:t>
            </a:r>
          </a:p>
        </p:txBody>
      </p:sp>
      <p:sp>
        <p:nvSpPr>
          <p:cNvPr id="116" name="TextBox 115"/>
          <p:cNvSpPr txBox="1"/>
          <p:nvPr/>
        </p:nvSpPr>
        <p:spPr>
          <a:xfrm>
            <a:off x="6342388" y="2589288"/>
            <a:ext cx="5482945" cy="692497"/>
          </a:xfrm>
          <a:prstGeom prst="rect">
            <a:avLst/>
          </a:prstGeom>
          <a:noFill/>
        </p:spPr>
        <p:txBody>
          <a:bodyPr wrap="square" rtlCol="0">
            <a:spAutoFit/>
          </a:bodyPr>
          <a:lstStyle/>
          <a:p>
            <a:pPr>
              <a:spcAft>
                <a:spcPts val="600"/>
              </a:spcAft>
            </a:pPr>
            <a:r>
              <a:rPr lang="en-GB" sz="130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7" y="3921306"/>
            <a:ext cx="5488128" cy="692497"/>
          </a:xfrm>
          <a:prstGeom prst="rect">
            <a:avLst/>
          </a:prstGeom>
          <a:noFill/>
        </p:spPr>
        <p:txBody>
          <a:bodyPr wrap="square" rtlCol="0">
            <a:spAutoFit/>
          </a:bodyPr>
          <a:lstStyle/>
          <a:p>
            <a:pPr>
              <a:spcAft>
                <a:spcPts val="600"/>
              </a:spcAft>
            </a:pPr>
            <a:r>
              <a:rPr lang="en-GB" sz="130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3" y="4744143"/>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a:solidFill>
                  <a:schemeClr val="tx1"/>
                </a:solidFill>
              </a:rPr>
              <a:t>RESEARCH-INFORMED INNOVATION</a:t>
            </a:r>
          </a:p>
        </p:txBody>
      </p:sp>
      <p:sp>
        <p:nvSpPr>
          <p:cNvPr id="119" name="TextBox 118"/>
          <p:cNvSpPr txBox="1"/>
          <p:nvPr/>
        </p:nvSpPr>
        <p:spPr>
          <a:xfrm>
            <a:off x="6348095" y="5272751"/>
            <a:ext cx="5500193" cy="892552"/>
          </a:xfrm>
          <a:prstGeom prst="rect">
            <a:avLst/>
          </a:prstGeom>
          <a:noFill/>
        </p:spPr>
        <p:txBody>
          <a:bodyPr wrap="square" rtlCol="0">
            <a:spAutoFit/>
          </a:bodyPr>
          <a:lstStyle/>
          <a:p>
            <a:pPr>
              <a:spcAft>
                <a:spcPts val="600"/>
              </a:spcAft>
            </a:pPr>
            <a:r>
              <a:rPr lang="en-GB" sz="130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4" name="Rectangle 13"/>
          <p:cNvSpPr/>
          <p:nvPr/>
        </p:nvSpPr>
        <p:spPr>
          <a:xfrm>
            <a:off x="0" y="6339146"/>
            <a:ext cx="12192000" cy="5188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hevron 14"/>
          <p:cNvSpPr/>
          <p:nvPr/>
        </p:nvSpPr>
        <p:spPr>
          <a:xfrm>
            <a:off x="2592980" y="6339146"/>
            <a:ext cx="7831180" cy="521686"/>
          </a:xfrm>
          <a:prstGeom prst="chevron">
            <a:avLst/>
          </a:prstGeom>
          <a:solidFill>
            <a:schemeClr val="accent5">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ALT TEACHING AND LEARNING FRAMEWORK</a:t>
            </a:r>
            <a:endParaRPr lang="en-GB" sz="1600" b="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3" y="6420114"/>
            <a:ext cx="487873" cy="429535"/>
          </a:xfrm>
          <a:prstGeom prst="rect">
            <a:avLst/>
          </a:prstGeom>
        </p:spPr>
      </p:pic>
    </p:spTree>
    <p:extLst>
      <p:ext uri="{BB962C8B-B14F-4D97-AF65-F5344CB8AC3E}">
        <p14:creationId xmlns:p14="http://schemas.microsoft.com/office/powerpoint/2010/main" val="2335716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16866"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RETRIEVE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INSTRUCT</a:t>
            </a:r>
          </a:p>
        </p:txBody>
      </p:sp>
      <p:sp>
        <p:nvSpPr>
          <p:cNvPr id="22" name="Chevron 21"/>
          <p:cNvSpPr/>
          <p:nvPr/>
        </p:nvSpPr>
        <p:spPr>
          <a:xfrm>
            <a:off x="5412089"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PRACTISE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hevron 22"/>
          <p:cNvSpPr/>
          <p:nvPr/>
        </p:nvSpPr>
        <p:spPr>
          <a:xfrm>
            <a:off x="8068873"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SECURE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68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1" name="Table 40"/>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2"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52" name="Pentagon 51"/>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p:cNvSpPr/>
          <p:nvPr/>
        </p:nvSpPr>
        <p:spPr>
          <a:xfrm>
            <a:off x="11489909" y="-6595"/>
            <a:ext cx="704800" cy="492699"/>
          </a:xfrm>
          <a:prstGeom prst="rect">
            <a:avLst/>
          </a:prstGeom>
        </p:spPr>
        <p:txBody>
          <a:bodyPr wrap="square">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813" b="1" i="0" u="none" strike="noStrike" kern="1200" cap="none" spc="0" normalizeH="0" baseline="0" noProof="0">
                <a:ln>
                  <a:noFill/>
                </a:ln>
                <a:solidFill>
                  <a:srgbClr val="0B5196"/>
                </a:solidFill>
                <a:effectLst/>
                <a:uLnTx/>
                <a:uFillTx/>
                <a:latin typeface="Calibri" panose="020F0502020204030204"/>
                <a:ea typeface="+mn-ea"/>
                <a:cs typeface="+mn-cs"/>
              </a:rPr>
              <a:t>EVERY CHILD A READER</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63" b="0" i="1"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3" y="6420115"/>
            <a:ext cx="1316866"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RETRIEVE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INSTRUCT</a:t>
            </a:r>
          </a:p>
        </p:txBody>
      </p:sp>
      <p:sp>
        <p:nvSpPr>
          <p:cNvPr id="58" name="Chevron 57"/>
          <p:cNvSpPr/>
          <p:nvPr/>
        </p:nvSpPr>
        <p:spPr>
          <a:xfrm>
            <a:off x="5412089"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PRACTISE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Chevron 58"/>
          <p:cNvSpPr/>
          <p:nvPr/>
        </p:nvSpPr>
        <p:spPr>
          <a:xfrm>
            <a:off x="8068873"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SECURE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109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16866"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RETRIEVE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INSTRUCT</a:t>
            </a:r>
          </a:p>
        </p:txBody>
      </p:sp>
      <p:sp>
        <p:nvSpPr>
          <p:cNvPr id="22" name="Chevron 21"/>
          <p:cNvSpPr/>
          <p:nvPr/>
        </p:nvSpPr>
        <p:spPr>
          <a:xfrm>
            <a:off x="5412089"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PRACTISE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hevron 22"/>
          <p:cNvSpPr/>
          <p:nvPr/>
        </p:nvSpPr>
        <p:spPr>
          <a:xfrm>
            <a:off x="8068873"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SECURE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254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5" name="Table 44"/>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2"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56" name="Pentagon 5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p:cNvSpPr/>
          <p:nvPr/>
        </p:nvSpPr>
        <p:spPr>
          <a:xfrm>
            <a:off x="11489909" y="-6595"/>
            <a:ext cx="704800" cy="492699"/>
          </a:xfrm>
          <a:prstGeom prst="rect">
            <a:avLst/>
          </a:prstGeom>
        </p:spPr>
        <p:txBody>
          <a:bodyPr wrap="square">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813" b="1" i="0" u="none" strike="noStrike" kern="1200" cap="none" spc="0" normalizeH="0" baseline="0" noProof="0">
                <a:ln>
                  <a:noFill/>
                </a:ln>
                <a:solidFill>
                  <a:srgbClr val="0B5196"/>
                </a:solidFill>
                <a:effectLst/>
                <a:uLnTx/>
                <a:uFillTx/>
                <a:latin typeface="Calibri" panose="020F0502020204030204"/>
                <a:ea typeface="+mn-ea"/>
                <a:cs typeface="+mn-cs"/>
              </a:rPr>
              <a:t>EVERY CHILD A READER</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63" b="0" i="1"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3" y="6420115"/>
            <a:ext cx="1316866"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RETRIEVE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INSTRUCT</a:t>
            </a:r>
          </a:p>
        </p:txBody>
      </p:sp>
      <p:sp>
        <p:nvSpPr>
          <p:cNvPr id="62" name="Chevron 61"/>
          <p:cNvSpPr/>
          <p:nvPr/>
        </p:nvSpPr>
        <p:spPr>
          <a:xfrm>
            <a:off x="5412089"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PRACTISE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Chevron 62"/>
          <p:cNvSpPr/>
          <p:nvPr/>
        </p:nvSpPr>
        <p:spPr>
          <a:xfrm>
            <a:off x="8068873"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SECURE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084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4F50F9-747B-EF78-FE6D-00099F488C97}"/>
              </a:ext>
            </a:extLst>
          </p:cNvPr>
          <p:cNvSpPr>
            <a:spLocks/>
          </p:cNvSpPr>
          <p:nvPr userDrawn="1"/>
        </p:nvSpPr>
        <p:spPr>
          <a:xfrm>
            <a:off x="0" y="4922379"/>
            <a:ext cx="12192000" cy="1935613"/>
          </a:xfrm>
          <a:prstGeom prst="rect">
            <a:avLst/>
          </a:prstGeom>
          <a:solidFill>
            <a:srgbClr val="002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ack background with white text and blue triangle&#10;&#10;Description automatically generated">
            <a:extLst>
              <a:ext uri="{FF2B5EF4-FFF2-40B4-BE49-F238E27FC236}">
                <a16:creationId xmlns:a16="http://schemas.microsoft.com/office/drawing/2014/main" id="{6004067C-CF76-E8EA-FDC9-0B7A3C7DC88A}"/>
              </a:ext>
            </a:extLst>
          </p:cNvPr>
          <p:cNvPicPr>
            <a:picLocks noChangeAspect="1"/>
          </p:cNvPicPr>
          <p:nvPr userDrawn="1"/>
        </p:nvPicPr>
        <p:blipFill>
          <a:blip r:embed="rId2"/>
          <a:stretch>
            <a:fillRect/>
          </a:stretch>
        </p:blipFill>
        <p:spPr>
          <a:xfrm>
            <a:off x="9536469" y="5522265"/>
            <a:ext cx="2048309" cy="735660"/>
          </a:xfrm>
          <a:prstGeom prst="rect">
            <a:avLst/>
          </a:prstGeom>
        </p:spPr>
      </p:pic>
    </p:spTree>
    <p:extLst>
      <p:ext uri="{BB962C8B-B14F-4D97-AF65-F5344CB8AC3E}">
        <p14:creationId xmlns:p14="http://schemas.microsoft.com/office/powerpoint/2010/main" val="2280153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742950"/>
            <a:fld id="{D2EA1D2C-9AF5-4B13-A056-A1402AFEB55F}" type="datetime2">
              <a:rPr lang="en-US" sz="1463" smtClean="0">
                <a:solidFill>
                  <a:prstClr val="black"/>
                </a:solidFill>
              </a:rPr>
              <a:t>Friday, June 27, 2025</a:t>
            </a:fld>
            <a:endParaRPr lang="en-GB" sz="1463">
              <a:solidFill>
                <a:prstClr val="black"/>
              </a:solidFill>
            </a:endParaRPr>
          </a:p>
        </p:txBody>
      </p:sp>
      <p:sp>
        <p:nvSpPr>
          <p:cNvPr id="3" name="Footer Placeholder 2"/>
          <p:cNvSpPr>
            <a:spLocks noGrp="1"/>
          </p:cNvSpPr>
          <p:nvPr>
            <p:ph type="ftr" sz="quarter" idx="11"/>
          </p:nvPr>
        </p:nvSpPr>
        <p:spPr/>
        <p:txBody>
          <a:bodyPr/>
          <a:lstStyle/>
          <a:p>
            <a:pPr defTabSz="742950"/>
            <a:endParaRPr lang="en-GB" sz="1463">
              <a:solidFill>
                <a:prstClr val="black"/>
              </a:solidFill>
            </a:endParaRPr>
          </a:p>
        </p:txBody>
      </p:sp>
      <p:sp>
        <p:nvSpPr>
          <p:cNvPr id="4" name="Slide Number Placeholder 3"/>
          <p:cNvSpPr>
            <a:spLocks noGrp="1"/>
          </p:cNvSpPr>
          <p:nvPr>
            <p:ph type="sldNum" sz="quarter" idx="12"/>
          </p:nvPr>
        </p:nvSpPr>
        <p:spPr/>
        <p:txBody>
          <a:bodyPr/>
          <a:lstStyle/>
          <a:p>
            <a:pPr defTabSz="742950"/>
            <a:fld id="{460AA39F-60C5-44C8-8792-CE3924E8C539}" type="slidenum">
              <a:rPr lang="en-GB" sz="1463" smtClean="0">
                <a:solidFill>
                  <a:prstClr val="black"/>
                </a:solidFill>
              </a:rPr>
              <a:pPr defTabSz="742950"/>
              <a:t>‹#›</a:t>
            </a:fld>
            <a:endParaRPr lang="en-GB" sz="1463">
              <a:solidFill>
                <a:prstClr val="black"/>
              </a:solidFill>
            </a:endParaRPr>
          </a:p>
        </p:txBody>
      </p:sp>
    </p:spTree>
    <p:extLst>
      <p:ext uri="{BB962C8B-B14F-4D97-AF65-F5344CB8AC3E}">
        <p14:creationId xmlns:p14="http://schemas.microsoft.com/office/powerpoint/2010/main" val="2897988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18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Pentagon 10"/>
          <p:cNvSpPr/>
          <p:nvPr/>
        </p:nvSpPr>
        <p:spPr>
          <a:xfrm>
            <a:off x="112111" y="6444946"/>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0" i="0" u="none" strike="noStrike" kern="1200" cap="none" spc="0" normalizeH="0" baseline="0" noProof="0" dirty="0">
                <a:ln>
                  <a:noFill/>
                </a:ln>
                <a:solidFill>
                  <a:prstClr val="white"/>
                </a:solidFill>
                <a:effectLst/>
                <a:uLnTx/>
                <a:uFillTx/>
                <a:latin typeface="Calibri" panose="020F0502020204030204"/>
                <a:ea typeface="+mn-ea"/>
                <a:cs typeface="+mn-cs"/>
              </a:rPr>
              <a:t>RETRIEVE</a:t>
            </a:r>
            <a:endParaRPr kumimoji="0" lang="en-GB" sz="105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hevron 11"/>
          <p:cNvSpPr/>
          <p:nvPr/>
        </p:nvSpPr>
        <p:spPr>
          <a:xfrm>
            <a:off x="2860361" y="6444946"/>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0" i="0" u="none" strike="noStrike" kern="1200" cap="none" spc="0" normalizeH="0" baseline="0" noProof="0" dirty="0">
                <a:ln>
                  <a:noFill/>
                </a:ln>
                <a:solidFill>
                  <a:prstClr val="white"/>
                </a:solidFill>
                <a:effectLst/>
                <a:uLnTx/>
                <a:uFillTx/>
                <a:latin typeface="Calibri" panose="020F0502020204030204"/>
                <a:ea typeface="+mn-ea"/>
                <a:cs typeface="+mn-cs"/>
              </a:rPr>
              <a:t>INSTRUCT</a:t>
            </a:r>
          </a:p>
        </p:txBody>
      </p:sp>
      <p:sp>
        <p:nvSpPr>
          <p:cNvPr id="13" name="Chevron 12"/>
          <p:cNvSpPr/>
          <p:nvPr/>
        </p:nvSpPr>
        <p:spPr>
          <a:xfrm>
            <a:off x="5600494" y="6444946"/>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1" i="0" u="none" strike="noStrike" kern="1200" cap="none" spc="0" normalizeH="0" baseline="0" noProof="0" dirty="0">
                <a:ln>
                  <a:noFill/>
                </a:ln>
                <a:solidFill>
                  <a:srgbClr val="0B5196"/>
                </a:solidFill>
                <a:effectLst/>
                <a:uLnTx/>
                <a:uFillTx/>
                <a:latin typeface="Calibri" panose="020F0502020204030204"/>
                <a:ea typeface="+mn-ea"/>
                <a:cs typeface="+mn-cs"/>
              </a:rPr>
              <a:t>PRACTISE</a:t>
            </a:r>
            <a:endParaRPr kumimoji="0" lang="en-GB" sz="1056" b="1" i="0" u="none" strike="noStrike" kern="1200" cap="none" spc="0" normalizeH="0" baseline="0" noProof="0" dirty="0">
              <a:ln>
                <a:noFill/>
              </a:ln>
              <a:solidFill>
                <a:srgbClr val="0B5196"/>
              </a:solidFill>
              <a:effectLst/>
              <a:uLnTx/>
              <a:uFillTx/>
              <a:latin typeface="Calibri" panose="020F0502020204030204"/>
              <a:ea typeface="+mn-ea"/>
              <a:cs typeface="+mn-cs"/>
            </a:endParaRPr>
          </a:p>
        </p:txBody>
      </p:sp>
      <p:sp>
        <p:nvSpPr>
          <p:cNvPr id="14" name="Chevron 13"/>
          <p:cNvSpPr/>
          <p:nvPr/>
        </p:nvSpPr>
        <p:spPr>
          <a:xfrm>
            <a:off x="8336532" y="6444946"/>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0" i="0" u="none" strike="noStrike" kern="1200" cap="none" spc="0" normalizeH="0" baseline="0" noProof="0" dirty="0">
                <a:ln>
                  <a:noFill/>
                </a:ln>
                <a:solidFill>
                  <a:prstClr val="white"/>
                </a:solidFill>
                <a:effectLst/>
                <a:uLnTx/>
                <a:uFillTx/>
                <a:latin typeface="Calibri" panose="020F0502020204030204"/>
                <a:ea typeface="+mn-ea"/>
                <a:cs typeface="+mn-cs"/>
              </a:rPr>
              <a:t>SECURE</a:t>
            </a:r>
            <a:endParaRPr kumimoji="0" lang="en-GB" sz="105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5" y="6420118"/>
            <a:ext cx="487873" cy="429535"/>
          </a:xfrm>
          <a:prstGeom prst="rect">
            <a:avLst/>
          </a:prstGeom>
        </p:spPr>
      </p:pic>
      <p:sp>
        <p:nvSpPr>
          <p:cNvPr id="8" name="Text Placeholder 4"/>
          <p:cNvSpPr>
            <a:spLocks noGrp="1"/>
          </p:cNvSpPr>
          <p:nvPr>
            <p:ph type="body" sz="quarter" idx="10"/>
          </p:nvPr>
        </p:nvSpPr>
        <p:spPr>
          <a:xfrm>
            <a:off x="272048" y="304519"/>
            <a:ext cx="11626757" cy="750661"/>
          </a:xfrm>
          <a:prstGeom prst="rect">
            <a:avLst/>
          </a:prstGeom>
        </p:spPr>
        <p:txBody>
          <a:bodyPr/>
          <a:lstStyle>
            <a:lvl1pPr marL="0" indent="0">
              <a:buNone/>
              <a:defRPr sz="2377"/>
            </a:lvl1pPr>
          </a:lstStyle>
          <a:p>
            <a:pPr lvl="0"/>
            <a:r>
              <a:rPr lang="en-GB"/>
              <a:t>Click to 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8830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417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18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Pentagon 10"/>
          <p:cNvSpPr/>
          <p:nvPr/>
        </p:nvSpPr>
        <p:spPr>
          <a:xfrm>
            <a:off x="112111" y="6444946"/>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0" i="0" u="none" strike="noStrike" kern="1200" cap="none" spc="0" normalizeH="0" baseline="0" noProof="0" dirty="0">
                <a:ln>
                  <a:noFill/>
                </a:ln>
                <a:solidFill>
                  <a:prstClr val="white"/>
                </a:solidFill>
                <a:effectLst/>
                <a:uLnTx/>
                <a:uFillTx/>
                <a:latin typeface="Calibri" panose="020F0502020204030204"/>
                <a:ea typeface="+mn-ea"/>
                <a:cs typeface="+mn-cs"/>
              </a:rPr>
              <a:t>RETRIEVE</a:t>
            </a:r>
            <a:endParaRPr kumimoji="0" lang="en-GB" sz="105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hevron 11"/>
          <p:cNvSpPr/>
          <p:nvPr/>
        </p:nvSpPr>
        <p:spPr>
          <a:xfrm>
            <a:off x="2860361" y="6444946"/>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1" i="0" u="none" strike="noStrike" kern="1200" cap="none" spc="0" normalizeH="0" baseline="0" noProof="0" dirty="0">
                <a:ln>
                  <a:noFill/>
                </a:ln>
                <a:solidFill>
                  <a:srgbClr val="0B5196"/>
                </a:solidFill>
                <a:effectLst/>
                <a:uLnTx/>
                <a:uFillTx/>
                <a:latin typeface="Calibri" panose="020F0502020204030204"/>
                <a:ea typeface="+mn-ea"/>
                <a:cs typeface="+mn-cs"/>
              </a:rPr>
              <a:t>INSTRUCT</a:t>
            </a:r>
          </a:p>
        </p:txBody>
      </p:sp>
      <p:sp>
        <p:nvSpPr>
          <p:cNvPr id="13" name="Chevron 12"/>
          <p:cNvSpPr/>
          <p:nvPr/>
        </p:nvSpPr>
        <p:spPr>
          <a:xfrm>
            <a:off x="5600494" y="6444946"/>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0" i="0" u="none" strike="noStrike" kern="1200" cap="none" spc="0" normalizeH="0" baseline="0" noProof="0" dirty="0">
                <a:ln>
                  <a:noFill/>
                </a:ln>
                <a:solidFill>
                  <a:prstClr val="white"/>
                </a:solidFill>
                <a:effectLst/>
                <a:uLnTx/>
                <a:uFillTx/>
                <a:latin typeface="Calibri" panose="020F0502020204030204"/>
                <a:ea typeface="+mn-ea"/>
                <a:cs typeface="+mn-cs"/>
              </a:rPr>
              <a:t>PRACTISE</a:t>
            </a:r>
            <a:endParaRPr kumimoji="0" lang="en-GB" sz="105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Chevron 13"/>
          <p:cNvSpPr/>
          <p:nvPr/>
        </p:nvSpPr>
        <p:spPr>
          <a:xfrm>
            <a:off x="8336532" y="6444946"/>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0" i="0" u="none" strike="noStrike" kern="1200" cap="none" spc="0" normalizeH="0" baseline="0" noProof="0" dirty="0">
                <a:ln>
                  <a:noFill/>
                </a:ln>
                <a:solidFill>
                  <a:prstClr val="white"/>
                </a:solidFill>
                <a:effectLst/>
                <a:uLnTx/>
                <a:uFillTx/>
                <a:latin typeface="Calibri" panose="020F0502020204030204"/>
                <a:ea typeface="+mn-ea"/>
                <a:cs typeface="+mn-cs"/>
              </a:rPr>
              <a:t>SECURE</a:t>
            </a:r>
            <a:endParaRPr kumimoji="0" lang="en-GB" sz="105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189"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3"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201"/>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1"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5" y="5610063"/>
            <a:ext cx="237138" cy="317761"/>
          </a:xfrm>
          <a:prstGeom prst="rect">
            <a:avLst/>
          </a:prstGeom>
        </p:spPr>
      </p:pic>
      <p:sp>
        <p:nvSpPr>
          <p:cNvPr id="36" name="Pentagon 35"/>
          <p:cNvSpPr/>
          <p:nvPr/>
        </p:nvSpPr>
        <p:spPr>
          <a:xfrm rot="5400000">
            <a:off x="11561798" y="3404"/>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18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a:off x="11489909" y="-6595"/>
            <a:ext cx="704800" cy="316049"/>
          </a:xfrm>
          <a:prstGeom prst="rect">
            <a:avLst/>
          </a:prstGeom>
        </p:spPr>
        <p:txBody>
          <a:bodyPr wrap="square">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661" b="1" i="0" u="none" strike="noStrike" kern="1200" cap="none" spc="0" normalizeH="0" baseline="0" noProof="0" dirty="0">
                <a:ln>
                  <a:noFill/>
                </a:ln>
                <a:solidFill>
                  <a:srgbClr val="0B5196"/>
                </a:solidFill>
                <a:effectLst/>
                <a:uLnTx/>
                <a:uFillTx/>
                <a:latin typeface="Calibri" panose="020F0502020204030204"/>
                <a:ea typeface="+mn-ea"/>
                <a:cs typeface="+mn-cs"/>
              </a:rPr>
              <a:t>EVERY CHILD A READER</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32"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5" y="6420118"/>
            <a:ext cx="487873" cy="429535"/>
          </a:xfrm>
          <a:prstGeom prst="rect">
            <a:avLst/>
          </a:prstGeom>
        </p:spPr>
      </p:pic>
      <p:sp>
        <p:nvSpPr>
          <p:cNvPr id="24" name="Text Placeholder 4"/>
          <p:cNvSpPr>
            <a:spLocks noGrp="1"/>
          </p:cNvSpPr>
          <p:nvPr>
            <p:ph type="body" sz="quarter" idx="10"/>
          </p:nvPr>
        </p:nvSpPr>
        <p:spPr>
          <a:xfrm>
            <a:off x="272050" y="304519"/>
            <a:ext cx="10945813" cy="750661"/>
          </a:xfrm>
          <a:prstGeom prst="rect">
            <a:avLst/>
          </a:prstGeom>
        </p:spPr>
        <p:txBody>
          <a:bodyPr/>
          <a:lstStyle>
            <a:lvl1pPr marL="0" indent="0">
              <a:buNone/>
              <a:defRPr sz="2377"/>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16855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18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Pentagon 10"/>
          <p:cNvSpPr/>
          <p:nvPr/>
        </p:nvSpPr>
        <p:spPr>
          <a:xfrm>
            <a:off x="112111" y="6444946"/>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0" i="0" u="none" strike="noStrike" kern="1200" cap="none" spc="0" normalizeH="0" baseline="0" noProof="0" dirty="0">
                <a:ln>
                  <a:noFill/>
                </a:ln>
                <a:solidFill>
                  <a:prstClr val="white"/>
                </a:solidFill>
                <a:effectLst/>
                <a:uLnTx/>
                <a:uFillTx/>
                <a:latin typeface="Calibri" panose="020F0502020204030204"/>
                <a:ea typeface="+mn-ea"/>
                <a:cs typeface="+mn-cs"/>
              </a:rPr>
              <a:t>RETRIEVE</a:t>
            </a:r>
            <a:endParaRPr kumimoji="0" lang="en-GB" sz="105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hevron 11"/>
          <p:cNvSpPr/>
          <p:nvPr/>
        </p:nvSpPr>
        <p:spPr>
          <a:xfrm>
            <a:off x="2860361" y="6444946"/>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0" i="0" u="none" strike="noStrike" kern="1200" cap="none" spc="0" normalizeH="0" baseline="0" noProof="0" dirty="0">
                <a:ln>
                  <a:noFill/>
                </a:ln>
                <a:solidFill>
                  <a:prstClr val="white"/>
                </a:solidFill>
                <a:effectLst/>
                <a:uLnTx/>
                <a:uFillTx/>
                <a:latin typeface="Calibri" panose="020F0502020204030204"/>
                <a:ea typeface="+mn-ea"/>
                <a:cs typeface="+mn-cs"/>
              </a:rPr>
              <a:t>INSTRUCT</a:t>
            </a:r>
          </a:p>
        </p:txBody>
      </p:sp>
      <p:sp>
        <p:nvSpPr>
          <p:cNvPr id="13" name="Chevron 12"/>
          <p:cNvSpPr/>
          <p:nvPr/>
        </p:nvSpPr>
        <p:spPr>
          <a:xfrm>
            <a:off x="5600494" y="6444946"/>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1" i="0" u="none" strike="noStrike" kern="1200" cap="none" spc="0" normalizeH="0" baseline="0" noProof="0" dirty="0">
                <a:ln>
                  <a:noFill/>
                </a:ln>
                <a:solidFill>
                  <a:srgbClr val="0B5196"/>
                </a:solidFill>
                <a:effectLst/>
                <a:uLnTx/>
                <a:uFillTx/>
                <a:latin typeface="Calibri" panose="020F0502020204030204"/>
                <a:ea typeface="+mn-ea"/>
                <a:cs typeface="+mn-cs"/>
              </a:rPr>
              <a:t>PRACTISE</a:t>
            </a:r>
            <a:endParaRPr kumimoji="0" lang="en-GB" sz="1056" b="1" i="0" u="none" strike="noStrike" kern="1200" cap="none" spc="0" normalizeH="0" baseline="0" noProof="0" dirty="0">
              <a:ln>
                <a:noFill/>
              </a:ln>
              <a:solidFill>
                <a:srgbClr val="0B5196"/>
              </a:solidFill>
              <a:effectLst/>
              <a:uLnTx/>
              <a:uFillTx/>
              <a:latin typeface="Calibri" panose="020F0502020204030204"/>
              <a:ea typeface="+mn-ea"/>
              <a:cs typeface="+mn-cs"/>
            </a:endParaRPr>
          </a:p>
        </p:txBody>
      </p:sp>
      <p:sp>
        <p:nvSpPr>
          <p:cNvPr id="14" name="Chevron 13"/>
          <p:cNvSpPr/>
          <p:nvPr/>
        </p:nvSpPr>
        <p:spPr>
          <a:xfrm>
            <a:off x="8336532" y="6444946"/>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0" i="0" u="none" strike="noStrike" kern="1200" cap="none" spc="0" normalizeH="0" baseline="0" noProof="0" dirty="0">
                <a:ln>
                  <a:noFill/>
                </a:ln>
                <a:solidFill>
                  <a:prstClr val="white"/>
                </a:solidFill>
                <a:effectLst/>
                <a:uLnTx/>
                <a:uFillTx/>
                <a:latin typeface="Calibri" panose="020F0502020204030204"/>
                <a:ea typeface="+mn-ea"/>
                <a:cs typeface="+mn-cs"/>
              </a:rPr>
              <a:t>SECURE</a:t>
            </a:r>
            <a:endParaRPr kumimoji="0" lang="en-GB" sz="105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189"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3"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201"/>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1"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5" y="5610063"/>
            <a:ext cx="237138" cy="317761"/>
          </a:xfrm>
          <a:prstGeom prst="rect">
            <a:avLst/>
          </a:prstGeom>
        </p:spPr>
      </p:pic>
      <p:sp>
        <p:nvSpPr>
          <p:cNvPr id="36" name="Pentagon 35"/>
          <p:cNvSpPr/>
          <p:nvPr/>
        </p:nvSpPr>
        <p:spPr>
          <a:xfrm rot="5400000">
            <a:off x="11561798" y="3404"/>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18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a:off x="11489909" y="-6595"/>
            <a:ext cx="704800" cy="316049"/>
          </a:xfrm>
          <a:prstGeom prst="rect">
            <a:avLst/>
          </a:prstGeom>
        </p:spPr>
        <p:txBody>
          <a:bodyPr wrap="square">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661" b="1" i="0" u="none" strike="noStrike" kern="1200" cap="none" spc="0" normalizeH="0" baseline="0" noProof="0" dirty="0">
                <a:ln>
                  <a:noFill/>
                </a:ln>
                <a:solidFill>
                  <a:srgbClr val="0B5196"/>
                </a:solidFill>
                <a:effectLst/>
                <a:uLnTx/>
                <a:uFillTx/>
                <a:latin typeface="Calibri" panose="020F0502020204030204"/>
                <a:ea typeface="+mn-ea"/>
                <a:cs typeface="+mn-cs"/>
              </a:rPr>
              <a:t>EVERY CHILD A READER</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32"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5" y="6420118"/>
            <a:ext cx="487873" cy="429535"/>
          </a:xfrm>
          <a:prstGeom prst="rect">
            <a:avLst/>
          </a:prstGeom>
        </p:spPr>
      </p:pic>
      <p:sp>
        <p:nvSpPr>
          <p:cNvPr id="24" name="Text Placeholder 4"/>
          <p:cNvSpPr>
            <a:spLocks noGrp="1"/>
          </p:cNvSpPr>
          <p:nvPr>
            <p:ph type="body" sz="quarter" idx="10"/>
          </p:nvPr>
        </p:nvSpPr>
        <p:spPr>
          <a:xfrm>
            <a:off x="272050" y="304519"/>
            <a:ext cx="10945813" cy="750661"/>
          </a:xfrm>
          <a:prstGeom prst="rect">
            <a:avLst/>
          </a:prstGeom>
        </p:spPr>
        <p:txBody>
          <a:bodyPr/>
          <a:lstStyle>
            <a:lvl1pPr marL="0" indent="0">
              <a:buNone/>
              <a:defRPr sz="2377"/>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77051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18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Pentagon 10"/>
          <p:cNvSpPr/>
          <p:nvPr/>
        </p:nvSpPr>
        <p:spPr>
          <a:xfrm>
            <a:off x="112111" y="6444946"/>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0" i="0" u="none" strike="noStrike" kern="1200" cap="none" spc="0" normalizeH="0" baseline="0" noProof="0" dirty="0">
                <a:ln>
                  <a:noFill/>
                </a:ln>
                <a:solidFill>
                  <a:prstClr val="white"/>
                </a:solidFill>
                <a:effectLst/>
                <a:uLnTx/>
                <a:uFillTx/>
                <a:latin typeface="Calibri" panose="020F0502020204030204"/>
                <a:ea typeface="+mn-ea"/>
                <a:cs typeface="+mn-cs"/>
              </a:rPr>
              <a:t>RETRIEVE</a:t>
            </a:r>
            <a:endParaRPr kumimoji="0" lang="en-GB" sz="105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hevron 11"/>
          <p:cNvSpPr/>
          <p:nvPr/>
        </p:nvSpPr>
        <p:spPr>
          <a:xfrm>
            <a:off x="2860361" y="6444946"/>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0" i="0" u="none" strike="noStrike" kern="1200" cap="none" spc="0" normalizeH="0" baseline="0" noProof="0" dirty="0">
                <a:ln>
                  <a:noFill/>
                </a:ln>
                <a:solidFill>
                  <a:prstClr val="white"/>
                </a:solidFill>
                <a:effectLst/>
                <a:uLnTx/>
                <a:uFillTx/>
                <a:latin typeface="Calibri" panose="020F0502020204030204"/>
                <a:ea typeface="+mn-ea"/>
                <a:cs typeface="+mn-cs"/>
              </a:rPr>
              <a:t>INSTRUCT</a:t>
            </a:r>
          </a:p>
        </p:txBody>
      </p:sp>
      <p:sp>
        <p:nvSpPr>
          <p:cNvPr id="13" name="Chevron 12"/>
          <p:cNvSpPr/>
          <p:nvPr/>
        </p:nvSpPr>
        <p:spPr>
          <a:xfrm>
            <a:off x="5600494" y="6444946"/>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1" i="0" u="none" strike="noStrike" kern="1200" cap="none" spc="0" normalizeH="0" baseline="0" noProof="0" dirty="0">
                <a:ln>
                  <a:noFill/>
                </a:ln>
                <a:solidFill>
                  <a:srgbClr val="0B5196"/>
                </a:solidFill>
                <a:effectLst/>
                <a:uLnTx/>
                <a:uFillTx/>
                <a:latin typeface="Calibri" panose="020F0502020204030204"/>
                <a:ea typeface="+mn-ea"/>
                <a:cs typeface="+mn-cs"/>
              </a:rPr>
              <a:t>PRACTISE</a:t>
            </a:r>
            <a:endParaRPr kumimoji="0" lang="en-GB" sz="1056" b="1" i="0" u="none" strike="noStrike" kern="1200" cap="none" spc="0" normalizeH="0" baseline="0" noProof="0" dirty="0">
              <a:ln>
                <a:noFill/>
              </a:ln>
              <a:solidFill>
                <a:srgbClr val="0B5196"/>
              </a:solidFill>
              <a:effectLst/>
              <a:uLnTx/>
              <a:uFillTx/>
              <a:latin typeface="Calibri" panose="020F0502020204030204"/>
              <a:ea typeface="+mn-ea"/>
              <a:cs typeface="+mn-cs"/>
            </a:endParaRPr>
          </a:p>
        </p:txBody>
      </p:sp>
      <p:sp>
        <p:nvSpPr>
          <p:cNvPr id="14" name="Chevron 13"/>
          <p:cNvSpPr/>
          <p:nvPr/>
        </p:nvSpPr>
        <p:spPr>
          <a:xfrm>
            <a:off x="8336532" y="6444946"/>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848" b="0" i="0" u="none" strike="noStrike" kern="1200" cap="none" spc="0" normalizeH="0" baseline="0" noProof="0" dirty="0">
                <a:ln>
                  <a:noFill/>
                </a:ln>
                <a:solidFill>
                  <a:prstClr val="white"/>
                </a:solidFill>
                <a:effectLst/>
                <a:uLnTx/>
                <a:uFillTx/>
                <a:latin typeface="Calibri" panose="020F0502020204030204"/>
                <a:ea typeface="+mn-ea"/>
                <a:cs typeface="+mn-cs"/>
              </a:rPr>
              <a:t>SECURE</a:t>
            </a:r>
            <a:endParaRPr kumimoji="0" lang="en-GB" sz="1056"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189"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Table 15"/>
          <p:cNvGraphicFramePr>
            <a:graphicFrameLocks noGrp="1"/>
          </p:cNvGraphicFramePr>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8"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3"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201"/>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1"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5" y="5610063"/>
            <a:ext cx="237138" cy="317761"/>
          </a:xfrm>
          <a:prstGeom prst="rect">
            <a:avLst/>
          </a:prstGeom>
        </p:spPr>
      </p:pic>
      <p:sp>
        <p:nvSpPr>
          <p:cNvPr id="36" name="Pentagon 35"/>
          <p:cNvSpPr/>
          <p:nvPr/>
        </p:nvSpPr>
        <p:spPr>
          <a:xfrm rot="5400000">
            <a:off x="11561798" y="3404"/>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18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a:off x="11489909" y="-6595"/>
            <a:ext cx="704800" cy="316049"/>
          </a:xfrm>
          <a:prstGeom prst="rect">
            <a:avLst/>
          </a:prstGeom>
        </p:spPr>
        <p:txBody>
          <a:bodyPr wrap="square">
            <a:spAutoFit/>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661" b="1" i="0" u="none" strike="noStrike" kern="1200" cap="none" spc="0" normalizeH="0" baseline="0" noProof="0" dirty="0">
                <a:ln>
                  <a:noFill/>
                </a:ln>
                <a:solidFill>
                  <a:srgbClr val="0B5196"/>
                </a:solidFill>
                <a:effectLst/>
                <a:uLnTx/>
                <a:uFillTx/>
                <a:latin typeface="Calibri" panose="020F0502020204030204"/>
                <a:ea typeface="+mn-ea"/>
                <a:cs typeface="+mn-cs"/>
              </a:rPr>
              <a:t>EVERY CHILD A READER</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32"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5" y="6420118"/>
            <a:ext cx="487873" cy="429535"/>
          </a:xfrm>
          <a:prstGeom prst="rect">
            <a:avLst/>
          </a:prstGeom>
        </p:spPr>
      </p:pic>
      <p:sp>
        <p:nvSpPr>
          <p:cNvPr id="24" name="Text Placeholder 4"/>
          <p:cNvSpPr>
            <a:spLocks noGrp="1"/>
          </p:cNvSpPr>
          <p:nvPr>
            <p:ph type="body" sz="quarter" idx="10"/>
          </p:nvPr>
        </p:nvSpPr>
        <p:spPr>
          <a:xfrm>
            <a:off x="272050" y="304519"/>
            <a:ext cx="10945813" cy="750661"/>
          </a:xfrm>
          <a:prstGeom prst="rect">
            <a:avLst/>
          </a:prstGeom>
        </p:spPr>
        <p:txBody>
          <a:bodyPr/>
          <a:lstStyle>
            <a:lvl1pPr marL="0" indent="0">
              <a:buNone/>
              <a:defRPr sz="2377"/>
            </a:lvl1pPr>
          </a:lstStyle>
          <a:p>
            <a:pPr lvl="0"/>
            <a:r>
              <a:rPr lang="en-GB"/>
              <a:t>Click to 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74852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repa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636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6E61F4-1B4A-6522-63A6-4981421009F9}"/>
              </a:ext>
            </a:extLst>
          </p:cNvPr>
          <p:cNvSpPr>
            <a:spLocks/>
          </p:cNvSpPr>
          <p:nvPr userDrawn="1"/>
        </p:nvSpPr>
        <p:spPr>
          <a:xfrm>
            <a:off x="0" y="4922379"/>
            <a:ext cx="12192000" cy="1935613"/>
          </a:xfrm>
          <a:prstGeom prst="rect">
            <a:avLst/>
          </a:prstGeom>
          <a:solidFill>
            <a:srgbClr val="002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black background with white text and blue triangle&#10;&#10;Description automatically generated">
            <a:extLst>
              <a:ext uri="{FF2B5EF4-FFF2-40B4-BE49-F238E27FC236}">
                <a16:creationId xmlns:a16="http://schemas.microsoft.com/office/drawing/2014/main" id="{BA6F82C2-C913-192A-6D28-1FA521EB3FF1}"/>
              </a:ext>
            </a:extLst>
          </p:cNvPr>
          <p:cNvPicPr>
            <a:picLocks noChangeAspect="1"/>
          </p:cNvPicPr>
          <p:nvPr userDrawn="1"/>
        </p:nvPicPr>
        <p:blipFill>
          <a:blip r:embed="rId2"/>
          <a:stretch>
            <a:fillRect/>
          </a:stretch>
        </p:blipFill>
        <p:spPr>
          <a:xfrm>
            <a:off x="9536469" y="5522265"/>
            <a:ext cx="2048309" cy="735660"/>
          </a:xfrm>
          <a:prstGeom prst="rect">
            <a:avLst/>
          </a:prstGeom>
        </p:spPr>
      </p:pic>
    </p:spTree>
    <p:extLst>
      <p:ext uri="{BB962C8B-B14F-4D97-AF65-F5344CB8AC3E}">
        <p14:creationId xmlns:p14="http://schemas.microsoft.com/office/powerpoint/2010/main" val="3157096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our turn">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9BE46C-511C-8F49-B60B-74FD567DED08}"/>
              </a:ext>
            </a:extLst>
          </p:cNvPr>
          <p:cNvSpPr>
            <a:spLocks/>
          </p:cNvSpPr>
          <p:nvPr userDrawn="1"/>
        </p:nvSpPr>
        <p:spPr>
          <a:xfrm>
            <a:off x="1307507" y="1008076"/>
            <a:ext cx="9576986" cy="5550629"/>
          </a:xfrm>
          <a:prstGeom prst="roundRect">
            <a:avLst>
              <a:gd name="adj" fmla="val 13075"/>
            </a:avLst>
          </a:prstGeom>
          <a:solidFill>
            <a:schemeClr val="bg1"/>
          </a:solid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32A6BC-E2AA-B3FA-F743-3E309361D9C8}"/>
              </a:ext>
            </a:extLst>
          </p:cNvPr>
          <p:cNvSpPr>
            <a:spLocks/>
          </p:cNvSpPr>
          <p:nvPr userDrawn="1"/>
        </p:nvSpPr>
        <p:spPr>
          <a:xfrm>
            <a:off x="0" y="5921829"/>
            <a:ext cx="12192000" cy="936163"/>
          </a:xfrm>
          <a:prstGeom prst="rect">
            <a:avLst/>
          </a:prstGeom>
          <a:solidFill>
            <a:srgbClr val="002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ack background with white text and blue triangle&#10;&#10;Description automatically generated">
            <a:extLst>
              <a:ext uri="{FF2B5EF4-FFF2-40B4-BE49-F238E27FC236}">
                <a16:creationId xmlns:a16="http://schemas.microsoft.com/office/drawing/2014/main" id="{A79BC5AA-0D64-E782-8A29-3CB28E0B93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350" y="6196012"/>
            <a:ext cx="1009850" cy="362693"/>
          </a:xfrm>
          <a:prstGeom prst="rect">
            <a:avLst/>
          </a:prstGeom>
        </p:spPr>
      </p:pic>
      <p:pic>
        <p:nvPicPr>
          <p:cNvPr id="3" name="Picture 2">
            <a:extLst>
              <a:ext uri="{FF2B5EF4-FFF2-40B4-BE49-F238E27FC236}">
                <a16:creationId xmlns:a16="http://schemas.microsoft.com/office/drawing/2014/main" id="{893FB35F-83FA-817C-7D99-2891C140250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429245" y="4228016"/>
            <a:ext cx="1333511" cy="1332000"/>
          </a:xfrm>
          <a:prstGeom prst="rect">
            <a:avLst/>
          </a:prstGeom>
        </p:spPr>
      </p:pic>
      <p:sp>
        <p:nvSpPr>
          <p:cNvPr id="9" name="TextBox 8">
            <a:extLst>
              <a:ext uri="{FF2B5EF4-FFF2-40B4-BE49-F238E27FC236}">
                <a16:creationId xmlns:a16="http://schemas.microsoft.com/office/drawing/2014/main" id="{74DC63F7-6886-B6DB-A8D1-5FC6EA21C8AA}"/>
              </a:ext>
            </a:extLst>
          </p:cNvPr>
          <p:cNvSpPr txBox="1"/>
          <p:nvPr userDrawn="1"/>
        </p:nvSpPr>
        <p:spPr>
          <a:xfrm>
            <a:off x="3203972" y="2189657"/>
            <a:ext cx="5784056" cy="1323439"/>
          </a:xfrm>
          <a:prstGeom prst="rect">
            <a:avLst/>
          </a:prstGeom>
          <a:noFill/>
        </p:spPr>
        <p:txBody>
          <a:bodyPr wrap="square" rtlCol="0">
            <a:spAutoFit/>
          </a:bodyPr>
          <a:lstStyle/>
          <a:p>
            <a:pPr algn="ctr"/>
            <a:r>
              <a:rPr lang="en-GB" sz="8000">
                <a:latin typeface="+mn-lt"/>
              </a:rPr>
              <a:t>Your turn</a:t>
            </a:r>
          </a:p>
        </p:txBody>
      </p:sp>
    </p:spTree>
    <p:extLst>
      <p:ext uri="{BB962C8B-B14F-4D97-AF65-F5344CB8AC3E}">
        <p14:creationId xmlns:p14="http://schemas.microsoft.com/office/powerpoint/2010/main" val="1957662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t's check">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9BE46C-511C-8F49-B60B-74FD567DED08}"/>
              </a:ext>
            </a:extLst>
          </p:cNvPr>
          <p:cNvSpPr>
            <a:spLocks/>
          </p:cNvSpPr>
          <p:nvPr userDrawn="1"/>
        </p:nvSpPr>
        <p:spPr>
          <a:xfrm>
            <a:off x="1307507" y="1008076"/>
            <a:ext cx="9576986" cy="5550629"/>
          </a:xfrm>
          <a:prstGeom prst="roundRect">
            <a:avLst>
              <a:gd name="adj" fmla="val 13075"/>
            </a:avLst>
          </a:prstGeom>
          <a:solidFill>
            <a:schemeClr val="bg1"/>
          </a:solid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32A6BC-E2AA-B3FA-F743-3E309361D9C8}"/>
              </a:ext>
            </a:extLst>
          </p:cNvPr>
          <p:cNvSpPr>
            <a:spLocks/>
          </p:cNvSpPr>
          <p:nvPr userDrawn="1"/>
        </p:nvSpPr>
        <p:spPr>
          <a:xfrm>
            <a:off x="0" y="5921829"/>
            <a:ext cx="12192000" cy="936163"/>
          </a:xfrm>
          <a:prstGeom prst="rect">
            <a:avLst/>
          </a:prstGeom>
          <a:solidFill>
            <a:srgbClr val="002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ack background with white text and blue triangle&#10;&#10;Description automatically generated">
            <a:extLst>
              <a:ext uri="{FF2B5EF4-FFF2-40B4-BE49-F238E27FC236}">
                <a16:creationId xmlns:a16="http://schemas.microsoft.com/office/drawing/2014/main" id="{A79BC5AA-0D64-E782-8A29-3CB28E0B93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350" y="6196012"/>
            <a:ext cx="1009850" cy="362693"/>
          </a:xfrm>
          <a:prstGeom prst="rect">
            <a:avLst/>
          </a:prstGeom>
        </p:spPr>
      </p:pic>
      <p:sp>
        <p:nvSpPr>
          <p:cNvPr id="3" name="TextBox 2">
            <a:extLst>
              <a:ext uri="{FF2B5EF4-FFF2-40B4-BE49-F238E27FC236}">
                <a16:creationId xmlns:a16="http://schemas.microsoft.com/office/drawing/2014/main" id="{1FB1456E-8669-C60A-115E-F3D4FB0D9D15}"/>
              </a:ext>
            </a:extLst>
          </p:cNvPr>
          <p:cNvSpPr txBox="1"/>
          <p:nvPr userDrawn="1"/>
        </p:nvSpPr>
        <p:spPr>
          <a:xfrm>
            <a:off x="3203972" y="2805210"/>
            <a:ext cx="5784056" cy="1323439"/>
          </a:xfrm>
          <a:prstGeom prst="rect">
            <a:avLst/>
          </a:prstGeom>
          <a:noFill/>
        </p:spPr>
        <p:txBody>
          <a:bodyPr wrap="square" rtlCol="0">
            <a:spAutoFit/>
          </a:bodyPr>
          <a:lstStyle/>
          <a:p>
            <a:pPr algn="ctr"/>
            <a:r>
              <a:rPr lang="en-GB" sz="8000">
                <a:latin typeface="+mn-lt"/>
              </a:rPr>
              <a:t>Let’s check</a:t>
            </a:r>
          </a:p>
        </p:txBody>
      </p:sp>
    </p:spTree>
    <p:extLst>
      <p:ext uri="{BB962C8B-B14F-4D97-AF65-F5344CB8AC3E}">
        <p14:creationId xmlns:p14="http://schemas.microsoft.com/office/powerpoint/2010/main" val="3880663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39BE46C-511C-8F49-B60B-74FD567DED08}"/>
              </a:ext>
            </a:extLst>
          </p:cNvPr>
          <p:cNvSpPr>
            <a:spLocks/>
          </p:cNvSpPr>
          <p:nvPr userDrawn="1"/>
        </p:nvSpPr>
        <p:spPr>
          <a:xfrm>
            <a:off x="1307507" y="1008076"/>
            <a:ext cx="9576986" cy="5550629"/>
          </a:xfrm>
          <a:prstGeom prst="roundRect">
            <a:avLst>
              <a:gd name="adj" fmla="val 13075"/>
            </a:avLst>
          </a:prstGeom>
          <a:solidFill>
            <a:schemeClr val="bg1"/>
          </a:solidFill>
          <a:ln w="508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32A6BC-E2AA-B3FA-F743-3E309361D9C8}"/>
              </a:ext>
            </a:extLst>
          </p:cNvPr>
          <p:cNvSpPr>
            <a:spLocks/>
          </p:cNvSpPr>
          <p:nvPr userDrawn="1"/>
        </p:nvSpPr>
        <p:spPr>
          <a:xfrm>
            <a:off x="0" y="5921829"/>
            <a:ext cx="12192000" cy="936163"/>
          </a:xfrm>
          <a:prstGeom prst="rect">
            <a:avLst/>
          </a:prstGeom>
          <a:solidFill>
            <a:srgbClr val="002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ack background with white text and blue triangle&#10;&#10;Description automatically generated">
            <a:extLst>
              <a:ext uri="{FF2B5EF4-FFF2-40B4-BE49-F238E27FC236}">
                <a16:creationId xmlns:a16="http://schemas.microsoft.com/office/drawing/2014/main" id="{A79BC5AA-0D64-E782-8A29-3CB28E0B93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350" y="6196012"/>
            <a:ext cx="1009850" cy="362693"/>
          </a:xfrm>
          <a:prstGeom prst="rect">
            <a:avLst/>
          </a:prstGeom>
        </p:spPr>
      </p:pic>
    </p:spTree>
    <p:extLst>
      <p:ext uri="{BB962C8B-B14F-4D97-AF65-F5344CB8AC3E}">
        <p14:creationId xmlns:p14="http://schemas.microsoft.com/office/powerpoint/2010/main" val="1740199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37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22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DYD vertic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1204D6-2A1D-E5AF-EBAE-42E4BBEFBC32}"/>
              </a:ext>
            </a:extLst>
          </p:cNvPr>
          <p:cNvSpPr/>
          <p:nvPr userDrawn="1"/>
        </p:nvSpPr>
        <p:spPr>
          <a:xfrm>
            <a:off x="401689" y="200677"/>
            <a:ext cx="468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latin typeface="+mn-lt"/>
              </a:rPr>
              <a:t>I do</a:t>
            </a:r>
          </a:p>
        </p:txBody>
      </p:sp>
      <p:sp>
        <p:nvSpPr>
          <p:cNvPr id="4" name="Rectangle 3">
            <a:extLst>
              <a:ext uri="{FF2B5EF4-FFF2-40B4-BE49-F238E27FC236}">
                <a16:creationId xmlns:a16="http://schemas.microsoft.com/office/drawing/2014/main" id="{F6815A97-3CBE-9C7B-C2EB-5997A542C337}"/>
              </a:ext>
            </a:extLst>
          </p:cNvPr>
          <p:cNvSpPr/>
          <p:nvPr userDrawn="1"/>
        </p:nvSpPr>
        <p:spPr>
          <a:xfrm>
            <a:off x="5769815" y="206477"/>
            <a:ext cx="468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latin typeface="+mn-lt"/>
              </a:rPr>
              <a:t>You do</a:t>
            </a:r>
          </a:p>
        </p:txBody>
      </p:sp>
      <p:cxnSp>
        <p:nvCxnSpPr>
          <p:cNvPr id="5" name="Straight Connector 4">
            <a:extLst>
              <a:ext uri="{FF2B5EF4-FFF2-40B4-BE49-F238E27FC236}">
                <a16:creationId xmlns:a16="http://schemas.microsoft.com/office/drawing/2014/main" id="{B68AB9D9-DF03-8D50-0088-4CAFA8211069}"/>
              </a:ext>
            </a:extLst>
          </p:cNvPr>
          <p:cNvCxnSpPr>
            <a:cxnSpLocks/>
          </p:cNvCxnSpPr>
          <p:nvPr userDrawn="1"/>
        </p:nvCxnSpPr>
        <p:spPr>
          <a:xfrm>
            <a:off x="5425752" y="0"/>
            <a:ext cx="0" cy="6858000"/>
          </a:xfrm>
          <a:prstGeom prst="line">
            <a:avLst/>
          </a:prstGeom>
          <a:ln w="19050">
            <a:solidFill>
              <a:srgbClr val="F07A0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288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108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173553"/>
            <a:ext cx="11623833" cy="936000"/>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fld id="{1F4C6EF4-5148-4589-8520-1029790E7B66}" type="datetime2">
              <a:rPr lang="en-GB" sz="1950" smtClean="0">
                <a:solidFill>
                  <a:srgbClr val="002060"/>
                </a:solidFill>
              </a:rPr>
              <a:t>Friday, 27 June 2025</a:t>
            </a:fld>
            <a:endParaRPr lang="en-GB" sz="1950" dirty="0">
              <a:solidFill>
                <a:srgbClr val="002060"/>
              </a:solidFill>
            </a:endParaRP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Tree>
    <p:extLst>
      <p:ext uri="{BB962C8B-B14F-4D97-AF65-F5344CB8AC3E}">
        <p14:creationId xmlns:p14="http://schemas.microsoft.com/office/powerpoint/2010/main" val="6968557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106441"/>
            <a:ext cx="11623833" cy="1044000"/>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fld id="{0EC3B455-1FD1-40B1-A5E0-7FF79BBAF88F}" type="datetime2">
              <a:rPr lang="en-GB" sz="1950" smtClean="0">
                <a:solidFill>
                  <a:srgbClr val="002060"/>
                </a:solidFill>
              </a:rPr>
              <a:t>Friday, 27 June 2025</a:t>
            </a:fld>
            <a:endParaRPr lang="en-GB" sz="1950" dirty="0">
              <a:solidFill>
                <a:srgbClr val="002060"/>
              </a:solidFill>
            </a:endParaRPr>
          </a:p>
        </p:txBody>
      </p:sp>
      <p:sp>
        <p:nvSpPr>
          <p:cNvPr id="25" name="TextBox 24"/>
          <p:cNvSpPr txBox="1"/>
          <p:nvPr/>
        </p:nvSpPr>
        <p:spPr>
          <a:xfrm>
            <a:off x="304799" y="1372769"/>
            <a:ext cx="11623833" cy="4788000"/>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GB"/>
              <a:t>Click to edit Master text styles</a:t>
            </a:r>
          </a:p>
        </p:txBody>
      </p:sp>
    </p:spTree>
    <p:extLst>
      <p:ext uri="{BB962C8B-B14F-4D97-AF65-F5344CB8AC3E}">
        <p14:creationId xmlns:p14="http://schemas.microsoft.com/office/powerpoint/2010/main" val="331632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554043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T Retrieve - Ruler">
    <p:bg>
      <p:bgPr>
        <a:solidFill>
          <a:srgbClr val="BDE4FA"/>
        </a:solidFill>
        <a:effectLst/>
      </p:bgPr>
    </p:bg>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508850908"/>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1337606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286884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4293928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93258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306331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325734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DYD horizont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3CFA-B56B-25D7-3B26-45FE5C27C132}"/>
              </a:ext>
            </a:extLst>
          </p:cNvPr>
          <p:cNvSpPr/>
          <p:nvPr userDrawn="1"/>
        </p:nvSpPr>
        <p:spPr>
          <a:xfrm>
            <a:off x="401689" y="200677"/>
            <a:ext cx="468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latin typeface="+mn-lt"/>
              </a:rPr>
              <a:t>I do</a:t>
            </a:r>
          </a:p>
        </p:txBody>
      </p:sp>
      <p:sp>
        <p:nvSpPr>
          <p:cNvPr id="4" name="Rectangle 3">
            <a:extLst>
              <a:ext uri="{FF2B5EF4-FFF2-40B4-BE49-F238E27FC236}">
                <a16:creationId xmlns:a16="http://schemas.microsoft.com/office/drawing/2014/main" id="{50FD25A7-74F9-E90A-F138-2BB910594F7C}"/>
              </a:ext>
            </a:extLst>
          </p:cNvPr>
          <p:cNvSpPr/>
          <p:nvPr userDrawn="1"/>
        </p:nvSpPr>
        <p:spPr>
          <a:xfrm>
            <a:off x="401689" y="3435920"/>
            <a:ext cx="468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latin typeface="+mn-lt"/>
              </a:rPr>
              <a:t>You do</a:t>
            </a:r>
          </a:p>
        </p:txBody>
      </p:sp>
      <p:cxnSp>
        <p:nvCxnSpPr>
          <p:cNvPr id="5" name="Straight Connector 4">
            <a:extLst>
              <a:ext uri="{FF2B5EF4-FFF2-40B4-BE49-F238E27FC236}">
                <a16:creationId xmlns:a16="http://schemas.microsoft.com/office/drawing/2014/main" id="{73D89135-9A38-1B6C-5152-0F461089B351}"/>
              </a:ext>
            </a:extLst>
          </p:cNvPr>
          <p:cNvCxnSpPr>
            <a:cxnSpLocks/>
          </p:cNvCxnSpPr>
          <p:nvPr userDrawn="1"/>
        </p:nvCxnSpPr>
        <p:spPr>
          <a:xfrm flipH="1">
            <a:off x="0" y="3278688"/>
            <a:ext cx="10858500" cy="0"/>
          </a:xfrm>
          <a:prstGeom prst="line">
            <a:avLst/>
          </a:prstGeom>
          <a:ln w="19050">
            <a:solidFill>
              <a:srgbClr val="F07A0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047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4096163034"/>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3570072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F3160B32-A88A-4A7F-BB22-F61EFC442B5B}" type="datetime2">
              <a:rPr lang="en-US" smtClean="0"/>
              <a:t>Friday, June 27, 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981EE84-63C0-459C-9C85-F9A46D92BCEE}" type="slidenum">
              <a:rPr lang="en-GB" smtClean="0"/>
              <a:t>‹#›</a:t>
            </a:fld>
            <a:endParaRPr lang="en-GB"/>
          </a:p>
        </p:txBody>
      </p:sp>
    </p:spTree>
    <p:extLst>
      <p:ext uri="{BB962C8B-B14F-4D97-AF65-F5344CB8AC3E}">
        <p14:creationId xmlns:p14="http://schemas.microsoft.com/office/powerpoint/2010/main" val="2687232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31854BB6-FF1C-4B4E-84B6-CC50C3D4442B}" type="datetime2">
              <a:rPr lang="en-US" smtClean="0"/>
              <a:t>Friday, June 27, 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981EE84-63C0-459C-9C85-F9A46D92BCEE}" type="slidenum">
              <a:rPr lang="en-GB" smtClean="0"/>
              <a:t>‹#›</a:t>
            </a:fld>
            <a:endParaRPr lang="en-GB"/>
          </a:p>
        </p:txBody>
      </p:sp>
    </p:spTree>
    <p:extLst>
      <p:ext uri="{BB962C8B-B14F-4D97-AF65-F5344CB8AC3E}">
        <p14:creationId xmlns:p14="http://schemas.microsoft.com/office/powerpoint/2010/main" val="3971039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4A4EC97-D80C-49E6-A18E-C8A3F33B2B7D}" type="datetime2">
              <a:rPr lang="en-US" smtClean="0"/>
              <a:t>Friday, June 27, 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981EE84-63C0-459C-9C85-F9A46D92BCEE}" type="slidenum">
              <a:rPr lang="en-GB" smtClean="0"/>
              <a:t>‹#›</a:t>
            </a:fld>
            <a:endParaRPr lang="en-GB"/>
          </a:p>
        </p:txBody>
      </p:sp>
    </p:spTree>
    <p:extLst>
      <p:ext uri="{BB962C8B-B14F-4D97-AF65-F5344CB8AC3E}">
        <p14:creationId xmlns:p14="http://schemas.microsoft.com/office/powerpoint/2010/main" val="3293397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p:cNvSpPr>
            <a:spLocks noGrp="1" noChangeArrowheads="1"/>
          </p:cNvSpPr>
          <p:nvPr>
            <p:ph type="dt" sz="half" idx="10"/>
          </p:nvPr>
        </p:nvSpPr>
        <p:spPr>
          <a:ln/>
        </p:spPr>
        <p:txBody>
          <a:bodyPr/>
          <a:lstStyle>
            <a:lvl1pPr>
              <a:defRPr/>
            </a:lvl1pPr>
          </a:lstStyle>
          <a:p>
            <a:fld id="{CAAA7D2C-F45E-4231-B3DB-B7CA37B0232C}" type="datetime2">
              <a:rPr lang="en-US" smtClean="0"/>
              <a:t>Friday, June 27, 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981EE84-63C0-459C-9C85-F9A46D92BCEE}" type="slidenum">
              <a:rPr lang="en-GB" smtClean="0"/>
              <a:t>‹#›</a:t>
            </a:fld>
            <a:endParaRPr lang="en-GB"/>
          </a:p>
        </p:txBody>
      </p:sp>
    </p:spTree>
    <p:extLst>
      <p:ext uri="{BB962C8B-B14F-4D97-AF65-F5344CB8AC3E}">
        <p14:creationId xmlns:p14="http://schemas.microsoft.com/office/powerpoint/2010/main" val="23825548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p:cNvSpPr>
            <a:spLocks noGrp="1" noChangeArrowheads="1"/>
          </p:cNvSpPr>
          <p:nvPr>
            <p:ph type="dt" sz="half" idx="10"/>
          </p:nvPr>
        </p:nvSpPr>
        <p:spPr>
          <a:ln/>
        </p:spPr>
        <p:txBody>
          <a:bodyPr/>
          <a:lstStyle>
            <a:lvl1pPr>
              <a:defRPr/>
            </a:lvl1pPr>
          </a:lstStyle>
          <a:p>
            <a:fld id="{DC363F44-A8C0-45F6-82AF-42C3E832DBF2}" type="datetime2">
              <a:rPr lang="en-US" smtClean="0"/>
              <a:t>Friday, June 27, 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9981EE84-63C0-459C-9C85-F9A46D92BCEE}" type="slidenum">
              <a:rPr lang="en-GB" smtClean="0"/>
              <a:t>‹#›</a:t>
            </a:fld>
            <a:endParaRPr lang="en-GB"/>
          </a:p>
        </p:txBody>
      </p:sp>
    </p:spTree>
    <p:extLst>
      <p:ext uri="{BB962C8B-B14F-4D97-AF65-F5344CB8AC3E}">
        <p14:creationId xmlns:p14="http://schemas.microsoft.com/office/powerpoint/2010/main" val="2543431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AE7B7244-75C8-4564-A579-A492D0BE2951}" type="datetime2">
              <a:rPr lang="en-US" smtClean="0"/>
              <a:t>Friday, June 27, 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9981EE84-63C0-459C-9C85-F9A46D92BCEE}" type="slidenum">
              <a:rPr lang="en-GB" smtClean="0"/>
              <a:t>‹#›</a:t>
            </a:fld>
            <a:endParaRPr lang="en-GB"/>
          </a:p>
        </p:txBody>
      </p:sp>
    </p:spTree>
    <p:extLst>
      <p:ext uri="{BB962C8B-B14F-4D97-AF65-F5344CB8AC3E}">
        <p14:creationId xmlns:p14="http://schemas.microsoft.com/office/powerpoint/2010/main" val="995247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D024C82-3ED4-4D18-8F78-41B348E7B5AF}" type="datetime2">
              <a:rPr lang="en-US" smtClean="0"/>
              <a:t>Friday, June 27, 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9981EE84-63C0-459C-9C85-F9A46D92BCEE}" type="slidenum">
              <a:rPr lang="en-GB" smtClean="0"/>
              <a:t>‹#›</a:t>
            </a:fld>
            <a:endParaRPr lang="en-GB"/>
          </a:p>
        </p:txBody>
      </p:sp>
    </p:spTree>
    <p:extLst>
      <p:ext uri="{BB962C8B-B14F-4D97-AF65-F5344CB8AC3E}">
        <p14:creationId xmlns:p14="http://schemas.microsoft.com/office/powerpoint/2010/main" val="3075732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84304C5-185C-4AF0-BB37-0144F12BD1ED}" type="datetime2">
              <a:rPr lang="en-US" smtClean="0"/>
              <a:t>Friday, June 27, 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981EE84-63C0-459C-9C85-F9A46D92BCEE}" type="slidenum">
              <a:rPr lang="en-GB" smtClean="0"/>
              <a:t>‹#›</a:t>
            </a:fld>
            <a:endParaRPr lang="en-GB"/>
          </a:p>
        </p:txBody>
      </p:sp>
    </p:spTree>
    <p:extLst>
      <p:ext uri="{BB962C8B-B14F-4D97-AF65-F5344CB8AC3E}">
        <p14:creationId xmlns:p14="http://schemas.microsoft.com/office/powerpoint/2010/main" val="4246754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C7F3022-9C21-4661-8D87-E492DC9E477A}" type="datetime2">
              <a:rPr lang="en-US" smtClean="0"/>
              <a:t>Friday, June 27, 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981EE84-63C0-459C-9C85-F9A46D92BCEE}" type="slidenum">
              <a:rPr lang="en-GB" smtClean="0"/>
              <a:t>‹#›</a:t>
            </a:fld>
            <a:endParaRPr lang="en-GB"/>
          </a:p>
        </p:txBody>
      </p:sp>
    </p:spTree>
    <p:extLst>
      <p:ext uri="{BB962C8B-B14F-4D97-AF65-F5344CB8AC3E}">
        <p14:creationId xmlns:p14="http://schemas.microsoft.com/office/powerpoint/2010/main" val="311002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 d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0E89FD-F089-4E0C-ACD7-C9CEE8388EBD}"/>
              </a:ext>
            </a:extLst>
          </p:cNvPr>
          <p:cNvSpPr/>
          <p:nvPr userDrawn="1"/>
        </p:nvSpPr>
        <p:spPr>
          <a:xfrm>
            <a:off x="401688" y="200677"/>
            <a:ext cx="10048125"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latin typeface="+mn-lt"/>
              </a:rPr>
              <a:t>I do</a:t>
            </a:r>
          </a:p>
        </p:txBody>
      </p:sp>
    </p:spTree>
    <p:extLst>
      <p:ext uri="{BB962C8B-B14F-4D97-AF65-F5344CB8AC3E}">
        <p14:creationId xmlns:p14="http://schemas.microsoft.com/office/powerpoint/2010/main" val="361728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37DC8565-7DED-44B3-B6FC-D2B7B77AEA3A}" type="datetime2">
              <a:rPr lang="en-US" smtClean="0"/>
              <a:t>Friday, June 27, 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981EE84-63C0-459C-9C85-F9A46D92BCEE}" type="slidenum">
              <a:rPr lang="en-GB" smtClean="0"/>
              <a:t>‹#›</a:t>
            </a:fld>
            <a:endParaRPr lang="en-GB"/>
          </a:p>
        </p:txBody>
      </p:sp>
    </p:spTree>
    <p:extLst>
      <p:ext uri="{BB962C8B-B14F-4D97-AF65-F5344CB8AC3E}">
        <p14:creationId xmlns:p14="http://schemas.microsoft.com/office/powerpoint/2010/main" val="3856477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E7DB4126-599D-4199-A41F-42768B39CAD4}" type="datetime2">
              <a:rPr lang="en-US" smtClean="0"/>
              <a:t>Friday, June 27, 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981EE84-63C0-459C-9C85-F9A46D92BCEE}" type="slidenum">
              <a:rPr lang="en-GB" smtClean="0"/>
              <a:t>‹#›</a:t>
            </a:fld>
            <a:endParaRPr lang="en-GB"/>
          </a:p>
        </p:txBody>
      </p:sp>
    </p:spTree>
    <p:extLst>
      <p:ext uri="{BB962C8B-B14F-4D97-AF65-F5344CB8AC3E}">
        <p14:creationId xmlns:p14="http://schemas.microsoft.com/office/powerpoint/2010/main" val="2902358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263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4760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19B8921C-59E0-428F-B4AB-34FF28AF5199}" type="datetime2">
              <a:rPr lang="en-US" smtClean="0">
                <a:solidFill>
                  <a:srgbClr val="000000"/>
                </a:solidFill>
              </a:rPr>
              <a:t>Friday, June 27, 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88240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895C0B01-76D1-4726-99C6-2F14CFD035CE}" type="datetime2">
              <a:rPr lang="en-US" smtClean="0">
                <a:solidFill>
                  <a:srgbClr val="000000"/>
                </a:solidFill>
              </a:rPr>
              <a:t>Friday, June 27, 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70626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57ECE00-2F5C-4199-915D-F313AB33DC99}" type="datetime2">
              <a:rPr lang="en-US" smtClean="0">
                <a:solidFill>
                  <a:srgbClr val="000000"/>
                </a:solidFill>
              </a:rPr>
              <a:t>Friday, June 27, 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45016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p:cNvSpPr>
            <a:spLocks noGrp="1" noChangeArrowheads="1"/>
          </p:cNvSpPr>
          <p:nvPr>
            <p:ph type="dt" sz="half" idx="10"/>
          </p:nvPr>
        </p:nvSpPr>
        <p:spPr>
          <a:ln/>
        </p:spPr>
        <p:txBody>
          <a:bodyPr/>
          <a:lstStyle>
            <a:lvl1pPr>
              <a:defRPr/>
            </a:lvl1pPr>
          </a:lstStyle>
          <a:p>
            <a:fld id="{CED8C84D-F91C-4AA0-8922-FBC3C1B2E0B2}" type="datetime2">
              <a:rPr lang="en-US" smtClean="0">
                <a:solidFill>
                  <a:srgbClr val="000000"/>
                </a:solidFill>
              </a:rPr>
              <a:t>Friday, June 27, 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262263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p:cNvSpPr>
            <a:spLocks noGrp="1" noChangeArrowheads="1"/>
          </p:cNvSpPr>
          <p:nvPr>
            <p:ph type="dt" sz="half" idx="10"/>
          </p:nvPr>
        </p:nvSpPr>
        <p:spPr>
          <a:ln/>
        </p:spPr>
        <p:txBody>
          <a:bodyPr/>
          <a:lstStyle>
            <a:lvl1pPr>
              <a:defRPr/>
            </a:lvl1pPr>
          </a:lstStyle>
          <a:p>
            <a:fld id="{0D543C50-E354-4D97-BCA2-AA90BE224E89}" type="datetime2">
              <a:rPr lang="en-US" smtClean="0">
                <a:solidFill>
                  <a:srgbClr val="000000"/>
                </a:solidFill>
              </a:rPr>
              <a:t>Friday, June 27, 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0790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A3AEA9E2-EF13-41D4-BBC8-97B3490E6F9A}" type="datetime2">
              <a:rPr lang="en-US" smtClean="0">
                <a:solidFill>
                  <a:srgbClr val="000000"/>
                </a:solidFill>
              </a:rPr>
              <a:t>Friday, June 27, 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4302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ou d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0C51DE-CC56-6C84-2A33-CC66647296FC}"/>
              </a:ext>
            </a:extLst>
          </p:cNvPr>
          <p:cNvSpPr/>
          <p:nvPr userDrawn="1"/>
        </p:nvSpPr>
        <p:spPr>
          <a:xfrm>
            <a:off x="401688" y="200677"/>
            <a:ext cx="10048125"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latin typeface="+mn-lt"/>
              </a:rPr>
              <a:t>You do</a:t>
            </a:r>
          </a:p>
        </p:txBody>
      </p:sp>
    </p:spTree>
    <p:extLst>
      <p:ext uri="{BB962C8B-B14F-4D97-AF65-F5344CB8AC3E}">
        <p14:creationId xmlns:p14="http://schemas.microsoft.com/office/powerpoint/2010/main" val="41762074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70344D5-69AD-49B7-8CCE-533B884C4CB7}" type="datetime2">
              <a:rPr lang="en-US" smtClean="0">
                <a:solidFill>
                  <a:srgbClr val="000000"/>
                </a:solidFill>
              </a:rPr>
              <a:t>Friday, June 27, 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126695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7429B06-2C3C-446D-93C7-477038F42667}" type="datetime2">
              <a:rPr lang="en-US" smtClean="0">
                <a:solidFill>
                  <a:srgbClr val="000000"/>
                </a:solidFill>
              </a:rPr>
              <a:t>Friday, June 27, 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732175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AF12EA6-92C5-456E-9DEA-35A80A9D6C6A}" type="datetime2">
              <a:rPr lang="en-US" smtClean="0">
                <a:solidFill>
                  <a:srgbClr val="000000"/>
                </a:solidFill>
              </a:rPr>
              <a:t>Friday, June 27, 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470180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ECC803FE-D8F8-4898-A40D-1A8695182A3E}" type="datetime2">
              <a:rPr lang="en-US" smtClean="0">
                <a:solidFill>
                  <a:srgbClr val="000000"/>
                </a:solidFill>
              </a:rPr>
              <a:t>Friday, June 27, 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54106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181A9A7E-1C9B-45C5-8CE7-03296555FDD0}" type="datetime2">
              <a:rPr lang="en-US" smtClean="0">
                <a:solidFill>
                  <a:srgbClr val="000000"/>
                </a:solidFill>
              </a:rPr>
              <a:t>Friday, June 27, 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83504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690A0791-2561-4BE2-8418-C57B48516F4D}" type="datetime2">
              <a:rPr lang="en-US" smtClean="0"/>
              <a:t>Friday, June 27, 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6676293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812715F3-8396-4035-B31B-83210F45510C}" type="datetime2">
              <a:rPr lang="en-US" smtClean="0"/>
              <a:t>Friday, June 27, 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1576294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9CA85DA-3AC0-4927-A4E5-26046F609F70}" type="datetime2">
              <a:rPr lang="en-US" smtClean="0"/>
              <a:t>Friday, June 27, 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0882475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p:cNvSpPr>
            <a:spLocks noGrp="1" noChangeArrowheads="1"/>
          </p:cNvSpPr>
          <p:nvPr>
            <p:ph type="dt" sz="half" idx="10"/>
          </p:nvPr>
        </p:nvSpPr>
        <p:spPr>
          <a:ln/>
        </p:spPr>
        <p:txBody>
          <a:bodyPr/>
          <a:lstStyle>
            <a:lvl1pPr>
              <a:defRPr/>
            </a:lvl1pPr>
          </a:lstStyle>
          <a:p>
            <a:fld id="{D4172D3B-D4D5-46A7-B081-E42464D44026}" type="datetime2">
              <a:rPr lang="en-US" smtClean="0"/>
              <a:t>Friday, June 27, 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5577109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p:cNvSpPr>
            <a:spLocks noGrp="1" noChangeArrowheads="1"/>
          </p:cNvSpPr>
          <p:nvPr>
            <p:ph type="dt" sz="half" idx="10"/>
          </p:nvPr>
        </p:nvSpPr>
        <p:spPr>
          <a:ln/>
        </p:spPr>
        <p:txBody>
          <a:bodyPr/>
          <a:lstStyle>
            <a:lvl1pPr>
              <a:defRPr/>
            </a:lvl1pPr>
          </a:lstStyle>
          <a:p>
            <a:fld id="{FA5EC046-A04E-4811-89DE-61B246184B5E}" type="datetime2">
              <a:rPr lang="en-US" smtClean="0"/>
              <a:t>Friday, June 27, 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64650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ienc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3C2630-A0F9-C4DA-0B28-FA37F6584337}"/>
              </a:ext>
            </a:extLst>
          </p:cNvPr>
          <p:cNvPicPr>
            <a:picLocks noChangeAspect="1"/>
          </p:cNvPicPr>
          <p:nvPr userDrawn="1"/>
        </p:nvPicPr>
        <p:blipFill>
          <a:blip r:embed="rId2"/>
          <a:stretch>
            <a:fillRect/>
          </a:stretch>
        </p:blipFill>
        <p:spPr>
          <a:xfrm>
            <a:off x="11144242" y="872860"/>
            <a:ext cx="725487" cy="719390"/>
          </a:xfrm>
          <a:prstGeom prst="rect">
            <a:avLst/>
          </a:prstGeom>
        </p:spPr>
      </p:pic>
    </p:spTree>
    <p:extLst>
      <p:ext uri="{BB962C8B-B14F-4D97-AF65-F5344CB8AC3E}">
        <p14:creationId xmlns:p14="http://schemas.microsoft.com/office/powerpoint/2010/main" val="31179191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AB3DF584-3915-45ED-9DCE-0DFDA3A625BA}" type="datetime2">
              <a:rPr lang="en-US" smtClean="0"/>
              <a:t>Friday, June 27, 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06892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EF6A86F-196E-4E65-9852-3022D21BED3C}" type="datetime2">
              <a:rPr lang="en-US" smtClean="0"/>
              <a:t>Friday, June 27, 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657957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FE65CF4-116B-4381-9EF1-B58C15E07A15}" type="datetime2">
              <a:rPr lang="en-US" smtClean="0"/>
              <a:t>Friday, June 27, 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7776950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8A27072-035D-4086-8A8C-6D413123F892}" type="datetime2">
              <a:rPr lang="en-US" smtClean="0"/>
              <a:t>Friday, June 27, 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025343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6D801E0E-836B-49B6-A38E-A1EFC498F438}" type="datetime2">
              <a:rPr lang="en-US" smtClean="0"/>
              <a:t>Friday, June 27, 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760570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590DDA29-4F37-48F7-9A6B-70A747B44608}" type="datetime2">
              <a:rPr lang="en-US" smtClean="0"/>
              <a:t>Friday, June 27, 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2401582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FB150AA7-B801-49FB-97D7-66A849251F0C}" type="datetime2">
              <a:rPr lang="en-US" smtClean="0">
                <a:solidFill>
                  <a:srgbClr val="000000"/>
                </a:solidFill>
              </a:rPr>
              <a:t>Friday, June 27, 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318761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E80E70BC-115F-408B-A03C-A0478C12BCDD}" type="datetime2">
              <a:rPr lang="en-US" smtClean="0">
                <a:solidFill>
                  <a:srgbClr val="000000"/>
                </a:solidFill>
              </a:rPr>
              <a:t>Friday, June 27, 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009233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832267A-B317-48A0-80F3-BF49723BE1EE}" type="datetime2">
              <a:rPr lang="en-US" smtClean="0">
                <a:solidFill>
                  <a:srgbClr val="000000"/>
                </a:solidFill>
              </a:rPr>
              <a:t>Friday, June 27, 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664179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p:cNvSpPr>
            <a:spLocks noGrp="1" noChangeArrowheads="1"/>
          </p:cNvSpPr>
          <p:nvPr>
            <p:ph type="dt" sz="half" idx="10"/>
          </p:nvPr>
        </p:nvSpPr>
        <p:spPr>
          <a:ln/>
        </p:spPr>
        <p:txBody>
          <a:bodyPr/>
          <a:lstStyle>
            <a:lvl1pPr>
              <a:defRPr/>
            </a:lvl1pPr>
          </a:lstStyle>
          <a:p>
            <a:fld id="{7BA324D1-8CF5-4A24-9051-3C7A60C2E217}" type="datetime2">
              <a:rPr lang="en-US" smtClean="0">
                <a:solidFill>
                  <a:srgbClr val="000000"/>
                </a:solidFill>
              </a:rPr>
              <a:t>Friday, June 27, 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3827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9729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p:cNvSpPr>
            <a:spLocks noGrp="1" noChangeArrowheads="1"/>
          </p:cNvSpPr>
          <p:nvPr>
            <p:ph type="dt" sz="half" idx="10"/>
          </p:nvPr>
        </p:nvSpPr>
        <p:spPr>
          <a:ln/>
        </p:spPr>
        <p:txBody>
          <a:bodyPr/>
          <a:lstStyle>
            <a:lvl1pPr>
              <a:defRPr/>
            </a:lvl1pPr>
          </a:lstStyle>
          <a:p>
            <a:fld id="{EC1C3629-5E21-4B35-97AD-AF3C2C55246E}" type="datetime2">
              <a:rPr lang="en-US" smtClean="0">
                <a:solidFill>
                  <a:srgbClr val="000000"/>
                </a:solidFill>
              </a:rPr>
              <a:t>Friday, June 27, 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890306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784F3CEE-CC25-4E12-8627-31D2106FD848}" type="datetime2">
              <a:rPr lang="en-US" smtClean="0">
                <a:solidFill>
                  <a:srgbClr val="000000"/>
                </a:solidFill>
              </a:rPr>
              <a:t>Friday, June 27, 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331057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7111CDB-52DB-4F04-8A62-C7A169E23343}" type="datetime2">
              <a:rPr lang="en-US" smtClean="0">
                <a:solidFill>
                  <a:srgbClr val="000000"/>
                </a:solidFill>
              </a:rPr>
              <a:t>Friday, June 27, 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975135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C4029EE-8353-4283-A92E-A114BDE3A46C}" type="datetime2">
              <a:rPr lang="en-US" smtClean="0">
                <a:solidFill>
                  <a:srgbClr val="000000"/>
                </a:solidFill>
              </a:rPr>
              <a:t>Friday, June 27, 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076581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A1B3150-3A8D-4AAE-A5AF-95CC38D979D3}" type="datetime2">
              <a:rPr lang="en-US" smtClean="0">
                <a:solidFill>
                  <a:srgbClr val="000000"/>
                </a:solidFill>
              </a:rPr>
              <a:t>Friday, June 27, 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715359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A0181B2C-3928-45EF-A59C-3D7011695727}" type="datetime2">
              <a:rPr lang="en-US" smtClean="0">
                <a:solidFill>
                  <a:srgbClr val="000000"/>
                </a:solidFill>
              </a:rPr>
              <a:t>Friday, June 27, 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567469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B9854E09-92EE-4568-BF73-4D8A00D38973}" type="datetime2">
              <a:rPr lang="en-US" smtClean="0">
                <a:solidFill>
                  <a:srgbClr val="000000"/>
                </a:solidFill>
              </a:rPr>
              <a:t>Friday, June 27, 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38675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3900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061BF10A-ABDB-404F-A21E-B7E7A9726FCA}" type="datetime2">
              <a:rPr lang="en-US" smtClean="0">
                <a:solidFill>
                  <a:srgbClr val="000000"/>
                </a:solidFill>
              </a:rPr>
              <a:t>Friday, June 27, 2025</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31405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B4793F5E-30B8-407B-B6E6-118EE3A5464D}" type="datetime2">
              <a:rPr lang="en-US" smtClean="0">
                <a:solidFill>
                  <a:srgbClr val="000000"/>
                </a:solidFill>
              </a:rPr>
              <a:t>Friday, June 27, 2025</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343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284084" y="130552"/>
            <a:ext cx="11623833" cy="767711"/>
          </a:xfrm>
          <a:prstGeom prst="rect">
            <a:avLst/>
          </a:prstGeom>
          <a:solidFill>
            <a:schemeClr val="bg1"/>
          </a:solidFill>
          <a:ln w="28575">
            <a:solidFill>
              <a:srgbClr val="0B5196"/>
            </a:solidFill>
          </a:ln>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GB" sz="1463"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GB" sz="1463"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3" y="6420115"/>
            <a:ext cx="1316866"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RETRIEVE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INSTRUCT</a:t>
            </a:r>
          </a:p>
        </p:txBody>
      </p:sp>
      <p:sp>
        <p:nvSpPr>
          <p:cNvPr id="32" name="Chevron 31"/>
          <p:cNvSpPr/>
          <p:nvPr/>
        </p:nvSpPr>
        <p:spPr>
          <a:xfrm>
            <a:off x="5412089"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PRACTISE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hevron 32"/>
          <p:cNvSpPr/>
          <p:nvPr/>
        </p:nvSpPr>
        <p:spPr>
          <a:xfrm>
            <a:off x="8068873"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2275" b="0" i="0" u="none" strike="noStrike" kern="1200" cap="none" spc="0" normalizeH="0" baseline="0" noProof="0">
                <a:ln>
                  <a:noFill/>
                </a:ln>
                <a:solidFill>
                  <a:prstClr val="white"/>
                </a:solidFill>
                <a:effectLst/>
                <a:uLnTx/>
                <a:uFillTx/>
                <a:latin typeface="Calibri" panose="020F0502020204030204"/>
                <a:ea typeface="+mn-ea"/>
                <a:cs typeface="+mn-cs"/>
              </a:rPr>
              <a:t>SECURE</a:t>
            </a:r>
            <a:endParaRPr kumimoji="0" lang="en-GB" sz="1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3098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8150840-8765-4E83-8B38-BC682FD3E6DB}" type="datetime2">
              <a:rPr lang="en-US" smtClean="0">
                <a:solidFill>
                  <a:srgbClr val="000000"/>
                </a:solidFill>
              </a:rPr>
              <a:t>Friday, June 27, 2025</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248459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p:cNvSpPr>
            <a:spLocks noGrp="1" noChangeArrowheads="1"/>
          </p:cNvSpPr>
          <p:nvPr>
            <p:ph type="dt" sz="half" idx="10"/>
          </p:nvPr>
        </p:nvSpPr>
        <p:spPr>
          <a:ln/>
        </p:spPr>
        <p:txBody>
          <a:bodyPr/>
          <a:lstStyle>
            <a:lvl1pPr>
              <a:defRPr/>
            </a:lvl1pPr>
          </a:lstStyle>
          <a:p>
            <a:fld id="{412DAEFC-14E9-4ED2-BDD6-5EF5E574A492}" type="datetime2">
              <a:rPr lang="en-US" smtClean="0">
                <a:solidFill>
                  <a:srgbClr val="000000"/>
                </a:solidFill>
              </a:rPr>
              <a:t>Friday, June 27, 2025</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067939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p:cNvSpPr>
            <a:spLocks noGrp="1" noChangeArrowheads="1"/>
          </p:cNvSpPr>
          <p:nvPr>
            <p:ph type="dt" sz="half" idx="10"/>
          </p:nvPr>
        </p:nvSpPr>
        <p:spPr>
          <a:ln/>
        </p:spPr>
        <p:txBody>
          <a:bodyPr/>
          <a:lstStyle>
            <a:lvl1pPr>
              <a:defRPr/>
            </a:lvl1pPr>
          </a:lstStyle>
          <a:p>
            <a:fld id="{9926C8D1-D327-49E4-BB68-0B156DA7244E}" type="datetime2">
              <a:rPr lang="en-US" smtClean="0">
                <a:solidFill>
                  <a:srgbClr val="000000"/>
                </a:solidFill>
              </a:rPr>
              <a:t>Friday, June 27, 2025</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252656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1649EFEB-321E-4B5A-83D1-2B6B73943BBA}" type="datetime2">
              <a:rPr lang="en-US" smtClean="0">
                <a:solidFill>
                  <a:srgbClr val="000000"/>
                </a:solidFill>
              </a:rPr>
              <a:t>Friday, June 27, 2025</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478572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397FD49-8F4A-4B44-BDBF-CDD8802F0AEB}" type="datetime2">
              <a:rPr lang="en-US" smtClean="0">
                <a:solidFill>
                  <a:srgbClr val="000000"/>
                </a:solidFill>
              </a:rPr>
              <a:t>Friday, June 27, 2025</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339155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411E762-0D38-47E7-8C3A-858DFA1D8C2E}" type="datetime2">
              <a:rPr lang="en-US" smtClean="0">
                <a:solidFill>
                  <a:srgbClr val="000000"/>
                </a:solidFill>
              </a:rPr>
              <a:t>Friday, June 27, 2025</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764780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9E4A321-FD30-41CA-B6C7-D926E81F77AE}" type="datetime2">
              <a:rPr lang="en-US" smtClean="0">
                <a:solidFill>
                  <a:srgbClr val="000000"/>
                </a:solidFill>
              </a:rPr>
              <a:t>Friday, June 27, 2025</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400829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FB323819-CD8F-4D94-A869-C9174E2BF8C5}" type="datetime2">
              <a:rPr lang="en-US" smtClean="0">
                <a:solidFill>
                  <a:srgbClr val="000000"/>
                </a:solidFill>
              </a:rPr>
              <a:t>Friday, June 27, 2025</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883924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p:cNvSpPr>
            <a:spLocks noGrp="1" noChangeArrowheads="1"/>
          </p:cNvSpPr>
          <p:nvPr>
            <p:ph type="dt" sz="half" idx="10"/>
          </p:nvPr>
        </p:nvSpPr>
        <p:spPr>
          <a:ln/>
        </p:spPr>
        <p:txBody>
          <a:bodyPr/>
          <a:lstStyle>
            <a:lvl1pPr>
              <a:defRPr/>
            </a:lvl1pPr>
          </a:lstStyle>
          <a:p>
            <a:fld id="{72FD1476-96D9-4407-A210-13AE27B58150}" type="datetime2">
              <a:rPr lang="en-US" smtClean="0">
                <a:solidFill>
                  <a:srgbClr val="000000"/>
                </a:solidFill>
              </a:rPr>
              <a:t>Friday, June 27, 2025</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791605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18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theme" Target="../theme/theme1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theme" Target="../theme/theme12.xml"/><Relationship Id="rId5" Type="http://schemas.openxmlformats.org/officeDocument/2006/relationships/slideLayout" Target="../slideLayouts/slideLayout126.xml"/><Relationship Id="rId4"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image" Target="../media/image2.pn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theme" Target="../theme/theme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20.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0.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2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20.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165835"/>
      </p:ext>
    </p:extLst>
  </p:cSld>
  <p:clrMap bg1="lt1" tx1="dk1" bg2="lt2" tx2="dk2" accent1="accent1" accent2="accent2" accent3="accent3" accent4="accent4" accent5="accent5" accent6="accent6" hlink="hlink" folHlink="folHlink"/>
  <p:sldLayoutIdLst>
    <p:sldLayoutId id="2147483663" r:id="rId1"/>
    <p:sldLayoutId id="2147483670" r:id="rId2"/>
    <p:sldLayoutId id="2147483671" r:id="rId3"/>
    <p:sldLayoutId id="2147483672" r:id="rId4"/>
    <p:sldLayoutId id="2147483673" r:id="rId5"/>
    <p:sldLayoutId id="2147483674" r:id="rId6"/>
    <p:sldLayoutId id="2147483683" r:id="rId7"/>
    <p:sldLayoutId id="2147483680" r:id="rId8"/>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92510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4" r:id="rId15"/>
    <p:sldLayoutId id="2147483816" r:id="rId16"/>
    <p:sldLayoutId id="2147483833" r:id="rId17"/>
    <p:sldLayoutId id="2147483834" r:id="rId18"/>
    <p:sldLayoutId id="2147483835" r:id="rId19"/>
  </p:sldLayoutIdLst>
  <p:hf sldNum="0" hdr="0" ftr="0"/>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6CDBF-7E6F-4D4D-9F1F-0D1CCFF03D67}" type="datetime2">
              <a:rPr lang="en-US" smtClean="0"/>
              <a:t>Friday, June 27, 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E4A0-F215-4E10-A8BF-1E2E730ED264}" type="slidenum">
              <a:rPr lang="en-GB" smtClean="0"/>
              <a:t>‹#›</a:t>
            </a:fld>
            <a:endParaRPr lang="en-GB"/>
          </a:p>
        </p:txBody>
      </p:sp>
    </p:spTree>
    <p:extLst>
      <p:ext uri="{BB962C8B-B14F-4D97-AF65-F5344CB8AC3E}">
        <p14:creationId xmlns:p14="http://schemas.microsoft.com/office/powerpoint/2010/main" val="526236071"/>
      </p:ext>
    </p:extLst>
  </p:cSld>
  <p:clrMap bg1="lt1" tx1="dk1" bg2="lt2" tx2="dk2" accent1="accent1" accent2="accent2" accent3="accent3" accent4="accent4" accent5="accent5" accent6="accent6" hlink="hlink" folHlink="folHlink"/>
  <p:sldLayoutIdLst>
    <p:sldLayoutId id="2147483825" r:id="rId1"/>
    <p:sldLayoutId id="2147483826" r:id="rId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15293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DE4F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AABC41-9786-2CF7-B58D-36E4DBF225B4}"/>
              </a:ext>
            </a:extLst>
          </p:cNvPr>
          <p:cNvSpPr>
            <a:spLocks/>
          </p:cNvSpPr>
          <p:nvPr userDrawn="1"/>
        </p:nvSpPr>
        <p:spPr>
          <a:xfrm>
            <a:off x="0" y="0"/>
            <a:ext cx="12192000" cy="6858000"/>
          </a:xfrm>
          <a:prstGeom prst="rect">
            <a:avLst/>
          </a:prstGeom>
          <a:solidFill>
            <a:srgbClr val="F17A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black and white symbol&#10;&#10;Description automatically generated">
            <a:extLst>
              <a:ext uri="{FF2B5EF4-FFF2-40B4-BE49-F238E27FC236}">
                <a16:creationId xmlns:a16="http://schemas.microsoft.com/office/drawing/2014/main" id="{40E47396-0322-A7A9-A43C-0A8F6CB154ED}"/>
              </a:ext>
            </a:extLst>
          </p:cNvPr>
          <p:cNvPicPr>
            <a:picLocks noChangeAspect="1"/>
          </p:cNvPicPr>
          <p:nvPr userDrawn="1"/>
        </p:nvPicPr>
        <p:blipFill>
          <a:blip r:embed="rId21" cstate="hqprint">
            <a:alphaModFix amt="20000"/>
            <a:extLst>
              <a:ext uri="{28A0092B-C50C-407E-A947-70E740481C1C}">
                <a14:useLocalDpi xmlns:a14="http://schemas.microsoft.com/office/drawing/2010/main"/>
              </a:ext>
            </a:extLst>
          </a:blip>
          <a:srcRect/>
          <a:stretch/>
        </p:blipFill>
        <p:spPr>
          <a:xfrm>
            <a:off x="2194" y="0"/>
            <a:ext cx="12187612" cy="5921829"/>
          </a:xfrm>
          <a:prstGeom prst="rect">
            <a:avLst/>
          </a:prstGeom>
        </p:spPr>
      </p:pic>
    </p:spTree>
    <p:extLst>
      <p:ext uri="{BB962C8B-B14F-4D97-AF65-F5344CB8AC3E}">
        <p14:creationId xmlns:p14="http://schemas.microsoft.com/office/powerpoint/2010/main" val="15424794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4" r:id="rId13"/>
    <p:sldLayoutId id="2147483707" r:id="rId14"/>
    <p:sldLayoutId id="2147483712" r:id="rId15"/>
    <p:sldLayoutId id="2147483649" r:id="rId16"/>
    <p:sldLayoutId id="2147483685" r:id="rId17"/>
    <p:sldLayoutId id="2147483686" r:id="rId18"/>
    <p:sldLayoutId id="2147483687" r:id="rId19"/>
  </p:sldLayoutIdLst>
  <p:hf sldNum="0" hdr="0" ftr="0"/>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DE4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53327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hf sldNum="0" hdr="0" ftr="0"/>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BDE4F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EF6E9433-FDD2-4CE0-BCC6-C160D3CEE718}" type="datetime2">
              <a:rPr lang="en-US" smtClean="0"/>
              <a:t>Friday, June 27, 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9981EE84-63C0-459C-9C85-F9A46D92BCEE}" type="slidenum">
              <a:rPr lang="en-GB" smtClean="0"/>
              <a:t>‹#›</a:t>
            </a:fld>
            <a:endParaRPr lang="en-GB"/>
          </a:p>
        </p:txBody>
      </p:sp>
    </p:spTree>
    <p:extLst>
      <p:ext uri="{BB962C8B-B14F-4D97-AF65-F5344CB8AC3E}">
        <p14:creationId xmlns:p14="http://schemas.microsoft.com/office/powerpoint/2010/main" val="150580263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Lst>
  <p:hf sldNum="0"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dirty="0"/>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E2AA0EE8-B2B3-4FD6-B5D4-2F6BCD6FDBC5}" type="datetime2">
              <a:rPr lang="en-US" smtClean="0">
                <a:solidFill>
                  <a:srgbClr val="000000"/>
                </a:solidFill>
              </a:rPr>
              <a:t>Friday, June 27, 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62B4FC5-7E09-45AC-8D86-525C9EA597E5}"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372241498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6109D2F-26B2-449C-8E67-1C1E9AC49883}" type="datetime2">
              <a:rPr lang="en-US" smtClean="0"/>
              <a:t>Friday, June 27, 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37" y="5800491"/>
            <a:ext cx="1084729" cy="933450"/>
          </a:xfrm>
          <a:prstGeom prst="rect">
            <a:avLst/>
          </a:prstGeom>
        </p:spPr>
      </p:pic>
    </p:spTree>
    <p:extLst>
      <p:ext uri="{BB962C8B-B14F-4D97-AF65-F5344CB8AC3E}">
        <p14:creationId xmlns:p14="http://schemas.microsoft.com/office/powerpoint/2010/main" val="419758377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sldNum="0"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dirty="0"/>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9AE78BA3-DE6F-4388-B338-135EF44EF329}" type="datetime2">
              <a:rPr lang="en-US" smtClean="0">
                <a:solidFill>
                  <a:srgbClr val="000000"/>
                </a:solidFill>
              </a:rPr>
              <a:t>Friday, June 27, 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62B4FC5-7E09-45AC-8D86-525C9EA597E5}"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6" y="5800491"/>
            <a:ext cx="1084729" cy="933450"/>
          </a:xfrm>
          <a:prstGeom prst="rect">
            <a:avLst/>
          </a:prstGeom>
        </p:spPr>
      </p:pic>
    </p:spTree>
    <p:extLst>
      <p:ext uri="{BB962C8B-B14F-4D97-AF65-F5344CB8AC3E}">
        <p14:creationId xmlns:p14="http://schemas.microsoft.com/office/powerpoint/2010/main" val="238018059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sldNum="0"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7E0E7A28-A98E-4644-A6F4-2F46AE70B83A}" type="datetime2">
              <a:rPr lang="en-US" smtClean="0">
                <a:solidFill>
                  <a:srgbClr val="000000"/>
                </a:solidFill>
              </a:rPr>
              <a:t>Friday, June 27, 2025</a:t>
            </a:fld>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D22F896-40B5-4ADD-8801-0D06FADFA095}" type="slidenum">
              <a:rPr lang="en-US" smtClean="0">
                <a:solidFill>
                  <a:srgbClr val="000000"/>
                </a:solidFill>
              </a:rPr>
              <a:pPr/>
              <a:t>‹#›</a:t>
            </a:fld>
            <a:endParaRPr lang="en-US" dirty="0">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38" y="5800491"/>
            <a:ext cx="1084729" cy="933450"/>
          </a:xfrm>
          <a:prstGeom prst="rect">
            <a:avLst/>
          </a:prstGeom>
        </p:spPr>
      </p:pic>
    </p:spTree>
    <p:extLst>
      <p:ext uri="{BB962C8B-B14F-4D97-AF65-F5344CB8AC3E}">
        <p14:creationId xmlns:p14="http://schemas.microsoft.com/office/powerpoint/2010/main" val="334570576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sldNum="0"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0924487" y="6636616"/>
            <a:ext cx="1818854" cy="215444"/>
          </a:xfrm>
          <a:prstGeom prst="rect">
            <a:avLst/>
          </a:prstGeom>
          <a:noFill/>
        </p:spPr>
        <p:txBody>
          <a:bodyPr wrap="square" rtlCol="0">
            <a:spAutoFit/>
          </a:bodyPr>
          <a:lstStyle/>
          <a:p>
            <a:r>
              <a:rPr lang="en-GB" sz="800" dirty="0"/>
              <a:t>©White Rose Maths</a:t>
            </a:r>
          </a:p>
        </p:txBody>
      </p:sp>
    </p:spTree>
    <p:extLst>
      <p:ext uri="{BB962C8B-B14F-4D97-AF65-F5344CB8AC3E}">
        <p14:creationId xmlns:p14="http://schemas.microsoft.com/office/powerpoint/2010/main" val="1928706711"/>
      </p:ext>
    </p:extLst>
  </p:cSld>
  <p:clrMap bg1="lt1" tx1="dk1" bg2="lt2" tx2="dk2" accent1="accent1" accent2="accent2" accent3="accent3" accent4="accent4" accent5="accent5" accent6="accent6" hlink="hlink" folHlink="folHlink"/>
  <p:sldLayoutIdLst>
    <p:sldLayoutId id="2147483796" r:id="rId1"/>
    <p:sldLayoutId id="2147483797" r:id="rId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0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1" Type="http://schemas.openxmlformats.org/officeDocument/2006/relationships/slideLayout" Target="../slideLayouts/slideLayout110.xml"/><Relationship Id="rId6" Type="http://schemas.openxmlformats.org/officeDocument/2006/relationships/image" Target="../media/image77.png"/><Relationship Id="rId11" Type="http://schemas.openxmlformats.org/officeDocument/2006/relationships/image" Target="../media/image41.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11.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3" Type="http://schemas.openxmlformats.org/officeDocument/2006/relationships/image" Target="../media/image83.png"/><Relationship Id="rId21" Type="http://schemas.openxmlformats.org/officeDocument/2006/relationships/image" Target="../media/image101.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image" Target="../media/image82.png"/><Relationship Id="rId16" Type="http://schemas.openxmlformats.org/officeDocument/2006/relationships/image" Target="../media/image96.png"/><Relationship Id="rId20" Type="http://schemas.openxmlformats.org/officeDocument/2006/relationships/image" Target="../media/image100.png"/><Relationship Id="rId1" Type="http://schemas.openxmlformats.org/officeDocument/2006/relationships/slideLayout" Target="../slideLayouts/slideLayout110.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png"/><Relationship Id="rId19" Type="http://schemas.openxmlformats.org/officeDocument/2006/relationships/image" Target="../media/image99.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s>
</file>

<file path=ppt/slides/_rels/slide12.xml.rels><?xml version="1.0" encoding="UTF-8" standalone="yes"?>
<Relationships xmlns="http://schemas.openxmlformats.org/package/2006/relationships"><Relationship Id="rId8" Type="http://schemas.openxmlformats.org/officeDocument/2006/relationships/image" Target="../media/image1000.png"/><Relationship Id="rId3" Type="http://schemas.openxmlformats.org/officeDocument/2006/relationships/image" Target="../media/image960.png"/><Relationship Id="rId7" Type="http://schemas.openxmlformats.org/officeDocument/2006/relationships/image" Target="../media/image990.png"/><Relationship Id="rId2" Type="http://schemas.openxmlformats.org/officeDocument/2006/relationships/image" Target="../media/image950.png"/><Relationship Id="rId1" Type="http://schemas.openxmlformats.org/officeDocument/2006/relationships/slideLayout" Target="../slideLayouts/slideLayout110.xml"/><Relationship Id="rId5" Type="http://schemas.openxmlformats.org/officeDocument/2006/relationships/image" Target="../media/image102.png"/><Relationship Id="rId4" Type="http://schemas.openxmlformats.org/officeDocument/2006/relationships/image" Target="../media/image970.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3" Type="http://schemas.openxmlformats.org/officeDocument/2006/relationships/image" Target="../media/image106.png"/><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image" Target="../media/image105.png"/><Relationship Id="rId1" Type="http://schemas.openxmlformats.org/officeDocument/2006/relationships/slideLayout" Target="../slideLayouts/slideLayout106.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600.png"/><Relationship Id="rId10" Type="http://schemas.openxmlformats.org/officeDocument/2006/relationships/image" Target="../media/image112.png"/><Relationship Id="rId4" Type="http://schemas.openxmlformats.org/officeDocument/2006/relationships/image" Target="../media/image107.png"/><Relationship Id="rId9" Type="http://schemas.openxmlformats.org/officeDocument/2006/relationships/image" Target="../media/image111.png"/><Relationship Id="rId14" Type="http://schemas.openxmlformats.org/officeDocument/2006/relationships/image" Target="../media/image116.png"/></Relationships>
</file>

<file path=ppt/slides/_rels/slide14.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6.png"/><Relationship Id="rId18" Type="http://schemas.openxmlformats.org/officeDocument/2006/relationships/image" Target="../media/image131.png"/><Relationship Id="rId3" Type="http://schemas.openxmlformats.org/officeDocument/2006/relationships/image" Target="../media/image104.png"/><Relationship Id="rId21" Type="http://schemas.openxmlformats.org/officeDocument/2006/relationships/image" Target="../media/image134.png"/><Relationship Id="rId7" Type="http://schemas.openxmlformats.org/officeDocument/2006/relationships/image" Target="../media/image120.png"/><Relationship Id="rId12" Type="http://schemas.openxmlformats.org/officeDocument/2006/relationships/image" Target="../media/image125.png"/><Relationship Id="rId17" Type="http://schemas.openxmlformats.org/officeDocument/2006/relationships/image" Target="../media/image130.png"/><Relationship Id="rId2" Type="http://schemas.openxmlformats.org/officeDocument/2006/relationships/image" Target="../media/image103.png"/><Relationship Id="rId16" Type="http://schemas.openxmlformats.org/officeDocument/2006/relationships/image" Target="../media/image129.png"/><Relationship Id="rId20" Type="http://schemas.openxmlformats.org/officeDocument/2006/relationships/image" Target="../media/image133.png"/><Relationship Id="rId1" Type="http://schemas.openxmlformats.org/officeDocument/2006/relationships/slideLayout" Target="../slideLayouts/slideLayout108.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5" Type="http://schemas.openxmlformats.org/officeDocument/2006/relationships/image" Target="../media/image128.png"/><Relationship Id="rId10" Type="http://schemas.openxmlformats.org/officeDocument/2006/relationships/image" Target="../media/image123.png"/><Relationship Id="rId19" Type="http://schemas.openxmlformats.org/officeDocument/2006/relationships/image" Target="../media/image132.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7.png"/></Relationships>
</file>

<file path=ppt/slides/_rels/slide15.xml.rels><?xml version="1.0" encoding="UTF-8" standalone="yes"?>
<Relationships xmlns="http://schemas.openxmlformats.org/package/2006/relationships"><Relationship Id="rId3" Type="http://schemas.openxmlformats.org/officeDocument/2006/relationships/image" Target="../media/image1020.png"/><Relationship Id="rId2" Type="http://schemas.openxmlformats.org/officeDocument/2006/relationships/image" Target="../media/image1010.png"/><Relationship Id="rId1" Type="http://schemas.openxmlformats.org/officeDocument/2006/relationships/slideLayout" Target="../slideLayouts/slideLayout110.xml"/><Relationship Id="rId5" Type="http://schemas.openxmlformats.org/officeDocument/2006/relationships/image" Target="../media/image41.png"/><Relationship Id="rId4" Type="http://schemas.openxmlformats.org/officeDocument/2006/relationships/image" Target="../media/image135.png"/></Relationships>
</file>

<file path=ppt/slides/_rels/slide1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7.tmp"/><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2" Type="http://schemas.openxmlformats.org/officeDocument/2006/relationships/image" Target="../media/image138.tmp"/><Relationship Id="rId1" Type="http://schemas.openxmlformats.org/officeDocument/2006/relationships/slideLayout" Target="../slideLayouts/slideLayout1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9.tmp"/><Relationship Id="rId2" Type="http://schemas.openxmlformats.org/officeDocument/2006/relationships/notesSlide" Target="../notesSlides/notesSlide1.xml"/><Relationship Id="rId1" Type="http://schemas.openxmlformats.org/officeDocument/2006/relationships/slideLayout" Target="../slideLayouts/slideLayout118.xml"/><Relationship Id="rId5" Type="http://schemas.openxmlformats.org/officeDocument/2006/relationships/image" Target="../media/image141.tmp"/><Relationship Id="rId4" Type="http://schemas.openxmlformats.org/officeDocument/2006/relationships/image" Target="../media/image140.tmp"/></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01.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2.xml"/><Relationship Id="rId1" Type="http://schemas.openxmlformats.org/officeDocument/2006/relationships/slideLayout" Target="../slideLayouts/slideLayout118.xml"/><Relationship Id="rId4" Type="http://schemas.openxmlformats.org/officeDocument/2006/relationships/image" Target="../media/image143.svg"/></Relationships>
</file>

<file path=ppt/slides/_rels/slide22.xml.rels><?xml version="1.0" encoding="UTF-8" standalone="yes"?>
<Relationships xmlns="http://schemas.openxmlformats.org/package/2006/relationships"><Relationship Id="rId3" Type="http://schemas.openxmlformats.org/officeDocument/2006/relationships/image" Target="../media/image390.png"/><Relationship Id="rId7" Type="http://schemas.openxmlformats.org/officeDocument/2006/relationships/image" Target="../media/image44.png"/><Relationship Id="rId2" Type="http://schemas.openxmlformats.org/officeDocument/2006/relationships/image" Target="../media/image380.png"/><Relationship Id="rId1" Type="http://schemas.openxmlformats.org/officeDocument/2006/relationships/slideLayout" Target="../slideLayouts/slideLayout1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00.png"/></Relationships>
</file>

<file path=ppt/slides/_rels/slide23.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0.png"/><Relationship Id="rId2" Type="http://schemas.openxmlformats.org/officeDocument/2006/relationships/image" Target="../media/image105.png"/><Relationship Id="rId1" Type="http://schemas.openxmlformats.org/officeDocument/2006/relationships/slideLayout" Target="../slideLayouts/slideLayout111.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600.png"/></Relationships>
</file>

<file path=ppt/slides/_rels/slide24.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3" Type="http://schemas.openxmlformats.org/officeDocument/2006/relationships/image" Target="../media/image148.png"/><Relationship Id="rId7" Type="http://schemas.openxmlformats.org/officeDocument/2006/relationships/image" Target="../media/image152.png"/><Relationship Id="rId12" Type="http://schemas.openxmlformats.org/officeDocument/2006/relationships/image" Target="../media/image157.png"/><Relationship Id="rId2" Type="http://schemas.openxmlformats.org/officeDocument/2006/relationships/image" Target="../media/image147.png"/><Relationship Id="rId1" Type="http://schemas.openxmlformats.org/officeDocument/2006/relationships/slideLayout" Target="../slideLayouts/slideLayout117.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png"/></Relationships>
</file>

<file path=ppt/slides/_rels/slide25.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60.png"/><Relationship Id="rId7" Type="http://schemas.openxmlformats.org/officeDocument/2006/relationships/image" Target="../media/image163.png"/><Relationship Id="rId12" Type="http://schemas.openxmlformats.org/officeDocument/2006/relationships/image" Target="../media/image168.png"/><Relationship Id="rId2" Type="http://schemas.openxmlformats.org/officeDocument/2006/relationships/image" Target="../media/image159.png"/><Relationship Id="rId1" Type="http://schemas.openxmlformats.org/officeDocument/2006/relationships/slideLayout" Target="../slideLayouts/slideLayout111.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53.png"/><Relationship Id="rId10" Type="http://schemas.openxmlformats.org/officeDocument/2006/relationships/image" Target="../media/image166.png"/><Relationship Id="rId4" Type="http://schemas.openxmlformats.org/officeDocument/2006/relationships/image" Target="../media/image161.png"/><Relationship Id="rId9" Type="http://schemas.openxmlformats.org/officeDocument/2006/relationships/image" Target="../media/image165.png"/></Relationships>
</file>

<file path=ppt/slides/_rels/slide26.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180.pn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9.png"/><Relationship Id="rId2" Type="http://schemas.openxmlformats.org/officeDocument/2006/relationships/image" Target="../media/image169.png"/><Relationship Id="rId1" Type="http://schemas.openxmlformats.org/officeDocument/2006/relationships/slideLayout" Target="../slideLayouts/slideLayout117.xml"/><Relationship Id="rId6" Type="http://schemas.openxmlformats.org/officeDocument/2006/relationships/image" Target="../media/image173.png"/><Relationship Id="rId11" Type="http://schemas.openxmlformats.org/officeDocument/2006/relationships/image" Target="../media/image178.png"/><Relationship Id="rId5" Type="http://schemas.openxmlformats.org/officeDocument/2006/relationships/image" Target="../media/image172.png"/><Relationship Id="rId10" Type="http://schemas.openxmlformats.org/officeDocument/2006/relationships/image" Target="../media/image177.png"/><Relationship Id="rId4" Type="http://schemas.openxmlformats.org/officeDocument/2006/relationships/image" Target="../media/image171.png"/><Relationship Id="rId9" Type="http://schemas.openxmlformats.org/officeDocument/2006/relationships/image" Target="../media/image176.png"/></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0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image" Target="../media/image201.png"/><Relationship Id="rId7" Type="http://schemas.openxmlformats.org/officeDocument/2006/relationships/image" Target="../media/image230.png"/><Relationship Id="rId2" Type="http://schemas.openxmlformats.org/officeDocument/2006/relationships/image" Target="../media/image190.png"/><Relationship Id="rId1" Type="http://schemas.openxmlformats.org/officeDocument/2006/relationships/slideLayout" Target="../slideLayouts/slideLayout104.xml"/><Relationship Id="rId6" Type="http://schemas.openxmlformats.org/officeDocument/2006/relationships/image" Target="../media/image22.png"/><Relationship Id="rId11" Type="http://schemas.openxmlformats.org/officeDocument/2006/relationships/image" Target="../media/image260.png"/><Relationship Id="rId5" Type="http://schemas.openxmlformats.org/officeDocument/2006/relationships/image" Target="../media/image210.png"/><Relationship Id="rId10" Type="http://schemas.openxmlformats.org/officeDocument/2006/relationships/image" Target="../media/image250.png"/><Relationship Id="rId4" Type="http://schemas.openxmlformats.org/officeDocument/2006/relationships/image" Target="../media/image200.png"/><Relationship Id="rId9" Type="http://schemas.openxmlformats.org/officeDocument/2006/relationships/image" Target="../media/image240.png"/></Relationships>
</file>

<file path=ppt/slides/_rels/slide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114.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310.png"/><Relationship Id="rId7" Type="http://schemas.openxmlformats.org/officeDocument/2006/relationships/image" Target="../media/image340.png"/><Relationship Id="rId2" Type="http://schemas.openxmlformats.org/officeDocument/2006/relationships/image" Target="../media/image300.png"/><Relationship Id="rId1" Type="http://schemas.openxmlformats.org/officeDocument/2006/relationships/slideLayout" Target="../slideLayouts/slideLayout114.xml"/><Relationship Id="rId6" Type="http://schemas.openxmlformats.org/officeDocument/2006/relationships/image" Target="../media/image330.png"/><Relationship Id="rId11" Type="http://schemas.openxmlformats.org/officeDocument/2006/relationships/image" Target="../media/image41.png"/><Relationship Id="rId5" Type="http://schemas.openxmlformats.org/officeDocument/2006/relationships/image" Target="../media/image320.png"/><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60.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0.png"/><Relationship Id="rId7" Type="http://schemas.openxmlformats.org/officeDocument/2006/relationships/image" Target="../media/image43.png"/><Relationship Id="rId2" Type="http://schemas.openxmlformats.org/officeDocument/2006/relationships/image" Target="../media/image380.png"/><Relationship Id="rId1" Type="http://schemas.openxmlformats.org/officeDocument/2006/relationships/slideLayout" Target="../slideLayouts/slideLayout11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0.png"/><Relationship Id="rId10" Type="http://schemas.openxmlformats.org/officeDocument/2006/relationships/image" Target="../media/image46.png"/><Relationship Id="rId4" Type="http://schemas.openxmlformats.org/officeDocument/2006/relationships/image" Target="../media/image400.pn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image" Target="../media/image48.png"/><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108.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80.png"/><Relationship Id="rId7" Type="http://schemas.openxmlformats.org/officeDocument/2006/relationships/image" Target="../media/image72.png"/><Relationship Id="rId2" Type="http://schemas.openxmlformats.org/officeDocument/2006/relationships/image" Target="../media/image68.png"/><Relationship Id="rId1" Type="http://schemas.openxmlformats.org/officeDocument/2006/relationships/slideLayout" Target="../slideLayouts/slideLayout110.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E0E944B-A73F-2B70-A20B-05DE3618D887}"/>
              </a:ext>
            </a:extLst>
          </p:cNvPr>
          <p:cNvSpPr>
            <a:spLocks noGrp="1"/>
          </p:cNvSpPr>
          <p:nvPr>
            <p:ph type="body" sz="quarter" idx="11"/>
          </p:nvPr>
        </p:nvSpPr>
        <p:spPr>
          <a:xfrm>
            <a:off x="425020" y="1791633"/>
            <a:ext cx="3474627" cy="842238"/>
          </a:xfrm>
        </p:spPr>
        <p:txBody>
          <a:bodyPr/>
          <a:lstStyle/>
          <a:p>
            <a:r>
              <a:rPr lang="en-GB" dirty="0"/>
              <a:t>1. Complete the function machines </a:t>
            </a:r>
          </a:p>
          <a:p>
            <a:endParaRPr lang="en-GB" dirty="0"/>
          </a:p>
        </p:txBody>
      </p:sp>
      <p:sp>
        <p:nvSpPr>
          <p:cNvPr id="8" name="Text Placeholder 7">
            <a:extLst>
              <a:ext uri="{FF2B5EF4-FFF2-40B4-BE49-F238E27FC236}">
                <a16:creationId xmlns:a16="http://schemas.microsoft.com/office/drawing/2014/main" id="{6E7CE121-A96D-6AFF-D5DA-93D7D718C214}"/>
              </a:ext>
            </a:extLst>
          </p:cNvPr>
          <p:cNvSpPr>
            <a:spLocks noGrp="1"/>
          </p:cNvSpPr>
          <p:nvPr>
            <p:ph type="body" sz="quarter" idx="12"/>
          </p:nvPr>
        </p:nvSpPr>
        <p:spPr/>
        <p:txBody>
          <a:bodyPr/>
          <a:lstStyle/>
          <a:p>
            <a:r>
              <a:rPr lang="en-GB" dirty="0"/>
              <a:t>2. a)  out the next term in the linear sequence.</a:t>
            </a:r>
          </a:p>
          <a:p>
            <a:endParaRPr lang="en-GB" dirty="0"/>
          </a:p>
          <a:p>
            <a:endParaRPr lang="en-GB" dirty="0"/>
          </a:p>
          <a:p>
            <a:endParaRPr lang="en-GB" dirty="0"/>
          </a:p>
          <a:p>
            <a:r>
              <a:rPr lang="en-GB" dirty="0"/>
              <a:t>b) What is the term to term rule?</a:t>
            </a:r>
          </a:p>
          <a:p>
            <a:r>
              <a:rPr lang="en-GB" dirty="0"/>
              <a:t>c) Create another sequences with the same rule.</a:t>
            </a:r>
          </a:p>
          <a:p>
            <a:endParaRPr lang="en-GB" dirty="0"/>
          </a:p>
          <a:p>
            <a:endParaRPr lang="en-GB" dirty="0"/>
          </a:p>
        </p:txBody>
      </p:sp>
      <p:sp>
        <p:nvSpPr>
          <p:cNvPr id="5" name="Text Placeholder 4">
            <a:extLst>
              <a:ext uri="{FF2B5EF4-FFF2-40B4-BE49-F238E27FC236}">
                <a16:creationId xmlns:a16="http://schemas.microsoft.com/office/drawing/2014/main" id="{D7465D78-55E3-6D77-5285-B9E523BDAAEC}"/>
              </a:ext>
            </a:extLst>
          </p:cNvPr>
          <p:cNvSpPr>
            <a:spLocks noGrp="1"/>
          </p:cNvSpPr>
          <p:nvPr>
            <p:ph type="body" sz="quarter" idx="10"/>
          </p:nvPr>
        </p:nvSpPr>
        <p:spPr/>
        <p:txBody>
          <a:bodyPr>
            <a:normAutofit fontScale="92500" lnSpcReduction="10000"/>
          </a:bodyPr>
          <a:lstStyle/>
          <a:p>
            <a:r>
              <a:rPr lang="en-GB" sz="3200" dirty="0"/>
              <a:t>Two Step Function Machines  - Algebra </a:t>
            </a:r>
          </a:p>
        </p:txBody>
      </p:sp>
      <p:sp>
        <p:nvSpPr>
          <p:cNvPr id="11" name="TextBox 10">
            <a:extLst>
              <a:ext uri="{FF2B5EF4-FFF2-40B4-BE49-F238E27FC236}">
                <a16:creationId xmlns:a16="http://schemas.microsoft.com/office/drawing/2014/main" id="{05C28D13-E852-83B0-7489-CC20893CE621}"/>
              </a:ext>
            </a:extLst>
          </p:cNvPr>
          <p:cNvSpPr txBox="1"/>
          <p:nvPr/>
        </p:nvSpPr>
        <p:spPr>
          <a:xfrm>
            <a:off x="8499632" y="300501"/>
            <a:ext cx="3148426" cy="523220"/>
          </a:xfrm>
          <a:prstGeom prst="rect">
            <a:avLst/>
          </a:prstGeom>
          <a:noFill/>
        </p:spPr>
        <p:txBody>
          <a:bodyPr wrap="none" rtlCol="0">
            <a:spAutoFit/>
          </a:bodyPr>
          <a:lstStyle/>
          <a:p>
            <a:r>
              <a:rPr lang="en-GB" sz="2800" dirty="0"/>
              <a:t>Friday, 27 June 2025</a:t>
            </a:r>
          </a:p>
        </p:txBody>
      </p:sp>
      <p:sp>
        <p:nvSpPr>
          <p:cNvPr id="12" name="Rectangle 11">
            <a:extLst>
              <a:ext uri="{FF2B5EF4-FFF2-40B4-BE49-F238E27FC236}">
                <a16:creationId xmlns:a16="http://schemas.microsoft.com/office/drawing/2014/main" id="{7DB5A911-2BC0-F162-A489-322C23F229CF}"/>
              </a:ext>
            </a:extLst>
          </p:cNvPr>
          <p:cNvSpPr/>
          <p:nvPr/>
        </p:nvSpPr>
        <p:spPr>
          <a:xfrm>
            <a:off x="349006" y="2755627"/>
            <a:ext cx="714372"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4</a:t>
            </a: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B61142AB-65DF-5873-29D6-2D628B9630A9}"/>
                  </a:ext>
                </a:extLst>
              </p:cNvPr>
              <p:cNvSpPr/>
              <p:nvPr/>
            </p:nvSpPr>
            <p:spPr>
              <a:xfrm>
                <a:off x="1306872" y="2755628"/>
                <a:ext cx="714373" cy="714373"/>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dirty="0">
                    <a:solidFill>
                      <a:schemeClr val="tx1"/>
                    </a:solidFill>
                  </a:rPr>
                  <a:t> 2</a:t>
                </a:r>
              </a:p>
            </p:txBody>
          </p:sp>
        </mc:Choice>
        <mc:Fallback>
          <p:sp>
            <p:nvSpPr>
              <p:cNvPr id="13" name="Rectangle 12">
                <a:extLst>
                  <a:ext uri="{FF2B5EF4-FFF2-40B4-BE49-F238E27FC236}">
                    <a16:creationId xmlns:a16="http://schemas.microsoft.com/office/drawing/2014/main" id="{B61142AB-65DF-5873-29D6-2D628B9630A9}"/>
                  </a:ext>
                </a:extLst>
              </p:cNvPr>
              <p:cNvSpPr>
                <a:spLocks noRot="1" noChangeAspect="1" noMove="1" noResize="1" noEditPoints="1" noAdjustHandles="1" noChangeArrowheads="1" noChangeShapeType="1" noTextEdit="1"/>
              </p:cNvSpPr>
              <p:nvPr/>
            </p:nvSpPr>
            <p:spPr>
              <a:xfrm>
                <a:off x="1306872" y="2755628"/>
                <a:ext cx="714373" cy="714373"/>
              </a:xfrm>
              <a:prstGeom prst="rect">
                <a:avLst/>
              </a:prstGeom>
              <a:blipFill>
                <a:blip r:embed="rId2"/>
                <a:stretch>
                  <a:fillRect r="-4132"/>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99268C5B-4459-EB9C-C353-C7E8052684E4}"/>
                  </a:ext>
                </a:extLst>
              </p:cNvPr>
              <p:cNvSpPr/>
              <p:nvPr/>
            </p:nvSpPr>
            <p:spPr>
              <a:xfrm>
                <a:off x="2264739" y="2755628"/>
                <a:ext cx="714373" cy="714373"/>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dirty="0">
                    <a:solidFill>
                      <a:schemeClr val="tx1"/>
                    </a:solidFill>
                  </a:rPr>
                  <a:t> 1</a:t>
                </a:r>
              </a:p>
            </p:txBody>
          </p:sp>
        </mc:Choice>
        <mc:Fallback>
          <p:sp>
            <p:nvSpPr>
              <p:cNvPr id="14" name="Rectangle 13">
                <a:extLst>
                  <a:ext uri="{FF2B5EF4-FFF2-40B4-BE49-F238E27FC236}">
                    <a16:creationId xmlns:a16="http://schemas.microsoft.com/office/drawing/2014/main" id="{99268C5B-4459-EB9C-C353-C7E8052684E4}"/>
                  </a:ext>
                </a:extLst>
              </p:cNvPr>
              <p:cNvSpPr>
                <a:spLocks noRot="1" noChangeAspect="1" noMove="1" noResize="1" noEditPoints="1" noAdjustHandles="1" noChangeArrowheads="1" noChangeShapeType="1" noTextEdit="1"/>
              </p:cNvSpPr>
              <p:nvPr/>
            </p:nvSpPr>
            <p:spPr>
              <a:xfrm>
                <a:off x="2264739" y="2755628"/>
                <a:ext cx="714373" cy="714373"/>
              </a:xfrm>
              <a:prstGeom prst="rect">
                <a:avLst/>
              </a:prstGeom>
              <a:blipFill>
                <a:blip r:embed="rId3"/>
                <a:stretch>
                  <a:fillRect r="-5000"/>
                </a:stretch>
              </a:blipFill>
              <a:ln w="19050">
                <a:solidFill>
                  <a:schemeClr val="tx2"/>
                </a:solidFill>
              </a:ln>
            </p:spPr>
            <p:txBody>
              <a:bodyPr/>
              <a:lstStyle/>
              <a:p>
                <a:r>
                  <a:rPr lang="en-GB">
                    <a:noFill/>
                  </a:rPr>
                  <a:t> </a:t>
                </a:r>
              </a:p>
            </p:txBody>
          </p:sp>
        </mc:Fallback>
      </mc:AlternateContent>
      <p:sp>
        <p:nvSpPr>
          <p:cNvPr id="15" name="Rectangle 14">
            <a:extLst>
              <a:ext uri="{FF2B5EF4-FFF2-40B4-BE49-F238E27FC236}">
                <a16:creationId xmlns:a16="http://schemas.microsoft.com/office/drawing/2014/main" id="{219F36EE-B317-1DDB-8E33-33E41D17E88C}"/>
              </a:ext>
            </a:extLst>
          </p:cNvPr>
          <p:cNvSpPr/>
          <p:nvPr/>
        </p:nvSpPr>
        <p:spPr>
          <a:xfrm>
            <a:off x="3282887" y="2766812"/>
            <a:ext cx="714373"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FF3D6B"/>
                </a:solidFill>
              </a:rPr>
              <a:t>?</a:t>
            </a:r>
          </a:p>
        </p:txBody>
      </p:sp>
      <p:cxnSp>
        <p:nvCxnSpPr>
          <p:cNvPr id="16" name="Straight Arrow Connector 15">
            <a:extLst>
              <a:ext uri="{FF2B5EF4-FFF2-40B4-BE49-F238E27FC236}">
                <a16:creationId xmlns:a16="http://schemas.microsoft.com/office/drawing/2014/main" id="{8511040F-D484-9524-FD5E-925CD86453FD}"/>
              </a:ext>
            </a:extLst>
          </p:cNvPr>
          <p:cNvCxnSpPr>
            <a:cxnSpLocks/>
          </p:cNvCxnSpPr>
          <p:nvPr/>
        </p:nvCxnSpPr>
        <p:spPr>
          <a:xfrm>
            <a:off x="2016973" y="3112814"/>
            <a:ext cx="243494" cy="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7053E56-CEDC-841F-26DE-4BC1C8ADCC0D}"/>
              </a:ext>
            </a:extLst>
          </p:cNvPr>
          <p:cNvCxnSpPr>
            <a:cxnSpLocks/>
          </p:cNvCxnSpPr>
          <p:nvPr/>
        </p:nvCxnSpPr>
        <p:spPr>
          <a:xfrm>
            <a:off x="3039393" y="3123998"/>
            <a:ext cx="243494" cy="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631FA10-FED8-877C-5E09-34E926CC043F}"/>
              </a:ext>
            </a:extLst>
          </p:cNvPr>
          <p:cNvCxnSpPr>
            <a:cxnSpLocks/>
          </p:cNvCxnSpPr>
          <p:nvPr/>
        </p:nvCxnSpPr>
        <p:spPr>
          <a:xfrm>
            <a:off x="1061242" y="3123998"/>
            <a:ext cx="243494" cy="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4C81CD8-5DA0-FE2F-0DF1-64419B984DD8}"/>
              </a:ext>
            </a:extLst>
          </p:cNvPr>
          <p:cNvSpPr/>
          <p:nvPr/>
        </p:nvSpPr>
        <p:spPr>
          <a:xfrm>
            <a:off x="349006" y="4379018"/>
            <a:ext cx="714372"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4</a:t>
            </a:r>
          </a:p>
        </p:txBody>
      </p:sp>
      <mc:AlternateContent xmlns:mc="http://schemas.openxmlformats.org/markup-compatibility/2006">
        <mc:Choice xmlns:a14="http://schemas.microsoft.com/office/drawing/2010/main" Requires="a14">
          <p:sp>
            <p:nvSpPr>
              <p:cNvPr id="26" name="Rectangle 25">
                <a:extLst>
                  <a:ext uri="{FF2B5EF4-FFF2-40B4-BE49-F238E27FC236}">
                    <a16:creationId xmlns:a16="http://schemas.microsoft.com/office/drawing/2014/main" id="{36832BAA-34C8-FEEA-D7CF-8375839655E5}"/>
                  </a:ext>
                </a:extLst>
              </p:cNvPr>
              <p:cNvSpPr/>
              <p:nvPr/>
            </p:nvSpPr>
            <p:spPr>
              <a:xfrm>
                <a:off x="1306872" y="4379019"/>
                <a:ext cx="714373" cy="714373"/>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dirty="0">
                    <a:solidFill>
                      <a:schemeClr val="tx1"/>
                    </a:solidFill>
                  </a:rPr>
                  <a:t> 3</a:t>
                </a:r>
              </a:p>
            </p:txBody>
          </p:sp>
        </mc:Choice>
        <mc:Fallback>
          <p:sp>
            <p:nvSpPr>
              <p:cNvPr id="26" name="Rectangle 25">
                <a:extLst>
                  <a:ext uri="{FF2B5EF4-FFF2-40B4-BE49-F238E27FC236}">
                    <a16:creationId xmlns:a16="http://schemas.microsoft.com/office/drawing/2014/main" id="{36832BAA-34C8-FEEA-D7CF-8375839655E5}"/>
                  </a:ext>
                </a:extLst>
              </p:cNvPr>
              <p:cNvSpPr>
                <a:spLocks noRot="1" noChangeAspect="1" noMove="1" noResize="1" noEditPoints="1" noAdjustHandles="1" noChangeArrowheads="1" noChangeShapeType="1" noTextEdit="1"/>
              </p:cNvSpPr>
              <p:nvPr/>
            </p:nvSpPr>
            <p:spPr>
              <a:xfrm>
                <a:off x="1306872" y="4379019"/>
                <a:ext cx="714373" cy="714373"/>
              </a:xfrm>
              <a:prstGeom prst="rect">
                <a:avLst/>
              </a:prstGeom>
              <a:blipFill>
                <a:blip r:embed="rId4"/>
                <a:stretch>
                  <a:fillRect r="-4132"/>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7FD72965-6D13-C02E-3F9E-8E86CA29D844}"/>
                  </a:ext>
                </a:extLst>
              </p:cNvPr>
              <p:cNvSpPr/>
              <p:nvPr/>
            </p:nvSpPr>
            <p:spPr>
              <a:xfrm>
                <a:off x="2264739" y="4379019"/>
                <a:ext cx="714373" cy="714373"/>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m:t>
                      </m:r>
                    </m:oMath>
                  </m:oMathPara>
                </a14:m>
                <a:endParaRPr lang="en-GB" sz="2400" dirty="0">
                  <a:solidFill>
                    <a:srgbClr val="FF0000"/>
                  </a:solidFill>
                </a:endParaRPr>
              </a:p>
            </p:txBody>
          </p:sp>
        </mc:Choice>
        <mc:Fallback>
          <p:sp>
            <p:nvSpPr>
              <p:cNvPr id="27" name="Rectangle 26">
                <a:extLst>
                  <a:ext uri="{FF2B5EF4-FFF2-40B4-BE49-F238E27FC236}">
                    <a16:creationId xmlns:a16="http://schemas.microsoft.com/office/drawing/2014/main" id="{7FD72965-6D13-C02E-3F9E-8E86CA29D844}"/>
                  </a:ext>
                </a:extLst>
              </p:cNvPr>
              <p:cNvSpPr>
                <a:spLocks noRot="1" noChangeAspect="1" noMove="1" noResize="1" noEditPoints="1" noAdjustHandles="1" noChangeArrowheads="1" noChangeShapeType="1" noTextEdit="1"/>
              </p:cNvSpPr>
              <p:nvPr/>
            </p:nvSpPr>
            <p:spPr>
              <a:xfrm>
                <a:off x="2264739" y="4379019"/>
                <a:ext cx="714373" cy="714373"/>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p:cxnSp>
        <p:nvCxnSpPr>
          <p:cNvPr id="29" name="Straight Arrow Connector 28">
            <a:extLst>
              <a:ext uri="{FF2B5EF4-FFF2-40B4-BE49-F238E27FC236}">
                <a16:creationId xmlns:a16="http://schemas.microsoft.com/office/drawing/2014/main" id="{787594B6-9E1E-F491-6D35-8DBABE4C7BA0}"/>
              </a:ext>
            </a:extLst>
          </p:cNvPr>
          <p:cNvCxnSpPr>
            <a:cxnSpLocks/>
          </p:cNvCxnSpPr>
          <p:nvPr/>
        </p:nvCxnSpPr>
        <p:spPr>
          <a:xfrm>
            <a:off x="2016973" y="4736205"/>
            <a:ext cx="243494" cy="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0CBD8BC-0AB6-AF7E-E20F-9464EA9F4BC8}"/>
              </a:ext>
            </a:extLst>
          </p:cNvPr>
          <p:cNvCxnSpPr>
            <a:cxnSpLocks/>
          </p:cNvCxnSpPr>
          <p:nvPr/>
        </p:nvCxnSpPr>
        <p:spPr>
          <a:xfrm>
            <a:off x="3039393" y="4747389"/>
            <a:ext cx="243494" cy="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11A6070-A635-CC97-40E3-C26C85B44204}"/>
              </a:ext>
            </a:extLst>
          </p:cNvPr>
          <p:cNvCxnSpPr>
            <a:cxnSpLocks/>
          </p:cNvCxnSpPr>
          <p:nvPr/>
        </p:nvCxnSpPr>
        <p:spPr>
          <a:xfrm>
            <a:off x="1061242" y="4747389"/>
            <a:ext cx="243494" cy="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9516686-CBAE-FC13-F385-D656D771BAB2}"/>
              </a:ext>
            </a:extLst>
          </p:cNvPr>
          <p:cNvSpPr/>
          <p:nvPr/>
        </p:nvSpPr>
        <p:spPr>
          <a:xfrm>
            <a:off x="3299087" y="4379017"/>
            <a:ext cx="714372"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10</a:t>
            </a:r>
          </a:p>
        </p:txBody>
      </p:sp>
      <p:sp>
        <p:nvSpPr>
          <p:cNvPr id="34" name="TextBox 33">
            <a:extLst>
              <a:ext uri="{FF2B5EF4-FFF2-40B4-BE49-F238E27FC236}">
                <a16:creationId xmlns:a16="http://schemas.microsoft.com/office/drawing/2014/main" id="{BE764C21-D214-8AD3-9F5F-37BD898EF41D}"/>
              </a:ext>
            </a:extLst>
          </p:cNvPr>
          <p:cNvSpPr txBox="1"/>
          <p:nvPr/>
        </p:nvSpPr>
        <p:spPr>
          <a:xfrm>
            <a:off x="3222606" y="2755627"/>
            <a:ext cx="6097656" cy="584775"/>
          </a:xfrm>
          <a:prstGeom prst="rect">
            <a:avLst/>
          </a:prstGeom>
          <a:noFill/>
        </p:spPr>
        <p:txBody>
          <a:bodyPr wrap="square">
            <a:spAutoFit/>
          </a:bodyPr>
          <a:lstStyle/>
          <a:p>
            <a:pPr algn="ctr"/>
            <a:r>
              <a:rPr lang="en-GB" sz="3200" dirty="0"/>
              <a:t>11  ,  19  ,  27  ,  35  …</a:t>
            </a:r>
            <a:endParaRPr lang="en-GB" sz="1800" dirty="0"/>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5F65E064-30EE-F467-1B1E-DD644E14DD43}"/>
                  </a:ext>
                </a:extLst>
              </p:cNvPr>
              <p:cNvSpPr txBox="1"/>
              <p:nvPr/>
            </p:nvSpPr>
            <p:spPr>
              <a:xfrm>
                <a:off x="8336532" y="2100217"/>
                <a:ext cx="4671846" cy="461665"/>
              </a:xfrm>
              <a:prstGeom prst="rect">
                <a:avLst/>
              </a:prstGeom>
              <a:noFill/>
            </p:spPr>
            <p:txBody>
              <a:bodyPr wrap="square" rtlCol="0">
                <a:spAutoFit/>
              </a:bodyPr>
              <a:lstStyle/>
              <a:p>
                <a:r>
                  <a:rPr lang="en-GB" sz="2400"/>
                  <a:t>3)   Work out 307</a:t>
                </a:r>
                <a14:m>
                  <m:oMath xmlns:m="http://schemas.openxmlformats.org/officeDocument/2006/math">
                    <m:r>
                      <a:rPr lang="en-GB" sz="2400" b="0" i="0" smtClean="0">
                        <a:latin typeface="Cambria Math" panose="02040503050406030204" pitchFamily="18" charset="0"/>
                      </a:rPr>
                      <m:t> </m:t>
                    </m:r>
                    <m:r>
                      <a:rPr lang="en-GB" sz="2400" b="0" i="1" smtClean="0">
                        <a:latin typeface="Cambria Math" panose="02040503050406030204" pitchFamily="18" charset="0"/>
                      </a:rPr>
                      <m:t>+</m:t>
                    </m:r>
                  </m:oMath>
                </a14:m>
                <a:r>
                  <a:rPr lang="en-GB" sz="2400"/>
                  <a:t> 254</a:t>
                </a:r>
              </a:p>
            </p:txBody>
          </p:sp>
        </mc:Choice>
        <mc:Fallback>
          <p:sp>
            <p:nvSpPr>
              <p:cNvPr id="35" name="TextBox 34">
                <a:extLst>
                  <a:ext uri="{FF2B5EF4-FFF2-40B4-BE49-F238E27FC236}">
                    <a16:creationId xmlns:a16="http://schemas.microsoft.com/office/drawing/2014/main" id="{5F65E064-30EE-F467-1B1E-DD644E14DD43}"/>
                  </a:ext>
                </a:extLst>
              </p:cNvPr>
              <p:cNvSpPr txBox="1">
                <a:spLocks noRot="1" noChangeAspect="1" noMove="1" noResize="1" noEditPoints="1" noAdjustHandles="1" noChangeArrowheads="1" noChangeShapeType="1" noTextEdit="1"/>
              </p:cNvSpPr>
              <p:nvPr/>
            </p:nvSpPr>
            <p:spPr>
              <a:xfrm>
                <a:off x="8336532" y="2100217"/>
                <a:ext cx="4671846" cy="461665"/>
              </a:xfrm>
              <a:prstGeom prst="rect">
                <a:avLst/>
              </a:prstGeom>
              <a:blipFill>
                <a:blip r:embed="rId6"/>
                <a:stretch>
                  <a:fillRect l="-2089" t="-10667" b="-30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AD0CF11E-BDF4-BF97-DBD1-F1FA12D5F7DC}"/>
                  </a:ext>
                </a:extLst>
              </p:cNvPr>
              <p:cNvSpPr txBox="1"/>
              <p:nvPr/>
            </p:nvSpPr>
            <p:spPr>
              <a:xfrm>
                <a:off x="8336533" y="3238157"/>
                <a:ext cx="5198022" cy="616194"/>
              </a:xfrm>
              <a:prstGeom prst="rect">
                <a:avLst/>
              </a:prstGeom>
              <a:noFill/>
            </p:spPr>
            <p:txBody>
              <a:bodyPr wrap="square" rtlCol="0">
                <a:spAutoFit/>
              </a:bodyPr>
              <a:lstStyle/>
              <a:p>
                <a:r>
                  <a:rPr lang="en-GB" sz="2400"/>
                  <a:t>4)   Work out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5</m:t>
                        </m:r>
                      </m:den>
                    </m:f>
                  </m:oMath>
                </a14:m>
                <a:r>
                  <a:rPr lang="en-GB" sz="2400"/>
                  <a:t> of 30 g</a:t>
                </a:r>
              </a:p>
            </p:txBody>
          </p:sp>
        </mc:Choice>
        <mc:Fallback>
          <p:sp>
            <p:nvSpPr>
              <p:cNvPr id="36" name="TextBox 35">
                <a:extLst>
                  <a:ext uri="{FF2B5EF4-FFF2-40B4-BE49-F238E27FC236}">
                    <a16:creationId xmlns:a16="http://schemas.microsoft.com/office/drawing/2014/main" id="{AD0CF11E-BDF4-BF97-DBD1-F1FA12D5F7DC}"/>
                  </a:ext>
                </a:extLst>
              </p:cNvPr>
              <p:cNvSpPr txBox="1">
                <a:spLocks noRot="1" noChangeAspect="1" noMove="1" noResize="1" noEditPoints="1" noAdjustHandles="1" noChangeArrowheads="1" noChangeShapeType="1" noTextEdit="1"/>
              </p:cNvSpPr>
              <p:nvPr/>
            </p:nvSpPr>
            <p:spPr>
              <a:xfrm>
                <a:off x="8336533" y="3238157"/>
                <a:ext cx="5198022" cy="616194"/>
              </a:xfrm>
              <a:prstGeom prst="rect">
                <a:avLst/>
              </a:prstGeom>
              <a:blipFill>
                <a:blip r:embed="rId7"/>
                <a:stretch>
                  <a:fillRect l="-1878" b="-9901"/>
                </a:stretch>
              </a:blipFill>
            </p:spPr>
            <p:txBody>
              <a:bodyPr/>
              <a:lstStyle/>
              <a:p>
                <a:r>
                  <a:rPr lang="en-GB">
                    <a:noFill/>
                  </a:rPr>
                  <a:t> </a:t>
                </a:r>
              </a:p>
            </p:txBody>
          </p:sp>
        </mc:Fallback>
      </mc:AlternateContent>
    </p:spTree>
    <p:extLst>
      <p:ext uri="{BB962C8B-B14F-4D97-AF65-F5344CB8AC3E}">
        <p14:creationId xmlns:p14="http://schemas.microsoft.com/office/powerpoint/2010/main" val="181293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F4DE6E9-10D1-5378-4EA8-8007B5CF7EF6}"/>
              </a:ext>
            </a:extLst>
          </p:cNvPr>
          <p:cNvSpPr/>
          <p:nvPr/>
        </p:nvSpPr>
        <p:spPr>
          <a:xfrm>
            <a:off x="3082694" y="4784809"/>
            <a:ext cx="4636067" cy="834492"/>
          </a:xfrm>
          <a:prstGeom prst="rect">
            <a:avLst/>
          </a:prstGeom>
          <a:solidFill>
            <a:schemeClr val="accent6">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The function machines will have the same output.</a:t>
            </a:r>
          </a:p>
        </p:txBody>
      </p:sp>
      <p:sp>
        <p:nvSpPr>
          <p:cNvPr id="32" name="TextBox 31">
            <a:extLst>
              <a:ext uri="{FF2B5EF4-FFF2-40B4-BE49-F238E27FC236}">
                <a16:creationId xmlns:a16="http://schemas.microsoft.com/office/drawing/2014/main" id="{88913B72-DFAA-8A2C-B541-4363AAA9D65B}"/>
              </a:ext>
            </a:extLst>
          </p:cNvPr>
          <p:cNvSpPr txBox="1"/>
          <p:nvPr/>
        </p:nvSpPr>
        <p:spPr>
          <a:xfrm>
            <a:off x="544316" y="542367"/>
            <a:ext cx="4636064" cy="461665"/>
          </a:xfrm>
          <a:prstGeom prst="rect">
            <a:avLst/>
          </a:prstGeom>
          <a:noFill/>
        </p:spPr>
        <p:txBody>
          <a:bodyPr wrap="square" rtlCol="0">
            <a:spAutoFit/>
          </a:bodyPr>
          <a:lstStyle/>
          <a:p>
            <a:r>
              <a:rPr lang="en-GB" sz="2400"/>
              <a:t>Is the statement true or false?</a:t>
            </a:r>
          </a:p>
        </p:txBody>
      </p:sp>
      <p:sp>
        <p:nvSpPr>
          <p:cNvPr id="34" name="TextBox 33">
            <a:extLst>
              <a:ext uri="{FF2B5EF4-FFF2-40B4-BE49-F238E27FC236}">
                <a16:creationId xmlns:a16="http://schemas.microsoft.com/office/drawing/2014/main" id="{78FF073D-80D3-5AB0-6652-548E6353E670}"/>
              </a:ext>
            </a:extLst>
          </p:cNvPr>
          <p:cNvSpPr txBox="1"/>
          <p:nvPr/>
        </p:nvSpPr>
        <p:spPr>
          <a:xfrm>
            <a:off x="3082695" y="5821080"/>
            <a:ext cx="4636064" cy="461665"/>
          </a:xfrm>
          <a:prstGeom prst="rect">
            <a:avLst/>
          </a:prstGeom>
          <a:noFill/>
        </p:spPr>
        <p:txBody>
          <a:bodyPr wrap="square" rtlCol="0">
            <a:spAutoFit/>
          </a:bodyPr>
          <a:lstStyle/>
          <a:p>
            <a:pPr algn="ctr"/>
            <a:r>
              <a:rPr lang="en-GB" sz="2400" dirty="0">
                <a:solidFill>
                  <a:srgbClr val="FF3D6B"/>
                </a:solidFill>
              </a:rPr>
              <a:t>false</a:t>
            </a:r>
          </a:p>
        </p:txBody>
      </p:sp>
      <p:cxnSp>
        <p:nvCxnSpPr>
          <p:cNvPr id="35" name="Straight Arrow Connector 34">
            <a:extLst>
              <a:ext uri="{FF2B5EF4-FFF2-40B4-BE49-F238E27FC236}">
                <a16:creationId xmlns:a16="http://schemas.microsoft.com/office/drawing/2014/main" id="{843391C5-9430-B905-EF6D-5B3CE8426039}"/>
              </a:ext>
            </a:extLst>
          </p:cNvPr>
          <p:cNvCxnSpPr>
            <a:cxnSpLocks/>
            <a:stCxn id="38" idx="3"/>
            <a:endCxn id="39" idx="1"/>
          </p:cNvCxnSpPr>
          <p:nvPr/>
        </p:nvCxnSpPr>
        <p:spPr>
          <a:xfrm>
            <a:off x="3605482" y="2266885"/>
            <a:ext cx="826779"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21D24E6-4DC7-9DF3-148D-1871241C96E2}"/>
              </a:ext>
            </a:extLst>
          </p:cNvPr>
          <p:cNvSpPr txBox="1"/>
          <p:nvPr/>
        </p:nvSpPr>
        <p:spPr>
          <a:xfrm>
            <a:off x="2340401" y="1498180"/>
            <a:ext cx="125991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2D98DCF4-842B-9FB9-0ACE-D8396621A804}"/>
                  </a:ext>
                </a:extLst>
              </p:cNvPr>
              <p:cNvSpPr>
                <a:spLocks/>
              </p:cNvSpPr>
              <p:nvPr/>
            </p:nvSpPr>
            <p:spPr>
              <a:xfrm>
                <a:off x="2340402" y="1910485"/>
                <a:ext cx="126508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smtClean="0">
                          <a:solidFill>
                            <a:srgbClr val="002B61"/>
                          </a:solidFill>
                          <a:latin typeface="Cambria Math" panose="02040503050406030204" pitchFamily="18" charset="0"/>
                        </a:rPr>
                        <m:t>𝑐</m:t>
                      </m:r>
                    </m:oMath>
                  </m:oMathPara>
                </a14:m>
                <a:endParaRPr lang="en-GB" sz="2400">
                  <a:solidFill>
                    <a:srgbClr val="002B61"/>
                  </a:solidFill>
                </a:endParaRPr>
              </a:p>
            </p:txBody>
          </p:sp>
        </mc:Choice>
        <mc:Fallback xmlns="">
          <p:sp>
            <p:nvSpPr>
              <p:cNvPr id="38" name="Rectangle 37">
                <a:extLst>
                  <a:ext uri="{FF2B5EF4-FFF2-40B4-BE49-F238E27FC236}">
                    <a16:creationId xmlns:a16="http://schemas.microsoft.com/office/drawing/2014/main" id="{2D98DCF4-842B-9FB9-0ACE-D8396621A804}"/>
                  </a:ext>
                </a:extLst>
              </p:cNvPr>
              <p:cNvSpPr>
                <a:spLocks noRot="1" noChangeAspect="1" noMove="1" noResize="1" noEditPoints="1" noAdjustHandles="1" noChangeArrowheads="1" noChangeShapeType="1" noTextEdit="1"/>
              </p:cNvSpPr>
              <p:nvPr/>
            </p:nvSpPr>
            <p:spPr>
              <a:xfrm>
                <a:off x="2340402" y="1910485"/>
                <a:ext cx="1265080" cy="712800"/>
              </a:xfrm>
              <a:prstGeom prst="rect">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D46E5DF6-79C0-4E80-37D6-10A9C574F083}"/>
                  </a:ext>
                </a:extLst>
              </p:cNvPr>
              <p:cNvSpPr/>
              <p:nvPr/>
            </p:nvSpPr>
            <p:spPr>
              <a:xfrm>
                <a:off x="4432261" y="1910485"/>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3</a:t>
                </a:r>
              </a:p>
            </p:txBody>
          </p:sp>
        </mc:Choice>
        <mc:Fallback xmlns="">
          <p:sp>
            <p:nvSpPr>
              <p:cNvPr id="39" name="Rectangle 38">
                <a:extLst>
                  <a:ext uri="{FF2B5EF4-FFF2-40B4-BE49-F238E27FC236}">
                    <a16:creationId xmlns:a16="http://schemas.microsoft.com/office/drawing/2014/main" id="{D46E5DF6-79C0-4E80-37D6-10A9C574F083}"/>
                  </a:ext>
                </a:extLst>
              </p:cNvPr>
              <p:cNvSpPr>
                <a:spLocks noRot="1" noChangeAspect="1" noMove="1" noResize="1" noEditPoints="1" noAdjustHandles="1" noChangeArrowheads="1" noChangeShapeType="1" noTextEdit="1"/>
              </p:cNvSpPr>
              <p:nvPr/>
            </p:nvSpPr>
            <p:spPr>
              <a:xfrm>
                <a:off x="4432261" y="1910485"/>
                <a:ext cx="817200" cy="712800"/>
              </a:xfrm>
              <a:prstGeom prst="rect">
                <a:avLst/>
              </a:prstGeom>
              <a:blipFill>
                <a:blip r:embed="rId4"/>
                <a:stretch>
                  <a:fillRect/>
                </a:stretch>
              </a:blipFill>
              <a:ln w="19050">
                <a:solidFill>
                  <a:schemeClr val="tx2"/>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8562CC5A-DEB7-A407-4F97-86F553BC20F3}"/>
              </a:ext>
            </a:extLst>
          </p:cNvPr>
          <p:cNvCxnSpPr>
            <a:cxnSpLocks/>
            <a:stCxn id="39" idx="3"/>
            <a:endCxn id="43" idx="1"/>
          </p:cNvCxnSpPr>
          <p:nvPr/>
        </p:nvCxnSpPr>
        <p:spPr>
          <a:xfrm flipV="1">
            <a:off x="5249461" y="2257952"/>
            <a:ext cx="842948" cy="893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8">
            <a:extLst>
              <a:ext uri="{FF2B5EF4-FFF2-40B4-BE49-F238E27FC236}">
                <a16:creationId xmlns:a16="http://schemas.microsoft.com/office/drawing/2014/main" id="{9C26ABBA-3654-81C1-EC48-8EBFB0A2C997}"/>
              </a:ext>
            </a:extLst>
          </p:cNvPr>
          <p:cNvSpPr txBox="1"/>
          <p:nvPr/>
        </p:nvSpPr>
        <p:spPr>
          <a:xfrm>
            <a:off x="7715384" y="1489247"/>
            <a:ext cx="1324921"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42" name="Rectangle 41">
            <a:extLst>
              <a:ext uri="{FF2B5EF4-FFF2-40B4-BE49-F238E27FC236}">
                <a16:creationId xmlns:a16="http://schemas.microsoft.com/office/drawing/2014/main" id="{5B8CBA98-2C59-B8A3-BD0B-804E1C7B4409}"/>
              </a:ext>
            </a:extLst>
          </p:cNvPr>
          <p:cNvSpPr>
            <a:spLocks/>
          </p:cNvSpPr>
          <p:nvPr/>
        </p:nvSpPr>
        <p:spPr>
          <a:xfrm>
            <a:off x="7723296" y="1901552"/>
            <a:ext cx="1317012"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E3EDFDE6-3924-7F47-2C7B-69B746C2B7F8}"/>
                  </a:ext>
                </a:extLst>
              </p:cNvPr>
              <p:cNvSpPr/>
              <p:nvPr/>
            </p:nvSpPr>
            <p:spPr>
              <a:xfrm>
                <a:off x="6092409" y="1901552"/>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9</a:t>
                </a:r>
              </a:p>
            </p:txBody>
          </p:sp>
        </mc:Choice>
        <mc:Fallback xmlns="">
          <p:sp>
            <p:nvSpPr>
              <p:cNvPr id="43" name="Rectangle 42">
                <a:extLst>
                  <a:ext uri="{FF2B5EF4-FFF2-40B4-BE49-F238E27FC236}">
                    <a16:creationId xmlns:a16="http://schemas.microsoft.com/office/drawing/2014/main" id="{E3EDFDE6-3924-7F47-2C7B-69B746C2B7F8}"/>
                  </a:ext>
                </a:extLst>
              </p:cNvPr>
              <p:cNvSpPr>
                <a:spLocks noRot="1" noChangeAspect="1" noMove="1" noResize="1" noEditPoints="1" noAdjustHandles="1" noChangeArrowheads="1" noChangeShapeType="1" noTextEdit="1"/>
              </p:cNvSpPr>
              <p:nvPr/>
            </p:nvSpPr>
            <p:spPr>
              <a:xfrm>
                <a:off x="6092409" y="1901552"/>
                <a:ext cx="817200" cy="712800"/>
              </a:xfrm>
              <a:prstGeom prst="rect">
                <a:avLst/>
              </a:prstGeom>
              <a:blipFill>
                <a:blip r:embed="rId5"/>
                <a:stretch>
                  <a:fillRect/>
                </a:stretch>
              </a:blipFill>
              <a:ln w="19050">
                <a:solidFill>
                  <a:schemeClr val="tx2"/>
                </a:solidFill>
              </a:ln>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30A4D031-D44D-651A-2465-15918F4B4A7D}"/>
              </a:ext>
            </a:extLst>
          </p:cNvPr>
          <p:cNvCxnSpPr>
            <a:cxnSpLocks/>
            <a:stCxn id="43" idx="3"/>
            <a:endCxn id="42" idx="1"/>
          </p:cNvCxnSpPr>
          <p:nvPr/>
        </p:nvCxnSpPr>
        <p:spPr>
          <a:xfrm>
            <a:off x="6909609" y="2257952"/>
            <a:ext cx="81368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FD10B76E-E852-E6D1-5E24-4411B3F2EECF}"/>
                  </a:ext>
                </a:extLst>
              </p:cNvPr>
              <p:cNvSpPr txBox="1"/>
              <p:nvPr/>
            </p:nvSpPr>
            <p:spPr>
              <a:xfrm>
                <a:off x="5302931" y="1754175"/>
                <a:ext cx="763281" cy="461665"/>
              </a:xfrm>
              <a:prstGeom prst="rect">
                <a:avLst/>
              </a:prstGeom>
              <a:noFill/>
            </p:spPr>
            <p:txBody>
              <a:bodyPr wrap="square" rtlCol="0">
                <a:spAutoFit/>
              </a:bodyPr>
              <a:lstStyle/>
              <a:p>
                <a:pPr algn="ctr"/>
                <a:r>
                  <a:rPr lang="en-GB" sz="2400">
                    <a:solidFill>
                      <a:schemeClr val="accent6"/>
                    </a:solidFill>
                  </a:rPr>
                  <a:t>3</a:t>
                </a:r>
                <a14:m>
                  <m:oMath xmlns:m="http://schemas.openxmlformats.org/officeDocument/2006/math">
                    <m:r>
                      <a:rPr lang="en-GB" sz="2400" b="0" i="1" smtClean="0">
                        <a:solidFill>
                          <a:schemeClr val="accent6"/>
                        </a:solidFill>
                        <a:latin typeface="Cambria Math" panose="02040503050406030204" pitchFamily="18" charset="0"/>
                      </a:rPr>
                      <m:t>𝑐</m:t>
                    </m:r>
                  </m:oMath>
                </a14:m>
                <a:endParaRPr lang="en-GB" sz="2400">
                  <a:solidFill>
                    <a:schemeClr val="accent6"/>
                  </a:solidFill>
                </a:endParaRPr>
              </a:p>
            </p:txBody>
          </p:sp>
        </mc:Choice>
        <mc:Fallback xmlns="">
          <p:sp>
            <p:nvSpPr>
              <p:cNvPr id="46" name="TextBox 45">
                <a:extLst>
                  <a:ext uri="{FF2B5EF4-FFF2-40B4-BE49-F238E27FC236}">
                    <a16:creationId xmlns:a16="http://schemas.microsoft.com/office/drawing/2014/main" id="{FD10B76E-E852-E6D1-5E24-4411B3F2EECF}"/>
                  </a:ext>
                </a:extLst>
              </p:cNvPr>
              <p:cNvSpPr txBox="1">
                <a:spLocks noRot="1" noChangeAspect="1" noMove="1" noResize="1" noEditPoints="1" noAdjustHandles="1" noChangeArrowheads="1" noChangeShapeType="1" noTextEdit="1"/>
              </p:cNvSpPr>
              <p:nvPr/>
            </p:nvSpPr>
            <p:spPr>
              <a:xfrm>
                <a:off x="5302931" y="1754175"/>
                <a:ext cx="763281" cy="461665"/>
              </a:xfrm>
              <a:prstGeom prst="rect">
                <a:avLst/>
              </a:prstGeom>
              <a:blipFill>
                <a:blip r:embed="rId6"/>
                <a:stretch>
                  <a:fillRect t="-10667" b="-30667"/>
                </a:stretch>
              </a:blipFill>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F7AB2AB3-D92D-9A1D-4106-1F6F1818E8C1}"/>
              </a:ext>
            </a:extLst>
          </p:cNvPr>
          <p:cNvCxnSpPr>
            <a:cxnSpLocks/>
            <a:stCxn id="49" idx="3"/>
            <a:endCxn id="54" idx="1"/>
          </p:cNvCxnSpPr>
          <p:nvPr/>
        </p:nvCxnSpPr>
        <p:spPr>
          <a:xfrm>
            <a:off x="3605482" y="3867778"/>
            <a:ext cx="822914" cy="49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3CA8D34-F01C-5E06-D83C-0D4E5578E72F}"/>
              </a:ext>
            </a:extLst>
          </p:cNvPr>
          <p:cNvSpPr txBox="1"/>
          <p:nvPr/>
        </p:nvSpPr>
        <p:spPr>
          <a:xfrm>
            <a:off x="2340401" y="3099073"/>
            <a:ext cx="125991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9A8785F0-860E-674C-DC4D-F05DC1FA69F2}"/>
                  </a:ext>
                </a:extLst>
              </p:cNvPr>
              <p:cNvSpPr>
                <a:spLocks/>
              </p:cNvSpPr>
              <p:nvPr/>
            </p:nvSpPr>
            <p:spPr>
              <a:xfrm>
                <a:off x="2340402" y="3511378"/>
                <a:ext cx="126508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smtClean="0">
                          <a:solidFill>
                            <a:srgbClr val="002B61"/>
                          </a:solidFill>
                          <a:latin typeface="Cambria Math" panose="02040503050406030204" pitchFamily="18" charset="0"/>
                        </a:rPr>
                        <m:t>𝑐</m:t>
                      </m:r>
                    </m:oMath>
                  </m:oMathPara>
                </a14:m>
                <a:endParaRPr lang="en-GB" sz="2400">
                  <a:solidFill>
                    <a:srgbClr val="002B61"/>
                  </a:solidFill>
                </a:endParaRPr>
              </a:p>
            </p:txBody>
          </p:sp>
        </mc:Choice>
        <mc:Fallback xmlns="">
          <p:sp>
            <p:nvSpPr>
              <p:cNvPr id="49" name="Rectangle 48">
                <a:extLst>
                  <a:ext uri="{FF2B5EF4-FFF2-40B4-BE49-F238E27FC236}">
                    <a16:creationId xmlns:a16="http://schemas.microsoft.com/office/drawing/2014/main" id="{9A8785F0-860E-674C-DC4D-F05DC1FA69F2}"/>
                  </a:ext>
                </a:extLst>
              </p:cNvPr>
              <p:cNvSpPr>
                <a:spLocks noRot="1" noChangeAspect="1" noMove="1" noResize="1" noEditPoints="1" noAdjustHandles="1" noChangeArrowheads="1" noChangeShapeType="1" noTextEdit="1"/>
              </p:cNvSpPr>
              <p:nvPr/>
            </p:nvSpPr>
            <p:spPr>
              <a:xfrm>
                <a:off x="2340402" y="3511378"/>
                <a:ext cx="1265080" cy="712800"/>
              </a:xfrm>
              <a:prstGeom prst="rect">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2EE7AB35-AEFB-E281-6986-6733EF31C7DE}"/>
                  </a:ext>
                </a:extLst>
              </p:cNvPr>
              <p:cNvSpPr/>
              <p:nvPr/>
            </p:nvSpPr>
            <p:spPr>
              <a:xfrm>
                <a:off x="6103920" y="3507388"/>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3</a:t>
                </a:r>
              </a:p>
            </p:txBody>
          </p:sp>
        </mc:Choice>
        <mc:Fallback xmlns="">
          <p:sp>
            <p:nvSpPr>
              <p:cNvPr id="50" name="Rectangle 49">
                <a:extLst>
                  <a:ext uri="{FF2B5EF4-FFF2-40B4-BE49-F238E27FC236}">
                    <a16:creationId xmlns:a16="http://schemas.microsoft.com/office/drawing/2014/main" id="{2EE7AB35-AEFB-E281-6986-6733EF31C7DE}"/>
                  </a:ext>
                </a:extLst>
              </p:cNvPr>
              <p:cNvSpPr>
                <a:spLocks noRot="1" noChangeAspect="1" noMove="1" noResize="1" noEditPoints="1" noAdjustHandles="1" noChangeArrowheads="1" noChangeShapeType="1" noTextEdit="1"/>
              </p:cNvSpPr>
              <p:nvPr/>
            </p:nvSpPr>
            <p:spPr>
              <a:xfrm>
                <a:off x="6103920" y="3507388"/>
                <a:ext cx="817200" cy="712800"/>
              </a:xfrm>
              <a:prstGeom prst="rect">
                <a:avLst/>
              </a:prstGeom>
              <a:blipFill>
                <a:blip r:embed="rId4"/>
                <a:stretch>
                  <a:fillRect/>
                </a:stretch>
              </a:blipFill>
              <a:ln w="19050">
                <a:solidFill>
                  <a:schemeClr val="tx2"/>
                </a:solidFill>
              </a:ln>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7D7EA4F9-5DA4-8E99-6D27-CAA60F2059AE}"/>
              </a:ext>
            </a:extLst>
          </p:cNvPr>
          <p:cNvCxnSpPr>
            <a:cxnSpLocks/>
            <a:stCxn id="50" idx="3"/>
            <a:endCxn id="53" idx="1"/>
          </p:cNvCxnSpPr>
          <p:nvPr/>
        </p:nvCxnSpPr>
        <p:spPr>
          <a:xfrm>
            <a:off x="6921120" y="3863788"/>
            <a:ext cx="802176" cy="448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8">
            <a:extLst>
              <a:ext uri="{FF2B5EF4-FFF2-40B4-BE49-F238E27FC236}">
                <a16:creationId xmlns:a16="http://schemas.microsoft.com/office/drawing/2014/main" id="{02C980DE-45D1-D2DE-2B7F-373840E8A4B4}"/>
              </a:ext>
            </a:extLst>
          </p:cNvPr>
          <p:cNvSpPr txBox="1"/>
          <p:nvPr/>
        </p:nvSpPr>
        <p:spPr>
          <a:xfrm>
            <a:off x="7715384" y="3118421"/>
            <a:ext cx="131701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53" name="Rectangle 52">
            <a:extLst>
              <a:ext uri="{FF2B5EF4-FFF2-40B4-BE49-F238E27FC236}">
                <a16:creationId xmlns:a16="http://schemas.microsoft.com/office/drawing/2014/main" id="{372FBFCB-27D2-BC43-82DD-0E4C90923769}"/>
              </a:ext>
            </a:extLst>
          </p:cNvPr>
          <p:cNvSpPr>
            <a:spLocks/>
          </p:cNvSpPr>
          <p:nvPr/>
        </p:nvSpPr>
        <p:spPr>
          <a:xfrm>
            <a:off x="7723296" y="3511872"/>
            <a:ext cx="1317012"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D83B379-E18A-97A0-EA47-99541E3FFB18}"/>
                  </a:ext>
                </a:extLst>
              </p:cNvPr>
              <p:cNvSpPr/>
              <p:nvPr/>
            </p:nvSpPr>
            <p:spPr>
              <a:xfrm>
                <a:off x="4428396" y="3511872"/>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9</a:t>
                </a:r>
              </a:p>
            </p:txBody>
          </p:sp>
        </mc:Choice>
        <mc:Fallback xmlns="">
          <p:sp>
            <p:nvSpPr>
              <p:cNvPr id="54" name="Rectangle 53">
                <a:extLst>
                  <a:ext uri="{FF2B5EF4-FFF2-40B4-BE49-F238E27FC236}">
                    <a16:creationId xmlns:a16="http://schemas.microsoft.com/office/drawing/2014/main" id="{3D83B379-E18A-97A0-EA47-99541E3FFB18}"/>
                  </a:ext>
                </a:extLst>
              </p:cNvPr>
              <p:cNvSpPr>
                <a:spLocks noRot="1" noChangeAspect="1" noMove="1" noResize="1" noEditPoints="1" noAdjustHandles="1" noChangeArrowheads="1" noChangeShapeType="1" noTextEdit="1"/>
              </p:cNvSpPr>
              <p:nvPr/>
            </p:nvSpPr>
            <p:spPr>
              <a:xfrm>
                <a:off x="4428396" y="3511872"/>
                <a:ext cx="817200" cy="712800"/>
              </a:xfrm>
              <a:prstGeom prst="rect">
                <a:avLst/>
              </a:prstGeom>
              <a:blipFill>
                <a:blip r:embed="rId7"/>
                <a:stretch>
                  <a:fillRect/>
                </a:stretch>
              </a:blipFill>
              <a:ln w="19050">
                <a:solidFill>
                  <a:schemeClr val="tx2"/>
                </a:solidFill>
              </a:ln>
            </p:spPr>
            <p:txBody>
              <a:bodyPr/>
              <a:lstStyle/>
              <a:p>
                <a:r>
                  <a:rPr lang="en-US">
                    <a:noFill/>
                  </a:rPr>
                  <a:t> </a:t>
                </a:r>
              </a:p>
            </p:txBody>
          </p:sp>
        </mc:Fallback>
      </mc:AlternateContent>
      <p:cxnSp>
        <p:nvCxnSpPr>
          <p:cNvPr id="55" name="Straight Arrow Connector 54">
            <a:extLst>
              <a:ext uri="{FF2B5EF4-FFF2-40B4-BE49-F238E27FC236}">
                <a16:creationId xmlns:a16="http://schemas.microsoft.com/office/drawing/2014/main" id="{7537ECF6-CD80-F504-47DD-B6C6F02557D2}"/>
              </a:ext>
            </a:extLst>
          </p:cNvPr>
          <p:cNvCxnSpPr>
            <a:cxnSpLocks/>
            <a:stCxn id="54" idx="3"/>
            <a:endCxn id="50" idx="1"/>
          </p:cNvCxnSpPr>
          <p:nvPr/>
        </p:nvCxnSpPr>
        <p:spPr>
          <a:xfrm flipV="1">
            <a:off x="5245596" y="3863788"/>
            <a:ext cx="858324" cy="448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B7E9995-2727-DD07-3CA6-4295DB02A2D6}"/>
                  </a:ext>
                </a:extLst>
              </p:cNvPr>
              <p:cNvSpPr txBox="1"/>
              <p:nvPr/>
            </p:nvSpPr>
            <p:spPr>
              <a:xfrm>
                <a:off x="5238998" y="3383349"/>
                <a:ext cx="891148" cy="461665"/>
              </a:xfrm>
              <a:prstGeom prst="rect">
                <a:avLst/>
              </a:prstGeom>
              <a:noFill/>
            </p:spPr>
            <p:txBody>
              <a:bodyPr wrap="square" rtlCol="0">
                <a:spAutoFit/>
              </a:bodyPr>
              <a:lstStyle/>
              <a:p>
                <a:pPr algn="ctr"/>
                <a14:m>
                  <m:oMath xmlns:m="http://schemas.openxmlformats.org/officeDocument/2006/math">
                    <m:r>
                      <a:rPr lang="en-GB" sz="2400" b="0" i="1" smtClean="0">
                        <a:solidFill>
                          <a:schemeClr val="accent6"/>
                        </a:solidFill>
                        <a:latin typeface="Cambria Math" panose="02040503050406030204" pitchFamily="18" charset="0"/>
                      </a:rPr>
                      <m:t>𝑐</m:t>
                    </m:r>
                    <m:r>
                      <a:rPr lang="en-GB" sz="2400" b="0" i="1" smtClean="0">
                        <a:solidFill>
                          <a:schemeClr val="accent6"/>
                        </a:solidFill>
                        <a:latin typeface="Cambria Math" panose="02040503050406030204" pitchFamily="18" charset="0"/>
                      </a:rPr>
                      <m:t>+</m:t>
                    </m:r>
                  </m:oMath>
                </a14:m>
                <a:r>
                  <a:rPr lang="en-GB" sz="2400">
                    <a:solidFill>
                      <a:schemeClr val="accent6"/>
                    </a:solidFill>
                  </a:rPr>
                  <a:t> 9</a:t>
                </a:r>
              </a:p>
            </p:txBody>
          </p:sp>
        </mc:Choice>
        <mc:Fallback xmlns="">
          <p:sp>
            <p:nvSpPr>
              <p:cNvPr id="57" name="TextBox 56">
                <a:extLst>
                  <a:ext uri="{FF2B5EF4-FFF2-40B4-BE49-F238E27FC236}">
                    <a16:creationId xmlns:a16="http://schemas.microsoft.com/office/drawing/2014/main" id="{DB7E9995-2727-DD07-3CA6-4295DB02A2D6}"/>
                  </a:ext>
                </a:extLst>
              </p:cNvPr>
              <p:cNvSpPr txBox="1">
                <a:spLocks noRot="1" noChangeAspect="1" noMove="1" noResize="1" noEditPoints="1" noAdjustHandles="1" noChangeArrowheads="1" noChangeShapeType="1" noTextEdit="1"/>
              </p:cNvSpPr>
              <p:nvPr/>
            </p:nvSpPr>
            <p:spPr>
              <a:xfrm>
                <a:off x="5238998" y="3383349"/>
                <a:ext cx="891148" cy="461665"/>
              </a:xfrm>
              <a:prstGeom prst="rect">
                <a:avLst/>
              </a:prstGeom>
              <a:blipFill>
                <a:blip r:embed="rId8"/>
                <a:stretch>
                  <a:fillRect t="-10526" r="-748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22D0BCDA-9CD7-E456-87C0-1B34CC73D047}"/>
                  </a:ext>
                </a:extLst>
              </p:cNvPr>
              <p:cNvSpPr txBox="1"/>
              <p:nvPr/>
            </p:nvSpPr>
            <p:spPr>
              <a:xfrm>
                <a:off x="7806907" y="2026999"/>
                <a:ext cx="1149790" cy="461665"/>
              </a:xfrm>
              <a:prstGeom prst="rect">
                <a:avLst/>
              </a:prstGeom>
              <a:noFill/>
            </p:spPr>
            <p:txBody>
              <a:bodyPr wrap="square" rtlCol="0">
                <a:spAutoFit/>
              </a:bodyPr>
              <a:lstStyle/>
              <a:p>
                <a:pPr algn="ctr"/>
                <a:r>
                  <a:rPr lang="en-GB" sz="2400">
                    <a:solidFill>
                      <a:schemeClr val="accent6"/>
                    </a:solidFill>
                  </a:rPr>
                  <a:t>3</a:t>
                </a:r>
                <a14:m>
                  <m:oMath xmlns:m="http://schemas.openxmlformats.org/officeDocument/2006/math">
                    <m:r>
                      <a:rPr lang="en-GB" sz="2400" b="0" i="1" smtClean="0">
                        <a:solidFill>
                          <a:schemeClr val="accent6"/>
                        </a:solidFill>
                        <a:latin typeface="Cambria Math" panose="02040503050406030204" pitchFamily="18" charset="0"/>
                      </a:rPr>
                      <m:t>𝑐</m:t>
                    </m:r>
                    <m:r>
                      <a:rPr lang="en-GB" sz="2400" b="0" i="1" smtClean="0">
                        <a:solidFill>
                          <a:schemeClr val="accent6"/>
                        </a:solidFill>
                        <a:latin typeface="Cambria Math" panose="02040503050406030204" pitchFamily="18" charset="0"/>
                      </a:rPr>
                      <m:t>+ </m:t>
                    </m:r>
                  </m:oMath>
                </a14:m>
                <a:r>
                  <a:rPr lang="en-GB" sz="2400">
                    <a:solidFill>
                      <a:schemeClr val="accent6"/>
                    </a:solidFill>
                  </a:rPr>
                  <a:t>9</a:t>
                </a:r>
              </a:p>
            </p:txBody>
          </p:sp>
        </mc:Choice>
        <mc:Fallback xmlns="">
          <p:sp>
            <p:nvSpPr>
              <p:cNvPr id="58" name="TextBox 57">
                <a:extLst>
                  <a:ext uri="{FF2B5EF4-FFF2-40B4-BE49-F238E27FC236}">
                    <a16:creationId xmlns:a16="http://schemas.microsoft.com/office/drawing/2014/main" id="{22D0BCDA-9CD7-E456-87C0-1B34CC73D047}"/>
                  </a:ext>
                </a:extLst>
              </p:cNvPr>
              <p:cNvSpPr txBox="1">
                <a:spLocks noRot="1" noChangeAspect="1" noMove="1" noResize="1" noEditPoints="1" noAdjustHandles="1" noChangeArrowheads="1" noChangeShapeType="1" noTextEdit="1"/>
              </p:cNvSpPr>
              <p:nvPr/>
            </p:nvSpPr>
            <p:spPr>
              <a:xfrm>
                <a:off x="7806907" y="2026999"/>
                <a:ext cx="1149790" cy="461665"/>
              </a:xfrm>
              <a:prstGeom prst="rect">
                <a:avLst/>
              </a:prstGeom>
              <a:blipFill>
                <a:blip r:embed="rId9"/>
                <a:stretch>
                  <a:fillRect l="-2128" t="-10667" r="-1596"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707EE02-3056-49EC-9D92-66BC3B92BE54}"/>
                  </a:ext>
                </a:extLst>
              </p:cNvPr>
              <p:cNvSpPr txBox="1"/>
              <p:nvPr/>
            </p:nvSpPr>
            <p:spPr>
              <a:xfrm>
                <a:off x="7726173" y="3642814"/>
                <a:ext cx="1315276" cy="461665"/>
              </a:xfrm>
              <a:prstGeom prst="rect">
                <a:avLst/>
              </a:prstGeom>
              <a:noFill/>
            </p:spPr>
            <p:txBody>
              <a:bodyPr wrap="square" rtlCol="0">
                <a:spAutoFit/>
              </a:bodyPr>
              <a:lstStyle/>
              <a:p>
                <a:pPr algn="ctr"/>
                <a:r>
                  <a:rPr lang="en-GB" sz="2400">
                    <a:solidFill>
                      <a:schemeClr val="accent6"/>
                    </a:solidFill>
                  </a:rPr>
                  <a:t>3</a:t>
                </a:r>
                <a14:m>
                  <m:oMath xmlns:m="http://schemas.openxmlformats.org/officeDocument/2006/math">
                    <m:r>
                      <a:rPr lang="en-GB" sz="2400" b="0" i="0" smtClean="0">
                        <a:solidFill>
                          <a:schemeClr val="accent6"/>
                        </a:solidFill>
                        <a:latin typeface="Cambria Math" panose="02040503050406030204" pitchFamily="18" charset="0"/>
                      </a:rPr>
                      <m:t>(</m:t>
                    </m:r>
                    <m:r>
                      <a:rPr lang="en-GB" sz="2400" b="0" i="1" smtClean="0">
                        <a:solidFill>
                          <a:schemeClr val="accent6"/>
                        </a:solidFill>
                        <a:latin typeface="Cambria Math" panose="02040503050406030204" pitchFamily="18" charset="0"/>
                      </a:rPr>
                      <m:t>𝑐</m:t>
                    </m:r>
                    <m:r>
                      <a:rPr lang="en-GB" sz="2400" b="0" i="1" smtClean="0">
                        <a:solidFill>
                          <a:schemeClr val="accent6"/>
                        </a:solidFill>
                        <a:latin typeface="Cambria Math" panose="02040503050406030204" pitchFamily="18" charset="0"/>
                      </a:rPr>
                      <m:t>+ </m:t>
                    </m:r>
                  </m:oMath>
                </a14:m>
                <a:r>
                  <a:rPr lang="en-GB" sz="2400">
                    <a:solidFill>
                      <a:schemeClr val="accent6"/>
                    </a:solidFill>
                  </a:rPr>
                  <a:t>9</a:t>
                </a:r>
                <a14:m>
                  <m:oMath xmlns:m="http://schemas.openxmlformats.org/officeDocument/2006/math">
                    <m:r>
                      <a:rPr lang="en-GB" sz="2400" b="0" i="1" dirty="0" smtClean="0">
                        <a:solidFill>
                          <a:schemeClr val="accent6"/>
                        </a:solidFill>
                        <a:latin typeface="Cambria Math" panose="02040503050406030204" pitchFamily="18" charset="0"/>
                      </a:rPr>
                      <m:t>)</m:t>
                    </m:r>
                  </m:oMath>
                </a14:m>
                <a:endParaRPr lang="en-GB" sz="2400">
                  <a:solidFill>
                    <a:schemeClr val="accent6"/>
                  </a:solidFill>
                </a:endParaRPr>
              </a:p>
            </p:txBody>
          </p:sp>
        </mc:Choice>
        <mc:Fallback xmlns="">
          <p:sp>
            <p:nvSpPr>
              <p:cNvPr id="59" name="TextBox 58">
                <a:extLst>
                  <a:ext uri="{FF2B5EF4-FFF2-40B4-BE49-F238E27FC236}">
                    <a16:creationId xmlns:a16="http://schemas.microsoft.com/office/drawing/2014/main" id="{A707EE02-3056-49EC-9D92-66BC3B92BE54}"/>
                  </a:ext>
                </a:extLst>
              </p:cNvPr>
              <p:cNvSpPr txBox="1">
                <a:spLocks noRot="1" noChangeAspect="1" noMove="1" noResize="1" noEditPoints="1" noAdjustHandles="1" noChangeArrowheads="1" noChangeShapeType="1" noTextEdit="1"/>
              </p:cNvSpPr>
              <p:nvPr/>
            </p:nvSpPr>
            <p:spPr>
              <a:xfrm>
                <a:off x="7726173" y="3642814"/>
                <a:ext cx="1315276" cy="461665"/>
              </a:xfrm>
              <a:prstGeom prst="rect">
                <a:avLst/>
              </a:prstGeom>
              <a:blipFill>
                <a:blip r:embed="rId10"/>
                <a:stretch>
                  <a:fillRect l="-4630" t="-10667" r="-1852" b="-3066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D781375C-1F0B-0237-C339-39B1923A71AC}"/>
              </a:ext>
            </a:extLst>
          </p:cNvPr>
          <p:cNvPicPr>
            <a:picLocks noChangeAspect="1"/>
          </p:cNvPicPr>
          <p:nvPr/>
        </p:nvPicPr>
        <p:blipFill rotWithShape="1">
          <a:blip r:embed="rId11">
            <a:clrChange>
              <a:clrFrom>
                <a:srgbClr val="FFFFFF"/>
              </a:clrFrom>
              <a:clrTo>
                <a:srgbClr val="FFFFFF">
                  <a:alpha val="0"/>
                </a:srgbClr>
              </a:clrTo>
            </a:clrChange>
          </a:blip>
          <a:srcRect b="1495"/>
          <a:stretch/>
        </p:blipFill>
        <p:spPr>
          <a:xfrm>
            <a:off x="9923645" y="21796"/>
            <a:ext cx="1427853" cy="1904960"/>
          </a:xfrm>
          <a:prstGeom prst="rect">
            <a:avLst/>
          </a:prstGeom>
        </p:spPr>
      </p:pic>
    </p:spTree>
    <p:extLst>
      <p:ext uri="{BB962C8B-B14F-4D97-AF65-F5344CB8AC3E}">
        <p14:creationId xmlns:p14="http://schemas.microsoft.com/office/powerpoint/2010/main" val="327154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xEl>
                                              <p:pRg st="0" end="0"/>
                                            </p:txEl>
                                          </p:spTgt>
                                        </p:tgtEl>
                                        <p:attrNameLst>
                                          <p:attrName>style.visibility</p:attrName>
                                        </p:attrNameLst>
                                      </p:cBhvr>
                                      <p:to>
                                        <p:strVal val="visible"/>
                                      </p:to>
                                    </p:set>
                                    <p:animEffect transition="in" filter="fade">
                                      <p:cBhvr>
                                        <p:cTn id="27"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D9D243D4-3D48-9967-3C46-2D0D8A2A9B7F}"/>
              </a:ext>
            </a:extLst>
          </p:cNvPr>
          <p:cNvSpPr txBox="1"/>
          <p:nvPr/>
        </p:nvSpPr>
        <p:spPr>
          <a:xfrm>
            <a:off x="397565" y="107017"/>
            <a:ext cx="10158776" cy="461665"/>
          </a:xfrm>
          <a:prstGeom prst="rect">
            <a:avLst/>
          </a:prstGeom>
          <a:noFill/>
        </p:spPr>
        <p:txBody>
          <a:bodyPr wrap="square" rtlCol="0">
            <a:spAutoFit/>
          </a:bodyPr>
          <a:lstStyle/>
          <a:p>
            <a:pPr algn="l"/>
            <a:r>
              <a:rPr lang="en-GB" sz="2400"/>
              <a:t>Use the cards to complete each function machine.</a:t>
            </a:r>
          </a:p>
        </p:txBody>
      </p:sp>
      <p:cxnSp>
        <p:nvCxnSpPr>
          <p:cNvPr id="33" name="Straight Arrow Connector 32">
            <a:extLst>
              <a:ext uri="{FF2B5EF4-FFF2-40B4-BE49-F238E27FC236}">
                <a16:creationId xmlns:a16="http://schemas.microsoft.com/office/drawing/2014/main" id="{AC245869-F5CA-5B8F-D63E-8A012546AC1E}"/>
              </a:ext>
            </a:extLst>
          </p:cNvPr>
          <p:cNvCxnSpPr>
            <a:cxnSpLocks/>
          </p:cNvCxnSpPr>
          <p:nvPr/>
        </p:nvCxnSpPr>
        <p:spPr>
          <a:xfrm flipV="1">
            <a:off x="1811541" y="1481405"/>
            <a:ext cx="796852" cy="317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3B7CEF7-77B2-63C7-9AFF-2D151AF21CBB}"/>
              </a:ext>
            </a:extLst>
          </p:cNvPr>
          <p:cNvSpPr txBox="1"/>
          <p:nvPr/>
        </p:nvSpPr>
        <p:spPr>
          <a:xfrm>
            <a:off x="536888" y="695804"/>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D82D9D08-B2A7-715F-6C2C-89CBAA6493B4}"/>
                  </a:ext>
                </a:extLst>
              </p:cNvPr>
              <p:cNvSpPr>
                <a:spLocks/>
              </p:cNvSpPr>
              <p:nvPr/>
            </p:nvSpPr>
            <p:spPr>
              <a:xfrm>
                <a:off x="536072" y="1126592"/>
                <a:ext cx="12816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dirty="0" smtClean="0">
                          <a:solidFill>
                            <a:srgbClr val="002B61"/>
                          </a:solidFill>
                          <a:latin typeface="Cambria Math" panose="02040503050406030204" pitchFamily="18" charset="0"/>
                        </a:rPr>
                        <m:t>𝑗</m:t>
                      </m:r>
                    </m:oMath>
                  </m:oMathPara>
                </a14:m>
                <a:endParaRPr lang="en-GB" sz="2400">
                  <a:solidFill>
                    <a:srgbClr val="002B61"/>
                  </a:solidFill>
                </a:endParaRPr>
              </a:p>
            </p:txBody>
          </p:sp>
        </mc:Choice>
        <mc:Fallback>
          <p:sp>
            <p:nvSpPr>
              <p:cNvPr id="35" name="Rectangle 34">
                <a:extLst>
                  <a:ext uri="{FF2B5EF4-FFF2-40B4-BE49-F238E27FC236}">
                    <a16:creationId xmlns:a16="http://schemas.microsoft.com/office/drawing/2014/main" id="{D82D9D08-B2A7-715F-6C2C-89CBAA6493B4}"/>
                  </a:ext>
                </a:extLst>
              </p:cNvPr>
              <p:cNvSpPr>
                <a:spLocks noRot="1" noChangeAspect="1" noMove="1" noResize="1" noEditPoints="1" noAdjustHandles="1" noChangeArrowheads="1" noChangeShapeType="1" noTextEdit="1"/>
              </p:cNvSpPr>
              <p:nvPr/>
            </p:nvSpPr>
            <p:spPr>
              <a:xfrm>
                <a:off x="536072" y="1126592"/>
                <a:ext cx="1281600" cy="712800"/>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p:cxnSp>
        <p:nvCxnSpPr>
          <p:cNvPr id="36" name="Straight Arrow Connector 35">
            <a:extLst>
              <a:ext uri="{FF2B5EF4-FFF2-40B4-BE49-F238E27FC236}">
                <a16:creationId xmlns:a16="http://schemas.microsoft.com/office/drawing/2014/main" id="{B8AA1AE3-B268-FD28-3594-063B97AE21B1}"/>
              </a:ext>
            </a:extLst>
          </p:cNvPr>
          <p:cNvCxnSpPr>
            <a:cxnSpLocks/>
          </p:cNvCxnSpPr>
          <p:nvPr/>
        </p:nvCxnSpPr>
        <p:spPr>
          <a:xfrm flipV="1">
            <a:off x="3425593" y="1480532"/>
            <a:ext cx="766484" cy="492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9512A587-F9D5-7251-0D6E-61CCB1EC591A}"/>
              </a:ext>
            </a:extLst>
          </p:cNvPr>
          <p:cNvSpPr>
            <a:spLocks/>
          </p:cNvSpPr>
          <p:nvPr/>
        </p:nvSpPr>
        <p:spPr>
          <a:xfrm>
            <a:off x="5779810" y="1126592"/>
            <a:ext cx="127997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cxnSp>
        <p:nvCxnSpPr>
          <p:cNvPr id="38" name="Straight Arrow Connector 37">
            <a:extLst>
              <a:ext uri="{FF2B5EF4-FFF2-40B4-BE49-F238E27FC236}">
                <a16:creationId xmlns:a16="http://schemas.microsoft.com/office/drawing/2014/main" id="{47EDBCC6-485D-883B-6A3E-73D1D859AEEC}"/>
              </a:ext>
            </a:extLst>
          </p:cNvPr>
          <p:cNvCxnSpPr>
            <a:cxnSpLocks/>
          </p:cNvCxnSpPr>
          <p:nvPr/>
        </p:nvCxnSpPr>
        <p:spPr>
          <a:xfrm>
            <a:off x="5003146" y="1481189"/>
            <a:ext cx="770400" cy="360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9" name="Rectangle 38">
                <a:extLst>
                  <a:ext uri="{FF2B5EF4-FFF2-40B4-BE49-F238E27FC236}">
                    <a16:creationId xmlns:a16="http://schemas.microsoft.com/office/drawing/2014/main" id="{0615F9E9-402C-9A73-B486-1F133039E42F}"/>
                  </a:ext>
                </a:extLst>
              </p:cNvPr>
              <p:cNvSpPr/>
              <p:nvPr/>
            </p:nvSpPr>
            <p:spPr>
              <a:xfrm>
                <a:off x="4192077" y="1126592"/>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p:sp>
            <p:nvSpPr>
              <p:cNvPr id="39" name="Rectangle 38">
                <a:extLst>
                  <a:ext uri="{FF2B5EF4-FFF2-40B4-BE49-F238E27FC236}">
                    <a16:creationId xmlns:a16="http://schemas.microsoft.com/office/drawing/2014/main" id="{0615F9E9-402C-9A73-B486-1F133039E42F}"/>
                  </a:ext>
                </a:extLst>
              </p:cNvPr>
              <p:cNvSpPr>
                <a:spLocks noRot="1" noChangeAspect="1" noMove="1" noResize="1" noEditPoints="1" noAdjustHandles="1" noChangeArrowheads="1" noChangeShapeType="1" noTextEdit="1"/>
              </p:cNvSpPr>
              <p:nvPr/>
            </p:nvSpPr>
            <p:spPr>
              <a:xfrm>
                <a:off x="4192077" y="1126592"/>
                <a:ext cx="817200" cy="712800"/>
              </a:xfrm>
              <a:prstGeom prst="rect">
                <a:avLst/>
              </a:prstGeom>
              <a:blipFill>
                <a:blip r:embed="rId3"/>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0" name="Rectangle 39">
                <a:extLst>
                  <a:ext uri="{FF2B5EF4-FFF2-40B4-BE49-F238E27FC236}">
                    <a16:creationId xmlns:a16="http://schemas.microsoft.com/office/drawing/2014/main" id="{20092113-4A13-1144-CA7F-6D9076344B3C}"/>
                  </a:ext>
                </a:extLst>
              </p:cNvPr>
              <p:cNvSpPr/>
              <p:nvPr/>
            </p:nvSpPr>
            <p:spPr>
              <a:xfrm>
                <a:off x="2608393" y="1126592"/>
                <a:ext cx="8172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4</a:t>
                </a:r>
              </a:p>
            </p:txBody>
          </p:sp>
        </mc:Choice>
        <mc:Fallback>
          <p:sp>
            <p:nvSpPr>
              <p:cNvPr id="40" name="Rectangle 39">
                <a:extLst>
                  <a:ext uri="{FF2B5EF4-FFF2-40B4-BE49-F238E27FC236}">
                    <a16:creationId xmlns:a16="http://schemas.microsoft.com/office/drawing/2014/main" id="{20092113-4A13-1144-CA7F-6D9076344B3C}"/>
                  </a:ext>
                </a:extLst>
              </p:cNvPr>
              <p:cNvSpPr>
                <a:spLocks noRot="1" noChangeAspect="1" noMove="1" noResize="1" noEditPoints="1" noAdjustHandles="1" noChangeArrowheads="1" noChangeShapeType="1" noTextEdit="1"/>
              </p:cNvSpPr>
              <p:nvPr/>
            </p:nvSpPr>
            <p:spPr>
              <a:xfrm>
                <a:off x="2608393" y="1126592"/>
                <a:ext cx="817200" cy="712800"/>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p:cxnSp>
        <p:nvCxnSpPr>
          <p:cNvPr id="41" name="Straight Arrow Connector 40">
            <a:extLst>
              <a:ext uri="{FF2B5EF4-FFF2-40B4-BE49-F238E27FC236}">
                <a16:creationId xmlns:a16="http://schemas.microsoft.com/office/drawing/2014/main" id="{008B761F-5FF1-828B-1CE7-CFB2D95E89BE}"/>
              </a:ext>
            </a:extLst>
          </p:cNvPr>
          <p:cNvCxnSpPr>
            <a:cxnSpLocks/>
          </p:cNvCxnSpPr>
          <p:nvPr/>
        </p:nvCxnSpPr>
        <p:spPr>
          <a:xfrm>
            <a:off x="1824038" y="2868503"/>
            <a:ext cx="772093" cy="476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594508E-45CE-90AE-B60A-80895510B2CC}"/>
              </a:ext>
            </a:extLst>
          </p:cNvPr>
          <p:cNvSpPr txBox="1"/>
          <p:nvPr/>
        </p:nvSpPr>
        <p:spPr>
          <a:xfrm>
            <a:off x="536888" y="2089950"/>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mc:Choice xmlns:a14="http://schemas.microsoft.com/office/drawing/2010/main" Requires="a14">
          <p:sp>
            <p:nvSpPr>
              <p:cNvPr id="43" name="Rectangle 42">
                <a:extLst>
                  <a:ext uri="{FF2B5EF4-FFF2-40B4-BE49-F238E27FC236}">
                    <a16:creationId xmlns:a16="http://schemas.microsoft.com/office/drawing/2014/main" id="{9D0CBADC-CF3F-DDDC-3F5A-A9ACE5B555DE}"/>
                  </a:ext>
                </a:extLst>
              </p:cNvPr>
              <p:cNvSpPr>
                <a:spLocks/>
              </p:cNvSpPr>
              <p:nvPr/>
            </p:nvSpPr>
            <p:spPr>
              <a:xfrm>
                <a:off x="536072" y="2514487"/>
                <a:ext cx="12816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dirty="0" smtClean="0">
                          <a:solidFill>
                            <a:srgbClr val="002B61"/>
                          </a:solidFill>
                          <a:latin typeface="Cambria Math" panose="02040503050406030204" pitchFamily="18" charset="0"/>
                        </a:rPr>
                        <m:t>𝑗</m:t>
                      </m:r>
                    </m:oMath>
                  </m:oMathPara>
                </a14:m>
                <a:endParaRPr lang="en-GB" sz="2400">
                  <a:solidFill>
                    <a:srgbClr val="002B61"/>
                  </a:solidFill>
                </a:endParaRPr>
              </a:p>
            </p:txBody>
          </p:sp>
        </mc:Choice>
        <mc:Fallback>
          <p:sp>
            <p:nvSpPr>
              <p:cNvPr id="43" name="Rectangle 42">
                <a:extLst>
                  <a:ext uri="{FF2B5EF4-FFF2-40B4-BE49-F238E27FC236}">
                    <a16:creationId xmlns:a16="http://schemas.microsoft.com/office/drawing/2014/main" id="{9D0CBADC-CF3F-DDDC-3F5A-A9ACE5B555DE}"/>
                  </a:ext>
                </a:extLst>
              </p:cNvPr>
              <p:cNvSpPr>
                <a:spLocks noRot="1" noChangeAspect="1" noMove="1" noResize="1" noEditPoints="1" noAdjustHandles="1" noChangeArrowheads="1" noChangeShapeType="1" noTextEdit="1"/>
              </p:cNvSpPr>
              <p:nvPr/>
            </p:nvSpPr>
            <p:spPr>
              <a:xfrm>
                <a:off x="536072" y="2514487"/>
                <a:ext cx="1281600" cy="712800"/>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p:cxnSp>
        <p:nvCxnSpPr>
          <p:cNvPr id="44" name="Straight Arrow Connector 43">
            <a:extLst>
              <a:ext uri="{FF2B5EF4-FFF2-40B4-BE49-F238E27FC236}">
                <a16:creationId xmlns:a16="http://schemas.microsoft.com/office/drawing/2014/main" id="{4A3E2DBD-BDF9-DF80-477A-9C056B24DB18}"/>
              </a:ext>
            </a:extLst>
          </p:cNvPr>
          <p:cNvCxnSpPr>
            <a:cxnSpLocks/>
          </p:cNvCxnSpPr>
          <p:nvPr/>
        </p:nvCxnSpPr>
        <p:spPr>
          <a:xfrm flipV="1">
            <a:off x="3413331" y="2868427"/>
            <a:ext cx="766484" cy="492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CBE6BA0-46ED-0A59-412E-F6AB1E6A73A7}"/>
              </a:ext>
            </a:extLst>
          </p:cNvPr>
          <p:cNvSpPr>
            <a:spLocks/>
          </p:cNvSpPr>
          <p:nvPr/>
        </p:nvSpPr>
        <p:spPr>
          <a:xfrm>
            <a:off x="5779810" y="2514487"/>
            <a:ext cx="127997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cxnSp>
        <p:nvCxnSpPr>
          <p:cNvPr id="46" name="Straight Arrow Connector 45">
            <a:extLst>
              <a:ext uri="{FF2B5EF4-FFF2-40B4-BE49-F238E27FC236}">
                <a16:creationId xmlns:a16="http://schemas.microsoft.com/office/drawing/2014/main" id="{91821076-4193-731B-984B-6AB8ECFF643B}"/>
              </a:ext>
            </a:extLst>
          </p:cNvPr>
          <p:cNvCxnSpPr>
            <a:cxnSpLocks/>
          </p:cNvCxnSpPr>
          <p:nvPr/>
        </p:nvCxnSpPr>
        <p:spPr>
          <a:xfrm>
            <a:off x="5003146" y="2869084"/>
            <a:ext cx="770400" cy="360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7" name="Rectangle 46">
                <a:extLst>
                  <a:ext uri="{FF2B5EF4-FFF2-40B4-BE49-F238E27FC236}">
                    <a16:creationId xmlns:a16="http://schemas.microsoft.com/office/drawing/2014/main" id="{BDDB021D-75DE-13CF-CE9F-9D0D107538F4}"/>
                  </a:ext>
                </a:extLst>
              </p:cNvPr>
              <p:cNvSpPr/>
              <p:nvPr/>
            </p:nvSpPr>
            <p:spPr>
              <a:xfrm>
                <a:off x="4179815" y="2514487"/>
                <a:ext cx="8172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4</a:t>
                </a:r>
              </a:p>
            </p:txBody>
          </p:sp>
        </mc:Choice>
        <mc:Fallback>
          <p:sp>
            <p:nvSpPr>
              <p:cNvPr id="47" name="Rectangle 46">
                <a:extLst>
                  <a:ext uri="{FF2B5EF4-FFF2-40B4-BE49-F238E27FC236}">
                    <a16:creationId xmlns:a16="http://schemas.microsoft.com/office/drawing/2014/main" id="{BDDB021D-75DE-13CF-CE9F-9D0D107538F4}"/>
                  </a:ext>
                </a:extLst>
              </p:cNvPr>
              <p:cNvSpPr>
                <a:spLocks noRot="1" noChangeAspect="1" noMove="1" noResize="1" noEditPoints="1" noAdjustHandles="1" noChangeArrowheads="1" noChangeShapeType="1" noTextEdit="1"/>
              </p:cNvSpPr>
              <p:nvPr/>
            </p:nvSpPr>
            <p:spPr>
              <a:xfrm>
                <a:off x="4179815" y="2514487"/>
                <a:ext cx="817200" cy="712800"/>
              </a:xfrm>
              <a:prstGeom prst="rect">
                <a:avLst/>
              </a:prstGeom>
              <a:blipFill>
                <a:blip r:embed="rId6"/>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8" name="Rectangle 47">
                <a:extLst>
                  <a:ext uri="{FF2B5EF4-FFF2-40B4-BE49-F238E27FC236}">
                    <a16:creationId xmlns:a16="http://schemas.microsoft.com/office/drawing/2014/main" id="{B6E9B89C-6460-D27D-F88C-3DEA290778B8}"/>
                  </a:ext>
                </a:extLst>
              </p:cNvPr>
              <p:cNvSpPr/>
              <p:nvPr/>
            </p:nvSpPr>
            <p:spPr>
              <a:xfrm>
                <a:off x="2596131" y="2514487"/>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p:sp>
            <p:nvSpPr>
              <p:cNvPr id="48" name="Rectangle 47">
                <a:extLst>
                  <a:ext uri="{FF2B5EF4-FFF2-40B4-BE49-F238E27FC236}">
                    <a16:creationId xmlns:a16="http://schemas.microsoft.com/office/drawing/2014/main" id="{B6E9B89C-6460-D27D-F88C-3DEA290778B8}"/>
                  </a:ext>
                </a:extLst>
              </p:cNvPr>
              <p:cNvSpPr>
                <a:spLocks noRot="1" noChangeAspect="1" noMove="1" noResize="1" noEditPoints="1" noAdjustHandles="1" noChangeArrowheads="1" noChangeShapeType="1" noTextEdit="1"/>
              </p:cNvSpPr>
              <p:nvPr/>
            </p:nvSpPr>
            <p:spPr>
              <a:xfrm>
                <a:off x="2596131" y="2514487"/>
                <a:ext cx="817200" cy="712800"/>
              </a:xfrm>
              <a:prstGeom prst="rect">
                <a:avLst/>
              </a:prstGeom>
              <a:blipFill>
                <a:blip r:embed="rId7"/>
                <a:stretch>
                  <a:fillRect/>
                </a:stretch>
              </a:blipFill>
              <a:ln w="19050">
                <a:solidFill>
                  <a:schemeClr val="tx2"/>
                </a:solidFill>
              </a:ln>
            </p:spPr>
            <p:txBody>
              <a:bodyPr/>
              <a:lstStyle/>
              <a:p>
                <a:r>
                  <a:rPr lang="en-GB">
                    <a:noFill/>
                  </a:rPr>
                  <a:t> </a:t>
                </a:r>
              </a:p>
            </p:txBody>
          </p:sp>
        </mc:Fallback>
      </mc:AlternateContent>
      <p:cxnSp>
        <p:nvCxnSpPr>
          <p:cNvPr id="49" name="Straight Arrow Connector 48">
            <a:extLst>
              <a:ext uri="{FF2B5EF4-FFF2-40B4-BE49-F238E27FC236}">
                <a16:creationId xmlns:a16="http://schemas.microsoft.com/office/drawing/2014/main" id="{B289BFC5-B919-06C6-C5EC-04C45E0F7079}"/>
              </a:ext>
            </a:extLst>
          </p:cNvPr>
          <p:cNvCxnSpPr>
            <a:cxnSpLocks/>
          </p:cNvCxnSpPr>
          <p:nvPr/>
        </p:nvCxnSpPr>
        <p:spPr>
          <a:xfrm flipV="1">
            <a:off x="1811541" y="4370007"/>
            <a:ext cx="796852" cy="317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98C6E1C-5870-E04F-79AF-C37E0B5AC3EA}"/>
              </a:ext>
            </a:extLst>
          </p:cNvPr>
          <p:cNvSpPr txBox="1"/>
          <p:nvPr/>
        </p:nvSpPr>
        <p:spPr>
          <a:xfrm>
            <a:off x="536888" y="3599023"/>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mc:Choice xmlns:a14="http://schemas.microsoft.com/office/drawing/2010/main" Requires="a14">
          <p:sp>
            <p:nvSpPr>
              <p:cNvPr id="51" name="Rectangle 50">
                <a:extLst>
                  <a:ext uri="{FF2B5EF4-FFF2-40B4-BE49-F238E27FC236}">
                    <a16:creationId xmlns:a16="http://schemas.microsoft.com/office/drawing/2014/main" id="{91622CAD-F63F-CA08-39ED-B7343B4054ED}"/>
                  </a:ext>
                </a:extLst>
              </p:cNvPr>
              <p:cNvSpPr>
                <a:spLocks/>
              </p:cNvSpPr>
              <p:nvPr/>
            </p:nvSpPr>
            <p:spPr>
              <a:xfrm>
                <a:off x="536072" y="4015194"/>
                <a:ext cx="12816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dirty="0" smtClean="0">
                          <a:solidFill>
                            <a:srgbClr val="002B61"/>
                          </a:solidFill>
                          <a:latin typeface="Cambria Math" panose="02040503050406030204" pitchFamily="18" charset="0"/>
                        </a:rPr>
                        <m:t>𝑗</m:t>
                      </m:r>
                    </m:oMath>
                  </m:oMathPara>
                </a14:m>
                <a:endParaRPr lang="en-GB" sz="2400">
                  <a:solidFill>
                    <a:srgbClr val="002B61"/>
                  </a:solidFill>
                </a:endParaRPr>
              </a:p>
            </p:txBody>
          </p:sp>
        </mc:Choice>
        <mc:Fallback>
          <p:sp>
            <p:nvSpPr>
              <p:cNvPr id="51" name="Rectangle 50">
                <a:extLst>
                  <a:ext uri="{FF2B5EF4-FFF2-40B4-BE49-F238E27FC236}">
                    <a16:creationId xmlns:a16="http://schemas.microsoft.com/office/drawing/2014/main" id="{91622CAD-F63F-CA08-39ED-B7343B4054ED}"/>
                  </a:ext>
                </a:extLst>
              </p:cNvPr>
              <p:cNvSpPr>
                <a:spLocks noRot="1" noChangeAspect="1" noMove="1" noResize="1" noEditPoints="1" noAdjustHandles="1" noChangeArrowheads="1" noChangeShapeType="1" noTextEdit="1"/>
              </p:cNvSpPr>
              <p:nvPr/>
            </p:nvSpPr>
            <p:spPr>
              <a:xfrm>
                <a:off x="536072" y="4015194"/>
                <a:ext cx="1281600" cy="712800"/>
              </a:xfrm>
              <a:prstGeom prst="rect">
                <a:avLst/>
              </a:prstGeom>
              <a:blipFill>
                <a:blip r:embed="rId8"/>
                <a:stretch>
                  <a:fillRect/>
                </a:stretch>
              </a:blipFill>
              <a:ln w="19050">
                <a:solidFill>
                  <a:schemeClr val="tx2"/>
                </a:solidFill>
              </a:ln>
            </p:spPr>
            <p:txBody>
              <a:bodyPr/>
              <a:lstStyle/>
              <a:p>
                <a:r>
                  <a:rPr lang="en-GB">
                    <a:noFill/>
                  </a:rPr>
                  <a:t> </a:t>
                </a:r>
              </a:p>
            </p:txBody>
          </p:sp>
        </mc:Fallback>
      </mc:AlternateContent>
      <p:cxnSp>
        <p:nvCxnSpPr>
          <p:cNvPr id="52" name="Straight Arrow Connector 51">
            <a:extLst>
              <a:ext uri="{FF2B5EF4-FFF2-40B4-BE49-F238E27FC236}">
                <a16:creationId xmlns:a16="http://schemas.microsoft.com/office/drawing/2014/main" id="{3AD3FAE3-B866-1B13-30C6-F19566389875}"/>
              </a:ext>
            </a:extLst>
          </p:cNvPr>
          <p:cNvCxnSpPr>
            <a:cxnSpLocks/>
          </p:cNvCxnSpPr>
          <p:nvPr/>
        </p:nvCxnSpPr>
        <p:spPr>
          <a:xfrm flipV="1">
            <a:off x="3425593" y="4369134"/>
            <a:ext cx="766484" cy="492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B99E5D7B-DDC1-27F6-45C0-6720D195DD87}"/>
              </a:ext>
            </a:extLst>
          </p:cNvPr>
          <p:cNvSpPr>
            <a:spLocks/>
          </p:cNvSpPr>
          <p:nvPr/>
        </p:nvSpPr>
        <p:spPr>
          <a:xfrm>
            <a:off x="5779810" y="4015194"/>
            <a:ext cx="127997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cxnSp>
        <p:nvCxnSpPr>
          <p:cNvPr id="54" name="Straight Arrow Connector 53">
            <a:extLst>
              <a:ext uri="{FF2B5EF4-FFF2-40B4-BE49-F238E27FC236}">
                <a16:creationId xmlns:a16="http://schemas.microsoft.com/office/drawing/2014/main" id="{7F7B996E-F397-C41B-0E01-ED0715EF5B68}"/>
              </a:ext>
            </a:extLst>
          </p:cNvPr>
          <p:cNvCxnSpPr>
            <a:cxnSpLocks/>
          </p:cNvCxnSpPr>
          <p:nvPr/>
        </p:nvCxnSpPr>
        <p:spPr>
          <a:xfrm>
            <a:off x="5003146" y="4369791"/>
            <a:ext cx="770400" cy="360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5" name="Rectangle 54">
                <a:extLst>
                  <a:ext uri="{FF2B5EF4-FFF2-40B4-BE49-F238E27FC236}">
                    <a16:creationId xmlns:a16="http://schemas.microsoft.com/office/drawing/2014/main" id="{18848CA8-78B5-EF7B-DAFE-1F2899AE1C9C}"/>
                  </a:ext>
                </a:extLst>
              </p:cNvPr>
              <p:cNvSpPr/>
              <p:nvPr/>
            </p:nvSpPr>
            <p:spPr>
              <a:xfrm>
                <a:off x="4192077" y="4015194"/>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p:sp>
            <p:nvSpPr>
              <p:cNvPr id="55" name="Rectangle 54">
                <a:extLst>
                  <a:ext uri="{FF2B5EF4-FFF2-40B4-BE49-F238E27FC236}">
                    <a16:creationId xmlns:a16="http://schemas.microsoft.com/office/drawing/2014/main" id="{18848CA8-78B5-EF7B-DAFE-1F2899AE1C9C}"/>
                  </a:ext>
                </a:extLst>
              </p:cNvPr>
              <p:cNvSpPr>
                <a:spLocks noRot="1" noChangeAspect="1" noMove="1" noResize="1" noEditPoints="1" noAdjustHandles="1" noChangeArrowheads="1" noChangeShapeType="1" noTextEdit="1"/>
              </p:cNvSpPr>
              <p:nvPr/>
            </p:nvSpPr>
            <p:spPr>
              <a:xfrm>
                <a:off x="4192077" y="4015194"/>
                <a:ext cx="817200" cy="712800"/>
              </a:xfrm>
              <a:prstGeom prst="rect">
                <a:avLst/>
              </a:prstGeom>
              <a:blipFill>
                <a:blip r:embed="rId9"/>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6" name="Rectangle 55">
                <a:extLst>
                  <a:ext uri="{FF2B5EF4-FFF2-40B4-BE49-F238E27FC236}">
                    <a16:creationId xmlns:a16="http://schemas.microsoft.com/office/drawing/2014/main" id="{FE86DEFF-0DFE-A6DC-3317-EC2B0C8C6724}"/>
                  </a:ext>
                </a:extLst>
              </p:cNvPr>
              <p:cNvSpPr/>
              <p:nvPr/>
            </p:nvSpPr>
            <p:spPr>
              <a:xfrm>
                <a:off x="2608393" y="4015194"/>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4</a:t>
                </a:r>
              </a:p>
            </p:txBody>
          </p:sp>
        </mc:Choice>
        <mc:Fallback>
          <p:sp>
            <p:nvSpPr>
              <p:cNvPr id="56" name="Rectangle 55">
                <a:extLst>
                  <a:ext uri="{FF2B5EF4-FFF2-40B4-BE49-F238E27FC236}">
                    <a16:creationId xmlns:a16="http://schemas.microsoft.com/office/drawing/2014/main" id="{FE86DEFF-0DFE-A6DC-3317-EC2B0C8C6724}"/>
                  </a:ext>
                </a:extLst>
              </p:cNvPr>
              <p:cNvSpPr>
                <a:spLocks noRot="1" noChangeAspect="1" noMove="1" noResize="1" noEditPoints="1" noAdjustHandles="1" noChangeArrowheads="1" noChangeShapeType="1" noTextEdit="1"/>
              </p:cNvSpPr>
              <p:nvPr/>
            </p:nvSpPr>
            <p:spPr>
              <a:xfrm>
                <a:off x="2608393" y="4015194"/>
                <a:ext cx="817200" cy="712800"/>
              </a:xfrm>
              <a:prstGeom prst="rect">
                <a:avLst/>
              </a:prstGeom>
              <a:blipFill>
                <a:blip r:embed="rId10"/>
                <a:stretch>
                  <a:fillRect/>
                </a:stretch>
              </a:blipFill>
              <a:ln w="19050">
                <a:solidFill>
                  <a:schemeClr val="tx2"/>
                </a:solidFill>
              </a:ln>
            </p:spPr>
            <p:txBody>
              <a:bodyPr/>
              <a:lstStyle/>
              <a:p>
                <a:r>
                  <a:rPr lang="en-GB">
                    <a:noFill/>
                  </a:rPr>
                  <a:t> </a:t>
                </a:r>
              </a:p>
            </p:txBody>
          </p:sp>
        </mc:Fallback>
      </mc:AlternateContent>
      <p:cxnSp>
        <p:nvCxnSpPr>
          <p:cNvPr id="57" name="Straight Arrow Connector 56">
            <a:extLst>
              <a:ext uri="{FF2B5EF4-FFF2-40B4-BE49-F238E27FC236}">
                <a16:creationId xmlns:a16="http://schemas.microsoft.com/office/drawing/2014/main" id="{662A69E2-9C13-74AE-C2BD-E746196C4E34}"/>
              </a:ext>
            </a:extLst>
          </p:cNvPr>
          <p:cNvCxnSpPr>
            <a:cxnSpLocks/>
            <a:endCxn id="64" idx="1"/>
          </p:cNvCxnSpPr>
          <p:nvPr/>
        </p:nvCxnSpPr>
        <p:spPr>
          <a:xfrm>
            <a:off x="1811541" y="5871042"/>
            <a:ext cx="796852" cy="962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E37BA4E-220A-54CB-ADAF-9E927ED49ECD}"/>
              </a:ext>
            </a:extLst>
          </p:cNvPr>
          <p:cNvSpPr txBox="1"/>
          <p:nvPr/>
        </p:nvSpPr>
        <p:spPr>
          <a:xfrm>
            <a:off x="536888" y="5099162"/>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A5D0EABC-9624-C65B-D5BB-8C2850F02756}"/>
                  </a:ext>
                </a:extLst>
              </p:cNvPr>
              <p:cNvSpPr>
                <a:spLocks/>
              </p:cNvSpPr>
              <p:nvPr/>
            </p:nvSpPr>
            <p:spPr>
              <a:xfrm>
                <a:off x="536072" y="5524267"/>
                <a:ext cx="12816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dirty="0" smtClean="0">
                          <a:solidFill>
                            <a:srgbClr val="002B61"/>
                          </a:solidFill>
                          <a:latin typeface="Cambria Math" panose="02040503050406030204" pitchFamily="18" charset="0"/>
                        </a:rPr>
                        <m:t>𝑗</m:t>
                      </m:r>
                    </m:oMath>
                  </m:oMathPara>
                </a14:m>
                <a:endParaRPr lang="en-GB" sz="2400">
                  <a:solidFill>
                    <a:srgbClr val="002B61"/>
                  </a:solidFill>
                </a:endParaRPr>
              </a:p>
            </p:txBody>
          </p:sp>
        </mc:Choice>
        <mc:Fallback>
          <p:sp>
            <p:nvSpPr>
              <p:cNvPr id="59" name="Rectangle 58">
                <a:extLst>
                  <a:ext uri="{FF2B5EF4-FFF2-40B4-BE49-F238E27FC236}">
                    <a16:creationId xmlns:a16="http://schemas.microsoft.com/office/drawing/2014/main" id="{A5D0EABC-9624-C65B-D5BB-8C2850F02756}"/>
                  </a:ext>
                </a:extLst>
              </p:cNvPr>
              <p:cNvSpPr>
                <a:spLocks noRot="1" noChangeAspect="1" noMove="1" noResize="1" noEditPoints="1" noAdjustHandles="1" noChangeArrowheads="1" noChangeShapeType="1" noTextEdit="1"/>
              </p:cNvSpPr>
              <p:nvPr/>
            </p:nvSpPr>
            <p:spPr>
              <a:xfrm>
                <a:off x="536072" y="5524267"/>
                <a:ext cx="1281600" cy="712800"/>
              </a:xfrm>
              <a:prstGeom prst="rect">
                <a:avLst/>
              </a:prstGeom>
              <a:blipFill>
                <a:blip r:embed="rId11"/>
                <a:stretch>
                  <a:fillRect/>
                </a:stretch>
              </a:blipFill>
              <a:ln w="19050">
                <a:solidFill>
                  <a:schemeClr val="tx2"/>
                </a:solidFill>
              </a:ln>
            </p:spPr>
            <p:txBody>
              <a:bodyPr/>
              <a:lstStyle/>
              <a:p>
                <a:r>
                  <a:rPr lang="en-GB">
                    <a:noFill/>
                  </a:rPr>
                  <a:t> </a:t>
                </a:r>
              </a:p>
            </p:txBody>
          </p:sp>
        </mc:Fallback>
      </mc:AlternateContent>
      <p:cxnSp>
        <p:nvCxnSpPr>
          <p:cNvPr id="60" name="Straight Arrow Connector 59">
            <a:extLst>
              <a:ext uri="{FF2B5EF4-FFF2-40B4-BE49-F238E27FC236}">
                <a16:creationId xmlns:a16="http://schemas.microsoft.com/office/drawing/2014/main" id="{E7050D64-B38E-99BD-272F-E45CF62F0886}"/>
              </a:ext>
            </a:extLst>
          </p:cNvPr>
          <p:cNvCxnSpPr>
            <a:cxnSpLocks/>
          </p:cNvCxnSpPr>
          <p:nvPr/>
        </p:nvCxnSpPr>
        <p:spPr>
          <a:xfrm>
            <a:off x="3425593" y="5878207"/>
            <a:ext cx="766484"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371CF9FE-3D0B-BE8C-5719-087486D5484B}"/>
              </a:ext>
            </a:extLst>
          </p:cNvPr>
          <p:cNvSpPr>
            <a:spLocks/>
          </p:cNvSpPr>
          <p:nvPr/>
        </p:nvSpPr>
        <p:spPr>
          <a:xfrm>
            <a:off x="5779810" y="5524267"/>
            <a:ext cx="127997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cxnSp>
        <p:nvCxnSpPr>
          <p:cNvPr id="62" name="Straight Arrow Connector 61">
            <a:extLst>
              <a:ext uri="{FF2B5EF4-FFF2-40B4-BE49-F238E27FC236}">
                <a16:creationId xmlns:a16="http://schemas.microsoft.com/office/drawing/2014/main" id="{5C5BC406-7AFD-F7BF-AAB7-61FC97968966}"/>
              </a:ext>
            </a:extLst>
          </p:cNvPr>
          <p:cNvCxnSpPr>
            <a:cxnSpLocks/>
          </p:cNvCxnSpPr>
          <p:nvPr/>
        </p:nvCxnSpPr>
        <p:spPr>
          <a:xfrm>
            <a:off x="5003146" y="5862947"/>
            <a:ext cx="770400" cy="360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3" name="Rectangle 62">
                <a:extLst>
                  <a:ext uri="{FF2B5EF4-FFF2-40B4-BE49-F238E27FC236}">
                    <a16:creationId xmlns:a16="http://schemas.microsoft.com/office/drawing/2014/main" id="{75E5A753-A97F-0472-0D7A-94BD1E1A35F8}"/>
                  </a:ext>
                </a:extLst>
              </p:cNvPr>
              <p:cNvSpPr/>
              <p:nvPr/>
            </p:nvSpPr>
            <p:spPr>
              <a:xfrm>
                <a:off x="4192077" y="5524267"/>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4</a:t>
                </a:r>
              </a:p>
            </p:txBody>
          </p:sp>
        </mc:Choice>
        <mc:Fallback>
          <p:sp>
            <p:nvSpPr>
              <p:cNvPr id="63" name="Rectangle 62">
                <a:extLst>
                  <a:ext uri="{FF2B5EF4-FFF2-40B4-BE49-F238E27FC236}">
                    <a16:creationId xmlns:a16="http://schemas.microsoft.com/office/drawing/2014/main" id="{75E5A753-A97F-0472-0D7A-94BD1E1A35F8}"/>
                  </a:ext>
                </a:extLst>
              </p:cNvPr>
              <p:cNvSpPr>
                <a:spLocks noRot="1" noChangeAspect="1" noMove="1" noResize="1" noEditPoints="1" noAdjustHandles="1" noChangeArrowheads="1" noChangeShapeType="1" noTextEdit="1"/>
              </p:cNvSpPr>
              <p:nvPr/>
            </p:nvSpPr>
            <p:spPr>
              <a:xfrm>
                <a:off x="4192077" y="5524267"/>
                <a:ext cx="817200" cy="712800"/>
              </a:xfrm>
              <a:prstGeom prst="rect">
                <a:avLst/>
              </a:prstGeom>
              <a:blipFill>
                <a:blip r:embed="rId1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4" name="Rectangle 63">
                <a:extLst>
                  <a:ext uri="{FF2B5EF4-FFF2-40B4-BE49-F238E27FC236}">
                    <a16:creationId xmlns:a16="http://schemas.microsoft.com/office/drawing/2014/main" id="{F55218F2-FD0D-BCA0-3EDA-FDED4BBF1852}"/>
                  </a:ext>
                </a:extLst>
              </p:cNvPr>
              <p:cNvSpPr/>
              <p:nvPr/>
            </p:nvSpPr>
            <p:spPr>
              <a:xfrm>
                <a:off x="2608393" y="5524267"/>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p:sp>
            <p:nvSpPr>
              <p:cNvPr id="64" name="Rectangle 63">
                <a:extLst>
                  <a:ext uri="{FF2B5EF4-FFF2-40B4-BE49-F238E27FC236}">
                    <a16:creationId xmlns:a16="http://schemas.microsoft.com/office/drawing/2014/main" id="{F55218F2-FD0D-BCA0-3EDA-FDED4BBF1852}"/>
                  </a:ext>
                </a:extLst>
              </p:cNvPr>
              <p:cNvSpPr>
                <a:spLocks noRot="1" noChangeAspect="1" noMove="1" noResize="1" noEditPoints="1" noAdjustHandles="1" noChangeArrowheads="1" noChangeShapeType="1" noTextEdit="1"/>
              </p:cNvSpPr>
              <p:nvPr/>
            </p:nvSpPr>
            <p:spPr>
              <a:xfrm>
                <a:off x="2608393" y="5524267"/>
                <a:ext cx="817200" cy="712800"/>
              </a:xfrm>
              <a:prstGeom prst="rect">
                <a:avLst/>
              </a:prstGeom>
              <a:blipFill>
                <a:blip r:embed="rId13"/>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5" name="Rectangle 64">
                <a:extLst>
                  <a:ext uri="{FF2B5EF4-FFF2-40B4-BE49-F238E27FC236}">
                    <a16:creationId xmlns:a16="http://schemas.microsoft.com/office/drawing/2014/main" id="{729238A7-5A14-A654-463F-F9C282180C9F}"/>
                  </a:ext>
                </a:extLst>
              </p:cNvPr>
              <p:cNvSpPr/>
              <p:nvPr/>
            </p:nvSpPr>
            <p:spPr>
              <a:xfrm>
                <a:off x="8994395" y="4087474"/>
                <a:ext cx="1311774" cy="756000"/>
              </a:xfrm>
              <a:prstGeom prst="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𝑗</m:t>
                        </m:r>
                      </m:num>
                      <m:den>
                        <m:r>
                          <a:rPr lang="en-GB" sz="2400" b="0" i="1" smtClean="0">
                            <a:solidFill>
                              <a:schemeClr val="tx1"/>
                            </a:solidFill>
                            <a:latin typeface="Cambria Math" panose="02040503050406030204" pitchFamily="18" charset="0"/>
                          </a:rPr>
                          <m:t>4</m:t>
                        </m:r>
                      </m:den>
                    </m:f>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p:sp>
            <p:nvSpPr>
              <p:cNvPr id="65" name="Rectangle 64">
                <a:extLst>
                  <a:ext uri="{FF2B5EF4-FFF2-40B4-BE49-F238E27FC236}">
                    <a16:creationId xmlns:a16="http://schemas.microsoft.com/office/drawing/2014/main" id="{729238A7-5A14-A654-463F-F9C282180C9F}"/>
                  </a:ext>
                </a:extLst>
              </p:cNvPr>
              <p:cNvSpPr>
                <a:spLocks noRot="1" noChangeAspect="1" noMove="1" noResize="1" noEditPoints="1" noAdjustHandles="1" noChangeArrowheads="1" noChangeShapeType="1" noTextEdit="1"/>
              </p:cNvSpPr>
              <p:nvPr/>
            </p:nvSpPr>
            <p:spPr>
              <a:xfrm>
                <a:off x="8994395" y="4087474"/>
                <a:ext cx="1311774" cy="756000"/>
              </a:xfrm>
              <a:prstGeom prst="rect">
                <a:avLst/>
              </a:prstGeom>
              <a:blipFill>
                <a:blip r:embed="rId14"/>
                <a:stretch>
                  <a:fillRect/>
                </a:stretch>
              </a:blipFill>
              <a:ln w="1905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6" name="Rectangle 65">
                <a:extLst>
                  <a:ext uri="{FF2B5EF4-FFF2-40B4-BE49-F238E27FC236}">
                    <a16:creationId xmlns:a16="http://schemas.microsoft.com/office/drawing/2014/main" id="{71A55B66-A4A7-B795-E15E-E09B47FDEC12}"/>
                  </a:ext>
                </a:extLst>
              </p:cNvPr>
              <p:cNvSpPr/>
              <p:nvPr/>
            </p:nvSpPr>
            <p:spPr>
              <a:xfrm>
                <a:off x="8927720" y="1106796"/>
                <a:ext cx="1311774" cy="756000"/>
              </a:xfrm>
              <a:prstGeom prst="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𝑗</m:t>
                        </m:r>
                        <m:r>
                          <a:rPr lang="en-GB" sz="2400" b="0" i="1" smtClean="0">
                            <a:solidFill>
                              <a:schemeClr val="tx1"/>
                            </a:solidFill>
                            <a:latin typeface="Cambria Math" panose="02040503050406030204" pitchFamily="18" charset="0"/>
                          </a:rPr>
                          <m:t>−2</m:t>
                        </m:r>
                      </m:num>
                      <m:den>
                        <m:r>
                          <a:rPr lang="en-GB" sz="2400" b="0" i="1" smtClean="0">
                            <a:solidFill>
                              <a:schemeClr val="tx1"/>
                            </a:solidFill>
                            <a:latin typeface="Cambria Math" panose="02040503050406030204" pitchFamily="18" charset="0"/>
                          </a:rPr>
                          <m:t>4</m:t>
                        </m:r>
                      </m:den>
                    </m:f>
                  </m:oMath>
                </a14:m>
                <a:r>
                  <a:rPr lang="en-GB" sz="2400">
                    <a:solidFill>
                      <a:schemeClr val="tx1"/>
                    </a:solidFill>
                  </a:rPr>
                  <a:t> </a:t>
                </a:r>
              </a:p>
            </p:txBody>
          </p:sp>
        </mc:Choice>
        <mc:Fallback>
          <p:sp>
            <p:nvSpPr>
              <p:cNvPr id="66" name="Rectangle 65">
                <a:extLst>
                  <a:ext uri="{FF2B5EF4-FFF2-40B4-BE49-F238E27FC236}">
                    <a16:creationId xmlns:a16="http://schemas.microsoft.com/office/drawing/2014/main" id="{71A55B66-A4A7-B795-E15E-E09B47FDEC12}"/>
                  </a:ext>
                </a:extLst>
              </p:cNvPr>
              <p:cNvSpPr>
                <a:spLocks noRot="1" noChangeAspect="1" noMove="1" noResize="1" noEditPoints="1" noAdjustHandles="1" noChangeArrowheads="1" noChangeShapeType="1" noTextEdit="1"/>
              </p:cNvSpPr>
              <p:nvPr/>
            </p:nvSpPr>
            <p:spPr>
              <a:xfrm>
                <a:off x="8927720" y="1106796"/>
                <a:ext cx="1311774" cy="756000"/>
              </a:xfrm>
              <a:prstGeom prst="rect">
                <a:avLst/>
              </a:prstGeom>
              <a:blipFill>
                <a:blip r:embed="rId15"/>
                <a:stretch>
                  <a:fillRect/>
                </a:stretch>
              </a:blipFill>
              <a:ln w="1905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7" name="Rectangle 66">
                <a:extLst>
                  <a:ext uri="{FF2B5EF4-FFF2-40B4-BE49-F238E27FC236}">
                    <a16:creationId xmlns:a16="http://schemas.microsoft.com/office/drawing/2014/main" id="{18DF136D-C0AF-3C66-D0B6-3554DB7DFBA6}"/>
                  </a:ext>
                </a:extLst>
              </p:cNvPr>
              <p:cNvSpPr/>
              <p:nvPr/>
            </p:nvSpPr>
            <p:spPr>
              <a:xfrm>
                <a:off x="8994395" y="5496729"/>
                <a:ext cx="1311774" cy="756000"/>
              </a:xfrm>
              <a:prstGeom prst="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4</a:t>
                </a:r>
                <a14:m>
                  <m:oMath xmlns:m="http://schemas.openxmlformats.org/officeDocument/2006/math">
                    <m:r>
                      <a:rPr lang="en-GB" sz="2400" b="0" i="1" smtClean="0">
                        <a:solidFill>
                          <a:schemeClr val="tx1"/>
                        </a:solidFill>
                        <a:latin typeface="Cambria Math" panose="02040503050406030204" pitchFamily="18" charset="0"/>
                      </a:rPr>
                      <m:t>𝑗</m:t>
                    </m:r>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p:sp>
            <p:nvSpPr>
              <p:cNvPr id="67" name="Rectangle 66">
                <a:extLst>
                  <a:ext uri="{FF2B5EF4-FFF2-40B4-BE49-F238E27FC236}">
                    <a16:creationId xmlns:a16="http://schemas.microsoft.com/office/drawing/2014/main" id="{18DF136D-C0AF-3C66-D0B6-3554DB7DFBA6}"/>
                  </a:ext>
                </a:extLst>
              </p:cNvPr>
              <p:cNvSpPr>
                <a:spLocks noRot="1" noChangeAspect="1" noMove="1" noResize="1" noEditPoints="1" noAdjustHandles="1" noChangeArrowheads="1" noChangeShapeType="1" noTextEdit="1"/>
              </p:cNvSpPr>
              <p:nvPr/>
            </p:nvSpPr>
            <p:spPr>
              <a:xfrm>
                <a:off x="8994395" y="5496729"/>
                <a:ext cx="1311774" cy="756000"/>
              </a:xfrm>
              <a:prstGeom prst="rect">
                <a:avLst/>
              </a:prstGeom>
              <a:blipFill>
                <a:blip r:embed="rId16"/>
                <a:stretch>
                  <a:fillRect/>
                </a:stretch>
              </a:blipFill>
              <a:ln w="1905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8" name="Rectangle 67">
                <a:extLst>
                  <a:ext uri="{FF2B5EF4-FFF2-40B4-BE49-F238E27FC236}">
                    <a16:creationId xmlns:a16="http://schemas.microsoft.com/office/drawing/2014/main" id="{9C648C6C-F2C0-0A62-1EF1-C3BA978380D2}"/>
                  </a:ext>
                </a:extLst>
              </p:cNvPr>
              <p:cNvSpPr/>
              <p:nvPr/>
            </p:nvSpPr>
            <p:spPr>
              <a:xfrm>
                <a:off x="8927720" y="2471602"/>
                <a:ext cx="1311774" cy="756000"/>
              </a:xfrm>
              <a:prstGeom prst="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4</a:t>
                </a:r>
                <a14:m>
                  <m:oMath xmlns:m="http://schemas.openxmlformats.org/officeDocument/2006/math">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𝑗</m:t>
                    </m:r>
                    <m:r>
                      <a:rPr lang="en-GB" sz="2400" b="0" i="1" smtClean="0">
                        <a:solidFill>
                          <a:schemeClr val="tx1"/>
                        </a:solidFill>
                        <a:latin typeface="Cambria Math" panose="02040503050406030204" pitchFamily="18" charset="0"/>
                      </a:rPr>
                      <m:t>−</m:t>
                    </m:r>
                  </m:oMath>
                </a14:m>
                <a:r>
                  <a:rPr lang="en-GB" sz="2400">
                    <a:solidFill>
                      <a:schemeClr val="tx1"/>
                    </a:solidFill>
                  </a:rPr>
                  <a:t> 2</a:t>
                </a:r>
                <a14:m>
                  <m:oMath xmlns:m="http://schemas.openxmlformats.org/officeDocument/2006/math">
                    <m:r>
                      <a:rPr lang="en-GB" sz="2400" b="0" i="1" dirty="0" smtClean="0">
                        <a:solidFill>
                          <a:schemeClr val="tx1"/>
                        </a:solidFill>
                        <a:latin typeface="Cambria Math" panose="02040503050406030204" pitchFamily="18" charset="0"/>
                      </a:rPr>
                      <m:t>)</m:t>
                    </m:r>
                  </m:oMath>
                </a14:m>
                <a:endParaRPr lang="en-GB" sz="2400">
                  <a:solidFill>
                    <a:schemeClr val="tx1"/>
                  </a:solidFill>
                </a:endParaRPr>
              </a:p>
            </p:txBody>
          </p:sp>
        </mc:Choice>
        <mc:Fallback>
          <p:sp>
            <p:nvSpPr>
              <p:cNvPr id="68" name="Rectangle 67">
                <a:extLst>
                  <a:ext uri="{FF2B5EF4-FFF2-40B4-BE49-F238E27FC236}">
                    <a16:creationId xmlns:a16="http://schemas.microsoft.com/office/drawing/2014/main" id="{9C648C6C-F2C0-0A62-1EF1-C3BA978380D2}"/>
                  </a:ext>
                </a:extLst>
              </p:cNvPr>
              <p:cNvSpPr>
                <a:spLocks noRot="1" noChangeAspect="1" noMove="1" noResize="1" noEditPoints="1" noAdjustHandles="1" noChangeArrowheads="1" noChangeShapeType="1" noTextEdit="1"/>
              </p:cNvSpPr>
              <p:nvPr/>
            </p:nvSpPr>
            <p:spPr>
              <a:xfrm>
                <a:off x="8927720" y="2471602"/>
                <a:ext cx="1311774" cy="756000"/>
              </a:xfrm>
              <a:prstGeom prst="rect">
                <a:avLst/>
              </a:prstGeom>
              <a:blipFill>
                <a:blip r:embed="rId17"/>
                <a:stretch>
                  <a:fillRect l="-3670"/>
                </a:stretch>
              </a:blipFill>
              <a:ln w="19050">
                <a:solidFill>
                  <a:schemeClr val="tx1"/>
                </a:solidFill>
              </a:ln>
            </p:spPr>
            <p:txBody>
              <a:bodyPr/>
              <a:lstStyle/>
              <a:p>
                <a:r>
                  <a:rPr lang="en-GB">
                    <a:noFill/>
                  </a:rPr>
                  <a:t> </a:t>
                </a:r>
              </a:p>
            </p:txBody>
          </p:sp>
        </mc:Fallback>
      </mc:AlternateContent>
      <p:sp>
        <p:nvSpPr>
          <p:cNvPr id="69" name="TextBox 8">
            <a:extLst>
              <a:ext uri="{FF2B5EF4-FFF2-40B4-BE49-F238E27FC236}">
                <a16:creationId xmlns:a16="http://schemas.microsoft.com/office/drawing/2014/main" id="{39D060E8-3049-6EB4-44C2-2EDAEF965257}"/>
              </a:ext>
            </a:extLst>
          </p:cNvPr>
          <p:cNvSpPr txBox="1"/>
          <p:nvPr/>
        </p:nvSpPr>
        <p:spPr>
          <a:xfrm>
            <a:off x="5779811" y="695804"/>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70" name="TextBox 8">
            <a:extLst>
              <a:ext uri="{FF2B5EF4-FFF2-40B4-BE49-F238E27FC236}">
                <a16:creationId xmlns:a16="http://schemas.microsoft.com/office/drawing/2014/main" id="{94115D8D-B381-338F-EB65-1684A097D484}"/>
              </a:ext>
            </a:extLst>
          </p:cNvPr>
          <p:cNvSpPr txBox="1"/>
          <p:nvPr/>
        </p:nvSpPr>
        <p:spPr>
          <a:xfrm>
            <a:off x="5779811" y="2089950"/>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71" name="TextBox 8">
            <a:extLst>
              <a:ext uri="{FF2B5EF4-FFF2-40B4-BE49-F238E27FC236}">
                <a16:creationId xmlns:a16="http://schemas.microsoft.com/office/drawing/2014/main" id="{8EF74709-8E99-458B-B82D-A689CE180E86}"/>
              </a:ext>
            </a:extLst>
          </p:cNvPr>
          <p:cNvSpPr txBox="1"/>
          <p:nvPr/>
        </p:nvSpPr>
        <p:spPr>
          <a:xfrm>
            <a:off x="5779811" y="3599023"/>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74" name="TextBox 8">
            <a:extLst>
              <a:ext uri="{FF2B5EF4-FFF2-40B4-BE49-F238E27FC236}">
                <a16:creationId xmlns:a16="http://schemas.microsoft.com/office/drawing/2014/main" id="{3F2A294E-C76A-2084-D413-A78B410EE122}"/>
              </a:ext>
            </a:extLst>
          </p:cNvPr>
          <p:cNvSpPr txBox="1"/>
          <p:nvPr/>
        </p:nvSpPr>
        <p:spPr>
          <a:xfrm>
            <a:off x="5779811" y="5102278"/>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mc:AlternateContent xmlns:mc="http://schemas.openxmlformats.org/markup-compatibility/2006">
        <mc:Choice xmlns:a14="http://schemas.microsoft.com/office/drawing/2010/main" Requires="a14">
          <p:sp>
            <p:nvSpPr>
              <p:cNvPr id="81" name="Rectangle 80">
                <a:extLst>
                  <a:ext uri="{FF2B5EF4-FFF2-40B4-BE49-F238E27FC236}">
                    <a16:creationId xmlns:a16="http://schemas.microsoft.com/office/drawing/2014/main" id="{68CEB34A-1890-26B9-5CD1-87E60561C5FB}"/>
                  </a:ext>
                </a:extLst>
              </p:cNvPr>
              <p:cNvSpPr/>
              <p:nvPr/>
            </p:nvSpPr>
            <p:spPr>
              <a:xfrm>
                <a:off x="5773546" y="1104992"/>
                <a:ext cx="1311774" cy="756000"/>
              </a:xfrm>
              <a:prstGeom prst="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𝑗</m:t>
                        </m:r>
                      </m:num>
                      <m:den>
                        <m:r>
                          <a:rPr lang="en-GB" sz="2400" b="0" i="1" smtClean="0">
                            <a:solidFill>
                              <a:schemeClr val="tx1"/>
                            </a:solidFill>
                            <a:latin typeface="Cambria Math" panose="02040503050406030204" pitchFamily="18" charset="0"/>
                          </a:rPr>
                          <m:t>4</m:t>
                        </m:r>
                      </m:den>
                    </m:f>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p:sp>
            <p:nvSpPr>
              <p:cNvPr id="81" name="Rectangle 80">
                <a:extLst>
                  <a:ext uri="{FF2B5EF4-FFF2-40B4-BE49-F238E27FC236}">
                    <a16:creationId xmlns:a16="http://schemas.microsoft.com/office/drawing/2014/main" id="{68CEB34A-1890-26B9-5CD1-87E60561C5FB}"/>
                  </a:ext>
                </a:extLst>
              </p:cNvPr>
              <p:cNvSpPr>
                <a:spLocks noRot="1" noChangeAspect="1" noMove="1" noResize="1" noEditPoints="1" noAdjustHandles="1" noChangeArrowheads="1" noChangeShapeType="1" noTextEdit="1"/>
              </p:cNvSpPr>
              <p:nvPr/>
            </p:nvSpPr>
            <p:spPr>
              <a:xfrm>
                <a:off x="5773546" y="1104992"/>
                <a:ext cx="1311774" cy="756000"/>
              </a:xfrm>
              <a:prstGeom prst="rect">
                <a:avLst/>
              </a:prstGeom>
              <a:blipFill>
                <a:blip r:embed="rId18"/>
                <a:stretch>
                  <a:fillRect/>
                </a:stretch>
              </a:blipFill>
              <a:ln w="1905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2" name="Rectangle 81">
                <a:extLst>
                  <a:ext uri="{FF2B5EF4-FFF2-40B4-BE49-F238E27FC236}">
                    <a16:creationId xmlns:a16="http://schemas.microsoft.com/office/drawing/2014/main" id="{A70AB7D6-B2FA-657E-318F-3CE2924F8265}"/>
                  </a:ext>
                </a:extLst>
              </p:cNvPr>
              <p:cNvSpPr/>
              <p:nvPr/>
            </p:nvSpPr>
            <p:spPr>
              <a:xfrm>
                <a:off x="5773546" y="2492887"/>
                <a:ext cx="1311774" cy="756000"/>
              </a:xfrm>
              <a:prstGeom prst="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𝑗</m:t>
                        </m:r>
                        <m:r>
                          <a:rPr lang="en-GB" sz="2400" b="0" i="1" smtClean="0">
                            <a:solidFill>
                              <a:schemeClr val="tx1"/>
                            </a:solidFill>
                            <a:latin typeface="Cambria Math" panose="02040503050406030204" pitchFamily="18" charset="0"/>
                          </a:rPr>
                          <m:t>−2</m:t>
                        </m:r>
                      </m:num>
                      <m:den>
                        <m:r>
                          <a:rPr lang="en-GB" sz="2400" b="0" i="1" smtClean="0">
                            <a:solidFill>
                              <a:schemeClr val="tx1"/>
                            </a:solidFill>
                            <a:latin typeface="Cambria Math" panose="02040503050406030204" pitchFamily="18" charset="0"/>
                          </a:rPr>
                          <m:t>4</m:t>
                        </m:r>
                      </m:den>
                    </m:f>
                  </m:oMath>
                </a14:m>
                <a:r>
                  <a:rPr lang="en-GB" sz="2400">
                    <a:solidFill>
                      <a:schemeClr val="tx1"/>
                    </a:solidFill>
                  </a:rPr>
                  <a:t> </a:t>
                </a:r>
              </a:p>
            </p:txBody>
          </p:sp>
        </mc:Choice>
        <mc:Fallback>
          <p:sp>
            <p:nvSpPr>
              <p:cNvPr id="82" name="Rectangle 81">
                <a:extLst>
                  <a:ext uri="{FF2B5EF4-FFF2-40B4-BE49-F238E27FC236}">
                    <a16:creationId xmlns:a16="http://schemas.microsoft.com/office/drawing/2014/main" id="{A70AB7D6-B2FA-657E-318F-3CE2924F8265}"/>
                  </a:ext>
                </a:extLst>
              </p:cNvPr>
              <p:cNvSpPr>
                <a:spLocks noRot="1" noChangeAspect="1" noMove="1" noResize="1" noEditPoints="1" noAdjustHandles="1" noChangeArrowheads="1" noChangeShapeType="1" noTextEdit="1"/>
              </p:cNvSpPr>
              <p:nvPr/>
            </p:nvSpPr>
            <p:spPr>
              <a:xfrm>
                <a:off x="5773546" y="2492887"/>
                <a:ext cx="1311774" cy="756000"/>
              </a:xfrm>
              <a:prstGeom prst="rect">
                <a:avLst/>
              </a:prstGeom>
              <a:blipFill>
                <a:blip r:embed="rId19"/>
                <a:stretch>
                  <a:fillRect/>
                </a:stretch>
              </a:blipFill>
              <a:ln w="1905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3" name="Rectangle 82">
                <a:extLst>
                  <a:ext uri="{FF2B5EF4-FFF2-40B4-BE49-F238E27FC236}">
                    <a16:creationId xmlns:a16="http://schemas.microsoft.com/office/drawing/2014/main" id="{1AFF6EF9-7203-9749-E5F0-791085B38B99}"/>
                  </a:ext>
                </a:extLst>
              </p:cNvPr>
              <p:cNvSpPr/>
              <p:nvPr/>
            </p:nvSpPr>
            <p:spPr>
              <a:xfrm>
                <a:off x="5763908" y="3993594"/>
                <a:ext cx="1311774" cy="756000"/>
              </a:xfrm>
              <a:prstGeom prst="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4</a:t>
                </a:r>
                <a14:m>
                  <m:oMath xmlns:m="http://schemas.openxmlformats.org/officeDocument/2006/math">
                    <m:r>
                      <a:rPr lang="en-GB" sz="2400" b="0" i="1" smtClean="0">
                        <a:solidFill>
                          <a:schemeClr val="tx1"/>
                        </a:solidFill>
                        <a:latin typeface="Cambria Math" panose="02040503050406030204" pitchFamily="18" charset="0"/>
                      </a:rPr>
                      <m:t>𝑗</m:t>
                    </m:r>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p:sp>
            <p:nvSpPr>
              <p:cNvPr id="83" name="Rectangle 82">
                <a:extLst>
                  <a:ext uri="{FF2B5EF4-FFF2-40B4-BE49-F238E27FC236}">
                    <a16:creationId xmlns:a16="http://schemas.microsoft.com/office/drawing/2014/main" id="{1AFF6EF9-7203-9749-E5F0-791085B38B99}"/>
                  </a:ext>
                </a:extLst>
              </p:cNvPr>
              <p:cNvSpPr>
                <a:spLocks noRot="1" noChangeAspect="1" noMove="1" noResize="1" noEditPoints="1" noAdjustHandles="1" noChangeArrowheads="1" noChangeShapeType="1" noTextEdit="1"/>
              </p:cNvSpPr>
              <p:nvPr/>
            </p:nvSpPr>
            <p:spPr>
              <a:xfrm>
                <a:off x="5763908" y="3993594"/>
                <a:ext cx="1311774" cy="756000"/>
              </a:xfrm>
              <a:prstGeom prst="rect">
                <a:avLst/>
              </a:prstGeom>
              <a:blipFill>
                <a:blip r:embed="rId20"/>
                <a:stretch>
                  <a:fillRect/>
                </a:stretch>
              </a:blipFill>
              <a:ln w="19050">
                <a:solidFill>
                  <a:schemeClr val="tx1"/>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84" name="Rectangle 83">
                <a:extLst>
                  <a:ext uri="{FF2B5EF4-FFF2-40B4-BE49-F238E27FC236}">
                    <a16:creationId xmlns:a16="http://schemas.microsoft.com/office/drawing/2014/main" id="{D8BD5D24-5F76-602E-93F1-3AE0973C4E09}"/>
                  </a:ext>
                </a:extLst>
              </p:cNvPr>
              <p:cNvSpPr/>
              <p:nvPr/>
            </p:nvSpPr>
            <p:spPr>
              <a:xfrm>
                <a:off x="5763908" y="5502667"/>
                <a:ext cx="1311774" cy="756000"/>
              </a:xfrm>
              <a:prstGeom prst="rect">
                <a:avLst/>
              </a:prstGeom>
              <a:solidFill>
                <a:schemeClr val="accent5">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4</a:t>
                </a:r>
                <a14:m>
                  <m:oMath xmlns:m="http://schemas.openxmlformats.org/officeDocument/2006/math">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𝑗</m:t>
                    </m:r>
                    <m:r>
                      <a:rPr lang="en-GB" sz="2400" b="0" i="1" smtClean="0">
                        <a:solidFill>
                          <a:schemeClr val="tx1"/>
                        </a:solidFill>
                        <a:latin typeface="Cambria Math" panose="02040503050406030204" pitchFamily="18" charset="0"/>
                      </a:rPr>
                      <m:t>−</m:t>
                    </m:r>
                  </m:oMath>
                </a14:m>
                <a:r>
                  <a:rPr lang="en-GB" sz="2400">
                    <a:solidFill>
                      <a:schemeClr val="tx1"/>
                    </a:solidFill>
                  </a:rPr>
                  <a:t> 2</a:t>
                </a:r>
                <a14:m>
                  <m:oMath xmlns:m="http://schemas.openxmlformats.org/officeDocument/2006/math">
                    <m:r>
                      <a:rPr lang="en-GB" sz="2400" b="0" i="1" dirty="0" smtClean="0">
                        <a:solidFill>
                          <a:schemeClr val="tx1"/>
                        </a:solidFill>
                        <a:latin typeface="Cambria Math" panose="02040503050406030204" pitchFamily="18" charset="0"/>
                      </a:rPr>
                      <m:t>)</m:t>
                    </m:r>
                  </m:oMath>
                </a14:m>
                <a:endParaRPr lang="en-GB" sz="2400">
                  <a:solidFill>
                    <a:schemeClr val="tx1"/>
                  </a:solidFill>
                </a:endParaRPr>
              </a:p>
            </p:txBody>
          </p:sp>
        </mc:Choice>
        <mc:Fallback>
          <p:sp>
            <p:nvSpPr>
              <p:cNvPr id="84" name="Rectangle 83">
                <a:extLst>
                  <a:ext uri="{FF2B5EF4-FFF2-40B4-BE49-F238E27FC236}">
                    <a16:creationId xmlns:a16="http://schemas.microsoft.com/office/drawing/2014/main" id="{D8BD5D24-5F76-602E-93F1-3AE0973C4E09}"/>
                  </a:ext>
                </a:extLst>
              </p:cNvPr>
              <p:cNvSpPr>
                <a:spLocks noRot="1" noChangeAspect="1" noMove="1" noResize="1" noEditPoints="1" noAdjustHandles="1" noChangeArrowheads="1" noChangeShapeType="1" noTextEdit="1"/>
              </p:cNvSpPr>
              <p:nvPr/>
            </p:nvSpPr>
            <p:spPr>
              <a:xfrm>
                <a:off x="5763908" y="5502667"/>
                <a:ext cx="1311774" cy="756000"/>
              </a:xfrm>
              <a:prstGeom prst="rect">
                <a:avLst/>
              </a:prstGeom>
              <a:blipFill>
                <a:blip r:embed="rId21"/>
                <a:stretch>
                  <a:fillRect l="-3670"/>
                </a:stretch>
              </a:blipFill>
              <a:ln w="1905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94088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5"/>
                                        </p:tgtEl>
                                      </p:cBhvr>
                                    </p:animEffect>
                                    <p:set>
                                      <p:cBhvr>
                                        <p:cTn id="7" dur="1" fill="hold">
                                          <p:stCondLst>
                                            <p:cond delay="499"/>
                                          </p:stCondLst>
                                        </p:cTn>
                                        <p:tgtEl>
                                          <p:spTgt spid="6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66"/>
                                        </p:tgtEl>
                                      </p:cBhvr>
                                    </p:animEffect>
                                    <p:set>
                                      <p:cBhvr>
                                        <p:cTn id="15" dur="1" fill="hold">
                                          <p:stCondLst>
                                            <p:cond delay="499"/>
                                          </p:stCondLst>
                                        </p:cTn>
                                        <p:tgtEl>
                                          <p:spTgt spid="6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67"/>
                                        </p:tgtEl>
                                      </p:cBhvr>
                                    </p:animEffect>
                                    <p:set>
                                      <p:cBhvr>
                                        <p:cTn id="23" dur="1" fill="hold">
                                          <p:stCondLst>
                                            <p:cond delay="499"/>
                                          </p:stCondLst>
                                        </p:cTn>
                                        <p:tgtEl>
                                          <p:spTgt spid="6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8"/>
                                        </p:tgtEl>
                                      </p:cBhvr>
                                    </p:animEffect>
                                    <p:set>
                                      <p:cBhvr>
                                        <p:cTn id="31" dur="1" fill="hold">
                                          <p:stCondLst>
                                            <p:cond delay="499"/>
                                          </p:stCondLst>
                                        </p:cTn>
                                        <p:tgtEl>
                                          <p:spTgt spid="6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81" grpId="0" animBg="1"/>
      <p:bldP spid="82" grpId="0" animBg="1"/>
      <p:bldP spid="83"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DAF85-1FD5-FFB6-2EDD-302A8612BB4A}"/>
            </a:ext>
          </a:extLst>
        </p:cNvPr>
        <p:cNvGrpSpPr/>
        <p:nvPr/>
      </p:nvGrpSpPr>
      <p:grpSpPr>
        <a:xfrm>
          <a:off x="0" y="0"/>
          <a:ext cx="0" cy="0"/>
          <a:chOff x="0" y="0"/>
          <a:chExt cx="0" cy="0"/>
        </a:xfrm>
      </p:grpSpPr>
      <p:cxnSp>
        <p:nvCxnSpPr>
          <p:cNvPr id="31" name="Straight Arrow Connector 30">
            <a:extLst>
              <a:ext uri="{FF2B5EF4-FFF2-40B4-BE49-F238E27FC236}">
                <a16:creationId xmlns:a16="http://schemas.microsoft.com/office/drawing/2014/main" id="{F51129EF-D48A-3960-AF0D-16DFAF147C60}"/>
              </a:ext>
            </a:extLst>
          </p:cNvPr>
          <p:cNvCxnSpPr>
            <a:cxnSpLocks/>
          </p:cNvCxnSpPr>
          <p:nvPr/>
        </p:nvCxnSpPr>
        <p:spPr>
          <a:xfrm>
            <a:off x="3428501" y="1147023"/>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FC8CF80-05D1-9F4A-7FEA-FDEDFF057A4C}"/>
              </a:ext>
            </a:extLst>
          </p:cNvPr>
          <p:cNvSpPr txBox="1"/>
          <p:nvPr/>
        </p:nvSpPr>
        <p:spPr>
          <a:xfrm>
            <a:off x="2394834" y="375143"/>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33" name="Rectangle 32">
            <a:extLst>
              <a:ext uri="{FF2B5EF4-FFF2-40B4-BE49-F238E27FC236}">
                <a16:creationId xmlns:a16="http://schemas.microsoft.com/office/drawing/2014/main" id="{DC960CB3-536E-AA99-DA01-599638DDE067}"/>
              </a:ext>
            </a:extLst>
          </p:cNvPr>
          <p:cNvSpPr>
            <a:spLocks/>
          </p:cNvSpPr>
          <p:nvPr/>
        </p:nvSpPr>
        <p:spPr>
          <a:xfrm>
            <a:off x="2394835" y="787448"/>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9493E9EE-910B-4180-BB9C-4B71107EA125}"/>
                  </a:ext>
                </a:extLst>
              </p:cNvPr>
              <p:cNvSpPr/>
              <p:nvPr/>
            </p:nvSpPr>
            <p:spPr>
              <a:xfrm>
                <a:off x="4185033" y="787448"/>
                <a:ext cx="8172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dirty="0" smtClean="0">
                        <a:solidFill>
                          <a:schemeClr val="tx1"/>
                        </a:solidFill>
                        <a:latin typeface="Cambria Math" panose="02040503050406030204" pitchFamily="18" charset="0"/>
                      </a:rPr>
                      <m:t>÷</m:t>
                    </m:r>
                  </m:oMath>
                </a14:m>
                <a:r>
                  <a:rPr lang="en-GB" sz="2400">
                    <a:solidFill>
                      <a:schemeClr val="tx1"/>
                    </a:solidFill>
                  </a:rPr>
                  <a:t> 3</a:t>
                </a:r>
              </a:p>
            </p:txBody>
          </p:sp>
        </mc:Choice>
        <mc:Fallback xmlns="">
          <p:sp>
            <p:nvSpPr>
              <p:cNvPr id="34" name="Rectangle 33">
                <a:extLst>
                  <a:ext uri="{FF2B5EF4-FFF2-40B4-BE49-F238E27FC236}">
                    <a16:creationId xmlns:a16="http://schemas.microsoft.com/office/drawing/2014/main" id="{9493E9EE-910B-4180-BB9C-4B71107EA125}"/>
                  </a:ext>
                </a:extLst>
              </p:cNvPr>
              <p:cNvSpPr>
                <a:spLocks noRot="1" noChangeAspect="1" noMove="1" noResize="1" noEditPoints="1" noAdjustHandles="1" noChangeArrowheads="1" noChangeShapeType="1" noTextEdit="1"/>
              </p:cNvSpPr>
              <p:nvPr/>
            </p:nvSpPr>
            <p:spPr>
              <a:xfrm>
                <a:off x="4185033" y="787448"/>
                <a:ext cx="817200" cy="712800"/>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p:cxnSp>
        <p:nvCxnSpPr>
          <p:cNvPr id="35" name="Straight Arrow Connector 34">
            <a:extLst>
              <a:ext uri="{FF2B5EF4-FFF2-40B4-BE49-F238E27FC236}">
                <a16:creationId xmlns:a16="http://schemas.microsoft.com/office/drawing/2014/main" id="{9FF3C68F-D3A3-2B12-38B6-70ADA748AB4A}"/>
              </a:ext>
            </a:extLst>
          </p:cNvPr>
          <p:cNvCxnSpPr>
            <a:cxnSpLocks/>
            <a:stCxn id="34" idx="3"/>
          </p:cNvCxnSpPr>
          <p:nvPr/>
        </p:nvCxnSpPr>
        <p:spPr>
          <a:xfrm>
            <a:off x="5002233" y="1143848"/>
            <a:ext cx="769622" cy="317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8">
            <a:extLst>
              <a:ext uri="{FF2B5EF4-FFF2-40B4-BE49-F238E27FC236}">
                <a16:creationId xmlns:a16="http://schemas.microsoft.com/office/drawing/2014/main" id="{E611E9A4-7EC4-C1A2-284B-F7B74ED3D84D}"/>
              </a:ext>
            </a:extLst>
          </p:cNvPr>
          <p:cNvSpPr txBox="1"/>
          <p:nvPr/>
        </p:nvSpPr>
        <p:spPr>
          <a:xfrm>
            <a:off x="7345605" y="366210"/>
            <a:ext cx="10823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D9E5FAF8-348B-CCA2-2430-252AC87E849C}"/>
                  </a:ext>
                </a:extLst>
              </p:cNvPr>
              <p:cNvSpPr>
                <a:spLocks/>
              </p:cNvSpPr>
              <p:nvPr/>
            </p:nvSpPr>
            <p:spPr>
              <a:xfrm>
                <a:off x="7353517" y="778515"/>
                <a:ext cx="107446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chemeClr val="tx1"/>
                    </a:solidFill>
                  </a:rPr>
                  <a:t>4</a:t>
                </a:r>
                <a14:m>
                  <m:oMath xmlns:m="http://schemas.openxmlformats.org/officeDocument/2006/math">
                    <m:r>
                      <a:rPr lang="en-GB" sz="2400" i="1" dirty="0" smtClean="0">
                        <a:solidFill>
                          <a:schemeClr val="tx1"/>
                        </a:solidFill>
                        <a:latin typeface="Cambria Math" panose="02040503050406030204" pitchFamily="18" charset="0"/>
                      </a:rPr>
                      <m:t>𝑘</m:t>
                    </m:r>
                    <m:r>
                      <a:rPr lang="en-GB" sz="2400" b="0" i="1" dirty="0" smtClean="0">
                        <a:solidFill>
                          <a:schemeClr val="tx1"/>
                        </a:solidFill>
                        <a:latin typeface="Cambria Math" panose="02040503050406030204" pitchFamily="18" charset="0"/>
                      </a:rPr>
                      <m:t>+</m:t>
                    </m:r>
                  </m:oMath>
                </a14:m>
                <a:r>
                  <a:rPr lang="en-GB" sz="2400">
                    <a:solidFill>
                      <a:schemeClr val="tx1"/>
                    </a:solidFill>
                  </a:rPr>
                  <a:t> 7</a:t>
                </a:r>
              </a:p>
            </p:txBody>
          </p:sp>
        </mc:Choice>
        <mc:Fallback xmlns="">
          <p:sp>
            <p:nvSpPr>
              <p:cNvPr id="37" name="Rectangle 36">
                <a:extLst>
                  <a:ext uri="{FF2B5EF4-FFF2-40B4-BE49-F238E27FC236}">
                    <a16:creationId xmlns:a16="http://schemas.microsoft.com/office/drawing/2014/main" id="{D9E5FAF8-348B-CCA2-2430-252AC87E849C}"/>
                  </a:ext>
                </a:extLst>
              </p:cNvPr>
              <p:cNvSpPr>
                <a:spLocks noRot="1" noChangeAspect="1" noMove="1" noResize="1" noEditPoints="1" noAdjustHandles="1" noChangeArrowheads="1" noChangeShapeType="1" noTextEdit="1"/>
              </p:cNvSpPr>
              <p:nvPr/>
            </p:nvSpPr>
            <p:spPr>
              <a:xfrm>
                <a:off x="7353517" y="778515"/>
                <a:ext cx="1074461" cy="712800"/>
              </a:xfrm>
              <a:prstGeom prst="rect">
                <a:avLst/>
              </a:prstGeom>
              <a:blipFill>
                <a:blip r:embed="rId3"/>
                <a:stretch>
                  <a:fillRect l="-6667" r="-5556"/>
                </a:stretch>
              </a:blipFill>
              <a:ln w="19050">
                <a:solidFill>
                  <a:schemeClr val="tx2"/>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B89EDDBF-990F-2119-6F7F-907D044FD09F}"/>
                  </a:ext>
                </a:extLst>
              </p:cNvPr>
              <p:cNvSpPr/>
              <p:nvPr/>
            </p:nvSpPr>
            <p:spPr>
              <a:xfrm>
                <a:off x="5760338" y="778515"/>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7</a:t>
                </a:r>
              </a:p>
            </p:txBody>
          </p:sp>
        </mc:Choice>
        <mc:Fallback xmlns="">
          <p:sp>
            <p:nvSpPr>
              <p:cNvPr id="38" name="Rectangle 37">
                <a:extLst>
                  <a:ext uri="{FF2B5EF4-FFF2-40B4-BE49-F238E27FC236}">
                    <a16:creationId xmlns:a16="http://schemas.microsoft.com/office/drawing/2014/main" id="{B89EDDBF-990F-2119-6F7F-907D044FD09F}"/>
                  </a:ext>
                </a:extLst>
              </p:cNvPr>
              <p:cNvSpPr>
                <a:spLocks noRot="1" noChangeAspect="1" noMove="1" noResize="1" noEditPoints="1" noAdjustHandles="1" noChangeArrowheads="1" noChangeShapeType="1" noTextEdit="1"/>
              </p:cNvSpPr>
              <p:nvPr/>
            </p:nvSpPr>
            <p:spPr>
              <a:xfrm>
                <a:off x="5760338" y="778515"/>
                <a:ext cx="817200" cy="712800"/>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p:cxnSp>
        <p:nvCxnSpPr>
          <p:cNvPr id="39" name="Straight Arrow Connector 38">
            <a:extLst>
              <a:ext uri="{FF2B5EF4-FFF2-40B4-BE49-F238E27FC236}">
                <a16:creationId xmlns:a16="http://schemas.microsoft.com/office/drawing/2014/main" id="{0BFB5AF8-4954-D440-FFBE-B4D4FE8BAD59}"/>
              </a:ext>
            </a:extLst>
          </p:cNvPr>
          <p:cNvCxnSpPr>
            <a:cxnSpLocks/>
            <a:stCxn id="38" idx="3"/>
            <a:endCxn id="37" idx="1"/>
          </p:cNvCxnSpPr>
          <p:nvPr/>
        </p:nvCxnSpPr>
        <p:spPr>
          <a:xfrm>
            <a:off x="6577538" y="1134915"/>
            <a:ext cx="775979"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5629E4B-FE62-44CB-9D0E-4A0AF65CCAEE}"/>
              </a:ext>
            </a:extLst>
          </p:cNvPr>
          <p:cNvSpPr txBox="1"/>
          <p:nvPr/>
        </p:nvSpPr>
        <p:spPr>
          <a:xfrm>
            <a:off x="556768" y="5107986"/>
            <a:ext cx="3676131" cy="830997"/>
          </a:xfrm>
          <a:prstGeom prst="rect">
            <a:avLst/>
          </a:prstGeom>
          <a:noFill/>
        </p:spPr>
        <p:txBody>
          <a:bodyPr wrap="square" rtlCol="0">
            <a:spAutoFit/>
          </a:bodyPr>
          <a:lstStyle/>
          <a:p>
            <a:pPr algn="l"/>
            <a:r>
              <a:rPr lang="en-GB" sz="2400" dirty="0"/>
              <a:t>Is Eva correct?</a:t>
            </a:r>
          </a:p>
          <a:p>
            <a:pPr algn="l"/>
            <a:r>
              <a:rPr lang="en-GB" sz="2400" dirty="0"/>
              <a:t>Explain your answer. </a:t>
            </a:r>
          </a:p>
        </p:txBody>
      </p:sp>
      <p:pic>
        <p:nvPicPr>
          <p:cNvPr id="43" name="Picture 42">
            <a:extLst>
              <a:ext uri="{FF2B5EF4-FFF2-40B4-BE49-F238E27FC236}">
                <a16:creationId xmlns:a16="http://schemas.microsoft.com/office/drawing/2014/main" id="{9FA00619-231E-563F-F2FB-EBFE08E69B56}"/>
              </a:ext>
            </a:extLst>
          </p:cNvPr>
          <p:cNvPicPr>
            <a:picLocks noChangeAspect="1"/>
          </p:cNvPicPr>
          <p:nvPr/>
        </p:nvPicPr>
        <p:blipFill>
          <a:blip r:embed="rId5"/>
          <a:stretch>
            <a:fillRect/>
          </a:stretch>
        </p:blipFill>
        <p:spPr>
          <a:xfrm>
            <a:off x="2987025" y="2163363"/>
            <a:ext cx="4846740" cy="2944623"/>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F411BFC-9818-828E-D177-A4F11B7A111D}"/>
                  </a:ext>
                </a:extLst>
              </p:cNvPr>
              <p:cNvSpPr txBox="1"/>
              <p:nvPr/>
            </p:nvSpPr>
            <p:spPr>
              <a:xfrm>
                <a:off x="4995898" y="693015"/>
                <a:ext cx="751765" cy="461665"/>
              </a:xfrm>
              <a:prstGeom prst="rect">
                <a:avLst/>
              </a:prstGeom>
              <a:noFill/>
            </p:spPr>
            <p:txBody>
              <a:bodyPr wrap="square" rtlCol="0">
                <a:spAutoFit/>
              </a:bodyPr>
              <a:lstStyle/>
              <a:p>
                <a:pPr algn="ctr"/>
                <a:r>
                  <a:rPr lang="en-GB" sz="2400">
                    <a:solidFill>
                      <a:schemeClr val="accent6"/>
                    </a:solidFill>
                  </a:rPr>
                  <a:t>4</a:t>
                </a:r>
                <a14:m>
                  <m:oMath xmlns:m="http://schemas.openxmlformats.org/officeDocument/2006/math">
                    <m:r>
                      <a:rPr lang="en-GB" sz="2400" b="0" i="1" smtClean="0">
                        <a:solidFill>
                          <a:schemeClr val="accent6"/>
                        </a:solidFill>
                        <a:latin typeface="Cambria Math" panose="02040503050406030204" pitchFamily="18" charset="0"/>
                      </a:rPr>
                      <m:t>𝑘</m:t>
                    </m:r>
                  </m:oMath>
                </a14:m>
                <a:endParaRPr lang="en-GB" sz="2400">
                  <a:solidFill>
                    <a:schemeClr val="accent6"/>
                  </a:solidFill>
                </a:endParaRPr>
              </a:p>
            </p:txBody>
          </p:sp>
        </mc:Choice>
        <mc:Fallback xmlns="">
          <p:sp>
            <p:nvSpPr>
              <p:cNvPr id="45" name="TextBox 44">
                <a:extLst>
                  <a:ext uri="{FF2B5EF4-FFF2-40B4-BE49-F238E27FC236}">
                    <a16:creationId xmlns:a16="http://schemas.microsoft.com/office/drawing/2014/main" id="{9F411BFC-9818-828E-D177-A4F11B7A111D}"/>
                  </a:ext>
                </a:extLst>
              </p:cNvPr>
              <p:cNvSpPr txBox="1">
                <a:spLocks noRot="1" noChangeAspect="1" noMove="1" noResize="1" noEditPoints="1" noAdjustHandles="1" noChangeArrowheads="1" noChangeShapeType="1" noTextEdit="1"/>
              </p:cNvSpPr>
              <p:nvPr/>
            </p:nvSpPr>
            <p:spPr>
              <a:xfrm>
                <a:off x="4995898" y="693015"/>
                <a:ext cx="751765" cy="461665"/>
              </a:xfrm>
              <a:prstGeom prst="rect">
                <a:avLst/>
              </a:prstGeom>
              <a:blipFill>
                <a:blip r:embed="rId7"/>
                <a:stretch>
                  <a:fillRect t="-10667" b="-30667"/>
                </a:stretch>
              </a:blipFill>
            </p:spPr>
            <p:txBody>
              <a:bodyPr/>
              <a:lstStyle/>
              <a:p>
                <a:r>
                  <a:rPr lang="en-GB">
                    <a:noFill/>
                  </a:rPr>
                  <a:t> </a:t>
                </a:r>
              </a:p>
            </p:txBody>
          </p:sp>
        </mc:Fallback>
      </mc:AlternateContent>
      <p:sp>
        <p:nvSpPr>
          <p:cNvPr id="56" name="TextBox 55">
            <a:extLst>
              <a:ext uri="{FF2B5EF4-FFF2-40B4-BE49-F238E27FC236}">
                <a16:creationId xmlns:a16="http://schemas.microsoft.com/office/drawing/2014/main" id="{9B3D8A21-566C-6324-6C1D-367044A9ED4A}"/>
              </a:ext>
            </a:extLst>
          </p:cNvPr>
          <p:cNvSpPr txBox="1"/>
          <p:nvPr/>
        </p:nvSpPr>
        <p:spPr>
          <a:xfrm>
            <a:off x="2987025" y="1738365"/>
            <a:ext cx="4846733" cy="461665"/>
          </a:xfrm>
          <a:prstGeom prst="rect">
            <a:avLst/>
          </a:prstGeom>
          <a:noFill/>
        </p:spPr>
        <p:txBody>
          <a:bodyPr wrap="square" rtlCol="0">
            <a:spAutoFit/>
          </a:bodyPr>
          <a:lstStyle/>
          <a:p>
            <a:pPr algn="ctr"/>
            <a:r>
              <a:rPr lang="en-GB" sz="2400" b="1" dirty="0"/>
              <a:t>Eva</a:t>
            </a: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BE193BE-1D5A-3C92-37E0-083F99150F79}"/>
                  </a:ext>
                </a:extLst>
              </p:cNvPr>
              <p:cNvSpPr txBox="1"/>
              <p:nvPr/>
            </p:nvSpPr>
            <p:spPr>
              <a:xfrm>
                <a:off x="2507922" y="914794"/>
                <a:ext cx="803648" cy="461665"/>
              </a:xfrm>
              <a:prstGeom prst="rect">
                <a:avLst/>
              </a:prstGeom>
              <a:noFill/>
            </p:spPr>
            <p:txBody>
              <a:bodyPr wrap="square" rtlCol="0">
                <a:spAutoFit/>
              </a:bodyPr>
              <a:lstStyle/>
              <a:p>
                <a:pPr algn="ctr"/>
                <a:r>
                  <a:rPr lang="en-GB" sz="2400">
                    <a:solidFill>
                      <a:schemeClr val="accent6"/>
                    </a:solidFill>
                  </a:rPr>
                  <a:t>12</a:t>
                </a:r>
                <a14:m>
                  <m:oMath xmlns:m="http://schemas.openxmlformats.org/officeDocument/2006/math">
                    <m:r>
                      <a:rPr lang="en-GB" sz="2400" b="0" i="1" smtClean="0">
                        <a:solidFill>
                          <a:schemeClr val="accent6"/>
                        </a:solidFill>
                        <a:latin typeface="Cambria Math" panose="02040503050406030204" pitchFamily="18" charset="0"/>
                      </a:rPr>
                      <m:t>𝑘</m:t>
                    </m:r>
                  </m:oMath>
                </a14:m>
                <a:endParaRPr lang="en-GB" sz="2400">
                  <a:solidFill>
                    <a:schemeClr val="accent6"/>
                  </a:solidFill>
                </a:endParaRPr>
              </a:p>
            </p:txBody>
          </p:sp>
        </mc:Choice>
        <mc:Fallback xmlns="">
          <p:sp>
            <p:nvSpPr>
              <p:cNvPr id="57" name="TextBox 56">
                <a:extLst>
                  <a:ext uri="{FF2B5EF4-FFF2-40B4-BE49-F238E27FC236}">
                    <a16:creationId xmlns:a16="http://schemas.microsoft.com/office/drawing/2014/main" id="{7BE193BE-1D5A-3C92-37E0-083F99150F79}"/>
                  </a:ext>
                </a:extLst>
              </p:cNvPr>
              <p:cNvSpPr txBox="1">
                <a:spLocks noRot="1" noChangeAspect="1" noMove="1" noResize="1" noEditPoints="1" noAdjustHandles="1" noChangeArrowheads="1" noChangeShapeType="1" noTextEdit="1"/>
              </p:cNvSpPr>
              <p:nvPr/>
            </p:nvSpPr>
            <p:spPr>
              <a:xfrm>
                <a:off x="2507922" y="914794"/>
                <a:ext cx="803648" cy="461665"/>
              </a:xfrm>
              <a:prstGeom prst="rect">
                <a:avLst/>
              </a:prstGeom>
              <a:blipFill>
                <a:blip r:embed="rId8"/>
                <a:stretch>
                  <a:fillRect l="-4545" t="-10526" b="-28947"/>
                </a:stretch>
              </a:blipFill>
            </p:spPr>
            <p:txBody>
              <a:bodyPr/>
              <a:lstStyle/>
              <a:p>
                <a:r>
                  <a:rPr lang="en-GB">
                    <a:noFill/>
                  </a:rPr>
                  <a:t> </a:t>
                </a:r>
              </a:p>
            </p:txBody>
          </p:sp>
        </mc:Fallback>
      </mc:AlternateContent>
      <p:pic>
        <p:nvPicPr>
          <p:cNvPr id="2" name="Picture 1">
            <a:extLst>
              <a:ext uri="{FF2B5EF4-FFF2-40B4-BE49-F238E27FC236}">
                <a16:creationId xmlns:a16="http://schemas.microsoft.com/office/drawing/2014/main" id="{A0C53EF2-1252-9F9B-ABF4-374FFF4BC07C}"/>
              </a:ext>
            </a:extLst>
          </p:cNvPr>
          <p:cNvPicPr>
            <a:picLocks noChangeAspect="1"/>
          </p:cNvPicPr>
          <p:nvPr/>
        </p:nvPicPr>
        <p:blipFill rotWithShape="1">
          <a:blip r:embed="rId9">
            <a:clrChange>
              <a:clrFrom>
                <a:srgbClr val="FFFFFF"/>
              </a:clrFrom>
              <a:clrTo>
                <a:srgbClr val="FFFFFF">
                  <a:alpha val="0"/>
                </a:srgbClr>
              </a:clrTo>
            </a:clrChange>
          </a:blip>
          <a:srcRect b="1495"/>
          <a:stretch/>
        </p:blipFill>
        <p:spPr>
          <a:xfrm>
            <a:off x="9587314" y="191368"/>
            <a:ext cx="1427853" cy="1904960"/>
          </a:xfrm>
          <a:prstGeom prst="rect">
            <a:avLst/>
          </a:prstGeom>
        </p:spPr>
      </p:pic>
    </p:spTree>
    <p:extLst>
      <p:ext uri="{BB962C8B-B14F-4D97-AF65-F5344CB8AC3E}">
        <p14:creationId xmlns:p14="http://schemas.microsoft.com/office/powerpoint/2010/main" val="422542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4724D-DB93-62DC-21B1-61BAB1C25BA4}"/>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C8CD04D2-24E0-C1E2-3204-357DB9068924}"/>
              </a:ext>
            </a:extLst>
          </p:cNvPr>
          <p:cNvSpPr/>
          <p:nvPr/>
        </p:nvSpPr>
        <p:spPr>
          <a:xfrm>
            <a:off x="401689" y="200677"/>
            <a:ext cx="468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rPr>
              <a:t>I do</a:t>
            </a:r>
          </a:p>
        </p:txBody>
      </p:sp>
      <p:sp>
        <p:nvSpPr>
          <p:cNvPr id="27" name="Rectangle 26">
            <a:extLst>
              <a:ext uri="{FF2B5EF4-FFF2-40B4-BE49-F238E27FC236}">
                <a16:creationId xmlns:a16="http://schemas.microsoft.com/office/drawing/2014/main" id="{8B662EEF-1461-B8D3-CCB0-D3199C6487A2}"/>
              </a:ext>
            </a:extLst>
          </p:cNvPr>
          <p:cNvSpPr/>
          <p:nvPr/>
        </p:nvSpPr>
        <p:spPr>
          <a:xfrm>
            <a:off x="401689" y="3598876"/>
            <a:ext cx="468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rPr>
              <a:t>You do</a:t>
            </a:r>
          </a:p>
        </p:txBody>
      </p:sp>
      <p:cxnSp>
        <p:nvCxnSpPr>
          <p:cNvPr id="28" name="Straight Connector 27">
            <a:extLst>
              <a:ext uri="{FF2B5EF4-FFF2-40B4-BE49-F238E27FC236}">
                <a16:creationId xmlns:a16="http://schemas.microsoft.com/office/drawing/2014/main" id="{C3CFCBD3-BE90-9128-331B-596701D30A90}"/>
              </a:ext>
            </a:extLst>
          </p:cNvPr>
          <p:cNvCxnSpPr>
            <a:cxnSpLocks/>
          </p:cNvCxnSpPr>
          <p:nvPr/>
        </p:nvCxnSpPr>
        <p:spPr>
          <a:xfrm flipH="1">
            <a:off x="0" y="3441644"/>
            <a:ext cx="10858500" cy="0"/>
          </a:xfrm>
          <a:prstGeom prst="line">
            <a:avLst/>
          </a:prstGeom>
          <a:ln w="19050">
            <a:solidFill>
              <a:srgbClr val="F07A01"/>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C74383B-1283-68DF-A9AA-1C810654E1A5}"/>
              </a:ext>
            </a:extLst>
          </p:cNvPr>
          <p:cNvSpPr txBox="1"/>
          <p:nvPr/>
        </p:nvSpPr>
        <p:spPr>
          <a:xfrm>
            <a:off x="397565" y="829407"/>
            <a:ext cx="10460934" cy="461665"/>
          </a:xfrm>
          <a:prstGeom prst="rect">
            <a:avLst/>
          </a:prstGeom>
          <a:noFill/>
        </p:spPr>
        <p:txBody>
          <a:bodyPr wrap="square" rtlCol="0">
            <a:spAutoFit/>
          </a:bodyPr>
          <a:lstStyle/>
          <a:p>
            <a:pPr algn="l"/>
            <a:r>
              <a:rPr lang="en-GB" sz="2400"/>
              <a:t>Work out the input of the function machine. </a:t>
            </a:r>
          </a:p>
        </p:txBody>
      </p:sp>
      <p:cxnSp>
        <p:nvCxnSpPr>
          <p:cNvPr id="34" name="Straight Arrow Connector 33">
            <a:extLst>
              <a:ext uri="{FF2B5EF4-FFF2-40B4-BE49-F238E27FC236}">
                <a16:creationId xmlns:a16="http://schemas.microsoft.com/office/drawing/2014/main" id="{218DAEB0-EE73-CA68-B0B4-AE38338FC98E}"/>
              </a:ext>
            </a:extLst>
          </p:cNvPr>
          <p:cNvCxnSpPr>
            <a:cxnSpLocks/>
          </p:cNvCxnSpPr>
          <p:nvPr/>
        </p:nvCxnSpPr>
        <p:spPr>
          <a:xfrm flipV="1">
            <a:off x="2748340" y="1985508"/>
            <a:ext cx="1055902" cy="1121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960544C-970A-DE89-2C4F-7B973713502D}"/>
              </a:ext>
            </a:extLst>
          </p:cNvPr>
          <p:cNvSpPr txBox="1"/>
          <p:nvPr/>
        </p:nvSpPr>
        <p:spPr>
          <a:xfrm>
            <a:off x="1726145" y="1237545"/>
            <a:ext cx="102219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36" name="Rectangle 35">
            <a:extLst>
              <a:ext uri="{FF2B5EF4-FFF2-40B4-BE49-F238E27FC236}">
                <a16:creationId xmlns:a16="http://schemas.microsoft.com/office/drawing/2014/main" id="{9BD07E1B-51F6-DC99-2D0B-D8AD3FFB1DC0}"/>
              </a:ext>
            </a:extLst>
          </p:cNvPr>
          <p:cNvSpPr>
            <a:spLocks/>
          </p:cNvSpPr>
          <p:nvPr/>
        </p:nvSpPr>
        <p:spPr>
          <a:xfrm>
            <a:off x="1716247" y="1634716"/>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cxnSp>
        <p:nvCxnSpPr>
          <p:cNvPr id="37" name="Straight Arrow Connector 36">
            <a:extLst>
              <a:ext uri="{FF2B5EF4-FFF2-40B4-BE49-F238E27FC236}">
                <a16:creationId xmlns:a16="http://schemas.microsoft.com/office/drawing/2014/main" id="{52C9FFA9-5E16-6D49-CCDA-7607E8AC6513}"/>
              </a:ext>
            </a:extLst>
          </p:cNvPr>
          <p:cNvCxnSpPr>
            <a:cxnSpLocks/>
          </p:cNvCxnSpPr>
          <p:nvPr/>
        </p:nvCxnSpPr>
        <p:spPr>
          <a:xfrm>
            <a:off x="4621442" y="1991116"/>
            <a:ext cx="1055902"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01913DF0-2416-D2FA-0AA9-C7B85380CB5A}"/>
              </a:ext>
            </a:extLst>
          </p:cNvPr>
          <p:cNvSpPr txBox="1"/>
          <p:nvPr/>
        </p:nvSpPr>
        <p:spPr>
          <a:xfrm>
            <a:off x="7550445" y="1237545"/>
            <a:ext cx="107446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9F7D418-6332-F56F-A924-E2D93A812AC9}"/>
                  </a:ext>
                </a:extLst>
              </p:cNvPr>
              <p:cNvSpPr>
                <a:spLocks/>
              </p:cNvSpPr>
              <p:nvPr/>
            </p:nvSpPr>
            <p:spPr>
              <a:xfrm>
                <a:off x="7550445" y="1634716"/>
                <a:ext cx="107446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𝑚</m:t>
                        </m:r>
                        <m:r>
                          <a:rPr lang="en-GB" sz="2400" b="0" i="1" smtClean="0">
                            <a:solidFill>
                              <a:schemeClr val="tx1"/>
                            </a:solidFill>
                            <a:latin typeface="Cambria Math" panose="02040503050406030204" pitchFamily="18" charset="0"/>
                          </a:rPr>
                          <m:t> − 3</m:t>
                        </m:r>
                      </m:num>
                      <m:den>
                        <m:r>
                          <a:rPr lang="en-GB" sz="2400" b="0" i="1" smtClean="0">
                            <a:solidFill>
                              <a:schemeClr val="tx1"/>
                            </a:solidFill>
                            <a:latin typeface="Cambria Math" panose="02040503050406030204" pitchFamily="18" charset="0"/>
                          </a:rPr>
                          <m:t>5</m:t>
                        </m:r>
                      </m:den>
                    </m:f>
                  </m:oMath>
                </a14:m>
                <a:r>
                  <a:rPr lang="en-GB" sz="2400">
                    <a:solidFill>
                      <a:schemeClr val="tx1"/>
                    </a:solidFill>
                  </a:rPr>
                  <a:t> </a:t>
                </a:r>
              </a:p>
            </p:txBody>
          </p:sp>
        </mc:Choice>
        <mc:Fallback xmlns="">
          <p:sp>
            <p:nvSpPr>
              <p:cNvPr id="39" name="Rectangle 38">
                <a:extLst>
                  <a:ext uri="{FF2B5EF4-FFF2-40B4-BE49-F238E27FC236}">
                    <a16:creationId xmlns:a16="http://schemas.microsoft.com/office/drawing/2014/main" id="{69F7D418-6332-F56F-A924-E2D93A812AC9}"/>
                  </a:ext>
                </a:extLst>
              </p:cNvPr>
              <p:cNvSpPr>
                <a:spLocks noRot="1" noChangeAspect="1" noMove="1" noResize="1" noEditPoints="1" noAdjustHandles="1" noChangeArrowheads="1" noChangeShapeType="1" noTextEdit="1"/>
              </p:cNvSpPr>
              <p:nvPr/>
            </p:nvSpPr>
            <p:spPr>
              <a:xfrm>
                <a:off x="7550445" y="1634716"/>
                <a:ext cx="1074461" cy="712800"/>
              </a:xfrm>
              <a:prstGeom prst="rect">
                <a:avLst/>
              </a:prstGeom>
              <a:blipFill>
                <a:blip r:embed="rId2"/>
                <a:stretch>
                  <a:fillRect/>
                </a:stretch>
              </a:blipFill>
              <a:ln w="19050">
                <a:solidFill>
                  <a:schemeClr val="tx2"/>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9A47D487-1DB3-8E84-2A1A-AAE3F0F9640F}"/>
              </a:ext>
            </a:extLst>
          </p:cNvPr>
          <p:cNvCxnSpPr>
            <a:cxnSpLocks/>
          </p:cNvCxnSpPr>
          <p:nvPr/>
        </p:nvCxnSpPr>
        <p:spPr>
          <a:xfrm>
            <a:off x="6494544" y="1989974"/>
            <a:ext cx="1055901" cy="560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2C6744D-35C4-5EBC-BBE5-1C2AFB0F746E}"/>
                  </a:ext>
                </a:extLst>
              </p:cNvPr>
              <p:cNvSpPr txBox="1"/>
              <p:nvPr/>
            </p:nvSpPr>
            <p:spPr>
              <a:xfrm>
                <a:off x="4551984" y="2274667"/>
                <a:ext cx="1255398" cy="461665"/>
              </a:xfrm>
              <a:prstGeom prst="rect">
                <a:avLst/>
              </a:prstGeom>
              <a:noFill/>
            </p:spPr>
            <p:txBody>
              <a:bodyPr wrap="square" rtlCol="0">
                <a:spAutoFit/>
              </a:bodyPr>
              <a:lstStyle/>
              <a:p>
                <a:pPr algn="ctr"/>
                <a14:m>
                  <m:oMath xmlns:m="http://schemas.openxmlformats.org/officeDocument/2006/math">
                    <m:r>
                      <a:rPr lang="en-GB" sz="2400" b="0" i="1" smtClean="0">
                        <a:solidFill>
                          <a:schemeClr val="accent6"/>
                        </a:solidFill>
                        <a:latin typeface="Cambria Math" panose="02040503050406030204" pitchFamily="18" charset="0"/>
                      </a:rPr>
                      <m:t>𝑚</m:t>
                    </m:r>
                    <m:r>
                      <a:rPr lang="en-GB" sz="2400" b="0" i="1" smtClean="0">
                        <a:solidFill>
                          <a:schemeClr val="accent6"/>
                        </a:solidFill>
                        <a:latin typeface="Cambria Math" panose="02040503050406030204" pitchFamily="18" charset="0"/>
                      </a:rPr>
                      <m:t>−</m:t>
                    </m:r>
                  </m:oMath>
                </a14:m>
                <a:r>
                  <a:rPr lang="en-GB" sz="2400">
                    <a:solidFill>
                      <a:schemeClr val="accent6"/>
                    </a:solidFill>
                  </a:rPr>
                  <a:t> 3</a:t>
                </a:r>
              </a:p>
            </p:txBody>
          </p:sp>
        </mc:Choice>
        <mc:Fallback xmlns="">
          <p:sp>
            <p:nvSpPr>
              <p:cNvPr id="44" name="TextBox 43">
                <a:extLst>
                  <a:ext uri="{FF2B5EF4-FFF2-40B4-BE49-F238E27FC236}">
                    <a16:creationId xmlns:a16="http://schemas.microsoft.com/office/drawing/2014/main" id="{92C6744D-35C4-5EBC-BBE5-1C2AFB0F746E}"/>
                  </a:ext>
                </a:extLst>
              </p:cNvPr>
              <p:cNvSpPr txBox="1">
                <a:spLocks noRot="1" noChangeAspect="1" noMove="1" noResize="1" noEditPoints="1" noAdjustHandles="1" noChangeArrowheads="1" noChangeShapeType="1" noTextEdit="1"/>
              </p:cNvSpPr>
              <p:nvPr/>
            </p:nvSpPr>
            <p:spPr>
              <a:xfrm>
                <a:off x="4551984" y="2274667"/>
                <a:ext cx="1255398" cy="461665"/>
              </a:xfrm>
              <a:prstGeom prst="rect">
                <a:avLst/>
              </a:prstGeom>
              <a:blipFill>
                <a:blip r:embed="rId3"/>
                <a:stretch>
                  <a:fillRect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69CDF82D-257A-EDC8-42C3-DBC1AC23B123}"/>
                  </a:ext>
                </a:extLst>
              </p:cNvPr>
              <p:cNvSpPr/>
              <p:nvPr/>
            </p:nvSpPr>
            <p:spPr>
              <a:xfrm>
                <a:off x="3804242" y="1634716"/>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3</a:t>
                </a:r>
              </a:p>
            </p:txBody>
          </p:sp>
        </mc:Choice>
        <mc:Fallback xmlns="">
          <p:sp>
            <p:nvSpPr>
              <p:cNvPr id="50" name="Rectangle 49">
                <a:extLst>
                  <a:ext uri="{FF2B5EF4-FFF2-40B4-BE49-F238E27FC236}">
                    <a16:creationId xmlns:a16="http://schemas.microsoft.com/office/drawing/2014/main" id="{69CDF82D-257A-EDC8-42C3-DBC1AC23B123}"/>
                  </a:ext>
                </a:extLst>
              </p:cNvPr>
              <p:cNvSpPr>
                <a:spLocks noRot="1" noChangeAspect="1" noMove="1" noResize="1" noEditPoints="1" noAdjustHandles="1" noChangeArrowheads="1" noChangeShapeType="1" noTextEdit="1"/>
              </p:cNvSpPr>
              <p:nvPr/>
            </p:nvSpPr>
            <p:spPr>
              <a:xfrm>
                <a:off x="3804242" y="1634716"/>
                <a:ext cx="817200" cy="712800"/>
              </a:xfrm>
              <a:prstGeom prst="rect">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D1DF3D71-129A-8611-F728-9609405CC5B2}"/>
                  </a:ext>
                </a:extLst>
              </p:cNvPr>
              <p:cNvSpPr/>
              <p:nvPr/>
            </p:nvSpPr>
            <p:spPr>
              <a:xfrm>
                <a:off x="5677344" y="1634716"/>
                <a:ext cx="8172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5</a:t>
                </a:r>
              </a:p>
            </p:txBody>
          </p:sp>
        </mc:Choice>
        <mc:Fallback xmlns="">
          <p:sp>
            <p:nvSpPr>
              <p:cNvPr id="51" name="Rectangle 50">
                <a:extLst>
                  <a:ext uri="{FF2B5EF4-FFF2-40B4-BE49-F238E27FC236}">
                    <a16:creationId xmlns:a16="http://schemas.microsoft.com/office/drawing/2014/main" id="{D1DF3D71-129A-8611-F728-9609405CC5B2}"/>
                  </a:ext>
                </a:extLst>
              </p:cNvPr>
              <p:cNvSpPr>
                <a:spLocks noRot="1" noChangeAspect="1" noMove="1" noResize="1" noEditPoints="1" noAdjustHandles="1" noChangeArrowheads="1" noChangeShapeType="1" noTextEdit="1"/>
              </p:cNvSpPr>
              <p:nvPr/>
            </p:nvSpPr>
            <p:spPr>
              <a:xfrm>
                <a:off x="5677344" y="1634716"/>
                <a:ext cx="817200" cy="712800"/>
              </a:xfrm>
              <a:prstGeom prst="rect">
                <a:avLst/>
              </a:prstGeom>
              <a:blipFill>
                <a:blip r:embed="rId5"/>
                <a:stretch>
                  <a:fillRect/>
                </a:stretch>
              </a:blipFill>
              <a:ln w="19050">
                <a:solidFill>
                  <a:schemeClr val="tx2"/>
                </a:solidFill>
              </a:ln>
            </p:spPr>
            <p:txBody>
              <a:bodyPr/>
              <a:lstStyle/>
              <a:p>
                <a:r>
                  <a:rPr lang="en-US">
                    <a:noFill/>
                  </a:rPr>
                  <a:t> </a:t>
                </a:r>
              </a:p>
            </p:txBody>
          </p:sp>
        </mc:Fallback>
      </mc:AlternateContent>
      <p:sp>
        <p:nvSpPr>
          <p:cNvPr id="55" name="TextBox 54">
            <a:extLst>
              <a:ext uri="{FF2B5EF4-FFF2-40B4-BE49-F238E27FC236}">
                <a16:creationId xmlns:a16="http://schemas.microsoft.com/office/drawing/2014/main" id="{ED4E346B-572A-F5B6-E660-1829D9B6A584}"/>
              </a:ext>
            </a:extLst>
          </p:cNvPr>
          <p:cNvSpPr txBox="1"/>
          <p:nvPr/>
        </p:nvSpPr>
        <p:spPr>
          <a:xfrm>
            <a:off x="397565" y="4221515"/>
            <a:ext cx="10460934" cy="461665"/>
          </a:xfrm>
          <a:prstGeom prst="rect">
            <a:avLst/>
          </a:prstGeom>
          <a:noFill/>
        </p:spPr>
        <p:txBody>
          <a:bodyPr wrap="square" rtlCol="0">
            <a:spAutoFit/>
          </a:bodyPr>
          <a:lstStyle/>
          <a:p>
            <a:pPr algn="l"/>
            <a:r>
              <a:rPr lang="en-GB" sz="2400"/>
              <a:t>Work out the input of the function machine. </a:t>
            </a:r>
          </a:p>
        </p:txBody>
      </p:sp>
      <p:cxnSp>
        <p:nvCxnSpPr>
          <p:cNvPr id="56" name="Straight Arrow Connector 55">
            <a:extLst>
              <a:ext uri="{FF2B5EF4-FFF2-40B4-BE49-F238E27FC236}">
                <a16:creationId xmlns:a16="http://schemas.microsoft.com/office/drawing/2014/main" id="{0781F9AE-BA3B-F7B8-5600-BA23D9AE1BAA}"/>
              </a:ext>
            </a:extLst>
          </p:cNvPr>
          <p:cNvCxnSpPr>
            <a:cxnSpLocks/>
            <a:stCxn id="58" idx="3"/>
            <a:endCxn id="72" idx="1"/>
          </p:cNvCxnSpPr>
          <p:nvPr/>
        </p:nvCxnSpPr>
        <p:spPr>
          <a:xfrm flipV="1">
            <a:off x="2748340" y="5477205"/>
            <a:ext cx="1055902" cy="1121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845A42D-0FC6-C560-FE8F-9CCAB7663EE3}"/>
              </a:ext>
            </a:extLst>
          </p:cNvPr>
          <p:cNvSpPr txBox="1"/>
          <p:nvPr/>
        </p:nvSpPr>
        <p:spPr>
          <a:xfrm>
            <a:off x="1726145" y="4729242"/>
            <a:ext cx="102219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58" name="Rectangle 57">
            <a:extLst>
              <a:ext uri="{FF2B5EF4-FFF2-40B4-BE49-F238E27FC236}">
                <a16:creationId xmlns:a16="http://schemas.microsoft.com/office/drawing/2014/main" id="{96CEC19C-03A7-9208-336E-587D1A5DE853}"/>
              </a:ext>
            </a:extLst>
          </p:cNvPr>
          <p:cNvSpPr>
            <a:spLocks/>
          </p:cNvSpPr>
          <p:nvPr/>
        </p:nvSpPr>
        <p:spPr>
          <a:xfrm>
            <a:off x="1716247" y="5132022"/>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cxnSp>
        <p:nvCxnSpPr>
          <p:cNvPr id="59" name="Straight Arrow Connector 58">
            <a:extLst>
              <a:ext uri="{FF2B5EF4-FFF2-40B4-BE49-F238E27FC236}">
                <a16:creationId xmlns:a16="http://schemas.microsoft.com/office/drawing/2014/main" id="{2BB43CA2-A1A4-DA12-B590-ADF2905AAC8F}"/>
              </a:ext>
            </a:extLst>
          </p:cNvPr>
          <p:cNvCxnSpPr>
            <a:cxnSpLocks/>
            <a:stCxn id="72" idx="3"/>
            <a:endCxn id="73" idx="1"/>
          </p:cNvCxnSpPr>
          <p:nvPr/>
        </p:nvCxnSpPr>
        <p:spPr>
          <a:xfrm>
            <a:off x="4621442" y="5477205"/>
            <a:ext cx="1055902"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8">
            <a:extLst>
              <a:ext uri="{FF2B5EF4-FFF2-40B4-BE49-F238E27FC236}">
                <a16:creationId xmlns:a16="http://schemas.microsoft.com/office/drawing/2014/main" id="{710343A4-F0EE-981F-CF9A-18D99834E5DC}"/>
              </a:ext>
            </a:extLst>
          </p:cNvPr>
          <p:cNvSpPr txBox="1"/>
          <p:nvPr/>
        </p:nvSpPr>
        <p:spPr>
          <a:xfrm>
            <a:off x="7550445" y="4729242"/>
            <a:ext cx="107446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030F4C43-B58A-31F0-FC02-B2459493E064}"/>
                  </a:ext>
                </a:extLst>
              </p:cNvPr>
              <p:cNvSpPr>
                <a:spLocks/>
              </p:cNvSpPr>
              <p:nvPr/>
            </p:nvSpPr>
            <p:spPr>
              <a:xfrm>
                <a:off x="7399493" y="5123089"/>
                <a:ext cx="1376366"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chemeClr val="tx1"/>
                    </a:solidFill>
                  </a:rPr>
                  <a:t>2(</a:t>
                </a:r>
                <a14:m>
                  <m:oMath xmlns:m="http://schemas.openxmlformats.org/officeDocument/2006/math">
                    <m:r>
                      <a:rPr lang="en-GB" sz="2400" b="0" i="1" smtClean="0">
                        <a:solidFill>
                          <a:schemeClr val="tx1"/>
                        </a:solidFill>
                        <a:latin typeface="Cambria Math" panose="02040503050406030204" pitchFamily="18" charset="0"/>
                      </a:rPr>
                      <m:t>𝑛</m:t>
                    </m:r>
                    <m:r>
                      <a:rPr lang="en-GB" sz="2400" b="0" i="1" smtClean="0">
                        <a:solidFill>
                          <a:schemeClr val="tx1"/>
                        </a:solidFill>
                        <a:latin typeface="Cambria Math" panose="02040503050406030204" pitchFamily="18" charset="0"/>
                      </a:rPr>
                      <m:t>+</m:t>
                    </m:r>
                  </m:oMath>
                </a14:m>
                <a:r>
                  <a:rPr lang="en-GB" sz="2400">
                    <a:solidFill>
                      <a:schemeClr val="tx1"/>
                    </a:solidFill>
                  </a:rPr>
                  <a:t> 1</a:t>
                </a:r>
                <a14:m>
                  <m:oMath xmlns:m="http://schemas.openxmlformats.org/officeDocument/2006/math">
                    <m:r>
                      <a:rPr lang="en-GB" sz="2400" b="0" i="1" dirty="0" smtClean="0">
                        <a:solidFill>
                          <a:schemeClr val="tx1"/>
                        </a:solidFill>
                        <a:latin typeface="Cambria Math" panose="02040503050406030204" pitchFamily="18" charset="0"/>
                      </a:rPr>
                      <m:t>)</m:t>
                    </m:r>
                  </m:oMath>
                </a14:m>
                <a:endParaRPr lang="en-GB" sz="2400">
                  <a:solidFill>
                    <a:schemeClr val="tx1"/>
                  </a:solidFill>
                </a:endParaRPr>
              </a:p>
            </p:txBody>
          </p:sp>
        </mc:Choice>
        <mc:Fallback xmlns="">
          <p:sp>
            <p:nvSpPr>
              <p:cNvPr id="61" name="Rectangle 60">
                <a:extLst>
                  <a:ext uri="{FF2B5EF4-FFF2-40B4-BE49-F238E27FC236}">
                    <a16:creationId xmlns:a16="http://schemas.microsoft.com/office/drawing/2014/main" id="{030F4C43-B58A-31F0-FC02-B2459493E064}"/>
                  </a:ext>
                </a:extLst>
              </p:cNvPr>
              <p:cNvSpPr>
                <a:spLocks noRot="1" noChangeAspect="1" noMove="1" noResize="1" noEditPoints="1" noAdjustHandles="1" noChangeArrowheads="1" noChangeShapeType="1" noTextEdit="1"/>
              </p:cNvSpPr>
              <p:nvPr/>
            </p:nvSpPr>
            <p:spPr>
              <a:xfrm>
                <a:off x="7399493" y="5123089"/>
                <a:ext cx="1376366" cy="712800"/>
              </a:xfrm>
              <a:prstGeom prst="rect">
                <a:avLst/>
              </a:prstGeom>
              <a:blipFill>
                <a:blip r:embed="rId6"/>
                <a:stretch>
                  <a:fillRect l="-2183"/>
                </a:stretch>
              </a:blipFill>
              <a:ln w="19050">
                <a:solidFill>
                  <a:schemeClr val="tx2"/>
                </a:solidFill>
              </a:ln>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A3FCB78D-3C92-103D-FDDE-CBE562CAB8E7}"/>
              </a:ext>
            </a:extLst>
          </p:cNvPr>
          <p:cNvCxnSpPr>
            <a:cxnSpLocks/>
            <a:stCxn id="73" idx="3"/>
            <a:endCxn id="61" idx="1"/>
          </p:cNvCxnSpPr>
          <p:nvPr/>
        </p:nvCxnSpPr>
        <p:spPr>
          <a:xfrm>
            <a:off x="6494544" y="5477205"/>
            <a:ext cx="904949" cy="228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64A7C738-9C8A-D15D-D23C-92EDC7B1736D}"/>
                  </a:ext>
                </a:extLst>
              </p:cNvPr>
              <p:cNvSpPr/>
              <p:nvPr/>
            </p:nvSpPr>
            <p:spPr>
              <a:xfrm>
                <a:off x="3804242" y="5120805"/>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1</a:t>
                </a:r>
              </a:p>
            </p:txBody>
          </p:sp>
        </mc:Choice>
        <mc:Fallback xmlns="">
          <p:sp>
            <p:nvSpPr>
              <p:cNvPr id="72" name="Rectangle 71">
                <a:extLst>
                  <a:ext uri="{FF2B5EF4-FFF2-40B4-BE49-F238E27FC236}">
                    <a16:creationId xmlns:a16="http://schemas.microsoft.com/office/drawing/2014/main" id="{64A7C738-9C8A-D15D-D23C-92EDC7B1736D}"/>
                  </a:ext>
                </a:extLst>
              </p:cNvPr>
              <p:cNvSpPr>
                <a:spLocks noRot="1" noChangeAspect="1" noMove="1" noResize="1" noEditPoints="1" noAdjustHandles="1" noChangeArrowheads="1" noChangeShapeType="1" noTextEdit="1"/>
              </p:cNvSpPr>
              <p:nvPr/>
            </p:nvSpPr>
            <p:spPr>
              <a:xfrm>
                <a:off x="3804242" y="5120805"/>
                <a:ext cx="817200" cy="712800"/>
              </a:xfrm>
              <a:prstGeom prst="rect">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2C158052-D700-8E79-DE6C-130D409FB305}"/>
                  </a:ext>
                </a:extLst>
              </p:cNvPr>
              <p:cNvSpPr/>
              <p:nvPr/>
            </p:nvSpPr>
            <p:spPr>
              <a:xfrm>
                <a:off x="5677344" y="5120805"/>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xmlns="">
          <p:sp>
            <p:nvSpPr>
              <p:cNvPr id="73" name="Rectangle 72">
                <a:extLst>
                  <a:ext uri="{FF2B5EF4-FFF2-40B4-BE49-F238E27FC236}">
                    <a16:creationId xmlns:a16="http://schemas.microsoft.com/office/drawing/2014/main" id="{2C158052-D700-8E79-DE6C-130D409FB305}"/>
                  </a:ext>
                </a:extLst>
              </p:cNvPr>
              <p:cNvSpPr>
                <a:spLocks noRot="1" noChangeAspect="1" noMove="1" noResize="1" noEditPoints="1" noAdjustHandles="1" noChangeArrowheads="1" noChangeShapeType="1" noTextEdit="1"/>
              </p:cNvSpPr>
              <p:nvPr/>
            </p:nvSpPr>
            <p:spPr>
              <a:xfrm>
                <a:off x="5677344" y="5120805"/>
                <a:ext cx="817200" cy="712800"/>
              </a:xfrm>
              <a:prstGeom prst="rect">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24123CAB-5C7F-FC97-8BD1-B49B7DA77DA0}"/>
                  </a:ext>
                </a:extLst>
              </p:cNvPr>
              <p:cNvSpPr txBox="1"/>
              <p:nvPr/>
            </p:nvSpPr>
            <p:spPr>
              <a:xfrm>
                <a:off x="1946654" y="1760284"/>
                <a:ext cx="581173"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solidFill>
                            <a:schemeClr val="accent6"/>
                          </a:solidFill>
                          <a:latin typeface="Cambria Math" panose="02040503050406030204" pitchFamily="18" charset="0"/>
                        </a:rPr>
                        <m:t>𝑚</m:t>
                      </m:r>
                    </m:oMath>
                  </m:oMathPara>
                </a14:m>
                <a:endParaRPr lang="en-GB" sz="2400">
                  <a:solidFill>
                    <a:schemeClr val="accent6"/>
                  </a:solidFill>
                </a:endParaRPr>
              </a:p>
            </p:txBody>
          </p:sp>
        </mc:Choice>
        <mc:Fallback xmlns="">
          <p:sp>
            <p:nvSpPr>
              <p:cNvPr id="80" name="TextBox 79">
                <a:extLst>
                  <a:ext uri="{FF2B5EF4-FFF2-40B4-BE49-F238E27FC236}">
                    <a16:creationId xmlns:a16="http://schemas.microsoft.com/office/drawing/2014/main" id="{24123CAB-5C7F-FC97-8BD1-B49B7DA77DA0}"/>
                  </a:ext>
                </a:extLst>
              </p:cNvPr>
              <p:cNvSpPr txBox="1">
                <a:spLocks noRot="1" noChangeAspect="1" noMove="1" noResize="1" noEditPoints="1" noAdjustHandles="1" noChangeArrowheads="1" noChangeShapeType="1" noTextEdit="1"/>
              </p:cNvSpPr>
              <p:nvPr/>
            </p:nvSpPr>
            <p:spPr>
              <a:xfrm>
                <a:off x="1946654" y="1760284"/>
                <a:ext cx="581173" cy="461665"/>
              </a:xfrm>
              <a:prstGeom prst="rect">
                <a:avLst/>
              </a:prstGeom>
              <a:blipFill>
                <a:blip r:embed="rId9"/>
                <a:stretch>
                  <a:fillRect/>
                </a:stretch>
              </a:blipFill>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0A6A5E03-13CA-0492-8BB2-6F7CD6B593A1}"/>
              </a:ext>
            </a:extLst>
          </p:cNvPr>
          <p:cNvCxnSpPr>
            <a:cxnSpLocks/>
          </p:cNvCxnSpPr>
          <p:nvPr/>
        </p:nvCxnSpPr>
        <p:spPr>
          <a:xfrm flipH="1">
            <a:off x="2748340" y="2876110"/>
            <a:ext cx="1055902"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B21E7462-EABB-7DBD-A070-62DBD504DCE6}"/>
              </a:ext>
            </a:extLst>
          </p:cNvPr>
          <p:cNvSpPr>
            <a:spLocks/>
          </p:cNvSpPr>
          <p:nvPr/>
        </p:nvSpPr>
        <p:spPr>
          <a:xfrm>
            <a:off x="1716247" y="2519710"/>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cxnSp>
        <p:nvCxnSpPr>
          <p:cNvPr id="86" name="Straight Arrow Connector 85">
            <a:extLst>
              <a:ext uri="{FF2B5EF4-FFF2-40B4-BE49-F238E27FC236}">
                <a16:creationId xmlns:a16="http://schemas.microsoft.com/office/drawing/2014/main" id="{0FC8DC0D-5217-094D-E89A-E45206AA72E0}"/>
              </a:ext>
            </a:extLst>
          </p:cNvPr>
          <p:cNvCxnSpPr>
            <a:cxnSpLocks/>
          </p:cNvCxnSpPr>
          <p:nvPr/>
        </p:nvCxnSpPr>
        <p:spPr>
          <a:xfrm flipH="1">
            <a:off x="4621442" y="2876110"/>
            <a:ext cx="1055902"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Rectangle 86">
                <a:extLst>
                  <a:ext uri="{FF2B5EF4-FFF2-40B4-BE49-F238E27FC236}">
                    <a16:creationId xmlns:a16="http://schemas.microsoft.com/office/drawing/2014/main" id="{50D0683F-4F4A-98FB-BE12-392CEE78F069}"/>
                  </a:ext>
                </a:extLst>
              </p:cNvPr>
              <p:cNvSpPr>
                <a:spLocks/>
              </p:cNvSpPr>
              <p:nvPr/>
            </p:nvSpPr>
            <p:spPr>
              <a:xfrm>
                <a:off x="7550445" y="2519710"/>
                <a:ext cx="107446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𝑚</m:t>
                        </m:r>
                        <m:r>
                          <a:rPr lang="en-GB" sz="2400" b="0" i="1" smtClean="0">
                            <a:solidFill>
                              <a:schemeClr val="tx1"/>
                            </a:solidFill>
                            <a:latin typeface="Cambria Math" panose="02040503050406030204" pitchFamily="18" charset="0"/>
                          </a:rPr>
                          <m:t> − 3</m:t>
                        </m:r>
                      </m:num>
                      <m:den>
                        <m:r>
                          <a:rPr lang="en-GB" sz="2400" b="0" i="1" smtClean="0">
                            <a:solidFill>
                              <a:schemeClr val="tx1"/>
                            </a:solidFill>
                            <a:latin typeface="Cambria Math" panose="02040503050406030204" pitchFamily="18" charset="0"/>
                          </a:rPr>
                          <m:t>5</m:t>
                        </m:r>
                      </m:den>
                    </m:f>
                  </m:oMath>
                </a14:m>
                <a:r>
                  <a:rPr lang="en-GB" sz="2400">
                    <a:solidFill>
                      <a:schemeClr val="tx1"/>
                    </a:solidFill>
                  </a:rPr>
                  <a:t> </a:t>
                </a:r>
              </a:p>
            </p:txBody>
          </p:sp>
        </mc:Choice>
        <mc:Fallback xmlns="">
          <p:sp>
            <p:nvSpPr>
              <p:cNvPr id="87" name="Rectangle 86">
                <a:extLst>
                  <a:ext uri="{FF2B5EF4-FFF2-40B4-BE49-F238E27FC236}">
                    <a16:creationId xmlns:a16="http://schemas.microsoft.com/office/drawing/2014/main" id="{50D0683F-4F4A-98FB-BE12-392CEE78F069}"/>
                  </a:ext>
                </a:extLst>
              </p:cNvPr>
              <p:cNvSpPr>
                <a:spLocks noRot="1" noChangeAspect="1" noMove="1" noResize="1" noEditPoints="1" noAdjustHandles="1" noChangeArrowheads="1" noChangeShapeType="1" noTextEdit="1"/>
              </p:cNvSpPr>
              <p:nvPr/>
            </p:nvSpPr>
            <p:spPr>
              <a:xfrm>
                <a:off x="7550445" y="2519710"/>
                <a:ext cx="1074461" cy="712800"/>
              </a:xfrm>
              <a:prstGeom prst="rect">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88" name="Straight Arrow Connector 87">
            <a:extLst>
              <a:ext uri="{FF2B5EF4-FFF2-40B4-BE49-F238E27FC236}">
                <a16:creationId xmlns:a16="http://schemas.microsoft.com/office/drawing/2014/main" id="{9D1A0C53-2168-C002-AB62-3F1B40A15726}"/>
              </a:ext>
            </a:extLst>
          </p:cNvPr>
          <p:cNvCxnSpPr>
            <a:cxnSpLocks/>
          </p:cNvCxnSpPr>
          <p:nvPr/>
        </p:nvCxnSpPr>
        <p:spPr>
          <a:xfrm flipH="1">
            <a:off x="6494544" y="2874968"/>
            <a:ext cx="1055901" cy="228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66A46FCF-2CE2-9EE4-3DE1-88652366C292}"/>
                  </a:ext>
                </a:extLst>
              </p:cNvPr>
              <p:cNvSpPr/>
              <p:nvPr/>
            </p:nvSpPr>
            <p:spPr>
              <a:xfrm>
                <a:off x="3804242" y="2519710"/>
                <a:ext cx="8172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accent6"/>
                        </a:solidFill>
                        <a:latin typeface="Cambria Math" panose="02040503050406030204" pitchFamily="18" charset="0"/>
                      </a:rPr>
                      <m:t>+</m:t>
                    </m:r>
                  </m:oMath>
                </a14:m>
                <a:r>
                  <a:rPr lang="en-GB" sz="2400">
                    <a:solidFill>
                      <a:schemeClr val="accent6"/>
                    </a:solidFill>
                  </a:rPr>
                  <a:t> 3</a:t>
                </a:r>
              </a:p>
            </p:txBody>
          </p:sp>
        </mc:Choice>
        <mc:Fallback xmlns="">
          <p:sp>
            <p:nvSpPr>
              <p:cNvPr id="89" name="Rectangle 88">
                <a:extLst>
                  <a:ext uri="{FF2B5EF4-FFF2-40B4-BE49-F238E27FC236}">
                    <a16:creationId xmlns:a16="http://schemas.microsoft.com/office/drawing/2014/main" id="{66A46FCF-2CE2-9EE4-3DE1-88652366C292}"/>
                  </a:ext>
                </a:extLst>
              </p:cNvPr>
              <p:cNvSpPr>
                <a:spLocks noRot="1" noChangeAspect="1" noMove="1" noResize="1" noEditPoints="1" noAdjustHandles="1" noChangeArrowheads="1" noChangeShapeType="1" noTextEdit="1"/>
              </p:cNvSpPr>
              <p:nvPr/>
            </p:nvSpPr>
            <p:spPr>
              <a:xfrm>
                <a:off x="3804242" y="2519710"/>
                <a:ext cx="817200" cy="712800"/>
              </a:xfrm>
              <a:prstGeom prst="rect">
                <a:avLst/>
              </a:prstGeom>
              <a:blipFill>
                <a:blip r:embed="rId11"/>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4077ADDE-04F8-A57D-AA1A-B38367C1B98E}"/>
                  </a:ext>
                </a:extLst>
              </p:cNvPr>
              <p:cNvSpPr/>
              <p:nvPr/>
            </p:nvSpPr>
            <p:spPr>
              <a:xfrm>
                <a:off x="5677344" y="2519710"/>
                <a:ext cx="8172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accent6"/>
                        </a:solidFill>
                        <a:latin typeface="Cambria Math" panose="02040503050406030204" pitchFamily="18" charset="0"/>
                      </a:rPr>
                      <m:t>×</m:t>
                    </m:r>
                  </m:oMath>
                </a14:m>
                <a:r>
                  <a:rPr lang="en-GB" sz="2400">
                    <a:solidFill>
                      <a:schemeClr val="accent6"/>
                    </a:solidFill>
                  </a:rPr>
                  <a:t> 5</a:t>
                </a:r>
              </a:p>
            </p:txBody>
          </p:sp>
        </mc:Choice>
        <mc:Fallback xmlns="">
          <p:sp>
            <p:nvSpPr>
              <p:cNvPr id="90" name="Rectangle 89">
                <a:extLst>
                  <a:ext uri="{FF2B5EF4-FFF2-40B4-BE49-F238E27FC236}">
                    <a16:creationId xmlns:a16="http://schemas.microsoft.com/office/drawing/2014/main" id="{4077ADDE-04F8-A57D-AA1A-B38367C1B98E}"/>
                  </a:ext>
                </a:extLst>
              </p:cNvPr>
              <p:cNvSpPr>
                <a:spLocks noRot="1" noChangeAspect="1" noMove="1" noResize="1" noEditPoints="1" noAdjustHandles="1" noChangeArrowheads="1" noChangeShapeType="1" noTextEdit="1"/>
              </p:cNvSpPr>
              <p:nvPr/>
            </p:nvSpPr>
            <p:spPr>
              <a:xfrm>
                <a:off x="5677344" y="2519710"/>
                <a:ext cx="817200" cy="712800"/>
              </a:xfrm>
              <a:prstGeom prst="rect">
                <a:avLst/>
              </a:prstGeom>
              <a:blipFill>
                <a:blip r:embed="rId12"/>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D7ABCD4C-648B-1548-988F-013E3F09EBB0}"/>
                  </a:ext>
                </a:extLst>
              </p:cNvPr>
              <p:cNvSpPr txBox="1"/>
              <p:nvPr/>
            </p:nvSpPr>
            <p:spPr>
              <a:xfrm>
                <a:off x="1946654" y="2645278"/>
                <a:ext cx="581173"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solidFill>
                            <a:schemeClr val="accent6"/>
                          </a:solidFill>
                          <a:latin typeface="Cambria Math" panose="02040503050406030204" pitchFamily="18" charset="0"/>
                        </a:rPr>
                        <m:t>𝑚</m:t>
                      </m:r>
                    </m:oMath>
                  </m:oMathPara>
                </a14:m>
                <a:endParaRPr lang="en-GB" sz="2400">
                  <a:solidFill>
                    <a:schemeClr val="accent6"/>
                  </a:solidFill>
                </a:endParaRPr>
              </a:p>
            </p:txBody>
          </p:sp>
        </mc:Choice>
        <mc:Fallback xmlns="">
          <p:sp>
            <p:nvSpPr>
              <p:cNvPr id="91" name="TextBox 90">
                <a:extLst>
                  <a:ext uri="{FF2B5EF4-FFF2-40B4-BE49-F238E27FC236}">
                    <a16:creationId xmlns:a16="http://schemas.microsoft.com/office/drawing/2014/main" id="{D7ABCD4C-648B-1548-988F-013E3F09EBB0}"/>
                  </a:ext>
                </a:extLst>
              </p:cNvPr>
              <p:cNvSpPr txBox="1">
                <a:spLocks noRot="1" noChangeAspect="1" noMove="1" noResize="1" noEditPoints="1" noAdjustHandles="1" noChangeArrowheads="1" noChangeShapeType="1" noTextEdit="1"/>
              </p:cNvSpPr>
              <p:nvPr/>
            </p:nvSpPr>
            <p:spPr>
              <a:xfrm>
                <a:off x="1946654" y="2645278"/>
                <a:ext cx="581173"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63753355-7FCE-33BB-E1A3-0C5F33E4F2EC}"/>
                  </a:ext>
                </a:extLst>
              </p:cNvPr>
              <p:cNvSpPr txBox="1"/>
              <p:nvPr/>
            </p:nvSpPr>
            <p:spPr>
              <a:xfrm>
                <a:off x="1937601" y="5257589"/>
                <a:ext cx="581173"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solidFill>
                            <a:schemeClr val="accent6"/>
                          </a:solidFill>
                          <a:latin typeface="Cambria Math" panose="02040503050406030204" pitchFamily="18" charset="0"/>
                        </a:rPr>
                        <m:t>𝑛</m:t>
                      </m:r>
                    </m:oMath>
                  </m:oMathPara>
                </a14:m>
                <a:endParaRPr lang="en-GB" sz="2400">
                  <a:solidFill>
                    <a:schemeClr val="accent6"/>
                  </a:solidFill>
                </a:endParaRPr>
              </a:p>
            </p:txBody>
          </p:sp>
        </mc:Choice>
        <mc:Fallback xmlns="">
          <p:sp>
            <p:nvSpPr>
              <p:cNvPr id="92" name="TextBox 91">
                <a:extLst>
                  <a:ext uri="{FF2B5EF4-FFF2-40B4-BE49-F238E27FC236}">
                    <a16:creationId xmlns:a16="http://schemas.microsoft.com/office/drawing/2014/main" id="{63753355-7FCE-33BB-E1A3-0C5F33E4F2EC}"/>
                  </a:ext>
                </a:extLst>
              </p:cNvPr>
              <p:cNvSpPr txBox="1">
                <a:spLocks noRot="1" noChangeAspect="1" noMove="1" noResize="1" noEditPoints="1" noAdjustHandles="1" noChangeArrowheads="1" noChangeShapeType="1" noTextEdit="1"/>
              </p:cNvSpPr>
              <p:nvPr/>
            </p:nvSpPr>
            <p:spPr>
              <a:xfrm>
                <a:off x="1937601" y="5257589"/>
                <a:ext cx="581173" cy="461665"/>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2042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500"/>
                                        <p:tgtEl>
                                          <p:spTgt spid="9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500"/>
                                        <p:tgtEl>
                                          <p:spTgt spid="9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500"/>
                                        <p:tgtEl>
                                          <p:spTgt spid="8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par>
                                <p:cTn id="65" presetID="10"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500"/>
                                        <p:tgtEl>
                                          <p:spTgt spid="7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500"/>
                                        <p:tgtEl>
                                          <p:spTgt spid="7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fade">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5" grpId="0"/>
      <p:bldP spid="57" grpId="0"/>
      <p:bldP spid="58" grpId="0" animBg="1"/>
      <p:bldP spid="60" grpId="0"/>
      <p:bldP spid="61" grpId="0" animBg="1"/>
      <p:bldP spid="72" grpId="0" animBg="1"/>
      <p:bldP spid="73" grpId="0" animBg="1"/>
      <p:bldP spid="80" grpId="0"/>
      <p:bldP spid="85" grpId="0" animBg="1"/>
      <p:bldP spid="87" grpId="0" animBg="1"/>
      <p:bldP spid="89" grpId="0" animBg="1"/>
      <p:bldP spid="90" grpId="0" animBg="1"/>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Arrow Connector 88">
            <a:extLst>
              <a:ext uri="{FF2B5EF4-FFF2-40B4-BE49-F238E27FC236}">
                <a16:creationId xmlns:a16="http://schemas.microsoft.com/office/drawing/2014/main" id="{5F4F3C94-6D58-12DD-0BEF-80E057ABC782}"/>
              </a:ext>
            </a:extLst>
          </p:cNvPr>
          <p:cNvCxnSpPr>
            <a:cxnSpLocks/>
          </p:cNvCxnSpPr>
          <p:nvPr/>
        </p:nvCxnSpPr>
        <p:spPr>
          <a:xfrm>
            <a:off x="3174416" y="1216507"/>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152D9DB2-C373-B886-B7BF-C2ED86AAD51F}"/>
              </a:ext>
            </a:extLst>
          </p:cNvPr>
          <p:cNvCxnSpPr>
            <a:cxnSpLocks/>
          </p:cNvCxnSpPr>
          <p:nvPr/>
        </p:nvCxnSpPr>
        <p:spPr>
          <a:xfrm>
            <a:off x="3174416" y="2725889"/>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74B7A9A6-E23A-3A48-801A-CC7BE447C014}"/>
              </a:ext>
            </a:extLst>
          </p:cNvPr>
          <p:cNvCxnSpPr>
            <a:cxnSpLocks/>
          </p:cNvCxnSpPr>
          <p:nvPr/>
        </p:nvCxnSpPr>
        <p:spPr>
          <a:xfrm>
            <a:off x="3174416" y="4290553"/>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1B2106AF-6A6E-C36E-E459-0B63DBD9FA19}"/>
              </a:ext>
            </a:extLst>
          </p:cNvPr>
          <p:cNvCxnSpPr>
            <a:cxnSpLocks/>
          </p:cNvCxnSpPr>
          <p:nvPr/>
        </p:nvCxnSpPr>
        <p:spPr>
          <a:xfrm>
            <a:off x="3174416" y="5759704"/>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8718254-1789-D852-E55A-C410D16644BF}"/>
              </a:ext>
            </a:extLst>
          </p:cNvPr>
          <p:cNvCxnSpPr>
            <a:cxnSpLocks/>
          </p:cNvCxnSpPr>
          <p:nvPr/>
        </p:nvCxnSpPr>
        <p:spPr>
          <a:xfrm>
            <a:off x="4769401" y="1216507"/>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4E0AC83F-F016-8309-775E-9A968414C663}"/>
              </a:ext>
            </a:extLst>
          </p:cNvPr>
          <p:cNvCxnSpPr>
            <a:cxnSpLocks/>
          </p:cNvCxnSpPr>
          <p:nvPr/>
        </p:nvCxnSpPr>
        <p:spPr>
          <a:xfrm>
            <a:off x="4769401" y="2725889"/>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C6561DA5-0F8E-1305-38AC-5C2AF972A4DD}"/>
              </a:ext>
            </a:extLst>
          </p:cNvPr>
          <p:cNvCxnSpPr>
            <a:cxnSpLocks/>
          </p:cNvCxnSpPr>
          <p:nvPr/>
        </p:nvCxnSpPr>
        <p:spPr>
          <a:xfrm>
            <a:off x="4769401" y="4290553"/>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E64E1E94-4126-8ED8-E8F0-185A4370CCED}"/>
              </a:ext>
            </a:extLst>
          </p:cNvPr>
          <p:cNvCxnSpPr>
            <a:cxnSpLocks/>
          </p:cNvCxnSpPr>
          <p:nvPr/>
        </p:nvCxnSpPr>
        <p:spPr>
          <a:xfrm>
            <a:off x="4769401" y="5759704"/>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CBC3C5F-BB65-B02D-A0A3-BFEC58358CA9}"/>
              </a:ext>
            </a:extLst>
          </p:cNvPr>
          <p:cNvCxnSpPr>
            <a:cxnSpLocks/>
          </p:cNvCxnSpPr>
          <p:nvPr/>
        </p:nvCxnSpPr>
        <p:spPr>
          <a:xfrm flipV="1">
            <a:off x="6350241" y="1216080"/>
            <a:ext cx="758686" cy="42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B3C5C3E-C70D-B8C3-6E57-50C8FC2D1EF1}"/>
              </a:ext>
            </a:extLst>
          </p:cNvPr>
          <p:cNvCxnSpPr>
            <a:cxnSpLocks/>
          </p:cNvCxnSpPr>
          <p:nvPr/>
        </p:nvCxnSpPr>
        <p:spPr>
          <a:xfrm flipV="1">
            <a:off x="6360900" y="2721892"/>
            <a:ext cx="749082" cy="799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F81D4A0-299F-1162-84D6-3F822EEFB541}"/>
              </a:ext>
            </a:extLst>
          </p:cNvPr>
          <p:cNvCxnSpPr>
            <a:cxnSpLocks/>
          </p:cNvCxnSpPr>
          <p:nvPr/>
        </p:nvCxnSpPr>
        <p:spPr>
          <a:xfrm flipV="1">
            <a:off x="6360900" y="4286556"/>
            <a:ext cx="749082" cy="799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A8AAEC47-DE53-DBFA-3308-A1ED60D4E04C}"/>
              </a:ext>
            </a:extLst>
          </p:cNvPr>
          <p:cNvCxnSpPr>
            <a:cxnSpLocks/>
          </p:cNvCxnSpPr>
          <p:nvPr/>
        </p:nvCxnSpPr>
        <p:spPr>
          <a:xfrm flipV="1">
            <a:off x="6360900" y="5755707"/>
            <a:ext cx="749082" cy="799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959113D-B7FB-0C13-4A73-DE25E9CA2816}"/>
              </a:ext>
            </a:extLst>
          </p:cNvPr>
          <p:cNvSpPr txBox="1"/>
          <p:nvPr/>
        </p:nvSpPr>
        <p:spPr>
          <a:xfrm>
            <a:off x="321594" y="84667"/>
            <a:ext cx="10460934" cy="461665"/>
          </a:xfrm>
          <a:prstGeom prst="rect">
            <a:avLst/>
          </a:prstGeom>
          <a:noFill/>
        </p:spPr>
        <p:txBody>
          <a:bodyPr wrap="square" rtlCol="0">
            <a:spAutoFit/>
          </a:bodyPr>
          <a:lstStyle/>
          <a:p>
            <a:pPr algn="l"/>
            <a:r>
              <a:rPr lang="en-GB" sz="2400" dirty="0"/>
              <a:t>Complete the function machines. </a:t>
            </a:r>
          </a:p>
        </p:txBody>
      </p:sp>
      <p:sp>
        <p:nvSpPr>
          <p:cNvPr id="40" name="TextBox 39">
            <a:extLst>
              <a:ext uri="{FF2B5EF4-FFF2-40B4-BE49-F238E27FC236}">
                <a16:creationId xmlns:a16="http://schemas.microsoft.com/office/drawing/2014/main" id="{B8134B25-A139-0978-3379-6385E84E7FA3}"/>
              </a:ext>
            </a:extLst>
          </p:cNvPr>
          <p:cNvSpPr txBox="1"/>
          <p:nvPr/>
        </p:nvSpPr>
        <p:spPr>
          <a:xfrm>
            <a:off x="2141455" y="3520993"/>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41" name="Rectangle 40">
            <a:extLst>
              <a:ext uri="{FF2B5EF4-FFF2-40B4-BE49-F238E27FC236}">
                <a16:creationId xmlns:a16="http://schemas.microsoft.com/office/drawing/2014/main" id="{549187BD-6D7D-D76E-5C53-8EF0D7E316ED}"/>
              </a:ext>
            </a:extLst>
          </p:cNvPr>
          <p:cNvSpPr>
            <a:spLocks/>
          </p:cNvSpPr>
          <p:nvPr/>
        </p:nvSpPr>
        <p:spPr>
          <a:xfrm>
            <a:off x="2141453" y="3934153"/>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sp>
        <p:nvSpPr>
          <p:cNvPr id="43" name="TextBox 8">
            <a:extLst>
              <a:ext uri="{FF2B5EF4-FFF2-40B4-BE49-F238E27FC236}">
                <a16:creationId xmlns:a16="http://schemas.microsoft.com/office/drawing/2014/main" id="{3441E882-A850-4BF0-04F1-D083D15990C2}"/>
              </a:ext>
            </a:extLst>
          </p:cNvPr>
          <p:cNvSpPr txBox="1"/>
          <p:nvPr/>
        </p:nvSpPr>
        <p:spPr>
          <a:xfrm>
            <a:off x="7233760" y="3512060"/>
            <a:ext cx="10823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EDE612DE-E759-70FE-33FE-F7B249561361}"/>
                  </a:ext>
                </a:extLst>
              </p:cNvPr>
              <p:cNvSpPr>
                <a:spLocks/>
              </p:cNvSpPr>
              <p:nvPr/>
            </p:nvSpPr>
            <p:spPr>
              <a:xfrm>
                <a:off x="7116203" y="3934153"/>
                <a:ext cx="1317487"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2</m:t>
                        </m:r>
                        <m:r>
                          <a:rPr lang="en-GB" sz="2400" b="0" i="1" smtClean="0">
                            <a:solidFill>
                              <a:schemeClr val="tx1"/>
                            </a:solidFill>
                            <a:latin typeface="Cambria Math" panose="02040503050406030204" pitchFamily="18" charset="0"/>
                          </a:rPr>
                          <m:t>𝑟</m:t>
                        </m:r>
                      </m:num>
                      <m:den>
                        <m:r>
                          <a:rPr lang="en-GB" sz="2400" b="0" i="1" smtClean="0">
                            <a:solidFill>
                              <a:schemeClr val="tx1"/>
                            </a:solidFill>
                            <a:latin typeface="Cambria Math" panose="02040503050406030204" pitchFamily="18" charset="0"/>
                          </a:rPr>
                          <m:t>3</m:t>
                        </m:r>
                      </m:den>
                    </m:f>
                    <m:r>
                      <a:rPr lang="en-GB" sz="2400" b="0" i="1" smtClean="0">
                        <a:solidFill>
                          <a:schemeClr val="tx1"/>
                        </a:solidFill>
                        <a:latin typeface="Cambria Math" panose="02040503050406030204" pitchFamily="18" charset="0"/>
                      </a:rPr>
                      <m:t>−</m:t>
                    </m:r>
                  </m:oMath>
                </a14:m>
                <a:r>
                  <a:rPr lang="en-GB" sz="2400" b="0" i="0">
                    <a:solidFill>
                      <a:schemeClr val="tx1"/>
                    </a:solidFill>
                    <a:latin typeface="+mj-lt"/>
                  </a:rPr>
                  <a:t> 5</a:t>
                </a:r>
                <a:r>
                  <a:rPr lang="en-GB" sz="2400">
                    <a:solidFill>
                      <a:schemeClr val="tx1"/>
                    </a:solidFill>
                  </a:rPr>
                  <a:t> </a:t>
                </a:r>
              </a:p>
            </p:txBody>
          </p:sp>
        </mc:Choice>
        <mc:Fallback>
          <p:sp>
            <p:nvSpPr>
              <p:cNvPr id="44" name="Rectangle 43">
                <a:extLst>
                  <a:ext uri="{FF2B5EF4-FFF2-40B4-BE49-F238E27FC236}">
                    <a16:creationId xmlns:a16="http://schemas.microsoft.com/office/drawing/2014/main" id="{EDE612DE-E759-70FE-33FE-F7B249561361}"/>
                  </a:ext>
                </a:extLst>
              </p:cNvPr>
              <p:cNvSpPr>
                <a:spLocks noRot="1" noChangeAspect="1" noMove="1" noResize="1" noEditPoints="1" noAdjustHandles="1" noChangeArrowheads="1" noChangeShapeType="1" noTextEdit="1"/>
              </p:cNvSpPr>
              <p:nvPr/>
            </p:nvSpPr>
            <p:spPr>
              <a:xfrm>
                <a:off x="7116203" y="3934153"/>
                <a:ext cx="1317487" cy="712800"/>
              </a:xfrm>
              <a:prstGeom prst="rect">
                <a:avLst/>
              </a:prstGeom>
              <a:blipFill>
                <a:blip r:embed="rId2"/>
                <a:stretch>
                  <a:fillRect b="-833"/>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EA87E44B-C8E6-DE51-A6AD-D3352779BEC2}"/>
                  </a:ext>
                </a:extLst>
              </p:cNvPr>
              <p:cNvSpPr txBox="1"/>
              <p:nvPr/>
            </p:nvSpPr>
            <p:spPr>
              <a:xfrm>
                <a:off x="4779505" y="3672077"/>
                <a:ext cx="750193" cy="616515"/>
              </a:xfrm>
              <a:prstGeom prst="rect">
                <a:avLst/>
              </a:prstGeom>
              <a:noFill/>
            </p:spPr>
            <p:txBody>
              <a:bodyPr wrap="square" rtlCol="0">
                <a:spAutoFit/>
              </a:bodyPr>
              <a:lstStyle/>
              <a:p>
                <a:pPr algn="ctr"/>
                <a14:m>
                  <m:oMath xmlns:m="http://schemas.openxmlformats.org/officeDocument/2006/math">
                    <m:f>
                      <m:fPr>
                        <m:ctrlPr>
                          <a:rPr lang="en-GB" sz="2400" i="1" smtClean="0">
                            <a:solidFill>
                              <a:schemeClr val="accent6"/>
                            </a:solidFill>
                            <a:latin typeface="Cambria Math" panose="02040503050406030204" pitchFamily="18" charset="0"/>
                          </a:rPr>
                        </m:ctrlPr>
                      </m:fPr>
                      <m:num>
                        <m:r>
                          <a:rPr lang="en-GB" sz="2400" b="0" i="1" smtClean="0">
                            <a:solidFill>
                              <a:schemeClr val="accent6"/>
                            </a:solidFill>
                            <a:latin typeface="Cambria Math" panose="02040503050406030204" pitchFamily="18" charset="0"/>
                          </a:rPr>
                          <m:t>2</m:t>
                        </m:r>
                        <m:r>
                          <a:rPr lang="en-GB" sz="2400" b="0" i="1" smtClean="0">
                            <a:solidFill>
                              <a:schemeClr val="accent6"/>
                            </a:solidFill>
                            <a:latin typeface="Cambria Math" panose="02040503050406030204" pitchFamily="18" charset="0"/>
                          </a:rPr>
                          <m:t>𝑟</m:t>
                        </m:r>
                      </m:num>
                      <m:den>
                        <m:r>
                          <a:rPr lang="en-GB" sz="2400" b="0" i="1" smtClean="0">
                            <a:solidFill>
                              <a:schemeClr val="accent6"/>
                            </a:solidFill>
                            <a:latin typeface="Cambria Math" panose="02040503050406030204" pitchFamily="18" charset="0"/>
                          </a:rPr>
                          <m:t>3</m:t>
                        </m:r>
                      </m:den>
                    </m:f>
                  </m:oMath>
                </a14:m>
                <a:r>
                  <a:rPr lang="en-GB" sz="2400">
                    <a:solidFill>
                      <a:schemeClr val="accent6"/>
                    </a:solidFill>
                  </a:rPr>
                  <a:t> </a:t>
                </a:r>
              </a:p>
            </p:txBody>
          </p:sp>
        </mc:Choice>
        <mc:Fallback>
          <p:sp>
            <p:nvSpPr>
              <p:cNvPr id="47" name="TextBox 46">
                <a:extLst>
                  <a:ext uri="{FF2B5EF4-FFF2-40B4-BE49-F238E27FC236}">
                    <a16:creationId xmlns:a16="http://schemas.microsoft.com/office/drawing/2014/main" id="{EA87E44B-C8E6-DE51-A6AD-D3352779BEC2}"/>
                  </a:ext>
                </a:extLst>
              </p:cNvPr>
              <p:cNvSpPr txBox="1">
                <a:spLocks noRot="1" noChangeAspect="1" noMove="1" noResize="1" noEditPoints="1" noAdjustHandles="1" noChangeArrowheads="1" noChangeShapeType="1" noTextEdit="1"/>
              </p:cNvSpPr>
              <p:nvPr/>
            </p:nvSpPr>
            <p:spPr>
              <a:xfrm>
                <a:off x="4779505" y="3672077"/>
                <a:ext cx="750193" cy="61651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8" name="Rectangle 47">
                <a:extLst>
                  <a:ext uri="{FF2B5EF4-FFF2-40B4-BE49-F238E27FC236}">
                    <a16:creationId xmlns:a16="http://schemas.microsoft.com/office/drawing/2014/main" id="{5F0E8EDF-CAFD-0A28-0E1E-769ECE1B375F}"/>
                  </a:ext>
                </a:extLst>
              </p:cNvPr>
              <p:cNvSpPr/>
              <p:nvPr/>
            </p:nvSpPr>
            <p:spPr>
              <a:xfrm>
                <a:off x="5552061" y="3934153"/>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5</a:t>
                </a:r>
              </a:p>
            </p:txBody>
          </p:sp>
        </mc:Choice>
        <mc:Fallback>
          <p:sp>
            <p:nvSpPr>
              <p:cNvPr id="48" name="Rectangle 47">
                <a:extLst>
                  <a:ext uri="{FF2B5EF4-FFF2-40B4-BE49-F238E27FC236}">
                    <a16:creationId xmlns:a16="http://schemas.microsoft.com/office/drawing/2014/main" id="{5F0E8EDF-CAFD-0A28-0E1E-769ECE1B375F}"/>
                  </a:ext>
                </a:extLst>
              </p:cNvPr>
              <p:cNvSpPr>
                <a:spLocks noRot="1" noChangeAspect="1" noMove="1" noResize="1" noEditPoints="1" noAdjustHandles="1" noChangeArrowheads="1" noChangeShapeType="1" noTextEdit="1"/>
              </p:cNvSpPr>
              <p:nvPr/>
            </p:nvSpPr>
            <p:spPr>
              <a:xfrm>
                <a:off x="5552061" y="3934153"/>
                <a:ext cx="817200" cy="712800"/>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9" name="Rectangle 48">
                <a:extLst>
                  <a:ext uri="{FF2B5EF4-FFF2-40B4-BE49-F238E27FC236}">
                    <a16:creationId xmlns:a16="http://schemas.microsoft.com/office/drawing/2014/main" id="{807C0B7F-EB20-6BD3-26BF-27B281492153}"/>
                  </a:ext>
                </a:extLst>
              </p:cNvPr>
              <p:cNvSpPr/>
              <p:nvPr/>
            </p:nvSpPr>
            <p:spPr>
              <a:xfrm>
                <a:off x="3952546" y="3934153"/>
                <a:ext cx="8172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3</a:t>
                </a:r>
              </a:p>
            </p:txBody>
          </p:sp>
        </mc:Choice>
        <mc:Fallback>
          <p:sp>
            <p:nvSpPr>
              <p:cNvPr id="49" name="Rectangle 48">
                <a:extLst>
                  <a:ext uri="{FF2B5EF4-FFF2-40B4-BE49-F238E27FC236}">
                    <a16:creationId xmlns:a16="http://schemas.microsoft.com/office/drawing/2014/main" id="{807C0B7F-EB20-6BD3-26BF-27B281492153}"/>
                  </a:ext>
                </a:extLst>
              </p:cNvPr>
              <p:cNvSpPr>
                <a:spLocks noRot="1" noChangeAspect="1" noMove="1" noResize="1" noEditPoints="1" noAdjustHandles="1" noChangeArrowheads="1" noChangeShapeType="1" noTextEdit="1"/>
              </p:cNvSpPr>
              <p:nvPr/>
            </p:nvSpPr>
            <p:spPr>
              <a:xfrm>
                <a:off x="3952546" y="3934153"/>
                <a:ext cx="817200" cy="712800"/>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p:sp>
        <p:nvSpPr>
          <p:cNvPr id="50" name="TextBox 49">
            <a:extLst>
              <a:ext uri="{FF2B5EF4-FFF2-40B4-BE49-F238E27FC236}">
                <a16:creationId xmlns:a16="http://schemas.microsoft.com/office/drawing/2014/main" id="{3F6C59BD-E7FB-E0DF-7D45-69A79441D347}"/>
              </a:ext>
            </a:extLst>
          </p:cNvPr>
          <p:cNvSpPr txBox="1"/>
          <p:nvPr/>
        </p:nvSpPr>
        <p:spPr>
          <a:xfrm>
            <a:off x="2141455" y="448669"/>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51" name="Rectangle 50">
            <a:extLst>
              <a:ext uri="{FF2B5EF4-FFF2-40B4-BE49-F238E27FC236}">
                <a16:creationId xmlns:a16="http://schemas.microsoft.com/office/drawing/2014/main" id="{6E5C2B61-6784-20FA-64B3-D352D884280B}"/>
              </a:ext>
            </a:extLst>
          </p:cNvPr>
          <p:cNvSpPr>
            <a:spLocks/>
          </p:cNvSpPr>
          <p:nvPr/>
        </p:nvSpPr>
        <p:spPr>
          <a:xfrm>
            <a:off x="2141453" y="860107"/>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mc:AlternateContent xmlns:mc="http://schemas.openxmlformats.org/markup-compatibility/2006">
        <mc:Choice xmlns:a14="http://schemas.microsoft.com/office/drawing/2010/main" Requires="a14">
          <p:sp>
            <p:nvSpPr>
              <p:cNvPr id="52" name="Rectangle 51">
                <a:extLst>
                  <a:ext uri="{FF2B5EF4-FFF2-40B4-BE49-F238E27FC236}">
                    <a16:creationId xmlns:a16="http://schemas.microsoft.com/office/drawing/2014/main" id="{66608A4F-9289-1999-B9ED-993D99A5BEE9}"/>
                  </a:ext>
                </a:extLst>
              </p:cNvPr>
              <p:cNvSpPr/>
              <p:nvPr/>
            </p:nvSpPr>
            <p:spPr>
              <a:xfrm>
                <a:off x="3952546" y="860107"/>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4</a:t>
                </a:r>
              </a:p>
            </p:txBody>
          </p:sp>
        </mc:Choice>
        <mc:Fallback>
          <p:sp>
            <p:nvSpPr>
              <p:cNvPr id="52" name="Rectangle 51">
                <a:extLst>
                  <a:ext uri="{FF2B5EF4-FFF2-40B4-BE49-F238E27FC236}">
                    <a16:creationId xmlns:a16="http://schemas.microsoft.com/office/drawing/2014/main" id="{66608A4F-9289-1999-B9ED-993D99A5BEE9}"/>
                  </a:ext>
                </a:extLst>
              </p:cNvPr>
              <p:cNvSpPr>
                <a:spLocks noRot="1" noChangeAspect="1" noMove="1" noResize="1" noEditPoints="1" noAdjustHandles="1" noChangeArrowheads="1" noChangeShapeType="1" noTextEdit="1"/>
              </p:cNvSpPr>
              <p:nvPr/>
            </p:nvSpPr>
            <p:spPr>
              <a:xfrm>
                <a:off x="3952546" y="860107"/>
                <a:ext cx="817200" cy="712800"/>
              </a:xfrm>
              <a:prstGeom prst="rect">
                <a:avLst/>
              </a:prstGeom>
              <a:blipFill>
                <a:blip r:embed="rId6"/>
                <a:stretch>
                  <a:fillRect/>
                </a:stretch>
              </a:blipFill>
              <a:ln w="19050">
                <a:solidFill>
                  <a:schemeClr val="tx2"/>
                </a:solidFill>
              </a:ln>
            </p:spPr>
            <p:txBody>
              <a:bodyPr/>
              <a:lstStyle/>
              <a:p>
                <a:r>
                  <a:rPr lang="en-GB">
                    <a:noFill/>
                  </a:rPr>
                  <a:t> </a:t>
                </a:r>
              </a:p>
            </p:txBody>
          </p:sp>
        </mc:Fallback>
      </mc:AlternateContent>
      <p:sp>
        <p:nvSpPr>
          <p:cNvPr id="53" name="TextBox 8">
            <a:extLst>
              <a:ext uri="{FF2B5EF4-FFF2-40B4-BE49-F238E27FC236}">
                <a16:creationId xmlns:a16="http://schemas.microsoft.com/office/drawing/2014/main" id="{A1D9D8CF-4710-0F51-2D62-78EA53A4DB4F}"/>
              </a:ext>
            </a:extLst>
          </p:cNvPr>
          <p:cNvSpPr txBox="1"/>
          <p:nvPr/>
        </p:nvSpPr>
        <p:spPr>
          <a:xfrm>
            <a:off x="7233760" y="439736"/>
            <a:ext cx="10823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mc:AlternateContent xmlns:mc="http://schemas.openxmlformats.org/markup-compatibility/2006">
        <mc:Choice xmlns:a14="http://schemas.microsoft.com/office/drawing/2010/main" Requires="a14">
          <p:sp>
            <p:nvSpPr>
              <p:cNvPr id="54" name="Rectangle 53">
                <a:extLst>
                  <a:ext uri="{FF2B5EF4-FFF2-40B4-BE49-F238E27FC236}">
                    <a16:creationId xmlns:a16="http://schemas.microsoft.com/office/drawing/2014/main" id="{A62C25E5-81A3-56C0-E4EB-44FB47489F5B}"/>
                  </a:ext>
                </a:extLst>
              </p:cNvPr>
              <p:cNvSpPr>
                <a:spLocks/>
              </p:cNvSpPr>
              <p:nvPr/>
            </p:nvSpPr>
            <p:spPr>
              <a:xfrm>
                <a:off x="7116203" y="860107"/>
                <a:ext cx="1317487"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chemeClr val="tx1"/>
                    </a:solidFill>
                  </a:rPr>
                  <a:t>3</a:t>
                </a:r>
                <a14:m>
                  <m:oMath xmlns:m="http://schemas.openxmlformats.org/officeDocument/2006/math">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𝑝</m:t>
                    </m:r>
                    <m:r>
                      <a:rPr lang="en-GB" sz="2400" b="0" i="1" smtClean="0">
                        <a:solidFill>
                          <a:schemeClr val="tx1"/>
                        </a:solidFill>
                        <a:latin typeface="Cambria Math" panose="02040503050406030204" pitchFamily="18" charset="0"/>
                      </a:rPr>
                      <m:t>+</m:t>
                    </m:r>
                  </m:oMath>
                </a14:m>
                <a:r>
                  <a:rPr lang="en-GB" sz="2400">
                    <a:solidFill>
                      <a:schemeClr val="tx1"/>
                    </a:solidFill>
                  </a:rPr>
                  <a:t> 4</a:t>
                </a:r>
                <a14:m>
                  <m:oMath xmlns:m="http://schemas.openxmlformats.org/officeDocument/2006/math">
                    <m:r>
                      <a:rPr lang="en-GB" sz="2400" b="0" i="1" dirty="0" smtClean="0">
                        <a:solidFill>
                          <a:schemeClr val="tx1"/>
                        </a:solidFill>
                        <a:latin typeface="Cambria Math" panose="02040503050406030204" pitchFamily="18" charset="0"/>
                      </a:rPr>
                      <m:t>)</m:t>
                    </m:r>
                  </m:oMath>
                </a14:m>
                <a:endParaRPr lang="en-GB" sz="2400">
                  <a:solidFill>
                    <a:schemeClr val="tx1"/>
                  </a:solidFill>
                </a:endParaRPr>
              </a:p>
            </p:txBody>
          </p:sp>
        </mc:Choice>
        <mc:Fallback>
          <p:sp>
            <p:nvSpPr>
              <p:cNvPr id="54" name="Rectangle 53">
                <a:extLst>
                  <a:ext uri="{FF2B5EF4-FFF2-40B4-BE49-F238E27FC236}">
                    <a16:creationId xmlns:a16="http://schemas.microsoft.com/office/drawing/2014/main" id="{A62C25E5-81A3-56C0-E4EB-44FB47489F5B}"/>
                  </a:ext>
                </a:extLst>
              </p:cNvPr>
              <p:cNvSpPr>
                <a:spLocks noRot="1" noChangeAspect="1" noMove="1" noResize="1" noEditPoints="1" noAdjustHandles="1" noChangeArrowheads="1" noChangeShapeType="1" noTextEdit="1"/>
              </p:cNvSpPr>
              <p:nvPr/>
            </p:nvSpPr>
            <p:spPr>
              <a:xfrm>
                <a:off x="7116203" y="860107"/>
                <a:ext cx="1317487" cy="712800"/>
              </a:xfrm>
              <a:prstGeom prst="rect">
                <a:avLst/>
              </a:prstGeom>
              <a:blipFill>
                <a:blip r:embed="rId7"/>
                <a:stretch>
                  <a:fillRect l="-5023" r="-1826"/>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5" name="Rectangle 54">
                <a:extLst>
                  <a:ext uri="{FF2B5EF4-FFF2-40B4-BE49-F238E27FC236}">
                    <a16:creationId xmlns:a16="http://schemas.microsoft.com/office/drawing/2014/main" id="{7E665FE5-C463-46FE-B151-5B84F9273B29}"/>
                  </a:ext>
                </a:extLst>
              </p:cNvPr>
              <p:cNvSpPr/>
              <p:nvPr/>
            </p:nvSpPr>
            <p:spPr>
              <a:xfrm>
                <a:off x="5552061" y="860107"/>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3</a:t>
                </a:r>
              </a:p>
            </p:txBody>
          </p:sp>
        </mc:Choice>
        <mc:Fallback>
          <p:sp>
            <p:nvSpPr>
              <p:cNvPr id="55" name="Rectangle 54">
                <a:extLst>
                  <a:ext uri="{FF2B5EF4-FFF2-40B4-BE49-F238E27FC236}">
                    <a16:creationId xmlns:a16="http://schemas.microsoft.com/office/drawing/2014/main" id="{7E665FE5-C463-46FE-B151-5B84F9273B29}"/>
                  </a:ext>
                </a:extLst>
              </p:cNvPr>
              <p:cNvSpPr>
                <a:spLocks noRot="1" noChangeAspect="1" noMove="1" noResize="1" noEditPoints="1" noAdjustHandles="1" noChangeArrowheads="1" noChangeShapeType="1" noTextEdit="1"/>
              </p:cNvSpPr>
              <p:nvPr/>
            </p:nvSpPr>
            <p:spPr>
              <a:xfrm>
                <a:off x="5552061" y="860107"/>
                <a:ext cx="817200" cy="712800"/>
              </a:xfrm>
              <a:prstGeom prst="rect">
                <a:avLst/>
              </a:prstGeom>
              <a:blipFill>
                <a:blip r:embed="rId8"/>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EC21575B-425B-578F-6ED2-F6F9A3FD9537}"/>
                  </a:ext>
                </a:extLst>
              </p:cNvPr>
              <p:cNvSpPr txBox="1"/>
              <p:nvPr/>
            </p:nvSpPr>
            <p:spPr>
              <a:xfrm>
                <a:off x="4691181" y="704261"/>
                <a:ext cx="926840" cy="400110"/>
              </a:xfrm>
              <a:prstGeom prst="rect">
                <a:avLst/>
              </a:prstGeom>
              <a:noFill/>
            </p:spPr>
            <p:txBody>
              <a:bodyPr wrap="square" rtlCol="0">
                <a:spAutoFit/>
              </a:bodyPr>
              <a:lstStyle/>
              <a:p>
                <a:pPr algn="ctr"/>
                <a14:m>
                  <m:oMath xmlns:m="http://schemas.openxmlformats.org/officeDocument/2006/math">
                    <m:r>
                      <a:rPr lang="en-GB" sz="2000" b="0" i="1" smtClean="0">
                        <a:solidFill>
                          <a:schemeClr val="accent6"/>
                        </a:solidFill>
                        <a:latin typeface="Cambria Math" panose="02040503050406030204" pitchFamily="18" charset="0"/>
                      </a:rPr>
                      <m:t>𝑝</m:t>
                    </m:r>
                    <m:r>
                      <a:rPr lang="en-GB" sz="2000" b="0" i="1" smtClean="0">
                        <a:solidFill>
                          <a:schemeClr val="accent6"/>
                        </a:solidFill>
                        <a:latin typeface="Cambria Math" panose="02040503050406030204" pitchFamily="18" charset="0"/>
                      </a:rPr>
                      <m:t>+ </m:t>
                    </m:r>
                  </m:oMath>
                </a14:m>
                <a:r>
                  <a:rPr lang="en-GB" sz="2000">
                    <a:solidFill>
                      <a:schemeClr val="accent6"/>
                    </a:solidFill>
                  </a:rPr>
                  <a:t>4</a:t>
                </a:r>
              </a:p>
            </p:txBody>
          </p:sp>
        </mc:Choice>
        <mc:Fallback>
          <p:sp>
            <p:nvSpPr>
              <p:cNvPr id="57" name="TextBox 56">
                <a:extLst>
                  <a:ext uri="{FF2B5EF4-FFF2-40B4-BE49-F238E27FC236}">
                    <a16:creationId xmlns:a16="http://schemas.microsoft.com/office/drawing/2014/main" id="{EC21575B-425B-578F-6ED2-F6F9A3FD9537}"/>
                  </a:ext>
                </a:extLst>
              </p:cNvPr>
              <p:cNvSpPr txBox="1">
                <a:spLocks noRot="1" noChangeAspect="1" noMove="1" noResize="1" noEditPoints="1" noAdjustHandles="1" noChangeArrowheads="1" noChangeShapeType="1" noTextEdit="1"/>
              </p:cNvSpPr>
              <p:nvPr/>
            </p:nvSpPr>
            <p:spPr>
              <a:xfrm>
                <a:off x="4691181" y="704261"/>
                <a:ext cx="926840" cy="400110"/>
              </a:xfrm>
              <a:prstGeom prst="rect">
                <a:avLst/>
              </a:prstGeom>
              <a:blipFill>
                <a:blip r:embed="rId9"/>
                <a:stretch>
                  <a:fillRect t="-9231" b="-27692"/>
                </a:stretch>
              </a:blipFill>
            </p:spPr>
            <p:txBody>
              <a:bodyPr/>
              <a:lstStyle/>
              <a:p>
                <a:r>
                  <a:rPr lang="en-GB">
                    <a:noFill/>
                  </a:rPr>
                  <a:t> </a:t>
                </a:r>
              </a:p>
            </p:txBody>
          </p:sp>
        </mc:Fallback>
      </mc:AlternateContent>
      <p:sp>
        <p:nvSpPr>
          <p:cNvPr id="59" name="TextBox 58">
            <a:extLst>
              <a:ext uri="{FF2B5EF4-FFF2-40B4-BE49-F238E27FC236}">
                <a16:creationId xmlns:a16="http://schemas.microsoft.com/office/drawing/2014/main" id="{2628F350-B75E-31AE-69E3-845E7ED62C4C}"/>
              </a:ext>
            </a:extLst>
          </p:cNvPr>
          <p:cNvSpPr txBox="1"/>
          <p:nvPr/>
        </p:nvSpPr>
        <p:spPr>
          <a:xfrm>
            <a:off x="2141455" y="1987555"/>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60" name="Rectangle 59">
            <a:extLst>
              <a:ext uri="{FF2B5EF4-FFF2-40B4-BE49-F238E27FC236}">
                <a16:creationId xmlns:a16="http://schemas.microsoft.com/office/drawing/2014/main" id="{503D688D-CB90-5D1F-E0B3-7B146E5E0931}"/>
              </a:ext>
            </a:extLst>
          </p:cNvPr>
          <p:cNvSpPr>
            <a:spLocks/>
          </p:cNvSpPr>
          <p:nvPr/>
        </p:nvSpPr>
        <p:spPr>
          <a:xfrm>
            <a:off x="2141453" y="2369489"/>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sp>
        <p:nvSpPr>
          <p:cNvPr id="62" name="TextBox 8">
            <a:extLst>
              <a:ext uri="{FF2B5EF4-FFF2-40B4-BE49-F238E27FC236}">
                <a16:creationId xmlns:a16="http://schemas.microsoft.com/office/drawing/2014/main" id="{5DAD5534-03BA-E877-5ACF-DBB6769F2B41}"/>
              </a:ext>
            </a:extLst>
          </p:cNvPr>
          <p:cNvSpPr txBox="1"/>
          <p:nvPr/>
        </p:nvSpPr>
        <p:spPr>
          <a:xfrm>
            <a:off x="7233760" y="1966427"/>
            <a:ext cx="10823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mc:AlternateContent xmlns:mc="http://schemas.openxmlformats.org/markup-compatibility/2006">
        <mc:Choice xmlns:a14="http://schemas.microsoft.com/office/drawing/2010/main" Requires="a14">
          <p:sp>
            <p:nvSpPr>
              <p:cNvPr id="63" name="Rectangle 62">
                <a:extLst>
                  <a:ext uri="{FF2B5EF4-FFF2-40B4-BE49-F238E27FC236}">
                    <a16:creationId xmlns:a16="http://schemas.microsoft.com/office/drawing/2014/main" id="{FEF36526-D7DF-275E-D8F6-C0A4DD58127D}"/>
                  </a:ext>
                </a:extLst>
              </p:cNvPr>
              <p:cNvSpPr>
                <a:spLocks/>
              </p:cNvSpPr>
              <p:nvPr/>
            </p:nvSpPr>
            <p:spPr>
              <a:xfrm>
                <a:off x="7116203" y="2369489"/>
                <a:ext cx="1317487"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𝑞</m:t>
                        </m:r>
                        <m:r>
                          <a:rPr lang="en-GB" sz="2400" b="0" i="1" smtClean="0">
                            <a:solidFill>
                              <a:schemeClr val="tx1"/>
                            </a:solidFill>
                            <a:latin typeface="Cambria Math" panose="02040503050406030204" pitchFamily="18" charset="0"/>
                          </a:rPr>
                          <m:t> − 4</m:t>
                        </m:r>
                      </m:num>
                      <m:den>
                        <m:r>
                          <a:rPr lang="en-GB" sz="2400" b="0" i="1" smtClean="0">
                            <a:solidFill>
                              <a:schemeClr val="tx1"/>
                            </a:solidFill>
                            <a:latin typeface="Cambria Math" panose="02040503050406030204" pitchFamily="18" charset="0"/>
                          </a:rPr>
                          <m:t>9</m:t>
                        </m:r>
                      </m:den>
                    </m:f>
                  </m:oMath>
                </a14:m>
                <a:r>
                  <a:rPr lang="en-GB" sz="2400">
                    <a:solidFill>
                      <a:schemeClr val="tx1"/>
                    </a:solidFill>
                  </a:rPr>
                  <a:t> </a:t>
                </a:r>
              </a:p>
            </p:txBody>
          </p:sp>
        </mc:Choice>
        <mc:Fallback>
          <p:sp>
            <p:nvSpPr>
              <p:cNvPr id="63" name="Rectangle 62">
                <a:extLst>
                  <a:ext uri="{FF2B5EF4-FFF2-40B4-BE49-F238E27FC236}">
                    <a16:creationId xmlns:a16="http://schemas.microsoft.com/office/drawing/2014/main" id="{FEF36526-D7DF-275E-D8F6-C0A4DD58127D}"/>
                  </a:ext>
                </a:extLst>
              </p:cNvPr>
              <p:cNvSpPr>
                <a:spLocks noRot="1" noChangeAspect="1" noMove="1" noResize="1" noEditPoints="1" noAdjustHandles="1" noChangeArrowheads="1" noChangeShapeType="1" noTextEdit="1"/>
              </p:cNvSpPr>
              <p:nvPr/>
            </p:nvSpPr>
            <p:spPr>
              <a:xfrm>
                <a:off x="7116203" y="2369489"/>
                <a:ext cx="1317487" cy="712800"/>
              </a:xfrm>
              <a:prstGeom prst="rect">
                <a:avLst/>
              </a:prstGeom>
              <a:blipFill>
                <a:blip r:embed="rId10"/>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6" name="TextBox 65">
                <a:extLst>
                  <a:ext uri="{FF2B5EF4-FFF2-40B4-BE49-F238E27FC236}">
                    <a16:creationId xmlns:a16="http://schemas.microsoft.com/office/drawing/2014/main" id="{F969591F-10C8-2BDD-29BC-12F79A397ECC}"/>
                  </a:ext>
                </a:extLst>
              </p:cNvPr>
              <p:cNvSpPr txBox="1"/>
              <p:nvPr/>
            </p:nvSpPr>
            <p:spPr>
              <a:xfrm>
                <a:off x="4725363" y="2250421"/>
                <a:ext cx="85847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000" b="0" i="1" smtClean="0">
                          <a:solidFill>
                            <a:schemeClr val="accent6"/>
                          </a:solidFill>
                          <a:latin typeface="Cambria Math" panose="02040503050406030204" pitchFamily="18" charset="0"/>
                        </a:rPr>
                        <m:t>𝑞</m:t>
                      </m:r>
                      <m:r>
                        <a:rPr lang="en-GB" sz="2000" b="0" i="1" smtClean="0">
                          <a:solidFill>
                            <a:schemeClr val="accent6"/>
                          </a:solidFill>
                          <a:latin typeface="Cambria Math" panose="02040503050406030204" pitchFamily="18" charset="0"/>
                        </a:rPr>
                        <m:t>−4</m:t>
                      </m:r>
                    </m:oMath>
                  </m:oMathPara>
                </a14:m>
                <a:endParaRPr lang="en-GB" sz="2000">
                  <a:solidFill>
                    <a:schemeClr val="accent6"/>
                  </a:solidFill>
                </a:endParaRPr>
              </a:p>
            </p:txBody>
          </p:sp>
        </mc:Choice>
        <mc:Fallback>
          <p:sp>
            <p:nvSpPr>
              <p:cNvPr id="66" name="TextBox 65">
                <a:extLst>
                  <a:ext uri="{FF2B5EF4-FFF2-40B4-BE49-F238E27FC236}">
                    <a16:creationId xmlns:a16="http://schemas.microsoft.com/office/drawing/2014/main" id="{F969591F-10C8-2BDD-29BC-12F79A397ECC}"/>
                  </a:ext>
                </a:extLst>
              </p:cNvPr>
              <p:cNvSpPr txBox="1">
                <a:spLocks noRot="1" noChangeAspect="1" noMove="1" noResize="1" noEditPoints="1" noAdjustHandles="1" noChangeArrowheads="1" noChangeShapeType="1" noTextEdit="1"/>
              </p:cNvSpPr>
              <p:nvPr/>
            </p:nvSpPr>
            <p:spPr>
              <a:xfrm>
                <a:off x="4725363" y="2250421"/>
                <a:ext cx="858476" cy="400110"/>
              </a:xfrm>
              <a:prstGeom prst="rect">
                <a:avLst/>
              </a:prstGeom>
              <a:blipFill>
                <a:blip r:embed="rId11"/>
                <a:stretch>
                  <a:fillRect b="-757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7" name="Rectangle 66">
                <a:extLst>
                  <a:ext uri="{FF2B5EF4-FFF2-40B4-BE49-F238E27FC236}">
                    <a16:creationId xmlns:a16="http://schemas.microsoft.com/office/drawing/2014/main" id="{58BE4A7B-B8BD-6FEB-9ACC-7AA76F65E9C5}"/>
                  </a:ext>
                </a:extLst>
              </p:cNvPr>
              <p:cNvSpPr/>
              <p:nvPr/>
            </p:nvSpPr>
            <p:spPr>
              <a:xfrm>
                <a:off x="3952546" y="2369489"/>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4</a:t>
                </a:r>
              </a:p>
            </p:txBody>
          </p:sp>
        </mc:Choice>
        <mc:Fallback>
          <p:sp>
            <p:nvSpPr>
              <p:cNvPr id="67" name="Rectangle 66">
                <a:extLst>
                  <a:ext uri="{FF2B5EF4-FFF2-40B4-BE49-F238E27FC236}">
                    <a16:creationId xmlns:a16="http://schemas.microsoft.com/office/drawing/2014/main" id="{58BE4A7B-B8BD-6FEB-9ACC-7AA76F65E9C5}"/>
                  </a:ext>
                </a:extLst>
              </p:cNvPr>
              <p:cNvSpPr>
                <a:spLocks noRot="1" noChangeAspect="1" noMove="1" noResize="1" noEditPoints="1" noAdjustHandles="1" noChangeArrowheads="1" noChangeShapeType="1" noTextEdit="1"/>
              </p:cNvSpPr>
              <p:nvPr/>
            </p:nvSpPr>
            <p:spPr>
              <a:xfrm>
                <a:off x="3952546" y="2369489"/>
                <a:ext cx="817200" cy="712800"/>
              </a:xfrm>
              <a:prstGeom prst="rect">
                <a:avLst/>
              </a:prstGeom>
              <a:blipFill>
                <a:blip r:embed="rId1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8" name="Rectangle 67">
                <a:extLst>
                  <a:ext uri="{FF2B5EF4-FFF2-40B4-BE49-F238E27FC236}">
                    <a16:creationId xmlns:a16="http://schemas.microsoft.com/office/drawing/2014/main" id="{491C5D04-73C6-D21F-9972-620343D13486}"/>
                  </a:ext>
                </a:extLst>
              </p:cNvPr>
              <p:cNvSpPr/>
              <p:nvPr/>
            </p:nvSpPr>
            <p:spPr>
              <a:xfrm>
                <a:off x="5552061" y="2369489"/>
                <a:ext cx="8172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9</a:t>
                </a:r>
              </a:p>
            </p:txBody>
          </p:sp>
        </mc:Choice>
        <mc:Fallback>
          <p:sp>
            <p:nvSpPr>
              <p:cNvPr id="68" name="Rectangle 67">
                <a:extLst>
                  <a:ext uri="{FF2B5EF4-FFF2-40B4-BE49-F238E27FC236}">
                    <a16:creationId xmlns:a16="http://schemas.microsoft.com/office/drawing/2014/main" id="{491C5D04-73C6-D21F-9972-620343D13486}"/>
                  </a:ext>
                </a:extLst>
              </p:cNvPr>
              <p:cNvSpPr>
                <a:spLocks noRot="1" noChangeAspect="1" noMove="1" noResize="1" noEditPoints="1" noAdjustHandles="1" noChangeArrowheads="1" noChangeShapeType="1" noTextEdit="1"/>
              </p:cNvSpPr>
              <p:nvPr/>
            </p:nvSpPr>
            <p:spPr>
              <a:xfrm>
                <a:off x="5552061" y="2369489"/>
                <a:ext cx="817200" cy="712800"/>
              </a:xfrm>
              <a:prstGeom prst="rect">
                <a:avLst/>
              </a:prstGeom>
              <a:blipFill>
                <a:blip r:embed="rId13"/>
                <a:stretch>
                  <a:fillRect/>
                </a:stretch>
              </a:blipFill>
              <a:ln w="19050">
                <a:solidFill>
                  <a:schemeClr val="tx2"/>
                </a:solidFill>
              </a:ln>
            </p:spPr>
            <p:txBody>
              <a:bodyPr/>
              <a:lstStyle/>
              <a:p>
                <a:r>
                  <a:rPr lang="en-GB">
                    <a:noFill/>
                  </a:rPr>
                  <a:t> </a:t>
                </a:r>
              </a:p>
            </p:txBody>
          </p:sp>
        </mc:Fallback>
      </mc:AlternateContent>
      <p:sp>
        <p:nvSpPr>
          <p:cNvPr id="70" name="TextBox 69">
            <a:extLst>
              <a:ext uri="{FF2B5EF4-FFF2-40B4-BE49-F238E27FC236}">
                <a16:creationId xmlns:a16="http://schemas.microsoft.com/office/drawing/2014/main" id="{F8C07F49-8E4C-243F-6BD9-7C9A91C1799C}"/>
              </a:ext>
            </a:extLst>
          </p:cNvPr>
          <p:cNvSpPr txBox="1"/>
          <p:nvPr/>
        </p:nvSpPr>
        <p:spPr>
          <a:xfrm>
            <a:off x="2141455" y="4997963"/>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71" name="Rectangle 70">
            <a:extLst>
              <a:ext uri="{FF2B5EF4-FFF2-40B4-BE49-F238E27FC236}">
                <a16:creationId xmlns:a16="http://schemas.microsoft.com/office/drawing/2014/main" id="{087671CD-F683-6686-28FA-AEF071C3BD1B}"/>
              </a:ext>
            </a:extLst>
          </p:cNvPr>
          <p:cNvSpPr>
            <a:spLocks/>
          </p:cNvSpPr>
          <p:nvPr/>
        </p:nvSpPr>
        <p:spPr>
          <a:xfrm>
            <a:off x="2141453" y="5403304"/>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mc:AlternateContent xmlns:mc="http://schemas.openxmlformats.org/markup-compatibility/2006">
        <mc:Choice xmlns:a14="http://schemas.microsoft.com/office/drawing/2010/main" Requires="a14">
          <p:sp>
            <p:nvSpPr>
              <p:cNvPr id="72" name="Rectangle 71">
                <a:extLst>
                  <a:ext uri="{FF2B5EF4-FFF2-40B4-BE49-F238E27FC236}">
                    <a16:creationId xmlns:a16="http://schemas.microsoft.com/office/drawing/2014/main" id="{38E0D385-F245-3A2C-4FD6-040ED1B97163}"/>
                  </a:ext>
                </a:extLst>
              </p:cNvPr>
              <p:cNvSpPr/>
              <p:nvPr/>
            </p:nvSpPr>
            <p:spPr>
              <a:xfrm>
                <a:off x="5552061" y="5403304"/>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6</a:t>
                </a:r>
              </a:p>
            </p:txBody>
          </p:sp>
        </mc:Choice>
        <mc:Fallback>
          <p:sp>
            <p:nvSpPr>
              <p:cNvPr id="72" name="Rectangle 71">
                <a:extLst>
                  <a:ext uri="{FF2B5EF4-FFF2-40B4-BE49-F238E27FC236}">
                    <a16:creationId xmlns:a16="http://schemas.microsoft.com/office/drawing/2014/main" id="{38E0D385-F245-3A2C-4FD6-040ED1B97163}"/>
                  </a:ext>
                </a:extLst>
              </p:cNvPr>
              <p:cNvSpPr>
                <a:spLocks noRot="1" noChangeAspect="1" noMove="1" noResize="1" noEditPoints="1" noAdjustHandles="1" noChangeArrowheads="1" noChangeShapeType="1" noTextEdit="1"/>
              </p:cNvSpPr>
              <p:nvPr/>
            </p:nvSpPr>
            <p:spPr>
              <a:xfrm>
                <a:off x="5552061" y="5403304"/>
                <a:ext cx="817200" cy="712800"/>
              </a:xfrm>
              <a:prstGeom prst="rect">
                <a:avLst/>
              </a:prstGeom>
              <a:blipFill>
                <a:blip r:embed="rId14"/>
                <a:stretch>
                  <a:fillRect/>
                </a:stretch>
              </a:blipFill>
              <a:ln w="19050">
                <a:solidFill>
                  <a:schemeClr val="tx2"/>
                </a:solidFill>
              </a:ln>
            </p:spPr>
            <p:txBody>
              <a:bodyPr/>
              <a:lstStyle/>
              <a:p>
                <a:r>
                  <a:rPr lang="en-GB">
                    <a:noFill/>
                  </a:rPr>
                  <a:t> </a:t>
                </a:r>
              </a:p>
            </p:txBody>
          </p:sp>
        </mc:Fallback>
      </mc:AlternateContent>
      <p:sp>
        <p:nvSpPr>
          <p:cNvPr id="74" name="TextBox 8">
            <a:extLst>
              <a:ext uri="{FF2B5EF4-FFF2-40B4-BE49-F238E27FC236}">
                <a16:creationId xmlns:a16="http://schemas.microsoft.com/office/drawing/2014/main" id="{D3601A85-709A-D5BB-3A65-CFF4B16CBE30}"/>
              </a:ext>
            </a:extLst>
          </p:cNvPr>
          <p:cNvSpPr txBox="1"/>
          <p:nvPr/>
        </p:nvSpPr>
        <p:spPr>
          <a:xfrm>
            <a:off x="7233760" y="4989030"/>
            <a:ext cx="10823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mc:AlternateContent xmlns:mc="http://schemas.openxmlformats.org/markup-compatibility/2006">
        <mc:Choice xmlns:a14="http://schemas.microsoft.com/office/drawing/2010/main" Requires="a14">
          <p:sp>
            <p:nvSpPr>
              <p:cNvPr id="75" name="Rectangle 74">
                <a:extLst>
                  <a:ext uri="{FF2B5EF4-FFF2-40B4-BE49-F238E27FC236}">
                    <a16:creationId xmlns:a16="http://schemas.microsoft.com/office/drawing/2014/main" id="{0B5330B5-BB12-1DA7-B3BF-90D8DF307C0F}"/>
                  </a:ext>
                </a:extLst>
              </p:cNvPr>
              <p:cNvSpPr>
                <a:spLocks/>
              </p:cNvSpPr>
              <p:nvPr/>
            </p:nvSpPr>
            <p:spPr>
              <a:xfrm>
                <a:off x="7116203" y="5403304"/>
                <a:ext cx="1317487"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𝑠</m:t>
                    </m:r>
                    <m:r>
                      <a:rPr lang="en-GB" sz="2400" b="0" i="1" smtClean="0">
                        <a:solidFill>
                          <a:schemeClr val="tx1"/>
                        </a:solidFill>
                        <a:latin typeface="Cambria Math" panose="02040503050406030204" pitchFamily="18" charset="0"/>
                      </a:rPr>
                      <m:t>+</m:t>
                    </m:r>
                  </m:oMath>
                </a14:m>
                <a:r>
                  <a:rPr lang="en-GB" sz="2400">
                    <a:solidFill>
                      <a:schemeClr val="tx1"/>
                    </a:solidFill>
                  </a:rPr>
                  <a:t> 6</a:t>
                </a:r>
              </a:p>
            </p:txBody>
          </p:sp>
        </mc:Choice>
        <mc:Fallback>
          <p:sp>
            <p:nvSpPr>
              <p:cNvPr id="75" name="Rectangle 74">
                <a:extLst>
                  <a:ext uri="{FF2B5EF4-FFF2-40B4-BE49-F238E27FC236}">
                    <a16:creationId xmlns:a16="http://schemas.microsoft.com/office/drawing/2014/main" id="{0B5330B5-BB12-1DA7-B3BF-90D8DF307C0F}"/>
                  </a:ext>
                </a:extLst>
              </p:cNvPr>
              <p:cNvSpPr>
                <a:spLocks noRot="1" noChangeAspect="1" noMove="1" noResize="1" noEditPoints="1" noAdjustHandles="1" noChangeArrowheads="1" noChangeShapeType="1" noTextEdit="1"/>
              </p:cNvSpPr>
              <p:nvPr/>
            </p:nvSpPr>
            <p:spPr>
              <a:xfrm>
                <a:off x="7116203" y="5403304"/>
                <a:ext cx="1317487" cy="712800"/>
              </a:xfrm>
              <a:prstGeom prst="rect">
                <a:avLst/>
              </a:prstGeom>
              <a:blipFill>
                <a:blip r:embed="rId15"/>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6" name="Rectangle 75">
                <a:extLst>
                  <a:ext uri="{FF2B5EF4-FFF2-40B4-BE49-F238E27FC236}">
                    <a16:creationId xmlns:a16="http://schemas.microsoft.com/office/drawing/2014/main" id="{CDA04CE6-C18B-B455-7B1A-223773F22E6A}"/>
                  </a:ext>
                </a:extLst>
              </p:cNvPr>
              <p:cNvSpPr/>
              <p:nvPr/>
            </p:nvSpPr>
            <p:spPr>
              <a:xfrm>
                <a:off x="3952546" y="5403304"/>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p:sp>
            <p:nvSpPr>
              <p:cNvPr id="76" name="Rectangle 75">
                <a:extLst>
                  <a:ext uri="{FF2B5EF4-FFF2-40B4-BE49-F238E27FC236}">
                    <a16:creationId xmlns:a16="http://schemas.microsoft.com/office/drawing/2014/main" id="{CDA04CE6-C18B-B455-7B1A-223773F22E6A}"/>
                  </a:ext>
                </a:extLst>
              </p:cNvPr>
              <p:cNvSpPr>
                <a:spLocks noRot="1" noChangeAspect="1" noMove="1" noResize="1" noEditPoints="1" noAdjustHandles="1" noChangeArrowheads="1" noChangeShapeType="1" noTextEdit="1"/>
              </p:cNvSpPr>
              <p:nvPr/>
            </p:nvSpPr>
            <p:spPr>
              <a:xfrm>
                <a:off x="3952546" y="5403304"/>
                <a:ext cx="817200" cy="712800"/>
              </a:xfrm>
              <a:prstGeom prst="rect">
                <a:avLst/>
              </a:prstGeom>
              <a:blipFill>
                <a:blip r:embed="rId16"/>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9" name="TextBox 78">
                <a:extLst>
                  <a:ext uri="{FF2B5EF4-FFF2-40B4-BE49-F238E27FC236}">
                    <a16:creationId xmlns:a16="http://schemas.microsoft.com/office/drawing/2014/main" id="{C6678AAA-0EDE-B57D-3EA6-6FCA79FB5F99}"/>
                  </a:ext>
                </a:extLst>
              </p:cNvPr>
              <p:cNvSpPr txBox="1"/>
              <p:nvPr/>
            </p:nvSpPr>
            <p:spPr>
              <a:xfrm>
                <a:off x="4763246" y="5321348"/>
                <a:ext cx="782710" cy="4001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GB" sz="2000" b="0" i="1" smtClean="0">
                          <a:solidFill>
                            <a:schemeClr val="accent6"/>
                          </a:solidFill>
                          <a:latin typeface="Cambria Math" panose="02040503050406030204" pitchFamily="18" charset="0"/>
                        </a:rPr>
                        <m:t>𝑠</m:t>
                      </m:r>
                    </m:oMath>
                  </m:oMathPara>
                </a14:m>
                <a:endParaRPr lang="en-GB" sz="2000">
                  <a:solidFill>
                    <a:schemeClr val="accent6"/>
                  </a:solidFill>
                </a:endParaRPr>
              </a:p>
            </p:txBody>
          </p:sp>
        </mc:Choice>
        <mc:Fallback>
          <p:sp>
            <p:nvSpPr>
              <p:cNvPr id="79" name="TextBox 78">
                <a:extLst>
                  <a:ext uri="{FF2B5EF4-FFF2-40B4-BE49-F238E27FC236}">
                    <a16:creationId xmlns:a16="http://schemas.microsoft.com/office/drawing/2014/main" id="{C6678AAA-0EDE-B57D-3EA6-6FCA79FB5F99}"/>
                  </a:ext>
                </a:extLst>
              </p:cNvPr>
              <p:cNvSpPr txBox="1">
                <a:spLocks noRot="1" noChangeAspect="1" noMove="1" noResize="1" noEditPoints="1" noAdjustHandles="1" noChangeArrowheads="1" noChangeShapeType="1" noTextEdit="1"/>
              </p:cNvSpPr>
              <p:nvPr/>
            </p:nvSpPr>
            <p:spPr>
              <a:xfrm>
                <a:off x="4763246" y="5321348"/>
                <a:ext cx="782710" cy="400110"/>
              </a:xfrm>
              <a:prstGeom prst="rect">
                <a:avLst/>
              </a:prstGeom>
              <a:blipFill>
                <a:blip r:embed="rId17"/>
                <a:stretch>
                  <a:fillRect/>
                </a:stretch>
              </a:blipFill>
            </p:spPr>
            <p:txBody>
              <a:bodyPr/>
              <a:lstStyle/>
              <a:p>
                <a:r>
                  <a:rPr lang="en-GB">
                    <a:noFill/>
                  </a:rPr>
                  <a:t> </a:t>
                </a:r>
              </a:p>
            </p:txBody>
          </p:sp>
        </mc:Fallback>
      </mc:AlternateContent>
      <p:sp>
        <p:nvSpPr>
          <p:cNvPr id="80" name="TextBox 79">
            <a:extLst>
              <a:ext uri="{FF2B5EF4-FFF2-40B4-BE49-F238E27FC236}">
                <a16:creationId xmlns:a16="http://schemas.microsoft.com/office/drawing/2014/main" id="{E725FDB7-490E-DEFC-42AF-A4F85995B724}"/>
              </a:ext>
            </a:extLst>
          </p:cNvPr>
          <p:cNvSpPr txBox="1"/>
          <p:nvPr/>
        </p:nvSpPr>
        <p:spPr>
          <a:xfrm>
            <a:off x="1333501" y="985675"/>
            <a:ext cx="928875" cy="461665"/>
          </a:xfrm>
          <a:prstGeom prst="rect">
            <a:avLst/>
          </a:prstGeom>
          <a:noFill/>
        </p:spPr>
        <p:txBody>
          <a:bodyPr wrap="square" rtlCol="0">
            <a:spAutoFit/>
          </a:bodyPr>
          <a:lstStyle/>
          <a:p>
            <a:pPr algn="l"/>
            <a:r>
              <a:rPr lang="en-GB" sz="2400"/>
              <a:t>a)</a:t>
            </a:r>
          </a:p>
        </p:txBody>
      </p:sp>
      <p:sp>
        <p:nvSpPr>
          <p:cNvPr id="81" name="TextBox 80">
            <a:extLst>
              <a:ext uri="{FF2B5EF4-FFF2-40B4-BE49-F238E27FC236}">
                <a16:creationId xmlns:a16="http://schemas.microsoft.com/office/drawing/2014/main" id="{5B991062-A008-29E7-A147-F832A411C72B}"/>
              </a:ext>
            </a:extLst>
          </p:cNvPr>
          <p:cNvSpPr txBox="1"/>
          <p:nvPr/>
        </p:nvSpPr>
        <p:spPr>
          <a:xfrm>
            <a:off x="1333501" y="2495057"/>
            <a:ext cx="928875" cy="461665"/>
          </a:xfrm>
          <a:prstGeom prst="rect">
            <a:avLst/>
          </a:prstGeom>
          <a:noFill/>
        </p:spPr>
        <p:txBody>
          <a:bodyPr wrap="square" rtlCol="0">
            <a:spAutoFit/>
          </a:bodyPr>
          <a:lstStyle/>
          <a:p>
            <a:pPr algn="l"/>
            <a:r>
              <a:rPr lang="en-GB" sz="2400"/>
              <a:t>b)</a:t>
            </a:r>
          </a:p>
        </p:txBody>
      </p:sp>
      <p:sp>
        <p:nvSpPr>
          <p:cNvPr id="82" name="TextBox 81">
            <a:extLst>
              <a:ext uri="{FF2B5EF4-FFF2-40B4-BE49-F238E27FC236}">
                <a16:creationId xmlns:a16="http://schemas.microsoft.com/office/drawing/2014/main" id="{26A4ED2F-5136-D9B1-521C-843C3E59AE7A}"/>
              </a:ext>
            </a:extLst>
          </p:cNvPr>
          <p:cNvSpPr txBox="1"/>
          <p:nvPr/>
        </p:nvSpPr>
        <p:spPr>
          <a:xfrm>
            <a:off x="1333501" y="4059721"/>
            <a:ext cx="928875" cy="461665"/>
          </a:xfrm>
          <a:prstGeom prst="rect">
            <a:avLst/>
          </a:prstGeom>
          <a:noFill/>
        </p:spPr>
        <p:txBody>
          <a:bodyPr wrap="square" rtlCol="0">
            <a:spAutoFit/>
          </a:bodyPr>
          <a:lstStyle/>
          <a:p>
            <a:pPr algn="l"/>
            <a:r>
              <a:rPr lang="en-GB" sz="2400"/>
              <a:t>c)</a:t>
            </a:r>
          </a:p>
        </p:txBody>
      </p:sp>
      <p:sp>
        <p:nvSpPr>
          <p:cNvPr id="83" name="TextBox 82">
            <a:extLst>
              <a:ext uri="{FF2B5EF4-FFF2-40B4-BE49-F238E27FC236}">
                <a16:creationId xmlns:a16="http://schemas.microsoft.com/office/drawing/2014/main" id="{93B07641-8F39-5EE2-D941-A339AEECB04F}"/>
              </a:ext>
            </a:extLst>
          </p:cNvPr>
          <p:cNvSpPr txBox="1"/>
          <p:nvPr/>
        </p:nvSpPr>
        <p:spPr>
          <a:xfrm>
            <a:off x="1333501" y="5528872"/>
            <a:ext cx="928875" cy="461665"/>
          </a:xfrm>
          <a:prstGeom prst="rect">
            <a:avLst/>
          </a:prstGeom>
          <a:noFill/>
        </p:spPr>
        <p:txBody>
          <a:bodyPr wrap="square" rtlCol="0">
            <a:spAutoFit/>
          </a:bodyPr>
          <a:lstStyle/>
          <a:p>
            <a:pPr algn="l"/>
            <a:r>
              <a:rPr lang="en-GB" sz="2400"/>
              <a:t>d)</a:t>
            </a:r>
          </a:p>
        </p:txBody>
      </p:sp>
      <mc:AlternateContent xmlns:mc="http://schemas.openxmlformats.org/markup-compatibility/2006">
        <mc:Choice xmlns:a14="http://schemas.microsoft.com/office/drawing/2010/main" Requires="a14">
          <p:sp>
            <p:nvSpPr>
              <p:cNvPr id="91" name="TextBox 90">
                <a:extLst>
                  <a:ext uri="{FF2B5EF4-FFF2-40B4-BE49-F238E27FC236}">
                    <a16:creationId xmlns:a16="http://schemas.microsoft.com/office/drawing/2014/main" id="{B510F97C-FF36-57C1-1DE5-F9BFEFC785BC}"/>
                  </a:ext>
                </a:extLst>
              </p:cNvPr>
              <p:cNvSpPr txBox="1"/>
              <p:nvPr/>
            </p:nvSpPr>
            <p:spPr>
              <a:xfrm>
                <a:off x="2262376" y="976964"/>
                <a:ext cx="729216"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400" b="0" i="1" smtClean="0">
                          <a:solidFill>
                            <a:schemeClr val="accent6"/>
                          </a:solidFill>
                          <a:latin typeface="Cambria Math" panose="02040503050406030204" pitchFamily="18" charset="0"/>
                        </a:rPr>
                        <m:t>𝑝</m:t>
                      </m:r>
                    </m:oMath>
                  </m:oMathPara>
                </a14:m>
                <a:endParaRPr lang="en-GB" sz="2400">
                  <a:solidFill>
                    <a:schemeClr val="accent6"/>
                  </a:solidFill>
                </a:endParaRPr>
              </a:p>
            </p:txBody>
          </p:sp>
        </mc:Choice>
        <mc:Fallback>
          <p:sp>
            <p:nvSpPr>
              <p:cNvPr id="91" name="TextBox 90">
                <a:extLst>
                  <a:ext uri="{FF2B5EF4-FFF2-40B4-BE49-F238E27FC236}">
                    <a16:creationId xmlns:a16="http://schemas.microsoft.com/office/drawing/2014/main" id="{B510F97C-FF36-57C1-1DE5-F9BFEFC785BC}"/>
                  </a:ext>
                </a:extLst>
              </p:cNvPr>
              <p:cNvSpPr txBox="1">
                <a:spLocks noRot="1" noChangeAspect="1" noMove="1" noResize="1" noEditPoints="1" noAdjustHandles="1" noChangeArrowheads="1" noChangeShapeType="1" noTextEdit="1"/>
              </p:cNvSpPr>
              <p:nvPr/>
            </p:nvSpPr>
            <p:spPr>
              <a:xfrm>
                <a:off x="2262376" y="976964"/>
                <a:ext cx="729216" cy="461665"/>
              </a:xfrm>
              <a:prstGeom prst="rect">
                <a:avLst/>
              </a:prstGeom>
              <a:blipFill>
                <a:blip r:embed="rId18"/>
                <a:stretch>
                  <a:fillRect b="-105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9" name="TextBox 118">
                <a:extLst>
                  <a:ext uri="{FF2B5EF4-FFF2-40B4-BE49-F238E27FC236}">
                    <a16:creationId xmlns:a16="http://schemas.microsoft.com/office/drawing/2014/main" id="{9CC72EEE-71BB-5468-8609-FED7B27C4596}"/>
                  </a:ext>
                </a:extLst>
              </p:cNvPr>
              <p:cNvSpPr txBox="1"/>
              <p:nvPr/>
            </p:nvSpPr>
            <p:spPr>
              <a:xfrm>
                <a:off x="2352426" y="2495057"/>
                <a:ext cx="61014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solidFill>
                            <a:schemeClr val="accent6"/>
                          </a:solidFill>
                          <a:latin typeface="Cambria Math" panose="02040503050406030204" pitchFamily="18" charset="0"/>
                        </a:rPr>
                        <m:t>𝑞</m:t>
                      </m:r>
                    </m:oMath>
                  </m:oMathPara>
                </a14:m>
                <a:endParaRPr lang="en-GB" sz="2400">
                  <a:solidFill>
                    <a:schemeClr val="accent6"/>
                  </a:solidFill>
                </a:endParaRPr>
              </a:p>
            </p:txBody>
          </p:sp>
        </mc:Choice>
        <mc:Fallback>
          <p:sp>
            <p:nvSpPr>
              <p:cNvPr id="119" name="TextBox 118">
                <a:extLst>
                  <a:ext uri="{FF2B5EF4-FFF2-40B4-BE49-F238E27FC236}">
                    <a16:creationId xmlns:a16="http://schemas.microsoft.com/office/drawing/2014/main" id="{9CC72EEE-71BB-5468-8609-FED7B27C4596}"/>
                  </a:ext>
                </a:extLst>
              </p:cNvPr>
              <p:cNvSpPr txBox="1">
                <a:spLocks noRot="1" noChangeAspect="1" noMove="1" noResize="1" noEditPoints="1" noAdjustHandles="1" noChangeArrowheads="1" noChangeShapeType="1" noTextEdit="1"/>
              </p:cNvSpPr>
              <p:nvPr/>
            </p:nvSpPr>
            <p:spPr>
              <a:xfrm>
                <a:off x="2352426" y="2495057"/>
                <a:ext cx="610146" cy="461665"/>
              </a:xfrm>
              <a:prstGeom prst="rect">
                <a:avLst/>
              </a:prstGeom>
              <a:blipFill>
                <a:blip r:embed="rId19"/>
                <a:stretch>
                  <a:fillRect b="-1052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0" name="TextBox 119">
                <a:extLst>
                  <a:ext uri="{FF2B5EF4-FFF2-40B4-BE49-F238E27FC236}">
                    <a16:creationId xmlns:a16="http://schemas.microsoft.com/office/drawing/2014/main" id="{478FEF76-16ED-C4FF-56A1-91AE3937C5AA}"/>
                  </a:ext>
                </a:extLst>
              </p:cNvPr>
              <p:cNvSpPr txBox="1"/>
              <p:nvPr/>
            </p:nvSpPr>
            <p:spPr>
              <a:xfrm>
                <a:off x="2352426" y="4059721"/>
                <a:ext cx="610146" cy="461665"/>
              </a:xfrm>
              <a:prstGeom prst="rect">
                <a:avLst/>
              </a:prstGeom>
              <a:noFill/>
            </p:spPr>
            <p:txBody>
              <a:bodyPr wrap="square" rtlCol="0">
                <a:spAutoFit/>
              </a:bodyPr>
              <a:lstStyle/>
              <a:p>
                <a:pPr algn="ctr"/>
                <a:r>
                  <a:rPr lang="en-GB" sz="2400">
                    <a:solidFill>
                      <a:schemeClr val="accent6"/>
                    </a:solidFill>
                  </a:rPr>
                  <a:t>2</a:t>
                </a:r>
                <a14:m>
                  <m:oMath xmlns:m="http://schemas.openxmlformats.org/officeDocument/2006/math">
                    <m:r>
                      <a:rPr lang="en-GB" sz="2400" b="0" i="1" smtClean="0">
                        <a:solidFill>
                          <a:schemeClr val="accent6"/>
                        </a:solidFill>
                        <a:latin typeface="Cambria Math" panose="02040503050406030204" pitchFamily="18" charset="0"/>
                      </a:rPr>
                      <m:t>𝑟</m:t>
                    </m:r>
                  </m:oMath>
                </a14:m>
                <a:endParaRPr lang="en-GB" sz="2400">
                  <a:solidFill>
                    <a:schemeClr val="accent6"/>
                  </a:solidFill>
                </a:endParaRPr>
              </a:p>
            </p:txBody>
          </p:sp>
        </mc:Choice>
        <mc:Fallback>
          <p:sp>
            <p:nvSpPr>
              <p:cNvPr id="120" name="TextBox 119">
                <a:extLst>
                  <a:ext uri="{FF2B5EF4-FFF2-40B4-BE49-F238E27FC236}">
                    <a16:creationId xmlns:a16="http://schemas.microsoft.com/office/drawing/2014/main" id="{478FEF76-16ED-C4FF-56A1-91AE3937C5AA}"/>
                  </a:ext>
                </a:extLst>
              </p:cNvPr>
              <p:cNvSpPr txBox="1">
                <a:spLocks noRot="1" noChangeAspect="1" noMove="1" noResize="1" noEditPoints="1" noAdjustHandles="1" noChangeArrowheads="1" noChangeShapeType="1" noTextEdit="1"/>
              </p:cNvSpPr>
              <p:nvPr/>
            </p:nvSpPr>
            <p:spPr>
              <a:xfrm>
                <a:off x="2352426" y="4059721"/>
                <a:ext cx="610146" cy="461665"/>
              </a:xfrm>
              <a:prstGeom prst="rect">
                <a:avLst/>
              </a:prstGeom>
              <a:blipFill>
                <a:blip r:embed="rId20"/>
                <a:stretch>
                  <a:fillRect l="-6000" t="-10526" b="-289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2" name="TextBox 121">
                <a:extLst>
                  <a:ext uri="{FF2B5EF4-FFF2-40B4-BE49-F238E27FC236}">
                    <a16:creationId xmlns:a16="http://schemas.microsoft.com/office/drawing/2014/main" id="{5F650C80-3624-DB05-83BC-195556D18563}"/>
                  </a:ext>
                </a:extLst>
              </p:cNvPr>
              <p:cNvSpPr txBox="1"/>
              <p:nvPr/>
            </p:nvSpPr>
            <p:spPr>
              <a:xfrm>
                <a:off x="2281781" y="5467412"/>
                <a:ext cx="751437" cy="584584"/>
              </a:xfrm>
              <a:prstGeom prst="rect">
                <a:avLst/>
              </a:prstGeom>
              <a:noFill/>
            </p:spPr>
            <p:txBody>
              <a:bodyPr wrap="square" rtlCol="0">
                <a:spAutoFit/>
              </a:bodyPr>
              <a:lstStyle/>
              <a:p>
                <a:pPr algn="ctr"/>
                <a14:m>
                  <m:oMath xmlns:m="http://schemas.openxmlformats.org/officeDocument/2006/math">
                    <m:f>
                      <m:fPr>
                        <m:ctrlPr>
                          <a:rPr lang="en-GB" sz="2400" i="1" smtClean="0">
                            <a:solidFill>
                              <a:schemeClr val="accent6"/>
                            </a:solidFill>
                            <a:latin typeface="Cambria Math" panose="02040503050406030204" pitchFamily="18" charset="0"/>
                          </a:rPr>
                        </m:ctrlPr>
                      </m:fPr>
                      <m:num>
                        <m:r>
                          <a:rPr lang="en-GB" sz="2400" b="0" i="1" smtClean="0">
                            <a:solidFill>
                              <a:schemeClr val="accent6"/>
                            </a:solidFill>
                            <a:latin typeface="Cambria Math" panose="02040503050406030204" pitchFamily="18" charset="0"/>
                          </a:rPr>
                          <m:t>𝑠</m:t>
                        </m:r>
                      </m:num>
                      <m:den>
                        <m:r>
                          <a:rPr lang="en-GB" sz="2400" b="0" i="1" smtClean="0">
                            <a:solidFill>
                              <a:schemeClr val="accent6"/>
                            </a:solidFill>
                            <a:latin typeface="Cambria Math" panose="02040503050406030204" pitchFamily="18" charset="0"/>
                          </a:rPr>
                          <m:t>2</m:t>
                        </m:r>
                      </m:den>
                    </m:f>
                  </m:oMath>
                </a14:m>
                <a:r>
                  <a:rPr lang="en-GB" sz="2400">
                    <a:solidFill>
                      <a:schemeClr val="accent6"/>
                    </a:solidFill>
                  </a:rPr>
                  <a:t> </a:t>
                </a:r>
              </a:p>
            </p:txBody>
          </p:sp>
        </mc:Choice>
        <mc:Fallback>
          <p:sp>
            <p:nvSpPr>
              <p:cNvPr id="122" name="TextBox 121">
                <a:extLst>
                  <a:ext uri="{FF2B5EF4-FFF2-40B4-BE49-F238E27FC236}">
                    <a16:creationId xmlns:a16="http://schemas.microsoft.com/office/drawing/2014/main" id="{5F650C80-3624-DB05-83BC-195556D18563}"/>
                  </a:ext>
                </a:extLst>
              </p:cNvPr>
              <p:cNvSpPr txBox="1">
                <a:spLocks noRot="1" noChangeAspect="1" noMove="1" noResize="1" noEditPoints="1" noAdjustHandles="1" noChangeArrowheads="1" noChangeShapeType="1" noTextEdit="1"/>
              </p:cNvSpPr>
              <p:nvPr/>
            </p:nvSpPr>
            <p:spPr>
              <a:xfrm>
                <a:off x="2281781" y="5467412"/>
                <a:ext cx="751437" cy="584584"/>
              </a:xfrm>
              <a:prstGeom prst="rect">
                <a:avLst/>
              </a:prstGeom>
              <a:blipFill>
                <a:blip r:embed="rId2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44583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5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500"/>
                                        <p:tgtEl>
                                          <p:spTgt spid="1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fade">
                                      <p:cBhvr>
                                        <p:cTn id="32" dur="500"/>
                                        <p:tgtEl>
                                          <p:spTgt spid="1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fade">
                                      <p:cBhvr>
                                        <p:cTn id="4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6" grpId="0"/>
      <p:bldP spid="79" grpId="0"/>
      <p:bldP spid="91" grpId="0"/>
      <p:bldP spid="119" grpId="0"/>
      <p:bldP spid="120" grpId="0"/>
      <p:bldP spid="1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Arrow Connector 44">
            <a:extLst>
              <a:ext uri="{FF2B5EF4-FFF2-40B4-BE49-F238E27FC236}">
                <a16:creationId xmlns:a16="http://schemas.microsoft.com/office/drawing/2014/main" id="{99911BCE-910C-E0F4-BCF0-B3E86B592567}"/>
              </a:ext>
            </a:extLst>
          </p:cNvPr>
          <p:cNvCxnSpPr>
            <a:cxnSpLocks/>
          </p:cNvCxnSpPr>
          <p:nvPr/>
        </p:nvCxnSpPr>
        <p:spPr>
          <a:xfrm>
            <a:off x="3406981" y="1416876"/>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F9353E0-9D27-35E0-B286-3B849183E179}"/>
              </a:ext>
            </a:extLst>
          </p:cNvPr>
          <p:cNvSpPr txBox="1"/>
          <p:nvPr/>
        </p:nvSpPr>
        <p:spPr>
          <a:xfrm>
            <a:off x="2373314" y="644996"/>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58" name="Rectangle 57">
            <a:extLst>
              <a:ext uri="{FF2B5EF4-FFF2-40B4-BE49-F238E27FC236}">
                <a16:creationId xmlns:a16="http://schemas.microsoft.com/office/drawing/2014/main" id="{93809A43-C559-A778-6D7C-2904B0784C87}"/>
              </a:ext>
            </a:extLst>
          </p:cNvPr>
          <p:cNvSpPr>
            <a:spLocks/>
          </p:cNvSpPr>
          <p:nvPr/>
        </p:nvSpPr>
        <p:spPr>
          <a:xfrm>
            <a:off x="2373315" y="1057301"/>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62FA86C9-D02C-F5BE-1529-C1808E9F8D27}"/>
                  </a:ext>
                </a:extLst>
              </p:cNvPr>
              <p:cNvSpPr/>
              <p:nvPr/>
            </p:nvSpPr>
            <p:spPr>
              <a:xfrm>
                <a:off x="5794833" y="1045106"/>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dirty="0" smtClean="0">
                        <a:solidFill>
                          <a:schemeClr val="tx1"/>
                        </a:solidFill>
                        <a:latin typeface="Cambria Math" panose="02040503050406030204" pitchFamily="18" charset="0"/>
                      </a:rPr>
                      <m:t>×</m:t>
                    </m:r>
                  </m:oMath>
                </a14:m>
                <a:r>
                  <a:rPr lang="en-GB" sz="2400">
                    <a:solidFill>
                      <a:schemeClr val="tx1"/>
                    </a:solidFill>
                  </a:rPr>
                  <a:t> 6</a:t>
                </a:r>
              </a:p>
            </p:txBody>
          </p:sp>
        </mc:Choice>
        <mc:Fallback xmlns="">
          <p:sp>
            <p:nvSpPr>
              <p:cNvPr id="67" name="Rectangle 66">
                <a:extLst>
                  <a:ext uri="{FF2B5EF4-FFF2-40B4-BE49-F238E27FC236}">
                    <a16:creationId xmlns:a16="http://schemas.microsoft.com/office/drawing/2014/main" id="{62FA86C9-D02C-F5BE-1529-C1808E9F8D27}"/>
                  </a:ext>
                </a:extLst>
              </p:cNvPr>
              <p:cNvSpPr>
                <a:spLocks noRot="1" noChangeAspect="1" noMove="1" noResize="1" noEditPoints="1" noAdjustHandles="1" noChangeArrowheads="1" noChangeShapeType="1" noTextEdit="1"/>
              </p:cNvSpPr>
              <p:nvPr/>
            </p:nvSpPr>
            <p:spPr>
              <a:xfrm>
                <a:off x="5794833" y="1045106"/>
                <a:ext cx="817200" cy="712800"/>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p:cxnSp>
        <p:nvCxnSpPr>
          <p:cNvPr id="68" name="Straight Arrow Connector 67">
            <a:extLst>
              <a:ext uri="{FF2B5EF4-FFF2-40B4-BE49-F238E27FC236}">
                <a16:creationId xmlns:a16="http://schemas.microsoft.com/office/drawing/2014/main" id="{0E9D413D-5662-0F18-0867-7E1A11A2AA2B}"/>
              </a:ext>
            </a:extLst>
          </p:cNvPr>
          <p:cNvCxnSpPr>
            <a:cxnSpLocks/>
            <a:stCxn id="67" idx="3"/>
            <a:endCxn id="70" idx="1"/>
          </p:cNvCxnSpPr>
          <p:nvPr/>
        </p:nvCxnSpPr>
        <p:spPr>
          <a:xfrm>
            <a:off x="6612033" y="1401506"/>
            <a:ext cx="795380" cy="326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TextBox 8">
            <a:extLst>
              <a:ext uri="{FF2B5EF4-FFF2-40B4-BE49-F238E27FC236}">
                <a16:creationId xmlns:a16="http://schemas.microsoft.com/office/drawing/2014/main" id="{A835E252-F94B-2E99-E00D-5CAF28B514F9}"/>
              </a:ext>
            </a:extLst>
          </p:cNvPr>
          <p:cNvSpPr txBox="1"/>
          <p:nvPr/>
        </p:nvSpPr>
        <p:spPr>
          <a:xfrm>
            <a:off x="7399501" y="636063"/>
            <a:ext cx="1317486"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70" name="Rectangle 69">
            <a:extLst>
              <a:ext uri="{FF2B5EF4-FFF2-40B4-BE49-F238E27FC236}">
                <a16:creationId xmlns:a16="http://schemas.microsoft.com/office/drawing/2014/main" id="{9E511A29-67EF-8C60-980B-094578AA290D}"/>
              </a:ext>
            </a:extLst>
          </p:cNvPr>
          <p:cNvSpPr>
            <a:spLocks/>
          </p:cNvSpPr>
          <p:nvPr/>
        </p:nvSpPr>
        <p:spPr>
          <a:xfrm>
            <a:off x="7407413" y="1048368"/>
            <a:ext cx="1317487"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tx1"/>
              </a:solidFill>
            </a:endParaRPr>
          </a:p>
        </p:txBody>
      </p:sp>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7C658D67-E019-65E5-5426-595CAEBD71B0}"/>
                  </a:ext>
                </a:extLst>
              </p:cNvPr>
              <p:cNvSpPr/>
              <p:nvPr/>
            </p:nvSpPr>
            <p:spPr>
              <a:xfrm>
                <a:off x="4157178" y="1041010"/>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xmlns="">
          <p:sp>
            <p:nvSpPr>
              <p:cNvPr id="71" name="Rectangle 70">
                <a:extLst>
                  <a:ext uri="{FF2B5EF4-FFF2-40B4-BE49-F238E27FC236}">
                    <a16:creationId xmlns:a16="http://schemas.microsoft.com/office/drawing/2014/main" id="{7C658D67-E019-65E5-5426-595CAEBD71B0}"/>
                  </a:ext>
                </a:extLst>
              </p:cNvPr>
              <p:cNvSpPr>
                <a:spLocks noRot="1" noChangeAspect="1" noMove="1" noResize="1" noEditPoints="1" noAdjustHandles="1" noChangeArrowheads="1" noChangeShapeType="1" noTextEdit="1"/>
              </p:cNvSpPr>
              <p:nvPr/>
            </p:nvSpPr>
            <p:spPr>
              <a:xfrm>
                <a:off x="4157178" y="1041010"/>
                <a:ext cx="817200" cy="712800"/>
              </a:xfrm>
              <a:prstGeom prst="rect">
                <a:avLst/>
              </a:prstGeom>
              <a:blipFill>
                <a:blip r:embed="rId3"/>
                <a:stretch>
                  <a:fillRect/>
                </a:stretch>
              </a:blipFill>
              <a:ln w="19050">
                <a:solidFill>
                  <a:schemeClr val="tx2"/>
                </a:solidFill>
              </a:ln>
            </p:spPr>
            <p:txBody>
              <a:bodyPr/>
              <a:lstStyle/>
              <a:p>
                <a:r>
                  <a:rPr lang="en-GB">
                    <a:noFill/>
                  </a:rPr>
                  <a:t> </a:t>
                </a:r>
              </a:p>
            </p:txBody>
          </p:sp>
        </mc:Fallback>
      </mc:AlternateContent>
      <p:cxnSp>
        <p:nvCxnSpPr>
          <p:cNvPr id="72" name="Straight Arrow Connector 71">
            <a:extLst>
              <a:ext uri="{FF2B5EF4-FFF2-40B4-BE49-F238E27FC236}">
                <a16:creationId xmlns:a16="http://schemas.microsoft.com/office/drawing/2014/main" id="{E09829D6-8B20-4850-E83C-E7FC34E9D9B2}"/>
              </a:ext>
            </a:extLst>
          </p:cNvPr>
          <p:cNvCxnSpPr>
            <a:cxnSpLocks/>
            <a:stCxn id="71" idx="3"/>
            <a:endCxn id="67" idx="1"/>
          </p:cNvCxnSpPr>
          <p:nvPr/>
        </p:nvCxnSpPr>
        <p:spPr>
          <a:xfrm>
            <a:off x="4974378" y="1397410"/>
            <a:ext cx="820455" cy="4096"/>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Speech Bubble: Rectangle with Corners Rounded 72">
            <a:extLst>
              <a:ext uri="{FF2B5EF4-FFF2-40B4-BE49-F238E27FC236}">
                <a16:creationId xmlns:a16="http://schemas.microsoft.com/office/drawing/2014/main" id="{D9931C25-2B5B-1AF1-EC25-1B96937926DE}"/>
              </a:ext>
            </a:extLst>
          </p:cNvPr>
          <p:cNvSpPr/>
          <p:nvPr/>
        </p:nvSpPr>
        <p:spPr>
          <a:xfrm>
            <a:off x="2373314" y="2624851"/>
            <a:ext cx="4667185" cy="1312753"/>
          </a:xfrm>
          <a:prstGeom prst="wedgeRoundRectCallout">
            <a:avLst>
              <a:gd name="adj1" fmla="val 69814"/>
              <a:gd name="adj2" fmla="val 20467"/>
              <a:gd name="adj3" fmla="val 16667"/>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I could write this as a one-step function machine.</a:t>
            </a:r>
          </a:p>
        </p:txBody>
      </p:sp>
      <p:pic>
        <p:nvPicPr>
          <p:cNvPr id="74" name="Picture 73">
            <a:extLst>
              <a:ext uri="{FF2B5EF4-FFF2-40B4-BE49-F238E27FC236}">
                <a16:creationId xmlns:a16="http://schemas.microsoft.com/office/drawing/2014/main" id="{6437CC84-6D50-1C51-B346-F07BEDD3C4E0}"/>
              </a:ext>
            </a:extLst>
          </p:cNvPr>
          <p:cNvPicPr>
            <a:picLocks noChangeAspect="1"/>
          </p:cNvPicPr>
          <p:nvPr/>
        </p:nvPicPr>
        <p:blipFill>
          <a:blip r:embed="rId4"/>
          <a:stretch>
            <a:fillRect/>
          </a:stretch>
        </p:blipFill>
        <p:spPr>
          <a:xfrm>
            <a:off x="7724481" y="2271759"/>
            <a:ext cx="1816612" cy="1822708"/>
          </a:xfrm>
          <a:prstGeom prst="rect">
            <a:avLst/>
          </a:prstGeom>
        </p:spPr>
      </p:pic>
      <p:sp>
        <p:nvSpPr>
          <p:cNvPr id="75" name="TextBox 74">
            <a:extLst>
              <a:ext uri="{FF2B5EF4-FFF2-40B4-BE49-F238E27FC236}">
                <a16:creationId xmlns:a16="http://schemas.microsoft.com/office/drawing/2014/main" id="{E7633FBE-6E93-E784-ED23-82884A2D85AD}"/>
              </a:ext>
            </a:extLst>
          </p:cNvPr>
          <p:cNvSpPr txBox="1"/>
          <p:nvPr/>
        </p:nvSpPr>
        <p:spPr>
          <a:xfrm>
            <a:off x="8111106" y="4114485"/>
            <a:ext cx="898022" cy="510778"/>
          </a:xfrm>
          <a:prstGeom prst="roundRect">
            <a:avLst/>
          </a:prstGeom>
          <a:noFill/>
          <a:ln w="19050">
            <a:solidFill>
              <a:srgbClr val="F07A01"/>
            </a:solidFill>
          </a:ln>
        </p:spPr>
        <p:txBody>
          <a:bodyPr wrap="square" rtlCol="0">
            <a:spAutoFit/>
          </a:bodyPr>
          <a:lstStyle/>
          <a:p>
            <a:pPr algn="ctr"/>
            <a:r>
              <a:rPr lang="en-GB" sz="2400"/>
              <a:t>Amir</a:t>
            </a:r>
          </a:p>
        </p:txBody>
      </p:sp>
      <p:sp>
        <p:nvSpPr>
          <p:cNvPr id="76" name="TextBox 75">
            <a:extLst>
              <a:ext uri="{FF2B5EF4-FFF2-40B4-BE49-F238E27FC236}">
                <a16:creationId xmlns:a16="http://schemas.microsoft.com/office/drawing/2014/main" id="{12E81A7C-6111-CB7C-8190-56035DA9AF3E}"/>
              </a:ext>
            </a:extLst>
          </p:cNvPr>
          <p:cNvSpPr txBox="1"/>
          <p:nvPr/>
        </p:nvSpPr>
        <p:spPr>
          <a:xfrm>
            <a:off x="397565" y="5519405"/>
            <a:ext cx="3759613" cy="461665"/>
          </a:xfrm>
          <a:prstGeom prst="rect">
            <a:avLst/>
          </a:prstGeom>
          <a:noFill/>
        </p:spPr>
        <p:txBody>
          <a:bodyPr wrap="square" rtlCol="0">
            <a:spAutoFit/>
          </a:bodyPr>
          <a:lstStyle/>
          <a:p>
            <a:pPr algn="l"/>
            <a:r>
              <a:rPr lang="en-GB" sz="2400"/>
              <a:t>Show that Amir is correct.</a:t>
            </a:r>
          </a:p>
        </p:txBody>
      </p:sp>
      <p:pic>
        <p:nvPicPr>
          <p:cNvPr id="2" name="Picture 1">
            <a:extLst>
              <a:ext uri="{FF2B5EF4-FFF2-40B4-BE49-F238E27FC236}">
                <a16:creationId xmlns:a16="http://schemas.microsoft.com/office/drawing/2014/main" id="{0A67254E-B900-3E6D-B755-6657F94DC321}"/>
              </a:ext>
            </a:extLst>
          </p:cNvPr>
          <p:cNvPicPr>
            <a:picLocks noChangeAspect="1"/>
          </p:cNvPicPr>
          <p:nvPr/>
        </p:nvPicPr>
        <p:blipFill rotWithShape="1">
          <a:blip r:embed="rId5">
            <a:clrChange>
              <a:clrFrom>
                <a:srgbClr val="FFFFFF"/>
              </a:clrFrom>
              <a:clrTo>
                <a:srgbClr val="FFFFFF">
                  <a:alpha val="0"/>
                </a:srgbClr>
              </a:clrTo>
            </a:clrChange>
          </a:blip>
          <a:srcRect b="1495"/>
          <a:stretch/>
        </p:blipFill>
        <p:spPr>
          <a:xfrm>
            <a:off x="9923645" y="21796"/>
            <a:ext cx="1427853" cy="1904960"/>
          </a:xfrm>
          <a:prstGeom prst="rect">
            <a:avLst/>
          </a:prstGeom>
        </p:spPr>
      </p:pic>
    </p:spTree>
    <p:extLst>
      <p:ext uri="{BB962C8B-B14F-4D97-AF65-F5344CB8AC3E}">
        <p14:creationId xmlns:p14="http://schemas.microsoft.com/office/powerpoint/2010/main" val="138157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par>
                                <p:cTn id="26" presetID="10" presetClass="entr" presetSubtype="0"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animBg="1"/>
      <p:bldP spid="67" grpId="0" animBg="1"/>
      <p:bldP spid="69" grpId="0"/>
      <p:bldP spid="70" grpId="0" animBg="1"/>
      <p:bldP spid="71" grpId="0" animBg="1"/>
      <p:bldP spid="73" grpId="0" animBg="1"/>
      <p:bldP spid="75" grpId="0" animBg="1"/>
      <p:bldP spid="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337" y="1066412"/>
            <a:ext cx="10945813" cy="750661"/>
          </a:xfrm>
          <a:prstGeom prst="rect">
            <a:avLst/>
          </a:prstGeom>
        </p:spPr>
        <p:txBody>
          <a:bodyPr rtlCol="0">
            <a:normAutofit/>
          </a:bodyPr>
          <a:lstStyle/>
          <a:p>
            <a:pPr defTabSz="914373">
              <a:lnSpc>
                <a:spcPct val="90000"/>
              </a:lnSpc>
              <a:spcBef>
                <a:spcPts val="1001"/>
              </a:spcBef>
            </a:pPr>
            <a:r>
              <a:rPr lang="en-GB" sz="2925" kern="1200" dirty="0">
                <a:latin typeface="+mn-lt"/>
                <a:ea typeface="+mn-ea"/>
                <a:cs typeface="+mn-cs"/>
              </a:rPr>
              <a:t>Complete the missing information for this function machine </a:t>
            </a:r>
          </a:p>
        </p:txBody>
      </p:sp>
      <p:sp>
        <p:nvSpPr>
          <p:cNvPr id="2" name="Title 1"/>
          <p:cNvSpPr>
            <a:spLocks noGrp="1"/>
          </p:cNvSpPr>
          <p:nvPr>
            <p:ph type="title" idx="4294967295"/>
          </p:nvPr>
        </p:nvSpPr>
        <p:spPr>
          <a:xfrm>
            <a:off x="0" y="0"/>
            <a:ext cx="0" cy="0"/>
          </a:xfrm>
        </p:spPr>
        <p:txBody>
          <a:bodyPr/>
          <a:lstStyle/>
          <a:p>
            <a:pPr algn="l"/>
            <a:r>
              <a:rPr lang="en-GB" dirty="0"/>
              <a:t>To finish… </a:t>
            </a:r>
          </a:p>
        </p:txBody>
      </p:sp>
      <p:pic>
        <p:nvPicPr>
          <p:cNvPr id="4" name="Content Placeholder 3"/>
          <p:cNvPicPr>
            <a:picLocks noGrp="1" noChangeAspect="1"/>
          </p:cNvPicPr>
          <p:nvPr>
            <p:ph sz="quarter" idx="4294967295"/>
          </p:nvPr>
        </p:nvPicPr>
        <p:blipFill>
          <a:blip r:embed="rId2"/>
          <a:stretch>
            <a:fillRect/>
          </a:stretch>
        </p:blipFill>
        <p:spPr>
          <a:xfrm>
            <a:off x="0" y="1817688"/>
            <a:ext cx="10945813" cy="3775075"/>
          </a:xfrm>
          <a:prstGeom prst="rect">
            <a:avLst/>
          </a:prstGeom>
          <a:noFill/>
        </p:spPr>
      </p:pic>
    </p:spTree>
    <p:extLst>
      <p:ext uri="{BB962C8B-B14F-4D97-AF65-F5344CB8AC3E}">
        <p14:creationId xmlns:p14="http://schemas.microsoft.com/office/powerpoint/2010/main" val="334867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ath workbook&#10;&#10;AI-generated content may be incorrect.">
            <a:extLst>
              <a:ext uri="{FF2B5EF4-FFF2-40B4-BE49-F238E27FC236}">
                <a16:creationId xmlns:a16="http://schemas.microsoft.com/office/drawing/2014/main" id="{D55A5F88-C6D4-2999-09A7-068C0C6A8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616" y="0"/>
            <a:ext cx="9134272" cy="6867275"/>
          </a:xfrm>
          <a:prstGeom prst="rect">
            <a:avLst/>
          </a:prstGeom>
        </p:spPr>
      </p:pic>
    </p:spTree>
    <p:extLst>
      <p:ext uri="{BB962C8B-B14F-4D97-AF65-F5344CB8AC3E}">
        <p14:creationId xmlns:p14="http://schemas.microsoft.com/office/powerpoint/2010/main" val="264667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57FCF-5829-25E1-6D6A-F80BD33FD387}"/>
            </a:ext>
          </a:extLst>
        </p:cNvPr>
        <p:cNvGrpSpPr/>
        <p:nvPr/>
      </p:nvGrpSpPr>
      <p:grpSpPr>
        <a:xfrm>
          <a:off x="0" y="0"/>
          <a:ext cx="0" cy="0"/>
          <a:chOff x="0" y="0"/>
          <a:chExt cx="0" cy="0"/>
        </a:xfrm>
      </p:grpSpPr>
      <p:pic>
        <p:nvPicPr>
          <p:cNvPr id="4" name="Picture 3" descr="A screenshot of a math exercise&#10;&#10;AI-generated content may be incorrect.">
            <a:extLst>
              <a:ext uri="{FF2B5EF4-FFF2-40B4-BE49-F238E27FC236}">
                <a16:creationId xmlns:a16="http://schemas.microsoft.com/office/drawing/2014/main" id="{2D265B18-FC81-0822-CB7F-3195FC073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415" y="39299"/>
            <a:ext cx="9943938" cy="6818701"/>
          </a:xfrm>
          <a:prstGeom prst="rect">
            <a:avLst/>
          </a:prstGeom>
        </p:spPr>
      </p:pic>
    </p:spTree>
    <p:extLst>
      <p:ext uri="{BB962C8B-B14F-4D97-AF65-F5344CB8AC3E}">
        <p14:creationId xmlns:p14="http://schemas.microsoft.com/office/powerpoint/2010/main" val="3924038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th problems with numbers and equations&#10;&#10;AI-generated content may be incorrect.">
            <a:extLst>
              <a:ext uri="{FF2B5EF4-FFF2-40B4-BE49-F238E27FC236}">
                <a16:creationId xmlns:a16="http://schemas.microsoft.com/office/drawing/2014/main" id="{3A69A1C9-5DA2-F60B-67A2-E283D48EFEC6}"/>
              </a:ext>
            </a:extLst>
          </p:cNvPr>
          <p:cNvPicPr>
            <a:picLocks noChangeAspect="1"/>
          </p:cNvPicPr>
          <p:nvPr/>
        </p:nvPicPr>
        <p:blipFill>
          <a:blip r:embed="rId3">
            <a:extLst>
              <a:ext uri="{28A0092B-C50C-407E-A947-70E740481C1C}">
                <a14:useLocalDpi xmlns:a14="http://schemas.microsoft.com/office/drawing/2010/main" val="0"/>
              </a:ext>
            </a:extLst>
          </a:blip>
          <a:srcRect b="14890"/>
          <a:stretch>
            <a:fillRect/>
          </a:stretch>
        </p:blipFill>
        <p:spPr>
          <a:xfrm>
            <a:off x="391300" y="121268"/>
            <a:ext cx="2410266" cy="6458379"/>
          </a:xfrm>
          <a:prstGeom prst="rect">
            <a:avLst/>
          </a:prstGeom>
        </p:spPr>
      </p:pic>
      <p:pic>
        <p:nvPicPr>
          <p:cNvPr id="5" name="Picture 4" descr="A white and brown squares with black letters&#10;&#10;AI-generated content may be incorrect.">
            <a:extLst>
              <a:ext uri="{FF2B5EF4-FFF2-40B4-BE49-F238E27FC236}">
                <a16:creationId xmlns:a16="http://schemas.microsoft.com/office/drawing/2014/main" id="{B77018A1-7BB4-E44C-04C9-F490E930C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253" y="1259406"/>
            <a:ext cx="2512978" cy="2638627"/>
          </a:xfrm>
          <a:prstGeom prst="rect">
            <a:avLst/>
          </a:prstGeom>
        </p:spPr>
      </p:pic>
      <p:pic>
        <p:nvPicPr>
          <p:cNvPr id="6" name="Picture 5" descr="A math problems with numbers and equations&#10;&#10;AI-generated content may be incorrect.">
            <a:extLst>
              <a:ext uri="{FF2B5EF4-FFF2-40B4-BE49-F238E27FC236}">
                <a16:creationId xmlns:a16="http://schemas.microsoft.com/office/drawing/2014/main" id="{BBD94DFB-5027-AA6B-24C4-7CF5240AB9E7}"/>
              </a:ext>
            </a:extLst>
          </p:cNvPr>
          <p:cNvPicPr>
            <a:picLocks noChangeAspect="1"/>
          </p:cNvPicPr>
          <p:nvPr/>
        </p:nvPicPr>
        <p:blipFill>
          <a:blip r:embed="rId3">
            <a:extLst>
              <a:ext uri="{28A0092B-C50C-407E-A947-70E740481C1C}">
                <a14:useLocalDpi xmlns:a14="http://schemas.microsoft.com/office/drawing/2010/main" val="0"/>
              </a:ext>
            </a:extLst>
          </a:blip>
          <a:srcRect t="85742"/>
          <a:stretch>
            <a:fillRect/>
          </a:stretch>
        </p:blipFill>
        <p:spPr>
          <a:xfrm>
            <a:off x="3284709" y="201480"/>
            <a:ext cx="2493522" cy="1119286"/>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04EDF221-5986-C1DA-DEA9-08AB1261F2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2750" y="2848185"/>
            <a:ext cx="6859249" cy="3848072"/>
          </a:xfrm>
          <a:prstGeom prst="rect">
            <a:avLst/>
          </a:prstGeom>
        </p:spPr>
      </p:pic>
    </p:spTree>
    <p:extLst>
      <p:ext uri="{BB962C8B-B14F-4D97-AF65-F5344CB8AC3E}">
        <p14:creationId xmlns:p14="http://schemas.microsoft.com/office/powerpoint/2010/main" val="63337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0F750-B6DE-FBCF-391D-F215694C287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D42B2D3-DB87-F74D-4072-D7E8B0438549}"/>
              </a:ext>
            </a:extLst>
          </p:cNvPr>
          <p:cNvSpPr>
            <a:spLocks noGrp="1"/>
          </p:cNvSpPr>
          <p:nvPr>
            <p:ph type="body" sz="quarter" idx="11"/>
          </p:nvPr>
        </p:nvSpPr>
        <p:spPr>
          <a:xfrm>
            <a:off x="425020" y="1791633"/>
            <a:ext cx="3474627" cy="842238"/>
          </a:xfrm>
        </p:spPr>
        <p:txBody>
          <a:bodyPr/>
          <a:lstStyle/>
          <a:p>
            <a:r>
              <a:rPr lang="en-GB" dirty="0"/>
              <a:t>1. Complete the function machines </a:t>
            </a:r>
          </a:p>
          <a:p>
            <a:endParaRPr lang="en-GB" dirty="0"/>
          </a:p>
        </p:txBody>
      </p:sp>
      <p:sp>
        <p:nvSpPr>
          <p:cNvPr id="8" name="Text Placeholder 7">
            <a:extLst>
              <a:ext uri="{FF2B5EF4-FFF2-40B4-BE49-F238E27FC236}">
                <a16:creationId xmlns:a16="http://schemas.microsoft.com/office/drawing/2014/main" id="{8FA03F21-FFC8-7699-9905-CA286C05277E}"/>
              </a:ext>
            </a:extLst>
          </p:cNvPr>
          <p:cNvSpPr>
            <a:spLocks noGrp="1"/>
          </p:cNvSpPr>
          <p:nvPr>
            <p:ph type="body" sz="quarter" idx="12"/>
          </p:nvPr>
        </p:nvSpPr>
        <p:spPr/>
        <p:txBody>
          <a:bodyPr/>
          <a:lstStyle/>
          <a:p>
            <a:r>
              <a:rPr lang="en-GB" dirty="0"/>
              <a:t>2. a)  out the next term in the linear sequence.</a:t>
            </a:r>
          </a:p>
          <a:p>
            <a:endParaRPr lang="en-GB" dirty="0"/>
          </a:p>
          <a:p>
            <a:endParaRPr lang="en-GB" dirty="0"/>
          </a:p>
          <a:p>
            <a:endParaRPr lang="en-GB" dirty="0"/>
          </a:p>
          <a:p>
            <a:r>
              <a:rPr lang="en-GB" dirty="0"/>
              <a:t>b) What is the rule?</a:t>
            </a:r>
          </a:p>
          <a:p>
            <a:endParaRPr lang="en-GB" dirty="0"/>
          </a:p>
          <a:p>
            <a:r>
              <a:rPr lang="en-GB" dirty="0"/>
              <a:t>c) Create another sequences with the same rule.</a:t>
            </a:r>
          </a:p>
          <a:p>
            <a:endParaRPr lang="en-GB" dirty="0"/>
          </a:p>
          <a:p>
            <a:endParaRPr lang="en-GB" dirty="0"/>
          </a:p>
        </p:txBody>
      </p:sp>
      <p:sp>
        <p:nvSpPr>
          <p:cNvPr id="5" name="Text Placeholder 4">
            <a:extLst>
              <a:ext uri="{FF2B5EF4-FFF2-40B4-BE49-F238E27FC236}">
                <a16:creationId xmlns:a16="http://schemas.microsoft.com/office/drawing/2014/main" id="{357B9D5F-77CD-1FBC-8873-2895B9C766E6}"/>
              </a:ext>
            </a:extLst>
          </p:cNvPr>
          <p:cNvSpPr>
            <a:spLocks noGrp="1"/>
          </p:cNvSpPr>
          <p:nvPr>
            <p:ph type="body" sz="quarter" idx="10"/>
          </p:nvPr>
        </p:nvSpPr>
        <p:spPr/>
        <p:txBody>
          <a:bodyPr>
            <a:normAutofit fontScale="92500" lnSpcReduction="10000"/>
          </a:bodyPr>
          <a:lstStyle/>
          <a:p>
            <a:r>
              <a:rPr lang="en-GB" sz="3200" dirty="0"/>
              <a:t>Two Step Function Machines  - Algebra </a:t>
            </a:r>
          </a:p>
        </p:txBody>
      </p:sp>
      <p:sp>
        <p:nvSpPr>
          <p:cNvPr id="11" name="TextBox 10">
            <a:extLst>
              <a:ext uri="{FF2B5EF4-FFF2-40B4-BE49-F238E27FC236}">
                <a16:creationId xmlns:a16="http://schemas.microsoft.com/office/drawing/2014/main" id="{5D4CE18B-4132-08F7-0A28-852F13042387}"/>
              </a:ext>
            </a:extLst>
          </p:cNvPr>
          <p:cNvSpPr txBox="1"/>
          <p:nvPr/>
        </p:nvSpPr>
        <p:spPr>
          <a:xfrm>
            <a:off x="8499632" y="300501"/>
            <a:ext cx="3148426" cy="523220"/>
          </a:xfrm>
          <a:prstGeom prst="rect">
            <a:avLst/>
          </a:prstGeom>
          <a:noFill/>
        </p:spPr>
        <p:txBody>
          <a:bodyPr wrap="none" rtlCol="0">
            <a:spAutoFit/>
          </a:bodyPr>
          <a:lstStyle/>
          <a:p>
            <a:r>
              <a:rPr lang="en-GB" sz="2800" dirty="0"/>
              <a:t>Friday, 27 June 2025</a:t>
            </a:r>
          </a:p>
        </p:txBody>
      </p:sp>
      <p:sp>
        <p:nvSpPr>
          <p:cNvPr id="12" name="Rectangle 11">
            <a:extLst>
              <a:ext uri="{FF2B5EF4-FFF2-40B4-BE49-F238E27FC236}">
                <a16:creationId xmlns:a16="http://schemas.microsoft.com/office/drawing/2014/main" id="{60A8320D-5A4D-E620-CF27-FFD6F6ABC54F}"/>
              </a:ext>
            </a:extLst>
          </p:cNvPr>
          <p:cNvSpPr/>
          <p:nvPr/>
        </p:nvSpPr>
        <p:spPr>
          <a:xfrm>
            <a:off x="349006" y="2755627"/>
            <a:ext cx="714372"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4</a:t>
            </a: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9DA82D4F-287A-1833-F031-064DDD5571E2}"/>
                  </a:ext>
                </a:extLst>
              </p:cNvPr>
              <p:cNvSpPr/>
              <p:nvPr/>
            </p:nvSpPr>
            <p:spPr>
              <a:xfrm>
                <a:off x="1306872" y="2755628"/>
                <a:ext cx="714373" cy="714373"/>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dirty="0">
                    <a:solidFill>
                      <a:schemeClr val="tx1"/>
                    </a:solidFill>
                  </a:rPr>
                  <a:t> 2</a:t>
                </a:r>
              </a:p>
            </p:txBody>
          </p:sp>
        </mc:Choice>
        <mc:Fallback>
          <p:sp>
            <p:nvSpPr>
              <p:cNvPr id="13" name="Rectangle 12">
                <a:extLst>
                  <a:ext uri="{FF2B5EF4-FFF2-40B4-BE49-F238E27FC236}">
                    <a16:creationId xmlns:a16="http://schemas.microsoft.com/office/drawing/2014/main" id="{9DA82D4F-287A-1833-F031-064DDD5571E2}"/>
                  </a:ext>
                </a:extLst>
              </p:cNvPr>
              <p:cNvSpPr>
                <a:spLocks noRot="1" noChangeAspect="1" noMove="1" noResize="1" noEditPoints="1" noAdjustHandles="1" noChangeArrowheads="1" noChangeShapeType="1" noTextEdit="1"/>
              </p:cNvSpPr>
              <p:nvPr/>
            </p:nvSpPr>
            <p:spPr>
              <a:xfrm>
                <a:off x="1306872" y="2755628"/>
                <a:ext cx="714373" cy="714373"/>
              </a:xfrm>
              <a:prstGeom prst="rect">
                <a:avLst/>
              </a:prstGeom>
              <a:blipFill>
                <a:blip r:embed="rId2"/>
                <a:stretch>
                  <a:fillRect r="-4132"/>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A0E4ECB6-6A4F-DA9C-6178-E4F0E5BBF5ED}"/>
                  </a:ext>
                </a:extLst>
              </p:cNvPr>
              <p:cNvSpPr/>
              <p:nvPr/>
            </p:nvSpPr>
            <p:spPr>
              <a:xfrm>
                <a:off x="2264739" y="2755628"/>
                <a:ext cx="714373" cy="714373"/>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dirty="0">
                    <a:solidFill>
                      <a:schemeClr val="tx1"/>
                    </a:solidFill>
                  </a:rPr>
                  <a:t> 1</a:t>
                </a:r>
              </a:p>
            </p:txBody>
          </p:sp>
        </mc:Choice>
        <mc:Fallback>
          <p:sp>
            <p:nvSpPr>
              <p:cNvPr id="14" name="Rectangle 13">
                <a:extLst>
                  <a:ext uri="{FF2B5EF4-FFF2-40B4-BE49-F238E27FC236}">
                    <a16:creationId xmlns:a16="http://schemas.microsoft.com/office/drawing/2014/main" id="{A0E4ECB6-6A4F-DA9C-6178-E4F0E5BBF5ED}"/>
                  </a:ext>
                </a:extLst>
              </p:cNvPr>
              <p:cNvSpPr>
                <a:spLocks noRot="1" noChangeAspect="1" noMove="1" noResize="1" noEditPoints="1" noAdjustHandles="1" noChangeArrowheads="1" noChangeShapeType="1" noTextEdit="1"/>
              </p:cNvSpPr>
              <p:nvPr/>
            </p:nvSpPr>
            <p:spPr>
              <a:xfrm>
                <a:off x="2264739" y="2755628"/>
                <a:ext cx="714373" cy="714373"/>
              </a:xfrm>
              <a:prstGeom prst="rect">
                <a:avLst/>
              </a:prstGeom>
              <a:blipFill>
                <a:blip r:embed="rId3"/>
                <a:stretch>
                  <a:fillRect r="-5000"/>
                </a:stretch>
              </a:blipFill>
              <a:ln w="19050">
                <a:solidFill>
                  <a:schemeClr val="tx2"/>
                </a:solidFill>
              </a:ln>
            </p:spPr>
            <p:txBody>
              <a:bodyPr/>
              <a:lstStyle/>
              <a:p>
                <a:r>
                  <a:rPr lang="en-GB">
                    <a:noFill/>
                  </a:rPr>
                  <a:t> </a:t>
                </a:r>
              </a:p>
            </p:txBody>
          </p:sp>
        </mc:Fallback>
      </mc:AlternateContent>
      <p:sp>
        <p:nvSpPr>
          <p:cNvPr id="15" name="Rectangle 14">
            <a:extLst>
              <a:ext uri="{FF2B5EF4-FFF2-40B4-BE49-F238E27FC236}">
                <a16:creationId xmlns:a16="http://schemas.microsoft.com/office/drawing/2014/main" id="{4A7D71B0-97E7-FA7A-84F7-351EAE265EE2}"/>
              </a:ext>
            </a:extLst>
          </p:cNvPr>
          <p:cNvSpPr/>
          <p:nvPr/>
        </p:nvSpPr>
        <p:spPr>
          <a:xfrm>
            <a:off x="3282887" y="2766812"/>
            <a:ext cx="714373"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3200" dirty="0">
                <a:solidFill>
                  <a:srgbClr val="FF3D6B"/>
                </a:solidFill>
              </a:rPr>
              <a:t>9</a:t>
            </a:r>
            <a:endParaRPr lang="en-GB" sz="2400" dirty="0">
              <a:solidFill>
                <a:srgbClr val="FF3D6B"/>
              </a:solidFill>
            </a:endParaRPr>
          </a:p>
        </p:txBody>
      </p:sp>
      <p:cxnSp>
        <p:nvCxnSpPr>
          <p:cNvPr id="16" name="Straight Arrow Connector 15">
            <a:extLst>
              <a:ext uri="{FF2B5EF4-FFF2-40B4-BE49-F238E27FC236}">
                <a16:creationId xmlns:a16="http://schemas.microsoft.com/office/drawing/2014/main" id="{D6E6B408-A7DC-5D59-D676-414DDC40558C}"/>
              </a:ext>
            </a:extLst>
          </p:cNvPr>
          <p:cNvCxnSpPr>
            <a:cxnSpLocks/>
          </p:cNvCxnSpPr>
          <p:nvPr/>
        </p:nvCxnSpPr>
        <p:spPr>
          <a:xfrm>
            <a:off x="2016973" y="3112814"/>
            <a:ext cx="243494" cy="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B2B8DF7-574A-0A44-0CDA-F272A0888C4C}"/>
              </a:ext>
            </a:extLst>
          </p:cNvPr>
          <p:cNvCxnSpPr>
            <a:cxnSpLocks/>
          </p:cNvCxnSpPr>
          <p:nvPr/>
        </p:nvCxnSpPr>
        <p:spPr>
          <a:xfrm>
            <a:off x="3039393" y="3123998"/>
            <a:ext cx="243494" cy="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1CB4983-5C24-7489-49C1-A29F3A359B82}"/>
              </a:ext>
            </a:extLst>
          </p:cNvPr>
          <p:cNvCxnSpPr>
            <a:cxnSpLocks/>
          </p:cNvCxnSpPr>
          <p:nvPr/>
        </p:nvCxnSpPr>
        <p:spPr>
          <a:xfrm>
            <a:off x="1061242" y="3123998"/>
            <a:ext cx="243494" cy="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71B34B2-862B-6C33-9C04-557CA42A9824}"/>
              </a:ext>
            </a:extLst>
          </p:cNvPr>
          <p:cNvSpPr/>
          <p:nvPr/>
        </p:nvSpPr>
        <p:spPr>
          <a:xfrm>
            <a:off x="349006" y="4379018"/>
            <a:ext cx="714372"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4</a:t>
            </a:r>
          </a:p>
        </p:txBody>
      </p:sp>
      <mc:AlternateContent xmlns:mc="http://schemas.openxmlformats.org/markup-compatibility/2006">
        <mc:Choice xmlns:a14="http://schemas.microsoft.com/office/drawing/2010/main" Requires="a14">
          <p:sp>
            <p:nvSpPr>
              <p:cNvPr id="26" name="Rectangle 25">
                <a:extLst>
                  <a:ext uri="{FF2B5EF4-FFF2-40B4-BE49-F238E27FC236}">
                    <a16:creationId xmlns:a16="http://schemas.microsoft.com/office/drawing/2014/main" id="{F39B2662-B420-B25D-3D42-9DE120DCC4E7}"/>
                  </a:ext>
                </a:extLst>
              </p:cNvPr>
              <p:cNvSpPr/>
              <p:nvPr/>
            </p:nvSpPr>
            <p:spPr>
              <a:xfrm>
                <a:off x="1306872" y="4379019"/>
                <a:ext cx="714373" cy="714373"/>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dirty="0">
                    <a:solidFill>
                      <a:schemeClr val="tx1"/>
                    </a:solidFill>
                  </a:rPr>
                  <a:t> 3</a:t>
                </a:r>
              </a:p>
            </p:txBody>
          </p:sp>
        </mc:Choice>
        <mc:Fallback>
          <p:sp>
            <p:nvSpPr>
              <p:cNvPr id="26" name="Rectangle 25">
                <a:extLst>
                  <a:ext uri="{FF2B5EF4-FFF2-40B4-BE49-F238E27FC236}">
                    <a16:creationId xmlns:a16="http://schemas.microsoft.com/office/drawing/2014/main" id="{F39B2662-B420-B25D-3D42-9DE120DCC4E7}"/>
                  </a:ext>
                </a:extLst>
              </p:cNvPr>
              <p:cNvSpPr>
                <a:spLocks noRot="1" noChangeAspect="1" noMove="1" noResize="1" noEditPoints="1" noAdjustHandles="1" noChangeArrowheads="1" noChangeShapeType="1" noTextEdit="1"/>
              </p:cNvSpPr>
              <p:nvPr/>
            </p:nvSpPr>
            <p:spPr>
              <a:xfrm>
                <a:off x="1306872" y="4379019"/>
                <a:ext cx="714373" cy="714373"/>
              </a:xfrm>
              <a:prstGeom prst="rect">
                <a:avLst/>
              </a:prstGeom>
              <a:blipFill>
                <a:blip r:embed="rId4"/>
                <a:stretch>
                  <a:fillRect r="-4132"/>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7F4109B0-1CE1-7410-BF3F-70E65DA294F1}"/>
                  </a:ext>
                </a:extLst>
              </p:cNvPr>
              <p:cNvSpPr/>
              <p:nvPr/>
            </p:nvSpPr>
            <p:spPr>
              <a:xfrm>
                <a:off x="2264739" y="4379019"/>
                <a:ext cx="714373" cy="714373"/>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smtClean="0">
                          <a:solidFill>
                            <a:srgbClr val="FF0000"/>
                          </a:solidFill>
                          <a:latin typeface="Cambria Math" panose="02040503050406030204" pitchFamily="18" charset="0"/>
                        </a:rPr>
                        <m:t>−2</m:t>
                      </m:r>
                    </m:oMath>
                  </m:oMathPara>
                </a14:m>
                <a:endParaRPr lang="en-GB" sz="2400" dirty="0">
                  <a:solidFill>
                    <a:srgbClr val="FF0000"/>
                  </a:solidFill>
                </a:endParaRPr>
              </a:p>
            </p:txBody>
          </p:sp>
        </mc:Choice>
        <mc:Fallback>
          <p:sp>
            <p:nvSpPr>
              <p:cNvPr id="27" name="Rectangle 26">
                <a:extLst>
                  <a:ext uri="{FF2B5EF4-FFF2-40B4-BE49-F238E27FC236}">
                    <a16:creationId xmlns:a16="http://schemas.microsoft.com/office/drawing/2014/main" id="{7F4109B0-1CE1-7410-BF3F-70E65DA294F1}"/>
                  </a:ext>
                </a:extLst>
              </p:cNvPr>
              <p:cNvSpPr>
                <a:spLocks noRot="1" noChangeAspect="1" noMove="1" noResize="1" noEditPoints="1" noAdjustHandles="1" noChangeArrowheads="1" noChangeShapeType="1" noTextEdit="1"/>
              </p:cNvSpPr>
              <p:nvPr/>
            </p:nvSpPr>
            <p:spPr>
              <a:xfrm>
                <a:off x="2264739" y="4379019"/>
                <a:ext cx="714373" cy="714373"/>
              </a:xfrm>
              <a:prstGeom prst="rect">
                <a:avLst/>
              </a:prstGeom>
              <a:blipFill>
                <a:blip r:embed="rId5"/>
                <a:stretch>
                  <a:fillRect/>
                </a:stretch>
              </a:blipFill>
              <a:ln w="19050">
                <a:solidFill>
                  <a:schemeClr val="tx2"/>
                </a:solidFill>
              </a:ln>
            </p:spPr>
            <p:txBody>
              <a:bodyPr/>
              <a:lstStyle/>
              <a:p>
                <a:r>
                  <a:rPr lang="en-GB">
                    <a:noFill/>
                  </a:rPr>
                  <a:t> </a:t>
                </a:r>
              </a:p>
            </p:txBody>
          </p:sp>
        </mc:Fallback>
      </mc:AlternateContent>
      <p:cxnSp>
        <p:nvCxnSpPr>
          <p:cNvPr id="29" name="Straight Arrow Connector 28">
            <a:extLst>
              <a:ext uri="{FF2B5EF4-FFF2-40B4-BE49-F238E27FC236}">
                <a16:creationId xmlns:a16="http://schemas.microsoft.com/office/drawing/2014/main" id="{B82A332F-162C-BE73-96BC-5268DB6F7583}"/>
              </a:ext>
            </a:extLst>
          </p:cNvPr>
          <p:cNvCxnSpPr>
            <a:cxnSpLocks/>
          </p:cNvCxnSpPr>
          <p:nvPr/>
        </p:nvCxnSpPr>
        <p:spPr>
          <a:xfrm>
            <a:off x="2016973" y="4736205"/>
            <a:ext cx="243494" cy="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B77BD77-06EC-93F7-BF3C-1904F5689A3D}"/>
              </a:ext>
            </a:extLst>
          </p:cNvPr>
          <p:cNvCxnSpPr>
            <a:cxnSpLocks/>
          </p:cNvCxnSpPr>
          <p:nvPr/>
        </p:nvCxnSpPr>
        <p:spPr>
          <a:xfrm>
            <a:off x="3039393" y="4747389"/>
            <a:ext cx="243494" cy="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595F131-F9A9-1684-A87E-4F61B0810FD7}"/>
              </a:ext>
            </a:extLst>
          </p:cNvPr>
          <p:cNvCxnSpPr>
            <a:cxnSpLocks/>
          </p:cNvCxnSpPr>
          <p:nvPr/>
        </p:nvCxnSpPr>
        <p:spPr>
          <a:xfrm>
            <a:off x="1061242" y="4747389"/>
            <a:ext cx="243494" cy="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BE1927F4-38CD-8E6A-4A11-004DFD07E18C}"/>
              </a:ext>
            </a:extLst>
          </p:cNvPr>
          <p:cNvSpPr/>
          <p:nvPr/>
        </p:nvSpPr>
        <p:spPr>
          <a:xfrm>
            <a:off x="3299087" y="4379017"/>
            <a:ext cx="714372" cy="714373"/>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dirty="0">
                <a:solidFill>
                  <a:srgbClr val="002B61"/>
                </a:solidFill>
              </a:rPr>
              <a:t>10</a:t>
            </a:r>
          </a:p>
        </p:txBody>
      </p:sp>
      <p:sp>
        <p:nvSpPr>
          <p:cNvPr id="34" name="TextBox 33">
            <a:extLst>
              <a:ext uri="{FF2B5EF4-FFF2-40B4-BE49-F238E27FC236}">
                <a16:creationId xmlns:a16="http://schemas.microsoft.com/office/drawing/2014/main" id="{B4C5DED9-0E98-AC8F-75D5-02DD5D885B2F}"/>
              </a:ext>
            </a:extLst>
          </p:cNvPr>
          <p:cNvSpPr txBox="1"/>
          <p:nvPr/>
        </p:nvSpPr>
        <p:spPr>
          <a:xfrm>
            <a:off x="4223463" y="2777133"/>
            <a:ext cx="3737780" cy="584775"/>
          </a:xfrm>
          <a:prstGeom prst="rect">
            <a:avLst/>
          </a:prstGeom>
          <a:noFill/>
        </p:spPr>
        <p:txBody>
          <a:bodyPr wrap="square">
            <a:spAutoFit/>
          </a:bodyPr>
          <a:lstStyle/>
          <a:p>
            <a:pPr algn="ctr"/>
            <a:r>
              <a:rPr lang="en-GB" sz="3200" dirty="0"/>
              <a:t>11  ,  19  ,  27  ,  35  …</a:t>
            </a:r>
            <a:endParaRPr lang="en-GB" sz="1800" dirty="0"/>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8850E9E1-23D0-FAA5-A1A8-8DF093C5AD01}"/>
                  </a:ext>
                </a:extLst>
              </p:cNvPr>
              <p:cNvSpPr txBox="1"/>
              <p:nvPr/>
            </p:nvSpPr>
            <p:spPr>
              <a:xfrm>
                <a:off x="8336532" y="2100217"/>
                <a:ext cx="4671846" cy="461665"/>
              </a:xfrm>
              <a:prstGeom prst="rect">
                <a:avLst/>
              </a:prstGeom>
              <a:noFill/>
            </p:spPr>
            <p:txBody>
              <a:bodyPr wrap="square" rtlCol="0">
                <a:spAutoFit/>
              </a:bodyPr>
              <a:lstStyle/>
              <a:p>
                <a:r>
                  <a:rPr lang="en-GB" sz="2400"/>
                  <a:t>3)   Work out 307</a:t>
                </a:r>
                <a14:m>
                  <m:oMath xmlns:m="http://schemas.openxmlformats.org/officeDocument/2006/math">
                    <m:r>
                      <a:rPr lang="en-GB" sz="2400" b="0" i="0" smtClean="0">
                        <a:latin typeface="Cambria Math" panose="02040503050406030204" pitchFamily="18" charset="0"/>
                      </a:rPr>
                      <m:t> </m:t>
                    </m:r>
                    <m:r>
                      <a:rPr lang="en-GB" sz="2400" b="0" i="1" smtClean="0">
                        <a:latin typeface="Cambria Math" panose="02040503050406030204" pitchFamily="18" charset="0"/>
                      </a:rPr>
                      <m:t>+</m:t>
                    </m:r>
                  </m:oMath>
                </a14:m>
                <a:r>
                  <a:rPr lang="en-GB" sz="2400"/>
                  <a:t> 254</a:t>
                </a:r>
              </a:p>
            </p:txBody>
          </p:sp>
        </mc:Choice>
        <mc:Fallback>
          <p:sp>
            <p:nvSpPr>
              <p:cNvPr id="35" name="TextBox 34">
                <a:extLst>
                  <a:ext uri="{FF2B5EF4-FFF2-40B4-BE49-F238E27FC236}">
                    <a16:creationId xmlns:a16="http://schemas.microsoft.com/office/drawing/2014/main" id="{8850E9E1-23D0-FAA5-A1A8-8DF093C5AD01}"/>
                  </a:ext>
                </a:extLst>
              </p:cNvPr>
              <p:cNvSpPr txBox="1">
                <a:spLocks noRot="1" noChangeAspect="1" noMove="1" noResize="1" noEditPoints="1" noAdjustHandles="1" noChangeArrowheads="1" noChangeShapeType="1" noTextEdit="1"/>
              </p:cNvSpPr>
              <p:nvPr/>
            </p:nvSpPr>
            <p:spPr>
              <a:xfrm>
                <a:off x="8336532" y="2100217"/>
                <a:ext cx="4671846" cy="461665"/>
              </a:xfrm>
              <a:prstGeom prst="rect">
                <a:avLst/>
              </a:prstGeom>
              <a:blipFill>
                <a:blip r:embed="rId6"/>
                <a:stretch>
                  <a:fillRect l="-2089" t="-10667" b="-306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F892AE07-CEAF-A2C3-049F-033EE96AE1F3}"/>
                  </a:ext>
                </a:extLst>
              </p:cNvPr>
              <p:cNvSpPr txBox="1"/>
              <p:nvPr/>
            </p:nvSpPr>
            <p:spPr>
              <a:xfrm>
                <a:off x="8336533" y="3238157"/>
                <a:ext cx="5198022" cy="616194"/>
              </a:xfrm>
              <a:prstGeom prst="rect">
                <a:avLst/>
              </a:prstGeom>
              <a:noFill/>
            </p:spPr>
            <p:txBody>
              <a:bodyPr wrap="square" rtlCol="0">
                <a:spAutoFit/>
              </a:bodyPr>
              <a:lstStyle/>
              <a:p>
                <a:r>
                  <a:rPr lang="en-GB" sz="2400"/>
                  <a:t>4)   Work out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5</m:t>
                        </m:r>
                      </m:den>
                    </m:f>
                  </m:oMath>
                </a14:m>
                <a:r>
                  <a:rPr lang="en-GB" sz="2400"/>
                  <a:t> of 30 g</a:t>
                </a:r>
              </a:p>
            </p:txBody>
          </p:sp>
        </mc:Choice>
        <mc:Fallback>
          <p:sp>
            <p:nvSpPr>
              <p:cNvPr id="36" name="TextBox 35">
                <a:extLst>
                  <a:ext uri="{FF2B5EF4-FFF2-40B4-BE49-F238E27FC236}">
                    <a16:creationId xmlns:a16="http://schemas.microsoft.com/office/drawing/2014/main" id="{F892AE07-CEAF-A2C3-049F-033EE96AE1F3}"/>
                  </a:ext>
                </a:extLst>
              </p:cNvPr>
              <p:cNvSpPr txBox="1">
                <a:spLocks noRot="1" noChangeAspect="1" noMove="1" noResize="1" noEditPoints="1" noAdjustHandles="1" noChangeArrowheads="1" noChangeShapeType="1" noTextEdit="1"/>
              </p:cNvSpPr>
              <p:nvPr/>
            </p:nvSpPr>
            <p:spPr>
              <a:xfrm>
                <a:off x="8336533" y="3238157"/>
                <a:ext cx="5198022" cy="616194"/>
              </a:xfrm>
              <a:prstGeom prst="rect">
                <a:avLst/>
              </a:prstGeom>
              <a:blipFill>
                <a:blip r:embed="rId7"/>
                <a:stretch>
                  <a:fillRect l="-1878" b="-9901"/>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0239FCB1-EE50-125E-D6BA-B1C86BD8C3CF}"/>
              </a:ext>
            </a:extLst>
          </p:cNvPr>
          <p:cNvSpPr txBox="1"/>
          <p:nvPr/>
        </p:nvSpPr>
        <p:spPr>
          <a:xfrm>
            <a:off x="10305677" y="4148184"/>
            <a:ext cx="838198" cy="461665"/>
          </a:xfrm>
          <a:prstGeom prst="rect">
            <a:avLst/>
          </a:prstGeom>
          <a:noFill/>
        </p:spPr>
        <p:txBody>
          <a:bodyPr wrap="square" rtlCol="0">
            <a:spAutoFit/>
          </a:bodyPr>
          <a:lstStyle/>
          <a:p>
            <a:r>
              <a:rPr lang="en-GB" sz="2400" dirty="0">
                <a:solidFill>
                  <a:srgbClr val="FF3D6B"/>
                </a:solidFill>
              </a:rPr>
              <a:t>6 g</a:t>
            </a:r>
          </a:p>
        </p:txBody>
      </p:sp>
      <p:sp>
        <p:nvSpPr>
          <p:cNvPr id="3" name="TextBox 2">
            <a:extLst>
              <a:ext uri="{FF2B5EF4-FFF2-40B4-BE49-F238E27FC236}">
                <a16:creationId xmlns:a16="http://schemas.microsoft.com/office/drawing/2014/main" id="{AC5E2013-EF56-D162-B931-D154D341DF36}"/>
              </a:ext>
            </a:extLst>
          </p:cNvPr>
          <p:cNvSpPr txBox="1"/>
          <p:nvPr/>
        </p:nvSpPr>
        <p:spPr>
          <a:xfrm>
            <a:off x="10033920" y="2632776"/>
            <a:ext cx="937690" cy="461665"/>
          </a:xfrm>
          <a:prstGeom prst="rect">
            <a:avLst/>
          </a:prstGeom>
          <a:noFill/>
        </p:spPr>
        <p:txBody>
          <a:bodyPr wrap="square" rtlCol="0">
            <a:spAutoFit/>
          </a:bodyPr>
          <a:lstStyle/>
          <a:p>
            <a:r>
              <a:rPr lang="en-GB" sz="2400">
                <a:solidFill>
                  <a:srgbClr val="FF3D6B"/>
                </a:solidFill>
              </a:rPr>
              <a:t>561</a:t>
            </a:r>
          </a:p>
        </p:txBody>
      </p:sp>
      <p:sp>
        <p:nvSpPr>
          <p:cNvPr id="4" name="TextBox 3">
            <a:extLst>
              <a:ext uri="{FF2B5EF4-FFF2-40B4-BE49-F238E27FC236}">
                <a16:creationId xmlns:a16="http://schemas.microsoft.com/office/drawing/2014/main" id="{79518AC7-80B0-1CA5-214E-4BD78755BE83}"/>
              </a:ext>
            </a:extLst>
          </p:cNvPr>
          <p:cNvSpPr txBox="1"/>
          <p:nvPr/>
        </p:nvSpPr>
        <p:spPr>
          <a:xfrm>
            <a:off x="6512965" y="3351317"/>
            <a:ext cx="536381" cy="461665"/>
          </a:xfrm>
          <a:prstGeom prst="rect">
            <a:avLst/>
          </a:prstGeom>
          <a:noFill/>
        </p:spPr>
        <p:txBody>
          <a:bodyPr wrap="square" rtlCol="0">
            <a:spAutoFit/>
          </a:bodyPr>
          <a:lstStyle/>
          <a:p>
            <a:pPr algn="ctr"/>
            <a:r>
              <a:rPr lang="en-GB" sz="2400" dirty="0">
                <a:solidFill>
                  <a:srgbClr val="FF3D6B"/>
                </a:solidFill>
              </a:rPr>
              <a:t>43</a:t>
            </a:r>
          </a:p>
        </p:txBody>
      </p:sp>
      <p:sp>
        <p:nvSpPr>
          <p:cNvPr id="7" name="TextBox 6">
            <a:extLst>
              <a:ext uri="{FF2B5EF4-FFF2-40B4-BE49-F238E27FC236}">
                <a16:creationId xmlns:a16="http://schemas.microsoft.com/office/drawing/2014/main" id="{E4C03500-E8F6-1528-281A-8E07699C2522}"/>
              </a:ext>
            </a:extLst>
          </p:cNvPr>
          <p:cNvSpPr txBox="1"/>
          <p:nvPr/>
        </p:nvSpPr>
        <p:spPr>
          <a:xfrm>
            <a:off x="6781155" y="4368927"/>
            <a:ext cx="536381" cy="461665"/>
          </a:xfrm>
          <a:prstGeom prst="rect">
            <a:avLst/>
          </a:prstGeom>
          <a:noFill/>
        </p:spPr>
        <p:txBody>
          <a:bodyPr wrap="square" rtlCol="0">
            <a:spAutoFit/>
          </a:bodyPr>
          <a:lstStyle/>
          <a:p>
            <a:pPr algn="ctr"/>
            <a:r>
              <a:rPr lang="en-GB" sz="2400" dirty="0">
                <a:solidFill>
                  <a:srgbClr val="FF3D6B"/>
                </a:solidFill>
              </a:rPr>
              <a:t>+7 </a:t>
            </a:r>
          </a:p>
        </p:txBody>
      </p:sp>
    </p:spTree>
    <p:extLst>
      <p:ext uri="{BB962C8B-B14F-4D97-AF65-F5344CB8AC3E}">
        <p14:creationId xmlns:p14="http://schemas.microsoft.com/office/powerpoint/2010/main" val="212608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6E805-A3E1-F439-9E41-8D2471C3A262}"/>
            </a:ext>
          </a:extLst>
        </p:cNvPr>
        <p:cNvGrpSpPr/>
        <p:nvPr/>
      </p:nvGrpSpPr>
      <p:grpSpPr>
        <a:xfrm>
          <a:off x="0" y="0"/>
          <a:ext cx="0" cy="0"/>
          <a:chOff x="0" y="0"/>
          <a:chExt cx="0" cy="0"/>
        </a:xfrm>
      </p:grpSpPr>
      <p:sp>
        <p:nvSpPr>
          <p:cNvPr id="2" name="textbox">
            <a:extLst>
              <a:ext uri="{FF2B5EF4-FFF2-40B4-BE49-F238E27FC236}">
                <a16:creationId xmlns:a16="http://schemas.microsoft.com/office/drawing/2014/main" id="{1973331C-F773-BDD9-0C86-D69884082B84}"/>
              </a:ext>
            </a:extLst>
          </p:cNvPr>
          <p:cNvSpPr/>
          <p:nvPr/>
        </p:nvSpPr>
        <p:spPr>
          <a:xfrm>
            <a:off x="5547860" y="3936994"/>
            <a:ext cx="3888618" cy="2286977"/>
          </a:xfrm>
          <a:prstGeom prst="roundRect">
            <a:avLst/>
          </a:prstGeom>
          <a:solidFill>
            <a:schemeClr val="bg1"/>
          </a:solidFill>
          <a:ln w="28575" cap="flat" cmpd="sng" algn="ctr">
            <a:solidFill>
              <a:schemeClr val="tx1"/>
            </a:solidFill>
            <a:prstDash val="solid"/>
            <a:miter lim="800000"/>
          </a:ln>
          <a:effectLst/>
          <a:scene3d>
            <a:camera prst="orthographicFront"/>
            <a:lightRig rig="threePt" dir="t">
              <a:rot lat="0" lon="0" rev="0"/>
            </a:lightRig>
          </a:scene3d>
          <a:sp3d/>
        </p:spPr>
        <p:txBody>
          <a:bodyPr wrap="square" rtlCol="0" anchor="ctr" anchorCtr="0"/>
          <a:lstStyle/>
          <a:p>
            <a:pPr lvl="0" algn="ctr" defTabSz="342900">
              <a:defRPr/>
            </a:pPr>
            <a:r>
              <a:rPr lang="en-GB" sz="2400" kern="0"/>
              <a:t>collection of terms involving variables and numbers</a:t>
            </a:r>
          </a:p>
        </p:txBody>
      </p:sp>
      <p:sp>
        <p:nvSpPr>
          <p:cNvPr id="3" name="textbox">
            <a:extLst>
              <a:ext uri="{FF2B5EF4-FFF2-40B4-BE49-F238E27FC236}">
                <a16:creationId xmlns:a16="http://schemas.microsoft.com/office/drawing/2014/main" id="{D82CD778-0EC7-B9CC-E0D7-33F3126A3D2A}"/>
              </a:ext>
            </a:extLst>
          </p:cNvPr>
          <p:cNvSpPr/>
          <p:nvPr/>
        </p:nvSpPr>
        <p:spPr>
          <a:xfrm>
            <a:off x="5547860" y="3936994"/>
            <a:ext cx="3888618" cy="2286977"/>
          </a:xfrm>
          <a:prstGeom prst="roundRect">
            <a:avLst/>
          </a:prstGeom>
          <a:solidFill>
            <a:srgbClr val="E7FDFF"/>
          </a:solidFill>
          <a:ln w="28575" cap="flat" cmpd="sng" algn="ctr">
            <a:solidFill>
              <a:srgbClr val="00A3AE"/>
            </a:solidFill>
            <a:prstDash val="solid"/>
            <a:miter lim="800000"/>
          </a:ln>
          <a:effectLst/>
          <a:scene3d>
            <a:camera prst="orthographicFront"/>
            <a:lightRig rig="threePt" dir="t">
              <a:rot lat="0" lon="0" rev="0"/>
            </a:lightRig>
          </a:scene3d>
          <a:sp3d/>
        </p:spPr>
        <p:txBody>
          <a:bodyPr wrap="none"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A3AE"/>
                </a:solidFill>
                <a:effectLst/>
                <a:uLnTx/>
                <a:uFillTx/>
                <a:latin typeface="Aptos" panose="02110004020202020204"/>
                <a:ea typeface="+mn-ea"/>
                <a:cs typeface="+mn-cs"/>
              </a:rPr>
              <a:t>expression</a:t>
            </a:r>
          </a:p>
        </p:txBody>
      </p:sp>
      <p:sp>
        <p:nvSpPr>
          <p:cNvPr id="4" name="textbox">
            <a:extLst>
              <a:ext uri="{FF2B5EF4-FFF2-40B4-BE49-F238E27FC236}">
                <a16:creationId xmlns:a16="http://schemas.microsoft.com/office/drawing/2014/main" id="{0D7DED81-88BF-DEF4-2CC3-D56C44CBA696}"/>
              </a:ext>
            </a:extLst>
          </p:cNvPr>
          <p:cNvSpPr/>
          <p:nvPr/>
        </p:nvSpPr>
        <p:spPr>
          <a:xfrm>
            <a:off x="1303692" y="3936994"/>
            <a:ext cx="3888618" cy="2286977"/>
          </a:xfrm>
          <a:prstGeom prst="roundRect">
            <a:avLst/>
          </a:prstGeom>
          <a:solidFill>
            <a:schemeClr val="bg1"/>
          </a:solidFill>
          <a:ln w="28575" cap="flat" cmpd="sng" algn="ctr">
            <a:solidFill>
              <a:schemeClr val="tx1"/>
            </a:solidFill>
            <a:prstDash val="solid"/>
            <a:miter lim="800000"/>
          </a:ln>
          <a:effectLst/>
          <a:scene3d>
            <a:camera prst="orthographicFront"/>
            <a:lightRig rig="threePt" dir="t">
              <a:rot lat="0" lon="0" rev="0"/>
            </a:lightRig>
          </a:scene3d>
          <a:sp3d/>
        </p:spPr>
        <p:txBody>
          <a:bodyPr wrap="square" rtlCol="0" anchor="ctr" anchorCtr="0"/>
          <a:lstStyle/>
          <a:p>
            <a:pPr lvl="0" algn="ctr" defTabSz="342900">
              <a:defRPr/>
            </a:pPr>
            <a:r>
              <a:rPr lang="en-GB" sz="2400" kern="0"/>
              <a:t>number or variable or any combination of number and variable combined by multiplication or division</a:t>
            </a:r>
            <a:endParaRPr kumimoji="0" lang="en-GB" sz="2400" b="0" i="0" u="none" strike="noStrike" kern="0" cap="none" spc="0" normalizeH="0" baseline="0" noProof="0">
              <a:ln>
                <a:noFill/>
              </a:ln>
              <a:effectLst/>
              <a:uLnTx/>
              <a:uFillTx/>
              <a:latin typeface="Aptos" panose="02110004020202020204"/>
              <a:ea typeface="+mn-ea"/>
              <a:cs typeface="+mn-cs"/>
            </a:endParaRPr>
          </a:p>
        </p:txBody>
      </p:sp>
      <p:sp>
        <p:nvSpPr>
          <p:cNvPr id="7" name="textbox">
            <a:extLst>
              <a:ext uri="{FF2B5EF4-FFF2-40B4-BE49-F238E27FC236}">
                <a16:creationId xmlns:a16="http://schemas.microsoft.com/office/drawing/2014/main" id="{DD7860CC-6C27-92D0-3FD0-4E2F3A2D5629}"/>
              </a:ext>
            </a:extLst>
          </p:cNvPr>
          <p:cNvSpPr/>
          <p:nvPr/>
        </p:nvSpPr>
        <p:spPr>
          <a:xfrm>
            <a:off x="1303692" y="3936994"/>
            <a:ext cx="3888618" cy="2286977"/>
          </a:xfrm>
          <a:prstGeom prst="roundRect">
            <a:avLst/>
          </a:prstGeom>
          <a:solidFill>
            <a:srgbClr val="E7FDFF"/>
          </a:solidFill>
          <a:ln w="28575" cap="flat" cmpd="sng" algn="ctr">
            <a:solidFill>
              <a:srgbClr val="00A3AE"/>
            </a:solidFill>
            <a:prstDash val="solid"/>
            <a:miter lim="800000"/>
          </a:ln>
          <a:effectLst/>
          <a:scene3d>
            <a:camera prst="orthographicFront"/>
            <a:lightRig rig="threePt" dir="t">
              <a:rot lat="0" lon="0" rev="0"/>
            </a:lightRig>
          </a:scene3d>
          <a:sp3d/>
        </p:spPr>
        <p:txBody>
          <a:bodyPr wrap="none"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A3AE"/>
                </a:solidFill>
                <a:effectLst/>
                <a:uLnTx/>
                <a:uFillTx/>
                <a:latin typeface="Aptos" panose="02110004020202020204"/>
                <a:ea typeface="+mn-ea"/>
                <a:cs typeface="+mn-cs"/>
              </a:rPr>
              <a:t>term</a:t>
            </a:r>
          </a:p>
        </p:txBody>
      </p:sp>
      <p:sp>
        <p:nvSpPr>
          <p:cNvPr id="8" name="textbox">
            <a:extLst>
              <a:ext uri="{FF2B5EF4-FFF2-40B4-BE49-F238E27FC236}">
                <a16:creationId xmlns:a16="http://schemas.microsoft.com/office/drawing/2014/main" id="{8146F3BD-49CD-E3AC-24B3-2B6317A95CF2}"/>
              </a:ext>
            </a:extLst>
          </p:cNvPr>
          <p:cNvSpPr/>
          <p:nvPr/>
        </p:nvSpPr>
        <p:spPr>
          <a:xfrm>
            <a:off x="5547860" y="1397782"/>
            <a:ext cx="3888618" cy="2286977"/>
          </a:xfrm>
          <a:prstGeom prst="roundRect">
            <a:avLst/>
          </a:prstGeom>
          <a:solidFill>
            <a:schemeClr val="bg1"/>
          </a:solidFill>
          <a:ln w="28575" cap="flat" cmpd="sng" algn="ctr">
            <a:solidFill>
              <a:schemeClr val="tx1"/>
            </a:solidFill>
            <a:prstDash val="solid"/>
            <a:miter lim="800000"/>
          </a:ln>
          <a:effectLst/>
          <a:scene3d>
            <a:camera prst="orthographicFront"/>
            <a:lightRig rig="threePt" dir="t">
              <a:rot lat="0" lon="0" rev="0"/>
            </a:lightRig>
          </a:scene3d>
          <a:sp3d/>
        </p:spPr>
        <p:txBody>
          <a:bodyPr wrap="square" rtlCol="0" anchor="ctr" anchorCtr="0"/>
          <a:lstStyle/>
          <a:p>
            <a:pPr lvl="0" algn="ctr" defTabSz="342900">
              <a:defRPr/>
            </a:pPr>
            <a:r>
              <a:rPr lang="en-GB" sz="2400" kern="0"/>
              <a:t>symbol, usually a letter, that can represent any value in mathematical expressions, identities and formulae</a:t>
            </a:r>
            <a:endParaRPr kumimoji="0" lang="en-GB" sz="2400" b="0" i="0" u="none" strike="noStrike" kern="0" cap="none" spc="0" normalizeH="0" baseline="0" noProof="0">
              <a:ln>
                <a:noFill/>
              </a:ln>
              <a:effectLst/>
              <a:uLnTx/>
              <a:uFillTx/>
              <a:latin typeface="Aptos" panose="02110004020202020204"/>
              <a:ea typeface="+mn-ea"/>
              <a:cs typeface="+mn-cs"/>
            </a:endParaRPr>
          </a:p>
        </p:txBody>
      </p:sp>
      <p:sp>
        <p:nvSpPr>
          <p:cNvPr id="9" name="textbox">
            <a:extLst>
              <a:ext uri="{FF2B5EF4-FFF2-40B4-BE49-F238E27FC236}">
                <a16:creationId xmlns:a16="http://schemas.microsoft.com/office/drawing/2014/main" id="{F76B5154-30E5-3BCF-25B6-73F0975E717B}"/>
              </a:ext>
            </a:extLst>
          </p:cNvPr>
          <p:cNvSpPr/>
          <p:nvPr/>
        </p:nvSpPr>
        <p:spPr>
          <a:xfrm>
            <a:off x="5547860" y="1397782"/>
            <a:ext cx="3888618" cy="2286977"/>
          </a:xfrm>
          <a:prstGeom prst="roundRect">
            <a:avLst/>
          </a:prstGeom>
          <a:solidFill>
            <a:srgbClr val="E7FDFF"/>
          </a:solidFill>
          <a:ln w="28575" cap="flat" cmpd="sng" algn="ctr">
            <a:solidFill>
              <a:srgbClr val="00A3AE"/>
            </a:solidFill>
            <a:prstDash val="solid"/>
            <a:miter lim="800000"/>
          </a:ln>
          <a:effectLst/>
          <a:scene3d>
            <a:camera prst="orthographicFront"/>
            <a:lightRig rig="threePt" dir="t">
              <a:rot lat="0" lon="0" rev="0"/>
            </a:lightRig>
          </a:scene3d>
          <a:sp3d/>
        </p:spPr>
        <p:txBody>
          <a:bodyPr wrap="none"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A3AE"/>
                </a:solidFill>
                <a:effectLst/>
                <a:uLnTx/>
                <a:uFillTx/>
                <a:latin typeface="Aptos" panose="02110004020202020204"/>
                <a:ea typeface="+mn-ea"/>
                <a:cs typeface="+mn-cs"/>
              </a:rPr>
              <a:t>variable</a:t>
            </a:r>
          </a:p>
        </p:txBody>
      </p:sp>
      <p:sp>
        <p:nvSpPr>
          <p:cNvPr id="10" name="textbox">
            <a:extLst>
              <a:ext uri="{FF2B5EF4-FFF2-40B4-BE49-F238E27FC236}">
                <a16:creationId xmlns:a16="http://schemas.microsoft.com/office/drawing/2014/main" id="{6C8C2B76-3C91-BE6C-5539-6EFE3FD393FB}"/>
              </a:ext>
            </a:extLst>
          </p:cNvPr>
          <p:cNvSpPr/>
          <p:nvPr/>
        </p:nvSpPr>
        <p:spPr>
          <a:xfrm>
            <a:off x="1303692" y="1397782"/>
            <a:ext cx="3888618" cy="2286977"/>
          </a:xfrm>
          <a:prstGeom prst="roundRect">
            <a:avLst/>
          </a:prstGeom>
          <a:solidFill>
            <a:schemeClr val="bg1"/>
          </a:solidFill>
          <a:ln w="28575" cap="flat" cmpd="sng" algn="ctr">
            <a:solidFill>
              <a:schemeClr val="tx1"/>
            </a:solidFill>
            <a:prstDash val="solid"/>
            <a:miter lim="800000"/>
          </a:ln>
          <a:effectLst/>
          <a:scene3d>
            <a:camera prst="orthographicFront"/>
            <a:lightRig rig="threePt" dir="t">
              <a:rot lat="0" lon="0" rev="0"/>
            </a:lightRig>
          </a:scene3d>
          <a:sp3d/>
        </p:spPr>
        <p:txBody>
          <a:bodyPr wrap="square" rtlCol="0" anchor="ctr" anchorCtr="0"/>
          <a:lstStyle/>
          <a:p>
            <a:pPr lvl="0" algn="ctr" defTabSz="342900">
              <a:defRPr/>
            </a:pPr>
            <a:r>
              <a:rPr lang="en-GB" sz="2400" kern="0">
                <a:solidFill>
                  <a:srgbClr val="002F66"/>
                </a:solidFill>
              </a:rPr>
              <a:t>opposite effect of</a:t>
            </a:r>
          </a:p>
        </p:txBody>
      </p:sp>
      <p:sp>
        <p:nvSpPr>
          <p:cNvPr id="11" name="textbox">
            <a:extLst>
              <a:ext uri="{FF2B5EF4-FFF2-40B4-BE49-F238E27FC236}">
                <a16:creationId xmlns:a16="http://schemas.microsoft.com/office/drawing/2014/main" id="{E4D5D95F-02EF-F179-B501-DE843DD52B16}"/>
              </a:ext>
            </a:extLst>
          </p:cNvPr>
          <p:cNvSpPr/>
          <p:nvPr/>
        </p:nvSpPr>
        <p:spPr>
          <a:xfrm>
            <a:off x="1303692" y="1397782"/>
            <a:ext cx="3888618" cy="2286977"/>
          </a:xfrm>
          <a:prstGeom prst="roundRect">
            <a:avLst/>
          </a:prstGeom>
          <a:solidFill>
            <a:srgbClr val="E7FDFF"/>
          </a:solidFill>
          <a:ln w="28575" cap="flat" cmpd="sng" algn="ctr">
            <a:solidFill>
              <a:srgbClr val="00A3AE"/>
            </a:solidFill>
            <a:prstDash val="solid"/>
            <a:miter lim="800000"/>
          </a:ln>
          <a:effectLst/>
          <a:scene3d>
            <a:camera prst="orthographicFront"/>
            <a:lightRig rig="threePt" dir="t">
              <a:rot lat="0" lon="0" rev="0"/>
            </a:lightRig>
          </a:scene3d>
          <a:sp3d/>
        </p:spPr>
        <p:txBody>
          <a:bodyPr wrap="none" rtlCol="0" anchor="ctr" anchorCtr="0"/>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a:ln>
                  <a:noFill/>
                </a:ln>
                <a:solidFill>
                  <a:srgbClr val="00A3AE"/>
                </a:solidFill>
                <a:effectLst/>
                <a:uLnTx/>
                <a:uFillTx/>
                <a:latin typeface="Aptos" panose="02110004020202020204"/>
                <a:ea typeface="+mn-ea"/>
                <a:cs typeface="+mn-cs"/>
              </a:rPr>
              <a:t>inverse</a:t>
            </a:r>
          </a:p>
        </p:txBody>
      </p:sp>
      <p:sp>
        <p:nvSpPr>
          <p:cNvPr id="12" name="textbox">
            <a:extLst>
              <a:ext uri="{FF2B5EF4-FFF2-40B4-BE49-F238E27FC236}">
                <a16:creationId xmlns:a16="http://schemas.microsoft.com/office/drawing/2014/main" id="{4AC4778E-15C3-FCBE-6DB7-95821C2DFF3C}"/>
              </a:ext>
            </a:extLst>
          </p:cNvPr>
          <p:cNvSpPr txBox="1"/>
          <p:nvPr/>
        </p:nvSpPr>
        <p:spPr>
          <a:xfrm>
            <a:off x="0" y="368238"/>
            <a:ext cx="10850252" cy="830997"/>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E67"/>
                </a:solidFill>
                <a:effectLst/>
                <a:uLnTx/>
                <a:uFillTx/>
                <a:latin typeface="Aptos" panose="02110004020202020204"/>
                <a:ea typeface="+mn-ea"/>
                <a:cs typeface="+mn-cs"/>
              </a:rPr>
              <a:t>What are the definitions of the key vocabulary?</a:t>
            </a:r>
          </a:p>
          <a:p>
            <a:pPr algn="ctr" defTabSz="342900">
              <a:defRPr/>
            </a:pPr>
            <a:r>
              <a:rPr kumimoji="0" lang="en-GB" sz="2400" b="0" i="0" u="none" strike="noStrike" kern="1200" cap="none" spc="0" normalizeH="0" baseline="0" noProof="0">
                <a:ln>
                  <a:noFill/>
                </a:ln>
                <a:solidFill>
                  <a:srgbClr val="002E67"/>
                </a:solidFill>
                <a:effectLst/>
                <a:uLnTx/>
                <a:uFillTx/>
                <a:latin typeface="Aptos" panose="02110004020202020204"/>
                <a:ea typeface="+mn-ea"/>
                <a:cs typeface="+mn-cs"/>
              </a:rPr>
              <a:t>Click on a word to reveal the definition. </a:t>
            </a:r>
          </a:p>
        </p:txBody>
      </p:sp>
      <p:pic>
        <p:nvPicPr>
          <p:cNvPr id="23" name="Picture 22" descr="A white speech bubble in a blue circle&#10;&#10;Description automatically generated">
            <a:extLst>
              <a:ext uri="{FF2B5EF4-FFF2-40B4-BE49-F238E27FC236}">
                <a16:creationId xmlns:a16="http://schemas.microsoft.com/office/drawing/2014/main" id="{066E7372-FEB9-1125-9939-526EB24F48B7}"/>
              </a:ext>
            </a:extLst>
          </p:cNvPr>
          <p:cNvPicPr>
            <a:picLocks noChangeAspect="1"/>
          </p:cNvPicPr>
          <p:nvPr/>
        </p:nvPicPr>
        <p:blipFill>
          <a:blip r:embed="rId2"/>
          <a:stretch>
            <a:fillRect/>
          </a:stretch>
        </p:blipFill>
        <p:spPr>
          <a:xfrm>
            <a:off x="11164480" y="829903"/>
            <a:ext cx="713291" cy="713291"/>
          </a:xfrm>
          <a:prstGeom prst="rect">
            <a:avLst/>
          </a:prstGeom>
        </p:spPr>
      </p:pic>
    </p:spTree>
    <p:extLst>
      <p:ext uri="{BB962C8B-B14F-4D97-AF65-F5344CB8AC3E}">
        <p14:creationId xmlns:p14="http://schemas.microsoft.com/office/powerpoint/2010/main" val="17960737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250"/>
                                        <p:tgtEl>
                                          <p:spTgt spid="11"/>
                                        </p:tgtEl>
                                        <p:attrNameLst>
                                          <p:attrName>ppt_w</p:attrName>
                                        </p:attrNameLst>
                                      </p:cBhvr>
                                      <p:tavLst>
                                        <p:tav tm="0">
                                          <p:val>
                                            <p:strVal val="ppt_w"/>
                                          </p:val>
                                        </p:tav>
                                        <p:tav tm="100000">
                                          <p:val>
                                            <p:fltVal val="0"/>
                                          </p:val>
                                        </p:tav>
                                      </p:tavLst>
                                    </p:anim>
                                    <p:anim calcmode="lin" valueType="num">
                                      <p:cBhvr>
                                        <p:cTn id="7" dur="250"/>
                                        <p:tgtEl>
                                          <p:spTgt spid="11"/>
                                        </p:tgtEl>
                                        <p:attrNameLst>
                                          <p:attrName>ppt_h</p:attrName>
                                        </p:attrNameLst>
                                      </p:cBhvr>
                                      <p:tavLst>
                                        <p:tav tm="0">
                                          <p:val>
                                            <p:strVal val="ppt_h"/>
                                          </p:val>
                                        </p:tav>
                                        <p:tav tm="100000">
                                          <p:val>
                                            <p:strVal val="ppt_h"/>
                                          </p:val>
                                        </p:tav>
                                      </p:tavLst>
                                    </p:anim>
                                    <p:set>
                                      <p:cBhvr>
                                        <p:cTn id="8" dur="1" fill="hold">
                                          <p:stCondLst>
                                            <p:cond delay="249"/>
                                          </p:stCondLst>
                                        </p:cTn>
                                        <p:tgtEl>
                                          <p:spTgt spid="11"/>
                                        </p:tgtEl>
                                        <p:attrNameLst>
                                          <p:attrName>style.visibility</p:attrName>
                                        </p:attrNameLst>
                                      </p:cBhvr>
                                      <p:to>
                                        <p:strVal val="hidden"/>
                                      </p:to>
                                    </p:set>
                                  </p:childTnLst>
                                </p:cTn>
                              </p:par>
                            </p:childTnLst>
                          </p:cTn>
                        </p:par>
                        <p:par>
                          <p:cTn id="9" fill="hold">
                            <p:stCondLst>
                              <p:cond delay="250"/>
                            </p:stCondLst>
                            <p:childTnLst>
                              <p:par>
                                <p:cTn id="10" presetID="17"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7" presetClass="exit" presetSubtype="10" fill="hold" grpId="0" nodeType="clickEffect">
                                  <p:stCondLst>
                                    <p:cond delay="0"/>
                                  </p:stCondLst>
                                  <p:childTnLst>
                                    <p:anim calcmode="lin" valueType="num">
                                      <p:cBhvr>
                                        <p:cTn id="18" dur="250"/>
                                        <p:tgtEl>
                                          <p:spTgt spid="9"/>
                                        </p:tgtEl>
                                        <p:attrNameLst>
                                          <p:attrName>ppt_w</p:attrName>
                                        </p:attrNameLst>
                                      </p:cBhvr>
                                      <p:tavLst>
                                        <p:tav tm="0">
                                          <p:val>
                                            <p:strVal val="ppt_w"/>
                                          </p:val>
                                        </p:tav>
                                        <p:tav tm="100000">
                                          <p:val>
                                            <p:fltVal val="0"/>
                                          </p:val>
                                        </p:tav>
                                      </p:tavLst>
                                    </p:anim>
                                    <p:anim calcmode="lin" valueType="num">
                                      <p:cBhvr>
                                        <p:cTn id="19" dur="250"/>
                                        <p:tgtEl>
                                          <p:spTgt spid="9"/>
                                        </p:tgtEl>
                                        <p:attrNameLst>
                                          <p:attrName>ppt_h</p:attrName>
                                        </p:attrNameLst>
                                      </p:cBhvr>
                                      <p:tavLst>
                                        <p:tav tm="0">
                                          <p:val>
                                            <p:strVal val="ppt_h"/>
                                          </p:val>
                                        </p:tav>
                                        <p:tav tm="100000">
                                          <p:val>
                                            <p:strVal val="ppt_h"/>
                                          </p:val>
                                        </p:tav>
                                      </p:tavLst>
                                    </p:anim>
                                    <p:set>
                                      <p:cBhvr>
                                        <p:cTn id="20" dur="1" fill="hold">
                                          <p:stCondLst>
                                            <p:cond delay="249"/>
                                          </p:stCondLst>
                                        </p:cTn>
                                        <p:tgtEl>
                                          <p:spTgt spid="9"/>
                                        </p:tgtEl>
                                        <p:attrNameLst>
                                          <p:attrName>style.visibility</p:attrName>
                                        </p:attrNameLst>
                                      </p:cBhvr>
                                      <p:to>
                                        <p:strVal val="hidden"/>
                                      </p:to>
                                    </p:set>
                                  </p:childTnLst>
                                </p:cTn>
                              </p:par>
                            </p:childTnLst>
                          </p:cTn>
                        </p:par>
                        <p:par>
                          <p:cTn id="21" fill="hold">
                            <p:stCondLst>
                              <p:cond delay="250"/>
                            </p:stCondLst>
                            <p:childTnLst>
                              <p:par>
                                <p:cTn id="22" presetID="17"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250" fill="hold"/>
                                        <p:tgtEl>
                                          <p:spTgt spid="8"/>
                                        </p:tgtEl>
                                        <p:attrNameLst>
                                          <p:attrName>ppt_w</p:attrName>
                                        </p:attrNameLst>
                                      </p:cBhvr>
                                      <p:tavLst>
                                        <p:tav tm="0">
                                          <p:val>
                                            <p:fltVal val="0"/>
                                          </p:val>
                                        </p:tav>
                                        <p:tav tm="100000">
                                          <p:val>
                                            <p:strVal val="#ppt_w"/>
                                          </p:val>
                                        </p:tav>
                                      </p:tavLst>
                                    </p:anim>
                                    <p:anim calcmode="lin" valueType="num">
                                      <p:cBhvr>
                                        <p:cTn id="25" dur="25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7" presetClass="exit" presetSubtype="10" fill="hold" grpId="0" nodeType="clickEffect">
                                  <p:stCondLst>
                                    <p:cond delay="0"/>
                                  </p:stCondLst>
                                  <p:childTnLst>
                                    <p:anim calcmode="lin" valueType="num">
                                      <p:cBhvr>
                                        <p:cTn id="30" dur="250"/>
                                        <p:tgtEl>
                                          <p:spTgt spid="7"/>
                                        </p:tgtEl>
                                        <p:attrNameLst>
                                          <p:attrName>ppt_w</p:attrName>
                                        </p:attrNameLst>
                                      </p:cBhvr>
                                      <p:tavLst>
                                        <p:tav tm="0">
                                          <p:val>
                                            <p:strVal val="ppt_w"/>
                                          </p:val>
                                        </p:tav>
                                        <p:tav tm="100000">
                                          <p:val>
                                            <p:fltVal val="0"/>
                                          </p:val>
                                        </p:tav>
                                      </p:tavLst>
                                    </p:anim>
                                    <p:anim calcmode="lin" valueType="num">
                                      <p:cBhvr>
                                        <p:cTn id="31" dur="250"/>
                                        <p:tgtEl>
                                          <p:spTgt spid="7"/>
                                        </p:tgtEl>
                                        <p:attrNameLst>
                                          <p:attrName>ppt_h</p:attrName>
                                        </p:attrNameLst>
                                      </p:cBhvr>
                                      <p:tavLst>
                                        <p:tav tm="0">
                                          <p:val>
                                            <p:strVal val="ppt_h"/>
                                          </p:val>
                                        </p:tav>
                                        <p:tav tm="100000">
                                          <p:val>
                                            <p:strVal val="ppt_h"/>
                                          </p:val>
                                        </p:tav>
                                      </p:tavLst>
                                    </p:anim>
                                    <p:set>
                                      <p:cBhvr>
                                        <p:cTn id="32" dur="1" fill="hold">
                                          <p:stCondLst>
                                            <p:cond delay="249"/>
                                          </p:stCondLst>
                                        </p:cTn>
                                        <p:tgtEl>
                                          <p:spTgt spid="7"/>
                                        </p:tgtEl>
                                        <p:attrNameLst>
                                          <p:attrName>style.visibility</p:attrName>
                                        </p:attrNameLst>
                                      </p:cBhvr>
                                      <p:to>
                                        <p:strVal val="hidden"/>
                                      </p:to>
                                    </p:set>
                                  </p:childTnLst>
                                </p:cTn>
                              </p:par>
                            </p:childTnLst>
                          </p:cTn>
                        </p:par>
                        <p:par>
                          <p:cTn id="33" fill="hold">
                            <p:stCondLst>
                              <p:cond delay="250"/>
                            </p:stCondLst>
                            <p:childTnLst>
                              <p:par>
                                <p:cTn id="34" presetID="17" presetClass="entr" presetSubtype="1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250" fill="hold"/>
                                        <p:tgtEl>
                                          <p:spTgt spid="4"/>
                                        </p:tgtEl>
                                        <p:attrNameLst>
                                          <p:attrName>ppt_w</p:attrName>
                                        </p:attrNameLst>
                                      </p:cBhvr>
                                      <p:tavLst>
                                        <p:tav tm="0">
                                          <p:val>
                                            <p:fltVal val="0"/>
                                          </p:val>
                                        </p:tav>
                                        <p:tav tm="100000">
                                          <p:val>
                                            <p:strVal val="#ppt_w"/>
                                          </p:val>
                                        </p:tav>
                                      </p:tavLst>
                                    </p:anim>
                                    <p:anim calcmode="lin" valueType="num">
                                      <p:cBhvr>
                                        <p:cTn id="37" dur="25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3"/>
                    </p:tgtEl>
                  </p:cond>
                </p:stCondLst>
                <p:endSync evt="end" delay="0">
                  <p:rtn val="all"/>
                </p:endSync>
                <p:childTnLst>
                  <p:par>
                    <p:cTn id="39" fill="hold">
                      <p:stCondLst>
                        <p:cond delay="0"/>
                      </p:stCondLst>
                      <p:childTnLst>
                        <p:par>
                          <p:cTn id="40" fill="hold">
                            <p:stCondLst>
                              <p:cond delay="0"/>
                            </p:stCondLst>
                            <p:childTnLst>
                              <p:par>
                                <p:cTn id="41" presetID="17" presetClass="exit" presetSubtype="10" fill="hold" grpId="0" nodeType="clickEffect">
                                  <p:stCondLst>
                                    <p:cond delay="0"/>
                                  </p:stCondLst>
                                  <p:childTnLst>
                                    <p:anim calcmode="lin" valueType="num">
                                      <p:cBhvr>
                                        <p:cTn id="42" dur="250"/>
                                        <p:tgtEl>
                                          <p:spTgt spid="3"/>
                                        </p:tgtEl>
                                        <p:attrNameLst>
                                          <p:attrName>ppt_w</p:attrName>
                                        </p:attrNameLst>
                                      </p:cBhvr>
                                      <p:tavLst>
                                        <p:tav tm="0">
                                          <p:val>
                                            <p:strVal val="ppt_w"/>
                                          </p:val>
                                        </p:tav>
                                        <p:tav tm="100000">
                                          <p:val>
                                            <p:fltVal val="0"/>
                                          </p:val>
                                        </p:tav>
                                      </p:tavLst>
                                    </p:anim>
                                    <p:anim calcmode="lin" valueType="num">
                                      <p:cBhvr>
                                        <p:cTn id="43" dur="250"/>
                                        <p:tgtEl>
                                          <p:spTgt spid="3"/>
                                        </p:tgtEl>
                                        <p:attrNameLst>
                                          <p:attrName>ppt_h</p:attrName>
                                        </p:attrNameLst>
                                      </p:cBhvr>
                                      <p:tavLst>
                                        <p:tav tm="0">
                                          <p:val>
                                            <p:strVal val="ppt_h"/>
                                          </p:val>
                                        </p:tav>
                                        <p:tav tm="100000">
                                          <p:val>
                                            <p:strVal val="ppt_h"/>
                                          </p:val>
                                        </p:tav>
                                      </p:tavLst>
                                    </p:anim>
                                    <p:set>
                                      <p:cBhvr>
                                        <p:cTn id="44" dur="1" fill="hold">
                                          <p:stCondLst>
                                            <p:cond delay="249"/>
                                          </p:stCondLst>
                                        </p:cTn>
                                        <p:tgtEl>
                                          <p:spTgt spid="3"/>
                                        </p:tgtEl>
                                        <p:attrNameLst>
                                          <p:attrName>style.visibility</p:attrName>
                                        </p:attrNameLst>
                                      </p:cBhvr>
                                      <p:to>
                                        <p:strVal val="hidden"/>
                                      </p:to>
                                    </p:set>
                                  </p:childTnLst>
                                </p:cTn>
                              </p:par>
                            </p:childTnLst>
                          </p:cTn>
                        </p:par>
                        <p:par>
                          <p:cTn id="45" fill="hold">
                            <p:stCondLst>
                              <p:cond delay="250"/>
                            </p:stCondLst>
                            <p:childTnLst>
                              <p:par>
                                <p:cTn id="46" presetID="17" presetClass="entr" presetSubtype="10"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250" fill="hold"/>
                                        <p:tgtEl>
                                          <p:spTgt spid="2"/>
                                        </p:tgtEl>
                                        <p:attrNameLst>
                                          <p:attrName>ppt_w</p:attrName>
                                        </p:attrNameLst>
                                      </p:cBhvr>
                                      <p:tavLst>
                                        <p:tav tm="0">
                                          <p:val>
                                            <p:fltVal val="0"/>
                                          </p:val>
                                        </p:tav>
                                        <p:tav tm="100000">
                                          <p:val>
                                            <p:strVal val="#ppt_w"/>
                                          </p:val>
                                        </p:tav>
                                      </p:tavLst>
                                    </p:anim>
                                    <p:anim calcmode="lin" valueType="num">
                                      <p:cBhvr>
                                        <p:cTn id="49" dur="2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
                  </p:tgtEl>
                </p:cond>
              </p:nextCondLst>
            </p:seq>
          </p:childTnLst>
        </p:cTn>
      </p:par>
    </p:tnLst>
    <p:bldLst>
      <p:bldP spid="2" grpId="0" animBg="1"/>
      <p:bldP spid="3" grpId="0" animBg="1"/>
      <p:bldP spid="4"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C12BF-C4CA-1F56-1DFA-78F9BE95697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AF6DAB6-810F-01F3-09AA-3419EF84E16E}"/>
              </a:ext>
            </a:extLst>
          </p:cNvPr>
          <p:cNvSpPr txBox="1"/>
          <p:nvPr/>
        </p:nvSpPr>
        <p:spPr>
          <a:xfrm>
            <a:off x="512955" y="369495"/>
            <a:ext cx="9223227"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Calibri" panose="020F0502020204030204" pitchFamily="34" charset="0"/>
                <a:ea typeface="+mn-ea"/>
                <a:cs typeface="+mn-cs"/>
              </a:rPr>
              <a:t>Link to the abstract</a:t>
            </a:r>
            <a:endParaRPr kumimoji="0" lang="en-GB" sz="400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pic>
        <p:nvPicPr>
          <p:cNvPr id="2" name="Camera 1">
            <a:extLst>
              <a:ext uri="{FF2B5EF4-FFF2-40B4-BE49-F238E27FC236}">
                <a16:creationId xmlns:a16="http://schemas.microsoft.com/office/drawing/2014/main" id="{0AF1114C-25C8-9774-05D3-452BBC21594B}"/>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2178207" y="1360049"/>
            <a:ext cx="6502086" cy="4137902"/>
          </a:xfrm>
          <a:prstGeom prst="rect">
            <a:avLst/>
          </a:prstGeom>
          <a:ln w="19050">
            <a:solidFill>
              <a:srgbClr val="002060"/>
            </a:solidFill>
          </a:ln>
          <a:effectLst/>
        </p:spPr>
      </p:pic>
      <p:sp>
        <p:nvSpPr>
          <p:cNvPr id="5" name="TextBox 4">
            <a:extLst>
              <a:ext uri="{FF2B5EF4-FFF2-40B4-BE49-F238E27FC236}">
                <a16:creationId xmlns:a16="http://schemas.microsoft.com/office/drawing/2014/main" id="{34271319-B0DC-9958-729D-9440F05B6321}"/>
              </a:ext>
            </a:extLst>
          </p:cNvPr>
          <p:cNvSpPr txBox="1"/>
          <p:nvPr/>
        </p:nvSpPr>
        <p:spPr>
          <a:xfrm>
            <a:off x="397565" y="369495"/>
            <a:ext cx="10460933" cy="461665"/>
          </a:xfrm>
          <a:prstGeom prst="rect">
            <a:avLst/>
          </a:prstGeom>
          <a:noFill/>
        </p:spPr>
        <p:txBody>
          <a:bodyPr wrap="square" rtlCol="0">
            <a:spAutoFit/>
          </a:bodyPr>
          <a:lstStyle/>
          <a:p>
            <a:pPr algn="ctr"/>
            <a:r>
              <a:rPr lang="en-GB" sz="2400"/>
              <a:t>Connect a visualiser to use this slide. </a:t>
            </a:r>
          </a:p>
        </p:txBody>
      </p:sp>
    </p:spTree>
    <p:extLst>
      <p:ext uri="{BB962C8B-B14F-4D97-AF65-F5344CB8AC3E}">
        <p14:creationId xmlns:p14="http://schemas.microsoft.com/office/powerpoint/2010/main" val="22056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9B2EC-4B76-5F35-09A9-82CC4ADCD475}"/>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C19F228-5817-1A25-7266-9AEDAC0C728B}"/>
              </a:ext>
            </a:extLst>
          </p:cNvPr>
          <p:cNvSpPr/>
          <p:nvPr/>
        </p:nvSpPr>
        <p:spPr>
          <a:xfrm>
            <a:off x="401689" y="200677"/>
            <a:ext cx="468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rPr>
              <a:t>I do</a:t>
            </a:r>
          </a:p>
        </p:txBody>
      </p:sp>
      <p:sp>
        <p:nvSpPr>
          <p:cNvPr id="39" name="Rectangle 38">
            <a:extLst>
              <a:ext uri="{FF2B5EF4-FFF2-40B4-BE49-F238E27FC236}">
                <a16:creationId xmlns:a16="http://schemas.microsoft.com/office/drawing/2014/main" id="{2A39FE10-071B-0DCB-92AE-26C5C4181D65}"/>
              </a:ext>
            </a:extLst>
          </p:cNvPr>
          <p:cNvSpPr/>
          <p:nvPr/>
        </p:nvSpPr>
        <p:spPr>
          <a:xfrm>
            <a:off x="401689" y="3435920"/>
            <a:ext cx="468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rPr>
              <a:t>You do</a:t>
            </a:r>
          </a:p>
        </p:txBody>
      </p:sp>
      <p:cxnSp>
        <p:nvCxnSpPr>
          <p:cNvPr id="50" name="Straight Connector 49">
            <a:extLst>
              <a:ext uri="{FF2B5EF4-FFF2-40B4-BE49-F238E27FC236}">
                <a16:creationId xmlns:a16="http://schemas.microsoft.com/office/drawing/2014/main" id="{1F3039CE-504C-CBF7-ACCF-8E6648D0D3C2}"/>
              </a:ext>
            </a:extLst>
          </p:cNvPr>
          <p:cNvCxnSpPr>
            <a:cxnSpLocks/>
          </p:cNvCxnSpPr>
          <p:nvPr/>
        </p:nvCxnSpPr>
        <p:spPr>
          <a:xfrm flipH="1">
            <a:off x="0" y="3278688"/>
            <a:ext cx="10858500" cy="0"/>
          </a:xfrm>
          <a:prstGeom prst="line">
            <a:avLst/>
          </a:prstGeom>
          <a:ln w="19050">
            <a:solidFill>
              <a:srgbClr val="F07A0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9AC40F01-DDCD-1BA9-37FC-952B5274020B}"/>
              </a:ext>
            </a:extLst>
          </p:cNvPr>
          <p:cNvSpPr txBox="1"/>
          <p:nvPr/>
        </p:nvSpPr>
        <p:spPr>
          <a:xfrm>
            <a:off x="397565" y="829407"/>
            <a:ext cx="10460935" cy="461665"/>
          </a:xfrm>
          <a:prstGeom prst="rect">
            <a:avLst/>
          </a:prstGeom>
          <a:noFill/>
        </p:spPr>
        <p:txBody>
          <a:bodyPr wrap="square" rtlCol="0">
            <a:spAutoFit/>
          </a:bodyPr>
          <a:lstStyle/>
          <a:p>
            <a:pPr algn="l"/>
            <a:r>
              <a:rPr lang="en-GB" sz="2400"/>
              <a:t>Complete the function machine.</a:t>
            </a:r>
          </a:p>
        </p:txBody>
      </p:sp>
      <p:cxnSp>
        <p:nvCxnSpPr>
          <p:cNvPr id="63" name="Straight Arrow Connector 62">
            <a:extLst>
              <a:ext uri="{FF2B5EF4-FFF2-40B4-BE49-F238E27FC236}">
                <a16:creationId xmlns:a16="http://schemas.microsoft.com/office/drawing/2014/main" id="{00C7C000-F0B8-47D9-DE87-A37862D13E16}"/>
              </a:ext>
            </a:extLst>
          </p:cNvPr>
          <p:cNvCxnSpPr>
            <a:cxnSpLocks/>
          </p:cNvCxnSpPr>
          <p:nvPr/>
        </p:nvCxnSpPr>
        <p:spPr>
          <a:xfrm>
            <a:off x="3177964" y="2325302"/>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7">
            <a:extLst>
              <a:ext uri="{FF2B5EF4-FFF2-40B4-BE49-F238E27FC236}">
                <a16:creationId xmlns:a16="http://schemas.microsoft.com/office/drawing/2014/main" id="{90A7F7F9-239A-0A50-E165-E6439872602C}"/>
              </a:ext>
            </a:extLst>
          </p:cNvPr>
          <p:cNvSpPr txBox="1"/>
          <p:nvPr/>
        </p:nvSpPr>
        <p:spPr>
          <a:xfrm>
            <a:off x="2144297" y="1553422"/>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B20A2CFF-B97B-AAAB-CA16-BFD22C5B9235}"/>
                  </a:ext>
                </a:extLst>
              </p:cNvPr>
              <p:cNvSpPr>
                <a:spLocks/>
              </p:cNvSpPr>
              <p:nvPr/>
            </p:nvSpPr>
            <p:spPr>
              <a:xfrm>
                <a:off x="2144298" y="1965727"/>
                <a:ext cx="1032094" cy="712799"/>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002B61"/>
                    </a:solidFill>
                  </a:rPr>
                  <a:t>3</a:t>
                </a:r>
                <a14:m>
                  <m:oMath xmlns:m="http://schemas.openxmlformats.org/officeDocument/2006/math">
                    <m:r>
                      <a:rPr lang="en-GB" sz="2400" i="1" dirty="0" smtClean="0">
                        <a:solidFill>
                          <a:srgbClr val="002B61"/>
                        </a:solidFill>
                        <a:latin typeface="Cambria Math" panose="02040503050406030204" pitchFamily="18" charset="0"/>
                      </a:rPr>
                      <m:t>𝑔</m:t>
                    </m:r>
                  </m:oMath>
                </a14:m>
                <a:endParaRPr lang="en-GB" sz="2400">
                  <a:solidFill>
                    <a:srgbClr val="002B61"/>
                  </a:solidFill>
                </a:endParaRPr>
              </a:p>
            </p:txBody>
          </p:sp>
        </mc:Choice>
        <mc:Fallback xmlns="">
          <p:sp>
            <p:nvSpPr>
              <p:cNvPr id="65" name="Rectangle 64">
                <a:extLst>
                  <a:ext uri="{FF2B5EF4-FFF2-40B4-BE49-F238E27FC236}">
                    <a16:creationId xmlns:a16="http://schemas.microsoft.com/office/drawing/2014/main" id="{B20A2CFF-B97B-AAAB-CA16-BFD22C5B9235}"/>
                  </a:ext>
                </a:extLst>
              </p:cNvPr>
              <p:cNvSpPr>
                <a:spLocks noRot="1" noChangeAspect="1" noMove="1" noResize="1" noEditPoints="1" noAdjustHandles="1" noChangeArrowheads="1" noChangeShapeType="1" noTextEdit="1"/>
              </p:cNvSpPr>
              <p:nvPr/>
            </p:nvSpPr>
            <p:spPr>
              <a:xfrm>
                <a:off x="2144298" y="1965727"/>
                <a:ext cx="1032094" cy="712799"/>
              </a:xfrm>
              <a:prstGeom prst="rect">
                <a:avLst/>
              </a:prstGeom>
              <a:blipFill>
                <a:blip r:embed="rId2"/>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1882C64E-BF4B-F3F0-37B7-C5B34DDE8402}"/>
                  </a:ext>
                </a:extLst>
              </p:cNvPr>
              <p:cNvSpPr/>
              <p:nvPr/>
            </p:nvSpPr>
            <p:spPr>
              <a:xfrm>
                <a:off x="3934496" y="1965727"/>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xmlns="">
          <p:sp>
            <p:nvSpPr>
              <p:cNvPr id="66" name="Rectangle 65">
                <a:extLst>
                  <a:ext uri="{FF2B5EF4-FFF2-40B4-BE49-F238E27FC236}">
                    <a16:creationId xmlns:a16="http://schemas.microsoft.com/office/drawing/2014/main" id="{1882C64E-BF4B-F3F0-37B7-C5B34DDE8402}"/>
                  </a:ext>
                </a:extLst>
              </p:cNvPr>
              <p:cNvSpPr>
                <a:spLocks noRot="1" noChangeAspect="1" noMove="1" noResize="1" noEditPoints="1" noAdjustHandles="1" noChangeArrowheads="1" noChangeShapeType="1" noTextEdit="1"/>
              </p:cNvSpPr>
              <p:nvPr/>
            </p:nvSpPr>
            <p:spPr>
              <a:xfrm>
                <a:off x="3934496" y="1965727"/>
                <a:ext cx="817200" cy="712800"/>
              </a:xfrm>
              <a:prstGeom prst="rect">
                <a:avLst/>
              </a:prstGeom>
              <a:blipFill>
                <a:blip r:embed="rId3"/>
                <a:stretch>
                  <a:fillRect/>
                </a:stretch>
              </a:blipFill>
              <a:ln w="19050">
                <a:solidFill>
                  <a:schemeClr val="tx2"/>
                </a:solidFill>
              </a:ln>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855F8B06-A16B-1A2E-19F7-9DE00B634B01}"/>
              </a:ext>
            </a:extLst>
          </p:cNvPr>
          <p:cNvCxnSpPr>
            <a:cxnSpLocks/>
            <a:stCxn id="66" idx="3"/>
            <a:endCxn id="68" idx="1"/>
          </p:cNvCxnSpPr>
          <p:nvPr/>
        </p:nvCxnSpPr>
        <p:spPr>
          <a:xfrm>
            <a:off x="4751696" y="2322127"/>
            <a:ext cx="697014" cy="447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45B839D7-0BA5-8634-83DB-AF27B9844470}"/>
                  </a:ext>
                </a:extLst>
              </p:cNvPr>
              <p:cNvSpPr/>
              <p:nvPr/>
            </p:nvSpPr>
            <p:spPr>
              <a:xfrm>
                <a:off x="5448710" y="1970199"/>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7</a:t>
                </a:r>
              </a:p>
            </p:txBody>
          </p:sp>
        </mc:Choice>
        <mc:Fallback xmlns="">
          <p:sp>
            <p:nvSpPr>
              <p:cNvPr id="68" name="Rectangle 67">
                <a:extLst>
                  <a:ext uri="{FF2B5EF4-FFF2-40B4-BE49-F238E27FC236}">
                    <a16:creationId xmlns:a16="http://schemas.microsoft.com/office/drawing/2014/main" id="{45B839D7-0BA5-8634-83DB-AF27B9844470}"/>
                  </a:ext>
                </a:extLst>
              </p:cNvPr>
              <p:cNvSpPr>
                <a:spLocks noRot="1" noChangeAspect="1" noMove="1" noResize="1" noEditPoints="1" noAdjustHandles="1" noChangeArrowheads="1" noChangeShapeType="1" noTextEdit="1"/>
              </p:cNvSpPr>
              <p:nvPr/>
            </p:nvSpPr>
            <p:spPr>
              <a:xfrm>
                <a:off x="5448710" y="1970199"/>
                <a:ext cx="817200" cy="712800"/>
              </a:xfrm>
              <a:prstGeom prst="rect">
                <a:avLst/>
              </a:prstGeom>
              <a:blipFill>
                <a:blip r:embed="rId4"/>
                <a:stretch>
                  <a:fillRect/>
                </a:stretch>
              </a:blipFill>
              <a:ln w="19050">
                <a:solidFill>
                  <a:schemeClr val="tx2"/>
                </a:solidFill>
              </a:ln>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3CCC7EE6-1C8E-5A1E-94D1-B775F19628FA}"/>
              </a:ext>
            </a:extLst>
          </p:cNvPr>
          <p:cNvCxnSpPr>
            <a:cxnSpLocks/>
            <a:stCxn id="68" idx="3"/>
          </p:cNvCxnSpPr>
          <p:nvPr/>
        </p:nvCxnSpPr>
        <p:spPr>
          <a:xfrm>
            <a:off x="6265910" y="2326599"/>
            <a:ext cx="672287" cy="1745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7">
            <a:extLst>
              <a:ext uri="{FF2B5EF4-FFF2-40B4-BE49-F238E27FC236}">
                <a16:creationId xmlns:a16="http://schemas.microsoft.com/office/drawing/2014/main" id="{6AE56FE1-DBFC-6BF1-B127-E91D617340B8}"/>
              </a:ext>
            </a:extLst>
          </p:cNvPr>
          <p:cNvSpPr txBox="1"/>
          <p:nvPr/>
        </p:nvSpPr>
        <p:spPr>
          <a:xfrm>
            <a:off x="6944624" y="1572276"/>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71" name="Rectangle 70">
            <a:extLst>
              <a:ext uri="{FF2B5EF4-FFF2-40B4-BE49-F238E27FC236}">
                <a16:creationId xmlns:a16="http://schemas.microsoft.com/office/drawing/2014/main" id="{FE07A527-B251-14D8-A564-D5D9C56B446B}"/>
              </a:ext>
            </a:extLst>
          </p:cNvPr>
          <p:cNvSpPr>
            <a:spLocks/>
          </p:cNvSpPr>
          <p:nvPr/>
        </p:nvSpPr>
        <p:spPr>
          <a:xfrm>
            <a:off x="6944624" y="1984581"/>
            <a:ext cx="1074457" cy="712799"/>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sp>
        <p:nvSpPr>
          <p:cNvPr id="73" name="TextBox 72">
            <a:extLst>
              <a:ext uri="{FF2B5EF4-FFF2-40B4-BE49-F238E27FC236}">
                <a16:creationId xmlns:a16="http://schemas.microsoft.com/office/drawing/2014/main" id="{E04F79CF-7BE5-2CDC-E593-7DD09E1761DB}"/>
              </a:ext>
            </a:extLst>
          </p:cNvPr>
          <p:cNvSpPr txBox="1"/>
          <p:nvPr/>
        </p:nvSpPr>
        <p:spPr>
          <a:xfrm>
            <a:off x="401689" y="4072832"/>
            <a:ext cx="10460935" cy="461665"/>
          </a:xfrm>
          <a:prstGeom prst="rect">
            <a:avLst/>
          </a:prstGeom>
          <a:noFill/>
        </p:spPr>
        <p:txBody>
          <a:bodyPr wrap="square" rtlCol="0">
            <a:spAutoFit/>
          </a:bodyPr>
          <a:lstStyle/>
          <a:p>
            <a:pPr algn="l"/>
            <a:r>
              <a:rPr lang="en-GB" sz="2400"/>
              <a:t>Complete the function machine.</a:t>
            </a:r>
          </a:p>
        </p:txBody>
      </p:sp>
      <p:cxnSp>
        <p:nvCxnSpPr>
          <p:cNvPr id="74" name="Straight Arrow Connector 73">
            <a:extLst>
              <a:ext uri="{FF2B5EF4-FFF2-40B4-BE49-F238E27FC236}">
                <a16:creationId xmlns:a16="http://schemas.microsoft.com/office/drawing/2014/main" id="{FFD46FD4-2250-46B2-79DF-8CAA00CDD09E}"/>
              </a:ext>
            </a:extLst>
          </p:cNvPr>
          <p:cNvCxnSpPr>
            <a:cxnSpLocks/>
          </p:cNvCxnSpPr>
          <p:nvPr/>
        </p:nvCxnSpPr>
        <p:spPr>
          <a:xfrm>
            <a:off x="3182088" y="5568727"/>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
            <a:extLst>
              <a:ext uri="{FF2B5EF4-FFF2-40B4-BE49-F238E27FC236}">
                <a16:creationId xmlns:a16="http://schemas.microsoft.com/office/drawing/2014/main" id="{6E09A0B9-7748-F33E-3F57-9A3616A065E9}"/>
              </a:ext>
            </a:extLst>
          </p:cNvPr>
          <p:cNvSpPr txBox="1"/>
          <p:nvPr/>
        </p:nvSpPr>
        <p:spPr>
          <a:xfrm>
            <a:off x="2148421" y="4796847"/>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2D663D64-7D81-402A-82BD-6E69B276E885}"/>
                  </a:ext>
                </a:extLst>
              </p:cNvPr>
              <p:cNvSpPr>
                <a:spLocks/>
              </p:cNvSpPr>
              <p:nvPr/>
            </p:nvSpPr>
            <p:spPr>
              <a:xfrm>
                <a:off x="2148422" y="5209152"/>
                <a:ext cx="1032094" cy="712799"/>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002B61"/>
                    </a:solidFill>
                  </a:rPr>
                  <a:t>2</a:t>
                </a:r>
                <a14:m>
                  <m:oMath xmlns:m="http://schemas.openxmlformats.org/officeDocument/2006/math">
                    <m:r>
                      <a:rPr lang="en-GB" sz="2400" b="0" i="1" dirty="0" smtClean="0">
                        <a:solidFill>
                          <a:srgbClr val="002B61"/>
                        </a:solidFill>
                        <a:latin typeface="Cambria Math" panose="02040503050406030204" pitchFamily="18" charset="0"/>
                      </a:rPr>
                      <m:t>h</m:t>
                    </m:r>
                  </m:oMath>
                </a14:m>
                <a:endParaRPr lang="en-GB" sz="2400">
                  <a:solidFill>
                    <a:srgbClr val="002B61"/>
                  </a:solidFill>
                </a:endParaRPr>
              </a:p>
            </p:txBody>
          </p:sp>
        </mc:Choice>
        <mc:Fallback xmlns="">
          <p:sp>
            <p:nvSpPr>
              <p:cNvPr id="76" name="Rectangle 75">
                <a:extLst>
                  <a:ext uri="{FF2B5EF4-FFF2-40B4-BE49-F238E27FC236}">
                    <a16:creationId xmlns:a16="http://schemas.microsoft.com/office/drawing/2014/main" id="{2D663D64-7D81-402A-82BD-6E69B276E885}"/>
                  </a:ext>
                </a:extLst>
              </p:cNvPr>
              <p:cNvSpPr>
                <a:spLocks noRot="1" noChangeAspect="1" noMove="1" noResize="1" noEditPoints="1" noAdjustHandles="1" noChangeArrowheads="1" noChangeShapeType="1" noTextEdit="1"/>
              </p:cNvSpPr>
              <p:nvPr/>
            </p:nvSpPr>
            <p:spPr>
              <a:xfrm>
                <a:off x="2148422" y="5209152"/>
                <a:ext cx="1032094" cy="712799"/>
              </a:xfrm>
              <a:prstGeom prst="rect">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502DCE68-9309-0A44-9628-9153E311EDD8}"/>
                  </a:ext>
                </a:extLst>
              </p:cNvPr>
              <p:cNvSpPr/>
              <p:nvPr/>
            </p:nvSpPr>
            <p:spPr>
              <a:xfrm>
                <a:off x="3938620" y="5209152"/>
                <a:ext cx="8172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xmlns="">
          <p:sp>
            <p:nvSpPr>
              <p:cNvPr id="77" name="Rectangle 76">
                <a:extLst>
                  <a:ext uri="{FF2B5EF4-FFF2-40B4-BE49-F238E27FC236}">
                    <a16:creationId xmlns:a16="http://schemas.microsoft.com/office/drawing/2014/main" id="{502DCE68-9309-0A44-9628-9153E311EDD8}"/>
                  </a:ext>
                </a:extLst>
              </p:cNvPr>
              <p:cNvSpPr>
                <a:spLocks noRot="1" noChangeAspect="1" noMove="1" noResize="1" noEditPoints="1" noAdjustHandles="1" noChangeArrowheads="1" noChangeShapeType="1" noTextEdit="1"/>
              </p:cNvSpPr>
              <p:nvPr/>
            </p:nvSpPr>
            <p:spPr>
              <a:xfrm>
                <a:off x="3938620" y="5209152"/>
                <a:ext cx="817200" cy="712800"/>
              </a:xfrm>
              <a:prstGeom prst="rect">
                <a:avLst/>
              </a:prstGeom>
              <a:blipFill>
                <a:blip r:embed="rId6"/>
                <a:stretch>
                  <a:fillRect/>
                </a:stretch>
              </a:blipFill>
              <a:ln w="19050">
                <a:solidFill>
                  <a:schemeClr val="tx2"/>
                </a:solidFill>
              </a:ln>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8F9FA615-B454-E35D-0363-87B0C734D472}"/>
              </a:ext>
            </a:extLst>
          </p:cNvPr>
          <p:cNvCxnSpPr>
            <a:cxnSpLocks/>
            <a:stCxn id="77" idx="3"/>
            <a:endCxn id="79" idx="1"/>
          </p:cNvCxnSpPr>
          <p:nvPr/>
        </p:nvCxnSpPr>
        <p:spPr>
          <a:xfrm>
            <a:off x="4755820" y="5565552"/>
            <a:ext cx="697014" cy="447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E4B2A3C5-7058-4E4F-8101-41DD643715F6}"/>
                  </a:ext>
                </a:extLst>
              </p:cNvPr>
              <p:cNvSpPr/>
              <p:nvPr/>
            </p:nvSpPr>
            <p:spPr>
              <a:xfrm>
                <a:off x="5452834" y="5213624"/>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r>
                      <a:rPr lang="en-GB" sz="2400" b="0" i="0" smtClean="0">
                        <a:solidFill>
                          <a:schemeClr val="tx1"/>
                        </a:solidFill>
                        <a:latin typeface="Cambria Math" panose="02040503050406030204" pitchFamily="18" charset="0"/>
                      </a:rPr>
                      <m:t> </m:t>
                    </m:r>
                  </m:oMath>
                </a14:m>
                <a:r>
                  <a:rPr lang="en-GB" sz="2400">
                    <a:solidFill>
                      <a:schemeClr val="tx1"/>
                    </a:solidFill>
                  </a:rPr>
                  <a:t>5</a:t>
                </a:r>
              </a:p>
            </p:txBody>
          </p:sp>
        </mc:Choice>
        <mc:Fallback xmlns="">
          <p:sp>
            <p:nvSpPr>
              <p:cNvPr id="79" name="Rectangle 78">
                <a:extLst>
                  <a:ext uri="{FF2B5EF4-FFF2-40B4-BE49-F238E27FC236}">
                    <a16:creationId xmlns:a16="http://schemas.microsoft.com/office/drawing/2014/main" id="{E4B2A3C5-7058-4E4F-8101-41DD643715F6}"/>
                  </a:ext>
                </a:extLst>
              </p:cNvPr>
              <p:cNvSpPr>
                <a:spLocks noRot="1" noChangeAspect="1" noMove="1" noResize="1" noEditPoints="1" noAdjustHandles="1" noChangeArrowheads="1" noChangeShapeType="1" noTextEdit="1"/>
              </p:cNvSpPr>
              <p:nvPr/>
            </p:nvSpPr>
            <p:spPr>
              <a:xfrm>
                <a:off x="5452834" y="5213624"/>
                <a:ext cx="817200" cy="712800"/>
              </a:xfrm>
              <a:prstGeom prst="rect">
                <a:avLst/>
              </a:prstGeom>
              <a:blipFill>
                <a:blip r:embed="rId7"/>
                <a:stretch>
                  <a:fillRect/>
                </a:stretch>
              </a:blipFill>
              <a:ln w="19050">
                <a:solidFill>
                  <a:schemeClr val="tx2"/>
                </a:solidFill>
              </a:ln>
            </p:spPr>
            <p:txBody>
              <a:bodyPr/>
              <a:lstStyle/>
              <a:p>
                <a:r>
                  <a:rPr lang="en-US">
                    <a:noFill/>
                  </a:rPr>
                  <a:t> </a:t>
                </a:r>
              </a:p>
            </p:txBody>
          </p:sp>
        </mc:Fallback>
      </mc:AlternateContent>
      <p:cxnSp>
        <p:nvCxnSpPr>
          <p:cNvPr id="80" name="Straight Arrow Connector 79">
            <a:extLst>
              <a:ext uri="{FF2B5EF4-FFF2-40B4-BE49-F238E27FC236}">
                <a16:creationId xmlns:a16="http://schemas.microsoft.com/office/drawing/2014/main" id="{842F5E39-D678-9CB6-7D8D-76CA4C3A417C}"/>
              </a:ext>
            </a:extLst>
          </p:cNvPr>
          <p:cNvCxnSpPr>
            <a:cxnSpLocks/>
            <a:stCxn id="79" idx="3"/>
          </p:cNvCxnSpPr>
          <p:nvPr/>
        </p:nvCxnSpPr>
        <p:spPr>
          <a:xfrm>
            <a:off x="6270034" y="5570024"/>
            <a:ext cx="672287" cy="1745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7">
            <a:extLst>
              <a:ext uri="{FF2B5EF4-FFF2-40B4-BE49-F238E27FC236}">
                <a16:creationId xmlns:a16="http://schemas.microsoft.com/office/drawing/2014/main" id="{E39FC795-2343-CB5B-EC41-D14F365A5A85}"/>
              </a:ext>
            </a:extLst>
          </p:cNvPr>
          <p:cNvSpPr txBox="1"/>
          <p:nvPr/>
        </p:nvSpPr>
        <p:spPr>
          <a:xfrm>
            <a:off x="6948748" y="4815701"/>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82" name="Rectangle 81">
            <a:extLst>
              <a:ext uri="{FF2B5EF4-FFF2-40B4-BE49-F238E27FC236}">
                <a16:creationId xmlns:a16="http://schemas.microsoft.com/office/drawing/2014/main" id="{A9F9AC4B-FB1A-6F9F-EA87-2C0B05C7406A}"/>
              </a:ext>
            </a:extLst>
          </p:cNvPr>
          <p:cNvSpPr>
            <a:spLocks/>
          </p:cNvSpPr>
          <p:nvPr/>
        </p:nvSpPr>
        <p:spPr>
          <a:xfrm>
            <a:off x="6948748" y="5228006"/>
            <a:ext cx="1074457" cy="712799"/>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spTree>
    <p:extLst>
      <p:ext uri="{BB962C8B-B14F-4D97-AF65-F5344CB8AC3E}">
        <p14:creationId xmlns:p14="http://schemas.microsoft.com/office/powerpoint/2010/main" val="389822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69CB1-E47E-D885-1126-54A05D729346}"/>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C313482E-8BE3-B295-8DE8-36830F51515E}"/>
              </a:ext>
            </a:extLst>
          </p:cNvPr>
          <p:cNvSpPr/>
          <p:nvPr/>
        </p:nvSpPr>
        <p:spPr>
          <a:xfrm>
            <a:off x="401689" y="200677"/>
            <a:ext cx="468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rPr>
              <a:t>I do</a:t>
            </a:r>
          </a:p>
        </p:txBody>
      </p:sp>
      <p:sp>
        <p:nvSpPr>
          <p:cNvPr id="27" name="Rectangle 26">
            <a:extLst>
              <a:ext uri="{FF2B5EF4-FFF2-40B4-BE49-F238E27FC236}">
                <a16:creationId xmlns:a16="http://schemas.microsoft.com/office/drawing/2014/main" id="{6FA0D454-AA1A-E80F-05DB-F8A17C2964E2}"/>
              </a:ext>
            </a:extLst>
          </p:cNvPr>
          <p:cNvSpPr/>
          <p:nvPr/>
        </p:nvSpPr>
        <p:spPr>
          <a:xfrm>
            <a:off x="401689" y="3598876"/>
            <a:ext cx="468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rPr>
              <a:t>You do</a:t>
            </a:r>
          </a:p>
        </p:txBody>
      </p:sp>
      <p:sp>
        <p:nvSpPr>
          <p:cNvPr id="33" name="TextBox 32">
            <a:extLst>
              <a:ext uri="{FF2B5EF4-FFF2-40B4-BE49-F238E27FC236}">
                <a16:creationId xmlns:a16="http://schemas.microsoft.com/office/drawing/2014/main" id="{75A3E4B5-5249-597A-2BFB-03C77C98FED6}"/>
              </a:ext>
            </a:extLst>
          </p:cNvPr>
          <p:cNvSpPr txBox="1"/>
          <p:nvPr/>
        </p:nvSpPr>
        <p:spPr>
          <a:xfrm>
            <a:off x="397565" y="829407"/>
            <a:ext cx="10460934" cy="461665"/>
          </a:xfrm>
          <a:prstGeom prst="rect">
            <a:avLst/>
          </a:prstGeom>
          <a:noFill/>
        </p:spPr>
        <p:txBody>
          <a:bodyPr wrap="square" rtlCol="0">
            <a:spAutoFit/>
          </a:bodyPr>
          <a:lstStyle/>
          <a:p>
            <a:pPr algn="l"/>
            <a:r>
              <a:rPr lang="en-GB" sz="2400"/>
              <a:t>Work out the input of the function machine. </a:t>
            </a:r>
          </a:p>
        </p:txBody>
      </p:sp>
      <p:cxnSp>
        <p:nvCxnSpPr>
          <p:cNvPr id="34" name="Straight Arrow Connector 33">
            <a:extLst>
              <a:ext uri="{FF2B5EF4-FFF2-40B4-BE49-F238E27FC236}">
                <a16:creationId xmlns:a16="http://schemas.microsoft.com/office/drawing/2014/main" id="{A416F7A1-2C8B-3ADB-6AB6-0D0E5913FF96}"/>
              </a:ext>
            </a:extLst>
          </p:cNvPr>
          <p:cNvCxnSpPr>
            <a:cxnSpLocks/>
          </p:cNvCxnSpPr>
          <p:nvPr/>
        </p:nvCxnSpPr>
        <p:spPr>
          <a:xfrm flipV="1">
            <a:off x="2748340" y="1985508"/>
            <a:ext cx="1055902" cy="1121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8545A35-FE85-11F2-BBA2-C16A9F883CC4}"/>
              </a:ext>
            </a:extLst>
          </p:cNvPr>
          <p:cNvSpPr txBox="1"/>
          <p:nvPr/>
        </p:nvSpPr>
        <p:spPr>
          <a:xfrm>
            <a:off x="1726145" y="1237545"/>
            <a:ext cx="102219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36" name="Rectangle 35">
            <a:extLst>
              <a:ext uri="{FF2B5EF4-FFF2-40B4-BE49-F238E27FC236}">
                <a16:creationId xmlns:a16="http://schemas.microsoft.com/office/drawing/2014/main" id="{7EBCAFE1-DD98-7C36-7219-6123C3CC96F5}"/>
              </a:ext>
            </a:extLst>
          </p:cNvPr>
          <p:cNvSpPr>
            <a:spLocks/>
          </p:cNvSpPr>
          <p:nvPr/>
        </p:nvSpPr>
        <p:spPr>
          <a:xfrm>
            <a:off x="1716247" y="1634716"/>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cxnSp>
        <p:nvCxnSpPr>
          <p:cNvPr id="37" name="Straight Arrow Connector 36">
            <a:extLst>
              <a:ext uri="{FF2B5EF4-FFF2-40B4-BE49-F238E27FC236}">
                <a16:creationId xmlns:a16="http://schemas.microsoft.com/office/drawing/2014/main" id="{D29DB22F-BB3C-19EC-000D-18F14F562AD4}"/>
              </a:ext>
            </a:extLst>
          </p:cNvPr>
          <p:cNvCxnSpPr>
            <a:cxnSpLocks/>
          </p:cNvCxnSpPr>
          <p:nvPr/>
        </p:nvCxnSpPr>
        <p:spPr>
          <a:xfrm>
            <a:off x="4621442" y="1991116"/>
            <a:ext cx="1055902"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8">
            <a:extLst>
              <a:ext uri="{FF2B5EF4-FFF2-40B4-BE49-F238E27FC236}">
                <a16:creationId xmlns:a16="http://schemas.microsoft.com/office/drawing/2014/main" id="{0A7C054A-F9F3-DC0C-97EB-1B25A805D6A8}"/>
              </a:ext>
            </a:extLst>
          </p:cNvPr>
          <p:cNvSpPr txBox="1"/>
          <p:nvPr/>
        </p:nvSpPr>
        <p:spPr>
          <a:xfrm>
            <a:off x="7550445" y="1237545"/>
            <a:ext cx="107446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DD3AC6F9-276E-34F4-5B62-8C1CDCB44DC5}"/>
                  </a:ext>
                </a:extLst>
              </p:cNvPr>
              <p:cNvSpPr>
                <a:spLocks/>
              </p:cNvSpPr>
              <p:nvPr/>
            </p:nvSpPr>
            <p:spPr>
              <a:xfrm>
                <a:off x="7550445" y="1634716"/>
                <a:ext cx="107446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smtClean="0">
                            <a:solidFill>
                              <a:schemeClr val="tx1"/>
                            </a:solidFill>
                            <a:latin typeface="Cambria Math" panose="02040503050406030204" pitchFamily="18" charset="0"/>
                          </a:rPr>
                        </m:ctrlPr>
                      </m:fPr>
                      <m:num>
                        <m:r>
                          <a:rPr lang="en-GB" sz="2400" b="0" i="1" smtClean="0">
                            <a:solidFill>
                              <a:schemeClr val="tx1"/>
                            </a:solidFill>
                            <a:latin typeface="Cambria Math" panose="02040503050406030204" pitchFamily="18" charset="0"/>
                          </a:rPr>
                          <m:t>𝑚</m:t>
                        </m:r>
                        <m:r>
                          <a:rPr lang="en-GB" sz="2400" b="0" i="1" smtClean="0">
                            <a:solidFill>
                              <a:schemeClr val="tx1"/>
                            </a:solidFill>
                            <a:latin typeface="Cambria Math" panose="02040503050406030204" pitchFamily="18" charset="0"/>
                          </a:rPr>
                          <m:t> − 3</m:t>
                        </m:r>
                      </m:num>
                      <m:den>
                        <m:r>
                          <a:rPr lang="en-GB" sz="2400" b="0" i="1" smtClean="0">
                            <a:solidFill>
                              <a:schemeClr val="tx1"/>
                            </a:solidFill>
                            <a:latin typeface="Cambria Math" panose="02040503050406030204" pitchFamily="18" charset="0"/>
                          </a:rPr>
                          <m:t>5</m:t>
                        </m:r>
                      </m:den>
                    </m:f>
                  </m:oMath>
                </a14:m>
                <a:r>
                  <a:rPr lang="en-GB" sz="2400">
                    <a:solidFill>
                      <a:schemeClr val="tx1"/>
                    </a:solidFill>
                  </a:rPr>
                  <a:t> </a:t>
                </a:r>
              </a:p>
            </p:txBody>
          </p:sp>
        </mc:Choice>
        <mc:Fallback xmlns="">
          <p:sp>
            <p:nvSpPr>
              <p:cNvPr id="39" name="Rectangle 38">
                <a:extLst>
                  <a:ext uri="{FF2B5EF4-FFF2-40B4-BE49-F238E27FC236}">
                    <a16:creationId xmlns:a16="http://schemas.microsoft.com/office/drawing/2014/main" id="{DD3AC6F9-276E-34F4-5B62-8C1CDCB44DC5}"/>
                  </a:ext>
                </a:extLst>
              </p:cNvPr>
              <p:cNvSpPr>
                <a:spLocks noRot="1" noChangeAspect="1" noMove="1" noResize="1" noEditPoints="1" noAdjustHandles="1" noChangeArrowheads="1" noChangeShapeType="1" noTextEdit="1"/>
              </p:cNvSpPr>
              <p:nvPr/>
            </p:nvSpPr>
            <p:spPr>
              <a:xfrm>
                <a:off x="7550445" y="1634716"/>
                <a:ext cx="1074461" cy="712800"/>
              </a:xfrm>
              <a:prstGeom prst="rect">
                <a:avLst/>
              </a:prstGeom>
              <a:blipFill>
                <a:blip r:embed="rId2"/>
                <a:stretch>
                  <a:fillRect/>
                </a:stretch>
              </a:blipFill>
              <a:ln w="19050">
                <a:solidFill>
                  <a:schemeClr val="tx2"/>
                </a:solidFill>
              </a:ln>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C49098CD-88E3-E99D-11E5-C73460F3F1E2}"/>
              </a:ext>
            </a:extLst>
          </p:cNvPr>
          <p:cNvCxnSpPr>
            <a:cxnSpLocks/>
          </p:cNvCxnSpPr>
          <p:nvPr/>
        </p:nvCxnSpPr>
        <p:spPr>
          <a:xfrm>
            <a:off x="6494544" y="1989974"/>
            <a:ext cx="1055901" cy="5608"/>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38425346-A2E5-380A-4BCD-8064E3A3895A}"/>
                  </a:ext>
                </a:extLst>
              </p:cNvPr>
              <p:cNvSpPr/>
              <p:nvPr/>
            </p:nvSpPr>
            <p:spPr>
              <a:xfrm>
                <a:off x="3804242" y="1634716"/>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3</a:t>
                </a:r>
              </a:p>
            </p:txBody>
          </p:sp>
        </mc:Choice>
        <mc:Fallback xmlns="">
          <p:sp>
            <p:nvSpPr>
              <p:cNvPr id="50" name="Rectangle 49">
                <a:extLst>
                  <a:ext uri="{FF2B5EF4-FFF2-40B4-BE49-F238E27FC236}">
                    <a16:creationId xmlns:a16="http://schemas.microsoft.com/office/drawing/2014/main" id="{38425346-A2E5-380A-4BCD-8064E3A3895A}"/>
                  </a:ext>
                </a:extLst>
              </p:cNvPr>
              <p:cNvSpPr>
                <a:spLocks noRot="1" noChangeAspect="1" noMove="1" noResize="1" noEditPoints="1" noAdjustHandles="1" noChangeArrowheads="1" noChangeShapeType="1" noTextEdit="1"/>
              </p:cNvSpPr>
              <p:nvPr/>
            </p:nvSpPr>
            <p:spPr>
              <a:xfrm>
                <a:off x="3804242" y="1634716"/>
                <a:ext cx="817200" cy="712800"/>
              </a:xfrm>
              <a:prstGeom prst="rect">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CA09681B-02D0-2466-E920-BF734378B90E}"/>
                  </a:ext>
                </a:extLst>
              </p:cNvPr>
              <p:cNvSpPr/>
              <p:nvPr/>
            </p:nvSpPr>
            <p:spPr>
              <a:xfrm>
                <a:off x="5677344" y="1634716"/>
                <a:ext cx="8172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5</a:t>
                </a:r>
              </a:p>
            </p:txBody>
          </p:sp>
        </mc:Choice>
        <mc:Fallback xmlns="">
          <p:sp>
            <p:nvSpPr>
              <p:cNvPr id="51" name="Rectangle 50">
                <a:extLst>
                  <a:ext uri="{FF2B5EF4-FFF2-40B4-BE49-F238E27FC236}">
                    <a16:creationId xmlns:a16="http://schemas.microsoft.com/office/drawing/2014/main" id="{CA09681B-02D0-2466-E920-BF734378B90E}"/>
                  </a:ext>
                </a:extLst>
              </p:cNvPr>
              <p:cNvSpPr>
                <a:spLocks noRot="1" noChangeAspect="1" noMove="1" noResize="1" noEditPoints="1" noAdjustHandles="1" noChangeArrowheads="1" noChangeShapeType="1" noTextEdit="1"/>
              </p:cNvSpPr>
              <p:nvPr/>
            </p:nvSpPr>
            <p:spPr>
              <a:xfrm>
                <a:off x="5677344" y="1634716"/>
                <a:ext cx="817200" cy="712800"/>
              </a:xfrm>
              <a:prstGeom prst="rect">
                <a:avLst/>
              </a:prstGeom>
              <a:blipFill>
                <a:blip r:embed="rId4"/>
                <a:stretch>
                  <a:fillRect/>
                </a:stretch>
              </a:blipFill>
              <a:ln w="19050">
                <a:solidFill>
                  <a:schemeClr val="tx2"/>
                </a:solidFill>
              </a:ln>
            </p:spPr>
            <p:txBody>
              <a:bodyPr/>
              <a:lstStyle/>
              <a:p>
                <a:r>
                  <a:rPr lang="en-US">
                    <a:noFill/>
                  </a:rPr>
                  <a:t> </a:t>
                </a:r>
              </a:p>
            </p:txBody>
          </p:sp>
        </mc:Fallback>
      </mc:AlternateContent>
      <p:sp>
        <p:nvSpPr>
          <p:cNvPr id="55" name="TextBox 54">
            <a:extLst>
              <a:ext uri="{FF2B5EF4-FFF2-40B4-BE49-F238E27FC236}">
                <a16:creationId xmlns:a16="http://schemas.microsoft.com/office/drawing/2014/main" id="{B0B5262D-AF04-D6BE-422B-286D8276A08F}"/>
              </a:ext>
            </a:extLst>
          </p:cNvPr>
          <p:cNvSpPr txBox="1"/>
          <p:nvPr/>
        </p:nvSpPr>
        <p:spPr>
          <a:xfrm>
            <a:off x="397565" y="4221515"/>
            <a:ext cx="10460934" cy="461665"/>
          </a:xfrm>
          <a:prstGeom prst="rect">
            <a:avLst/>
          </a:prstGeom>
          <a:noFill/>
        </p:spPr>
        <p:txBody>
          <a:bodyPr wrap="square" rtlCol="0">
            <a:spAutoFit/>
          </a:bodyPr>
          <a:lstStyle/>
          <a:p>
            <a:pPr algn="l"/>
            <a:r>
              <a:rPr lang="en-GB" sz="2400"/>
              <a:t>Work out the input of the function machine. </a:t>
            </a:r>
          </a:p>
        </p:txBody>
      </p:sp>
      <p:cxnSp>
        <p:nvCxnSpPr>
          <p:cNvPr id="56" name="Straight Arrow Connector 55">
            <a:extLst>
              <a:ext uri="{FF2B5EF4-FFF2-40B4-BE49-F238E27FC236}">
                <a16:creationId xmlns:a16="http://schemas.microsoft.com/office/drawing/2014/main" id="{1A7F6268-712C-9AC8-FF27-DEFF6F32DEF3}"/>
              </a:ext>
            </a:extLst>
          </p:cNvPr>
          <p:cNvCxnSpPr>
            <a:cxnSpLocks/>
            <a:stCxn id="58" idx="3"/>
            <a:endCxn id="72" idx="1"/>
          </p:cNvCxnSpPr>
          <p:nvPr/>
        </p:nvCxnSpPr>
        <p:spPr>
          <a:xfrm flipV="1">
            <a:off x="2748340" y="5477205"/>
            <a:ext cx="1055902" cy="1121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0AA38A2-B854-4C4A-1738-18BEFA6E57AE}"/>
              </a:ext>
            </a:extLst>
          </p:cNvPr>
          <p:cNvSpPr txBox="1"/>
          <p:nvPr/>
        </p:nvSpPr>
        <p:spPr>
          <a:xfrm>
            <a:off x="1726145" y="4729242"/>
            <a:ext cx="102219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58" name="Rectangle 57">
            <a:extLst>
              <a:ext uri="{FF2B5EF4-FFF2-40B4-BE49-F238E27FC236}">
                <a16:creationId xmlns:a16="http://schemas.microsoft.com/office/drawing/2014/main" id="{C9DA71C4-8C2E-8733-FB7C-664A84A904F1}"/>
              </a:ext>
            </a:extLst>
          </p:cNvPr>
          <p:cNvSpPr>
            <a:spLocks/>
          </p:cNvSpPr>
          <p:nvPr/>
        </p:nvSpPr>
        <p:spPr>
          <a:xfrm>
            <a:off x="1716247" y="5132022"/>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cxnSp>
        <p:nvCxnSpPr>
          <p:cNvPr id="59" name="Straight Arrow Connector 58">
            <a:extLst>
              <a:ext uri="{FF2B5EF4-FFF2-40B4-BE49-F238E27FC236}">
                <a16:creationId xmlns:a16="http://schemas.microsoft.com/office/drawing/2014/main" id="{6FA46E58-D1E2-8873-2AF4-98B27F300E3E}"/>
              </a:ext>
            </a:extLst>
          </p:cNvPr>
          <p:cNvCxnSpPr>
            <a:cxnSpLocks/>
            <a:stCxn id="72" idx="3"/>
            <a:endCxn id="73" idx="1"/>
          </p:cNvCxnSpPr>
          <p:nvPr/>
        </p:nvCxnSpPr>
        <p:spPr>
          <a:xfrm>
            <a:off x="4621442" y="5477205"/>
            <a:ext cx="1055902"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8">
            <a:extLst>
              <a:ext uri="{FF2B5EF4-FFF2-40B4-BE49-F238E27FC236}">
                <a16:creationId xmlns:a16="http://schemas.microsoft.com/office/drawing/2014/main" id="{8811E40A-DA9C-0927-6399-53DB942EE22C}"/>
              </a:ext>
            </a:extLst>
          </p:cNvPr>
          <p:cNvSpPr txBox="1"/>
          <p:nvPr/>
        </p:nvSpPr>
        <p:spPr>
          <a:xfrm>
            <a:off x="7550445" y="4729242"/>
            <a:ext cx="107446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ABB7635C-F327-4987-4049-5CB6DD1BF71D}"/>
                  </a:ext>
                </a:extLst>
              </p:cNvPr>
              <p:cNvSpPr>
                <a:spLocks/>
              </p:cNvSpPr>
              <p:nvPr/>
            </p:nvSpPr>
            <p:spPr>
              <a:xfrm>
                <a:off x="7399493" y="5123089"/>
                <a:ext cx="1376366"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chemeClr val="tx1"/>
                    </a:solidFill>
                  </a:rPr>
                  <a:t>2(</a:t>
                </a:r>
                <a14:m>
                  <m:oMath xmlns:m="http://schemas.openxmlformats.org/officeDocument/2006/math">
                    <m:r>
                      <a:rPr lang="en-GB" sz="2400" b="0" i="1" smtClean="0">
                        <a:solidFill>
                          <a:schemeClr val="tx1"/>
                        </a:solidFill>
                        <a:latin typeface="Cambria Math" panose="02040503050406030204" pitchFamily="18" charset="0"/>
                      </a:rPr>
                      <m:t>𝑛</m:t>
                    </m:r>
                    <m:r>
                      <a:rPr lang="en-GB" sz="2400" b="0" i="1" smtClean="0">
                        <a:solidFill>
                          <a:schemeClr val="tx1"/>
                        </a:solidFill>
                        <a:latin typeface="Cambria Math" panose="02040503050406030204" pitchFamily="18" charset="0"/>
                      </a:rPr>
                      <m:t>+</m:t>
                    </m:r>
                  </m:oMath>
                </a14:m>
                <a:r>
                  <a:rPr lang="en-GB" sz="2400">
                    <a:solidFill>
                      <a:schemeClr val="tx1"/>
                    </a:solidFill>
                  </a:rPr>
                  <a:t> 1</a:t>
                </a:r>
                <a14:m>
                  <m:oMath xmlns:m="http://schemas.openxmlformats.org/officeDocument/2006/math">
                    <m:r>
                      <a:rPr lang="en-GB" sz="2400" b="0" i="1" dirty="0" smtClean="0">
                        <a:solidFill>
                          <a:schemeClr val="tx1"/>
                        </a:solidFill>
                        <a:latin typeface="Cambria Math" panose="02040503050406030204" pitchFamily="18" charset="0"/>
                      </a:rPr>
                      <m:t>)</m:t>
                    </m:r>
                  </m:oMath>
                </a14:m>
                <a:endParaRPr lang="en-GB" sz="2400">
                  <a:solidFill>
                    <a:schemeClr val="tx1"/>
                  </a:solidFill>
                </a:endParaRPr>
              </a:p>
            </p:txBody>
          </p:sp>
        </mc:Choice>
        <mc:Fallback xmlns="">
          <p:sp>
            <p:nvSpPr>
              <p:cNvPr id="61" name="Rectangle 60">
                <a:extLst>
                  <a:ext uri="{FF2B5EF4-FFF2-40B4-BE49-F238E27FC236}">
                    <a16:creationId xmlns:a16="http://schemas.microsoft.com/office/drawing/2014/main" id="{ABB7635C-F327-4987-4049-5CB6DD1BF71D}"/>
                  </a:ext>
                </a:extLst>
              </p:cNvPr>
              <p:cNvSpPr>
                <a:spLocks noRot="1" noChangeAspect="1" noMove="1" noResize="1" noEditPoints="1" noAdjustHandles="1" noChangeArrowheads="1" noChangeShapeType="1" noTextEdit="1"/>
              </p:cNvSpPr>
              <p:nvPr/>
            </p:nvSpPr>
            <p:spPr>
              <a:xfrm>
                <a:off x="7399493" y="5123089"/>
                <a:ext cx="1376366" cy="712800"/>
              </a:xfrm>
              <a:prstGeom prst="rect">
                <a:avLst/>
              </a:prstGeom>
              <a:blipFill>
                <a:blip r:embed="rId5"/>
                <a:stretch>
                  <a:fillRect l="-2183"/>
                </a:stretch>
              </a:blipFill>
              <a:ln w="19050">
                <a:solidFill>
                  <a:schemeClr val="tx2"/>
                </a:solidFill>
              </a:ln>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02C40A52-3414-C550-4607-DB8BB3B3819C}"/>
              </a:ext>
            </a:extLst>
          </p:cNvPr>
          <p:cNvCxnSpPr>
            <a:cxnSpLocks/>
            <a:stCxn id="73" idx="3"/>
            <a:endCxn id="61" idx="1"/>
          </p:cNvCxnSpPr>
          <p:nvPr/>
        </p:nvCxnSpPr>
        <p:spPr>
          <a:xfrm>
            <a:off x="6494544" y="5477205"/>
            <a:ext cx="904949" cy="228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786831BB-CEB9-9C1F-1FF4-239D456121FA}"/>
                  </a:ext>
                </a:extLst>
              </p:cNvPr>
              <p:cNvSpPr/>
              <p:nvPr/>
            </p:nvSpPr>
            <p:spPr>
              <a:xfrm>
                <a:off x="3804242" y="5120805"/>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1</a:t>
                </a:r>
              </a:p>
            </p:txBody>
          </p:sp>
        </mc:Choice>
        <mc:Fallback xmlns="">
          <p:sp>
            <p:nvSpPr>
              <p:cNvPr id="72" name="Rectangle 71">
                <a:extLst>
                  <a:ext uri="{FF2B5EF4-FFF2-40B4-BE49-F238E27FC236}">
                    <a16:creationId xmlns:a16="http://schemas.microsoft.com/office/drawing/2014/main" id="{786831BB-CEB9-9C1F-1FF4-239D456121FA}"/>
                  </a:ext>
                </a:extLst>
              </p:cNvPr>
              <p:cNvSpPr>
                <a:spLocks noRot="1" noChangeAspect="1" noMove="1" noResize="1" noEditPoints="1" noAdjustHandles="1" noChangeArrowheads="1" noChangeShapeType="1" noTextEdit="1"/>
              </p:cNvSpPr>
              <p:nvPr/>
            </p:nvSpPr>
            <p:spPr>
              <a:xfrm>
                <a:off x="3804242" y="5120805"/>
                <a:ext cx="817200" cy="712800"/>
              </a:xfrm>
              <a:prstGeom prst="rect">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0BC37238-C07D-8693-F145-AD9DD58B1CE0}"/>
                  </a:ext>
                </a:extLst>
              </p:cNvPr>
              <p:cNvSpPr/>
              <p:nvPr/>
            </p:nvSpPr>
            <p:spPr>
              <a:xfrm>
                <a:off x="5677344" y="5120805"/>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xmlns="">
          <p:sp>
            <p:nvSpPr>
              <p:cNvPr id="73" name="Rectangle 72">
                <a:extLst>
                  <a:ext uri="{FF2B5EF4-FFF2-40B4-BE49-F238E27FC236}">
                    <a16:creationId xmlns:a16="http://schemas.microsoft.com/office/drawing/2014/main" id="{0BC37238-C07D-8693-F145-AD9DD58B1CE0}"/>
                  </a:ext>
                </a:extLst>
              </p:cNvPr>
              <p:cNvSpPr>
                <a:spLocks noRot="1" noChangeAspect="1" noMove="1" noResize="1" noEditPoints="1" noAdjustHandles="1" noChangeArrowheads="1" noChangeShapeType="1" noTextEdit="1"/>
              </p:cNvSpPr>
              <p:nvPr/>
            </p:nvSpPr>
            <p:spPr>
              <a:xfrm>
                <a:off x="5677344" y="5120805"/>
                <a:ext cx="817200" cy="712800"/>
              </a:xfrm>
              <a:prstGeom prst="rect">
                <a:avLst/>
              </a:prstGeom>
              <a:blipFill>
                <a:blip r:embed="rId7"/>
                <a:stretch>
                  <a:fillRect/>
                </a:stretch>
              </a:blipFill>
              <a:ln w="19050">
                <a:solidFill>
                  <a:schemeClr val="tx2"/>
                </a:solidFill>
              </a:ln>
            </p:spPr>
            <p:txBody>
              <a:bodyPr/>
              <a:lstStyle/>
              <a:p>
                <a:r>
                  <a:rPr lang="en-US">
                    <a:noFill/>
                  </a:rPr>
                  <a:t> </a:t>
                </a:r>
              </a:p>
            </p:txBody>
          </p:sp>
        </mc:Fallback>
      </mc:AlternateContent>
    </p:spTree>
    <p:extLst>
      <p:ext uri="{BB962C8B-B14F-4D97-AF65-F5344CB8AC3E}">
        <p14:creationId xmlns:p14="http://schemas.microsoft.com/office/powerpoint/2010/main" val="751977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76794-7ECA-2804-B890-D7A43F68C96E}"/>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258F7B18-DD54-8019-97AC-6DD71935466E}"/>
              </a:ext>
            </a:extLst>
          </p:cNvPr>
          <p:cNvSpPr txBox="1"/>
          <p:nvPr/>
        </p:nvSpPr>
        <p:spPr>
          <a:xfrm>
            <a:off x="397564" y="367235"/>
            <a:ext cx="10460933" cy="461665"/>
          </a:xfrm>
          <a:prstGeom prst="rect">
            <a:avLst/>
          </a:prstGeom>
          <a:noFill/>
        </p:spPr>
        <p:txBody>
          <a:bodyPr wrap="square" rtlCol="0">
            <a:spAutoFit/>
          </a:bodyPr>
          <a:lstStyle/>
          <a:p>
            <a:pPr algn="l"/>
            <a:r>
              <a:rPr lang="en-GB" sz="2400">
                <a:solidFill>
                  <a:srgbClr val="000000"/>
                </a:solidFill>
              </a:rPr>
              <a:t>Complete the function machines. </a:t>
            </a:r>
          </a:p>
        </p:txBody>
      </p:sp>
      <p:cxnSp>
        <p:nvCxnSpPr>
          <p:cNvPr id="30" name="Straight Arrow Connector 29">
            <a:extLst>
              <a:ext uri="{FF2B5EF4-FFF2-40B4-BE49-F238E27FC236}">
                <a16:creationId xmlns:a16="http://schemas.microsoft.com/office/drawing/2014/main" id="{AEB9222A-3FE9-0300-270A-82E14860F9C8}"/>
              </a:ext>
            </a:extLst>
          </p:cNvPr>
          <p:cNvCxnSpPr>
            <a:cxnSpLocks/>
          </p:cNvCxnSpPr>
          <p:nvPr/>
        </p:nvCxnSpPr>
        <p:spPr>
          <a:xfrm>
            <a:off x="3712768" y="1600780"/>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A54FB10-A692-1651-0669-CCD354D66711}"/>
              </a:ext>
            </a:extLst>
          </p:cNvPr>
          <p:cNvSpPr txBox="1"/>
          <p:nvPr/>
        </p:nvSpPr>
        <p:spPr>
          <a:xfrm>
            <a:off x="2444247" y="828900"/>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input</a:t>
            </a: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9F9F3E8D-B0A9-3D1D-1EC3-7530C391BCAD}"/>
                  </a:ext>
                </a:extLst>
              </p:cNvPr>
              <p:cNvSpPr>
                <a:spLocks/>
              </p:cNvSpPr>
              <p:nvPr/>
            </p:nvSpPr>
            <p:spPr>
              <a:xfrm>
                <a:off x="2443431" y="1241205"/>
                <a:ext cx="12816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i="1" dirty="0" smtClean="0">
                          <a:solidFill>
                            <a:srgbClr val="000000"/>
                          </a:solidFill>
                          <a:latin typeface="Cambria Math" panose="02040503050406030204" pitchFamily="18" charset="0"/>
                        </a:rPr>
                        <m:t>𝑤</m:t>
                      </m:r>
                    </m:oMath>
                  </m:oMathPara>
                </a14:m>
                <a:endParaRPr lang="en-GB" sz="2400">
                  <a:solidFill>
                    <a:srgbClr val="000000"/>
                  </a:solidFill>
                </a:endParaRPr>
              </a:p>
            </p:txBody>
          </p:sp>
        </mc:Choice>
        <mc:Fallback xmlns="">
          <p:sp>
            <p:nvSpPr>
              <p:cNvPr id="34" name="Rectangle 33">
                <a:extLst>
                  <a:ext uri="{FF2B5EF4-FFF2-40B4-BE49-F238E27FC236}">
                    <a16:creationId xmlns:a16="http://schemas.microsoft.com/office/drawing/2014/main" id="{9F9F3E8D-B0A9-3D1D-1EC3-7530C391BCAD}"/>
                  </a:ext>
                </a:extLst>
              </p:cNvPr>
              <p:cNvSpPr>
                <a:spLocks noRot="1" noChangeAspect="1" noMove="1" noResize="1" noEditPoints="1" noAdjustHandles="1" noChangeArrowheads="1" noChangeShapeType="1" noTextEdit="1"/>
              </p:cNvSpPr>
              <p:nvPr/>
            </p:nvSpPr>
            <p:spPr>
              <a:xfrm>
                <a:off x="2443431" y="1241205"/>
                <a:ext cx="1281600" cy="712800"/>
              </a:xfrm>
              <a:prstGeom prst="rect">
                <a:avLst/>
              </a:prstGeom>
              <a:blipFill>
                <a:blip r:embed="rId2"/>
                <a:stretch>
                  <a:fillRect/>
                </a:stretch>
              </a:blipFill>
              <a:ln w="19050">
                <a:solidFill>
                  <a:srgbClr val="000000"/>
                </a:solidFill>
              </a:ln>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DBD6FDFE-B812-4223-95AD-84EE39F033CD}"/>
              </a:ext>
            </a:extLst>
          </p:cNvPr>
          <p:cNvCxnSpPr>
            <a:cxnSpLocks/>
          </p:cNvCxnSpPr>
          <p:nvPr/>
        </p:nvCxnSpPr>
        <p:spPr>
          <a:xfrm>
            <a:off x="5304607" y="1597605"/>
            <a:ext cx="770400" cy="3175"/>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8">
            <a:extLst>
              <a:ext uri="{FF2B5EF4-FFF2-40B4-BE49-F238E27FC236}">
                <a16:creationId xmlns:a16="http://schemas.microsoft.com/office/drawing/2014/main" id="{46491AF3-D46F-1B08-5555-4ED98BEBB856}"/>
              </a:ext>
            </a:extLst>
          </p:cNvPr>
          <p:cNvSpPr txBox="1"/>
          <p:nvPr/>
        </p:nvSpPr>
        <p:spPr>
          <a:xfrm>
            <a:off x="7645875" y="819967"/>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output</a:t>
            </a:r>
          </a:p>
        </p:txBody>
      </p:sp>
      <p:sp>
        <p:nvSpPr>
          <p:cNvPr id="37" name="Rectangle 36">
            <a:extLst>
              <a:ext uri="{FF2B5EF4-FFF2-40B4-BE49-F238E27FC236}">
                <a16:creationId xmlns:a16="http://schemas.microsoft.com/office/drawing/2014/main" id="{B504C4E0-CD65-5F07-3345-FBF0CCB4887C}"/>
              </a:ext>
            </a:extLst>
          </p:cNvPr>
          <p:cNvSpPr>
            <a:spLocks/>
          </p:cNvSpPr>
          <p:nvPr/>
        </p:nvSpPr>
        <p:spPr>
          <a:xfrm>
            <a:off x="7645874" y="1232272"/>
            <a:ext cx="1279971"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0000"/>
              </a:solidFill>
            </a:endParaRPr>
          </a:p>
        </p:txBody>
      </p:sp>
      <p:cxnSp>
        <p:nvCxnSpPr>
          <p:cNvPr id="38" name="Straight Arrow Connector 37">
            <a:extLst>
              <a:ext uri="{FF2B5EF4-FFF2-40B4-BE49-F238E27FC236}">
                <a16:creationId xmlns:a16="http://schemas.microsoft.com/office/drawing/2014/main" id="{AACEA7EB-8E7C-3C6F-E797-7E145B129FD8}"/>
              </a:ext>
            </a:extLst>
          </p:cNvPr>
          <p:cNvCxnSpPr>
            <a:cxnSpLocks/>
          </p:cNvCxnSpPr>
          <p:nvPr/>
        </p:nvCxnSpPr>
        <p:spPr>
          <a:xfrm>
            <a:off x="6879912" y="1588672"/>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F99A958-1876-61C8-184F-C9E28ED739FF}"/>
              </a:ext>
            </a:extLst>
          </p:cNvPr>
          <p:cNvCxnSpPr>
            <a:cxnSpLocks/>
          </p:cNvCxnSpPr>
          <p:nvPr/>
        </p:nvCxnSpPr>
        <p:spPr>
          <a:xfrm>
            <a:off x="3712768" y="3121121"/>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B321302-0873-36F1-0D8E-561D990BE102}"/>
              </a:ext>
            </a:extLst>
          </p:cNvPr>
          <p:cNvSpPr txBox="1"/>
          <p:nvPr/>
        </p:nvSpPr>
        <p:spPr>
          <a:xfrm>
            <a:off x="2444247" y="2349241"/>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input</a:t>
            </a: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DEB2DDF1-FD0E-4863-7864-E114845F95D7}"/>
                  </a:ext>
                </a:extLst>
              </p:cNvPr>
              <p:cNvSpPr>
                <a:spLocks/>
              </p:cNvSpPr>
              <p:nvPr/>
            </p:nvSpPr>
            <p:spPr>
              <a:xfrm>
                <a:off x="2443431" y="2761546"/>
                <a:ext cx="12816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000000"/>
                    </a:solidFill>
                  </a:rPr>
                  <a:t>3</a:t>
                </a:r>
                <a14:m>
                  <m:oMath xmlns:m="http://schemas.openxmlformats.org/officeDocument/2006/math">
                    <m:r>
                      <a:rPr lang="en-GB" sz="2400" i="1" dirty="0" smtClean="0">
                        <a:solidFill>
                          <a:srgbClr val="000000"/>
                        </a:solidFill>
                        <a:latin typeface="Cambria Math" panose="02040503050406030204" pitchFamily="18" charset="0"/>
                      </a:rPr>
                      <m:t>𝑥</m:t>
                    </m:r>
                  </m:oMath>
                </a14:m>
                <a:endParaRPr lang="en-GB" sz="2400">
                  <a:solidFill>
                    <a:srgbClr val="000000"/>
                  </a:solidFill>
                </a:endParaRPr>
              </a:p>
            </p:txBody>
          </p:sp>
        </mc:Choice>
        <mc:Fallback xmlns="">
          <p:sp>
            <p:nvSpPr>
              <p:cNvPr id="45" name="Rectangle 44">
                <a:extLst>
                  <a:ext uri="{FF2B5EF4-FFF2-40B4-BE49-F238E27FC236}">
                    <a16:creationId xmlns:a16="http://schemas.microsoft.com/office/drawing/2014/main" id="{DEB2DDF1-FD0E-4863-7864-E114845F95D7}"/>
                  </a:ext>
                </a:extLst>
              </p:cNvPr>
              <p:cNvSpPr>
                <a:spLocks noRot="1" noChangeAspect="1" noMove="1" noResize="1" noEditPoints="1" noAdjustHandles="1" noChangeArrowheads="1" noChangeShapeType="1" noTextEdit="1"/>
              </p:cNvSpPr>
              <p:nvPr/>
            </p:nvSpPr>
            <p:spPr>
              <a:xfrm>
                <a:off x="2443431" y="2761546"/>
                <a:ext cx="1281600" cy="712800"/>
              </a:xfrm>
              <a:prstGeom prst="rect">
                <a:avLst/>
              </a:prstGeom>
              <a:blipFill>
                <a:blip r:embed="rId3"/>
                <a:stretch>
                  <a:fillRect/>
                </a:stretch>
              </a:blipFill>
              <a:ln w="19050">
                <a:solidFill>
                  <a:srgbClr val="000000"/>
                </a:solidFill>
              </a:ln>
            </p:spPr>
            <p:txBody>
              <a:bodyPr/>
              <a:lstStyle/>
              <a:p>
                <a:r>
                  <a:rPr lang="en-US">
                    <a:noFill/>
                  </a:rPr>
                  <a:t> </a:t>
                </a:r>
              </a:p>
            </p:txBody>
          </p:sp>
        </mc:Fallback>
      </mc:AlternateContent>
      <p:cxnSp>
        <p:nvCxnSpPr>
          <p:cNvPr id="47" name="Straight Arrow Connector 46">
            <a:extLst>
              <a:ext uri="{FF2B5EF4-FFF2-40B4-BE49-F238E27FC236}">
                <a16:creationId xmlns:a16="http://schemas.microsoft.com/office/drawing/2014/main" id="{D7351C30-A4BE-1942-23D9-BED323B77466}"/>
              </a:ext>
            </a:extLst>
          </p:cNvPr>
          <p:cNvCxnSpPr>
            <a:cxnSpLocks/>
            <a:stCxn id="46" idx="3"/>
          </p:cNvCxnSpPr>
          <p:nvPr/>
        </p:nvCxnSpPr>
        <p:spPr>
          <a:xfrm>
            <a:off x="5304607" y="3117946"/>
            <a:ext cx="770400" cy="3175"/>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8">
            <a:extLst>
              <a:ext uri="{FF2B5EF4-FFF2-40B4-BE49-F238E27FC236}">
                <a16:creationId xmlns:a16="http://schemas.microsoft.com/office/drawing/2014/main" id="{1EB4BA05-9FC4-A151-8016-5489CB3A4128}"/>
              </a:ext>
            </a:extLst>
          </p:cNvPr>
          <p:cNvSpPr txBox="1"/>
          <p:nvPr/>
        </p:nvSpPr>
        <p:spPr>
          <a:xfrm>
            <a:off x="7645875" y="2340308"/>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output</a:t>
            </a:r>
          </a:p>
        </p:txBody>
      </p:sp>
      <p:sp>
        <p:nvSpPr>
          <p:cNvPr id="49" name="Rectangle 48">
            <a:extLst>
              <a:ext uri="{FF2B5EF4-FFF2-40B4-BE49-F238E27FC236}">
                <a16:creationId xmlns:a16="http://schemas.microsoft.com/office/drawing/2014/main" id="{297563D6-8174-2939-C8C8-415CC005E4E9}"/>
              </a:ext>
            </a:extLst>
          </p:cNvPr>
          <p:cNvSpPr>
            <a:spLocks/>
          </p:cNvSpPr>
          <p:nvPr/>
        </p:nvSpPr>
        <p:spPr>
          <a:xfrm>
            <a:off x="7645874" y="2752613"/>
            <a:ext cx="1279971"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0000"/>
              </a:solidFill>
            </a:endParaRPr>
          </a:p>
        </p:txBody>
      </p:sp>
      <p:cxnSp>
        <p:nvCxnSpPr>
          <p:cNvPr id="51" name="Straight Arrow Connector 50">
            <a:extLst>
              <a:ext uri="{FF2B5EF4-FFF2-40B4-BE49-F238E27FC236}">
                <a16:creationId xmlns:a16="http://schemas.microsoft.com/office/drawing/2014/main" id="{7BE3EBCB-B28E-5EFE-BCFB-8CEC0BCEB623}"/>
              </a:ext>
            </a:extLst>
          </p:cNvPr>
          <p:cNvCxnSpPr>
            <a:cxnSpLocks/>
          </p:cNvCxnSpPr>
          <p:nvPr/>
        </p:nvCxnSpPr>
        <p:spPr>
          <a:xfrm>
            <a:off x="6879912" y="3109013"/>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F8CA664-ED83-7039-A8E5-0F0DB5CBBD5A}"/>
              </a:ext>
            </a:extLst>
          </p:cNvPr>
          <p:cNvCxnSpPr>
            <a:cxnSpLocks/>
          </p:cNvCxnSpPr>
          <p:nvPr/>
        </p:nvCxnSpPr>
        <p:spPr>
          <a:xfrm>
            <a:off x="3712768" y="4641462"/>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C3621A2-6EBB-7B72-6CB0-4C38F9322277}"/>
              </a:ext>
            </a:extLst>
          </p:cNvPr>
          <p:cNvSpPr txBox="1"/>
          <p:nvPr/>
        </p:nvSpPr>
        <p:spPr>
          <a:xfrm>
            <a:off x="2444247" y="3869582"/>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input</a:t>
            </a:r>
          </a:p>
        </p:txBody>
      </p:sp>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AAAB86E8-1D4E-90D3-50D5-6F7E762D0525}"/>
                  </a:ext>
                </a:extLst>
              </p:cNvPr>
              <p:cNvSpPr>
                <a:spLocks/>
              </p:cNvSpPr>
              <p:nvPr/>
            </p:nvSpPr>
            <p:spPr>
              <a:xfrm>
                <a:off x="2443431" y="4281887"/>
                <a:ext cx="12816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000000"/>
                    </a:solidFill>
                  </a:rPr>
                  <a:t>5</a:t>
                </a:r>
                <a14:m>
                  <m:oMath xmlns:m="http://schemas.openxmlformats.org/officeDocument/2006/math">
                    <m:r>
                      <a:rPr lang="en-GB" sz="2400" b="0" i="1" smtClean="0">
                        <a:solidFill>
                          <a:srgbClr val="000000"/>
                        </a:solidFill>
                        <a:latin typeface="Cambria Math" panose="02040503050406030204" pitchFamily="18" charset="0"/>
                      </a:rPr>
                      <m:t>𝑦</m:t>
                    </m:r>
                  </m:oMath>
                </a14:m>
                <a:endParaRPr lang="en-GB" sz="2400">
                  <a:solidFill>
                    <a:srgbClr val="000000"/>
                  </a:solidFill>
                </a:endParaRPr>
              </a:p>
            </p:txBody>
          </p:sp>
        </mc:Choice>
        <mc:Fallback xmlns="">
          <p:sp>
            <p:nvSpPr>
              <p:cNvPr id="56" name="Rectangle 55">
                <a:extLst>
                  <a:ext uri="{FF2B5EF4-FFF2-40B4-BE49-F238E27FC236}">
                    <a16:creationId xmlns:a16="http://schemas.microsoft.com/office/drawing/2014/main" id="{AAAB86E8-1D4E-90D3-50D5-6F7E762D0525}"/>
                  </a:ext>
                </a:extLst>
              </p:cNvPr>
              <p:cNvSpPr>
                <a:spLocks noRot="1" noChangeAspect="1" noMove="1" noResize="1" noEditPoints="1" noAdjustHandles="1" noChangeArrowheads="1" noChangeShapeType="1" noTextEdit="1"/>
              </p:cNvSpPr>
              <p:nvPr/>
            </p:nvSpPr>
            <p:spPr>
              <a:xfrm>
                <a:off x="2443431" y="4281887"/>
                <a:ext cx="1281600" cy="712800"/>
              </a:xfrm>
              <a:prstGeom prst="rect">
                <a:avLst/>
              </a:prstGeom>
              <a:blipFill>
                <a:blip r:embed="rId4"/>
                <a:stretch>
                  <a:fillRect/>
                </a:stretch>
              </a:blipFill>
              <a:ln w="19050">
                <a:solidFill>
                  <a:srgbClr val="000000"/>
                </a:solidFill>
              </a:ln>
            </p:spPr>
            <p:txBody>
              <a:bodyPr/>
              <a:lstStyle/>
              <a:p>
                <a:r>
                  <a:rPr lang="en-US">
                    <a:noFill/>
                  </a:rPr>
                  <a:t> </a:t>
                </a:r>
              </a:p>
            </p:txBody>
          </p:sp>
        </mc:Fallback>
      </mc:AlternateContent>
      <p:cxnSp>
        <p:nvCxnSpPr>
          <p:cNvPr id="58" name="Straight Arrow Connector 57">
            <a:extLst>
              <a:ext uri="{FF2B5EF4-FFF2-40B4-BE49-F238E27FC236}">
                <a16:creationId xmlns:a16="http://schemas.microsoft.com/office/drawing/2014/main" id="{5709CDF7-1F8D-3061-A91E-60AA48A4ABDD}"/>
              </a:ext>
            </a:extLst>
          </p:cNvPr>
          <p:cNvCxnSpPr>
            <a:cxnSpLocks/>
            <a:stCxn id="57" idx="3"/>
          </p:cNvCxnSpPr>
          <p:nvPr/>
        </p:nvCxnSpPr>
        <p:spPr>
          <a:xfrm>
            <a:off x="5304607" y="4638287"/>
            <a:ext cx="770400" cy="3175"/>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8">
            <a:extLst>
              <a:ext uri="{FF2B5EF4-FFF2-40B4-BE49-F238E27FC236}">
                <a16:creationId xmlns:a16="http://schemas.microsoft.com/office/drawing/2014/main" id="{52EEEF8D-BDCD-DBF1-5E13-768C40FDCC46}"/>
              </a:ext>
            </a:extLst>
          </p:cNvPr>
          <p:cNvSpPr txBox="1"/>
          <p:nvPr/>
        </p:nvSpPr>
        <p:spPr>
          <a:xfrm>
            <a:off x="7645875" y="3860649"/>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output</a:t>
            </a:r>
          </a:p>
        </p:txBody>
      </p:sp>
      <p:sp>
        <p:nvSpPr>
          <p:cNvPr id="60" name="Rectangle 59">
            <a:extLst>
              <a:ext uri="{FF2B5EF4-FFF2-40B4-BE49-F238E27FC236}">
                <a16:creationId xmlns:a16="http://schemas.microsoft.com/office/drawing/2014/main" id="{127D4009-EFE3-5F69-E4F5-A65DF72A6A1E}"/>
              </a:ext>
            </a:extLst>
          </p:cNvPr>
          <p:cNvSpPr>
            <a:spLocks/>
          </p:cNvSpPr>
          <p:nvPr/>
        </p:nvSpPr>
        <p:spPr>
          <a:xfrm>
            <a:off x="7645874" y="4272954"/>
            <a:ext cx="1279971"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0000"/>
              </a:solidFill>
            </a:endParaRPr>
          </a:p>
        </p:txBody>
      </p:sp>
      <p:cxnSp>
        <p:nvCxnSpPr>
          <p:cNvPr id="62" name="Straight Arrow Connector 61">
            <a:extLst>
              <a:ext uri="{FF2B5EF4-FFF2-40B4-BE49-F238E27FC236}">
                <a16:creationId xmlns:a16="http://schemas.microsoft.com/office/drawing/2014/main" id="{0CF48A2B-4BB0-812D-3722-EBB01A4A8F49}"/>
              </a:ext>
            </a:extLst>
          </p:cNvPr>
          <p:cNvCxnSpPr>
            <a:cxnSpLocks/>
          </p:cNvCxnSpPr>
          <p:nvPr/>
        </p:nvCxnSpPr>
        <p:spPr>
          <a:xfrm>
            <a:off x="6879912" y="4629354"/>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C63A703-E68B-64B7-C70B-1D34E0AD2368}"/>
              </a:ext>
            </a:extLst>
          </p:cNvPr>
          <p:cNvCxnSpPr>
            <a:cxnSpLocks/>
          </p:cNvCxnSpPr>
          <p:nvPr/>
        </p:nvCxnSpPr>
        <p:spPr>
          <a:xfrm>
            <a:off x="3712768" y="6161803"/>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F5E921ED-62A1-F3C1-C295-E1EF4960E620}"/>
              </a:ext>
            </a:extLst>
          </p:cNvPr>
          <p:cNvSpPr txBox="1"/>
          <p:nvPr/>
        </p:nvSpPr>
        <p:spPr>
          <a:xfrm>
            <a:off x="2444247" y="5389923"/>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input</a:t>
            </a:r>
          </a:p>
        </p:txBody>
      </p:sp>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F1181D89-483D-0DEB-0AB1-68197EF1899F}"/>
                  </a:ext>
                </a:extLst>
              </p:cNvPr>
              <p:cNvSpPr>
                <a:spLocks/>
              </p:cNvSpPr>
              <p:nvPr/>
            </p:nvSpPr>
            <p:spPr>
              <a:xfrm>
                <a:off x="2443431" y="5802228"/>
                <a:ext cx="12816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000000"/>
                    </a:solidFill>
                  </a:rPr>
                  <a:t>10</a:t>
                </a:r>
                <a14:m>
                  <m:oMath xmlns:m="http://schemas.openxmlformats.org/officeDocument/2006/math">
                    <m:r>
                      <a:rPr lang="en-GB" sz="2400" b="0" i="1" smtClean="0">
                        <a:solidFill>
                          <a:srgbClr val="000000"/>
                        </a:solidFill>
                        <a:latin typeface="Cambria Math" panose="02040503050406030204" pitchFamily="18" charset="0"/>
                      </a:rPr>
                      <m:t>𝑧</m:t>
                    </m:r>
                  </m:oMath>
                </a14:m>
                <a:endParaRPr lang="en-GB" sz="2400">
                  <a:solidFill>
                    <a:srgbClr val="000000"/>
                  </a:solidFill>
                </a:endParaRPr>
              </a:p>
            </p:txBody>
          </p:sp>
        </mc:Choice>
        <mc:Fallback xmlns="">
          <p:sp>
            <p:nvSpPr>
              <p:cNvPr id="67" name="Rectangle 66">
                <a:extLst>
                  <a:ext uri="{FF2B5EF4-FFF2-40B4-BE49-F238E27FC236}">
                    <a16:creationId xmlns:a16="http://schemas.microsoft.com/office/drawing/2014/main" id="{F1181D89-483D-0DEB-0AB1-68197EF1899F}"/>
                  </a:ext>
                </a:extLst>
              </p:cNvPr>
              <p:cNvSpPr>
                <a:spLocks noRot="1" noChangeAspect="1" noMove="1" noResize="1" noEditPoints="1" noAdjustHandles="1" noChangeArrowheads="1" noChangeShapeType="1" noTextEdit="1"/>
              </p:cNvSpPr>
              <p:nvPr/>
            </p:nvSpPr>
            <p:spPr>
              <a:xfrm>
                <a:off x="2443431" y="5802228"/>
                <a:ext cx="1281600" cy="712800"/>
              </a:xfrm>
              <a:prstGeom prst="rect">
                <a:avLst/>
              </a:prstGeom>
              <a:blipFill>
                <a:blip r:embed="rId5"/>
                <a:stretch>
                  <a:fillRect/>
                </a:stretch>
              </a:blipFill>
              <a:ln w="19050">
                <a:solidFill>
                  <a:srgbClr val="000000"/>
                </a:solidFill>
              </a:ln>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5E32F9CA-E997-4148-C896-36155755008E}"/>
              </a:ext>
            </a:extLst>
          </p:cNvPr>
          <p:cNvCxnSpPr>
            <a:cxnSpLocks/>
            <a:stCxn id="68" idx="3"/>
          </p:cNvCxnSpPr>
          <p:nvPr/>
        </p:nvCxnSpPr>
        <p:spPr>
          <a:xfrm>
            <a:off x="5304607" y="6158628"/>
            <a:ext cx="770400" cy="3175"/>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8">
            <a:extLst>
              <a:ext uri="{FF2B5EF4-FFF2-40B4-BE49-F238E27FC236}">
                <a16:creationId xmlns:a16="http://schemas.microsoft.com/office/drawing/2014/main" id="{C30CD438-CE69-57B6-8918-F95963FA60E9}"/>
              </a:ext>
            </a:extLst>
          </p:cNvPr>
          <p:cNvSpPr txBox="1"/>
          <p:nvPr/>
        </p:nvSpPr>
        <p:spPr>
          <a:xfrm>
            <a:off x="7645875" y="5380990"/>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output</a:t>
            </a:r>
          </a:p>
        </p:txBody>
      </p:sp>
      <p:sp>
        <p:nvSpPr>
          <p:cNvPr id="71" name="Rectangle 70">
            <a:extLst>
              <a:ext uri="{FF2B5EF4-FFF2-40B4-BE49-F238E27FC236}">
                <a16:creationId xmlns:a16="http://schemas.microsoft.com/office/drawing/2014/main" id="{2D9A9409-0BE0-3AE8-62E6-8FF3AAF3CCEE}"/>
              </a:ext>
            </a:extLst>
          </p:cNvPr>
          <p:cNvSpPr>
            <a:spLocks/>
          </p:cNvSpPr>
          <p:nvPr/>
        </p:nvSpPr>
        <p:spPr>
          <a:xfrm>
            <a:off x="7645874" y="5793295"/>
            <a:ext cx="1279971"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0000"/>
              </a:solidFill>
            </a:endParaRPr>
          </a:p>
        </p:txBody>
      </p:sp>
      <p:cxnSp>
        <p:nvCxnSpPr>
          <p:cNvPr id="73" name="Straight Arrow Connector 72">
            <a:extLst>
              <a:ext uri="{FF2B5EF4-FFF2-40B4-BE49-F238E27FC236}">
                <a16:creationId xmlns:a16="http://schemas.microsoft.com/office/drawing/2014/main" id="{163A6E36-3C89-7C8E-9B9A-A42BE1FD4111}"/>
              </a:ext>
            </a:extLst>
          </p:cNvPr>
          <p:cNvCxnSpPr>
            <a:cxnSpLocks/>
          </p:cNvCxnSpPr>
          <p:nvPr/>
        </p:nvCxnSpPr>
        <p:spPr>
          <a:xfrm>
            <a:off x="6879912" y="6149695"/>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3AC699E-F5B4-0DA4-90DF-541271626368}"/>
              </a:ext>
            </a:extLst>
          </p:cNvPr>
          <p:cNvSpPr txBox="1"/>
          <p:nvPr/>
        </p:nvSpPr>
        <p:spPr>
          <a:xfrm>
            <a:off x="1927254" y="1366773"/>
            <a:ext cx="521675" cy="461665"/>
          </a:xfrm>
          <a:prstGeom prst="rect">
            <a:avLst/>
          </a:prstGeom>
          <a:noFill/>
        </p:spPr>
        <p:txBody>
          <a:bodyPr wrap="square" rtlCol="0">
            <a:spAutoFit/>
          </a:bodyPr>
          <a:lstStyle/>
          <a:p>
            <a:pPr algn="l"/>
            <a:r>
              <a:rPr lang="en-GB" sz="2400">
                <a:solidFill>
                  <a:srgbClr val="000000"/>
                </a:solidFill>
              </a:rPr>
              <a:t>a)</a:t>
            </a:r>
          </a:p>
        </p:txBody>
      </p:sp>
      <p:sp>
        <p:nvSpPr>
          <p:cNvPr id="77" name="TextBox 76">
            <a:extLst>
              <a:ext uri="{FF2B5EF4-FFF2-40B4-BE49-F238E27FC236}">
                <a16:creationId xmlns:a16="http://schemas.microsoft.com/office/drawing/2014/main" id="{69EEC337-D3C7-1105-A3C7-E4B2F88CAD06}"/>
              </a:ext>
            </a:extLst>
          </p:cNvPr>
          <p:cNvSpPr txBox="1"/>
          <p:nvPr/>
        </p:nvSpPr>
        <p:spPr>
          <a:xfrm>
            <a:off x="1927254" y="2887114"/>
            <a:ext cx="521675" cy="461665"/>
          </a:xfrm>
          <a:prstGeom prst="rect">
            <a:avLst/>
          </a:prstGeom>
          <a:noFill/>
        </p:spPr>
        <p:txBody>
          <a:bodyPr wrap="square" rtlCol="0">
            <a:spAutoFit/>
          </a:bodyPr>
          <a:lstStyle/>
          <a:p>
            <a:pPr algn="l"/>
            <a:r>
              <a:rPr lang="en-GB" sz="2400">
                <a:solidFill>
                  <a:srgbClr val="000000"/>
                </a:solidFill>
              </a:rPr>
              <a:t>b)</a:t>
            </a:r>
          </a:p>
        </p:txBody>
      </p:sp>
      <p:sp>
        <p:nvSpPr>
          <p:cNvPr id="78" name="TextBox 77">
            <a:extLst>
              <a:ext uri="{FF2B5EF4-FFF2-40B4-BE49-F238E27FC236}">
                <a16:creationId xmlns:a16="http://schemas.microsoft.com/office/drawing/2014/main" id="{EE72ED02-90B8-3990-9811-A7839857BBC0}"/>
              </a:ext>
            </a:extLst>
          </p:cNvPr>
          <p:cNvSpPr txBox="1"/>
          <p:nvPr/>
        </p:nvSpPr>
        <p:spPr>
          <a:xfrm>
            <a:off x="1927254" y="4407455"/>
            <a:ext cx="521675" cy="461665"/>
          </a:xfrm>
          <a:prstGeom prst="rect">
            <a:avLst/>
          </a:prstGeom>
          <a:noFill/>
        </p:spPr>
        <p:txBody>
          <a:bodyPr wrap="square" rtlCol="0">
            <a:spAutoFit/>
          </a:bodyPr>
          <a:lstStyle/>
          <a:p>
            <a:pPr algn="l"/>
            <a:r>
              <a:rPr lang="en-GB" sz="2400">
                <a:solidFill>
                  <a:srgbClr val="000000"/>
                </a:solidFill>
              </a:rPr>
              <a:t>c)</a:t>
            </a:r>
          </a:p>
        </p:txBody>
      </p:sp>
      <p:sp>
        <p:nvSpPr>
          <p:cNvPr id="79" name="TextBox 78">
            <a:extLst>
              <a:ext uri="{FF2B5EF4-FFF2-40B4-BE49-F238E27FC236}">
                <a16:creationId xmlns:a16="http://schemas.microsoft.com/office/drawing/2014/main" id="{C1898126-82C7-42AA-F1A4-7EB6E3BCC299}"/>
              </a:ext>
            </a:extLst>
          </p:cNvPr>
          <p:cNvSpPr txBox="1"/>
          <p:nvPr/>
        </p:nvSpPr>
        <p:spPr>
          <a:xfrm>
            <a:off x="1927254" y="5927796"/>
            <a:ext cx="521675" cy="461665"/>
          </a:xfrm>
          <a:prstGeom prst="rect">
            <a:avLst/>
          </a:prstGeom>
          <a:noFill/>
        </p:spPr>
        <p:txBody>
          <a:bodyPr wrap="square" rtlCol="0">
            <a:spAutoFit/>
          </a:bodyPr>
          <a:lstStyle/>
          <a:p>
            <a:pPr algn="l"/>
            <a:r>
              <a:rPr lang="en-GB" sz="2400">
                <a:solidFill>
                  <a:srgbClr val="000000"/>
                </a:solidFill>
              </a:rPr>
              <a:t>d)</a:t>
            </a: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8FA32CFF-E418-F0E9-4A93-B112E8432851}"/>
                  </a:ext>
                </a:extLst>
              </p:cNvPr>
              <p:cNvSpPr/>
              <p:nvPr/>
            </p:nvSpPr>
            <p:spPr>
              <a:xfrm>
                <a:off x="6062712" y="1228665"/>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5</a:t>
                </a:r>
              </a:p>
            </p:txBody>
          </p:sp>
        </mc:Choice>
        <mc:Fallback xmlns="">
          <p:sp>
            <p:nvSpPr>
              <p:cNvPr id="41" name="Rectangle 40">
                <a:extLst>
                  <a:ext uri="{FF2B5EF4-FFF2-40B4-BE49-F238E27FC236}">
                    <a16:creationId xmlns:a16="http://schemas.microsoft.com/office/drawing/2014/main" id="{8FA32CFF-E418-F0E9-4A93-B112E8432851}"/>
                  </a:ext>
                </a:extLst>
              </p:cNvPr>
              <p:cNvSpPr>
                <a:spLocks noRot="1" noChangeAspect="1" noMove="1" noResize="1" noEditPoints="1" noAdjustHandles="1" noChangeArrowheads="1" noChangeShapeType="1" noTextEdit="1"/>
              </p:cNvSpPr>
              <p:nvPr/>
            </p:nvSpPr>
            <p:spPr>
              <a:xfrm>
                <a:off x="6062712" y="1228665"/>
                <a:ext cx="817200" cy="712800"/>
              </a:xfrm>
              <a:prstGeom prst="rect">
                <a:avLst/>
              </a:prstGeom>
              <a:blipFill>
                <a:blip r:embed="rId6"/>
                <a:stretch>
                  <a:fillRect b="-840"/>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D1652B6F-8A55-0692-BD9D-46BD0F6513F3}"/>
                  </a:ext>
                </a:extLst>
              </p:cNvPr>
              <p:cNvSpPr/>
              <p:nvPr/>
            </p:nvSpPr>
            <p:spPr>
              <a:xfrm>
                <a:off x="4481072" y="1241205"/>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3</a:t>
                </a:r>
              </a:p>
            </p:txBody>
          </p:sp>
        </mc:Choice>
        <mc:Fallback xmlns="">
          <p:sp>
            <p:nvSpPr>
              <p:cNvPr id="42" name="Rectangle 41">
                <a:extLst>
                  <a:ext uri="{FF2B5EF4-FFF2-40B4-BE49-F238E27FC236}">
                    <a16:creationId xmlns:a16="http://schemas.microsoft.com/office/drawing/2014/main" id="{D1652B6F-8A55-0692-BD9D-46BD0F6513F3}"/>
                  </a:ext>
                </a:extLst>
              </p:cNvPr>
              <p:cNvSpPr>
                <a:spLocks noRot="1" noChangeAspect="1" noMove="1" noResize="1" noEditPoints="1" noAdjustHandles="1" noChangeArrowheads="1" noChangeShapeType="1" noTextEdit="1"/>
              </p:cNvSpPr>
              <p:nvPr/>
            </p:nvSpPr>
            <p:spPr>
              <a:xfrm>
                <a:off x="4481072" y="1241205"/>
                <a:ext cx="817200" cy="712800"/>
              </a:xfrm>
              <a:prstGeom prst="rect">
                <a:avLst/>
              </a:prstGeom>
              <a:blipFill>
                <a:blip r:embed="rId7"/>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A188122C-901E-EE83-D1BB-890940168903}"/>
                  </a:ext>
                </a:extLst>
              </p:cNvPr>
              <p:cNvSpPr/>
              <p:nvPr/>
            </p:nvSpPr>
            <p:spPr>
              <a:xfrm>
                <a:off x="4487407" y="2761546"/>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4</a:t>
                </a:r>
              </a:p>
            </p:txBody>
          </p:sp>
        </mc:Choice>
        <mc:Fallback xmlns="">
          <p:sp>
            <p:nvSpPr>
              <p:cNvPr id="46" name="Rectangle 45">
                <a:extLst>
                  <a:ext uri="{FF2B5EF4-FFF2-40B4-BE49-F238E27FC236}">
                    <a16:creationId xmlns:a16="http://schemas.microsoft.com/office/drawing/2014/main" id="{A188122C-901E-EE83-D1BB-890940168903}"/>
                  </a:ext>
                </a:extLst>
              </p:cNvPr>
              <p:cNvSpPr>
                <a:spLocks noRot="1" noChangeAspect="1" noMove="1" noResize="1" noEditPoints="1" noAdjustHandles="1" noChangeArrowheads="1" noChangeShapeType="1" noTextEdit="1"/>
              </p:cNvSpPr>
              <p:nvPr/>
            </p:nvSpPr>
            <p:spPr>
              <a:xfrm>
                <a:off x="4487407" y="2761546"/>
                <a:ext cx="817200" cy="712800"/>
              </a:xfrm>
              <a:prstGeom prst="rect">
                <a:avLst/>
              </a:prstGeom>
              <a:blipFill>
                <a:blip r:embed="rId8"/>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5443D51C-0EF9-8831-D86E-01A834A5798C}"/>
                  </a:ext>
                </a:extLst>
              </p:cNvPr>
              <p:cNvSpPr/>
              <p:nvPr/>
            </p:nvSpPr>
            <p:spPr>
              <a:xfrm>
                <a:off x="6062712" y="2752613"/>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2</a:t>
                </a:r>
              </a:p>
            </p:txBody>
          </p:sp>
        </mc:Choice>
        <mc:Fallback xmlns="">
          <p:sp>
            <p:nvSpPr>
              <p:cNvPr id="50" name="Rectangle 49">
                <a:extLst>
                  <a:ext uri="{FF2B5EF4-FFF2-40B4-BE49-F238E27FC236}">
                    <a16:creationId xmlns:a16="http://schemas.microsoft.com/office/drawing/2014/main" id="{5443D51C-0EF9-8831-D86E-01A834A5798C}"/>
                  </a:ext>
                </a:extLst>
              </p:cNvPr>
              <p:cNvSpPr>
                <a:spLocks noRot="1" noChangeAspect="1" noMove="1" noResize="1" noEditPoints="1" noAdjustHandles="1" noChangeArrowheads="1" noChangeShapeType="1" noTextEdit="1"/>
              </p:cNvSpPr>
              <p:nvPr/>
            </p:nvSpPr>
            <p:spPr>
              <a:xfrm>
                <a:off x="6062712" y="2752613"/>
                <a:ext cx="817200" cy="712800"/>
              </a:xfrm>
              <a:prstGeom prst="rect">
                <a:avLst/>
              </a:prstGeom>
              <a:blipFill>
                <a:blip r:embed="rId9"/>
                <a:stretch>
                  <a:fillRect b="-840"/>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21B503DB-8C20-9CBD-4341-4D80502E9537}"/>
                  </a:ext>
                </a:extLst>
              </p:cNvPr>
              <p:cNvSpPr/>
              <p:nvPr/>
            </p:nvSpPr>
            <p:spPr>
              <a:xfrm>
                <a:off x="4487407" y="4281887"/>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5</a:t>
                </a:r>
              </a:p>
            </p:txBody>
          </p:sp>
        </mc:Choice>
        <mc:Fallback xmlns="">
          <p:sp>
            <p:nvSpPr>
              <p:cNvPr id="57" name="Rectangle 56">
                <a:extLst>
                  <a:ext uri="{FF2B5EF4-FFF2-40B4-BE49-F238E27FC236}">
                    <a16:creationId xmlns:a16="http://schemas.microsoft.com/office/drawing/2014/main" id="{21B503DB-8C20-9CBD-4341-4D80502E9537}"/>
                  </a:ext>
                </a:extLst>
              </p:cNvPr>
              <p:cNvSpPr>
                <a:spLocks noRot="1" noChangeAspect="1" noMove="1" noResize="1" noEditPoints="1" noAdjustHandles="1" noChangeArrowheads="1" noChangeShapeType="1" noTextEdit="1"/>
              </p:cNvSpPr>
              <p:nvPr/>
            </p:nvSpPr>
            <p:spPr>
              <a:xfrm>
                <a:off x="4487407" y="4281887"/>
                <a:ext cx="817200" cy="712800"/>
              </a:xfrm>
              <a:prstGeom prst="rect">
                <a:avLst/>
              </a:prstGeom>
              <a:blipFill>
                <a:blip r:embed="rId10"/>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CBB1A237-9AD6-5C36-0094-144A067C0FEA}"/>
                  </a:ext>
                </a:extLst>
              </p:cNvPr>
              <p:cNvSpPr/>
              <p:nvPr/>
            </p:nvSpPr>
            <p:spPr>
              <a:xfrm>
                <a:off x="6062712" y="4272954"/>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15</a:t>
                </a:r>
              </a:p>
            </p:txBody>
          </p:sp>
        </mc:Choice>
        <mc:Fallback xmlns="">
          <p:sp>
            <p:nvSpPr>
              <p:cNvPr id="61" name="Rectangle 60">
                <a:extLst>
                  <a:ext uri="{FF2B5EF4-FFF2-40B4-BE49-F238E27FC236}">
                    <a16:creationId xmlns:a16="http://schemas.microsoft.com/office/drawing/2014/main" id="{CBB1A237-9AD6-5C36-0094-144A067C0FEA}"/>
                  </a:ext>
                </a:extLst>
              </p:cNvPr>
              <p:cNvSpPr>
                <a:spLocks noRot="1" noChangeAspect="1" noMove="1" noResize="1" noEditPoints="1" noAdjustHandles="1" noChangeArrowheads="1" noChangeShapeType="1" noTextEdit="1"/>
              </p:cNvSpPr>
              <p:nvPr/>
            </p:nvSpPr>
            <p:spPr>
              <a:xfrm>
                <a:off x="6062712" y="4272954"/>
                <a:ext cx="817200" cy="712800"/>
              </a:xfrm>
              <a:prstGeom prst="rect">
                <a:avLst/>
              </a:prstGeom>
              <a:blipFill>
                <a:blip r:embed="rId11"/>
                <a:stretch>
                  <a:fillRect r="-7299"/>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A3CF3F12-F09F-A209-6E19-8007A7007E21}"/>
                  </a:ext>
                </a:extLst>
              </p:cNvPr>
              <p:cNvSpPr/>
              <p:nvPr/>
            </p:nvSpPr>
            <p:spPr>
              <a:xfrm>
                <a:off x="4487407" y="5802228"/>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2</a:t>
                </a:r>
              </a:p>
            </p:txBody>
          </p:sp>
        </mc:Choice>
        <mc:Fallback xmlns="">
          <p:sp>
            <p:nvSpPr>
              <p:cNvPr id="68" name="Rectangle 67">
                <a:extLst>
                  <a:ext uri="{FF2B5EF4-FFF2-40B4-BE49-F238E27FC236}">
                    <a16:creationId xmlns:a16="http://schemas.microsoft.com/office/drawing/2014/main" id="{A3CF3F12-F09F-A209-6E19-8007A7007E21}"/>
                  </a:ext>
                </a:extLst>
              </p:cNvPr>
              <p:cNvSpPr>
                <a:spLocks noRot="1" noChangeAspect="1" noMove="1" noResize="1" noEditPoints="1" noAdjustHandles="1" noChangeArrowheads="1" noChangeShapeType="1" noTextEdit="1"/>
              </p:cNvSpPr>
              <p:nvPr/>
            </p:nvSpPr>
            <p:spPr>
              <a:xfrm>
                <a:off x="4487407" y="5802228"/>
                <a:ext cx="817200" cy="712800"/>
              </a:xfrm>
              <a:prstGeom prst="rect">
                <a:avLst/>
              </a:prstGeom>
              <a:blipFill>
                <a:blip r:embed="rId12"/>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CA0C413B-A3E4-99DC-8FD8-DA8F6F9228DC}"/>
                  </a:ext>
                </a:extLst>
              </p:cNvPr>
              <p:cNvSpPr/>
              <p:nvPr/>
            </p:nvSpPr>
            <p:spPr>
              <a:xfrm>
                <a:off x="6062712" y="5793295"/>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8</a:t>
                </a:r>
              </a:p>
            </p:txBody>
          </p:sp>
        </mc:Choice>
        <mc:Fallback xmlns="">
          <p:sp>
            <p:nvSpPr>
              <p:cNvPr id="72" name="Rectangle 71">
                <a:extLst>
                  <a:ext uri="{FF2B5EF4-FFF2-40B4-BE49-F238E27FC236}">
                    <a16:creationId xmlns:a16="http://schemas.microsoft.com/office/drawing/2014/main" id="{CA0C413B-A3E4-99DC-8FD8-DA8F6F9228DC}"/>
                  </a:ext>
                </a:extLst>
              </p:cNvPr>
              <p:cNvSpPr>
                <a:spLocks noRot="1" noChangeAspect="1" noMove="1" noResize="1" noEditPoints="1" noAdjustHandles="1" noChangeArrowheads="1" noChangeShapeType="1" noTextEdit="1"/>
              </p:cNvSpPr>
              <p:nvPr/>
            </p:nvSpPr>
            <p:spPr>
              <a:xfrm>
                <a:off x="6062712" y="5793295"/>
                <a:ext cx="817200" cy="712800"/>
              </a:xfrm>
              <a:prstGeom prst="rect">
                <a:avLst/>
              </a:prstGeom>
              <a:blipFill>
                <a:blip r:embed="rId13"/>
                <a:stretch>
                  <a:fillRect/>
                </a:stretch>
              </a:blipFill>
              <a:ln w="19050">
                <a:solidFill>
                  <a:srgbClr val="000000"/>
                </a:solidFill>
              </a:ln>
            </p:spPr>
            <p:txBody>
              <a:bodyPr/>
              <a:lstStyle/>
              <a:p>
                <a:r>
                  <a:rPr lang="en-US">
                    <a:noFill/>
                  </a:rPr>
                  <a:t> </a:t>
                </a:r>
              </a:p>
            </p:txBody>
          </p:sp>
        </mc:Fallback>
      </mc:AlternateContent>
    </p:spTree>
    <p:extLst>
      <p:ext uri="{BB962C8B-B14F-4D97-AF65-F5344CB8AC3E}">
        <p14:creationId xmlns:p14="http://schemas.microsoft.com/office/powerpoint/2010/main" val="2852433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F89D0-15F8-95CA-306D-FA424266A6FF}"/>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5EF5F28B-7C9C-5889-8D7C-8AF0CC4CCE2D}"/>
              </a:ext>
            </a:extLst>
          </p:cNvPr>
          <p:cNvSpPr txBox="1"/>
          <p:nvPr/>
        </p:nvSpPr>
        <p:spPr>
          <a:xfrm>
            <a:off x="397565" y="348755"/>
            <a:ext cx="10158776" cy="461665"/>
          </a:xfrm>
          <a:prstGeom prst="rect">
            <a:avLst/>
          </a:prstGeom>
          <a:noFill/>
        </p:spPr>
        <p:txBody>
          <a:bodyPr wrap="square" rtlCol="0">
            <a:spAutoFit/>
          </a:bodyPr>
          <a:lstStyle/>
          <a:p>
            <a:pPr algn="l"/>
            <a:r>
              <a:rPr lang="en-GB" sz="2400">
                <a:solidFill>
                  <a:srgbClr val="000000"/>
                </a:solidFill>
              </a:rPr>
              <a:t>Use the cards to complete each function machine.</a:t>
            </a:r>
          </a:p>
        </p:txBody>
      </p:sp>
      <p:cxnSp>
        <p:nvCxnSpPr>
          <p:cNvPr id="33" name="Straight Arrow Connector 32">
            <a:extLst>
              <a:ext uri="{FF2B5EF4-FFF2-40B4-BE49-F238E27FC236}">
                <a16:creationId xmlns:a16="http://schemas.microsoft.com/office/drawing/2014/main" id="{58CB8A7E-3F21-0CD8-96F6-C56CEAE90E37}"/>
              </a:ext>
            </a:extLst>
          </p:cNvPr>
          <p:cNvCxnSpPr>
            <a:cxnSpLocks/>
          </p:cNvCxnSpPr>
          <p:nvPr/>
        </p:nvCxnSpPr>
        <p:spPr>
          <a:xfrm flipV="1">
            <a:off x="1811541" y="1723143"/>
            <a:ext cx="796852" cy="3175"/>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9715252-787E-8309-7632-B6EA2DE0793B}"/>
              </a:ext>
            </a:extLst>
          </p:cNvPr>
          <p:cNvSpPr txBox="1"/>
          <p:nvPr/>
        </p:nvSpPr>
        <p:spPr>
          <a:xfrm>
            <a:off x="536888" y="937542"/>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input</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19CC2C8-7C34-08DA-11FE-54CCD4CA5D67}"/>
                  </a:ext>
                </a:extLst>
              </p:cNvPr>
              <p:cNvSpPr>
                <a:spLocks/>
              </p:cNvSpPr>
              <p:nvPr/>
            </p:nvSpPr>
            <p:spPr>
              <a:xfrm>
                <a:off x="536072" y="1368330"/>
                <a:ext cx="12816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dirty="0" smtClean="0">
                          <a:solidFill>
                            <a:srgbClr val="000000"/>
                          </a:solidFill>
                          <a:latin typeface="Cambria Math" panose="02040503050406030204" pitchFamily="18" charset="0"/>
                        </a:rPr>
                        <m:t>𝑗</m:t>
                      </m:r>
                    </m:oMath>
                  </m:oMathPara>
                </a14:m>
                <a:endParaRPr lang="en-GB" sz="2400">
                  <a:solidFill>
                    <a:srgbClr val="000000"/>
                  </a:solidFill>
                </a:endParaRPr>
              </a:p>
            </p:txBody>
          </p:sp>
        </mc:Choice>
        <mc:Fallback xmlns="">
          <p:sp>
            <p:nvSpPr>
              <p:cNvPr id="35" name="Rectangle 34">
                <a:extLst>
                  <a:ext uri="{FF2B5EF4-FFF2-40B4-BE49-F238E27FC236}">
                    <a16:creationId xmlns:a16="http://schemas.microsoft.com/office/drawing/2014/main" id="{919CC2C8-7C34-08DA-11FE-54CCD4CA5D67}"/>
                  </a:ext>
                </a:extLst>
              </p:cNvPr>
              <p:cNvSpPr>
                <a:spLocks noRot="1" noChangeAspect="1" noMove="1" noResize="1" noEditPoints="1" noAdjustHandles="1" noChangeArrowheads="1" noChangeShapeType="1" noTextEdit="1"/>
              </p:cNvSpPr>
              <p:nvPr/>
            </p:nvSpPr>
            <p:spPr>
              <a:xfrm>
                <a:off x="536072" y="1368330"/>
                <a:ext cx="1281600" cy="712800"/>
              </a:xfrm>
              <a:prstGeom prst="rect">
                <a:avLst/>
              </a:prstGeom>
              <a:blipFill>
                <a:blip r:embed="rId2"/>
                <a:stretch>
                  <a:fillRect/>
                </a:stretch>
              </a:blipFill>
              <a:ln w="19050">
                <a:solidFill>
                  <a:srgbClr val="000000"/>
                </a:solidFill>
              </a:ln>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E2070E3A-7C3E-8D6C-8603-072103353702}"/>
              </a:ext>
            </a:extLst>
          </p:cNvPr>
          <p:cNvCxnSpPr>
            <a:cxnSpLocks/>
          </p:cNvCxnSpPr>
          <p:nvPr/>
        </p:nvCxnSpPr>
        <p:spPr>
          <a:xfrm flipV="1">
            <a:off x="3425593" y="1722270"/>
            <a:ext cx="766484" cy="492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1EC8826-10DE-90C6-794A-7B1DFC4D4BE3}"/>
              </a:ext>
            </a:extLst>
          </p:cNvPr>
          <p:cNvSpPr>
            <a:spLocks/>
          </p:cNvSpPr>
          <p:nvPr/>
        </p:nvSpPr>
        <p:spPr>
          <a:xfrm>
            <a:off x="5779810" y="1368330"/>
            <a:ext cx="1279971"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0000"/>
              </a:solidFill>
            </a:endParaRPr>
          </a:p>
        </p:txBody>
      </p:sp>
      <p:cxnSp>
        <p:nvCxnSpPr>
          <p:cNvPr id="38" name="Straight Arrow Connector 37">
            <a:extLst>
              <a:ext uri="{FF2B5EF4-FFF2-40B4-BE49-F238E27FC236}">
                <a16:creationId xmlns:a16="http://schemas.microsoft.com/office/drawing/2014/main" id="{FFA3E457-0049-D8C4-9C82-C27A135BC6A8}"/>
              </a:ext>
            </a:extLst>
          </p:cNvPr>
          <p:cNvCxnSpPr>
            <a:cxnSpLocks/>
          </p:cNvCxnSpPr>
          <p:nvPr/>
        </p:nvCxnSpPr>
        <p:spPr>
          <a:xfrm>
            <a:off x="5003146" y="1722927"/>
            <a:ext cx="770400" cy="3607"/>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E0DF758C-7968-E2BD-81D8-83FDEAA1500D}"/>
                  </a:ext>
                </a:extLst>
              </p:cNvPr>
              <p:cNvSpPr/>
              <p:nvPr/>
            </p:nvSpPr>
            <p:spPr>
              <a:xfrm>
                <a:off x="4192077" y="1368330"/>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2</a:t>
                </a:r>
              </a:p>
            </p:txBody>
          </p:sp>
        </mc:Choice>
        <mc:Fallback xmlns="">
          <p:sp>
            <p:nvSpPr>
              <p:cNvPr id="39" name="Rectangle 38">
                <a:extLst>
                  <a:ext uri="{FF2B5EF4-FFF2-40B4-BE49-F238E27FC236}">
                    <a16:creationId xmlns:a16="http://schemas.microsoft.com/office/drawing/2014/main" id="{E0DF758C-7968-E2BD-81D8-83FDEAA1500D}"/>
                  </a:ext>
                </a:extLst>
              </p:cNvPr>
              <p:cNvSpPr>
                <a:spLocks noRot="1" noChangeAspect="1" noMove="1" noResize="1" noEditPoints="1" noAdjustHandles="1" noChangeArrowheads="1" noChangeShapeType="1" noTextEdit="1"/>
              </p:cNvSpPr>
              <p:nvPr/>
            </p:nvSpPr>
            <p:spPr>
              <a:xfrm>
                <a:off x="4192077" y="1368330"/>
                <a:ext cx="817200" cy="712800"/>
              </a:xfrm>
              <a:prstGeom prst="rect">
                <a:avLst/>
              </a:prstGeom>
              <a:blipFill>
                <a:blip r:embed="rId3"/>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5D1F4D67-36EA-CA05-7443-6553CD06AA1E}"/>
                  </a:ext>
                </a:extLst>
              </p:cNvPr>
              <p:cNvSpPr/>
              <p:nvPr/>
            </p:nvSpPr>
            <p:spPr>
              <a:xfrm>
                <a:off x="2608393" y="1368330"/>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4</a:t>
                </a:r>
              </a:p>
            </p:txBody>
          </p:sp>
        </mc:Choice>
        <mc:Fallback xmlns="">
          <p:sp>
            <p:nvSpPr>
              <p:cNvPr id="40" name="Rectangle 39">
                <a:extLst>
                  <a:ext uri="{FF2B5EF4-FFF2-40B4-BE49-F238E27FC236}">
                    <a16:creationId xmlns:a16="http://schemas.microsoft.com/office/drawing/2014/main" id="{5D1F4D67-36EA-CA05-7443-6553CD06AA1E}"/>
                  </a:ext>
                </a:extLst>
              </p:cNvPr>
              <p:cNvSpPr>
                <a:spLocks noRot="1" noChangeAspect="1" noMove="1" noResize="1" noEditPoints="1" noAdjustHandles="1" noChangeArrowheads="1" noChangeShapeType="1" noTextEdit="1"/>
              </p:cNvSpPr>
              <p:nvPr/>
            </p:nvSpPr>
            <p:spPr>
              <a:xfrm>
                <a:off x="2608393" y="1368330"/>
                <a:ext cx="817200" cy="712800"/>
              </a:xfrm>
              <a:prstGeom prst="rect">
                <a:avLst/>
              </a:prstGeom>
              <a:blipFill>
                <a:blip r:embed="rId4"/>
                <a:stretch>
                  <a:fillRect/>
                </a:stretch>
              </a:blipFill>
              <a:ln w="19050">
                <a:solidFill>
                  <a:srgbClr val="000000"/>
                </a:solidFill>
              </a:ln>
            </p:spPr>
            <p:txBody>
              <a:bodyPr/>
              <a:lstStyle/>
              <a:p>
                <a:r>
                  <a:rPr lang="en-US">
                    <a:noFill/>
                  </a:rPr>
                  <a:t> </a:t>
                </a:r>
              </a:p>
            </p:txBody>
          </p:sp>
        </mc:Fallback>
      </mc:AlternateContent>
      <p:cxnSp>
        <p:nvCxnSpPr>
          <p:cNvPr id="41" name="Straight Arrow Connector 40">
            <a:extLst>
              <a:ext uri="{FF2B5EF4-FFF2-40B4-BE49-F238E27FC236}">
                <a16:creationId xmlns:a16="http://schemas.microsoft.com/office/drawing/2014/main" id="{EB15E65E-4C0D-882F-F0FB-791F661D7B69}"/>
              </a:ext>
            </a:extLst>
          </p:cNvPr>
          <p:cNvCxnSpPr>
            <a:cxnSpLocks/>
          </p:cNvCxnSpPr>
          <p:nvPr/>
        </p:nvCxnSpPr>
        <p:spPr>
          <a:xfrm>
            <a:off x="1824038" y="3110241"/>
            <a:ext cx="772093" cy="4768"/>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C011890-6B73-B6C2-804F-2D235B7A47E8}"/>
              </a:ext>
            </a:extLst>
          </p:cNvPr>
          <p:cNvSpPr txBox="1"/>
          <p:nvPr/>
        </p:nvSpPr>
        <p:spPr>
          <a:xfrm>
            <a:off x="536888" y="2331688"/>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input</a:t>
            </a: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72CD0213-3C7B-115A-E693-669A8380D64E}"/>
                  </a:ext>
                </a:extLst>
              </p:cNvPr>
              <p:cNvSpPr>
                <a:spLocks/>
              </p:cNvSpPr>
              <p:nvPr/>
            </p:nvSpPr>
            <p:spPr>
              <a:xfrm>
                <a:off x="536072" y="2756225"/>
                <a:ext cx="12816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dirty="0" smtClean="0">
                          <a:solidFill>
                            <a:srgbClr val="000000"/>
                          </a:solidFill>
                          <a:latin typeface="Cambria Math" panose="02040503050406030204" pitchFamily="18" charset="0"/>
                        </a:rPr>
                        <m:t>𝑗</m:t>
                      </m:r>
                    </m:oMath>
                  </m:oMathPara>
                </a14:m>
                <a:endParaRPr lang="en-GB" sz="2400">
                  <a:solidFill>
                    <a:srgbClr val="000000"/>
                  </a:solidFill>
                </a:endParaRPr>
              </a:p>
            </p:txBody>
          </p:sp>
        </mc:Choice>
        <mc:Fallback xmlns="">
          <p:sp>
            <p:nvSpPr>
              <p:cNvPr id="43" name="Rectangle 42">
                <a:extLst>
                  <a:ext uri="{FF2B5EF4-FFF2-40B4-BE49-F238E27FC236}">
                    <a16:creationId xmlns:a16="http://schemas.microsoft.com/office/drawing/2014/main" id="{72CD0213-3C7B-115A-E693-669A8380D64E}"/>
                  </a:ext>
                </a:extLst>
              </p:cNvPr>
              <p:cNvSpPr>
                <a:spLocks noRot="1" noChangeAspect="1" noMove="1" noResize="1" noEditPoints="1" noAdjustHandles="1" noChangeArrowheads="1" noChangeShapeType="1" noTextEdit="1"/>
              </p:cNvSpPr>
              <p:nvPr/>
            </p:nvSpPr>
            <p:spPr>
              <a:xfrm>
                <a:off x="536072" y="2756225"/>
                <a:ext cx="1281600" cy="712800"/>
              </a:xfrm>
              <a:prstGeom prst="rect">
                <a:avLst/>
              </a:prstGeom>
              <a:blipFill>
                <a:blip r:embed="rId2"/>
                <a:stretch>
                  <a:fillRect/>
                </a:stretch>
              </a:blipFill>
              <a:ln w="19050">
                <a:solidFill>
                  <a:srgbClr val="000000"/>
                </a:solidFill>
              </a:ln>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06F29F6A-DEBC-C181-2AA4-64986B97BDDB}"/>
              </a:ext>
            </a:extLst>
          </p:cNvPr>
          <p:cNvCxnSpPr>
            <a:cxnSpLocks/>
          </p:cNvCxnSpPr>
          <p:nvPr/>
        </p:nvCxnSpPr>
        <p:spPr>
          <a:xfrm flipV="1">
            <a:off x="3413331" y="3110165"/>
            <a:ext cx="766484" cy="492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318C2BC1-8C64-E205-2D76-46146D9A917F}"/>
              </a:ext>
            </a:extLst>
          </p:cNvPr>
          <p:cNvSpPr>
            <a:spLocks/>
          </p:cNvSpPr>
          <p:nvPr/>
        </p:nvSpPr>
        <p:spPr>
          <a:xfrm>
            <a:off x="5779810" y="2756225"/>
            <a:ext cx="1279971"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0000"/>
              </a:solidFill>
            </a:endParaRPr>
          </a:p>
        </p:txBody>
      </p:sp>
      <p:cxnSp>
        <p:nvCxnSpPr>
          <p:cNvPr id="46" name="Straight Arrow Connector 45">
            <a:extLst>
              <a:ext uri="{FF2B5EF4-FFF2-40B4-BE49-F238E27FC236}">
                <a16:creationId xmlns:a16="http://schemas.microsoft.com/office/drawing/2014/main" id="{2162EAA1-5327-3D95-35A0-36BCEDF0B686}"/>
              </a:ext>
            </a:extLst>
          </p:cNvPr>
          <p:cNvCxnSpPr>
            <a:cxnSpLocks/>
          </p:cNvCxnSpPr>
          <p:nvPr/>
        </p:nvCxnSpPr>
        <p:spPr>
          <a:xfrm>
            <a:off x="5003146" y="3110822"/>
            <a:ext cx="770400" cy="3607"/>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69D39393-9F2E-C3B2-1A89-550E43933C4C}"/>
                  </a:ext>
                </a:extLst>
              </p:cNvPr>
              <p:cNvSpPr/>
              <p:nvPr/>
            </p:nvSpPr>
            <p:spPr>
              <a:xfrm>
                <a:off x="4179815" y="2756225"/>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4</a:t>
                </a:r>
              </a:p>
            </p:txBody>
          </p:sp>
        </mc:Choice>
        <mc:Fallback xmlns="">
          <p:sp>
            <p:nvSpPr>
              <p:cNvPr id="47" name="Rectangle 46">
                <a:extLst>
                  <a:ext uri="{FF2B5EF4-FFF2-40B4-BE49-F238E27FC236}">
                    <a16:creationId xmlns:a16="http://schemas.microsoft.com/office/drawing/2014/main" id="{69D39393-9F2E-C3B2-1A89-550E43933C4C}"/>
                  </a:ext>
                </a:extLst>
              </p:cNvPr>
              <p:cNvSpPr>
                <a:spLocks noRot="1" noChangeAspect="1" noMove="1" noResize="1" noEditPoints="1" noAdjustHandles="1" noChangeArrowheads="1" noChangeShapeType="1" noTextEdit="1"/>
              </p:cNvSpPr>
              <p:nvPr/>
            </p:nvSpPr>
            <p:spPr>
              <a:xfrm>
                <a:off x="4179815" y="2756225"/>
                <a:ext cx="817200" cy="712800"/>
              </a:xfrm>
              <a:prstGeom prst="rect">
                <a:avLst/>
              </a:prstGeom>
              <a:blipFill>
                <a:blip r:embed="rId4"/>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3EBC80A-9DDA-BA1C-1625-2D6E7A521C10}"/>
                  </a:ext>
                </a:extLst>
              </p:cNvPr>
              <p:cNvSpPr/>
              <p:nvPr/>
            </p:nvSpPr>
            <p:spPr>
              <a:xfrm>
                <a:off x="2596131" y="2756225"/>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2</a:t>
                </a:r>
              </a:p>
            </p:txBody>
          </p:sp>
        </mc:Choice>
        <mc:Fallback xmlns="">
          <p:sp>
            <p:nvSpPr>
              <p:cNvPr id="48" name="Rectangle 47">
                <a:extLst>
                  <a:ext uri="{FF2B5EF4-FFF2-40B4-BE49-F238E27FC236}">
                    <a16:creationId xmlns:a16="http://schemas.microsoft.com/office/drawing/2014/main" id="{33EBC80A-9DDA-BA1C-1625-2D6E7A521C10}"/>
                  </a:ext>
                </a:extLst>
              </p:cNvPr>
              <p:cNvSpPr>
                <a:spLocks noRot="1" noChangeAspect="1" noMove="1" noResize="1" noEditPoints="1" noAdjustHandles="1" noChangeArrowheads="1" noChangeShapeType="1" noTextEdit="1"/>
              </p:cNvSpPr>
              <p:nvPr/>
            </p:nvSpPr>
            <p:spPr>
              <a:xfrm>
                <a:off x="2596131" y="2756225"/>
                <a:ext cx="817200" cy="712800"/>
              </a:xfrm>
              <a:prstGeom prst="rect">
                <a:avLst/>
              </a:prstGeom>
              <a:blipFill>
                <a:blip r:embed="rId3"/>
                <a:stretch>
                  <a:fillRect/>
                </a:stretch>
              </a:blipFill>
              <a:ln w="19050">
                <a:solidFill>
                  <a:srgbClr val="000000"/>
                </a:solidFill>
              </a:ln>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99777512-43CC-DFD2-B58F-C0B7417FC2A6}"/>
              </a:ext>
            </a:extLst>
          </p:cNvPr>
          <p:cNvCxnSpPr>
            <a:cxnSpLocks/>
          </p:cNvCxnSpPr>
          <p:nvPr/>
        </p:nvCxnSpPr>
        <p:spPr>
          <a:xfrm flipV="1">
            <a:off x="1811541" y="4611745"/>
            <a:ext cx="796852" cy="3175"/>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280D1A1-BF9B-29A3-DFF2-5209C690EACC}"/>
              </a:ext>
            </a:extLst>
          </p:cNvPr>
          <p:cNvSpPr txBox="1"/>
          <p:nvPr/>
        </p:nvSpPr>
        <p:spPr>
          <a:xfrm>
            <a:off x="536888" y="3840761"/>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input</a:t>
            </a:r>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4391B60D-3EDA-49B9-0AF6-5E432A1D181B}"/>
                  </a:ext>
                </a:extLst>
              </p:cNvPr>
              <p:cNvSpPr>
                <a:spLocks/>
              </p:cNvSpPr>
              <p:nvPr/>
            </p:nvSpPr>
            <p:spPr>
              <a:xfrm>
                <a:off x="536072" y="4256932"/>
                <a:ext cx="12816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dirty="0" smtClean="0">
                          <a:solidFill>
                            <a:srgbClr val="000000"/>
                          </a:solidFill>
                          <a:latin typeface="Cambria Math" panose="02040503050406030204" pitchFamily="18" charset="0"/>
                        </a:rPr>
                        <m:t>𝑗</m:t>
                      </m:r>
                    </m:oMath>
                  </m:oMathPara>
                </a14:m>
                <a:endParaRPr lang="en-GB" sz="2400">
                  <a:solidFill>
                    <a:srgbClr val="000000"/>
                  </a:solidFill>
                </a:endParaRPr>
              </a:p>
            </p:txBody>
          </p:sp>
        </mc:Choice>
        <mc:Fallback xmlns="">
          <p:sp>
            <p:nvSpPr>
              <p:cNvPr id="51" name="Rectangle 50">
                <a:extLst>
                  <a:ext uri="{FF2B5EF4-FFF2-40B4-BE49-F238E27FC236}">
                    <a16:creationId xmlns:a16="http://schemas.microsoft.com/office/drawing/2014/main" id="{4391B60D-3EDA-49B9-0AF6-5E432A1D181B}"/>
                  </a:ext>
                </a:extLst>
              </p:cNvPr>
              <p:cNvSpPr>
                <a:spLocks noRot="1" noChangeAspect="1" noMove="1" noResize="1" noEditPoints="1" noAdjustHandles="1" noChangeArrowheads="1" noChangeShapeType="1" noTextEdit="1"/>
              </p:cNvSpPr>
              <p:nvPr/>
            </p:nvSpPr>
            <p:spPr>
              <a:xfrm>
                <a:off x="536072" y="4256932"/>
                <a:ext cx="1281600" cy="712800"/>
              </a:xfrm>
              <a:prstGeom prst="rect">
                <a:avLst/>
              </a:prstGeom>
              <a:blipFill>
                <a:blip r:embed="rId2"/>
                <a:stretch>
                  <a:fillRect/>
                </a:stretch>
              </a:blipFill>
              <a:ln w="19050">
                <a:solidFill>
                  <a:srgbClr val="000000"/>
                </a:solidFill>
              </a:ln>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C88291C2-B026-8C6F-BC73-45D6FB59F8E1}"/>
              </a:ext>
            </a:extLst>
          </p:cNvPr>
          <p:cNvCxnSpPr>
            <a:cxnSpLocks/>
          </p:cNvCxnSpPr>
          <p:nvPr/>
        </p:nvCxnSpPr>
        <p:spPr>
          <a:xfrm flipV="1">
            <a:off x="3425593" y="4610872"/>
            <a:ext cx="766484" cy="492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255D3E16-C8B5-7944-7877-B4B7FEA51776}"/>
              </a:ext>
            </a:extLst>
          </p:cNvPr>
          <p:cNvSpPr>
            <a:spLocks/>
          </p:cNvSpPr>
          <p:nvPr/>
        </p:nvSpPr>
        <p:spPr>
          <a:xfrm>
            <a:off x="5779810" y="4256932"/>
            <a:ext cx="1279971"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0000"/>
              </a:solidFill>
            </a:endParaRPr>
          </a:p>
        </p:txBody>
      </p:sp>
      <p:cxnSp>
        <p:nvCxnSpPr>
          <p:cNvPr id="54" name="Straight Arrow Connector 53">
            <a:extLst>
              <a:ext uri="{FF2B5EF4-FFF2-40B4-BE49-F238E27FC236}">
                <a16:creationId xmlns:a16="http://schemas.microsoft.com/office/drawing/2014/main" id="{CF6B27A1-1C4E-5F22-23E9-44D949CC3701}"/>
              </a:ext>
            </a:extLst>
          </p:cNvPr>
          <p:cNvCxnSpPr>
            <a:cxnSpLocks/>
          </p:cNvCxnSpPr>
          <p:nvPr/>
        </p:nvCxnSpPr>
        <p:spPr>
          <a:xfrm>
            <a:off x="5003146" y="4611529"/>
            <a:ext cx="770400" cy="3607"/>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1037B8D6-27FE-7D47-8839-263A6E216EB9}"/>
                  </a:ext>
                </a:extLst>
              </p:cNvPr>
              <p:cNvSpPr/>
              <p:nvPr/>
            </p:nvSpPr>
            <p:spPr>
              <a:xfrm>
                <a:off x="4192077" y="4256932"/>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2</a:t>
                </a:r>
              </a:p>
            </p:txBody>
          </p:sp>
        </mc:Choice>
        <mc:Fallback xmlns="">
          <p:sp>
            <p:nvSpPr>
              <p:cNvPr id="55" name="Rectangle 54">
                <a:extLst>
                  <a:ext uri="{FF2B5EF4-FFF2-40B4-BE49-F238E27FC236}">
                    <a16:creationId xmlns:a16="http://schemas.microsoft.com/office/drawing/2014/main" id="{1037B8D6-27FE-7D47-8839-263A6E216EB9}"/>
                  </a:ext>
                </a:extLst>
              </p:cNvPr>
              <p:cNvSpPr>
                <a:spLocks noRot="1" noChangeAspect="1" noMove="1" noResize="1" noEditPoints="1" noAdjustHandles="1" noChangeArrowheads="1" noChangeShapeType="1" noTextEdit="1"/>
              </p:cNvSpPr>
              <p:nvPr/>
            </p:nvSpPr>
            <p:spPr>
              <a:xfrm>
                <a:off x="4192077" y="4256932"/>
                <a:ext cx="817200" cy="712800"/>
              </a:xfrm>
              <a:prstGeom prst="rect">
                <a:avLst/>
              </a:prstGeom>
              <a:blipFill>
                <a:blip r:embed="rId3"/>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2A0B2BE2-0792-0022-A27E-2D89C49D652B}"/>
                  </a:ext>
                </a:extLst>
              </p:cNvPr>
              <p:cNvSpPr/>
              <p:nvPr/>
            </p:nvSpPr>
            <p:spPr>
              <a:xfrm>
                <a:off x="2608393" y="4256932"/>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4</a:t>
                </a:r>
              </a:p>
            </p:txBody>
          </p:sp>
        </mc:Choice>
        <mc:Fallback xmlns="">
          <p:sp>
            <p:nvSpPr>
              <p:cNvPr id="56" name="Rectangle 55">
                <a:extLst>
                  <a:ext uri="{FF2B5EF4-FFF2-40B4-BE49-F238E27FC236}">
                    <a16:creationId xmlns:a16="http://schemas.microsoft.com/office/drawing/2014/main" id="{2A0B2BE2-0792-0022-A27E-2D89C49D652B}"/>
                  </a:ext>
                </a:extLst>
              </p:cNvPr>
              <p:cNvSpPr>
                <a:spLocks noRot="1" noChangeAspect="1" noMove="1" noResize="1" noEditPoints="1" noAdjustHandles="1" noChangeArrowheads="1" noChangeShapeType="1" noTextEdit="1"/>
              </p:cNvSpPr>
              <p:nvPr/>
            </p:nvSpPr>
            <p:spPr>
              <a:xfrm>
                <a:off x="2608393" y="4256932"/>
                <a:ext cx="817200" cy="712800"/>
              </a:xfrm>
              <a:prstGeom prst="rect">
                <a:avLst/>
              </a:prstGeom>
              <a:blipFill>
                <a:blip r:embed="rId5"/>
                <a:stretch>
                  <a:fillRect/>
                </a:stretch>
              </a:blipFill>
              <a:ln w="19050">
                <a:solidFill>
                  <a:srgbClr val="000000"/>
                </a:solidFill>
              </a:ln>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9E0AA51E-B880-F54F-F8D0-ECBC5A76666C}"/>
              </a:ext>
            </a:extLst>
          </p:cNvPr>
          <p:cNvCxnSpPr>
            <a:cxnSpLocks/>
            <a:endCxn id="64" idx="1"/>
          </p:cNvCxnSpPr>
          <p:nvPr/>
        </p:nvCxnSpPr>
        <p:spPr>
          <a:xfrm>
            <a:off x="1811541" y="6112780"/>
            <a:ext cx="796852" cy="9625"/>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50C7953-2DFA-FCCF-D368-22C7EE7122F5}"/>
              </a:ext>
            </a:extLst>
          </p:cNvPr>
          <p:cNvSpPr txBox="1"/>
          <p:nvPr/>
        </p:nvSpPr>
        <p:spPr>
          <a:xfrm>
            <a:off x="536888" y="5340900"/>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input</a:t>
            </a:r>
          </a:p>
        </p:txBody>
      </p: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3E121353-F71D-BF43-BD8D-18278C8BDA98}"/>
                  </a:ext>
                </a:extLst>
              </p:cNvPr>
              <p:cNvSpPr>
                <a:spLocks/>
              </p:cNvSpPr>
              <p:nvPr/>
            </p:nvSpPr>
            <p:spPr>
              <a:xfrm>
                <a:off x="536072" y="5766005"/>
                <a:ext cx="1281600"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dirty="0" smtClean="0">
                          <a:solidFill>
                            <a:srgbClr val="000000"/>
                          </a:solidFill>
                          <a:latin typeface="Cambria Math" panose="02040503050406030204" pitchFamily="18" charset="0"/>
                        </a:rPr>
                        <m:t>𝑗</m:t>
                      </m:r>
                    </m:oMath>
                  </m:oMathPara>
                </a14:m>
                <a:endParaRPr lang="en-GB" sz="2400">
                  <a:solidFill>
                    <a:srgbClr val="000000"/>
                  </a:solidFill>
                </a:endParaRPr>
              </a:p>
            </p:txBody>
          </p:sp>
        </mc:Choice>
        <mc:Fallback xmlns="">
          <p:sp>
            <p:nvSpPr>
              <p:cNvPr id="59" name="Rectangle 58">
                <a:extLst>
                  <a:ext uri="{FF2B5EF4-FFF2-40B4-BE49-F238E27FC236}">
                    <a16:creationId xmlns:a16="http://schemas.microsoft.com/office/drawing/2014/main" id="{3E121353-F71D-BF43-BD8D-18278C8BDA98}"/>
                  </a:ext>
                </a:extLst>
              </p:cNvPr>
              <p:cNvSpPr>
                <a:spLocks noRot="1" noChangeAspect="1" noMove="1" noResize="1" noEditPoints="1" noAdjustHandles="1" noChangeArrowheads="1" noChangeShapeType="1" noTextEdit="1"/>
              </p:cNvSpPr>
              <p:nvPr/>
            </p:nvSpPr>
            <p:spPr>
              <a:xfrm>
                <a:off x="536072" y="5766005"/>
                <a:ext cx="1281600" cy="712800"/>
              </a:xfrm>
              <a:prstGeom prst="rect">
                <a:avLst/>
              </a:prstGeom>
              <a:blipFill>
                <a:blip r:embed="rId6"/>
                <a:stretch>
                  <a:fillRect/>
                </a:stretch>
              </a:blipFill>
              <a:ln w="19050">
                <a:solidFill>
                  <a:srgbClr val="000000"/>
                </a:solidFill>
              </a:ln>
            </p:spPr>
            <p:txBody>
              <a:bodyPr/>
              <a:lstStyle/>
              <a:p>
                <a:r>
                  <a:rPr lang="en-US">
                    <a:noFill/>
                  </a:rPr>
                  <a:t> </a:t>
                </a:r>
              </a:p>
            </p:txBody>
          </p:sp>
        </mc:Fallback>
      </mc:AlternateContent>
      <p:cxnSp>
        <p:nvCxnSpPr>
          <p:cNvPr id="60" name="Straight Arrow Connector 59">
            <a:extLst>
              <a:ext uri="{FF2B5EF4-FFF2-40B4-BE49-F238E27FC236}">
                <a16:creationId xmlns:a16="http://schemas.microsoft.com/office/drawing/2014/main" id="{53F30600-7E93-CE99-4D19-F0E203775B3A}"/>
              </a:ext>
            </a:extLst>
          </p:cNvPr>
          <p:cNvCxnSpPr>
            <a:cxnSpLocks/>
          </p:cNvCxnSpPr>
          <p:nvPr/>
        </p:nvCxnSpPr>
        <p:spPr>
          <a:xfrm>
            <a:off x="3425593" y="6119945"/>
            <a:ext cx="766484"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6995600-036A-B921-9392-A2492E0B1566}"/>
              </a:ext>
            </a:extLst>
          </p:cNvPr>
          <p:cNvSpPr>
            <a:spLocks/>
          </p:cNvSpPr>
          <p:nvPr/>
        </p:nvSpPr>
        <p:spPr>
          <a:xfrm>
            <a:off x="5779810" y="5766005"/>
            <a:ext cx="1279971"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0000"/>
              </a:solidFill>
            </a:endParaRPr>
          </a:p>
        </p:txBody>
      </p:sp>
      <p:cxnSp>
        <p:nvCxnSpPr>
          <p:cNvPr id="62" name="Straight Arrow Connector 61">
            <a:extLst>
              <a:ext uri="{FF2B5EF4-FFF2-40B4-BE49-F238E27FC236}">
                <a16:creationId xmlns:a16="http://schemas.microsoft.com/office/drawing/2014/main" id="{B1AC2FAB-677E-BB7B-B9E2-E843B045F9FA}"/>
              </a:ext>
            </a:extLst>
          </p:cNvPr>
          <p:cNvCxnSpPr>
            <a:cxnSpLocks/>
          </p:cNvCxnSpPr>
          <p:nvPr/>
        </p:nvCxnSpPr>
        <p:spPr>
          <a:xfrm>
            <a:off x="5003146" y="6104685"/>
            <a:ext cx="770400" cy="3607"/>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2D9DEB98-A015-E0E5-3F87-38B9741EABFB}"/>
                  </a:ext>
                </a:extLst>
              </p:cNvPr>
              <p:cNvSpPr/>
              <p:nvPr/>
            </p:nvSpPr>
            <p:spPr>
              <a:xfrm>
                <a:off x="4192077" y="5766005"/>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4</a:t>
                </a:r>
              </a:p>
            </p:txBody>
          </p:sp>
        </mc:Choice>
        <mc:Fallback xmlns="">
          <p:sp>
            <p:nvSpPr>
              <p:cNvPr id="63" name="Rectangle 62">
                <a:extLst>
                  <a:ext uri="{FF2B5EF4-FFF2-40B4-BE49-F238E27FC236}">
                    <a16:creationId xmlns:a16="http://schemas.microsoft.com/office/drawing/2014/main" id="{2D9DEB98-A015-E0E5-3F87-38B9741EABFB}"/>
                  </a:ext>
                </a:extLst>
              </p:cNvPr>
              <p:cNvSpPr>
                <a:spLocks noRot="1" noChangeAspect="1" noMove="1" noResize="1" noEditPoints="1" noAdjustHandles="1" noChangeArrowheads="1" noChangeShapeType="1" noTextEdit="1"/>
              </p:cNvSpPr>
              <p:nvPr/>
            </p:nvSpPr>
            <p:spPr>
              <a:xfrm>
                <a:off x="4192077" y="5766005"/>
                <a:ext cx="817200" cy="712800"/>
              </a:xfrm>
              <a:prstGeom prst="rect">
                <a:avLst/>
              </a:prstGeom>
              <a:blipFill>
                <a:blip r:embed="rId7"/>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6FC1E717-EBF6-3098-510F-E2D1D01FD59B}"/>
                  </a:ext>
                </a:extLst>
              </p:cNvPr>
              <p:cNvSpPr/>
              <p:nvPr/>
            </p:nvSpPr>
            <p:spPr>
              <a:xfrm>
                <a:off x="2608393" y="5766005"/>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2</a:t>
                </a:r>
              </a:p>
            </p:txBody>
          </p:sp>
        </mc:Choice>
        <mc:Fallback xmlns="">
          <p:sp>
            <p:nvSpPr>
              <p:cNvPr id="64" name="Rectangle 63">
                <a:extLst>
                  <a:ext uri="{FF2B5EF4-FFF2-40B4-BE49-F238E27FC236}">
                    <a16:creationId xmlns:a16="http://schemas.microsoft.com/office/drawing/2014/main" id="{6FC1E717-EBF6-3098-510F-E2D1D01FD59B}"/>
                  </a:ext>
                </a:extLst>
              </p:cNvPr>
              <p:cNvSpPr>
                <a:spLocks noRot="1" noChangeAspect="1" noMove="1" noResize="1" noEditPoints="1" noAdjustHandles="1" noChangeArrowheads="1" noChangeShapeType="1" noTextEdit="1"/>
              </p:cNvSpPr>
              <p:nvPr/>
            </p:nvSpPr>
            <p:spPr>
              <a:xfrm>
                <a:off x="2608393" y="5766005"/>
                <a:ext cx="817200" cy="712800"/>
              </a:xfrm>
              <a:prstGeom prst="rect">
                <a:avLst/>
              </a:prstGeom>
              <a:blipFill>
                <a:blip r:embed="rId8"/>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96076AE1-6863-8CDE-99FF-4861C9D76DA8}"/>
                  </a:ext>
                </a:extLst>
              </p:cNvPr>
              <p:cNvSpPr/>
              <p:nvPr/>
            </p:nvSpPr>
            <p:spPr>
              <a:xfrm>
                <a:off x="8994395" y="4329212"/>
                <a:ext cx="1311774" cy="7560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2400" i="1" smtClean="0">
                            <a:solidFill>
                              <a:srgbClr val="000000"/>
                            </a:solidFill>
                            <a:latin typeface="Cambria Math" panose="02040503050406030204" pitchFamily="18" charset="0"/>
                          </a:rPr>
                        </m:ctrlPr>
                      </m:fPr>
                      <m:num>
                        <m:r>
                          <a:rPr lang="en-GB" sz="2400" b="0" i="1" smtClean="0">
                            <a:solidFill>
                              <a:srgbClr val="000000"/>
                            </a:solidFill>
                            <a:latin typeface="Cambria Math" panose="02040503050406030204" pitchFamily="18" charset="0"/>
                          </a:rPr>
                          <m:t>𝑗</m:t>
                        </m:r>
                      </m:num>
                      <m:den>
                        <m:r>
                          <a:rPr lang="en-GB" sz="2400" b="0" i="1" smtClean="0">
                            <a:solidFill>
                              <a:srgbClr val="000000"/>
                            </a:solidFill>
                            <a:latin typeface="Cambria Math" panose="02040503050406030204" pitchFamily="18" charset="0"/>
                          </a:rPr>
                          <m:t>4</m:t>
                        </m:r>
                      </m:den>
                    </m:f>
                    <m:r>
                      <a:rPr lang="en-GB" sz="2400" b="0" i="1" smtClean="0">
                        <a:solidFill>
                          <a:srgbClr val="000000"/>
                        </a:solidFill>
                        <a:latin typeface="Cambria Math" panose="02040503050406030204" pitchFamily="18" charset="0"/>
                      </a:rPr>
                      <m:t>−</m:t>
                    </m:r>
                  </m:oMath>
                </a14:m>
                <a:r>
                  <a:rPr lang="en-GB" sz="2400">
                    <a:solidFill>
                      <a:srgbClr val="000000"/>
                    </a:solidFill>
                  </a:rPr>
                  <a:t> 2</a:t>
                </a:r>
              </a:p>
            </p:txBody>
          </p:sp>
        </mc:Choice>
        <mc:Fallback xmlns="">
          <p:sp>
            <p:nvSpPr>
              <p:cNvPr id="65" name="Rectangle 64">
                <a:extLst>
                  <a:ext uri="{FF2B5EF4-FFF2-40B4-BE49-F238E27FC236}">
                    <a16:creationId xmlns:a16="http://schemas.microsoft.com/office/drawing/2014/main" id="{96076AE1-6863-8CDE-99FF-4861C9D76DA8}"/>
                  </a:ext>
                </a:extLst>
              </p:cNvPr>
              <p:cNvSpPr>
                <a:spLocks noRot="1" noChangeAspect="1" noMove="1" noResize="1" noEditPoints="1" noAdjustHandles="1" noChangeArrowheads="1" noChangeShapeType="1" noTextEdit="1"/>
              </p:cNvSpPr>
              <p:nvPr/>
            </p:nvSpPr>
            <p:spPr>
              <a:xfrm>
                <a:off x="8994395" y="4329212"/>
                <a:ext cx="1311774" cy="756000"/>
              </a:xfrm>
              <a:prstGeom prst="rect">
                <a:avLst/>
              </a:prstGeom>
              <a:blipFill>
                <a:blip r:embed="rId9"/>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9AC3EF5A-9754-F6EF-2815-18509C77546E}"/>
                  </a:ext>
                </a:extLst>
              </p:cNvPr>
              <p:cNvSpPr/>
              <p:nvPr/>
            </p:nvSpPr>
            <p:spPr>
              <a:xfrm>
                <a:off x="8927720" y="1348534"/>
                <a:ext cx="1311774" cy="7560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2400" i="1" smtClean="0">
                            <a:solidFill>
                              <a:srgbClr val="000000"/>
                            </a:solidFill>
                            <a:latin typeface="Cambria Math" panose="02040503050406030204" pitchFamily="18" charset="0"/>
                          </a:rPr>
                        </m:ctrlPr>
                      </m:fPr>
                      <m:num>
                        <m:r>
                          <a:rPr lang="en-GB" sz="2400" b="0" i="1" smtClean="0">
                            <a:solidFill>
                              <a:srgbClr val="000000"/>
                            </a:solidFill>
                            <a:latin typeface="Cambria Math" panose="02040503050406030204" pitchFamily="18" charset="0"/>
                          </a:rPr>
                          <m:t>𝑗</m:t>
                        </m:r>
                        <m:r>
                          <a:rPr lang="en-GB" sz="2400" b="0" i="1" smtClean="0">
                            <a:solidFill>
                              <a:srgbClr val="000000"/>
                            </a:solidFill>
                            <a:latin typeface="Cambria Math" panose="02040503050406030204" pitchFamily="18" charset="0"/>
                          </a:rPr>
                          <m:t>−2</m:t>
                        </m:r>
                      </m:num>
                      <m:den>
                        <m:r>
                          <a:rPr lang="en-GB" sz="2400" b="0" i="1" smtClean="0">
                            <a:solidFill>
                              <a:srgbClr val="000000"/>
                            </a:solidFill>
                            <a:latin typeface="Cambria Math" panose="02040503050406030204" pitchFamily="18" charset="0"/>
                          </a:rPr>
                          <m:t>4</m:t>
                        </m:r>
                      </m:den>
                    </m:f>
                  </m:oMath>
                </a14:m>
                <a:r>
                  <a:rPr lang="en-GB" sz="2400">
                    <a:solidFill>
                      <a:srgbClr val="000000"/>
                    </a:solidFill>
                  </a:rPr>
                  <a:t> </a:t>
                </a:r>
              </a:p>
            </p:txBody>
          </p:sp>
        </mc:Choice>
        <mc:Fallback xmlns="">
          <p:sp>
            <p:nvSpPr>
              <p:cNvPr id="66" name="Rectangle 65">
                <a:extLst>
                  <a:ext uri="{FF2B5EF4-FFF2-40B4-BE49-F238E27FC236}">
                    <a16:creationId xmlns:a16="http://schemas.microsoft.com/office/drawing/2014/main" id="{9AC3EF5A-9754-F6EF-2815-18509C77546E}"/>
                  </a:ext>
                </a:extLst>
              </p:cNvPr>
              <p:cNvSpPr>
                <a:spLocks noRot="1" noChangeAspect="1" noMove="1" noResize="1" noEditPoints="1" noAdjustHandles="1" noChangeArrowheads="1" noChangeShapeType="1" noTextEdit="1"/>
              </p:cNvSpPr>
              <p:nvPr/>
            </p:nvSpPr>
            <p:spPr>
              <a:xfrm>
                <a:off x="8927720" y="1348534"/>
                <a:ext cx="1311774" cy="756000"/>
              </a:xfrm>
              <a:prstGeom prst="rect">
                <a:avLst/>
              </a:prstGeom>
              <a:blipFill>
                <a:blip r:embed="rId10"/>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5CBEF610-3F18-B325-F9C5-62F6B081561C}"/>
                  </a:ext>
                </a:extLst>
              </p:cNvPr>
              <p:cNvSpPr/>
              <p:nvPr/>
            </p:nvSpPr>
            <p:spPr>
              <a:xfrm>
                <a:off x="8994395" y="5738467"/>
                <a:ext cx="1311774" cy="7560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rgbClr val="000000"/>
                    </a:solidFill>
                  </a:rPr>
                  <a:t>4</a:t>
                </a:r>
                <a14:m>
                  <m:oMath xmlns:m="http://schemas.openxmlformats.org/officeDocument/2006/math">
                    <m:r>
                      <a:rPr lang="en-GB" sz="2400" b="0" i="1" smtClean="0">
                        <a:solidFill>
                          <a:srgbClr val="000000"/>
                        </a:solidFill>
                        <a:latin typeface="Cambria Math" panose="02040503050406030204" pitchFamily="18" charset="0"/>
                      </a:rPr>
                      <m:t>𝑗</m:t>
                    </m:r>
                    <m:r>
                      <a:rPr lang="en-GB" sz="2400" b="0" i="1" smtClean="0">
                        <a:solidFill>
                          <a:srgbClr val="000000"/>
                        </a:solidFill>
                        <a:latin typeface="Cambria Math" panose="02040503050406030204" pitchFamily="18" charset="0"/>
                      </a:rPr>
                      <m:t>−</m:t>
                    </m:r>
                  </m:oMath>
                </a14:m>
                <a:r>
                  <a:rPr lang="en-GB" sz="2400">
                    <a:solidFill>
                      <a:srgbClr val="000000"/>
                    </a:solidFill>
                  </a:rPr>
                  <a:t> 2</a:t>
                </a:r>
              </a:p>
            </p:txBody>
          </p:sp>
        </mc:Choice>
        <mc:Fallback xmlns="">
          <p:sp>
            <p:nvSpPr>
              <p:cNvPr id="67" name="Rectangle 66">
                <a:extLst>
                  <a:ext uri="{FF2B5EF4-FFF2-40B4-BE49-F238E27FC236}">
                    <a16:creationId xmlns:a16="http://schemas.microsoft.com/office/drawing/2014/main" id="{5CBEF610-3F18-B325-F9C5-62F6B081561C}"/>
                  </a:ext>
                </a:extLst>
              </p:cNvPr>
              <p:cNvSpPr>
                <a:spLocks noRot="1" noChangeAspect="1" noMove="1" noResize="1" noEditPoints="1" noAdjustHandles="1" noChangeArrowheads="1" noChangeShapeType="1" noTextEdit="1"/>
              </p:cNvSpPr>
              <p:nvPr/>
            </p:nvSpPr>
            <p:spPr>
              <a:xfrm>
                <a:off x="8994395" y="5738467"/>
                <a:ext cx="1311774" cy="756000"/>
              </a:xfrm>
              <a:prstGeom prst="rect">
                <a:avLst/>
              </a:prstGeom>
              <a:blipFill>
                <a:blip r:embed="rId11"/>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D74711FB-87BD-6890-B25E-9C874C78B8D5}"/>
                  </a:ext>
                </a:extLst>
              </p:cNvPr>
              <p:cNvSpPr/>
              <p:nvPr/>
            </p:nvSpPr>
            <p:spPr>
              <a:xfrm>
                <a:off x="8927720" y="2713340"/>
                <a:ext cx="1311774" cy="7560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rgbClr val="000000"/>
                    </a:solidFill>
                  </a:rPr>
                  <a:t>4</a:t>
                </a:r>
                <a14:m>
                  <m:oMath xmlns:m="http://schemas.openxmlformats.org/officeDocument/2006/math">
                    <m:r>
                      <a:rPr lang="en-GB" sz="2400" b="0" i="1" smtClean="0">
                        <a:solidFill>
                          <a:srgbClr val="000000"/>
                        </a:solidFill>
                        <a:latin typeface="Cambria Math" panose="02040503050406030204" pitchFamily="18" charset="0"/>
                      </a:rPr>
                      <m:t>(</m:t>
                    </m:r>
                    <m:r>
                      <a:rPr lang="en-GB" sz="2400" b="0" i="1" smtClean="0">
                        <a:solidFill>
                          <a:srgbClr val="000000"/>
                        </a:solidFill>
                        <a:latin typeface="Cambria Math" panose="02040503050406030204" pitchFamily="18" charset="0"/>
                      </a:rPr>
                      <m:t>𝑗</m:t>
                    </m:r>
                    <m:r>
                      <a:rPr lang="en-GB" sz="2400" b="0" i="1" smtClean="0">
                        <a:solidFill>
                          <a:srgbClr val="000000"/>
                        </a:solidFill>
                        <a:latin typeface="Cambria Math" panose="02040503050406030204" pitchFamily="18" charset="0"/>
                      </a:rPr>
                      <m:t>−</m:t>
                    </m:r>
                  </m:oMath>
                </a14:m>
                <a:r>
                  <a:rPr lang="en-GB" sz="2400">
                    <a:solidFill>
                      <a:srgbClr val="000000"/>
                    </a:solidFill>
                  </a:rPr>
                  <a:t> 2</a:t>
                </a:r>
                <a14:m>
                  <m:oMath xmlns:m="http://schemas.openxmlformats.org/officeDocument/2006/math">
                    <m:r>
                      <a:rPr lang="en-GB" sz="2400" b="0" i="1" dirty="0" smtClean="0">
                        <a:solidFill>
                          <a:srgbClr val="000000"/>
                        </a:solidFill>
                        <a:latin typeface="Cambria Math" panose="02040503050406030204" pitchFamily="18" charset="0"/>
                      </a:rPr>
                      <m:t>)</m:t>
                    </m:r>
                  </m:oMath>
                </a14:m>
                <a:endParaRPr lang="en-GB" sz="2400">
                  <a:solidFill>
                    <a:srgbClr val="000000"/>
                  </a:solidFill>
                </a:endParaRPr>
              </a:p>
            </p:txBody>
          </p:sp>
        </mc:Choice>
        <mc:Fallback xmlns="">
          <p:sp>
            <p:nvSpPr>
              <p:cNvPr id="68" name="Rectangle 67">
                <a:extLst>
                  <a:ext uri="{FF2B5EF4-FFF2-40B4-BE49-F238E27FC236}">
                    <a16:creationId xmlns:a16="http://schemas.microsoft.com/office/drawing/2014/main" id="{D74711FB-87BD-6890-B25E-9C874C78B8D5}"/>
                  </a:ext>
                </a:extLst>
              </p:cNvPr>
              <p:cNvSpPr>
                <a:spLocks noRot="1" noChangeAspect="1" noMove="1" noResize="1" noEditPoints="1" noAdjustHandles="1" noChangeArrowheads="1" noChangeShapeType="1" noTextEdit="1"/>
              </p:cNvSpPr>
              <p:nvPr/>
            </p:nvSpPr>
            <p:spPr>
              <a:xfrm>
                <a:off x="8927720" y="2713340"/>
                <a:ext cx="1311774" cy="756000"/>
              </a:xfrm>
              <a:prstGeom prst="rect">
                <a:avLst/>
              </a:prstGeom>
              <a:blipFill>
                <a:blip r:embed="rId12"/>
                <a:stretch>
                  <a:fillRect l="-3670"/>
                </a:stretch>
              </a:blipFill>
              <a:ln w="19050">
                <a:solidFill>
                  <a:srgbClr val="000000"/>
                </a:solidFill>
              </a:ln>
            </p:spPr>
            <p:txBody>
              <a:bodyPr/>
              <a:lstStyle/>
              <a:p>
                <a:r>
                  <a:rPr lang="en-US">
                    <a:noFill/>
                  </a:rPr>
                  <a:t> </a:t>
                </a:r>
              </a:p>
            </p:txBody>
          </p:sp>
        </mc:Fallback>
      </mc:AlternateContent>
      <p:sp>
        <p:nvSpPr>
          <p:cNvPr id="69" name="TextBox 8">
            <a:extLst>
              <a:ext uri="{FF2B5EF4-FFF2-40B4-BE49-F238E27FC236}">
                <a16:creationId xmlns:a16="http://schemas.microsoft.com/office/drawing/2014/main" id="{5AC1CB52-11B0-7165-AF69-7C12E9205709}"/>
              </a:ext>
            </a:extLst>
          </p:cNvPr>
          <p:cNvSpPr txBox="1"/>
          <p:nvPr/>
        </p:nvSpPr>
        <p:spPr>
          <a:xfrm>
            <a:off x="5779811" y="937542"/>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output</a:t>
            </a:r>
          </a:p>
        </p:txBody>
      </p:sp>
      <p:sp>
        <p:nvSpPr>
          <p:cNvPr id="70" name="TextBox 8">
            <a:extLst>
              <a:ext uri="{FF2B5EF4-FFF2-40B4-BE49-F238E27FC236}">
                <a16:creationId xmlns:a16="http://schemas.microsoft.com/office/drawing/2014/main" id="{52708AD6-8302-5C9E-BEED-5C8170C848AE}"/>
              </a:ext>
            </a:extLst>
          </p:cNvPr>
          <p:cNvSpPr txBox="1"/>
          <p:nvPr/>
        </p:nvSpPr>
        <p:spPr>
          <a:xfrm>
            <a:off x="5779811" y="2331688"/>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output</a:t>
            </a:r>
          </a:p>
        </p:txBody>
      </p:sp>
      <p:sp>
        <p:nvSpPr>
          <p:cNvPr id="71" name="TextBox 8">
            <a:extLst>
              <a:ext uri="{FF2B5EF4-FFF2-40B4-BE49-F238E27FC236}">
                <a16:creationId xmlns:a16="http://schemas.microsoft.com/office/drawing/2014/main" id="{6548897A-1B3A-76C0-4DA0-5820307C225E}"/>
              </a:ext>
            </a:extLst>
          </p:cNvPr>
          <p:cNvSpPr txBox="1"/>
          <p:nvPr/>
        </p:nvSpPr>
        <p:spPr>
          <a:xfrm>
            <a:off x="5779811" y="3840761"/>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output</a:t>
            </a:r>
          </a:p>
        </p:txBody>
      </p:sp>
      <p:sp>
        <p:nvSpPr>
          <p:cNvPr id="74" name="TextBox 8">
            <a:extLst>
              <a:ext uri="{FF2B5EF4-FFF2-40B4-BE49-F238E27FC236}">
                <a16:creationId xmlns:a16="http://schemas.microsoft.com/office/drawing/2014/main" id="{6DFD03FA-73DD-A834-3E0C-0AB607B6A6F6}"/>
              </a:ext>
            </a:extLst>
          </p:cNvPr>
          <p:cNvSpPr txBox="1"/>
          <p:nvPr/>
        </p:nvSpPr>
        <p:spPr>
          <a:xfrm>
            <a:off x="5779811" y="5344016"/>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output</a:t>
            </a:r>
          </a:p>
        </p:txBody>
      </p:sp>
    </p:spTree>
    <p:extLst>
      <p:ext uri="{BB962C8B-B14F-4D97-AF65-F5344CB8AC3E}">
        <p14:creationId xmlns:p14="http://schemas.microsoft.com/office/powerpoint/2010/main" val="2684611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5AA5-1E55-E8C0-F33C-E6492C2D9421}"/>
            </a:ext>
          </a:extLst>
        </p:cNvPr>
        <p:cNvGrpSpPr/>
        <p:nvPr/>
      </p:nvGrpSpPr>
      <p:grpSpPr>
        <a:xfrm>
          <a:off x="0" y="0"/>
          <a:ext cx="0" cy="0"/>
          <a:chOff x="0" y="0"/>
          <a:chExt cx="0" cy="0"/>
        </a:xfrm>
      </p:grpSpPr>
      <p:cxnSp>
        <p:nvCxnSpPr>
          <p:cNvPr id="89" name="Straight Arrow Connector 88">
            <a:extLst>
              <a:ext uri="{FF2B5EF4-FFF2-40B4-BE49-F238E27FC236}">
                <a16:creationId xmlns:a16="http://schemas.microsoft.com/office/drawing/2014/main" id="{64B57898-9536-D0CE-8B2C-0E1099100532}"/>
              </a:ext>
            </a:extLst>
          </p:cNvPr>
          <p:cNvCxnSpPr>
            <a:cxnSpLocks/>
          </p:cNvCxnSpPr>
          <p:nvPr/>
        </p:nvCxnSpPr>
        <p:spPr>
          <a:xfrm>
            <a:off x="2902058" y="1605390"/>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022E5344-3844-CE25-AFDE-5C8E5B4525A6}"/>
              </a:ext>
            </a:extLst>
          </p:cNvPr>
          <p:cNvCxnSpPr>
            <a:cxnSpLocks/>
          </p:cNvCxnSpPr>
          <p:nvPr/>
        </p:nvCxnSpPr>
        <p:spPr>
          <a:xfrm>
            <a:off x="2902058" y="3114772"/>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25FDFAA-EDD6-AB6C-0D52-C5A714E22436}"/>
              </a:ext>
            </a:extLst>
          </p:cNvPr>
          <p:cNvCxnSpPr>
            <a:cxnSpLocks/>
          </p:cNvCxnSpPr>
          <p:nvPr/>
        </p:nvCxnSpPr>
        <p:spPr>
          <a:xfrm>
            <a:off x="2902058" y="4679436"/>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46367330-B92F-C867-9A2D-F07DCF9D84B3}"/>
              </a:ext>
            </a:extLst>
          </p:cNvPr>
          <p:cNvCxnSpPr>
            <a:cxnSpLocks/>
          </p:cNvCxnSpPr>
          <p:nvPr/>
        </p:nvCxnSpPr>
        <p:spPr>
          <a:xfrm>
            <a:off x="2902058" y="6148587"/>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82D9BFE-F32E-E71C-76A4-C20A6D958C0A}"/>
              </a:ext>
            </a:extLst>
          </p:cNvPr>
          <p:cNvSpPr txBox="1"/>
          <p:nvPr/>
        </p:nvSpPr>
        <p:spPr>
          <a:xfrm>
            <a:off x="397565" y="357808"/>
            <a:ext cx="10460934" cy="461665"/>
          </a:xfrm>
          <a:prstGeom prst="rect">
            <a:avLst/>
          </a:prstGeom>
          <a:noFill/>
        </p:spPr>
        <p:txBody>
          <a:bodyPr wrap="square" rtlCol="0">
            <a:spAutoFit/>
          </a:bodyPr>
          <a:lstStyle/>
          <a:p>
            <a:pPr algn="l"/>
            <a:r>
              <a:rPr lang="en-GB" sz="2400">
                <a:solidFill>
                  <a:srgbClr val="000000"/>
                </a:solidFill>
              </a:rPr>
              <a:t>Complete the function machines. </a:t>
            </a:r>
          </a:p>
        </p:txBody>
      </p:sp>
      <p:sp>
        <p:nvSpPr>
          <p:cNvPr id="40" name="TextBox 39">
            <a:extLst>
              <a:ext uri="{FF2B5EF4-FFF2-40B4-BE49-F238E27FC236}">
                <a16:creationId xmlns:a16="http://schemas.microsoft.com/office/drawing/2014/main" id="{AEC8AF5F-E868-19B4-6418-75C39719D589}"/>
              </a:ext>
            </a:extLst>
          </p:cNvPr>
          <p:cNvSpPr txBox="1"/>
          <p:nvPr/>
        </p:nvSpPr>
        <p:spPr>
          <a:xfrm>
            <a:off x="1869097" y="3909876"/>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input</a:t>
            </a:r>
          </a:p>
        </p:txBody>
      </p:sp>
      <p:sp>
        <p:nvSpPr>
          <p:cNvPr id="41" name="Rectangle 40">
            <a:extLst>
              <a:ext uri="{FF2B5EF4-FFF2-40B4-BE49-F238E27FC236}">
                <a16:creationId xmlns:a16="http://schemas.microsoft.com/office/drawing/2014/main" id="{FFFC53BB-9AF3-C78E-F8E1-E2575917AC55}"/>
              </a:ext>
            </a:extLst>
          </p:cNvPr>
          <p:cNvSpPr>
            <a:spLocks/>
          </p:cNvSpPr>
          <p:nvPr/>
        </p:nvSpPr>
        <p:spPr>
          <a:xfrm>
            <a:off x="1869095" y="4323036"/>
            <a:ext cx="1032093"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0000"/>
              </a:solidFill>
            </a:endParaRPr>
          </a:p>
        </p:txBody>
      </p:sp>
      <p:sp>
        <p:nvSpPr>
          <p:cNvPr id="43" name="TextBox 8">
            <a:extLst>
              <a:ext uri="{FF2B5EF4-FFF2-40B4-BE49-F238E27FC236}">
                <a16:creationId xmlns:a16="http://schemas.microsoft.com/office/drawing/2014/main" id="{65727E97-BAB0-8A59-E893-F833F89C40B4}"/>
              </a:ext>
            </a:extLst>
          </p:cNvPr>
          <p:cNvSpPr txBox="1"/>
          <p:nvPr/>
        </p:nvSpPr>
        <p:spPr>
          <a:xfrm>
            <a:off x="6961402" y="3900943"/>
            <a:ext cx="10823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output</a:t>
            </a:r>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7AB812F2-39A0-F744-5EA0-2D99FFBE9A56}"/>
                  </a:ext>
                </a:extLst>
              </p:cNvPr>
              <p:cNvSpPr>
                <a:spLocks/>
              </p:cNvSpPr>
              <p:nvPr/>
            </p:nvSpPr>
            <p:spPr>
              <a:xfrm>
                <a:off x="6843845" y="4323036"/>
                <a:ext cx="1317487"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smtClean="0">
                            <a:solidFill>
                              <a:srgbClr val="000000"/>
                            </a:solidFill>
                            <a:latin typeface="Cambria Math" panose="02040503050406030204" pitchFamily="18" charset="0"/>
                          </a:rPr>
                        </m:ctrlPr>
                      </m:fPr>
                      <m:num>
                        <m:r>
                          <a:rPr lang="en-GB" sz="2400" b="0" i="1" smtClean="0">
                            <a:solidFill>
                              <a:srgbClr val="000000"/>
                            </a:solidFill>
                            <a:latin typeface="Cambria Math" panose="02040503050406030204" pitchFamily="18" charset="0"/>
                          </a:rPr>
                          <m:t>2</m:t>
                        </m:r>
                        <m:r>
                          <a:rPr lang="en-GB" sz="2400" b="0" i="1" smtClean="0">
                            <a:solidFill>
                              <a:srgbClr val="000000"/>
                            </a:solidFill>
                            <a:latin typeface="Cambria Math" panose="02040503050406030204" pitchFamily="18" charset="0"/>
                          </a:rPr>
                          <m:t>𝑟</m:t>
                        </m:r>
                      </m:num>
                      <m:den>
                        <m:r>
                          <a:rPr lang="en-GB" sz="2400" b="0" i="1" smtClean="0">
                            <a:solidFill>
                              <a:srgbClr val="000000"/>
                            </a:solidFill>
                            <a:latin typeface="Cambria Math" panose="02040503050406030204" pitchFamily="18" charset="0"/>
                          </a:rPr>
                          <m:t>3</m:t>
                        </m:r>
                      </m:den>
                    </m:f>
                    <m:r>
                      <a:rPr lang="en-GB" sz="2400" b="0" i="1" smtClean="0">
                        <a:solidFill>
                          <a:srgbClr val="000000"/>
                        </a:solidFill>
                        <a:latin typeface="Cambria Math" panose="02040503050406030204" pitchFamily="18" charset="0"/>
                      </a:rPr>
                      <m:t>−5</m:t>
                    </m:r>
                  </m:oMath>
                </a14:m>
                <a:r>
                  <a:rPr lang="en-GB" sz="2400">
                    <a:solidFill>
                      <a:srgbClr val="000000"/>
                    </a:solidFill>
                  </a:rPr>
                  <a:t> </a:t>
                </a:r>
              </a:p>
            </p:txBody>
          </p:sp>
        </mc:Choice>
        <mc:Fallback xmlns="">
          <p:sp>
            <p:nvSpPr>
              <p:cNvPr id="44" name="Rectangle 43">
                <a:extLst>
                  <a:ext uri="{FF2B5EF4-FFF2-40B4-BE49-F238E27FC236}">
                    <a16:creationId xmlns:a16="http://schemas.microsoft.com/office/drawing/2014/main" id="{7AB812F2-39A0-F744-5EA0-2D99FFBE9A56}"/>
                  </a:ext>
                </a:extLst>
              </p:cNvPr>
              <p:cNvSpPr>
                <a:spLocks noRot="1" noChangeAspect="1" noMove="1" noResize="1" noEditPoints="1" noAdjustHandles="1" noChangeArrowheads="1" noChangeShapeType="1" noTextEdit="1"/>
              </p:cNvSpPr>
              <p:nvPr/>
            </p:nvSpPr>
            <p:spPr>
              <a:xfrm>
                <a:off x="6843845" y="4323036"/>
                <a:ext cx="1317487" cy="712800"/>
              </a:xfrm>
              <a:prstGeom prst="rect">
                <a:avLst/>
              </a:prstGeom>
              <a:blipFill>
                <a:blip r:embed="rId2"/>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BA7C256B-D8F8-8D20-D0A5-B60DBCC600A3}"/>
                  </a:ext>
                </a:extLst>
              </p:cNvPr>
              <p:cNvSpPr/>
              <p:nvPr/>
            </p:nvSpPr>
            <p:spPr>
              <a:xfrm>
                <a:off x="5279703" y="4323036"/>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5</a:t>
                </a:r>
              </a:p>
            </p:txBody>
          </p:sp>
        </mc:Choice>
        <mc:Fallback xmlns="">
          <p:sp>
            <p:nvSpPr>
              <p:cNvPr id="48" name="Rectangle 47">
                <a:extLst>
                  <a:ext uri="{FF2B5EF4-FFF2-40B4-BE49-F238E27FC236}">
                    <a16:creationId xmlns:a16="http://schemas.microsoft.com/office/drawing/2014/main" id="{BA7C256B-D8F8-8D20-D0A5-B60DBCC600A3}"/>
                  </a:ext>
                </a:extLst>
              </p:cNvPr>
              <p:cNvSpPr>
                <a:spLocks noRot="1" noChangeAspect="1" noMove="1" noResize="1" noEditPoints="1" noAdjustHandles="1" noChangeArrowheads="1" noChangeShapeType="1" noTextEdit="1"/>
              </p:cNvSpPr>
              <p:nvPr/>
            </p:nvSpPr>
            <p:spPr>
              <a:xfrm>
                <a:off x="5279703" y="4323036"/>
                <a:ext cx="817200" cy="712800"/>
              </a:xfrm>
              <a:prstGeom prst="rect">
                <a:avLst/>
              </a:prstGeom>
              <a:blipFill>
                <a:blip r:embed="rId3"/>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FC79BD59-C2F0-6825-D776-14CBA20789E0}"/>
                  </a:ext>
                </a:extLst>
              </p:cNvPr>
              <p:cNvSpPr/>
              <p:nvPr/>
            </p:nvSpPr>
            <p:spPr>
              <a:xfrm>
                <a:off x="3680188" y="4323036"/>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3</a:t>
                </a:r>
              </a:p>
            </p:txBody>
          </p:sp>
        </mc:Choice>
        <mc:Fallback xmlns="">
          <p:sp>
            <p:nvSpPr>
              <p:cNvPr id="49" name="Rectangle 48">
                <a:extLst>
                  <a:ext uri="{FF2B5EF4-FFF2-40B4-BE49-F238E27FC236}">
                    <a16:creationId xmlns:a16="http://schemas.microsoft.com/office/drawing/2014/main" id="{FC79BD59-C2F0-6825-D776-14CBA20789E0}"/>
                  </a:ext>
                </a:extLst>
              </p:cNvPr>
              <p:cNvSpPr>
                <a:spLocks noRot="1" noChangeAspect="1" noMove="1" noResize="1" noEditPoints="1" noAdjustHandles="1" noChangeArrowheads="1" noChangeShapeType="1" noTextEdit="1"/>
              </p:cNvSpPr>
              <p:nvPr/>
            </p:nvSpPr>
            <p:spPr>
              <a:xfrm>
                <a:off x="3680188" y="4323036"/>
                <a:ext cx="817200" cy="712800"/>
              </a:xfrm>
              <a:prstGeom prst="rect">
                <a:avLst/>
              </a:prstGeom>
              <a:blipFill>
                <a:blip r:embed="rId4"/>
                <a:stretch>
                  <a:fillRect/>
                </a:stretch>
              </a:blipFill>
              <a:ln w="19050">
                <a:solidFill>
                  <a:srgbClr val="000000"/>
                </a:solidFill>
              </a:ln>
            </p:spPr>
            <p:txBody>
              <a:bodyPr/>
              <a:lstStyle/>
              <a:p>
                <a:r>
                  <a:rPr lang="en-US">
                    <a:noFill/>
                  </a:rPr>
                  <a:t> </a:t>
                </a:r>
              </a:p>
            </p:txBody>
          </p:sp>
        </mc:Fallback>
      </mc:AlternateContent>
      <p:sp>
        <p:nvSpPr>
          <p:cNvPr id="50" name="TextBox 49">
            <a:extLst>
              <a:ext uri="{FF2B5EF4-FFF2-40B4-BE49-F238E27FC236}">
                <a16:creationId xmlns:a16="http://schemas.microsoft.com/office/drawing/2014/main" id="{69E0F12B-FF0D-7491-43E7-6CA8C13E6714}"/>
              </a:ext>
            </a:extLst>
          </p:cNvPr>
          <p:cNvSpPr txBox="1"/>
          <p:nvPr/>
        </p:nvSpPr>
        <p:spPr>
          <a:xfrm>
            <a:off x="1869097" y="837552"/>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input</a:t>
            </a:r>
          </a:p>
        </p:txBody>
      </p:sp>
      <p:sp>
        <p:nvSpPr>
          <p:cNvPr id="51" name="Rectangle 50">
            <a:extLst>
              <a:ext uri="{FF2B5EF4-FFF2-40B4-BE49-F238E27FC236}">
                <a16:creationId xmlns:a16="http://schemas.microsoft.com/office/drawing/2014/main" id="{88562C4F-C373-82C6-45BD-3D9E3607CE27}"/>
              </a:ext>
            </a:extLst>
          </p:cNvPr>
          <p:cNvSpPr>
            <a:spLocks/>
          </p:cNvSpPr>
          <p:nvPr/>
        </p:nvSpPr>
        <p:spPr>
          <a:xfrm>
            <a:off x="1869095" y="1248990"/>
            <a:ext cx="1032093"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0000"/>
              </a:solidFill>
            </a:endParaRPr>
          </a:p>
        </p:txBody>
      </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39A16BC9-8699-B160-5D0F-2AAF84C7C6F9}"/>
                  </a:ext>
                </a:extLst>
              </p:cNvPr>
              <p:cNvSpPr/>
              <p:nvPr/>
            </p:nvSpPr>
            <p:spPr>
              <a:xfrm>
                <a:off x="3680188" y="1248990"/>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4</a:t>
                </a:r>
              </a:p>
            </p:txBody>
          </p:sp>
        </mc:Choice>
        <mc:Fallback xmlns="">
          <p:sp>
            <p:nvSpPr>
              <p:cNvPr id="52" name="Rectangle 51">
                <a:extLst>
                  <a:ext uri="{FF2B5EF4-FFF2-40B4-BE49-F238E27FC236}">
                    <a16:creationId xmlns:a16="http://schemas.microsoft.com/office/drawing/2014/main" id="{39A16BC9-8699-B160-5D0F-2AAF84C7C6F9}"/>
                  </a:ext>
                </a:extLst>
              </p:cNvPr>
              <p:cNvSpPr>
                <a:spLocks noRot="1" noChangeAspect="1" noMove="1" noResize="1" noEditPoints="1" noAdjustHandles="1" noChangeArrowheads="1" noChangeShapeType="1" noTextEdit="1"/>
              </p:cNvSpPr>
              <p:nvPr/>
            </p:nvSpPr>
            <p:spPr>
              <a:xfrm>
                <a:off x="3680188" y="1248990"/>
                <a:ext cx="817200" cy="712800"/>
              </a:xfrm>
              <a:prstGeom prst="rect">
                <a:avLst/>
              </a:prstGeom>
              <a:blipFill>
                <a:blip r:embed="rId5"/>
                <a:stretch>
                  <a:fillRect/>
                </a:stretch>
              </a:blipFill>
              <a:ln w="19050">
                <a:solidFill>
                  <a:srgbClr val="000000"/>
                </a:solidFill>
              </a:ln>
            </p:spPr>
            <p:txBody>
              <a:bodyPr/>
              <a:lstStyle/>
              <a:p>
                <a:r>
                  <a:rPr lang="en-US">
                    <a:noFill/>
                  </a:rPr>
                  <a:t> </a:t>
                </a:r>
              </a:p>
            </p:txBody>
          </p:sp>
        </mc:Fallback>
      </mc:AlternateContent>
      <p:sp>
        <p:nvSpPr>
          <p:cNvPr id="53" name="TextBox 8">
            <a:extLst>
              <a:ext uri="{FF2B5EF4-FFF2-40B4-BE49-F238E27FC236}">
                <a16:creationId xmlns:a16="http://schemas.microsoft.com/office/drawing/2014/main" id="{BFE51CF7-CB33-B744-D290-D1A4767F3A46}"/>
              </a:ext>
            </a:extLst>
          </p:cNvPr>
          <p:cNvSpPr txBox="1"/>
          <p:nvPr/>
        </p:nvSpPr>
        <p:spPr>
          <a:xfrm>
            <a:off x="6961402" y="828619"/>
            <a:ext cx="10823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output</a:t>
            </a:r>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9AD41C26-CA14-2696-5881-D15193BD3BF8}"/>
                  </a:ext>
                </a:extLst>
              </p:cNvPr>
              <p:cNvSpPr>
                <a:spLocks/>
              </p:cNvSpPr>
              <p:nvPr/>
            </p:nvSpPr>
            <p:spPr>
              <a:xfrm>
                <a:off x="6843845" y="1248990"/>
                <a:ext cx="1317487"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000000"/>
                    </a:solidFill>
                  </a:rPr>
                  <a:t>3</a:t>
                </a:r>
                <a14:m>
                  <m:oMath xmlns:m="http://schemas.openxmlformats.org/officeDocument/2006/math">
                    <m:r>
                      <a:rPr lang="en-GB" sz="2400" b="0" i="1" smtClean="0">
                        <a:solidFill>
                          <a:srgbClr val="000000"/>
                        </a:solidFill>
                        <a:latin typeface="Cambria Math" panose="02040503050406030204" pitchFamily="18" charset="0"/>
                      </a:rPr>
                      <m:t>(</m:t>
                    </m:r>
                    <m:r>
                      <a:rPr lang="en-GB" sz="2400" b="0" i="1" smtClean="0">
                        <a:solidFill>
                          <a:srgbClr val="000000"/>
                        </a:solidFill>
                        <a:latin typeface="Cambria Math" panose="02040503050406030204" pitchFamily="18" charset="0"/>
                      </a:rPr>
                      <m:t>𝑝</m:t>
                    </m:r>
                    <m:r>
                      <a:rPr lang="en-GB" sz="2400" b="0" i="1" smtClean="0">
                        <a:solidFill>
                          <a:srgbClr val="000000"/>
                        </a:solidFill>
                        <a:latin typeface="Cambria Math" panose="02040503050406030204" pitchFamily="18" charset="0"/>
                      </a:rPr>
                      <m:t>+</m:t>
                    </m:r>
                  </m:oMath>
                </a14:m>
                <a:r>
                  <a:rPr lang="en-GB" sz="2400">
                    <a:solidFill>
                      <a:srgbClr val="000000"/>
                    </a:solidFill>
                  </a:rPr>
                  <a:t> 4</a:t>
                </a:r>
                <a14:m>
                  <m:oMath xmlns:m="http://schemas.openxmlformats.org/officeDocument/2006/math">
                    <m:r>
                      <a:rPr lang="en-GB" sz="2400" b="0" i="1" dirty="0" smtClean="0">
                        <a:solidFill>
                          <a:srgbClr val="000000"/>
                        </a:solidFill>
                        <a:latin typeface="Cambria Math" panose="02040503050406030204" pitchFamily="18" charset="0"/>
                      </a:rPr>
                      <m:t>)</m:t>
                    </m:r>
                  </m:oMath>
                </a14:m>
                <a:endParaRPr lang="en-GB" sz="2400">
                  <a:solidFill>
                    <a:srgbClr val="000000"/>
                  </a:solidFill>
                </a:endParaRPr>
              </a:p>
            </p:txBody>
          </p:sp>
        </mc:Choice>
        <mc:Fallback xmlns="">
          <p:sp>
            <p:nvSpPr>
              <p:cNvPr id="54" name="Rectangle 53">
                <a:extLst>
                  <a:ext uri="{FF2B5EF4-FFF2-40B4-BE49-F238E27FC236}">
                    <a16:creationId xmlns:a16="http://schemas.microsoft.com/office/drawing/2014/main" id="{9AD41C26-CA14-2696-5881-D15193BD3BF8}"/>
                  </a:ext>
                </a:extLst>
              </p:cNvPr>
              <p:cNvSpPr>
                <a:spLocks noRot="1" noChangeAspect="1" noMove="1" noResize="1" noEditPoints="1" noAdjustHandles="1" noChangeArrowheads="1" noChangeShapeType="1" noTextEdit="1"/>
              </p:cNvSpPr>
              <p:nvPr/>
            </p:nvSpPr>
            <p:spPr>
              <a:xfrm>
                <a:off x="6843845" y="1248990"/>
                <a:ext cx="1317487" cy="712800"/>
              </a:xfrm>
              <a:prstGeom prst="rect">
                <a:avLst/>
              </a:prstGeom>
              <a:blipFill>
                <a:blip r:embed="rId6"/>
                <a:stretch>
                  <a:fillRect l="-5479" r="-1370"/>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56E50955-416F-820C-365F-21F2FDCD41A6}"/>
                  </a:ext>
                </a:extLst>
              </p:cNvPr>
              <p:cNvSpPr/>
              <p:nvPr/>
            </p:nvSpPr>
            <p:spPr>
              <a:xfrm>
                <a:off x="5279703" y="1248990"/>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3</a:t>
                </a:r>
              </a:p>
            </p:txBody>
          </p:sp>
        </mc:Choice>
        <mc:Fallback xmlns="">
          <p:sp>
            <p:nvSpPr>
              <p:cNvPr id="55" name="Rectangle 54">
                <a:extLst>
                  <a:ext uri="{FF2B5EF4-FFF2-40B4-BE49-F238E27FC236}">
                    <a16:creationId xmlns:a16="http://schemas.microsoft.com/office/drawing/2014/main" id="{56E50955-416F-820C-365F-21F2FDCD41A6}"/>
                  </a:ext>
                </a:extLst>
              </p:cNvPr>
              <p:cNvSpPr>
                <a:spLocks noRot="1" noChangeAspect="1" noMove="1" noResize="1" noEditPoints="1" noAdjustHandles="1" noChangeArrowheads="1" noChangeShapeType="1" noTextEdit="1"/>
              </p:cNvSpPr>
              <p:nvPr/>
            </p:nvSpPr>
            <p:spPr>
              <a:xfrm>
                <a:off x="5279703" y="1248990"/>
                <a:ext cx="817200" cy="712800"/>
              </a:xfrm>
              <a:prstGeom prst="rect">
                <a:avLst/>
              </a:prstGeom>
              <a:blipFill>
                <a:blip r:embed="rId7"/>
                <a:stretch>
                  <a:fillRect/>
                </a:stretch>
              </a:blipFill>
              <a:ln w="19050">
                <a:solidFill>
                  <a:srgbClr val="000000"/>
                </a:solidFill>
              </a:ln>
            </p:spPr>
            <p:txBody>
              <a:bodyPr/>
              <a:lstStyle/>
              <a:p>
                <a:r>
                  <a:rPr lang="en-US">
                    <a:noFill/>
                  </a:rPr>
                  <a:t> </a:t>
                </a:r>
              </a:p>
            </p:txBody>
          </p:sp>
        </mc:Fallback>
      </mc:AlternateContent>
      <p:cxnSp>
        <p:nvCxnSpPr>
          <p:cNvPr id="56" name="Straight Arrow Connector 55">
            <a:extLst>
              <a:ext uri="{FF2B5EF4-FFF2-40B4-BE49-F238E27FC236}">
                <a16:creationId xmlns:a16="http://schemas.microsoft.com/office/drawing/2014/main" id="{8D77AB79-F391-6AE2-E9F0-7372C2151C8B}"/>
              </a:ext>
            </a:extLst>
          </p:cNvPr>
          <p:cNvCxnSpPr>
            <a:cxnSpLocks/>
          </p:cNvCxnSpPr>
          <p:nvPr/>
        </p:nvCxnSpPr>
        <p:spPr>
          <a:xfrm flipV="1">
            <a:off x="6077883" y="1604963"/>
            <a:ext cx="758686" cy="427"/>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900580C-848C-D0FA-D30F-3A2610B97037}"/>
              </a:ext>
            </a:extLst>
          </p:cNvPr>
          <p:cNvSpPr txBox="1"/>
          <p:nvPr/>
        </p:nvSpPr>
        <p:spPr>
          <a:xfrm>
            <a:off x="1869097" y="2376438"/>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input</a:t>
            </a:r>
          </a:p>
        </p:txBody>
      </p:sp>
      <p:sp>
        <p:nvSpPr>
          <p:cNvPr id="60" name="Rectangle 59">
            <a:extLst>
              <a:ext uri="{FF2B5EF4-FFF2-40B4-BE49-F238E27FC236}">
                <a16:creationId xmlns:a16="http://schemas.microsoft.com/office/drawing/2014/main" id="{886034AA-D86E-99D8-292C-3F71AF57119F}"/>
              </a:ext>
            </a:extLst>
          </p:cNvPr>
          <p:cNvSpPr>
            <a:spLocks/>
          </p:cNvSpPr>
          <p:nvPr/>
        </p:nvSpPr>
        <p:spPr>
          <a:xfrm>
            <a:off x="1869095" y="2758372"/>
            <a:ext cx="1032093"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0000"/>
              </a:solidFill>
            </a:endParaRPr>
          </a:p>
        </p:txBody>
      </p:sp>
      <p:sp>
        <p:nvSpPr>
          <p:cNvPr id="62" name="TextBox 8">
            <a:extLst>
              <a:ext uri="{FF2B5EF4-FFF2-40B4-BE49-F238E27FC236}">
                <a16:creationId xmlns:a16="http://schemas.microsoft.com/office/drawing/2014/main" id="{10F99FFA-33BB-677A-287A-7533ACF600A1}"/>
              </a:ext>
            </a:extLst>
          </p:cNvPr>
          <p:cNvSpPr txBox="1"/>
          <p:nvPr/>
        </p:nvSpPr>
        <p:spPr>
          <a:xfrm>
            <a:off x="6961402" y="2355310"/>
            <a:ext cx="10823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output</a:t>
            </a: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07418CB8-0F72-3A98-8895-03765E063AB6}"/>
                  </a:ext>
                </a:extLst>
              </p:cNvPr>
              <p:cNvSpPr>
                <a:spLocks/>
              </p:cNvSpPr>
              <p:nvPr/>
            </p:nvSpPr>
            <p:spPr>
              <a:xfrm>
                <a:off x="6843845" y="2758372"/>
                <a:ext cx="1317487"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f>
                      <m:fPr>
                        <m:ctrlPr>
                          <a:rPr lang="en-GB" sz="2400" i="1" smtClean="0">
                            <a:solidFill>
                              <a:srgbClr val="000000"/>
                            </a:solidFill>
                            <a:latin typeface="Cambria Math" panose="02040503050406030204" pitchFamily="18" charset="0"/>
                          </a:rPr>
                        </m:ctrlPr>
                      </m:fPr>
                      <m:num>
                        <m:r>
                          <a:rPr lang="en-GB" sz="2400" b="0" i="1" smtClean="0">
                            <a:solidFill>
                              <a:srgbClr val="000000"/>
                            </a:solidFill>
                            <a:latin typeface="Cambria Math" panose="02040503050406030204" pitchFamily="18" charset="0"/>
                          </a:rPr>
                          <m:t>𝑞</m:t>
                        </m:r>
                        <m:r>
                          <a:rPr lang="en-GB" sz="2400" b="0" i="1" smtClean="0">
                            <a:solidFill>
                              <a:srgbClr val="000000"/>
                            </a:solidFill>
                            <a:latin typeface="Cambria Math" panose="02040503050406030204" pitchFamily="18" charset="0"/>
                          </a:rPr>
                          <m:t> − 4</m:t>
                        </m:r>
                      </m:num>
                      <m:den>
                        <m:r>
                          <a:rPr lang="en-GB" sz="2400" b="0" i="1" smtClean="0">
                            <a:solidFill>
                              <a:srgbClr val="000000"/>
                            </a:solidFill>
                            <a:latin typeface="Cambria Math" panose="02040503050406030204" pitchFamily="18" charset="0"/>
                          </a:rPr>
                          <m:t>9</m:t>
                        </m:r>
                      </m:den>
                    </m:f>
                  </m:oMath>
                </a14:m>
                <a:r>
                  <a:rPr lang="en-GB" sz="2400">
                    <a:solidFill>
                      <a:srgbClr val="000000"/>
                    </a:solidFill>
                  </a:rPr>
                  <a:t> </a:t>
                </a:r>
              </a:p>
            </p:txBody>
          </p:sp>
        </mc:Choice>
        <mc:Fallback xmlns="">
          <p:sp>
            <p:nvSpPr>
              <p:cNvPr id="63" name="Rectangle 62">
                <a:extLst>
                  <a:ext uri="{FF2B5EF4-FFF2-40B4-BE49-F238E27FC236}">
                    <a16:creationId xmlns:a16="http://schemas.microsoft.com/office/drawing/2014/main" id="{07418CB8-0F72-3A98-8895-03765E063AB6}"/>
                  </a:ext>
                </a:extLst>
              </p:cNvPr>
              <p:cNvSpPr>
                <a:spLocks noRot="1" noChangeAspect="1" noMove="1" noResize="1" noEditPoints="1" noAdjustHandles="1" noChangeArrowheads="1" noChangeShapeType="1" noTextEdit="1"/>
              </p:cNvSpPr>
              <p:nvPr/>
            </p:nvSpPr>
            <p:spPr>
              <a:xfrm>
                <a:off x="6843845" y="2758372"/>
                <a:ext cx="1317487" cy="712800"/>
              </a:xfrm>
              <a:prstGeom prst="rect">
                <a:avLst/>
              </a:prstGeom>
              <a:blipFill>
                <a:blip r:embed="rId8"/>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F30B663F-9DB7-DC46-ECA3-76DC9C71B77F}"/>
                  </a:ext>
                </a:extLst>
              </p:cNvPr>
              <p:cNvSpPr/>
              <p:nvPr/>
            </p:nvSpPr>
            <p:spPr>
              <a:xfrm>
                <a:off x="3680188" y="2758372"/>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4</a:t>
                </a:r>
              </a:p>
            </p:txBody>
          </p:sp>
        </mc:Choice>
        <mc:Fallback xmlns="">
          <p:sp>
            <p:nvSpPr>
              <p:cNvPr id="67" name="Rectangle 66">
                <a:extLst>
                  <a:ext uri="{FF2B5EF4-FFF2-40B4-BE49-F238E27FC236}">
                    <a16:creationId xmlns:a16="http://schemas.microsoft.com/office/drawing/2014/main" id="{F30B663F-9DB7-DC46-ECA3-76DC9C71B77F}"/>
                  </a:ext>
                </a:extLst>
              </p:cNvPr>
              <p:cNvSpPr>
                <a:spLocks noRot="1" noChangeAspect="1" noMove="1" noResize="1" noEditPoints="1" noAdjustHandles="1" noChangeArrowheads="1" noChangeShapeType="1" noTextEdit="1"/>
              </p:cNvSpPr>
              <p:nvPr/>
            </p:nvSpPr>
            <p:spPr>
              <a:xfrm>
                <a:off x="3680188" y="2758372"/>
                <a:ext cx="817200" cy="712800"/>
              </a:xfrm>
              <a:prstGeom prst="rect">
                <a:avLst/>
              </a:prstGeom>
              <a:blipFill>
                <a:blip r:embed="rId9"/>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50F82E76-9169-6C16-4371-E394F97EF4D5}"/>
                  </a:ext>
                </a:extLst>
              </p:cNvPr>
              <p:cNvSpPr/>
              <p:nvPr/>
            </p:nvSpPr>
            <p:spPr>
              <a:xfrm>
                <a:off x="5279703" y="2758372"/>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9</a:t>
                </a:r>
              </a:p>
            </p:txBody>
          </p:sp>
        </mc:Choice>
        <mc:Fallback xmlns="">
          <p:sp>
            <p:nvSpPr>
              <p:cNvPr id="68" name="Rectangle 67">
                <a:extLst>
                  <a:ext uri="{FF2B5EF4-FFF2-40B4-BE49-F238E27FC236}">
                    <a16:creationId xmlns:a16="http://schemas.microsoft.com/office/drawing/2014/main" id="{50F82E76-9169-6C16-4371-E394F97EF4D5}"/>
                  </a:ext>
                </a:extLst>
              </p:cNvPr>
              <p:cNvSpPr>
                <a:spLocks noRot="1" noChangeAspect="1" noMove="1" noResize="1" noEditPoints="1" noAdjustHandles="1" noChangeArrowheads="1" noChangeShapeType="1" noTextEdit="1"/>
              </p:cNvSpPr>
              <p:nvPr/>
            </p:nvSpPr>
            <p:spPr>
              <a:xfrm>
                <a:off x="5279703" y="2758372"/>
                <a:ext cx="817200" cy="712800"/>
              </a:xfrm>
              <a:prstGeom prst="rect">
                <a:avLst/>
              </a:prstGeom>
              <a:blipFill>
                <a:blip r:embed="rId10"/>
                <a:stretch>
                  <a:fillRect/>
                </a:stretch>
              </a:blipFill>
              <a:ln w="19050">
                <a:solidFill>
                  <a:srgbClr val="000000"/>
                </a:solidFill>
              </a:ln>
            </p:spPr>
            <p:txBody>
              <a:bodyPr/>
              <a:lstStyle/>
              <a:p>
                <a:r>
                  <a:rPr lang="en-US">
                    <a:noFill/>
                  </a:rPr>
                  <a:t> </a:t>
                </a:r>
              </a:p>
            </p:txBody>
          </p:sp>
        </mc:Fallback>
      </mc:AlternateContent>
      <p:sp>
        <p:nvSpPr>
          <p:cNvPr id="70" name="TextBox 69">
            <a:extLst>
              <a:ext uri="{FF2B5EF4-FFF2-40B4-BE49-F238E27FC236}">
                <a16:creationId xmlns:a16="http://schemas.microsoft.com/office/drawing/2014/main" id="{971EFD47-7143-9DA7-DBFC-A4F604ECC4D0}"/>
              </a:ext>
            </a:extLst>
          </p:cNvPr>
          <p:cNvSpPr txBox="1"/>
          <p:nvPr/>
        </p:nvSpPr>
        <p:spPr>
          <a:xfrm>
            <a:off x="1869097" y="5386846"/>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input</a:t>
            </a:r>
          </a:p>
        </p:txBody>
      </p:sp>
      <p:sp>
        <p:nvSpPr>
          <p:cNvPr id="71" name="Rectangle 70">
            <a:extLst>
              <a:ext uri="{FF2B5EF4-FFF2-40B4-BE49-F238E27FC236}">
                <a16:creationId xmlns:a16="http://schemas.microsoft.com/office/drawing/2014/main" id="{0C1BFC50-C3AC-8E72-F116-6F39E43510AE}"/>
              </a:ext>
            </a:extLst>
          </p:cNvPr>
          <p:cNvSpPr>
            <a:spLocks/>
          </p:cNvSpPr>
          <p:nvPr/>
        </p:nvSpPr>
        <p:spPr>
          <a:xfrm>
            <a:off x="1869095" y="5792187"/>
            <a:ext cx="1032093"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0000"/>
              </a:solidFill>
            </a:endParaRPr>
          </a:p>
        </p:txBody>
      </p:sp>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5D3DE1DF-93C3-EA9D-FA1E-7FDF266B094F}"/>
                  </a:ext>
                </a:extLst>
              </p:cNvPr>
              <p:cNvSpPr/>
              <p:nvPr/>
            </p:nvSpPr>
            <p:spPr>
              <a:xfrm>
                <a:off x="5279703" y="5792187"/>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6</a:t>
                </a:r>
              </a:p>
            </p:txBody>
          </p:sp>
        </mc:Choice>
        <mc:Fallback xmlns="">
          <p:sp>
            <p:nvSpPr>
              <p:cNvPr id="72" name="Rectangle 71">
                <a:extLst>
                  <a:ext uri="{FF2B5EF4-FFF2-40B4-BE49-F238E27FC236}">
                    <a16:creationId xmlns:a16="http://schemas.microsoft.com/office/drawing/2014/main" id="{5D3DE1DF-93C3-EA9D-FA1E-7FDF266B094F}"/>
                  </a:ext>
                </a:extLst>
              </p:cNvPr>
              <p:cNvSpPr>
                <a:spLocks noRot="1" noChangeAspect="1" noMove="1" noResize="1" noEditPoints="1" noAdjustHandles="1" noChangeArrowheads="1" noChangeShapeType="1" noTextEdit="1"/>
              </p:cNvSpPr>
              <p:nvPr/>
            </p:nvSpPr>
            <p:spPr>
              <a:xfrm>
                <a:off x="5279703" y="5792187"/>
                <a:ext cx="817200" cy="712800"/>
              </a:xfrm>
              <a:prstGeom prst="rect">
                <a:avLst/>
              </a:prstGeom>
              <a:blipFill>
                <a:blip r:embed="rId11"/>
                <a:stretch>
                  <a:fillRect/>
                </a:stretch>
              </a:blipFill>
              <a:ln w="19050">
                <a:solidFill>
                  <a:srgbClr val="000000"/>
                </a:solidFill>
              </a:ln>
            </p:spPr>
            <p:txBody>
              <a:bodyPr/>
              <a:lstStyle/>
              <a:p>
                <a:r>
                  <a:rPr lang="en-US">
                    <a:noFill/>
                  </a:rPr>
                  <a:t> </a:t>
                </a:r>
              </a:p>
            </p:txBody>
          </p:sp>
        </mc:Fallback>
      </mc:AlternateContent>
      <p:sp>
        <p:nvSpPr>
          <p:cNvPr id="74" name="TextBox 8">
            <a:extLst>
              <a:ext uri="{FF2B5EF4-FFF2-40B4-BE49-F238E27FC236}">
                <a16:creationId xmlns:a16="http://schemas.microsoft.com/office/drawing/2014/main" id="{87C74E83-E7CD-F8EC-11D0-FE1816014504}"/>
              </a:ext>
            </a:extLst>
          </p:cNvPr>
          <p:cNvSpPr txBox="1"/>
          <p:nvPr/>
        </p:nvSpPr>
        <p:spPr>
          <a:xfrm>
            <a:off x="6961402" y="5377913"/>
            <a:ext cx="10823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solidFill>
                  <a:srgbClr val="000000"/>
                </a:solidFill>
              </a:rPr>
              <a:t>output</a:t>
            </a:r>
          </a:p>
        </p:txBody>
      </p:sp>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82CEF66A-3AFF-8FC0-5CC0-A3AD399B1DCA}"/>
                  </a:ext>
                </a:extLst>
              </p:cNvPr>
              <p:cNvSpPr>
                <a:spLocks/>
              </p:cNvSpPr>
              <p:nvPr/>
            </p:nvSpPr>
            <p:spPr>
              <a:xfrm>
                <a:off x="6843845" y="5792187"/>
                <a:ext cx="1317487" cy="712800"/>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𝑠</m:t>
                    </m:r>
                    <m:r>
                      <a:rPr lang="en-GB" sz="2400" b="0" i="1" smtClean="0">
                        <a:solidFill>
                          <a:srgbClr val="000000"/>
                        </a:solidFill>
                        <a:latin typeface="Cambria Math" panose="02040503050406030204" pitchFamily="18" charset="0"/>
                      </a:rPr>
                      <m:t>+</m:t>
                    </m:r>
                  </m:oMath>
                </a14:m>
                <a:r>
                  <a:rPr lang="en-GB" sz="2400">
                    <a:solidFill>
                      <a:srgbClr val="000000"/>
                    </a:solidFill>
                  </a:rPr>
                  <a:t> 6</a:t>
                </a:r>
              </a:p>
            </p:txBody>
          </p:sp>
        </mc:Choice>
        <mc:Fallback xmlns="">
          <p:sp>
            <p:nvSpPr>
              <p:cNvPr id="75" name="Rectangle 74">
                <a:extLst>
                  <a:ext uri="{FF2B5EF4-FFF2-40B4-BE49-F238E27FC236}">
                    <a16:creationId xmlns:a16="http://schemas.microsoft.com/office/drawing/2014/main" id="{82CEF66A-3AFF-8FC0-5CC0-A3AD399B1DCA}"/>
                  </a:ext>
                </a:extLst>
              </p:cNvPr>
              <p:cNvSpPr>
                <a:spLocks noRot="1" noChangeAspect="1" noMove="1" noResize="1" noEditPoints="1" noAdjustHandles="1" noChangeArrowheads="1" noChangeShapeType="1" noTextEdit="1"/>
              </p:cNvSpPr>
              <p:nvPr/>
            </p:nvSpPr>
            <p:spPr>
              <a:xfrm>
                <a:off x="6843845" y="5792187"/>
                <a:ext cx="1317487" cy="712800"/>
              </a:xfrm>
              <a:prstGeom prst="rect">
                <a:avLst/>
              </a:prstGeom>
              <a:blipFill>
                <a:blip r:embed="rId12"/>
                <a:stretch>
                  <a:fillRect/>
                </a:stretch>
              </a:blipFill>
              <a:ln w="19050">
                <a:solidFill>
                  <a:srgbClr val="0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866BF9BD-DD88-AF3B-156B-F2D6882D4DA0}"/>
                  </a:ext>
                </a:extLst>
              </p:cNvPr>
              <p:cNvSpPr/>
              <p:nvPr/>
            </p:nvSpPr>
            <p:spPr>
              <a:xfrm>
                <a:off x="3680188" y="5792187"/>
                <a:ext cx="817200" cy="712800"/>
              </a:xfrm>
              <a:prstGeom prst="rect">
                <a:avLst/>
              </a:prstGeom>
              <a:solidFill>
                <a:schemeClr val="bg1">
                  <a:lumMod val="75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rgbClr val="000000"/>
                        </a:solidFill>
                        <a:latin typeface="Cambria Math" panose="02040503050406030204" pitchFamily="18" charset="0"/>
                      </a:rPr>
                      <m:t>×</m:t>
                    </m:r>
                  </m:oMath>
                </a14:m>
                <a:r>
                  <a:rPr lang="en-GB" sz="2400">
                    <a:solidFill>
                      <a:srgbClr val="000000"/>
                    </a:solidFill>
                  </a:rPr>
                  <a:t> 2</a:t>
                </a:r>
              </a:p>
            </p:txBody>
          </p:sp>
        </mc:Choice>
        <mc:Fallback xmlns="">
          <p:sp>
            <p:nvSpPr>
              <p:cNvPr id="76" name="Rectangle 75">
                <a:extLst>
                  <a:ext uri="{FF2B5EF4-FFF2-40B4-BE49-F238E27FC236}">
                    <a16:creationId xmlns:a16="http://schemas.microsoft.com/office/drawing/2014/main" id="{866BF9BD-DD88-AF3B-156B-F2D6882D4DA0}"/>
                  </a:ext>
                </a:extLst>
              </p:cNvPr>
              <p:cNvSpPr>
                <a:spLocks noRot="1" noChangeAspect="1" noMove="1" noResize="1" noEditPoints="1" noAdjustHandles="1" noChangeArrowheads="1" noChangeShapeType="1" noTextEdit="1"/>
              </p:cNvSpPr>
              <p:nvPr/>
            </p:nvSpPr>
            <p:spPr>
              <a:xfrm>
                <a:off x="3680188" y="5792187"/>
                <a:ext cx="817200" cy="712800"/>
              </a:xfrm>
              <a:prstGeom prst="rect">
                <a:avLst/>
              </a:prstGeom>
              <a:blipFill>
                <a:blip r:embed="rId13"/>
                <a:stretch>
                  <a:fillRect/>
                </a:stretch>
              </a:blipFill>
              <a:ln w="19050">
                <a:solidFill>
                  <a:srgbClr val="000000"/>
                </a:solidFill>
              </a:ln>
            </p:spPr>
            <p:txBody>
              <a:bodyPr/>
              <a:lstStyle/>
              <a:p>
                <a:r>
                  <a:rPr lang="en-US">
                    <a:noFill/>
                  </a:rPr>
                  <a:t> </a:t>
                </a:r>
              </a:p>
            </p:txBody>
          </p:sp>
        </mc:Fallback>
      </mc:AlternateContent>
      <p:sp>
        <p:nvSpPr>
          <p:cNvPr id="80" name="TextBox 79">
            <a:extLst>
              <a:ext uri="{FF2B5EF4-FFF2-40B4-BE49-F238E27FC236}">
                <a16:creationId xmlns:a16="http://schemas.microsoft.com/office/drawing/2014/main" id="{87B6A04F-5E50-1880-369D-5C5FC3D1E735}"/>
              </a:ext>
            </a:extLst>
          </p:cNvPr>
          <p:cNvSpPr txBox="1"/>
          <p:nvPr/>
        </p:nvSpPr>
        <p:spPr>
          <a:xfrm>
            <a:off x="1061143" y="1374558"/>
            <a:ext cx="928875" cy="461665"/>
          </a:xfrm>
          <a:prstGeom prst="rect">
            <a:avLst/>
          </a:prstGeom>
          <a:noFill/>
        </p:spPr>
        <p:txBody>
          <a:bodyPr wrap="square" rtlCol="0">
            <a:spAutoFit/>
          </a:bodyPr>
          <a:lstStyle/>
          <a:p>
            <a:pPr algn="l"/>
            <a:r>
              <a:rPr lang="en-GB" sz="2400">
                <a:solidFill>
                  <a:srgbClr val="000000"/>
                </a:solidFill>
              </a:rPr>
              <a:t>a)</a:t>
            </a:r>
          </a:p>
        </p:txBody>
      </p:sp>
      <p:sp>
        <p:nvSpPr>
          <p:cNvPr id="81" name="TextBox 80">
            <a:extLst>
              <a:ext uri="{FF2B5EF4-FFF2-40B4-BE49-F238E27FC236}">
                <a16:creationId xmlns:a16="http://schemas.microsoft.com/office/drawing/2014/main" id="{C7B10B05-18D2-EBC7-05A9-DA606D6866C1}"/>
              </a:ext>
            </a:extLst>
          </p:cNvPr>
          <p:cNvSpPr txBox="1"/>
          <p:nvPr/>
        </p:nvSpPr>
        <p:spPr>
          <a:xfrm>
            <a:off x="1061143" y="2883940"/>
            <a:ext cx="928875" cy="461665"/>
          </a:xfrm>
          <a:prstGeom prst="rect">
            <a:avLst/>
          </a:prstGeom>
          <a:noFill/>
        </p:spPr>
        <p:txBody>
          <a:bodyPr wrap="square" rtlCol="0">
            <a:spAutoFit/>
          </a:bodyPr>
          <a:lstStyle/>
          <a:p>
            <a:pPr algn="l"/>
            <a:r>
              <a:rPr lang="en-GB" sz="2400">
                <a:solidFill>
                  <a:srgbClr val="000000"/>
                </a:solidFill>
              </a:rPr>
              <a:t>b)</a:t>
            </a:r>
          </a:p>
        </p:txBody>
      </p:sp>
      <p:sp>
        <p:nvSpPr>
          <p:cNvPr id="82" name="TextBox 81">
            <a:extLst>
              <a:ext uri="{FF2B5EF4-FFF2-40B4-BE49-F238E27FC236}">
                <a16:creationId xmlns:a16="http://schemas.microsoft.com/office/drawing/2014/main" id="{4FDF52CC-F649-0D9C-2430-E847BA289DAF}"/>
              </a:ext>
            </a:extLst>
          </p:cNvPr>
          <p:cNvSpPr txBox="1"/>
          <p:nvPr/>
        </p:nvSpPr>
        <p:spPr>
          <a:xfrm>
            <a:off x="1061143" y="4448604"/>
            <a:ext cx="928875" cy="461665"/>
          </a:xfrm>
          <a:prstGeom prst="rect">
            <a:avLst/>
          </a:prstGeom>
          <a:noFill/>
        </p:spPr>
        <p:txBody>
          <a:bodyPr wrap="square" rtlCol="0">
            <a:spAutoFit/>
          </a:bodyPr>
          <a:lstStyle/>
          <a:p>
            <a:pPr algn="l"/>
            <a:r>
              <a:rPr lang="en-GB" sz="2400">
                <a:solidFill>
                  <a:srgbClr val="000000"/>
                </a:solidFill>
              </a:rPr>
              <a:t>c)</a:t>
            </a:r>
          </a:p>
        </p:txBody>
      </p:sp>
      <p:sp>
        <p:nvSpPr>
          <p:cNvPr id="83" name="TextBox 82">
            <a:extLst>
              <a:ext uri="{FF2B5EF4-FFF2-40B4-BE49-F238E27FC236}">
                <a16:creationId xmlns:a16="http://schemas.microsoft.com/office/drawing/2014/main" id="{C9F5BA09-1804-9D01-D57E-73F6CA5D6349}"/>
              </a:ext>
            </a:extLst>
          </p:cNvPr>
          <p:cNvSpPr txBox="1"/>
          <p:nvPr/>
        </p:nvSpPr>
        <p:spPr>
          <a:xfrm>
            <a:off x="1061143" y="5917755"/>
            <a:ext cx="928875" cy="461665"/>
          </a:xfrm>
          <a:prstGeom prst="rect">
            <a:avLst/>
          </a:prstGeom>
          <a:noFill/>
        </p:spPr>
        <p:txBody>
          <a:bodyPr wrap="square" rtlCol="0">
            <a:spAutoFit/>
          </a:bodyPr>
          <a:lstStyle/>
          <a:p>
            <a:pPr algn="l"/>
            <a:r>
              <a:rPr lang="en-GB" sz="2400">
                <a:solidFill>
                  <a:srgbClr val="000000"/>
                </a:solidFill>
              </a:rPr>
              <a:t>d)</a:t>
            </a:r>
          </a:p>
        </p:txBody>
      </p:sp>
      <p:cxnSp>
        <p:nvCxnSpPr>
          <p:cNvPr id="86" name="Straight Arrow Connector 85">
            <a:extLst>
              <a:ext uri="{FF2B5EF4-FFF2-40B4-BE49-F238E27FC236}">
                <a16:creationId xmlns:a16="http://schemas.microsoft.com/office/drawing/2014/main" id="{4E5FBD8C-8F8A-A497-7D74-4E0FDE51CEFD}"/>
              </a:ext>
            </a:extLst>
          </p:cNvPr>
          <p:cNvCxnSpPr>
            <a:cxnSpLocks/>
          </p:cNvCxnSpPr>
          <p:nvPr/>
        </p:nvCxnSpPr>
        <p:spPr>
          <a:xfrm>
            <a:off x="4497043" y="1605390"/>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01729A9-6F93-2B49-157D-57C5CDB55B9D}"/>
              </a:ext>
            </a:extLst>
          </p:cNvPr>
          <p:cNvCxnSpPr>
            <a:cxnSpLocks/>
          </p:cNvCxnSpPr>
          <p:nvPr/>
        </p:nvCxnSpPr>
        <p:spPr>
          <a:xfrm flipV="1">
            <a:off x="6088542" y="3110775"/>
            <a:ext cx="749082" cy="7994"/>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BBB79244-76E0-48D4-5E40-E184DD4DB44A}"/>
              </a:ext>
            </a:extLst>
          </p:cNvPr>
          <p:cNvCxnSpPr>
            <a:cxnSpLocks/>
          </p:cNvCxnSpPr>
          <p:nvPr/>
        </p:nvCxnSpPr>
        <p:spPr>
          <a:xfrm>
            <a:off x="4497043" y="3114772"/>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6856FE3-DFC4-4907-F607-70F1C2B3DDCD}"/>
              </a:ext>
            </a:extLst>
          </p:cNvPr>
          <p:cNvCxnSpPr>
            <a:cxnSpLocks/>
          </p:cNvCxnSpPr>
          <p:nvPr/>
        </p:nvCxnSpPr>
        <p:spPr>
          <a:xfrm flipV="1">
            <a:off x="6088542" y="4675439"/>
            <a:ext cx="749082" cy="7994"/>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B08870FA-8DB6-DEE4-C775-CBF8CC66C5AC}"/>
              </a:ext>
            </a:extLst>
          </p:cNvPr>
          <p:cNvCxnSpPr>
            <a:cxnSpLocks/>
          </p:cNvCxnSpPr>
          <p:nvPr/>
        </p:nvCxnSpPr>
        <p:spPr>
          <a:xfrm>
            <a:off x="4497043" y="4679436"/>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C0B48EC6-9CB4-95D4-2074-CC42F9D9901D}"/>
              </a:ext>
            </a:extLst>
          </p:cNvPr>
          <p:cNvCxnSpPr>
            <a:cxnSpLocks/>
          </p:cNvCxnSpPr>
          <p:nvPr/>
        </p:nvCxnSpPr>
        <p:spPr>
          <a:xfrm flipV="1">
            <a:off x="6088542" y="6144590"/>
            <a:ext cx="749082" cy="7994"/>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D21A8F91-39F4-2FD8-82E1-D27DD3097390}"/>
              </a:ext>
            </a:extLst>
          </p:cNvPr>
          <p:cNvCxnSpPr>
            <a:cxnSpLocks/>
          </p:cNvCxnSpPr>
          <p:nvPr/>
        </p:nvCxnSpPr>
        <p:spPr>
          <a:xfrm>
            <a:off x="4497043" y="6148587"/>
            <a:ext cx="770400" cy="0"/>
          </a:xfrm>
          <a:prstGeom prst="straightConnector1">
            <a:avLst/>
          </a:prstGeom>
          <a:ln w="19050">
            <a:solidFill>
              <a:srgbClr val="0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53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B265A-0ED0-5BC5-6DEE-28500BB5FFD4}"/>
            </a:ext>
          </a:extLst>
        </p:cNvPr>
        <p:cNvGrpSpPr/>
        <p:nvPr/>
      </p:nvGrpSpPr>
      <p:grpSpPr>
        <a:xfrm>
          <a:off x="0" y="0"/>
          <a:ext cx="0" cy="0"/>
          <a:chOff x="0" y="0"/>
          <a:chExt cx="0" cy="0"/>
        </a:xfrm>
      </p:grpSpPr>
      <p:sp>
        <p:nvSpPr>
          <p:cNvPr id="95" name="TextBox 94">
            <a:extLst>
              <a:ext uri="{FF2B5EF4-FFF2-40B4-BE49-F238E27FC236}">
                <a16:creationId xmlns:a16="http://schemas.microsoft.com/office/drawing/2014/main" id="{0A63111A-B4C8-C5D9-1290-8429F56A863D}"/>
              </a:ext>
            </a:extLst>
          </p:cNvPr>
          <p:cNvSpPr txBox="1"/>
          <p:nvPr/>
        </p:nvSpPr>
        <p:spPr>
          <a:xfrm>
            <a:off x="397565" y="357808"/>
            <a:ext cx="7518182" cy="461665"/>
          </a:xfrm>
          <a:prstGeom prst="rect">
            <a:avLst/>
          </a:prstGeom>
          <a:noFill/>
        </p:spPr>
        <p:txBody>
          <a:bodyPr wrap="square" rtlCol="0">
            <a:spAutoFit/>
          </a:bodyPr>
          <a:lstStyle/>
          <a:p>
            <a:pPr algn="l"/>
            <a:r>
              <a:rPr lang="en-GB" sz="2400" dirty="0"/>
              <a:t>Complete the function machines.</a:t>
            </a:r>
          </a:p>
        </p:txBody>
      </p:sp>
      <p:cxnSp>
        <p:nvCxnSpPr>
          <p:cNvPr id="100" name="Straight Arrow Connector 99">
            <a:extLst>
              <a:ext uri="{FF2B5EF4-FFF2-40B4-BE49-F238E27FC236}">
                <a16:creationId xmlns:a16="http://schemas.microsoft.com/office/drawing/2014/main" id="{52BF362A-39BE-AF41-4DF3-5CF4D009718C}"/>
              </a:ext>
            </a:extLst>
          </p:cNvPr>
          <p:cNvCxnSpPr>
            <a:cxnSpLocks/>
          </p:cNvCxnSpPr>
          <p:nvPr/>
        </p:nvCxnSpPr>
        <p:spPr>
          <a:xfrm>
            <a:off x="3526077" y="1516203"/>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0E438459-F093-FE5F-CC62-EE02D4005600}"/>
              </a:ext>
            </a:extLst>
          </p:cNvPr>
          <p:cNvSpPr txBox="1"/>
          <p:nvPr/>
        </p:nvSpPr>
        <p:spPr>
          <a:xfrm>
            <a:off x="2507280" y="765011"/>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input</a:t>
            </a:r>
          </a:p>
        </p:txBody>
      </p:sp>
      <p:sp>
        <p:nvSpPr>
          <p:cNvPr id="102" name="Rectangle 101">
            <a:extLst>
              <a:ext uri="{FF2B5EF4-FFF2-40B4-BE49-F238E27FC236}">
                <a16:creationId xmlns:a16="http://schemas.microsoft.com/office/drawing/2014/main" id="{E62B6594-9C79-1672-E80C-45E629B6A3FF}"/>
              </a:ext>
            </a:extLst>
          </p:cNvPr>
          <p:cNvSpPr>
            <a:spLocks/>
          </p:cNvSpPr>
          <p:nvPr/>
        </p:nvSpPr>
        <p:spPr>
          <a:xfrm>
            <a:off x="2492412" y="1156628"/>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002B61"/>
                </a:solidFill>
              </a:rPr>
              <a:t>48</a:t>
            </a:r>
          </a:p>
        </p:txBody>
      </p:sp>
      <p:cxnSp>
        <p:nvCxnSpPr>
          <p:cNvPr id="103" name="Straight Arrow Connector 102">
            <a:extLst>
              <a:ext uri="{FF2B5EF4-FFF2-40B4-BE49-F238E27FC236}">
                <a16:creationId xmlns:a16="http://schemas.microsoft.com/office/drawing/2014/main" id="{795437BC-68BC-C41E-537E-72D39517B1A3}"/>
              </a:ext>
            </a:extLst>
          </p:cNvPr>
          <p:cNvCxnSpPr>
            <a:cxnSpLocks/>
          </p:cNvCxnSpPr>
          <p:nvPr/>
        </p:nvCxnSpPr>
        <p:spPr>
          <a:xfrm>
            <a:off x="5126968" y="1513028"/>
            <a:ext cx="770400" cy="317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TextBox 8">
            <a:extLst>
              <a:ext uri="{FF2B5EF4-FFF2-40B4-BE49-F238E27FC236}">
                <a16:creationId xmlns:a16="http://schemas.microsoft.com/office/drawing/2014/main" id="{B43F957E-1015-7B34-7E8C-B444C2F6C4EA}"/>
              </a:ext>
            </a:extLst>
          </p:cNvPr>
          <p:cNvSpPr txBox="1"/>
          <p:nvPr/>
        </p:nvSpPr>
        <p:spPr>
          <a:xfrm>
            <a:off x="7374560" y="757682"/>
            <a:ext cx="10823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dirty="0"/>
              <a:t>output</a:t>
            </a:r>
          </a:p>
        </p:txBody>
      </p:sp>
      <p:sp>
        <p:nvSpPr>
          <p:cNvPr id="105" name="Rectangle 104">
            <a:extLst>
              <a:ext uri="{FF2B5EF4-FFF2-40B4-BE49-F238E27FC236}">
                <a16:creationId xmlns:a16="http://schemas.microsoft.com/office/drawing/2014/main" id="{DE50E629-3C74-89B8-A082-FEA672295897}"/>
              </a:ext>
            </a:extLst>
          </p:cNvPr>
          <p:cNvSpPr>
            <a:spLocks/>
          </p:cNvSpPr>
          <p:nvPr/>
        </p:nvSpPr>
        <p:spPr>
          <a:xfrm>
            <a:off x="7500290" y="1147695"/>
            <a:ext cx="107446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chemeClr val="accent6"/>
                </a:solidFill>
              </a:rPr>
              <a:t>1</a:t>
            </a:r>
          </a:p>
        </p:txBody>
      </p:sp>
      <p:cxnSp>
        <p:nvCxnSpPr>
          <p:cNvPr id="106" name="Straight Arrow Connector 105">
            <a:extLst>
              <a:ext uri="{FF2B5EF4-FFF2-40B4-BE49-F238E27FC236}">
                <a16:creationId xmlns:a16="http://schemas.microsoft.com/office/drawing/2014/main" id="{CE1BE09D-9391-EAC6-A265-7B85776D3B94}"/>
              </a:ext>
            </a:extLst>
          </p:cNvPr>
          <p:cNvCxnSpPr>
            <a:cxnSpLocks/>
          </p:cNvCxnSpPr>
          <p:nvPr/>
        </p:nvCxnSpPr>
        <p:spPr>
          <a:xfrm>
            <a:off x="6729432" y="1504095"/>
            <a:ext cx="770400" cy="893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15FEB436-B551-7C0E-9283-D79953203AB0}"/>
              </a:ext>
            </a:extLst>
          </p:cNvPr>
          <p:cNvSpPr/>
          <p:nvPr/>
        </p:nvSpPr>
        <p:spPr>
          <a:xfrm>
            <a:off x="7687479" y="1324085"/>
            <a:ext cx="553465" cy="360019"/>
          </a:xfrm>
          <a:prstGeom prst="rect">
            <a:avLst/>
          </a:prstGeom>
          <a:solidFill>
            <a:srgbClr val="DEEBF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109" name="Rectangle 108">
                <a:extLst>
                  <a:ext uri="{FF2B5EF4-FFF2-40B4-BE49-F238E27FC236}">
                    <a16:creationId xmlns:a16="http://schemas.microsoft.com/office/drawing/2014/main" id="{AB4C92F9-2F0D-EDC7-2C33-88D95A9B19A7}"/>
                  </a:ext>
                </a:extLst>
              </p:cNvPr>
              <p:cNvSpPr/>
              <p:nvPr/>
            </p:nvSpPr>
            <p:spPr>
              <a:xfrm>
                <a:off x="5912232" y="1144088"/>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11</a:t>
                </a:r>
              </a:p>
            </p:txBody>
          </p:sp>
        </mc:Choice>
        <mc:Fallback>
          <p:sp>
            <p:nvSpPr>
              <p:cNvPr id="109" name="Rectangle 108">
                <a:extLst>
                  <a:ext uri="{FF2B5EF4-FFF2-40B4-BE49-F238E27FC236}">
                    <a16:creationId xmlns:a16="http://schemas.microsoft.com/office/drawing/2014/main" id="{AB4C92F9-2F0D-EDC7-2C33-88D95A9B19A7}"/>
                  </a:ext>
                </a:extLst>
              </p:cNvPr>
              <p:cNvSpPr>
                <a:spLocks noRot="1" noChangeAspect="1" noMove="1" noResize="1" noEditPoints="1" noAdjustHandles="1" noChangeArrowheads="1" noChangeShapeType="1" noTextEdit="1"/>
              </p:cNvSpPr>
              <p:nvPr/>
            </p:nvSpPr>
            <p:spPr>
              <a:xfrm>
                <a:off x="5912232" y="1144088"/>
                <a:ext cx="817200" cy="712800"/>
              </a:xfrm>
              <a:prstGeom prst="rect">
                <a:avLst/>
              </a:prstGeom>
              <a:blipFill>
                <a:blip r:embed="rId2"/>
                <a:stretch>
                  <a:fillRect r="-7299"/>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0" name="Rectangle 109">
                <a:extLst>
                  <a:ext uri="{FF2B5EF4-FFF2-40B4-BE49-F238E27FC236}">
                    <a16:creationId xmlns:a16="http://schemas.microsoft.com/office/drawing/2014/main" id="{42CB0D39-3236-5AC9-7BE9-53A33FAB8115}"/>
                  </a:ext>
                </a:extLst>
              </p:cNvPr>
              <p:cNvSpPr/>
              <p:nvPr/>
            </p:nvSpPr>
            <p:spPr>
              <a:xfrm>
                <a:off x="4303433" y="1156628"/>
                <a:ext cx="8172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4</a:t>
                </a:r>
              </a:p>
            </p:txBody>
          </p:sp>
        </mc:Choice>
        <mc:Fallback>
          <p:sp>
            <p:nvSpPr>
              <p:cNvPr id="110" name="Rectangle 109">
                <a:extLst>
                  <a:ext uri="{FF2B5EF4-FFF2-40B4-BE49-F238E27FC236}">
                    <a16:creationId xmlns:a16="http://schemas.microsoft.com/office/drawing/2014/main" id="{42CB0D39-3236-5AC9-7BE9-53A33FAB8115}"/>
                  </a:ext>
                </a:extLst>
              </p:cNvPr>
              <p:cNvSpPr>
                <a:spLocks noRot="1" noChangeAspect="1" noMove="1" noResize="1" noEditPoints="1" noAdjustHandles="1" noChangeArrowheads="1" noChangeShapeType="1" noTextEdit="1"/>
              </p:cNvSpPr>
              <p:nvPr/>
            </p:nvSpPr>
            <p:spPr>
              <a:xfrm>
                <a:off x="4303433" y="1156628"/>
                <a:ext cx="817200" cy="712800"/>
              </a:xfrm>
              <a:prstGeom prst="rect">
                <a:avLst/>
              </a:prstGeom>
              <a:blipFill>
                <a:blip r:embed="rId3"/>
                <a:stretch>
                  <a:fillRect/>
                </a:stretch>
              </a:blipFill>
              <a:ln w="19050">
                <a:solidFill>
                  <a:schemeClr val="tx2"/>
                </a:solidFill>
              </a:ln>
            </p:spPr>
            <p:txBody>
              <a:bodyPr/>
              <a:lstStyle/>
              <a:p>
                <a:r>
                  <a:rPr lang="en-GB">
                    <a:noFill/>
                  </a:rPr>
                  <a:t> </a:t>
                </a:r>
              </a:p>
            </p:txBody>
          </p:sp>
        </mc:Fallback>
      </mc:AlternateContent>
      <p:sp>
        <p:nvSpPr>
          <p:cNvPr id="111" name="TextBox 110">
            <a:extLst>
              <a:ext uri="{FF2B5EF4-FFF2-40B4-BE49-F238E27FC236}">
                <a16:creationId xmlns:a16="http://schemas.microsoft.com/office/drawing/2014/main" id="{E7CA823E-9904-14F0-49A5-38557FD28DBC}"/>
              </a:ext>
            </a:extLst>
          </p:cNvPr>
          <p:cNvSpPr txBox="1"/>
          <p:nvPr/>
        </p:nvSpPr>
        <p:spPr>
          <a:xfrm>
            <a:off x="1668421" y="1282196"/>
            <a:ext cx="928875" cy="461665"/>
          </a:xfrm>
          <a:prstGeom prst="rect">
            <a:avLst/>
          </a:prstGeom>
          <a:noFill/>
        </p:spPr>
        <p:txBody>
          <a:bodyPr wrap="square" rtlCol="0">
            <a:spAutoFit/>
          </a:bodyPr>
          <a:lstStyle/>
          <a:p>
            <a:pPr algn="l"/>
            <a:r>
              <a:rPr lang="en-GB" sz="2400"/>
              <a:t>a)</a:t>
            </a:r>
          </a:p>
        </p:txBody>
      </p:sp>
      <p:cxnSp>
        <p:nvCxnSpPr>
          <p:cNvPr id="112" name="Straight Arrow Connector 111">
            <a:extLst>
              <a:ext uri="{FF2B5EF4-FFF2-40B4-BE49-F238E27FC236}">
                <a16:creationId xmlns:a16="http://schemas.microsoft.com/office/drawing/2014/main" id="{383CEF65-1678-EE52-4D56-1C2B2A9DACFA}"/>
              </a:ext>
            </a:extLst>
          </p:cNvPr>
          <p:cNvCxnSpPr>
            <a:cxnSpLocks/>
          </p:cNvCxnSpPr>
          <p:nvPr/>
        </p:nvCxnSpPr>
        <p:spPr>
          <a:xfrm>
            <a:off x="3526077" y="2982105"/>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E5B6D37C-9E30-1425-34C2-71DE1C1068A7}"/>
              </a:ext>
            </a:extLst>
          </p:cNvPr>
          <p:cNvSpPr txBox="1"/>
          <p:nvPr/>
        </p:nvSpPr>
        <p:spPr>
          <a:xfrm>
            <a:off x="2492411" y="2210225"/>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114" name="Rectangle 113">
            <a:extLst>
              <a:ext uri="{FF2B5EF4-FFF2-40B4-BE49-F238E27FC236}">
                <a16:creationId xmlns:a16="http://schemas.microsoft.com/office/drawing/2014/main" id="{0F285851-1830-8815-1DB8-B2A9D15D1099}"/>
              </a:ext>
            </a:extLst>
          </p:cNvPr>
          <p:cNvSpPr>
            <a:spLocks/>
          </p:cNvSpPr>
          <p:nvPr/>
        </p:nvSpPr>
        <p:spPr>
          <a:xfrm>
            <a:off x="2492412" y="2622530"/>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002B61"/>
                </a:solidFill>
              </a:rPr>
              <a:t>5</a:t>
            </a:r>
          </a:p>
        </p:txBody>
      </p:sp>
      <mc:AlternateContent xmlns:mc="http://schemas.openxmlformats.org/markup-compatibility/2006">
        <mc:Choice xmlns:a14="http://schemas.microsoft.com/office/drawing/2010/main" Requires="a14">
          <p:sp>
            <p:nvSpPr>
              <p:cNvPr id="115" name="Rectangle 114">
                <a:extLst>
                  <a:ext uri="{FF2B5EF4-FFF2-40B4-BE49-F238E27FC236}">
                    <a16:creationId xmlns:a16="http://schemas.microsoft.com/office/drawing/2014/main" id="{38054995-FD03-402E-C2F7-EE2193E8B946}"/>
                  </a:ext>
                </a:extLst>
              </p:cNvPr>
              <p:cNvSpPr/>
              <p:nvPr/>
            </p:nvSpPr>
            <p:spPr>
              <a:xfrm>
                <a:off x="4309768" y="2622530"/>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6</a:t>
                </a:r>
              </a:p>
            </p:txBody>
          </p:sp>
        </mc:Choice>
        <mc:Fallback>
          <p:sp>
            <p:nvSpPr>
              <p:cNvPr id="115" name="Rectangle 114">
                <a:extLst>
                  <a:ext uri="{FF2B5EF4-FFF2-40B4-BE49-F238E27FC236}">
                    <a16:creationId xmlns:a16="http://schemas.microsoft.com/office/drawing/2014/main" id="{38054995-FD03-402E-C2F7-EE2193E8B946}"/>
                  </a:ext>
                </a:extLst>
              </p:cNvPr>
              <p:cNvSpPr>
                <a:spLocks noRot="1" noChangeAspect="1" noMove="1" noResize="1" noEditPoints="1" noAdjustHandles="1" noChangeArrowheads="1" noChangeShapeType="1" noTextEdit="1"/>
              </p:cNvSpPr>
              <p:nvPr/>
            </p:nvSpPr>
            <p:spPr>
              <a:xfrm>
                <a:off x="4309768" y="2622530"/>
                <a:ext cx="817200" cy="712800"/>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p:cxnSp>
        <p:nvCxnSpPr>
          <p:cNvPr id="116" name="Straight Arrow Connector 115">
            <a:extLst>
              <a:ext uri="{FF2B5EF4-FFF2-40B4-BE49-F238E27FC236}">
                <a16:creationId xmlns:a16="http://schemas.microsoft.com/office/drawing/2014/main" id="{95FE5D9D-5BAB-3E25-03F3-C733417CF324}"/>
              </a:ext>
            </a:extLst>
          </p:cNvPr>
          <p:cNvCxnSpPr>
            <a:cxnSpLocks/>
            <a:stCxn id="115" idx="3"/>
          </p:cNvCxnSpPr>
          <p:nvPr/>
        </p:nvCxnSpPr>
        <p:spPr>
          <a:xfrm>
            <a:off x="5126968" y="2978930"/>
            <a:ext cx="770400" cy="317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TextBox 8">
            <a:extLst>
              <a:ext uri="{FF2B5EF4-FFF2-40B4-BE49-F238E27FC236}">
                <a16:creationId xmlns:a16="http://schemas.microsoft.com/office/drawing/2014/main" id="{94E9EB2E-A40F-EABF-72BB-CCC916A48DEC}"/>
              </a:ext>
            </a:extLst>
          </p:cNvPr>
          <p:cNvSpPr txBox="1"/>
          <p:nvPr/>
        </p:nvSpPr>
        <p:spPr>
          <a:xfrm>
            <a:off x="7492378" y="2201292"/>
            <a:ext cx="10823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118" name="Rectangle 117">
            <a:extLst>
              <a:ext uri="{FF2B5EF4-FFF2-40B4-BE49-F238E27FC236}">
                <a16:creationId xmlns:a16="http://schemas.microsoft.com/office/drawing/2014/main" id="{DAAE8ACD-FD55-2E49-211F-5C46F1E68C71}"/>
              </a:ext>
            </a:extLst>
          </p:cNvPr>
          <p:cNvSpPr>
            <a:spLocks/>
          </p:cNvSpPr>
          <p:nvPr/>
        </p:nvSpPr>
        <p:spPr>
          <a:xfrm>
            <a:off x="7500290" y="2613597"/>
            <a:ext cx="107446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chemeClr val="accent6"/>
                </a:solidFill>
              </a:rPr>
              <a:t>53</a:t>
            </a:r>
          </a:p>
        </p:txBody>
      </p:sp>
      <mc:AlternateContent xmlns:mc="http://schemas.openxmlformats.org/markup-compatibility/2006">
        <mc:Choice xmlns:a14="http://schemas.microsoft.com/office/drawing/2010/main" Requires="a14">
          <p:sp>
            <p:nvSpPr>
              <p:cNvPr id="119" name="Rectangle 118">
                <a:extLst>
                  <a:ext uri="{FF2B5EF4-FFF2-40B4-BE49-F238E27FC236}">
                    <a16:creationId xmlns:a16="http://schemas.microsoft.com/office/drawing/2014/main" id="{A725DB5E-0F35-D1EC-884C-758B443BD26B}"/>
                  </a:ext>
                </a:extLst>
              </p:cNvPr>
              <p:cNvSpPr/>
              <p:nvPr/>
            </p:nvSpPr>
            <p:spPr>
              <a:xfrm>
                <a:off x="5912232" y="2613597"/>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23</a:t>
                </a:r>
              </a:p>
            </p:txBody>
          </p:sp>
        </mc:Choice>
        <mc:Fallback>
          <p:sp>
            <p:nvSpPr>
              <p:cNvPr id="119" name="Rectangle 118">
                <a:extLst>
                  <a:ext uri="{FF2B5EF4-FFF2-40B4-BE49-F238E27FC236}">
                    <a16:creationId xmlns:a16="http://schemas.microsoft.com/office/drawing/2014/main" id="{A725DB5E-0F35-D1EC-884C-758B443BD26B}"/>
                  </a:ext>
                </a:extLst>
              </p:cNvPr>
              <p:cNvSpPr>
                <a:spLocks noRot="1" noChangeAspect="1" noMove="1" noResize="1" noEditPoints="1" noAdjustHandles="1" noChangeArrowheads="1" noChangeShapeType="1" noTextEdit="1"/>
              </p:cNvSpPr>
              <p:nvPr/>
            </p:nvSpPr>
            <p:spPr>
              <a:xfrm>
                <a:off x="5912232" y="2613597"/>
                <a:ext cx="817200" cy="712800"/>
              </a:xfrm>
              <a:prstGeom prst="rect">
                <a:avLst/>
              </a:prstGeom>
              <a:blipFill>
                <a:blip r:embed="rId5"/>
                <a:stretch>
                  <a:fillRect r="-7299"/>
                </a:stretch>
              </a:blipFill>
              <a:ln w="19050">
                <a:solidFill>
                  <a:schemeClr val="tx2"/>
                </a:solidFill>
              </a:ln>
            </p:spPr>
            <p:txBody>
              <a:bodyPr/>
              <a:lstStyle/>
              <a:p>
                <a:r>
                  <a:rPr lang="en-GB">
                    <a:noFill/>
                  </a:rPr>
                  <a:t> </a:t>
                </a:r>
              </a:p>
            </p:txBody>
          </p:sp>
        </mc:Fallback>
      </mc:AlternateContent>
      <p:cxnSp>
        <p:nvCxnSpPr>
          <p:cNvPr id="120" name="Straight Arrow Connector 119">
            <a:extLst>
              <a:ext uri="{FF2B5EF4-FFF2-40B4-BE49-F238E27FC236}">
                <a16:creationId xmlns:a16="http://schemas.microsoft.com/office/drawing/2014/main" id="{631B6234-1DA4-1F22-55C3-EA5164E8EFFD}"/>
              </a:ext>
            </a:extLst>
          </p:cNvPr>
          <p:cNvCxnSpPr>
            <a:cxnSpLocks/>
            <a:stCxn id="119" idx="3"/>
          </p:cNvCxnSpPr>
          <p:nvPr/>
        </p:nvCxnSpPr>
        <p:spPr>
          <a:xfrm>
            <a:off x="6729432" y="2969997"/>
            <a:ext cx="770400" cy="893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5520ACCE-1320-9FC1-13CF-07E742F38C03}"/>
              </a:ext>
            </a:extLst>
          </p:cNvPr>
          <p:cNvSpPr/>
          <p:nvPr/>
        </p:nvSpPr>
        <p:spPr>
          <a:xfrm>
            <a:off x="7717487" y="2806709"/>
            <a:ext cx="553465" cy="360019"/>
          </a:xfrm>
          <a:prstGeom prst="rect">
            <a:avLst/>
          </a:prstGeom>
          <a:solidFill>
            <a:srgbClr val="DEEBF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Box 122">
            <a:extLst>
              <a:ext uri="{FF2B5EF4-FFF2-40B4-BE49-F238E27FC236}">
                <a16:creationId xmlns:a16="http://schemas.microsoft.com/office/drawing/2014/main" id="{CBD42C67-015D-B500-6850-69BD118FFF00}"/>
              </a:ext>
            </a:extLst>
          </p:cNvPr>
          <p:cNvSpPr txBox="1"/>
          <p:nvPr/>
        </p:nvSpPr>
        <p:spPr>
          <a:xfrm>
            <a:off x="1668421" y="2748098"/>
            <a:ext cx="928875" cy="461665"/>
          </a:xfrm>
          <a:prstGeom prst="rect">
            <a:avLst/>
          </a:prstGeom>
          <a:noFill/>
        </p:spPr>
        <p:txBody>
          <a:bodyPr wrap="square" rtlCol="0">
            <a:spAutoFit/>
          </a:bodyPr>
          <a:lstStyle/>
          <a:p>
            <a:pPr algn="l"/>
            <a:r>
              <a:rPr lang="en-GB" sz="2400"/>
              <a:t>b)</a:t>
            </a:r>
          </a:p>
        </p:txBody>
      </p:sp>
      <p:cxnSp>
        <p:nvCxnSpPr>
          <p:cNvPr id="124" name="Straight Arrow Connector 123">
            <a:extLst>
              <a:ext uri="{FF2B5EF4-FFF2-40B4-BE49-F238E27FC236}">
                <a16:creationId xmlns:a16="http://schemas.microsoft.com/office/drawing/2014/main" id="{ED0DFFB1-DCDF-E6EE-DC01-2C8D8355DC25}"/>
              </a:ext>
            </a:extLst>
          </p:cNvPr>
          <p:cNvCxnSpPr>
            <a:cxnSpLocks/>
          </p:cNvCxnSpPr>
          <p:nvPr/>
        </p:nvCxnSpPr>
        <p:spPr>
          <a:xfrm>
            <a:off x="3526077" y="4439074"/>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02208BB5-4C5F-23B1-1FBF-7C1D09078B00}"/>
              </a:ext>
            </a:extLst>
          </p:cNvPr>
          <p:cNvSpPr txBox="1"/>
          <p:nvPr/>
        </p:nvSpPr>
        <p:spPr>
          <a:xfrm>
            <a:off x="2492411" y="3667194"/>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126" name="Rectangle 125">
            <a:extLst>
              <a:ext uri="{FF2B5EF4-FFF2-40B4-BE49-F238E27FC236}">
                <a16:creationId xmlns:a16="http://schemas.microsoft.com/office/drawing/2014/main" id="{409788D5-0182-1D39-25CB-83131694C606}"/>
              </a:ext>
            </a:extLst>
          </p:cNvPr>
          <p:cNvSpPr>
            <a:spLocks/>
          </p:cNvSpPr>
          <p:nvPr/>
        </p:nvSpPr>
        <p:spPr>
          <a:xfrm>
            <a:off x="2492412" y="4079499"/>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chemeClr val="accent6"/>
                </a:solidFill>
              </a:rPr>
              <a:t>23</a:t>
            </a:r>
          </a:p>
        </p:txBody>
      </p:sp>
      <p:cxnSp>
        <p:nvCxnSpPr>
          <p:cNvPr id="127" name="Straight Arrow Connector 126">
            <a:extLst>
              <a:ext uri="{FF2B5EF4-FFF2-40B4-BE49-F238E27FC236}">
                <a16:creationId xmlns:a16="http://schemas.microsoft.com/office/drawing/2014/main" id="{712D66F3-A466-DBFA-D55F-34C0567FD4EA}"/>
              </a:ext>
            </a:extLst>
          </p:cNvPr>
          <p:cNvCxnSpPr>
            <a:cxnSpLocks/>
          </p:cNvCxnSpPr>
          <p:nvPr/>
        </p:nvCxnSpPr>
        <p:spPr>
          <a:xfrm>
            <a:off x="5126968" y="4435899"/>
            <a:ext cx="770400" cy="317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571BBB2E-D57A-2203-8805-8E784D7D3E57}"/>
              </a:ext>
            </a:extLst>
          </p:cNvPr>
          <p:cNvSpPr>
            <a:spLocks/>
          </p:cNvSpPr>
          <p:nvPr/>
        </p:nvSpPr>
        <p:spPr>
          <a:xfrm>
            <a:off x="7500290" y="4070566"/>
            <a:ext cx="107446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chemeClr val="tx1"/>
                </a:solidFill>
              </a:rPr>
              <a:t>4</a:t>
            </a:r>
          </a:p>
        </p:txBody>
      </p:sp>
      <p:cxnSp>
        <p:nvCxnSpPr>
          <p:cNvPr id="129" name="Straight Arrow Connector 128">
            <a:extLst>
              <a:ext uri="{FF2B5EF4-FFF2-40B4-BE49-F238E27FC236}">
                <a16:creationId xmlns:a16="http://schemas.microsoft.com/office/drawing/2014/main" id="{84261DC8-293A-4D1B-EF68-BE76BB5D88BF}"/>
              </a:ext>
            </a:extLst>
          </p:cNvPr>
          <p:cNvCxnSpPr>
            <a:cxnSpLocks/>
          </p:cNvCxnSpPr>
          <p:nvPr/>
        </p:nvCxnSpPr>
        <p:spPr>
          <a:xfrm>
            <a:off x="6729432" y="4426966"/>
            <a:ext cx="770400" cy="8933"/>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F1149766-6A08-6C30-A3D7-B6F2C43C0CAC}"/>
              </a:ext>
            </a:extLst>
          </p:cNvPr>
          <p:cNvSpPr/>
          <p:nvPr/>
        </p:nvSpPr>
        <p:spPr>
          <a:xfrm>
            <a:off x="2742606" y="4243200"/>
            <a:ext cx="553465" cy="360019"/>
          </a:xfrm>
          <a:prstGeom prst="rect">
            <a:avLst/>
          </a:prstGeom>
          <a:solidFill>
            <a:srgbClr val="DEEBF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32" name="Rectangle 131">
                <a:extLst>
                  <a:ext uri="{FF2B5EF4-FFF2-40B4-BE49-F238E27FC236}">
                    <a16:creationId xmlns:a16="http://schemas.microsoft.com/office/drawing/2014/main" id="{427C1C1E-0386-2F9D-4EAF-740579FB067D}"/>
                  </a:ext>
                </a:extLst>
              </p:cNvPr>
              <p:cNvSpPr/>
              <p:nvPr/>
            </p:nvSpPr>
            <p:spPr>
              <a:xfrm>
                <a:off x="5912133" y="4014954"/>
                <a:ext cx="8172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8</a:t>
                </a:r>
              </a:p>
            </p:txBody>
          </p:sp>
        </mc:Choice>
        <mc:Fallback>
          <p:sp>
            <p:nvSpPr>
              <p:cNvPr id="132" name="Rectangle 131">
                <a:extLst>
                  <a:ext uri="{FF2B5EF4-FFF2-40B4-BE49-F238E27FC236}">
                    <a16:creationId xmlns:a16="http://schemas.microsoft.com/office/drawing/2014/main" id="{427C1C1E-0386-2F9D-4EAF-740579FB067D}"/>
                  </a:ext>
                </a:extLst>
              </p:cNvPr>
              <p:cNvSpPr>
                <a:spLocks noRot="1" noChangeAspect="1" noMove="1" noResize="1" noEditPoints="1" noAdjustHandles="1" noChangeArrowheads="1" noChangeShapeType="1" noTextEdit="1"/>
              </p:cNvSpPr>
              <p:nvPr/>
            </p:nvSpPr>
            <p:spPr>
              <a:xfrm>
                <a:off x="5912133" y="4014954"/>
                <a:ext cx="817200" cy="712800"/>
              </a:xfrm>
              <a:prstGeom prst="rect">
                <a:avLst/>
              </a:prstGeom>
              <a:blipFill>
                <a:blip r:embed="rId6"/>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3" name="Rectangle 132">
                <a:extLst>
                  <a:ext uri="{FF2B5EF4-FFF2-40B4-BE49-F238E27FC236}">
                    <a16:creationId xmlns:a16="http://schemas.microsoft.com/office/drawing/2014/main" id="{FCACF75D-552F-AFC2-EB82-49484B776CCD}"/>
                  </a:ext>
                </a:extLst>
              </p:cNvPr>
              <p:cNvSpPr/>
              <p:nvPr/>
            </p:nvSpPr>
            <p:spPr>
              <a:xfrm>
                <a:off x="4309768" y="4023887"/>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9</a:t>
                </a:r>
              </a:p>
            </p:txBody>
          </p:sp>
        </mc:Choice>
        <mc:Fallback>
          <p:sp>
            <p:nvSpPr>
              <p:cNvPr id="133" name="Rectangle 132">
                <a:extLst>
                  <a:ext uri="{FF2B5EF4-FFF2-40B4-BE49-F238E27FC236}">
                    <a16:creationId xmlns:a16="http://schemas.microsoft.com/office/drawing/2014/main" id="{FCACF75D-552F-AFC2-EB82-49484B776CCD}"/>
                  </a:ext>
                </a:extLst>
              </p:cNvPr>
              <p:cNvSpPr>
                <a:spLocks noRot="1" noChangeAspect="1" noMove="1" noResize="1" noEditPoints="1" noAdjustHandles="1" noChangeArrowheads="1" noChangeShapeType="1" noTextEdit="1"/>
              </p:cNvSpPr>
              <p:nvPr/>
            </p:nvSpPr>
            <p:spPr>
              <a:xfrm>
                <a:off x="4309768" y="4023887"/>
                <a:ext cx="817200" cy="712800"/>
              </a:xfrm>
              <a:prstGeom prst="rect">
                <a:avLst/>
              </a:prstGeom>
              <a:blipFill>
                <a:blip r:embed="rId7"/>
                <a:stretch>
                  <a:fillRect/>
                </a:stretch>
              </a:blipFill>
              <a:ln w="19050">
                <a:solidFill>
                  <a:schemeClr val="tx2"/>
                </a:solidFill>
              </a:ln>
            </p:spPr>
            <p:txBody>
              <a:bodyPr/>
              <a:lstStyle/>
              <a:p>
                <a:r>
                  <a:rPr lang="en-GB">
                    <a:noFill/>
                  </a:rPr>
                  <a:t> </a:t>
                </a:r>
              </a:p>
            </p:txBody>
          </p:sp>
        </mc:Fallback>
      </mc:AlternateContent>
      <p:sp>
        <p:nvSpPr>
          <p:cNvPr id="134" name="TextBox 133">
            <a:extLst>
              <a:ext uri="{FF2B5EF4-FFF2-40B4-BE49-F238E27FC236}">
                <a16:creationId xmlns:a16="http://schemas.microsoft.com/office/drawing/2014/main" id="{197980C6-DE04-81E0-CA02-6EA7D74C9B77}"/>
              </a:ext>
            </a:extLst>
          </p:cNvPr>
          <p:cNvSpPr txBox="1"/>
          <p:nvPr/>
        </p:nvSpPr>
        <p:spPr>
          <a:xfrm>
            <a:off x="1668421" y="4205067"/>
            <a:ext cx="928875" cy="461665"/>
          </a:xfrm>
          <a:prstGeom prst="rect">
            <a:avLst/>
          </a:prstGeom>
          <a:noFill/>
        </p:spPr>
        <p:txBody>
          <a:bodyPr wrap="square" rtlCol="0">
            <a:spAutoFit/>
          </a:bodyPr>
          <a:lstStyle/>
          <a:p>
            <a:pPr algn="l"/>
            <a:r>
              <a:rPr lang="en-GB" sz="2400"/>
              <a:t>c)</a:t>
            </a:r>
          </a:p>
        </p:txBody>
      </p:sp>
      <mc:AlternateContent xmlns:mc="http://schemas.openxmlformats.org/markup-compatibility/2006">
        <mc:Choice xmlns:a14="http://schemas.microsoft.com/office/drawing/2010/main" Requires="a14">
          <p:sp>
            <p:nvSpPr>
              <p:cNvPr id="135" name="Rectangle 134">
                <a:extLst>
                  <a:ext uri="{FF2B5EF4-FFF2-40B4-BE49-F238E27FC236}">
                    <a16:creationId xmlns:a16="http://schemas.microsoft.com/office/drawing/2014/main" id="{19ABD4D3-E0DE-1FD0-ED0D-F94F9E02FF81}"/>
                  </a:ext>
                </a:extLst>
              </p:cNvPr>
              <p:cNvSpPr/>
              <p:nvPr/>
            </p:nvSpPr>
            <p:spPr>
              <a:xfrm>
                <a:off x="5908714" y="5536468"/>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65</a:t>
                </a:r>
              </a:p>
            </p:txBody>
          </p:sp>
        </mc:Choice>
        <mc:Fallback>
          <p:sp>
            <p:nvSpPr>
              <p:cNvPr id="135" name="Rectangle 134">
                <a:extLst>
                  <a:ext uri="{FF2B5EF4-FFF2-40B4-BE49-F238E27FC236}">
                    <a16:creationId xmlns:a16="http://schemas.microsoft.com/office/drawing/2014/main" id="{19ABD4D3-E0DE-1FD0-ED0D-F94F9E02FF81}"/>
                  </a:ext>
                </a:extLst>
              </p:cNvPr>
              <p:cNvSpPr>
                <a:spLocks noRot="1" noChangeAspect="1" noMove="1" noResize="1" noEditPoints="1" noAdjustHandles="1" noChangeArrowheads="1" noChangeShapeType="1" noTextEdit="1"/>
              </p:cNvSpPr>
              <p:nvPr/>
            </p:nvSpPr>
            <p:spPr>
              <a:xfrm>
                <a:off x="5908714" y="5536468"/>
                <a:ext cx="817200" cy="712800"/>
              </a:xfrm>
              <a:prstGeom prst="rect">
                <a:avLst/>
              </a:prstGeom>
              <a:blipFill>
                <a:blip r:embed="rId8"/>
                <a:stretch>
                  <a:fillRect r="-8029"/>
                </a:stretch>
              </a:blipFill>
              <a:ln w="19050">
                <a:solidFill>
                  <a:schemeClr val="tx2"/>
                </a:solidFill>
              </a:ln>
            </p:spPr>
            <p:txBody>
              <a:bodyPr/>
              <a:lstStyle/>
              <a:p>
                <a:r>
                  <a:rPr lang="en-GB">
                    <a:noFill/>
                  </a:rPr>
                  <a:t> </a:t>
                </a:r>
              </a:p>
            </p:txBody>
          </p:sp>
        </mc:Fallback>
      </mc:AlternateContent>
      <p:cxnSp>
        <p:nvCxnSpPr>
          <p:cNvPr id="136" name="Straight Arrow Connector 135">
            <a:extLst>
              <a:ext uri="{FF2B5EF4-FFF2-40B4-BE49-F238E27FC236}">
                <a16:creationId xmlns:a16="http://schemas.microsoft.com/office/drawing/2014/main" id="{C22A56D3-27AD-2304-BAFB-5168BE867ED4}"/>
              </a:ext>
            </a:extLst>
          </p:cNvPr>
          <p:cNvCxnSpPr>
            <a:cxnSpLocks/>
          </p:cNvCxnSpPr>
          <p:nvPr/>
        </p:nvCxnSpPr>
        <p:spPr>
          <a:xfrm>
            <a:off x="3526077" y="5904976"/>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3735AF14-0B28-74D1-4799-07B0B65A44DA}"/>
              </a:ext>
            </a:extLst>
          </p:cNvPr>
          <p:cNvSpPr txBox="1"/>
          <p:nvPr/>
        </p:nvSpPr>
        <p:spPr>
          <a:xfrm>
            <a:off x="2492411" y="5133096"/>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138" name="Rectangle 137">
            <a:extLst>
              <a:ext uri="{FF2B5EF4-FFF2-40B4-BE49-F238E27FC236}">
                <a16:creationId xmlns:a16="http://schemas.microsoft.com/office/drawing/2014/main" id="{C2839B74-AAB6-FE04-2DE3-B9FA48CA535B}"/>
              </a:ext>
            </a:extLst>
          </p:cNvPr>
          <p:cNvSpPr>
            <a:spLocks/>
          </p:cNvSpPr>
          <p:nvPr/>
        </p:nvSpPr>
        <p:spPr>
          <a:xfrm>
            <a:off x="2492412" y="5545401"/>
            <a:ext cx="1032093"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chemeClr val="accent6"/>
                </a:solidFill>
              </a:rPr>
              <a:t>11</a:t>
            </a:r>
          </a:p>
        </p:txBody>
      </p:sp>
      <mc:AlternateContent xmlns:mc="http://schemas.openxmlformats.org/markup-compatibility/2006">
        <mc:Choice xmlns:a14="http://schemas.microsoft.com/office/drawing/2010/main" Requires="a14">
          <p:sp>
            <p:nvSpPr>
              <p:cNvPr id="139" name="Rectangle 138">
                <a:extLst>
                  <a:ext uri="{FF2B5EF4-FFF2-40B4-BE49-F238E27FC236}">
                    <a16:creationId xmlns:a16="http://schemas.microsoft.com/office/drawing/2014/main" id="{9BF85942-A178-B720-2EDD-DF0EBDD7B46A}"/>
                  </a:ext>
                </a:extLst>
              </p:cNvPr>
              <p:cNvSpPr/>
              <p:nvPr/>
            </p:nvSpPr>
            <p:spPr>
              <a:xfrm>
                <a:off x="4309768" y="5545401"/>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8</a:t>
                </a:r>
              </a:p>
            </p:txBody>
          </p:sp>
        </mc:Choice>
        <mc:Fallback>
          <p:sp>
            <p:nvSpPr>
              <p:cNvPr id="139" name="Rectangle 138">
                <a:extLst>
                  <a:ext uri="{FF2B5EF4-FFF2-40B4-BE49-F238E27FC236}">
                    <a16:creationId xmlns:a16="http://schemas.microsoft.com/office/drawing/2014/main" id="{9BF85942-A178-B720-2EDD-DF0EBDD7B46A}"/>
                  </a:ext>
                </a:extLst>
              </p:cNvPr>
              <p:cNvSpPr>
                <a:spLocks noRot="1" noChangeAspect="1" noMove="1" noResize="1" noEditPoints="1" noAdjustHandles="1" noChangeArrowheads="1" noChangeShapeType="1" noTextEdit="1"/>
              </p:cNvSpPr>
              <p:nvPr/>
            </p:nvSpPr>
            <p:spPr>
              <a:xfrm>
                <a:off x="4309768" y="5545401"/>
                <a:ext cx="817200" cy="712800"/>
              </a:xfrm>
              <a:prstGeom prst="rect">
                <a:avLst/>
              </a:prstGeom>
              <a:blipFill>
                <a:blip r:embed="rId9"/>
                <a:stretch>
                  <a:fillRect/>
                </a:stretch>
              </a:blipFill>
              <a:ln w="19050">
                <a:solidFill>
                  <a:schemeClr val="tx2"/>
                </a:solidFill>
              </a:ln>
            </p:spPr>
            <p:txBody>
              <a:bodyPr/>
              <a:lstStyle/>
              <a:p>
                <a:r>
                  <a:rPr lang="en-GB">
                    <a:noFill/>
                  </a:rPr>
                  <a:t> </a:t>
                </a:r>
              </a:p>
            </p:txBody>
          </p:sp>
        </mc:Fallback>
      </mc:AlternateContent>
      <p:cxnSp>
        <p:nvCxnSpPr>
          <p:cNvPr id="140" name="Straight Arrow Connector 139">
            <a:extLst>
              <a:ext uri="{FF2B5EF4-FFF2-40B4-BE49-F238E27FC236}">
                <a16:creationId xmlns:a16="http://schemas.microsoft.com/office/drawing/2014/main" id="{8FACC86B-26B3-BBF3-E1B3-7E66A23F78C3}"/>
              </a:ext>
            </a:extLst>
          </p:cNvPr>
          <p:cNvCxnSpPr>
            <a:cxnSpLocks/>
            <a:stCxn id="139" idx="3"/>
          </p:cNvCxnSpPr>
          <p:nvPr/>
        </p:nvCxnSpPr>
        <p:spPr>
          <a:xfrm>
            <a:off x="5126968" y="5901801"/>
            <a:ext cx="770400" cy="317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1" name="TextBox 8">
            <a:extLst>
              <a:ext uri="{FF2B5EF4-FFF2-40B4-BE49-F238E27FC236}">
                <a16:creationId xmlns:a16="http://schemas.microsoft.com/office/drawing/2014/main" id="{5444FB47-345D-56A0-C173-9BB9A4614444}"/>
              </a:ext>
            </a:extLst>
          </p:cNvPr>
          <p:cNvSpPr txBox="1"/>
          <p:nvPr/>
        </p:nvSpPr>
        <p:spPr>
          <a:xfrm>
            <a:off x="7492378" y="5124163"/>
            <a:ext cx="108237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142" name="Rectangle 141">
            <a:extLst>
              <a:ext uri="{FF2B5EF4-FFF2-40B4-BE49-F238E27FC236}">
                <a16:creationId xmlns:a16="http://schemas.microsoft.com/office/drawing/2014/main" id="{0DE2C52B-6E5A-16F2-77E8-E9AC049F6282}"/>
              </a:ext>
            </a:extLst>
          </p:cNvPr>
          <p:cNvSpPr>
            <a:spLocks/>
          </p:cNvSpPr>
          <p:nvPr/>
        </p:nvSpPr>
        <p:spPr>
          <a:xfrm>
            <a:off x="7500290" y="5536468"/>
            <a:ext cx="107446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chemeClr val="tx1"/>
                </a:solidFill>
              </a:rPr>
              <a:t>23</a:t>
            </a:r>
          </a:p>
        </p:txBody>
      </p:sp>
      <p:cxnSp>
        <p:nvCxnSpPr>
          <p:cNvPr id="143" name="Straight Arrow Connector 142">
            <a:extLst>
              <a:ext uri="{FF2B5EF4-FFF2-40B4-BE49-F238E27FC236}">
                <a16:creationId xmlns:a16="http://schemas.microsoft.com/office/drawing/2014/main" id="{C7393CC7-CEA9-CA6D-4E5E-ADCFDD2E019F}"/>
              </a:ext>
            </a:extLst>
          </p:cNvPr>
          <p:cNvCxnSpPr>
            <a:cxnSpLocks/>
          </p:cNvCxnSpPr>
          <p:nvPr/>
        </p:nvCxnSpPr>
        <p:spPr>
          <a:xfrm>
            <a:off x="6738485" y="5892868"/>
            <a:ext cx="76134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FFA339B0-0F92-BADA-024B-19EA0D2D47C9}"/>
              </a:ext>
            </a:extLst>
          </p:cNvPr>
          <p:cNvSpPr/>
          <p:nvPr/>
        </p:nvSpPr>
        <p:spPr>
          <a:xfrm>
            <a:off x="2798457" y="5731706"/>
            <a:ext cx="553465" cy="360019"/>
          </a:xfrm>
          <a:prstGeom prst="rect">
            <a:avLst/>
          </a:prstGeom>
          <a:solidFill>
            <a:srgbClr val="DEEBF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TextBox 145">
            <a:extLst>
              <a:ext uri="{FF2B5EF4-FFF2-40B4-BE49-F238E27FC236}">
                <a16:creationId xmlns:a16="http://schemas.microsoft.com/office/drawing/2014/main" id="{F0D32778-2420-5D67-65A3-2666E4A0C67D}"/>
              </a:ext>
            </a:extLst>
          </p:cNvPr>
          <p:cNvSpPr txBox="1"/>
          <p:nvPr/>
        </p:nvSpPr>
        <p:spPr>
          <a:xfrm>
            <a:off x="1668421" y="5670969"/>
            <a:ext cx="928875" cy="461665"/>
          </a:xfrm>
          <a:prstGeom prst="rect">
            <a:avLst/>
          </a:prstGeom>
          <a:noFill/>
        </p:spPr>
        <p:txBody>
          <a:bodyPr wrap="square" rtlCol="0">
            <a:spAutoFit/>
          </a:bodyPr>
          <a:lstStyle/>
          <a:p>
            <a:pPr algn="l"/>
            <a:r>
              <a:rPr lang="en-GB" sz="2400"/>
              <a:t>d)</a:t>
            </a:r>
          </a:p>
        </p:txBody>
      </p:sp>
    </p:spTree>
    <p:extLst>
      <p:ext uri="{BB962C8B-B14F-4D97-AF65-F5344CB8AC3E}">
        <p14:creationId xmlns:p14="http://schemas.microsoft.com/office/powerpoint/2010/main" val="322852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7"/>
                                        </p:tgtEl>
                                      </p:cBhvr>
                                    </p:animEffect>
                                    <p:set>
                                      <p:cBhvr>
                                        <p:cTn id="7" dur="1" fill="hold">
                                          <p:stCondLst>
                                            <p:cond delay="499"/>
                                          </p:stCondLst>
                                        </p:cTn>
                                        <p:tgtEl>
                                          <p:spTgt spid="10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1"/>
                                        </p:tgtEl>
                                      </p:cBhvr>
                                    </p:animEffect>
                                    <p:set>
                                      <p:cBhvr>
                                        <p:cTn id="12" dur="1" fill="hold">
                                          <p:stCondLst>
                                            <p:cond delay="499"/>
                                          </p:stCondLst>
                                        </p:cTn>
                                        <p:tgtEl>
                                          <p:spTgt spid="1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0"/>
                                        </p:tgtEl>
                                      </p:cBhvr>
                                    </p:animEffect>
                                    <p:set>
                                      <p:cBhvr>
                                        <p:cTn id="17" dur="1" fill="hold">
                                          <p:stCondLst>
                                            <p:cond delay="499"/>
                                          </p:stCondLst>
                                        </p:cTn>
                                        <p:tgtEl>
                                          <p:spTgt spid="1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4"/>
                                        </p:tgtEl>
                                      </p:cBhvr>
                                    </p:animEffect>
                                    <p:set>
                                      <p:cBhvr>
                                        <p:cTn id="22" dur="1" fill="hold">
                                          <p:stCondLst>
                                            <p:cond delay="499"/>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21" grpId="0" animBg="1"/>
      <p:bldP spid="130" grpId="0" animBg="1"/>
      <p:bldP spid="1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AB7BF-9B8E-00B1-43AF-101ED7D5FA72}"/>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FF91A35D-47F8-D87C-CD23-3D202FE3CDB3}"/>
              </a:ext>
            </a:extLst>
          </p:cNvPr>
          <p:cNvSpPr txBox="1"/>
          <p:nvPr/>
        </p:nvSpPr>
        <p:spPr>
          <a:xfrm>
            <a:off x="397564" y="357807"/>
            <a:ext cx="10460929" cy="461665"/>
          </a:xfrm>
          <a:prstGeom prst="rect">
            <a:avLst/>
          </a:prstGeom>
          <a:noFill/>
        </p:spPr>
        <p:txBody>
          <a:bodyPr wrap="square" rtlCol="0">
            <a:spAutoFit/>
          </a:bodyPr>
          <a:lstStyle/>
          <a:p>
            <a:pPr algn="l"/>
            <a:r>
              <a:rPr lang="en-GB" sz="2400"/>
              <a:t>Match each function to the correct inverse operation. </a:t>
            </a:r>
          </a:p>
        </p:txBody>
      </p:sp>
      <p:cxnSp>
        <p:nvCxnSpPr>
          <p:cNvPr id="22" name="Straight Connector 21">
            <a:extLst>
              <a:ext uri="{FF2B5EF4-FFF2-40B4-BE49-F238E27FC236}">
                <a16:creationId xmlns:a16="http://schemas.microsoft.com/office/drawing/2014/main" id="{513129F7-911B-DE99-5D1B-7265D3FD2E42}"/>
              </a:ext>
            </a:extLst>
          </p:cNvPr>
          <p:cNvCxnSpPr>
            <a:cxnSpLocks/>
            <a:stCxn id="17" idx="3"/>
            <a:endCxn id="44" idx="1"/>
          </p:cNvCxnSpPr>
          <p:nvPr/>
        </p:nvCxnSpPr>
        <p:spPr>
          <a:xfrm>
            <a:off x="4010024" y="1411933"/>
            <a:ext cx="2924180" cy="463457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23" name="Straight Connector 22">
            <a:extLst>
              <a:ext uri="{FF2B5EF4-FFF2-40B4-BE49-F238E27FC236}">
                <a16:creationId xmlns:a16="http://schemas.microsoft.com/office/drawing/2014/main" id="{94BF1EAB-08B6-F8AB-0BCB-29F97B9E4417}"/>
              </a:ext>
            </a:extLst>
          </p:cNvPr>
          <p:cNvCxnSpPr>
            <a:cxnSpLocks/>
            <a:stCxn id="18" idx="3"/>
            <a:endCxn id="41" idx="1"/>
          </p:cNvCxnSpPr>
          <p:nvPr/>
        </p:nvCxnSpPr>
        <p:spPr>
          <a:xfrm>
            <a:off x="4010024" y="2570578"/>
            <a:ext cx="2924180" cy="1160697"/>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24" name="Straight Connector 23">
            <a:extLst>
              <a:ext uri="{FF2B5EF4-FFF2-40B4-BE49-F238E27FC236}">
                <a16:creationId xmlns:a16="http://schemas.microsoft.com/office/drawing/2014/main" id="{281DD525-9E67-972D-6BC0-71D933A1C9AF}"/>
              </a:ext>
            </a:extLst>
          </p:cNvPr>
          <p:cNvCxnSpPr>
            <a:cxnSpLocks/>
            <a:stCxn id="19" idx="3"/>
            <a:endCxn id="43" idx="1"/>
          </p:cNvCxnSpPr>
          <p:nvPr/>
        </p:nvCxnSpPr>
        <p:spPr>
          <a:xfrm flipV="1">
            <a:off x="4010024" y="1411933"/>
            <a:ext cx="2924180" cy="231729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25" name="Straight Connector 24">
            <a:extLst>
              <a:ext uri="{FF2B5EF4-FFF2-40B4-BE49-F238E27FC236}">
                <a16:creationId xmlns:a16="http://schemas.microsoft.com/office/drawing/2014/main" id="{58544659-EF80-0AE2-36CB-3476BBE6FF6D}"/>
              </a:ext>
            </a:extLst>
          </p:cNvPr>
          <p:cNvCxnSpPr>
            <a:cxnSpLocks/>
            <a:stCxn id="21" idx="3"/>
            <a:endCxn id="27" idx="1"/>
          </p:cNvCxnSpPr>
          <p:nvPr/>
        </p:nvCxnSpPr>
        <p:spPr>
          <a:xfrm flipV="1">
            <a:off x="4010024" y="4887868"/>
            <a:ext cx="2924180" cy="1158644"/>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26" name="Straight Connector 25">
            <a:extLst>
              <a:ext uri="{FF2B5EF4-FFF2-40B4-BE49-F238E27FC236}">
                <a16:creationId xmlns:a16="http://schemas.microsoft.com/office/drawing/2014/main" id="{F345F956-0E2A-D930-1F92-1374272B45FB}"/>
              </a:ext>
            </a:extLst>
          </p:cNvPr>
          <p:cNvCxnSpPr>
            <a:cxnSpLocks/>
            <a:stCxn id="20" idx="3"/>
            <a:endCxn id="42" idx="1"/>
          </p:cNvCxnSpPr>
          <p:nvPr/>
        </p:nvCxnSpPr>
        <p:spPr>
          <a:xfrm flipV="1">
            <a:off x="4010024" y="2570578"/>
            <a:ext cx="2924180" cy="2317290"/>
          </a:xfrm>
          <a:prstGeom prst="line">
            <a:avLst/>
          </a:prstGeom>
          <a:ln w="19050"/>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8AA0EEC-6046-8716-4C57-AD62BE26BCE8}"/>
                  </a:ext>
                </a:extLst>
              </p:cNvPr>
              <p:cNvSpPr txBox="1"/>
              <p:nvPr/>
            </p:nvSpPr>
            <p:spPr>
              <a:xfrm>
                <a:off x="1514476" y="1181100"/>
                <a:ext cx="2495548" cy="461665"/>
              </a:xfrm>
              <a:prstGeom prst="rect">
                <a:avLst/>
              </a:prstGeom>
              <a:solidFill>
                <a:schemeClr val="accent5">
                  <a:lumMod val="20000"/>
                  <a:lumOff val="80000"/>
                </a:schemeClr>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dirty="0" smtClean="0">
                          <a:latin typeface="Cambria Math" panose="02040503050406030204" pitchFamily="18" charset="0"/>
                        </a:rPr>
                        <m:t>+ </m:t>
                      </m:r>
                      <m:r>
                        <a:rPr lang="en-GB" sz="2400" b="0" i="1" dirty="0" smtClean="0">
                          <a:latin typeface="Cambria Math" panose="02040503050406030204" pitchFamily="18" charset="0"/>
                        </a:rPr>
                        <m:t>𝑎</m:t>
                      </m:r>
                    </m:oMath>
                  </m:oMathPara>
                </a14:m>
                <a:endParaRPr lang="en-GB" sz="2400"/>
              </a:p>
            </p:txBody>
          </p:sp>
        </mc:Choice>
        <mc:Fallback xmlns="">
          <p:sp>
            <p:nvSpPr>
              <p:cNvPr id="17" name="TextBox 16">
                <a:extLst>
                  <a:ext uri="{FF2B5EF4-FFF2-40B4-BE49-F238E27FC236}">
                    <a16:creationId xmlns:a16="http://schemas.microsoft.com/office/drawing/2014/main" id="{F8AA0EEC-6046-8716-4C57-AD62BE26BCE8}"/>
                  </a:ext>
                </a:extLst>
              </p:cNvPr>
              <p:cNvSpPr txBox="1">
                <a:spLocks noRot="1" noChangeAspect="1" noMove="1" noResize="1" noEditPoints="1" noAdjustHandles="1" noChangeArrowheads="1" noChangeShapeType="1" noTextEdit="1"/>
              </p:cNvSpPr>
              <p:nvPr/>
            </p:nvSpPr>
            <p:spPr>
              <a:xfrm>
                <a:off x="1514476" y="1181100"/>
                <a:ext cx="2495548" cy="461665"/>
              </a:xfrm>
              <a:prstGeom prst="rect">
                <a:avLst/>
              </a:prstGeom>
              <a:blipFill>
                <a:blip r:embed="rId2"/>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4CD7547-A98B-425E-FBDE-3FD4DE6A3849}"/>
                  </a:ext>
                </a:extLst>
              </p:cNvPr>
              <p:cNvSpPr txBox="1"/>
              <p:nvPr/>
            </p:nvSpPr>
            <p:spPr>
              <a:xfrm>
                <a:off x="1514476" y="2339745"/>
                <a:ext cx="2495548" cy="461665"/>
              </a:xfrm>
              <a:prstGeom prst="rect">
                <a:avLst/>
              </a:prstGeom>
              <a:solidFill>
                <a:schemeClr val="accent5">
                  <a:lumMod val="20000"/>
                  <a:lumOff val="80000"/>
                </a:schemeClr>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r>
                            <a:rPr lang="en-GB" sz="2400" b="0" i="1" dirty="0" smtClean="0">
                              <a:latin typeface="Cambria Math" panose="02040503050406030204" pitchFamily="18" charset="0"/>
                            </a:rPr>
                            <m:t>𝑎</m:t>
                          </m:r>
                        </m:e>
                        <m:sup>
                          <m:r>
                            <a:rPr lang="en-GB" sz="2400" b="0" i="1" dirty="0" smtClean="0">
                              <a:latin typeface="Cambria Math" panose="02040503050406030204" pitchFamily="18" charset="0"/>
                            </a:rPr>
                            <m:t>2</m:t>
                          </m:r>
                        </m:sup>
                      </m:sSup>
                    </m:oMath>
                  </m:oMathPara>
                </a14:m>
                <a:endParaRPr lang="en-GB" sz="2400" dirty="0"/>
              </a:p>
            </p:txBody>
          </p:sp>
        </mc:Choice>
        <mc:Fallback xmlns="">
          <p:sp>
            <p:nvSpPr>
              <p:cNvPr id="18" name="TextBox 17">
                <a:extLst>
                  <a:ext uri="{FF2B5EF4-FFF2-40B4-BE49-F238E27FC236}">
                    <a16:creationId xmlns:a16="http://schemas.microsoft.com/office/drawing/2014/main" id="{64CD7547-A98B-425E-FBDE-3FD4DE6A3849}"/>
                  </a:ext>
                </a:extLst>
              </p:cNvPr>
              <p:cNvSpPr txBox="1">
                <a:spLocks noRot="1" noChangeAspect="1" noMove="1" noResize="1" noEditPoints="1" noAdjustHandles="1" noChangeArrowheads="1" noChangeShapeType="1" noTextEdit="1"/>
              </p:cNvSpPr>
              <p:nvPr/>
            </p:nvSpPr>
            <p:spPr>
              <a:xfrm>
                <a:off x="1514476" y="2339745"/>
                <a:ext cx="2495548" cy="461665"/>
              </a:xfrm>
              <a:prstGeom prst="rect">
                <a:avLst/>
              </a:prstGeom>
              <a:blipFill>
                <a:blip r:embed="rId3"/>
                <a:stretch>
                  <a:fillRect/>
                </a:stretch>
              </a:blipFill>
              <a:ln w="1905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B39D9E2-987E-8A6D-BE20-36EB262A2D0A}"/>
                  </a:ext>
                </a:extLst>
              </p:cNvPr>
              <p:cNvSpPr txBox="1"/>
              <p:nvPr/>
            </p:nvSpPr>
            <p:spPr>
              <a:xfrm>
                <a:off x="1514476" y="3498390"/>
                <a:ext cx="2495548" cy="461665"/>
              </a:xfrm>
              <a:prstGeom prst="rect">
                <a:avLst/>
              </a:prstGeom>
              <a:solidFill>
                <a:schemeClr val="accent5">
                  <a:lumMod val="20000"/>
                  <a:lumOff val="80000"/>
                </a:schemeClr>
              </a:solidFill>
              <a:ln w="19050">
                <a:solidFill>
                  <a:schemeClr val="tx1"/>
                </a:solidFill>
              </a:ln>
            </p:spPr>
            <p:txBody>
              <a:bodyPr wrap="square" rtlCol="0">
                <a:spAutoFit/>
              </a:bodyPr>
              <a:lstStyle/>
              <a:p>
                <a:pPr algn="ctr"/>
                <a14:m>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𝑎</m:t>
                    </m:r>
                  </m:oMath>
                </a14:m>
                <a:r>
                  <a:rPr lang="en-GB" sz="2400"/>
                  <a:t> </a:t>
                </a:r>
              </a:p>
            </p:txBody>
          </p:sp>
        </mc:Choice>
        <mc:Fallback xmlns="">
          <p:sp>
            <p:nvSpPr>
              <p:cNvPr id="19" name="TextBox 18">
                <a:extLst>
                  <a:ext uri="{FF2B5EF4-FFF2-40B4-BE49-F238E27FC236}">
                    <a16:creationId xmlns:a16="http://schemas.microsoft.com/office/drawing/2014/main" id="{BB39D9E2-987E-8A6D-BE20-36EB262A2D0A}"/>
                  </a:ext>
                </a:extLst>
              </p:cNvPr>
              <p:cNvSpPr txBox="1">
                <a:spLocks noRot="1" noChangeAspect="1" noMove="1" noResize="1" noEditPoints="1" noAdjustHandles="1" noChangeArrowheads="1" noChangeShapeType="1" noTextEdit="1"/>
              </p:cNvSpPr>
              <p:nvPr/>
            </p:nvSpPr>
            <p:spPr>
              <a:xfrm>
                <a:off x="1514476" y="3498390"/>
                <a:ext cx="2495548" cy="461665"/>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D75F151-0400-EDFD-641D-00FECDF91746}"/>
                  </a:ext>
                </a:extLst>
              </p:cNvPr>
              <p:cNvSpPr txBox="1"/>
              <p:nvPr/>
            </p:nvSpPr>
            <p:spPr>
              <a:xfrm>
                <a:off x="1514476" y="4657035"/>
                <a:ext cx="2495548" cy="461665"/>
              </a:xfrm>
              <a:prstGeom prst="rect">
                <a:avLst/>
              </a:prstGeom>
              <a:solidFill>
                <a:schemeClr val="accent5">
                  <a:lumMod val="20000"/>
                  <a:lumOff val="80000"/>
                </a:schemeClr>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𝑎</m:t>
                      </m:r>
                    </m:oMath>
                  </m:oMathPara>
                </a14:m>
                <a:endParaRPr lang="en-GB" sz="2400"/>
              </a:p>
            </p:txBody>
          </p:sp>
        </mc:Choice>
        <mc:Fallback xmlns="">
          <p:sp>
            <p:nvSpPr>
              <p:cNvPr id="20" name="TextBox 19">
                <a:extLst>
                  <a:ext uri="{FF2B5EF4-FFF2-40B4-BE49-F238E27FC236}">
                    <a16:creationId xmlns:a16="http://schemas.microsoft.com/office/drawing/2014/main" id="{0D75F151-0400-EDFD-641D-00FECDF91746}"/>
                  </a:ext>
                </a:extLst>
              </p:cNvPr>
              <p:cNvSpPr txBox="1">
                <a:spLocks noRot="1" noChangeAspect="1" noMove="1" noResize="1" noEditPoints="1" noAdjustHandles="1" noChangeArrowheads="1" noChangeShapeType="1" noTextEdit="1"/>
              </p:cNvSpPr>
              <p:nvPr/>
            </p:nvSpPr>
            <p:spPr>
              <a:xfrm>
                <a:off x="1514476" y="4657035"/>
                <a:ext cx="2495548" cy="461665"/>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666B1A0-8642-EC47-15A7-44339F85B98E}"/>
                  </a:ext>
                </a:extLst>
              </p:cNvPr>
              <p:cNvSpPr txBox="1"/>
              <p:nvPr/>
            </p:nvSpPr>
            <p:spPr>
              <a:xfrm>
                <a:off x="1514476" y="5815679"/>
                <a:ext cx="2495548" cy="461665"/>
              </a:xfrm>
              <a:prstGeom prst="rect">
                <a:avLst/>
              </a:prstGeom>
              <a:solidFill>
                <a:schemeClr val="accent5">
                  <a:lumMod val="20000"/>
                  <a:lumOff val="80000"/>
                </a:schemeClr>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 </m:t>
                      </m:r>
                      <m:r>
                        <a:rPr lang="en-GB" sz="2400" b="0" i="1" smtClean="0">
                          <a:latin typeface="Cambria Math" panose="02040503050406030204" pitchFamily="18" charset="0"/>
                        </a:rPr>
                        <m:t>𝑎</m:t>
                      </m:r>
                    </m:oMath>
                  </m:oMathPara>
                </a14:m>
                <a:endParaRPr lang="en-GB" sz="2400"/>
              </a:p>
            </p:txBody>
          </p:sp>
        </mc:Choice>
        <mc:Fallback xmlns="">
          <p:sp>
            <p:nvSpPr>
              <p:cNvPr id="21" name="TextBox 20">
                <a:extLst>
                  <a:ext uri="{FF2B5EF4-FFF2-40B4-BE49-F238E27FC236}">
                    <a16:creationId xmlns:a16="http://schemas.microsoft.com/office/drawing/2014/main" id="{9666B1A0-8642-EC47-15A7-44339F85B98E}"/>
                  </a:ext>
                </a:extLst>
              </p:cNvPr>
              <p:cNvSpPr txBox="1">
                <a:spLocks noRot="1" noChangeAspect="1" noMove="1" noResize="1" noEditPoints="1" noAdjustHandles="1" noChangeArrowheads="1" noChangeShapeType="1" noTextEdit="1"/>
              </p:cNvSpPr>
              <p:nvPr/>
            </p:nvSpPr>
            <p:spPr>
              <a:xfrm>
                <a:off x="1514476" y="5815679"/>
                <a:ext cx="2495548" cy="461665"/>
              </a:xfrm>
              <a:prstGeom prst="rect">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9FA15D3-F6E6-3F0B-91E5-0AC13121E44B}"/>
                  </a:ext>
                </a:extLst>
              </p:cNvPr>
              <p:cNvSpPr txBox="1"/>
              <p:nvPr/>
            </p:nvSpPr>
            <p:spPr>
              <a:xfrm>
                <a:off x="6934204" y="4657035"/>
                <a:ext cx="2495548" cy="461665"/>
              </a:xfrm>
              <a:prstGeom prst="rect">
                <a:avLst/>
              </a:prstGeom>
              <a:solidFill>
                <a:schemeClr val="accent4">
                  <a:lumMod val="20000"/>
                  <a:lumOff val="80000"/>
                </a:schemeClr>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dirty="0" smtClean="0">
                          <a:latin typeface="Cambria Math" panose="02040503050406030204" pitchFamily="18" charset="0"/>
                        </a:rPr>
                        <m:t>+ </m:t>
                      </m:r>
                      <m:r>
                        <a:rPr lang="en-GB" sz="2400" b="0" i="1" dirty="0" smtClean="0">
                          <a:latin typeface="Cambria Math" panose="02040503050406030204" pitchFamily="18" charset="0"/>
                        </a:rPr>
                        <m:t>𝑎</m:t>
                      </m:r>
                    </m:oMath>
                  </m:oMathPara>
                </a14:m>
                <a:endParaRPr lang="en-GB" sz="2400"/>
              </a:p>
            </p:txBody>
          </p:sp>
        </mc:Choice>
        <mc:Fallback xmlns="">
          <p:sp>
            <p:nvSpPr>
              <p:cNvPr id="27" name="TextBox 26">
                <a:extLst>
                  <a:ext uri="{FF2B5EF4-FFF2-40B4-BE49-F238E27FC236}">
                    <a16:creationId xmlns:a16="http://schemas.microsoft.com/office/drawing/2014/main" id="{C9FA15D3-F6E6-3F0B-91E5-0AC13121E44B}"/>
                  </a:ext>
                </a:extLst>
              </p:cNvPr>
              <p:cNvSpPr txBox="1">
                <a:spLocks noRot="1" noChangeAspect="1" noMove="1" noResize="1" noEditPoints="1" noAdjustHandles="1" noChangeArrowheads="1" noChangeShapeType="1" noTextEdit="1"/>
              </p:cNvSpPr>
              <p:nvPr/>
            </p:nvSpPr>
            <p:spPr>
              <a:xfrm>
                <a:off x="6934204" y="4657035"/>
                <a:ext cx="2495548" cy="461665"/>
              </a:xfrm>
              <a:prstGeom prst="rect">
                <a:avLst/>
              </a:prstGeom>
              <a:blipFill>
                <a:blip r:embed="rId7"/>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5E2EBE6-3396-C9E4-5FE1-2805FFCBCA7B}"/>
                  </a:ext>
                </a:extLst>
              </p:cNvPr>
              <p:cNvSpPr txBox="1"/>
              <p:nvPr/>
            </p:nvSpPr>
            <p:spPr>
              <a:xfrm>
                <a:off x="6934204" y="3498390"/>
                <a:ext cx="2495548" cy="465769"/>
              </a:xfrm>
              <a:prstGeom prst="rect">
                <a:avLst/>
              </a:prstGeom>
              <a:solidFill>
                <a:schemeClr val="accent4">
                  <a:lumMod val="20000"/>
                  <a:lumOff val="80000"/>
                </a:schemeClr>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𝑎</m:t>
                          </m:r>
                        </m:e>
                      </m:rad>
                    </m:oMath>
                  </m:oMathPara>
                </a14:m>
                <a:endParaRPr lang="en-GB" sz="2400" dirty="0"/>
              </a:p>
            </p:txBody>
          </p:sp>
        </mc:Choice>
        <mc:Fallback xmlns="">
          <p:sp>
            <p:nvSpPr>
              <p:cNvPr id="41" name="TextBox 40">
                <a:extLst>
                  <a:ext uri="{FF2B5EF4-FFF2-40B4-BE49-F238E27FC236}">
                    <a16:creationId xmlns:a16="http://schemas.microsoft.com/office/drawing/2014/main" id="{C5E2EBE6-3396-C9E4-5FE1-2805FFCBCA7B}"/>
                  </a:ext>
                </a:extLst>
              </p:cNvPr>
              <p:cNvSpPr txBox="1">
                <a:spLocks noRot="1" noChangeAspect="1" noMove="1" noResize="1" noEditPoints="1" noAdjustHandles="1" noChangeArrowheads="1" noChangeShapeType="1" noTextEdit="1"/>
              </p:cNvSpPr>
              <p:nvPr/>
            </p:nvSpPr>
            <p:spPr>
              <a:xfrm>
                <a:off x="6934204" y="3498390"/>
                <a:ext cx="2495548" cy="465769"/>
              </a:xfrm>
              <a:prstGeom prst="rect">
                <a:avLst/>
              </a:prstGeom>
              <a:blipFill>
                <a:blip r:embed="rId8"/>
                <a:stretch>
                  <a:fillRect/>
                </a:stretch>
              </a:blipFill>
              <a:ln w="1905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03BE644-DB4F-77D1-98CD-266957E4FEEF}"/>
                  </a:ext>
                </a:extLst>
              </p:cNvPr>
              <p:cNvSpPr txBox="1"/>
              <p:nvPr/>
            </p:nvSpPr>
            <p:spPr>
              <a:xfrm>
                <a:off x="6934204" y="2339745"/>
                <a:ext cx="2495548" cy="461665"/>
              </a:xfrm>
              <a:prstGeom prst="rect">
                <a:avLst/>
              </a:prstGeom>
              <a:solidFill>
                <a:schemeClr val="accent4">
                  <a:lumMod val="20000"/>
                  <a:lumOff val="80000"/>
                </a:schemeClr>
              </a:solidFill>
              <a:ln w="19050">
                <a:solidFill>
                  <a:schemeClr val="tx1"/>
                </a:solidFill>
              </a:ln>
            </p:spPr>
            <p:txBody>
              <a:bodyPr wrap="square" rtlCol="0">
                <a:spAutoFit/>
              </a:bodyPr>
              <a:lstStyle/>
              <a:p>
                <a:pPr algn="ctr"/>
                <a14:m>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𝑎</m:t>
                    </m:r>
                  </m:oMath>
                </a14:m>
                <a:r>
                  <a:rPr lang="en-GB" sz="2400"/>
                  <a:t> </a:t>
                </a:r>
              </a:p>
            </p:txBody>
          </p:sp>
        </mc:Choice>
        <mc:Fallback xmlns="">
          <p:sp>
            <p:nvSpPr>
              <p:cNvPr id="42" name="TextBox 41">
                <a:extLst>
                  <a:ext uri="{FF2B5EF4-FFF2-40B4-BE49-F238E27FC236}">
                    <a16:creationId xmlns:a16="http://schemas.microsoft.com/office/drawing/2014/main" id="{703BE644-DB4F-77D1-98CD-266957E4FEEF}"/>
                  </a:ext>
                </a:extLst>
              </p:cNvPr>
              <p:cNvSpPr txBox="1">
                <a:spLocks noRot="1" noChangeAspect="1" noMove="1" noResize="1" noEditPoints="1" noAdjustHandles="1" noChangeArrowheads="1" noChangeShapeType="1" noTextEdit="1"/>
              </p:cNvSpPr>
              <p:nvPr/>
            </p:nvSpPr>
            <p:spPr>
              <a:xfrm>
                <a:off x="6934204" y="2339745"/>
                <a:ext cx="2495548" cy="461665"/>
              </a:xfrm>
              <a:prstGeom prst="rect">
                <a:avLst/>
              </a:prstGeom>
              <a:blipFill>
                <a:blip r:embed="rId9"/>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0F9A272-57DD-BAA4-3DE2-73173E8B78BC}"/>
                  </a:ext>
                </a:extLst>
              </p:cNvPr>
              <p:cNvSpPr txBox="1"/>
              <p:nvPr/>
            </p:nvSpPr>
            <p:spPr>
              <a:xfrm>
                <a:off x="6934204" y="1181100"/>
                <a:ext cx="2495548" cy="461665"/>
              </a:xfrm>
              <a:prstGeom prst="rect">
                <a:avLst/>
              </a:prstGeom>
              <a:solidFill>
                <a:schemeClr val="accent4">
                  <a:lumMod val="20000"/>
                  <a:lumOff val="80000"/>
                </a:schemeClr>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𝑎</m:t>
                      </m:r>
                    </m:oMath>
                  </m:oMathPara>
                </a14:m>
                <a:endParaRPr lang="en-GB" sz="2400"/>
              </a:p>
            </p:txBody>
          </p:sp>
        </mc:Choice>
        <mc:Fallback xmlns="">
          <p:sp>
            <p:nvSpPr>
              <p:cNvPr id="43" name="TextBox 42">
                <a:extLst>
                  <a:ext uri="{FF2B5EF4-FFF2-40B4-BE49-F238E27FC236}">
                    <a16:creationId xmlns:a16="http://schemas.microsoft.com/office/drawing/2014/main" id="{B0F9A272-57DD-BAA4-3DE2-73173E8B78BC}"/>
                  </a:ext>
                </a:extLst>
              </p:cNvPr>
              <p:cNvSpPr txBox="1">
                <a:spLocks noRot="1" noChangeAspect="1" noMove="1" noResize="1" noEditPoints="1" noAdjustHandles="1" noChangeArrowheads="1" noChangeShapeType="1" noTextEdit="1"/>
              </p:cNvSpPr>
              <p:nvPr/>
            </p:nvSpPr>
            <p:spPr>
              <a:xfrm>
                <a:off x="6934204" y="1181100"/>
                <a:ext cx="2495548" cy="461665"/>
              </a:xfrm>
              <a:prstGeom prst="rect">
                <a:avLst/>
              </a:prstGeom>
              <a:blipFill>
                <a:blip r:embed="rId10"/>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DFD337F-E27B-F0EA-D4A7-68CAF88B5DB1}"/>
                  </a:ext>
                </a:extLst>
              </p:cNvPr>
              <p:cNvSpPr txBox="1"/>
              <p:nvPr/>
            </p:nvSpPr>
            <p:spPr>
              <a:xfrm>
                <a:off x="6934204" y="5815679"/>
                <a:ext cx="2495548" cy="461665"/>
              </a:xfrm>
              <a:prstGeom prst="rect">
                <a:avLst/>
              </a:prstGeom>
              <a:solidFill>
                <a:schemeClr val="accent4">
                  <a:lumMod val="20000"/>
                  <a:lumOff val="80000"/>
                </a:schemeClr>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 </m:t>
                      </m:r>
                      <m:r>
                        <a:rPr lang="en-GB" sz="2400" b="0" i="1" smtClean="0">
                          <a:latin typeface="Cambria Math" panose="02040503050406030204" pitchFamily="18" charset="0"/>
                        </a:rPr>
                        <m:t>𝑎</m:t>
                      </m:r>
                    </m:oMath>
                  </m:oMathPara>
                </a14:m>
                <a:endParaRPr lang="en-GB" sz="2400"/>
              </a:p>
            </p:txBody>
          </p:sp>
        </mc:Choice>
        <mc:Fallback xmlns="">
          <p:sp>
            <p:nvSpPr>
              <p:cNvPr id="44" name="TextBox 43">
                <a:extLst>
                  <a:ext uri="{FF2B5EF4-FFF2-40B4-BE49-F238E27FC236}">
                    <a16:creationId xmlns:a16="http://schemas.microsoft.com/office/drawing/2014/main" id="{1DFD337F-E27B-F0EA-D4A7-68CAF88B5DB1}"/>
                  </a:ext>
                </a:extLst>
              </p:cNvPr>
              <p:cNvSpPr txBox="1">
                <a:spLocks noRot="1" noChangeAspect="1" noMove="1" noResize="1" noEditPoints="1" noAdjustHandles="1" noChangeArrowheads="1" noChangeShapeType="1" noTextEdit="1"/>
              </p:cNvSpPr>
              <p:nvPr/>
            </p:nvSpPr>
            <p:spPr>
              <a:xfrm>
                <a:off x="6934204" y="5815679"/>
                <a:ext cx="2495548" cy="461665"/>
              </a:xfrm>
              <a:prstGeom prst="rect">
                <a:avLst/>
              </a:prstGeom>
              <a:blipFill>
                <a:blip r:embed="rId11"/>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53684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3202F74-03A4-1B06-2E7E-DB13389D7E08}"/>
              </a:ext>
            </a:extLst>
          </p:cNvPr>
          <p:cNvSpPr/>
          <p:nvPr/>
        </p:nvSpPr>
        <p:spPr>
          <a:xfrm>
            <a:off x="3408163" y="379746"/>
            <a:ext cx="4287271" cy="1786240"/>
          </a:xfrm>
          <a:prstGeom prst="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Rectangle: Rounded Corners 32">
            <a:extLst>
              <a:ext uri="{FF2B5EF4-FFF2-40B4-BE49-F238E27FC236}">
                <a16:creationId xmlns:a16="http://schemas.microsoft.com/office/drawing/2014/main" id="{EB0C458E-0FD4-F429-035F-AA8DD9C3601F}"/>
              </a:ext>
            </a:extLst>
          </p:cNvPr>
          <p:cNvSpPr/>
          <p:nvPr/>
        </p:nvSpPr>
        <p:spPr>
          <a:xfrm>
            <a:off x="3739678" y="1049323"/>
            <a:ext cx="3600000" cy="417158"/>
          </a:xfrm>
          <a:prstGeom prst="roundRect">
            <a:avLst/>
          </a:prstGeom>
          <a:solidFill>
            <a:schemeClr val="accent6">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4" name="TextBox 33">
            <a:extLst>
              <a:ext uri="{FF2B5EF4-FFF2-40B4-BE49-F238E27FC236}">
                <a16:creationId xmlns:a16="http://schemas.microsoft.com/office/drawing/2014/main" id="{5913FA44-2A47-E03A-7556-2F28165ED68F}"/>
              </a:ext>
            </a:extLst>
          </p:cNvPr>
          <p:cNvSpPr txBox="1"/>
          <p:nvPr/>
        </p:nvSpPr>
        <p:spPr>
          <a:xfrm>
            <a:off x="3739716" y="1033031"/>
            <a:ext cx="3600000" cy="461665"/>
          </a:xfrm>
          <a:prstGeom prst="rect">
            <a:avLst/>
          </a:prstGeom>
          <a:noFill/>
        </p:spPr>
        <p:txBody>
          <a:bodyPr wrap="square" rtlCol="0">
            <a:spAutoFit/>
          </a:bodyPr>
          <a:lstStyle/>
          <a:p>
            <a:pPr algn="ctr"/>
            <a:r>
              <a:rPr lang="en-GB" sz="2400"/>
              <a:t>Multiply the number by 3</a:t>
            </a:r>
          </a:p>
        </p:txBody>
      </p:sp>
      <p:sp>
        <p:nvSpPr>
          <p:cNvPr id="35" name="Rectangle: Rounded Corners 34">
            <a:extLst>
              <a:ext uri="{FF2B5EF4-FFF2-40B4-BE49-F238E27FC236}">
                <a16:creationId xmlns:a16="http://schemas.microsoft.com/office/drawing/2014/main" id="{D6FCDC54-C45F-5C1D-8D00-0F2521AB9D17}"/>
              </a:ext>
            </a:extLst>
          </p:cNvPr>
          <p:cNvSpPr/>
          <p:nvPr/>
        </p:nvSpPr>
        <p:spPr>
          <a:xfrm>
            <a:off x="4871398" y="1563793"/>
            <a:ext cx="1294646" cy="417158"/>
          </a:xfrm>
          <a:prstGeom prst="roundRect">
            <a:avLst/>
          </a:prstGeom>
          <a:solidFill>
            <a:schemeClr val="accent6">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TextBox 35">
            <a:extLst>
              <a:ext uri="{FF2B5EF4-FFF2-40B4-BE49-F238E27FC236}">
                <a16:creationId xmlns:a16="http://schemas.microsoft.com/office/drawing/2014/main" id="{B5840D7F-6AD4-2949-B35C-BE494B0CE1A5}"/>
              </a:ext>
            </a:extLst>
          </p:cNvPr>
          <p:cNvSpPr txBox="1"/>
          <p:nvPr/>
        </p:nvSpPr>
        <p:spPr>
          <a:xfrm>
            <a:off x="3739716" y="1552673"/>
            <a:ext cx="3600000" cy="461665"/>
          </a:xfrm>
          <a:prstGeom prst="rect">
            <a:avLst/>
          </a:prstGeom>
          <a:noFill/>
        </p:spPr>
        <p:txBody>
          <a:bodyPr wrap="square" rtlCol="0">
            <a:spAutoFit/>
          </a:bodyPr>
          <a:lstStyle/>
          <a:p>
            <a:pPr algn="ctr"/>
            <a:r>
              <a:rPr lang="en-GB" sz="2400"/>
              <a:t>Add 4</a:t>
            </a:r>
          </a:p>
        </p:txBody>
      </p:sp>
      <p:cxnSp>
        <p:nvCxnSpPr>
          <p:cNvPr id="37" name="Straight Arrow Connector 36">
            <a:extLst>
              <a:ext uri="{FF2B5EF4-FFF2-40B4-BE49-F238E27FC236}">
                <a16:creationId xmlns:a16="http://schemas.microsoft.com/office/drawing/2014/main" id="{57FDCED8-CA9D-1C11-BA48-2680AEA7C3E0}"/>
              </a:ext>
            </a:extLst>
          </p:cNvPr>
          <p:cNvCxnSpPr>
            <a:cxnSpLocks/>
          </p:cNvCxnSpPr>
          <p:nvPr/>
        </p:nvCxnSpPr>
        <p:spPr>
          <a:xfrm>
            <a:off x="1727230" y="4996022"/>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7">
            <a:extLst>
              <a:ext uri="{FF2B5EF4-FFF2-40B4-BE49-F238E27FC236}">
                <a16:creationId xmlns:a16="http://schemas.microsoft.com/office/drawing/2014/main" id="{2A150B3A-1124-1D42-ED29-4AAF681CFF00}"/>
              </a:ext>
            </a:extLst>
          </p:cNvPr>
          <p:cNvSpPr txBox="1"/>
          <p:nvPr/>
        </p:nvSpPr>
        <p:spPr>
          <a:xfrm>
            <a:off x="689932" y="3687136"/>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39" name="TextBox 8">
            <a:extLst>
              <a:ext uri="{FF2B5EF4-FFF2-40B4-BE49-F238E27FC236}">
                <a16:creationId xmlns:a16="http://schemas.microsoft.com/office/drawing/2014/main" id="{A0346C6E-A200-93D1-D5C6-135157ED4701}"/>
              </a:ext>
            </a:extLst>
          </p:cNvPr>
          <p:cNvSpPr txBox="1"/>
          <p:nvPr/>
        </p:nvSpPr>
        <p:spPr>
          <a:xfrm>
            <a:off x="3911345" y="3688434"/>
            <a:ext cx="112620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40" name="Rectangle 39">
            <a:extLst>
              <a:ext uri="{FF2B5EF4-FFF2-40B4-BE49-F238E27FC236}">
                <a16:creationId xmlns:a16="http://schemas.microsoft.com/office/drawing/2014/main" id="{4E2CDBC3-3380-0386-730A-F36801DE2E79}"/>
              </a:ext>
            </a:extLst>
          </p:cNvPr>
          <p:cNvSpPr>
            <a:spLocks/>
          </p:cNvSpPr>
          <p:nvPr/>
        </p:nvSpPr>
        <p:spPr>
          <a:xfrm>
            <a:off x="704303" y="4094823"/>
            <a:ext cx="1032093" cy="1796048"/>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2B61"/>
              </a:solidFill>
            </a:endParaRPr>
          </a:p>
        </p:txBody>
      </p:sp>
      <p:sp>
        <p:nvSpPr>
          <p:cNvPr id="41" name="Rectangle 40">
            <a:extLst>
              <a:ext uri="{FF2B5EF4-FFF2-40B4-BE49-F238E27FC236}">
                <a16:creationId xmlns:a16="http://schemas.microsoft.com/office/drawing/2014/main" id="{A6004DD1-A554-4A3A-A12A-BDA08A920D5E}"/>
              </a:ext>
            </a:extLst>
          </p:cNvPr>
          <p:cNvSpPr>
            <a:spLocks/>
          </p:cNvSpPr>
          <p:nvPr/>
        </p:nvSpPr>
        <p:spPr>
          <a:xfrm>
            <a:off x="4078496" y="4100738"/>
            <a:ext cx="791899" cy="1787532"/>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FF3D6B"/>
              </a:solidFill>
            </a:endParaRPr>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5723EE8F-7208-368C-4311-9B176F0AC3C6}"/>
                  </a:ext>
                </a:extLst>
              </p:cNvPr>
              <p:cNvSpPr/>
              <p:nvPr/>
            </p:nvSpPr>
            <p:spPr>
              <a:xfrm>
                <a:off x="2483762" y="4087246"/>
                <a:ext cx="817200" cy="1811202"/>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3</a:t>
                </a:r>
              </a:p>
            </p:txBody>
          </p:sp>
        </mc:Choice>
        <mc:Fallback xmlns="">
          <p:sp>
            <p:nvSpPr>
              <p:cNvPr id="42" name="Rectangle 41">
                <a:extLst>
                  <a:ext uri="{FF2B5EF4-FFF2-40B4-BE49-F238E27FC236}">
                    <a16:creationId xmlns:a16="http://schemas.microsoft.com/office/drawing/2014/main" id="{5723EE8F-7208-368C-4311-9B176F0AC3C6}"/>
                  </a:ext>
                </a:extLst>
              </p:cNvPr>
              <p:cNvSpPr>
                <a:spLocks noRot="1" noChangeAspect="1" noMove="1" noResize="1" noEditPoints="1" noAdjustHandles="1" noChangeArrowheads="1" noChangeShapeType="1" noTextEdit="1"/>
              </p:cNvSpPr>
              <p:nvPr/>
            </p:nvSpPr>
            <p:spPr>
              <a:xfrm>
                <a:off x="2483762" y="4087246"/>
                <a:ext cx="817200" cy="1811202"/>
              </a:xfrm>
              <a:prstGeom prst="rect">
                <a:avLst/>
              </a:prstGeom>
              <a:blipFill>
                <a:blip r:embed="rId2"/>
                <a:stretch>
                  <a:fillRect/>
                </a:stretch>
              </a:blipFill>
              <a:ln w="19050">
                <a:solidFill>
                  <a:schemeClr val="tx2"/>
                </a:solidFill>
              </a:ln>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EC559C5E-4BBF-C131-4E6C-2C8608C420B5}"/>
              </a:ext>
            </a:extLst>
          </p:cNvPr>
          <p:cNvCxnSpPr>
            <a:cxnSpLocks/>
            <a:stCxn id="42" idx="3"/>
            <a:endCxn id="41" idx="1"/>
          </p:cNvCxnSpPr>
          <p:nvPr/>
        </p:nvCxnSpPr>
        <p:spPr>
          <a:xfrm>
            <a:off x="3300962" y="4992847"/>
            <a:ext cx="777534" cy="1657"/>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407CF3C-8BDD-7A01-D0F6-8A744537C035}"/>
              </a:ext>
            </a:extLst>
          </p:cNvPr>
          <p:cNvCxnSpPr>
            <a:cxnSpLocks/>
            <a:stCxn id="54" idx="3"/>
            <a:endCxn id="47" idx="1"/>
          </p:cNvCxnSpPr>
          <p:nvPr/>
        </p:nvCxnSpPr>
        <p:spPr>
          <a:xfrm>
            <a:off x="6633786" y="4990940"/>
            <a:ext cx="690656" cy="818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7">
            <a:extLst>
              <a:ext uri="{FF2B5EF4-FFF2-40B4-BE49-F238E27FC236}">
                <a16:creationId xmlns:a16="http://schemas.microsoft.com/office/drawing/2014/main" id="{94426513-683B-BCD7-04B7-D0F527D39369}"/>
              </a:ext>
            </a:extLst>
          </p:cNvPr>
          <p:cNvSpPr txBox="1"/>
          <p:nvPr/>
        </p:nvSpPr>
        <p:spPr>
          <a:xfrm>
            <a:off x="5721790" y="3687744"/>
            <a:ext cx="1032093"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46" name="TextBox 8">
            <a:extLst>
              <a:ext uri="{FF2B5EF4-FFF2-40B4-BE49-F238E27FC236}">
                <a16:creationId xmlns:a16="http://schemas.microsoft.com/office/drawing/2014/main" id="{EFDEDC18-0DC6-072E-8DBA-9C82F4D80498}"/>
              </a:ext>
            </a:extLst>
          </p:cNvPr>
          <p:cNvSpPr txBox="1"/>
          <p:nvPr/>
        </p:nvSpPr>
        <p:spPr>
          <a:xfrm>
            <a:off x="9344313" y="3694713"/>
            <a:ext cx="109911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A7E841DE-9528-7336-BAB1-BB6798ED8B00}"/>
                  </a:ext>
                </a:extLst>
              </p:cNvPr>
              <p:cNvSpPr/>
              <p:nvPr/>
            </p:nvSpPr>
            <p:spPr>
              <a:xfrm>
                <a:off x="7324442" y="4087246"/>
                <a:ext cx="817200" cy="1823758"/>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4</a:t>
                </a:r>
              </a:p>
            </p:txBody>
          </p:sp>
        </mc:Choice>
        <mc:Fallback xmlns="">
          <p:sp>
            <p:nvSpPr>
              <p:cNvPr id="47" name="Rectangle 46">
                <a:extLst>
                  <a:ext uri="{FF2B5EF4-FFF2-40B4-BE49-F238E27FC236}">
                    <a16:creationId xmlns:a16="http://schemas.microsoft.com/office/drawing/2014/main" id="{A7E841DE-9528-7336-BAB1-BB6798ED8B00}"/>
                  </a:ext>
                </a:extLst>
              </p:cNvPr>
              <p:cNvSpPr>
                <a:spLocks noRot="1" noChangeAspect="1" noMove="1" noResize="1" noEditPoints="1" noAdjustHandles="1" noChangeArrowheads="1" noChangeShapeType="1" noTextEdit="1"/>
              </p:cNvSpPr>
              <p:nvPr/>
            </p:nvSpPr>
            <p:spPr>
              <a:xfrm>
                <a:off x="7324442" y="4087246"/>
                <a:ext cx="817200" cy="1823758"/>
              </a:xfrm>
              <a:prstGeom prst="rect">
                <a:avLst/>
              </a:prstGeom>
              <a:blipFill>
                <a:blip r:embed="rId3"/>
                <a:stretch>
                  <a:fillRect/>
                </a:stretch>
              </a:blipFill>
              <a:ln w="19050">
                <a:solidFill>
                  <a:schemeClr val="tx2"/>
                </a:solidFill>
              </a:ln>
            </p:spPr>
            <p:txBody>
              <a:bodyPr/>
              <a:lstStyle/>
              <a:p>
                <a:r>
                  <a:rPr lang="en-GB">
                    <a:noFill/>
                  </a:rPr>
                  <a:t> </a:t>
                </a:r>
              </a:p>
            </p:txBody>
          </p:sp>
        </mc:Fallback>
      </mc:AlternateContent>
      <p:cxnSp>
        <p:nvCxnSpPr>
          <p:cNvPr id="48" name="Straight Arrow Connector 47">
            <a:extLst>
              <a:ext uri="{FF2B5EF4-FFF2-40B4-BE49-F238E27FC236}">
                <a16:creationId xmlns:a16="http://schemas.microsoft.com/office/drawing/2014/main" id="{DFDFC640-068D-963F-78E8-C79162B81D43}"/>
              </a:ext>
            </a:extLst>
          </p:cNvPr>
          <p:cNvCxnSpPr>
            <a:cxnSpLocks/>
            <a:stCxn id="47" idx="3"/>
          </p:cNvCxnSpPr>
          <p:nvPr/>
        </p:nvCxnSpPr>
        <p:spPr>
          <a:xfrm>
            <a:off x="8141642" y="4999125"/>
            <a:ext cx="851395"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7183810-8548-4966-DADB-42025AFB71DC}"/>
              </a:ext>
            </a:extLst>
          </p:cNvPr>
          <p:cNvSpPr txBox="1"/>
          <p:nvPr/>
        </p:nvSpPr>
        <p:spPr>
          <a:xfrm>
            <a:off x="397568" y="2696377"/>
            <a:ext cx="10460932" cy="461665"/>
          </a:xfrm>
          <a:prstGeom prst="rect">
            <a:avLst/>
          </a:prstGeom>
          <a:noFill/>
        </p:spPr>
        <p:txBody>
          <a:bodyPr wrap="square" rtlCol="0">
            <a:spAutoFit/>
          </a:bodyPr>
          <a:lstStyle/>
          <a:p>
            <a:r>
              <a:rPr lang="en-GB" sz="2400"/>
              <a:t>Mo wants to use a cube to represent any number.  </a:t>
            </a:r>
          </a:p>
        </p:txBody>
      </p:sp>
      <p:pic>
        <p:nvPicPr>
          <p:cNvPr id="50" name="Picture 49" descr="A white cube with red circles on a black background&#10;&#10;Description automatically generated">
            <a:extLst>
              <a:ext uri="{FF2B5EF4-FFF2-40B4-BE49-F238E27FC236}">
                <a16:creationId xmlns:a16="http://schemas.microsoft.com/office/drawing/2014/main" id="{E224433A-B589-8191-4BC5-D448AF64DB1A}"/>
              </a:ext>
            </a:extLst>
          </p:cNvPr>
          <p:cNvPicPr>
            <a:picLocks noChangeAspect="1"/>
          </p:cNvPicPr>
          <p:nvPr/>
        </p:nvPicPr>
        <p:blipFill rotWithShape="1">
          <a:blip r:embed="rId4"/>
          <a:srcRect l="44425" t="39168" r="44458" b="41705"/>
          <a:stretch/>
        </p:blipFill>
        <p:spPr>
          <a:xfrm>
            <a:off x="925958" y="4656430"/>
            <a:ext cx="588783" cy="569716"/>
          </a:xfrm>
          <a:prstGeom prst="rect">
            <a:avLst/>
          </a:prstGeom>
        </p:spPr>
      </p:pic>
      <p:pic>
        <p:nvPicPr>
          <p:cNvPr id="51" name="Picture 50" descr="A white cube with red circles on a black background&#10;&#10;Description automatically generated">
            <a:extLst>
              <a:ext uri="{FF2B5EF4-FFF2-40B4-BE49-F238E27FC236}">
                <a16:creationId xmlns:a16="http://schemas.microsoft.com/office/drawing/2014/main" id="{5502C132-2639-6409-8218-B939AEA33716}"/>
              </a:ext>
            </a:extLst>
          </p:cNvPr>
          <p:cNvPicPr>
            <a:picLocks noChangeAspect="1"/>
          </p:cNvPicPr>
          <p:nvPr/>
        </p:nvPicPr>
        <p:blipFill rotWithShape="1">
          <a:blip r:embed="rId4"/>
          <a:srcRect l="44425" t="39168" r="44458" b="41705"/>
          <a:stretch/>
        </p:blipFill>
        <p:spPr>
          <a:xfrm>
            <a:off x="4180054" y="4117563"/>
            <a:ext cx="588783" cy="569716"/>
          </a:xfrm>
          <a:prstGeom prst="rect">
            <a:avLst/>
          </a:prstGeom>
        </p:spPr>
      </p:pic>
      <p:pic>
        <p:nvPicPr>
          <p:cNvPr id="52" name="Picture 51" descr="A white cube with red circles on a black background&#10;&#10;Description automatically generated">
            <a:extLst>
              <a:ext uri="{FF2B5EF4-FFF2-40B4-BE49-F238E27FC236}">
                <a16:creationId xmlns:a16="http://schemas.microsoft.com/office/drawing/2014/main" id="{46EB5393-84E7-8E37-EE05-011D33C67D7C}"/>
              </a:ext>
            </a:extLst>
          </p:cNvPr>
          <p:cNvPicPr>
            <a:picLocks noChangeAspect="1"/>
          </p:cNvPicPr>
          <p:nvPr/>
        </p:nvPicPr>
        <p:blipFill rotWithShape="1">
          <a:blip r:embed="rId4"/>
          <a:srcRect l="44425" t="39168" r="44458" b="41705"/>
          <a:stretch/>
        </p:blipFill>
        <p:spPr>
          <a:xfrm>
            <a:off x="4180054" y="4666490"/>
            <a:ext cx="588783" cy="569716"/>
          </a:xfrm>
          <a:prstGeom prst="rect">
            <a:avLst/>
          </a:prstGeom>
        </p:spPr>
      </p:pic>
      <p:pic>
        <p:nvPicPr>
          <p:cNvPr id="53" name="Picture 52" descr="A white cube with red circles on a black background&#10;&#10;Description automatically generated">
            <a:extLst>
              <a:ext uri="{FF2B5EF4-FFF2-40B4-BE49-F238E27FC236}">
                <a16:creationId xmlns:a16="http://schemas.microsoft.com/office/drawing/2014/main" id="{D2C15F50-A5F8-20BD-4EFD-FEE88D3004AC}"/>
              </a:ext>
            </a:extLst>
          </p:cNvPr>
          <p:cNvPicPr>
            <a:picLocks noChangeAspect="1"/>
          </p:cNvPicPr>
          <p:nvPr/>
        </p:nvPicPr>
        <p:blipFill rotWithShape="1">
          <a:blip r:embed="rId4"/>
          <a:srcRect l="44425" t="39168" r="44458" b="41705"/>
          <a:stretch/>
        </p:blipFill>
        <p:spPr>
          <a:xfrm>
            <a:off x="4180054" y="5215417"/>
            <a:ext cx="588783" cy="569716"/>
          </a:xfrm>
          <a:prstGeom prst="rect">
            <a:avLst/>
          </a:prstGeom>
        </p:spPr>
      </p:pic>
      <p:sp>
        <p:nvSpPr>
          <p:cNvPr id="54" name="Rectangle 53">
            <a:extLst>
              <a:ext uri="{FF2B5EF4-FFF2-40B4-BE49-F238E27FC236}">
                <a16:creationId xmlns:a16="http://schemas.microsoft.com/office/drawing/2014/main" id="{F262054E-2433-1473-96C2-091C7CF0B6A0}"/>
              </a:ext>
            </a:extLst>
          </p:cNvPr>
          <p:cNvSpPr>
            <a:spLocks/>
          </p:cNvSpPr>
          <p:nvPr/>
        </p:nvSpPr>
        <p:spPr>
          <a:xfrm>
            <a:off x="5841887" y="4097174"/>
            <a:ext cx="791899" cy="1787532"/>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FF3D6B"/>
              </a:solidFill>
            </a:endParaRPr>
          </a:p>
        </p:txBody>
      </p:sp>
      <p:pic>
        <p:nvPicPr>
          <p:cNvPr id="55" name="Picture 54" descr="A white cube with red circles on a black background&#10;&#10;Description automatically generated">
            <a:extLst>
              <a:ext uri="{FF2B5EF4-FFF2-40B4-BE49-F238E27FC236}">
                <a16:creationId xmlns:a16="http://schemas.microsoft.com/office/drawing/2014/main" id="{456E54BF-323D-8DD7-27D4-E4C6F6919BBB}"/>
              </a:ext>
            </a:extLst>
          </p:cNvPr>
          <p:cNvPicPr>
            <a:picLocks noChangeAspect="1"/>
          </p:cNvPicPr>
          <p:nvPr/>
        </p:nvPicPr>
        <p:blipFill rotWithShape="1">
          <a:blip r:embed="rId4"/>
          <a:srcRect l="44425" t="39168" r="44458" b="41705"/>
          <a:stretch/>
        </p:blipFill>
        <p:spPr>
          <a:xfrm>
            <a:off x="5943445" y="4113999"/>
            <a:ext cx="588783" cy="569716"/>
          </a:xfrm>
          <a:prstGeom prst="rect">
            <a:avLst/>
          </a:prstGeom>
        </p:spPr>
      </p:pic>
      <p:pic>
        <p:nvPicPr>
          <p:cNvPr id="56" name="Picture 55" descr="A white cube with red circles on a black background&#10;&#10;Description automatically generated">
            <a:extLst>
              <a:ext uri="{FF2B5EF4-FFF2-40B4-BE49-F238E27FC236}">
                <a16:creationId xmlns:a16="http://schemas.microsoft.com/office/drawing/2014/main" id="{C09F0C22-384A-BDF4-8B25-003297387A88}"/>
              </a:ext>
            </a:extLst>
          </p:cNvPr>
          <p:cNvPicPr>
            <a:picLocks noChangeAspect="1"/>
          </p:cNvPicPr>
          <p:nvPr/>
        </p:nvPicPr>
        <p:blipFill rotWithShape="1">
          <a:blip r:embed="rId4"/>
          <a:srcRect l="44425" t="39168" r="44458" b="41705"/>
          <a:stretch/>
        </p:blipFill>
        <p:spPr>
          <a:xfrm>
            <a:off x="5943445" y="4662926"/>
            <a:ext cx="588783" cy="569716"/>
          </a:xfrm>
          <a:prstGeom prst="rect">
            <a:avLst/>
          </a:prstGeom>
        </p:spPr>
      </p:pic>
      <p:pic>
        <p:nvPicPr>
          <p:cNvPr id="57" name="Picture 56" descr="A white cube with red circles on a black background&#10;&#10;Description automatically generated">
            <a:extLst>
              <a:ext uri="{FF2B5EF4-FFF2-40B4-BE49-F238E27FC236}">
                <a16:creationId xmlns:a16="http://schemas.microsoft.com/office/drawing/2014/main" id="{5619643B-125B-8CCA-C88B-4F55C1514D2A}"/>
              </a:ext>
            </a:extLst>
          </p:cNvPr>
          <p:cNvPicPr>
            <a:picLocks noChangeAspect="1"/>
          </p:cNvPicPr>
          <p:nvPr/>
        </p:nvPicPr>
        <p:blipFill rotWithShape="1">
          <a:blip r:embed="rId4"/>
          <a:srcRect l="44425" t="39168" r="44458" b="41705"/>
          <a:stretch/>
        </p:blipFill>
        <p:spPr>
          <a:xfrm>
            <a:off x="5943445" y="5211853"/>
            <a:ext cx="588783" cy="569716"/>
          </a:xfrm>
          <a:prstGeom prst="rect">
            <a:avLst/>
          </a:prstGeom>
        </p:spPr>
      </p:pic>
      <p:sp>
        <p:nvSpPr>
          <p:cNvPr id="58" name="Rectangle 57">
            <a:extLst>
              <a:ext uri="{FF2B5EF4-FFF2-40B4-BE49-F238E27FC236}">
                <a16:creationId xmlns:a16="http://schemas.microsoft.com/office/drawing/2014/main" id="{D534F25C-DE66-B525-F47F-51F5CBC859CE}"/>
              </a:ext>
            </a:extLst>
          </p:cNvPr>
          <p:cNvSpPr>
            <a:spLocks/>
          </p:cNvSpPr>
          <p:nvPr/>
        </p:nvSpPr>
        <p:spPr>
          <a:xfrm>
            <a:off x="9005903" y="4105359"/>
            <a:ext cx="1775933" cy="1787532"/>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FF3D6B"/>
              </a:solidFill>
            </a:endParaRPr>
          </a:p>
        </p:txBody>
      </p:sp>
      <p:pic>
        <p:nvPicPr>
          <p:cNvPr id="59" name="Picture 58" descr="A white cube with red circles on a black background&#10;&#10;Description automatically generated">
            <a:extLst>
              <a:ext uri="{FF2B5EF4-FFF2-40B4-BE49-F238E27FC236}">
                <a16:creationId xmlns:a16="http://schemas.microsoft.com/office/drawing/2014/main" id="{F1CB18DD-C81A-A08B-633A-CD945D8D6380}"/>
              </a:ext>
            </a:extLst>
          </p:cNvPr>
          <p:cNvPicPr>
            <a:picLocks noChangeAspect="1"/>
          </p:cNvPicPr>
          <p:nvPr/>
        </p:nvPicPr>
        <p:blipFill rotWithShape="1">
          <a:blip r:embed="rId4"/>
          <a:srcRect l="44425" t="39168" r="44458" b="41705"/>
          <a:stretch/>
        </p:blipFill>
        <p:spPr>
          <a:xfrm>
            <a:off x="9095225" y="4122184"/>
            <a:ext cx="588783" cy="569716"/>
          </a:xfrm>
          <a:prstGeom prst="rect">
            <a:avLst/>
          </a:prstGeom>
        </p:spPr>
      </p:pic>
      <p:pic>
        <p:nvPicPr>
          <p:cNvPr id="60" name="Picture 59" descr="A white cube with red circles on a black background&#10;&#10;Description automatically generated">
            <a:extLst>
              <a:ext uri="{FF2B5EF4-FFF2-40B4-BE49-F238E27FC236}">
                <a16:creationId xmlns:a16="http://schemas.microsoft.com/office/drawing/2014/main" id="{EA641F8A-E936-6F83-BB86-41D594930F66}"/>
              </a:ext>
            </a:extLst>
          </p:cNvPr>
          <p:cNvPicPr>
            <a:picLocks noChangeAspect="1"/>
          </p:cNvPicPr>
          <p:nvPr/>
        </p:nvPicPr>
        <p:blipFill rotWithShape="1">
          <a:blip r:embed="rId4"/>
          <a:srcRect l="44425" t="39168" r="44458" b="41705"/>
          <a:stretch/>
        </p:blipFill>
        <p:spPr>
          <a:xfrm>
            <a:off x="9095225" y="4671111"/>
            <a:ext cx="588783" cy="569716"/>
          </a:xfrm>
          <a:prstGeom prst="rect">
            <a:avLst/>
          </a:prstGeom>
        </p:spPr>
      </p:pic>
      <p:pic>
        <p:nvPicPr>
          <p:cNvPr id="61" name="Picture 60" descr="A white cube with red circles on a black background&#10;&#10;Description automatically generated">
            <a:extLst>
              <a:ext uri="{FF2B5EF4-FFF2-40B4-BE49-F238E27FC236}">
                <a16:creationId xmlns:a16="http://schemas.microsoft.com/office/drawing/2014/main" id="{7D738E02-4304-284B-CD36-89D8E1D732A6}"/>
              </a:ext>
            </a:extLst>
          </p:cNvPr>
          <p:cNvPicPr>
            <a:picLocks noChangeAspect="1"/>
          </p:cNvPicPr>
          <p:nvPr/>
        </p:nvPicPr>
        <p:blipFill rotWithShape="1">
          <a:blip r:embed="rId4"/>
          <a:srcRect l="44425" t="39168" r="44458" b="41705"/>
          <a:stretch/>
        </p:blipFill>
        <p:spPr>
          <a:xfrm>
            <a:off x="9095225" y="5220038"/>
            <a:ext cx="588783" cy="569716"/>
          </a:xfrm>
          <a:prstGeom prst="rect">
            <a:avLst/>
          </a:prstGeom>
        </p:spPr>
      </p:pic>
      <p:sp>
        <p:nvSpPr>
          <p:cNvPr id="62" name="Oval 61">
            <a:extLst>
              <a:ext uri="{FF2B5EF4-FFF2-40B4-BE49-F238E27FC236}">
                <a16:creationId xmlns:a16="http://schemas.microsoft.com/office/drawing/2014/main" id="{45D6D2C2-0F34-525B-D64E-CF93A6DE04ED}"/>
              </a:ext>
            </a:extLst>
          </p:cNvPr>
          <p:cNvSpPr/>
          <p:nvPr/>
        </p:nvSpPr>
        <p:spPr>
          <a:xfrm>
            <a:off x="9785566" y="4172558"/>
            <a:ext cx="435054" cy="435054"/>
          </a:xfrm>
          <a:prstGeom prst="ellipse">
            <a:avLst/>
          </a:prstGeom>
          <a:solidFill>
            <a:srgbClr val="9DFD9F"/>
          </a:solidFill>
          <a:ln w="19050">
            <a:solidFill>
              <a:srgbClr val="002B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
        <p:nvSpPr>
          <p:cNvPr id="63" name="Oval 62">
            <a:extLst>
              <a:ext uri="{FF2B5EF4-FFF2-40B4-BE49-F238E27FC236}">
                <a16:creationId xmlns:a16="http://schemas.microsoft.com/office/drawing/2014/main" id="{073E51D6-7574-683E-86B5-06063AF1D28B}"/>
              </a:ext>
            </a:extLst>
          </p:cNvPr>
          <p:cNvSpPr/>
          <p:nvPr/>
        </p:nvSpPr>
        <p:spPr>
          <a:xfrm>
            <a:off x="10220620" y="4583510"/>
            <a:ext cx="435054" cy="435054"/>
          </a:xfrm>
          <a:prstGeom prst="ellipse">
            <a:avLst/>
          </a:prstGeom>
          <a:solidFill>
            <a:srgbClr val="9DFD9F"/>
          </a:solidFill>
          <a:ln w="19050">
            <a:solidFill>
              <a:srgbClr val="002B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
        <p:nvSpPr>
          <p:cNvPr id="64" name="Oval 63">
            <a:extLst>
              <a:ext uri="{FF2B5EF4-FFF2-40B4-BE49-F238E27FC236}">
                <a16:creationId xmlns:a16="http://schemas.microsoft.com/office/drawing/2014/main" id="{B3779E1B-8C57-B100-1FD5-B00C172165AE}"/>
              </a:ext>
            </a:extLst>
          </p:cNvPr>
          <p:cNvSpPr/>
          <p:nvPr/>
        </p:nvSpPr>
        <p:spPr>
          <a:xfrm>
            <a:off x="9828636" y="4914193"/>
            <a:ext cx="435054" cy="435054"/>
          </a:xfrm>
          <a:prstGeom prst="ellipse">
            <a:avLst/>
          </a:prstGeom>
          <a:solidFill>
            <a:srgbClr val="9DFD9F"/>
          </a:solidFill>
          <a:ln w="19050">
            <a:solidFill>
              <a:srgbClr val="002B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
        <p:nvSpPr>
          <p:cNvPr id="65" name="Oval 64">
            <a:extLst>
              <a:ext uri="{FF2B5EF4-FFF2-40B4-BE49-F238E27FC236}">
                <a16:creationId xmlns:a16="http://schemas.microsoft.com/office/drawing/2014/main" id="{5D179EBD-EAC5-CB69-283D-FA54BBB4375E}"/>
              </a:ext>
            </a:extLst>
          </p:cNvPr>
          <p:cNvSpPr/>
          <p:nvPr/>
        </p:nvSpPr>
        <p:spPr>
          <a:xfrm>
            <a:off x="10197887" y="5373430"/>
            <a:ext cx="435054" cy="435054"/>
          </a:xfrm>
          <a:prstGeom prst="ellipse">
            <a:avLst/>
          </a:prstGeom>
          <a:solidFill>
            <a:srgbClr val="9DFD9F"/>
          </a:solidFill>
          <a:ln w="19050">
            <a:solidFill>
              <a:srgbClr val="002B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
        <p:nvSpPr>
          <p:cNvPr id="66" name="Rectangle: Rounded Corners 65">
            <a:extLst>
              <a:ext uri="{FF2B5EF4-FFF2-40B4-BE49-F238E27FC236}">
                <a16:creationId xmlns:a16="http://schemas.microsoft.com/office/drawing/2014/main" id="{26E3117D-D441-CA1E-E6A2-FDCDD82BC22A}"/>
              </a:ext>
            </a:extLst>
          </p:cNvPr>
          <p:cNvSpPr/>
          <p:nvPr/>
        </p:nvSpPr>
        <p:spPr>
          <a:xfrm>
            <a:off x="4261465" y="537843"/>
            <a:ext cx="2556426" cy="417158"/>
          </a:xfrm>
          <a:prstGeom prst="roundRect">
            <a:avLst/>
          </a:prstGeom>
          <a:solidFill>
            <a:schemeClr val="accent6">
              <a:alpha val="32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7" name="TextBox 66">
            <a:extLst>
              <a:ext uri="{FF2B5EF4-FFF2-40B4-BE49-F238E27FC236}">
                <a16:creationId xmlns:a16="http://schemas.microsoft.com/office/drawing/2014/main" id="{ACA32F9A-B853-15F7-2B6C-EDF0825A520B}"/>
              </a:ext>
            </a:extLst>
          </p:cNvPr>
          <p:cNvSpPr txBox="1"/>
          <p:nvPr/>
        </p:nvSpPr>
        <p:spPr>
          <a:xfrm>
            <a:off x="3739716" y="513389"/>
            <a:ext cx="3600000" cy="461665"/>
          </a:xfrm>
          <a:prstGeom prst="rect">
            <a:avLst/>
          </a:prstGeom>
          <a:noFill/>
        </p:spPr>
        <p:txBody>
          <a:bodyPr wrap="square" rtlCol="0">
            <a:spAutoFit/>
          </a:bodyPr>
          <a:lstStyle/>
          <a:p>
            <a:pPr algn="ctr"/>
            <a:r>
              <a:rPr lang="en-GB" sz="2400"/>
              <a:t>Think of a number.</a:t>
            </a:r>
          </a:p>
        </p:txBody>
      </p:sp>
    </p:spTree>
    <p:extLst>
      <p:ext uri="{BB962C8B-B14F-4D97-AF65-F5344CB8AC3E}">
        <p14:creationId xmlns:p14="http://schemas.microsoft.com/office/powerpoint/2010/main" val="108113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par>
                                <p:cTn id="31" presetID="10"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6"/>
                                        </p:tgtEl>
                                      </p:cBhvr>
                                    </p:animEffect>
                                    <p:set>
                                      <p:cBhvr>
                                        <p:cTn id="38" dur="1" fill="hold">
                                          <p:stCondLst>
                                            <p:cond delay="499"/>
                                          </p:stCondLst>
                                        </p:cTn>
                                        <p:tgtEl>
                                          <p:spTgt spid="6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ntr" presetSubtype="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par>
                                <p:cTn id="63" presetID="10"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500"/>
                                        <p:tgtEl>
                                          <p:spTgt spid="51"/>
                                        </p:tgtEl>
                                      </p:cBhvr>
                                    </p:animEffect>
                                  </p:childTnLst>
                                </p:cTn>
                              </p:par>
                              <p:par>
                                <p:cTn id="66" presetID="10" presetClass="entr" presetSubtype="0" fill="hold"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par>
                                <p:cTn id="69" presetID="10"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33"/>
                                        </p:tgtEl>
                                      </p:cBhvr>
                                    </p:animEffect>
                                    <p:set>
                                      <p:cBhvr>
                                        <p:cTn id="76" dur="1" fill="hold">
                                          <p:stCondLst>
                                            <p:cond delay="499"/>
                                          </p:stCondLst>
                                        </p:cTn>
                                        <p:tgtEl>
                                          <p:spTgt spid="33"/>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500"/>
                                        <p:tgtEl>
                                          <p:spTgt spid="4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par>
                                <p:cTn id="91" presetID="10" presetClass="entr" presetSubtype="0" fill="hold" nodeType="with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500"/>
                                        <p:tgtEl>
                                          <p:spTgt spid="54"/>
                                        </p:tgtEl>
                                      </p:cBhvr>
                                    </p:animEffect>
                                  </p:childTnLst>
                                </p:cTn>
                              </p:par>
                              <p:par>
                                <p:cTn id="97" presetID="10" presetClass="entr" presetSubtype="0" fill="hold" nodeType="with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500"/>
                                        <p:tgtEl>
                                          <p:spTgt spid="55"/>
                                        </p:tgtEl>
                                      </p:cBhvr>
                                    </p:animEffect>
                                  </p:childTnLst>
                                </p:cTn>
                              </p:par>
                              <p:par>
                                <p:cTn id="100" presetID="10" presetClass="entr" presetSubtype="0" fill="hold" nodeType="with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fade">
                                      <p:cBhvr>
                                        <p:cTn id="102" dur="500"/>
                                        <p:tgtEl>
                                          <p:spTgt spid="56"/>
                                        </p:tgtEl>
                                      </p:cBhvr>
                                    </p:animEffect>
                                  </p:childTnLst>
                                </p:cTn>
                              </p:par>
                              <p:par>
                                <p:cTn id="103" presetID="10" presetClass="entr" presetSubtype="0" fill="hold"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500"/>
                                        <p:tgtEl>
                                          <p:spTgt spid="5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35"/>
                                        </p:tgtEl>
                                      </p:cBhvr>
                                    </p:animEffect>
                                    <p:set>
                                      <p:cBhvr>
                                        <p:cTn id="110" dur="1" fill="hold">
                                          <p:stCondLst>
                                            <p:cond delay="499"/>
                                          </p:stCondLst>
                                        </p:cTn>
                                        <p:tgtEl>
                                          <p:spTgt spid="35"/>
                                        </p:tgtEl>
                                        <p:attrNameLst>
                                          <p:attrName>style.visibility</p:attrName>
                                        </p:attrNameLst>
                                      </p:cBhvr>
                                      <p:to>
                                        <p:strVal val="hidden"/>
                                      </p:to>
                                    </p:set>
                                  </p:childTnLst>
                                </p:cTn>
                              </p:par>
                              <p:par>
                                <p:cTn id="111" presetID="10" presetClass="entr" presetSubtype="0"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fade">
                                      <p:cBhvr>
                                        <p:cTn id="113" dur="500"/>
                                        <p:tgtEl>
                                          <p:spTgt spid="4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fade">
                                      <p:cBhvr>
                                        <p:cTn id="116" dur="500"/>
                                        <p:tgtEl>
                                          <p:spTgt spid="58"/>
                                        </p:tgtEl>
                                      </p:cBhvr>
                                    </p:animEffect>
                                  </p:childTnLst>
                                </p:cTn>
                              </p:par>
                              <p:par>
                                <p:cTn id="117" presetID="10"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500"/>
                                        <p:tgtEl>
                                          <p:spTgt spid="59"/>
                                        </p:tgtEl>
                                      </p:cBhvr>
                                    </p:animEffect>
                                  </p:childTnLst>
                                </p:cTn>
                              </p:par>
                              <p:par>
                                <p:cTn id="120" presetID="10" presetClass="entr" presetSubtype="0" fill="hold" nodeType="with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fade">
                                      <p:cBhvr>
                                        <p:cTn id="122" dur="500"/>
                                        <p:tgtEl>
                                          <p:spTgt spid="60"/>
                                        </p:tgtEl>
                                      </p:cBhvr>
                                    </p:animEffect>
                                  </p:childTnLst>
                                </p:cTn>
                              </p:par>
                              <p:par>
                                <p:cTn id="123" presetID="10" presetClass="entr" presetSubtype="0" fill="hold" nodeType="withEffect">
                                  <p:stCondLst>
                                    <p:cond delay="0"/>
                                  </p:stCondLst>
                                  <p:childTnLst>
                                    <p:set>
                                      <p:cBhvr>
                                        <p:cTn id="124" dur="1" fill="hold">
                                          <p:stCondLst>
                                            <p:cond delay="0"/>
                                          </p:stCondLst>
                                        </p:cTn>
                                        <p:tgtEl>
                                          <p:spTgt spid="61"/>
                                        </p:tgtEl>
                                        <p:attrNameLst>
                                          <p:attrName>style.visibility</p:attrName>
                                        </p:attrNameLst>
                                      </p:cBhvr>
                                      <p:to>
                                        <p:strVal val="visible"/>
                                      </p:to>
                                    </p:set>
                                    <p:animEffect transition="in" filter="fade">
                                      <p:cBhvr>
                                        <p:cTn id="125" dur="500"/>
                                        <p:tgtEl>
                                          <p:spTgt spid="61"/>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2"/>
                                        </p:tgtEl>
                                        <p:attrNameLst>
                                          <p:attrName>style.visibility</p:attrName>
                                        </p:attrNameLst>
                                      </p:cBhvr>
                                      <p:to>
                                        <p:strVal val="visible"/>
                                      </p:to>
                                    </p:set>
                                    <p:animEffect transition="in" filter="fade">
                                      <p:cBhvr>
                                        <p:cTn id="128" dur="500"/>
                                        <p:tgtEl>
                                          <p:spTgt spid="62"/>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fade">
                                      <p:cBhvr>
                                        <p:cTn id="131" dur="500"/>
                                        <p:tgtEl>
                                          <p:spTgt spid="63"/>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4"/>
                                        </p:tgtEl>
                                        <p:attrNameLst>
                                          <p:attrName>style.visibility</p:attrName>
                                        </p:attrNameLst>
                                      </p:cBhvr>
                                      <p:to>
                                        <p:strVal val="visible"/>
                                      </p:to>
                                    </p:set>
                                    <p:animEffect transition="in" filter="fade">
                                      <p:cBhvr>
                                        <p:cTn id="134" dur="500"/>
                                        <p:tgtEl>
                                          <p:spTgt spid="6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5"/>
                                        </p:tgtEl>
                                        <p:attrNameLst>
                                          <p:attrName>style.visibility</p:attrName>
                                        </p:attrNameLst>
                                      </p:cBhvr>
                                      <p:to>
                                        <p:strVal val="visible"/>
                                      </p:to>
                                    </p:set>
                                    <p:animEffect transition="in" filter="fade">
                                      <p:cBhvr>
                                        <p:cTn id="13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5" grpId="0" animBg="1"/>
      <p:bldP spid="35" grpId="1" animBg="1"/>
      <p:bldP spid="36" grpId="0"/>
      <p:bldP spid="38" grpId="0"/>
      <p:bldP spid="39" grpId="0"/>
      <p:bldP spid="40" grpId="0" animBg="1"/>
      <p:bldP spid="41" grpId="0" animBg="1"/>
      <p:bldP spid="42" grpId="0" animBg="1"/>
      <p:bldP spid="45" grpId="0"/>
      <p:bldP spid="46" grpId="0"/>
      <p:bldP spid="47" grpId="0" animBg="1"/>
      <p:bldP spid="49" grpId="0"/>
      <p:bldP spid="54" grpId="0" animBg="1"/>
      <p:bldP spid="58" grpId="0" animBg="1"/>
      <p:bldP spid="62" grpId="0" animBg="1"/>
      <p:bldP spid="63" grpId="0" animBg="1"/>
      <p:bldP spid="64" grpId="0" animBg="1"/>
      <p:bldP spid="65" grpId="0" animBg="1"/>
      <p:bldP spid="66" grpId="0" animBg="1"/>
      <p:bldP spid="6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A4D24-AA5F-C015-0FB8-9CBD80CDDC41}"/>
            </a:ext>
          </a:extLst>
        </p:cNvPr>
        <p:cNvGrpSpPr/>
        <p:nvPr/>
      </p:nvGrpSpPr>
      <p:grpSpPr>
        <a:xfrm>
          <a:off x="0" y="0"/>
          <a:ext cx="0" cy="0"/>
          <a:chOff x="0" y="0"/>
          <a:chExt cx="0" cy="0"/>
        </a:xfrm>
      </p:grpSpPr>
      <p:grpSp>
        <p:nvGrpSpPr>
          <p:cNvPr id="27" name="Group 26">
            <a:extLst>
              <a:ext uri="{FF2B5EF4-FFF2-40B4-BE49-F238E27FC236}">
                <a16:creationId xmlns:a16="http://schemas.microsoft.com/office/drawing/2014/main" id="{FB745D21-84B6-9298-B2A6-E2AB6714492E}"/>
              </a:ext>
            </a:extLst>
          </p:cNvPr>
          <p:cNvGrpSpPr/>
          <p:nvPr/>
        </p:nvGrpSpPr>
        <p:grpSpPr>
          <a:xfrm>
            <a:off x="2343116" y="357808"/>
            <a:ext cx="6569833" cy="2840335"/>
            <a:chOff x="1848492" y="1268340"/>
            <a:chExt cx="6569833" cy="2840335"/>
          </a:xfrm>
        </p:grpSpPr>
        <p:cxnSp>
          <p:nvCxnSpPr>
            <p:cNvPr id="28" name="Straight Arrow Connector 27">
              <a:extLst>
                <a:ext uri="{FF2B5EF4-FFF2-40B4-BE49-F238E27FC236}">
                  <a16:creationId xmlns:a16="http://schemas.microsoft.com/office/drawing/2014/main" id="{6EF7AAD3-CF4C-D485-7097-F4C2085A84E6}"/>
                </a:ext>
              </a:extLst>
            </p:cNvPr>
            <p:cNvCxnSpPr>
              <a:cxnSpLocks/>
            </p:cNvCxnSpPr>
            <p:nvPr/>
          </p:nvCxnSpPr>
          <p:spPr>
            <a:xfrm>
              <a:off x="2882159" y="3196161"/>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7">
              <a:extLst>
                <a:ext uri="{FF2B5EF4-FFF2-40B4-BE49-F238E27FC236}">
                  <a16:creationId xmlns:a16="http://schemas.microsoft.com/office/drawing/2014/main" id="{95C8CCF5-8C51-8B84-964D-DF5C23E55096}"/>
                </a:ext>
              </a:extLst>
            </p:cNvPr>
            <p:cNvSpPr txBox="1"/>
            <p:nvPr/>
          </p:nvSpPr>
          <p:spPr>
            <a:xfrm>
              <a:off x="1848492" y="1910497"/>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p:sp>
          <p:nvSpPr>
            <p:cNvPr id="30" name="Rectangle 29">
              <a:extLst>
                <a:ext uri="{FF2B5EF4-FFF2-40B4-BE49-F238E27FC236}">
                  <a16:creationId xmlns:a16="http://schemas.microsoft.com/office/drawing/2014/main" id="{A0DA0F8C-D104-A319-FE78-7E1293687CF0}"/>
                </a:ext>
              </a:extLst>
            </p:cNvPr>
            <p:cNvSpPr>
              <a:spLocks/>
            </p:cNvSpPr>
            <p:nvPr/>
          </p:nvSpPr>
          <p:spPr>
            <a:xfrm>
              <a:off x="1848493" y="2282947"/>
              <a:ext cx="1032094" cy="1820078"/>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002B61"/>
                </a:solidFill>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FB6F5029-5780-91AC-D3D3-7F4F53E896DD}"/>
                    </a:ext>
                  </a:extLst>
                </p:cNvPr>
                <p:cNvSpPr/>
                <p:nvPr/>
              </p:nvSpPr>
              <p:spPr>
                <a:xfrm>
                  <a:off x="3638691" y="2296777"/>
                  <a:ext cx="817200" cy="1792418"/>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3</a:t>
                  </a:r>
                </a:p>
              </p:txBody>
            </p:sp>
          </mc:Choice>
          <mc:Fallback xmlns="">
            <p:sp>
              <p:nvSpPr>
                <p:cNvPr id="31" name="Rectangle 30">
                  <a:extLst>
                    <a:ext uri="{FF2B5EF4-FFF2-40B4-BE49-F238E27FC236}">
                      <a16:creationId xmlns:a16="http://schemas.microsoft.com/office/drawing/2014/main" id="{FB6F5029-5780-91AC-D3D3-7F4F53E896DD}"/>
                    </a:ext>
                  </a:extLst>
                </p:cNvPr>
                <p:cNvSpPr>
                  <a:spLocks noRot="1" noChangeAspect="1" noMove="1" noResize="1" noEditPoints="1" noAdjustHandles="1" noChangeArrowheads="1" noChangeShapeType="1" noTextEdit="1"/>
                </p:cNvSpPr>
                <p:nvPr/>
              </p:nvSpPr>
              <p:spPr>
                <a:xfrm>
                  <a:off x="3638691" y="2296777"/>
                  <a:ext cx="817200" cy="1792418"/>
                </a:xfrm>
                <a:prstGeom prst="rect">
                  <a:avLst/>
                </a:prstGeom>
                <a:blipFill>
                  <a:blip r:embed="rId2"/>
                  <a:stretch>
                    <a:fillRect/>
                  </a:stretch>
                </a:blipFill>
                <a:ln w="19050">
                  <a:solidFill>
                    <a:schemeClr val="tx2"/>
                  </a:solidFill>
                </a:ln>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53F43075-49A1-B83D-2A09-D5D2E5B8235B}"/>
                </a:ext>
              </a:extLst>
            </p:cNvPr>
            <p:cNvCxnSpPr>
              <a:cxnSpLocks/>
              <a:stCxn id="31" idx="3"/>
              <a:endCxn id="33" idx="1"/>
            </p:cNvCxnSpPr>
            <p:nvPr/>
          </p:nvCxnSpPr>
          <p:spPr>
            <a:xfrm>
              <a:off x="4455891" y="3192986"/>
              <a:ext cx="697014" cy="447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A7FC5702-9CA0-F2A4-52A2-712534AD6797}"/>
                    </a:ext>
                  </a:extLst>
                </p:cNvPr>
                <p:cNvSpPr/>
                <p:nvPr/>
              </p:nvSpPr>
              <p:spPr>
                <a:xfrm>
                  <a:off x="5152905" y="2296777"/>
                  <a:ext cx="817200" cy="1801362"/>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4</a:t>
                  </a:r>
                </a:p>
              </p:txBody>
            </p:sp>
          </mc:Choice>
          <mc:Fallback xmlns="">
            <p:sp>
              <p:nvSpPr>
                <p:cNvPr id="33" name="Rectangle 32">
                  <a:extLst>
                    <a:ext uri="{FF2B5EF4-FFF2-40B4-BE49-F238E27FC236}">
                      <a16:creationId xmlns:a16="http://schemas.microsoft.com/office/drawing/2014/main" id="{A7FC5702-9CA0-F2A4-52A2-712534AD6797}"/>
                    </a:ext>
                  </a:extLst>
                </p:cNvPr>
                <p:cNvSpPr>
                  <a:spLocks noRot="1" noChangeAspect="1" noMove="1" noResize="1" noEditPoints="1" noAdjustHandles="1" noChangeArrowheads="1" noChangeShapeType="1" noTextEdit="1"/>
                </p:cNvSpPr>
                <p:nvPr/>
              </p:nvSpPr>
              <p:spPr>
                <a:xfrm>
                  <a:off x="5152905" y="2296777"/>
                  <a:ext cx="817200" cy="1801362"/>
                </a:xfrm>
                <a:prstGeom prst="rect">
                  <a:avLst/>
                </a:prstGeom>
                <a:blipFill>
                  <a:blip r:embed="rId3"/>
                  <a:stretch>
                    <a:fillRect/>
                  </a:stretch>
                </a:blipFill>
                <a:ln w="19050">
                  <a:solidFill>
                    <a:schemeClr val="tx2"/>
                  </a:solid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32915C9B-6B34-F8F5-F56D-B01517884C7C}"/>
                </a:ext>
              </a:extLst>
            </p:cNvPr>
            <p:cNvCxnSpPr>
              <a:cxnSpLocks/>
              <a:stCxn id="33" idx="3"/>
              <a:endCxn id="51" idx="1"/>
            </p:cNvCxnSpPr>
            <p:nvPr/>
          </p:nvCxnSpPr>
          <p:spPr>
            <a:xfrm>
              <a:off x="5970105" y="3197458"/>
              <a:ext cx="672287" cy="1745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46" name="Picture 45" descr="A white cube with red circles on a black background&#10;&#10;Description automatically generated">
              <a:extLst>
                <a:ext uri="{FF2B5EF4-FFF2-40B4-BE49-F238E27FC236}">
                  <a16:creationId xmlns:a16="http://schemas.microsoft.com/office/drawing/2014/main" id="{DFDA2162-F43E-705B-5668-635F581FE878}"/>
                </a:ext>
              </a:extLst>
            </p:cNvPr>
            <p:cNvPicPr>
              <a:picLocks noChangeAspect="1"/>
            </p:cNvPicPr>
            <p:nvPr/>
          </p:nvPicPr>
          <p:blipFill rotWithShape="1">
            <a:blip r:embed="rId4"/>
            <a:srcRect l="44425" t="39168" r="44458" b="41705"/>
            <a:stretch/>
          </p:blipFill>
          <p:spPr>
            <a:xfrm>
              <a:off x="2050000" y="2860175"/>
              <a:ext cx="588783" cy="569716"/>
            </a:xfrm>
            <a:prstGeom prst="rect">
              <a:avLst/>
            </a:prstGeom>
          </p:spPr>
        </p:pic>
        <p:pic>
          <p:nvPicPr>
            <p:cNvPr id="47" name="Picture 46" descr="A white cube with red circles on a black background&#10;&#10;Description automatically generated">
              <a:extLst>
                <a:ext uri="{FF2B5EF4-FFF2-40B4-BE49-F238E27FC236}">
                  <a16:creationId xmlns:a16="http://schemas.microsoft.com/office/drawing/2014/main" id="{36ABBD64-1B06-1DDF-759D-1A265B9929CA}"/>
                </a:ext>
              </a:extLst>
            </p:cNvPr>
            <p:cNvPicPr>
              <a:picLocks noChangeAspect="1"/>
            </p:cNvPicPr>
            <p:nvPr/>
          </p:nvPicPr>
          <p:blipFill rotWithShape="1">
            <a:blip r:embed="rId4"/>
            <a:srcRect l="44425" t="39168" r="44458" b="41705"/>
            <a:stretch/>
          </p:blipFill>
          <p:spPr>
            <a:xfrm>
              <a:off x="4516768" y="1268340"/>
              <a:ext cx="588783" cy="569716"/>
            </a:xfrm>
            <a:prstGeom prst="rect">
              <a:avLst/>
            </a:prstGeom>
          </p:spPr>
        </p:pic>
        <p:pic>
          <p:nvPicPr>
            <p:cNvPr id="48" name="Picture 47" descr="A white cube with red circles on a black background&#10;&#10;Description automatically generated">
              <a:extLst>
                <a:ext uri="{FF2B5EF4-FFF2-40B4-BE49-F238E27FC236}">
                  <a16:creationId xmlns:a16="http://schemas.microsoft.com/office/drawing/2014/main" id="{AF54B613-3E30-0C2F-B743-AD15561EEF1C}"/>
                </a:ext>
              </a:extLst>
            </p:cNvPr>
            <p:cNvPicPr>
              <a:picLocks noChangeAspect="1"/>
            </p:cNvPicPr>
            <p:nvPr/>
          </p:nvPicPr>
          <p:blipFill rotWithShape="1">
            <a:blip r:embed="rId4"/>
            <a:srcRect l="44425" t="39168" r="44458" b="41705"/>
            <a:stretch/>
          </p:blipFill>
          <p:spPr>
            <a:xfrm>
              <a:off x="4516768" y="1902488"/>
              <a:ext cx="588783" cy="569716"/>
            </a:xfrm>
            <a:prstGeom prst="rect">
              <a:avLst/>
            </a:prstGeom>
          </p:spPr>
        </p:pic>
        <p:pic>
          <p:nvPicPr>
            <p:cNvPr id="49" name="Picture 48" descr="A white cube with red circles on a black background&#10;&#10;Description automatically generated">
              <a:extLst>
                <a:ext uri="{FF2B5EF4-FFF2-40B4-BE49-F238E27FC236}">
                  <a16:creationId xmlns:a16="http://schemas.microsoft.com/office/drawing/2014/main" id="{7C6D6D7C-D8C8-BDEE-73DA-954B0B280F8E}"/>
                </a:ext>
              </a:extLst>
            </p:cNvPr>
            <p:cNvPicPr>
              <a:picLocks noChangeAspect="1"/>
            </p:cNvPicPr>
            <p:nvPr/>
          </p:nvPicPr>
          <p:blipFill rotWithShape="1">
            <a:blip r:embed="rId4"/>
            <a:srcRect l="44425" t="39168" r="44458" b="41705"/>
            <a:stretch/>
          </p:blipFill>
          <p:spPr>
            <a:xfrm>
              <a:off x="4516768" y="2536636"/>
              <a:ext cx="588783" cy="569716"/>
            </a:xfrm>
            <a:prstGeom prst="rect">
              <a:avLst/>
            </a:prstGeom>
          </p:spPr>
        </p:pic>
        <p:sp>
          <p:nvSpPr>
            <p:cNvPr id="50" name="TextBox 8">
              <a:extLst>
                <a:ext uri="{FF2B5EF4-FFF2-40B4-BE49-F238E27FC236}">
                  <a16:creationId xmlns:a16="http://schemas.microsoft.com/office/drawing/2014/main" id="{90212C70-1ACE-AB26-3825-062CA4F75858}"/>
                </a:ext>
              </a:extLst>
            </p:cNvPr>
            <p:cNvSpPr txBox="1"/>
            <p:nvPr/>
          </p:nvSpPr>
          <p:spPr>
            <a:xfrm>
              <a:off x="6980802" y="1910497"/>
              <a:ext cx="109911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51" name="Rectangle 50">
              <a:extLst>
                <a:ext uri="{FF2B5EF4-FFF2-40B4-BE49-F238E27FC236}">
                  <a16:creationId xmlns:a16="http://schemas.microsoft.com/office/drawing/2014/main" id="{F7EDFC78-E4C1-3EDC-2C9B-7EDAF374F3DD}"/>
                </a:ext>
              </a:extLst>
            </p:cNvPr>
            <p:cNvSpPr>
              <a:spLocks/>
            </p:cNvSpPr>
            <p:nvPr/>
          </p:nvSpPr>
          <p:spPr>
            <a:xfrm>
              <a:off x="6642392" y="2321143"/>
              <a:ext cx="1775933" cy="1787532"/>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rgbClr val="FF3D6B"/>
                </a:solidFill>
              </a:endParaRPr>
            </a:p>
          </p:txBody>
        </p:sp>
        <p:pic>
          <p:nvPicPr>
            <p:cNvPr id="52" name="Picture 51" descr="A white cube with red circles on a black background&#10;&#10;Description automatically generated">
              <a:extLst>
                <a:ext uri="{FF2B5EF4-FFF2-40B4-BE49-F238E27FC236}">
                  <a16:creationId xmlns:a16="http://schemas.microsoft.com/office/drawing/2014/main" id="{EE47BF5C-74F0-1B41-FDFF-B90D94A82F21}"/>
                </a:ext>
              </a:extLst>
            </p:cNvPr>
            <p:cNvPicPr>
              <a:picLocks noChangeAspect="1"/>
            </p:cNvPicPr>
            <p:nvPr/>
          </p:nvPicPr>
          <p:blipFill rotWithShape="1">
            <a:blip r:embed="rId4"/>
            <a:srcRect l="44425" t="39168" r="44458" b="41705"/>
            <a:stretch/>
          </p:blipFill>
          <p:spPr>
            <a:xfrm>
              <a:off x="6731714" y="2337968"/>
              <a:ext cx="588783" cy="569716"/>
            </a:xfrm>
            <a:prstGeom prst="rect">
              <a:avLst/>
            </a:prstGeom>
          </p:spPr>
        </p:pic>
        <p:pic>
          <p:nvPicPr>
            <p:cNvPr id="53" name="Picture 52" descr="A white cube with red circles on a black background&#10;&#10;Description automatically generated">
              <a:extLst>
                <a:ext uri="{FF2B5EF4-FFF2-40B4-BE49-F238E27FC236}">
                  <a16:creationId xmlns:a16="http://schemas.microsoft.com/office/drawing/2014/main" id="{66749202-C4D3-5315-04A6-2460CAA4821F}"/>
                </a:ext>
              </a:extLst>
            </p:cNvPr>
            <p:cNvPicPr>
              <a:picLocks noChangeAspect="1"/>
            </p:cNvPicPr>
            <p:nvPr/>
          </p:nvPicPr>
          <p:blipFill rotWithShape="1">
            <a:blip r:embed="rId4"/>
            <a:srcRect l="44425" t="39168" r="44458" b="41705"/>
            <a:stretch/>
          </p:blipFill>
          <p:spPr>
            <a:xfrm>
              <a:off x="6731714" y="2886895"/>
              <a:ext cx="588783" cy="569716"/>
            </a:xfrm>
            <a:prstGeom prst="rect">
              <a:avLst/>
            </a:prstGeom>
          </p:spPr>
        </p:pic>
        <p:pic>
          <p:nvPicPr>
            <p:cNvPr id="54" name="Picture 53" descr="A white cube with red circles on a black background&#10;&#10;Description automatically generated">
              <a:extLst>
                <a:ext uri="{FF2B5EF4-FFF2-40B4-BE49-F238E27FC236}">
                  <a16:creationId xmlns:a16="http://schemas.microsoft.com/office/drawing/2014/main" id="{E8103920-890F-620B-CDDE-EA7586775A5C}"/>
                </a:ext>
              </a:extLst>
            </p:cNvPr>
            <p:cNvPicPr>
              <a:picLocks noChangeAspect="1"/>
            </p:cNvPicPr>
            <p:nvPr/>
          </p:nvPicPr>
          <p:blipFill rotWithShape="1">
            <a:blip r:embed="rId4"/>
            <a:srcRect l="44425" t="39168" r="44458" b="41705"/>
            <a:stretch/>
          </p:blipFill>
          <p:spPr>
            <a:xfrm>
              <a:off x="6731714" y="3435822"/>
              <a:ext cx="588783" cy="569716"/>
            </a:xfrm>
            <a:prstGeom prst="rect">
              <a:avLst/>
            </a:prstGeom>
          </p:spPr>
        </p:pic>
        <p:sp>
          <p:nvSpPr>
            <p:cNvPr id="55" name="Oval 54">
              <a:extLst>
                <a:ext uri="{FF2B5EF4-FFF2-40B4-BE49-F238E27FC236}">
                  <a16:creationId xmlns:a16="http://schemas.microsoft.com/office/drawing/2014/main" id="{96A49A8F-9DE7-DE50-042B-D707E0B87CFA}"/>
                </a:ext>
              </a:extLst>
            </p:cNvPr>
            <p:cNvSpPr/>
            <p:nvPr/>
          </p:nvSpPr>
          <p:spPr>
            <a:xfrm>
              <a:off x="7422055" y="2388342"/>
              <a:ext cx="435054" cy="435054"/>
            </a:xfrm>
            <a:prstGeom prst="ellipse">
              <a:avLst/>
            </a:prstGeom>
            <a:solidFill>
              <a:srgbClr val="9DFD9F"/>
            </a:solidFill>
            <a:ln w="19050">
              <a:solidFill>
                <a:srgbClr val="002B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
          <p:nvSpPr>
            <p:cNvPr id="56" name="Oval 55">
              <a:extLst>
                <a:ext uri="{FF2B5EF4-FFF2-40B4-BE49-F238E27FC236}">
                  <a16:creationId xmlns:a16="http://schemas.microsoft.com/office/drawing/2014/main" id="{AF93A2DE-AA45-7448-B53F-B078B8257907}"/>
                </a:ext>
              </a:extLst>
            </p:cNvPr>
            <p:cNvSpPr/>
            <p:nvPr/>
          </p:nvSpPr>
          <p:spPr>
            <a:xfrm>
              <a:off x="7857109" y="2799294"/>
              <a:ext cx="435054" cy="435054"/>
            </a:xfrm>
            <a:prstGeom prst="ellipse">
              <a:avLst/>
            </a:prstGeom>
            <a:solidFill>
              <a:srgbClr val="9DFD9F"/>
            </a:solidFill>
            <a:ln w="19050">
              <a:solidFill>
                <a:srgbClr val="002B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
          <p:nvSpPr>
            <p:cNvPr id="57" name="Oval 56">
              <a:extLst>
                <a:ext uri="{FF2B5EF4-FFF2-40B4-BE49-F238E27FC236}">
                  <a16:creationId xmlns:a16="http://schemas.microsoft.com/office/drawing/2014/main" id="{82F51DCD-AE55-51A1-88AA-6846C6DDA33B}"/>
                </a:ext>
              </a:extLst>
            </p:cNvPr>
            <p:cNvSpPr/>
            <p:nvPr/>
          </p:nvSpPr>
          <p:spPr>
            <a:xfrm>
              <a:off x="7465125" y="3129977"/>
              <a:ext cx="435054" cy="435054"/>
            </a:xfrm>
            <a:prstGeom prst="ellipse">
              <a:avLst/>
            </a:prstGeom>
            <a:solidFill>
              <a:srgbClr val="9DFD9F"/>
            </a:solidFill>
            <a:ln w="19050">
              <a:solidFill>
                <a:srgbClr val="002B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sp>
          <p:nvSpPr>
            <p:cNvPr id="58" name="Oval 57">
              <a:extLst>
                <a:ext uri="{FF2B5EF4-FFF2-40B4-BE49-F238E27FC236}">
                  <a16:creationId xmlns:a16="http://schemas.microsoft.com/office/drawing/2014/main" id="{27C5F0D3-091A-637A-08DC-793280BE3450}"/>
                </a:ext>
              </a:extLst>
            </p:cNvPr>
            <p:cNvSpPr/>
            <p:nvPr/>
          </p:nvSpPr>
          <p:spPr>
            <a:xfrm>
              <a:off x="7834376" y="3589214"/>
              <a:ext cx="435054" cy="435054"/>
            </a:xfrm>
            <a:prstGeom prst="ellipse">
              <a:avLst/>
            </a:prstGeom>
            <a:solidFill>
              <a:srgbClr val="9DFD9F"/>
            </a:solidFill>
            <a:ln w="19050">
              <a:solidFill>
                <a:srgbClr val="002B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grpSp>
      <p:sp>
        <p:nvSpPr>
          <p:cNvPr id="59" name="TextBox 58">
            <a:extLst>
              <a:ext uri="{FF2B5EF4-FFF2-40B4-BE49-F238E27FC236}">
                <a16:creationId xmlns:a16="http://schemas.microsoft.com/office/drawing/2014/main" id="{E79FE6D4-B378-E14A-6E11-E2F362A083E4}"/>
              </a:ext>
            </a:extLst>
          </p:cNvPr>
          <p:cNvSpPr txBox="1"/>
          <p:nvPr/>
        </p:nvSpPr>
        <p:spPr>
          <a:xfrm>
            <a:off x="1561564" y="5680830"/>
            <a:ext cx="7933301" cy="461665"/>
          </a:xfrm>
          <a:prstGeom prst="rect">
            <a:avLst/>
          </a:prstGeom>
          <a:noFill/>
        </p:spPr>
        <p:txBody>
          <a:bodyPr wrap="square" rtlCol="0">
            <a:spAutoFit/>
          </a:bodyPr>
          <a:lstStyle/>
          <a:p>
            <a:pPr algn="ctr"/>
            <a:r>
              <a:rPr lang="en-GB" sz="2400"/>
              <a:t>What’s the same? What’s different?</a:t>
            </a:r>
          </a:p>
        </p:txBody>
      </p:sp>
      <p:grpSp>
        <p:nvGrpSpPr>
          <p:cNvPr id="60" name="Group 59">
            <a:extLst>
              <a:ext uri="{FF2B5EF4-FFF2-40B4-BE49-F238E27FC236}">
                <a16:creationId xmlns:a16="http://schemas.microsoft.com/office/drawing/2014/main" id="{5583EDC8-FFBF-C099-8596-83835A2D622A}"/>
              </a:ext>
            </a:extLst>
          </p:cNvPr>
          <p:cNvGrpSpPr/>
          <p:nvPr/>
        </p:nvGrpSpPr>
        <p:grpSpPr>
          <a:xfrm>
            <a:off x="2343116" y="4018737"/>
            <a:ext cx="6569832" cy="1143958"/>
            <a:chOff x="1848273" y="4593793"/>
            <a:chExt cx="6569832" cy="1143958"/>
          </a:xfrm>
        </p:grpSpPr>
        <p:cxnSp>
          <p:nvCxnSpPr>
            <p:cNvPr id="61" name="Straight Arrow Connector 60">
              <a:extLst>
                <a:ext uri="{FF2B5EF4-FFF2-40B4-BE49-F238E27FC236}">
                  <a16:creationId xmlns:a16="http://schemas.microsoft.com/office/drawing/2014/main" id="{E0C1C213-BC31-37C9-61DD-C80946043398}"/>
                </a:ext>
              </a:extLst>
            </p:cNvPr>
            <p:cNvCxnSpPr>
              <a:cxnSpLocks/>
            </p:cNvCxnSpPr>
            <p:nvPr/>
          </p:nvCxnSpPr>
          <p:spPr>
            <a:xfrm>
              <a:off x="2881940" y="5365673"/>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7">
              <a:extLst>
                <a:ext uri="{FF2B5EF4-FFF2-40B4-BE49-F238E27FC236}">
                  <a16:creationId xmlns:a16="http://schemas.microsoft.com/office/drawing/2014/main" id="{D8484F2F-DB7F-216B-190F-8FD14031D632}"/>
                </a:ext>
              </a:extLst>
            </p:cNvPr>
            <p:cNvSpPr txBox="1"/>
            <p:nvPr/>
          </p:nvSpPr>
          <p:spPr>
            <a:xfrm>
              <a:off x="1848273" y="4593793"/>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D3D45ABB-2D7D-2969-09BF-EBC1595EEB9A}"/>
                    </a:ext>
                  </a:extLst>
                </p:cNvPr>
                <p:cNvSpPr>
                  <a:spLocks/>
                </p:cNvSpPr>
                <p:nvPr/>
              </p:nvSpPr>
              <p:spPr>
                <a:xfrm>
                  <a:off x="1848274" y="5006098"/>
                  <a:ext cx="1032094" cy="712799"/>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i="1" dirty="0" smtClean="0">
                            <a:solidFill>
                              <a:srgbClr val="002B61"/>
                            </a:solidFill>
                            <a:latin typeface="Cambria Math" panose="02040503050406030204" pitchFamily="18" charset="0"/>
                          </a:rPr>
                          <m:t>𝑎</m:t>
                        </m:r>
                      </m:oMath>
                    </m:oMathPara>
                  </a14:m>
                  <a:endParaRPr lang="en-GB" sz="2400">
                    <a:solidFill>
                      <a:srgbClr val="002B61"/>
                    </a:solidFill>
                  </a:endParaRPr>
                </a:p>
              </p:txBody>
            </p:sp>
          </mc:Choice>
          <mc:Fallback xmlns="">
            <p:sp>
              <p:nvSpPr>
                <p:cNvPr id="63" name="Rectangle 62">
                  <a:extLst>
                    <a:ext uri="{FF2B5EF4-FFF2-40B4-BE49-F238E27FC236}">
                      <a16:creationId xmlns:a16="http://schemas.microsoft.com/office/drawing/2014/main" id="{D3D45ABB-2D7D-2969-09BF-EBC1595EEB9A}"/>
                    </a:ext>
                  </a:extLst>
                </p:cNvPr>
                <p:cNvSpPr>
                  <a:spLocks noRot="1" noChangeAspect="1" noMove="1" noResize="1" noEditPoints="1" noAdjustHandles="1" noChangeArrowheads="1" noChangeShapeType="1" noTextEdit="1"/>
                </p:cNvSpPr>
                <p:nvPr/>
              </p:nvSpPr>
              <p:spPr>
                <a:xfrm>
                  <a:off x="1848274" y="5006098"/>
                  <a:ext cx="1032094" cy="712799"/>
                </a:xfrm>
                <a:prstGeom prst="rect">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1D7A1AB7-FAF7-9928-E420-377945AAE1EF}"/>
                    </a:ext>
                  </a:extLst>
                </p:cNvPr>
                <p:cNvSpPr/>
                <p:nvPr/>
              </p:nvSpPr>
              <p:spPr>
                <a:xfrm>
                  <a:off x="3638472" y="5006098"/>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3</a:t>
                  </a:r>
                </a:p>
              </p:txBody>
            </p:sp>
          </mc:Choice>
          <mc:Fallback xmlns="">
            <p:sp>
              <p:nvSpPr>
                <p:cNvPr id="64" name="Rectangle 63">
                  <a:extLst>
                    <a:ext uri="{FF2B5EF4-FFF2-40B4-BE49-F238E27FC236}">
                      <a16:creationId xmlns:a16="http://schemas.microsoft.com/office/drawing/2014/main" id="{1D7A1AB7-FAF7-9928-E420-377945AAE1EF}"/>
                    </a:ext>
                  </a:extLst>
                </p:cNvPr>
                <p:cNvSpPr>
                  <a:spLocks noRot="1" noChangeAspect="1" noMove="1" noResize="1" noEditPoints="1" noAdjustHandles="1" noChangeArrowheads="1" noChangeShapeType="1" noTextEdit="1"/>
                </p:cNvSpPr>
                <p:nvPr/>
              </p:nvSpPr>
              <p:spPr>
                <a:xfrm>
                  <a:off x="3638472" y="5006098"/>
                  <a:ext cx="817200" cy="712800"/>
                </a:xfrm>
                <a:prstGeom prst="rect">
                  <a:avLst/>
                </a:prstGeom>
                <a:blipFill>
                  <a:blip r:embed="rId6"/>
                  <a:stretch>
                    <a:fillRect/>
                  </a:stretch>
                </a:blipFill>
                <a:ln w="19050">
                  <a:solidFill>
                    <a:schemeClr val="tx2"/>
                  </a:solidFill>
                </a:ln>
              </p:spPr>
              <p:txBody>
                <a:bodyPr/>
                <a:lstStyle/>
                <a:p>
                  <a:r>
                    <a:rPr lang="en-US">
                      <a:noFill/>
                    </a:rPr>
                    <a:t> </a:t>
                  </a:r>
                </a:p>
              </p:txBody>
            </p:sp>
          </mc:Fallback>
        </mc:AlternateContent>
        <p:cxnSp>
          <p:nvCxnSpPr>
            <p:cNvPr id="65" name="Straight Arrow Connector 64">
              <a:extLst>
                <a:ext uri="{FF2B5EF4-FFF2-40B4-BE49-F238E27FC236}">
                  <a16:creationId xmlns:a16="http://schemas.microsoft.com/office/drawing/2014/main" id="{AA530596-2E8D-207D-051D-642078784EF2}"/>
                </a:ext>
              </a:extLst>
            </p:cNvPr>
            <p:cNvCxnSpPr>
              <a:cxnSpLocks/>
              <a:stCxn id="64" idx="3"/>
              <a:endCxn id="66" idx="1"/>
            </p:cNvCxnSpPr>
            <p:nvPr/>
          </p:nvCxnSpPr>
          <p:spPr>
            <a:xfrm>
              <a:off x="4455672" y="5362498"/>
              <a:ext cx="697014" cy="447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C44CB0C0-A505-30D4-7D7F-27BA9391744A}"/>
                    </a:ext>
                  </a:extLst>
                </p:cNvPr>
                <p:cNvSpPr/>
                <p:nvPr/>
              </p:nvSpPr>
              <p:spPr>
                <a:xfrm>
                  <a:off x="5152686" y="5010570"/>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4</a:t>
                  </a:r>
                </a:p>
              </p:txBody>
            </p:sp>
          </mc:Choice>
          <mc:Fallback xmlns="">
            <p:sp>
              <p:nvSpPr>
                <p:cNvPr id="66" name="Rectangle 65">
                  <a:extLst>
                    <a:ext uri="{FF2B5EF4-FFF2-40B4-BE49-F238E27FC236}">
                      <a16:creationId xmlns:a16="http://schemas.microsoft.com/office/drawing/2014/main" id="{C44CB0C0-A505-30D4-7D7F-27BA9391744A}"/>
                    </a:ext>
                  </a:extLst>
                </p:cNvPr>
                <p:cNvSpPr>
                  <a:spLocks noRot="1" noChangeAspect="1" noMove="1" noResize="1" noEditPoints="1" noAdjustHandles="1" noChangeArrowheads="1" noChangeShapeType="1" noTextEdit="1"/>
                </p:cNvSpPr>
                <p:nvPr/>
              </p:nvSpPr>
              <p:spPr>
                <a:xfrm>
                  <a:off x="5152686" y="5010570"/>
                  <a:ext cx="817200" cy="712800"/>
                </a:xfrm>
                <a:prstGeom prst="rect">
                  <a:avLst/>
                </a:prstGeom>
                <a:blipFill>
                  <a:blip r:embed="rId7"/>
                  <a:stretch>
                    <a:fillRect/>
                  </a:stretch>
                </a:blipFill>
                <a:ln w="19050">
                  <a:solidFill>
                    <a:schemeClr val="tx2"/>
                  </a:solidFill>
                </a:ln>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7D211A4F-47A5-7CD0-E72D-EFA639F7D695}"/>
                </a:ext>
              </a:extLst>
            </p:cNvPr>
            <p:cNvCxnSpPr>
              <a:cxnSpLocks/>
              <a:stCxn id="66" idx="3"/>
            </p:cNvCxnSpPr>
            <p:nvPr/>
          </p:nvCxnSpPr>
          <p:spPr>
            <a:xfrm>
              <a:off x="5969886" y="5366970"/>
              <a:ext cx="672287" cy="1745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TextBox 7">
              <a:extLst>
                <a:ext uri="{FF2B5EF4-FFF2-40B4-BE49-F238E27FC236}">
                  <a16:creationId xmlns:a16="http://schemas.microsoft.com/office/drawing/2014/main" id="{FEBBA66C-B8BC-838F-35C7-672915B1BA40}"/>
                </a:ext>
              </a:extLst>
            </p:cNvPr>
            <p:cNvSpPr txBox="1"/>
            <p:nvPr/>
          </p:nvSpPr>
          <p:spPr>
            <a:xfrm>
              <a:off x="6648600" y="4612647"/>
              <a:ext cx="1769505"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40921D6D-00B0-B471-AEAF-0E489C629C82}"/>
                    </a:ext>
                  </a:extLst>
                </p:cNvPr>
                <p:cNvSpPr>
                  <a:spLocks/>
                </p:cNvSpPr>
                <p:nvPr/>
              </p:nvSpPr>
              <p:spPr>
                <a:xfrm>
                  <a:off x="6648600" y="5024952"/>
                  <a:ext cx="1769505" cy="712799"/>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chemeClr val="accent6"/>
                      </a:solidFill>
                    </a:rPr>
                    <a:t>3</a:t>
                  </a:r>
                  <a14:m>
                    <m:oMath xmlns:m="http://schemas.openxmlformats.org/officeDocument/2006/math">
                      <m:r>
                        <a:rPr lang="en-GB" sz="2400" b="0" i="1" smtClean="0">
                          <a:solidFill>
                            <a:schemeClr val="accent6"/>
                          </a:solidFill>
                          <a:latin typeface="Cambria Math" panose="02040503050406030204" pitchFamily="18" charset="0"/>
                        </a:rPr>
                        <m:t>𝑎</m:t>
                      </m:r>
                      <m:r>
                        <a:rPr lang="en-GB" sz="2400" b="0" i="1" smtClean="0">
                          <a:solidFill>
                            <a:schemeClr val="accent6"/>
                          </a:solidFill>
                          <a:latin typeface="Cambria Math" panose="02040503050406030204" pitchFamily="18" charset="0"/>
                        </a:rPr>
                        <m:t>+</m:t>
                      </m:r>
                    </m:oMath>
                  </a14:m>
                  <a:r>
                    <a:rPr lang="en-GB" sz="2400">
                      <a:solidFill>
                        <a:schemeClr val="accent6"/>
                      </a:solidFill>
                    </a:rPr>
                    <a:t> 4</a:t>
                  </a:r>
                </a:p>
              </p:txBody>
            </p:sp>
          </mc:Choice>
          <mc:Fallback xmlns="">
            <p:sp>
              <p:nvSpPr>
                <p:cNvPr id="69" name="Rectangle 68">
                  <a:extLst>
                    <a:ext uri="{FF2B5EF4-FFF2-40B4-BE49-F238E27FC236}">
                      <a16:creationId xmlns:a16="http://schemas.microsoft.com/office/drawing/2014/main" id="{40921D6D-00B0-B471-AEAF-0E489C629C82}"/>
                    </a:ext>
                  </a:extLst>
                </p:cNvPr>
                <p:cNvSpPr>
                  <a:spLocks noRot="1" noChangeAspect="1" noMove="1" noResize="1" noEditPoints="1" noAdjustHandles="1" noChangeArrowheads="1" noChangeShapeType="1" noTextEdit="1"/>
                </p:cNvSpPr>
                <p:nvPr/>
              </p:nvSpPr>
              <p:spPr>
                <a:xfrm>
                  <a:off x="6648600" y="5024952"/>
                  <a:ext cx="1769505" cy="712799"/>
                </a:xfrm>
                <a:prstGeom prst="rect">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AEFF6065-2AA1-35BD-0862-2FB4E9E7E313}"/>
                    </a:ext>
                  </a:extLst>
                </p:cNvPr>
                <p:cNvSpPr txBox="1"/>
                <p:nvPr/>
              </p:nvSpPr>
              <p:spPr>
                <a:xfrm>
                  <a:off x="4535622" y="4854064"/>
                  <a:ext cx="570482" cy="461665"/>
                </a:xfrm>
                <a:prstGeom prst="rect">
                  <a:avLst/>
                </a:prstGeom>
                <a:noFill/>
              </p:spPr>
              <p:txBody>
                <a:bodyPr wrap="square" rtlCol="0">
                  <a:spAutoFit/>
                </a:bodyPr>
                <a:lstStyle/>
                <a:p>
                  <a:pPr algn="l"/>
                  <a:r>
                    <a:rPr lang="en-GB" sz="2400">
                      <a:solidFill>
                        <a:schemeClr val="accent6"/>
                      </a:solidFill>
                    </a:rPr>
                    <a:t>3</a:t>
                  </a:r>
                  <a14:m>
                    <m:oMath xmlns:m="http://schemas.openxmlformats.org/officeDocument/2006/math">
                      <m:r>
                        <a:rPr lang="en-GB" sz="2400" b="0" i="1" smtClean="0">
                          <a:solidFill>
                            <a:schemeClr val="accent6"/>
                          </a:solidFill>
                          <a:latin typeface="Cambria Math" panose="02040503050406030204" pitchFamily="18" charset="0"/>
                        </a:rPr>
                        <m:t>𝑎</m:t>
                      </m:r>
                    </m:oMath>
                  </a14:m>
                  <a:endParaRPr lang="en-GB" sz="2400">
                    <a:solidFill>
                      <a:schemeClr val="accent6"/>
                    </a:solidFill>
                  </a:endParaRPr>
                </a:p>
              </p:txBody>
            </p:sp>
          </mc:Choice>
          <mc:Fallback xmlns="">
            <p:sp>
              <p:nvSpPr>
                <p:cNvPr id="70" name="TextBox 69">
                  <a:extLst>
                    <a:ext uri="{FF2B5EF4-FFF2-40B4-BE49-F238E27FC236}">
                      <a16:creationId xmlns:a16="http://schemas.microsoft.com/office/drawing/2014/main" id="{AEFF6065-2AA1-35BD-0862-2FB4E9E7E313}"/>
                    </a:ext>
                  </a:extLst>
                </p:cNvPr>
                <p:cNvSpPr txBox="1">
                  <a:spLocks noRot="1" noChangeAspect="1" noMove="1" noResize="1" noEditPoints="1" noAdjustHandles="1" noChangeArrowheads="1" noChangeShapeType="1" noTextEdit="1"/>
                </p:cNvSpPr>
                <p:nvPr/>
              </p:nvSpPr>
              <p:spPr>
                <a:xfrm>
                  <a:off x="4535622" y="4854064"/>
                  <a:ext cx="570482" cy="461665"/>
                </a:xfrm>
                <a:prstGeom prst="rect">
                  <a:avLst/>
                </a:prstGeom>
                <a:blipFill>
                  <a:blip r:embed="rId9"/>
                  <a:stretch>
                    <a:fillRect l="-15957" t="-10526" b="-28947"/>
                  </a:stretch>
                </a:blipFill>
              </p:spPr>
              <p:txBody>
                <a:bodyPr/>
                <a:lstStyle/>
                <a:p>
                  <a:r>
                    <a:rPr lang="en-US">
                      <a:noFill/>
                    </a:rPr>
                    <a:t> </a:t>
                  </a:r>
                </a:p>
              </p:txBody>
            </p:sp>
          </mc:Fallback>
        </mc:AlternateContent>
      </p:grpSp>
      <p:pic>
        <p:nvPicPr>
          <p:cNvPr id="71" name="Picture 70" descr="A white speech bubble in a blue circle&#10;&#10;Description automatically generated">
            <a:extLst>
              <a:ext uri="{FF2B5EF4-FFF2-40B4-BE49-F238E27FC236}">
                <a16:creationId xmlns:a16="http://schemas.microsoft.com/office/drawing/2014/main" id="{E76C2142-A010-9A7B-4250-6F49A352008A}"/>
              </a:ext>
            </a:extLst>
          </p:cNvPr>
          <p:cNvPicPr>
            <a:picLocks noChangeAspect="1"/>
          </p:cNvPicPr>
          <p:nvPr/>
        </p:nvPicPr>
        <p:blipFill>
          <a:blip r:embed="rId10"/>
          <a:stretch>
            <a:fillRect/>
          </a:stretch>
        </p:blipFill>
        <p:spPr>
          <a:xfrm>
            <a:off x="11168604" y="5429204"/>
            <a:ext cx="713291" cy="713291"/>
          </a:xfrm>
          <a:prstGeom prst="rect">
            <a:avLst/>
          </a:prstGeom>
        </p:spPr>
      </p:pic>
      <p:pic>
        <p:nvPicPr>
          <p:cNvPr id="4" name="Picture 3">
            <a:extLst>
              <a:ext uri="{FF2B5EF4-FFF2-40B4-BE49-F238E27FC236}">
                <a16:creationId xmlns:a16="http://schemas.microsoft.com/office/drawing/2014/main" id="{F7B5C41D-C6EB-8942-0004-949783ACB616}"/>
              </a:ext>
            </a:extLst>
          </p:cNvPr>
          <p:cNvPicPr>
            <a:picLocks noChangeAspect="1"/>
          </p:cNvPicPr>
          <p:nvPr/>
        </p:nvPicPr>
        <p:blipFill rotWithShape="1">
          <a:blip r:embed="rId11">
            <a:clrChange>
              <a:clrFrom>
                <a:srgbClr val="FFFFFF"/>
              </a:clrFrom>
              <a:clrTo>
                <a:srgbClr val="FFFFFF">
                  <a:alpha val="0"/>
                </a:srgbClr>
              </a:clrTo>
            </a:clrChange>
          </a:blip>
          <a:srcRect b="1495"/>
          <a:stretch/>
        </p:blipFill>
        <p:spPr>
          <a:xfrm>
            <a:off x="9923645" y="21796"/>
            <a:ext cx="1427853" cy="1904960"/>
          </a:xfrm>
          <a:prstGeom prst="rect">
            <a:avLst/>
          </a:prstGeom>
        </p:spPr>
      </p:pic>
    </p:spTree>
    <p:extLst>
      <p:ext uri="{BB962C8B-B14F-4D97-AF65-F5344CB8AC3E}">
        <p14:creationId xmlns:p14="http://schemas.microsoft.com/office/powerpoint/2010/main" val="293535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F8516A2-5EEA-A24A-FF68-F21E4C281FEE}"/>
              </a:ext>
            </a:extLst>
          </p:cNvPr>
          <p:cNvSpPr/>
          <p:nvPr/>
        </p:nvSpPr>
        <p:spPr>
          <a:xfrm>
            <a:off x="401689" y="200677"/>
            <a:ext cx="468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rPr>
              <a:t>I do</a:t>
            </a:r>
          </a:p>
        </p:txBody>
      </p:sp>
      <p:sp>
        <p:nvSpPr>
          <p:cNvPr id="39" name="Rectangle 38">
            <a:extLst>
              <a:ext uri="{FF2B5EF4-FFF2-40B4-BE49-F238E27FC236}">
                <a16:creationId xmlns:a16="http://schemas.microsoft.com/office/drawing/2014/main" id="{2812D7C6-F910-BD4B-8658-FD9C10069445}"/>
              </a:ext>
            </a:extLst>
          </p:cNvPr>
          <p:cNvSpPr/>
          <p:nvPr/>
        </p:nvSpPr>
        <p:spPr>
          <a:xfrm>
            <a:off x="401689" y="3435920"/>
            <a:ext cx="4680000" cy="628730"/>
          </a:xfrm>
          <a:prstGeom prst="rect">
            <a:avLst/>
          </a:prstGeom>
          <a:solidFill>
            <a:srgbClr val="F07A01"/>
          </a:solidFill>
          <a:ln>
            <a:solidFill>
              <a:srgbClr val="F07A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defRPr/>
            </a:pPr>
            <a:r>
              <a:rPr lang="en-GB" sz="3600">
                <a:solidFill>
                  <a:srgbClr val="FFFFFF"/>
                </a:solidFill>
              </a:rPr>
              <a:t>You do</a:t>
            </a:r>
          </a:p>
        </p:txBody>
      </p:sp>
      <p:cxnSp>
        <p:nvCxnSpPr>
          <p:cNvPr id="50" name="Straight Connector 49">
            <a:extLst>
              <a:ext uri="{FF2B5EF4-FFF2-40B4-BE49-F238E27FC236}">
                <a16:creationId xmlns:a16="http://schemas.microsoft.com/office/drawing/2014/main" id="{4C19AB9E-3F09-00EF-A71C-3ABDCCDCFFD7}"/>
              </a:ext>
            </a:extLst>
          </p:cNvPr>
          <p:cNvCxnSpPr>
            <a:cxnSpLocks/>
          </p:cNvCxnSpPr>
          <p:nvPr/>
        </p:nvCxnSpPr>
        <p:spPr>
          <a:xfrm flipH="1">
            <a:off x="0" y="3278688"/>
            <a:ext cx="10858500" cy="0"/>
          </a:xfrm>
          <a:prstGeom prst="line">
            <a:avLst/>
          </a:prstGeom>
          <a:ln w="19050">
            <a:solidFill>
              <a:srgbClr val="F07A0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6C00AE9B-9C7F-01B5-30B9-F8D60B8499B2}"/>
              </a:ext>
            </a:extLst>
          </p:cNvPr>
          <p:cNvSpPr txBox="1"/>
          <p:nvPr/>
        </p:nvSpPr>
        <p:spPr>
          <a:xfrm>
            <a:off x="397565" y="829407"/>
            <a:ext cx="10460935" cy="461665"/>
          </a:xfrm>
          <a:prstGeom prst="rect">
            <a:avLst/>
          </a:prstGeom>
          <a:noFill/>
        </p:spPr>
        <p:txBody>
          <a:bodyPr wrap="square" rtlCol="0">
            <a:spAutoFit/>
          </a:bodyPr>
          <a:lstStyle/>
          <a:p>
            <a:pPr algn="l"/>
            <a:r>
              <a:rPr lang="en-GB" sz="2400"/>
              <a:t>Complete the function machine.</a:t>
            </a:r>
          </a:p>
        </p:txBody>
      </p:sp>
      <p:cxnSp>
        <p:nvCxnSpPr>
          <p:cNvPr id="63" name="Straight Arrow Connector 62">
            <a:extLst>
              <a:ext uri="{FF2B5EF4-FFF2-40B4-BE49-F238E27FC236}">
                <a16:creationId xmlns:a16="http://schemas.microsoft.com/office/drawing/2014/main" id="{36934012-8039-F004-A06B-05737AEF9C59}"/>
              </a:ext>
            </a:extLst>
          </p:cNvPr>
          <p:cNvCxnSpPr>
            <a:cxnSpLocks/>
          </p:cNvCxnSpPr>
          <p:nvPr/>
        </p:nvCxnSpPr>
        <p:spPr>
          <a:xfrm>
            <a:off x="3177964" y="2325302"/>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7">
            <a:extLst>
              <a:ext uri="{FF2B5EF4-FFF2-40B4-BE49-F238E27FC236}">
                <a16:creationId xmlns:a16="http://schemas.microsoft.com/office/drawing/2014/main" id="{C8A0C13A-7E1D-3ECA-9F58-DD2D318662AF}"/>
              </a:ext>
            </a:extLst>
          </p:cNvPr>
          <p:cNvSpPr txBox="1"/>
          <p:nvPr/>
        </p:nvSpPr>
        <p:spPr>
          <a:xfrm>
            <a:off x="2144297" y="1553422"/>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2DE505CE-81D5-5C8B-DFF4-EA955BA280D0}"/>
                  </a:ext>
                </a:extLst>
              </p:cNvPr>
              <p:cNvSpPr>
                <a:spLocks/>
              </p:cNvSpPr>
              <p:nvPr/>
            </p:nvSpPr>
            <p:spPr>
              <a:xfrm>
                <a:off x="2144298" y="1965727"/>
                <a:ext cx="1032094" cy="712799"/>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002B61"/>
                    </a:solidFill>
                  </a:rPr>
                  <a:t>3</a:t>
                </a:r>
                <a14:m>
                  <m:oMath xmlns:m="http://schemas.openxmlformats.org/officeDocument/2006/math">
                    <m:r>
                      <a:rPr lang="en-GB" sz="2400" i="1" dirty="0" smtClean="0">
                        <a:solidFill>
                          <a:srgbClr val="002B61"/>
                        </a:solidFill>
                        <a:latin typeface="Cambria Math" panose="02040503050406030204" pitchFamily="18" charset="0"/>
                      </a:rPr>
                      <m:t>𝑔</m:t>
                    </m:r>
                  </m:oMath>
                </a14:m>
                <a:endParaRPr lang="en-GB" sz="2400">
                  <a:solidFill>
                    <a:srgbClr val="002B61"/>
                  </a:solidFill>
                </a:endParaRPr>
              </a:p>
            </p:txBody>
          </p:sp>
        </mc:Choice>
        <mc:Fallback xmlns="">
          <p:sp>
            <p:nvSpPr>
              <p:cNvPr id="65" name="Rectangle 64">
                <a:extLst>
                  <a:ext uri="{FF2B5EF4-FFF2-40B4-BE49-F238E27FC236}">
                    <a16:creationId xmlns:a16="http://schemas.microsoft.com/office/drawing/2014/main" id="{2DE505CE-81D5-5C8B-DFF4-EA955BA280D0}"/>
                  </a:ext>
                </a:extLst>
              </p:cNvPr>
              <p:cNvSpPr>
                <a:spLocks noRot="1" noChangeAspect="1" noMove="1" noResize="1" noEditPoints="1" noAdjustHandles="1" noChangeArrowheads="1" noChangeShapeType="1" noTextEdit="1"/>
              </p:cNvSpPr>
              <p:nvPr/>
            </p:nvSpPr>
            <p:spPr>
              <a:xfrm>
                <a:off x="2144298" y="1965727"/>
                <a:ext cx="1032094" cy="712799"/>
              </a:xfrm>
              <a:prstGeom prst="rect">
                <a:avLst/>
              </a:prstGeom>
              <a:blipFill>
                <a:blip r:embed="rId2"/>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79C595F4-2441-1409-E0DD-A8E2F8FA70C8}"/>
                  </a:ext>
                </a:extLst>
              </p:cNvPr>
              <p:cNvSpPr/>
              <p:nvPr/>
            </p:nvSpPr>
            <p:spPr>
              <a:xfrm>
                <a:off x="3934496" y="1965727"/>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xmlns="">
          <p:sp>
            <p:nvSpPr>
              <p:cNvPr id="66" name="Rectangle 65">
                <a:extLst>
                  <a:ext uri="{FF2B5EF4-FFF2-40B4-BE49-F238E27FC236}">
                    <a16:creationId xmlns:a16="http://schemas.microsoft.com/office/drawing/2014/main" id="{79C595F4-2441-1409-E0DD-A8E2F8FA70C8}"/>
                  </a:ext>
                </a:extLst>
              </p:cNvPr>
              <p:cNvSpPr>
                <a:spLocks noRot="1" noChangeAspect="1" noMove="1" noResize="1" noEditPoints="1" noAdjustHandles="1" noChangeArrowheads="1" noChangeShapeType="1" noTextEdit="1"/>
              </p:cNvSpPr>
              <p:nvPr/>
            </p:nvSpPr>
            <p:spPr>
              <a:xfrm>
                <a:off x="3934496" y="1965727"/>
                <a:ext cx="817200" cy="712800"/>
              </a:xfrm>
              <a:prstGeom prst="rect">
                <a:avLst/>
              </a:prstGeom>
              <a:blipFill>
                <a:blip r:embed="rId3"/>
                <a:stretch>
                  <a:fillRect/>
                </a:stretch>
              </a:blipFill>
              <a:ln w="19050">
                <a:solidFill>
                  <a:schemeClr val="tx2"/>
                </a:solidFill>
              </a:ln>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DEC1C84B-4037-9D68-4717-B0DFCCDF88F3}"/>
              </a:ext>
            </a:extLst>
          </p:cNvPr>
          <p:cNvCxnSpPr>
            <a:cxnSpLocks/>
            <a:stCxn id="66" idx="3"/>
            <a:endCxn id="68" idx="1"/>
          </p:cNvCxnSpPr>
          <p:nvPr/>
        </p:nvCxnSpPr>
        <p:spPr>
          <a:xfrm>
            <a:off x="4751696" y="2322127"/>
            <a:ext cx="697014" cy="447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FD1ACBDD-35E2-E3EC-FFCB-A6265834E87F}"/>
                  </a:ext>
                </a:extLst>
              </p:cNvPr>
              <p:cNvSpPr/>
              <p:nvPr/>
            </p:nvSpPr>
            <p:spPr>
              <a:xfrm>
                <a:off x="5448710" y="1970199"/>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7</a:t>
                </a:r>
              </a:p>
            </p:txBody>
          </p:sp>
        </mc:Choice>
        <mc:Fallback xmlns="">
          <p:sp>
            <p:nvSpPr>
              <p:cNvPr id="68" name="Rectangle 67">
                <a:extLst>
                  <a:ext uri="{FF2B5EF4-FFF2-40B4-BE49-F238E27FC236}">
                    <a16:creationId xmlns:a16="http://schemas.microsoft.com/office/drawing/2014/main" id="{FD1ACBDD-35E2-E3EC-FFCB-A6265834E87F}"/>
                  </a:ext>
                </a:extLst>
              </p:cNvPr>
              <p:cNvSpPr>
                <a:spLocks noRot="1" noChangeAspect="1" noMove="1" noResize="1" noEditPoints="1" noAdjustHandles="1" noChangeArrowheads="1" noChangeShapeType="1" noTextEdit="1"/>
              </p:cNvSpPr>
              <p:nvPr/>
            </p:nvSpPr>
            <p:spPr>
              <a:xfrm>
                <a:off x="5448710" y="1970199"/>
                <a:ext cx="817200" cy="712800"/>
              </a:xfrm>
              <a:prstGeom prst="rect">
                <a:avLst/>
              </a:prstGeom>
              <a:blipFill>
                <a:blip r:embed="rId4"/>
                <a:stretch>
                  <a:fillRect/>
                </a:stretch>
              </a:blipFill>
              <a:ln w="19050">
                <a:solidFill>
                  <a:schemeClr val="tx2"/>
                </a:solidFill>
              </a:ln>
            </p:spPr>
            <p:txBody>
              <a:bodyPr/>
              <a:lstStyle/>
              <a:p>
                <a:r>
                  <a:rPr lang="en-US">
                    <a:noFill/>
                  </a:rPr>
                  <a:t> </a:t>
                </a:r>
              </a:p>
            </p:txBody>
          </p:sp>
        </mc:Fallback>
      </mc:AlternateContent>
      <p:cxnSp>
        <p:nvCxnSpPr>
          <p:cNvPr id="69" name="Straight Arrow Connector 68">
            <a:extLst>
              <a:ext uri="{FF2B5EF4-FFF2-40B4-BE49-F238E27FC236}">
                <a16:creationId xmlns:a16="http://schemas.microsoft.com/office/drawing/2014/main" id="{F7B27805-B5EC-9566-A6D4-EAA9CB7E7D58}"/>
              </a:ext>
            </a:extLst>
          </p:cNvPr>
          <p:cNvCxnSpPr>
            <a:cxnSpLocks/>
            <a:stCxn id="68" idx="3"/>
          </p:cNvCxnSpPr>
          <p:nvPr/>
        </p:nvCxnSpPr>
        <p:spPr>
          <a:xfrm>
            <a:off x="6265910" y="2326599"/>
            <a:ext cx="672287" cy="1745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7">
            <a:extLst>
              <a:ext uri="{FF2B5EF4-FFF2-40B4-BE49-F238E27FC236}">
                <a16:creationId xmlns:a16="http://schemas.microsoft.com/office/drawing/2014/main" id="{1688140F-9AAD-40A4-B192-B47B16632D8C}"/>
              </a:ext>
            </a:extLst>
          </p:cNvPr>
          <p:cNvSpPr txBox="1"/>
          <p:nvPr/>
        </p:nvSpPr>
        <p:spPr>
          <a:xfrm>
            <a:off x="6944624" y="1572276"/>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71" name="Rectangle 70">
            <a:extLst>
              <a:ext uri="{FF2B5EF4-FFF2-40B4-BE49-F238E27FC236}">
                <a16:creationId xmlns:a16="http://schemas.microsoft.com/office/drawing/2014/main" id="{6FEC6D73-5A5F-1FD3-BBC1-CEB2453B9B2D}"/>
              </a:ext>
            </a:extLst>
          </p:cNvPr>
          <p:cNvSpPr>
            <a:spLocks/>
          </p:cNvSpPr>
          <p:nvPr/>
        </p:nvSpPr>
        <p:spPr>
          <a:xfrm>
            <a:off x="6944624" y="1984581"/>
            <a:ext cx="1074457" cy="712799"/>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9981CC1-BF81-BA7D-3B46-7E0FA2089FA5}"/>
                  </a:ext>
                </a:extLst>
              </p:cNvPr>
              <p:cNvSpPr txBox="1"/>
              <p:nvPr/>
            </p:nvSpPr>
            <p:spPr>
              <a:xfrm>
                <a:off x="4745269" y="1860828"/>
                <a:ext cx="709868" cy="461665"/>
              </a:xfrm>
              <a:prstGeom prst="rect">
                <a:avLst/>
              </a:prstGeom>
              <a:noFill/>
            </p:spPr>
            <p:txBody>
              <a:bodyPr wrap="square" rtlCol="0">
                <a:spAutoFit/>
              </a:bodyPr>
              <a:lstStyle/>
              <a:p>
                <a:pPr algn="ctr"/>
                <a:r>
                  <a:rPr lang="en-GB" sz="2400">
                    <a:solidFill>
                      <a:schemeClr val="accent6"/>
                    </a:solidFill>
                  </a:rPr>
                  <a:t>6</a:t>
                </a:r>
                <a14:m>
                  <m:oMath xmlns:m="http://schemas.openxmlformats.org/officeDocument/2006/math">
                    <m:r>
                      <a:rPr lang="en-GB" sz="2400" b="0" i="1" smtClean="0">
                        <a:solidFill>
                          <a:schemeClr val="accent6"/>
                        </a:solidFill>
                        <a:latin typeface="Cambria Math" panose="02040503050406030204" pitchFamily="18" charset="0"/>
                      </a:rPr>
                      <m:t>𝑔</m:t>
                    </m:r>
                  </m:oMath>
                </a14:m>
                <a:endParaRPr lang="en-GB" sz="2400">
                  <a:solidFill>
                    <a:schemeClr val="accent6"/>
                  </a:solidFill>
                </a:endParaRPr>
              </a:p>
            </p:txBody>
          </p:sp>
        </mc:Choice>
        <mc:Fallback xmlns="">
          <p:sp>
            <p:nvSpPr>
              <p:cNvPr id="72" name="TextBox 71">
                <a:extLst>
                  <a:ext uri="{FF2B5EF4-FFF2-40B4-BE49-F238E27FC236}">
                    <a16:creationId xmlns:a16="http://schemas.microsoft.com/office/drawing/2014/main" id="{09981CC1-BF81-BA7D-3B46-7E0FA2089FA5}"/>
                  </a:ext>
                </a:extLst>
              </p:cNvPr>
              <p:cNvSpPr txBox="1">
                <a:spLocks noRot="1" noChangeAspect="1" noMove="1" noResize="1" noEditPoints="1" noAdjustHandles="1" noChangeArrowheads="1" noChangeShapeType="1" noTextEdit="1"/>
              </p:cNvSpPr>
              <p:nvPr/>
            </p:nvSpPr>
            <p:spPr>
              <a:xfrm>
                <a:off x="4745269" y="1860828"/>
                <a:ext cx="709868" cy="461665"/>
              </a:xfrm>
              <a:prstGeom prst="rect">
                <a:avLst/>
              </a:prstGeom>
              <a:blipFill>
                <a:blip r:embed="rId5"/>
                <a:stretch>
                  <a:fillRect t="-10526" b="-28947"/>
                </a:stretch>
              </a:blipFill>
            </p:spPr>
            <p:txBody>
              <a:bodyPr/>
              <a:lstStyle/>
              <a:p>
                <a:r>
                  <a:rPr lang="en-US">
                    <a:noFill/>
                  </a:rPr>
                  <a:t> </a:t>
                </a:r>
              </a:p>
            </p:txBody>
          </p:sp>
        </mc:Fallback>
      </mc:AlternateContent>
      <p:sp>
        <p:nvSpPr>
          <p:cNvPr id="73" name="TextBox 72">
            <a:extLst>
              <a:ext uri="{FF2B5EF4-FFF2-40B4-BE49-F238E27FC236}">
                <a16:creationId xmlns:a16="http://schemas.microsoft.com/office/drawing/2014/main" id="{5431FD70-4270-7114-09CA-B1A30643A514}"/>
              </a:ext>
            </a:extLst>
          </p:cNvPr>
          <p:cNvSpPr txBox="1"/>
          <p:nvPr/>
        </p:nvSpPr>
        <p:spPr>
          <a:xfrm>
            <a:off x="401689" y="4072832"/>
            <a:ext cx="10460935" cy="461665"/>
          </a:xfrm>
          <a:prstGeom prst="rect">
            <a:avLst/>
          </a:prstGeom>
          <a:noFill/>
        </p:spPr>
        <p:txBody>
          <a:bodyPr wrap="square" rtlCol="0">
            <a:spAutoFit/>
          </a:bodyPr>
          <a:lstStyle/>
          <a:p>
            <a:pPr algn="l"/>
            <a:r>
              <a:rPr lang="en-GB" sz="2400"/>
              <a:t>Complete the function machine.</a:t>
            </a:r>
          </a:p>
        </p:txBody>
      </p:sp>
      <p:cxnSp>
        <p:nvCxnSpPr>
          <p:cNvPr id="74" name="Straight Arrow Connector 73">
            <a:extLst>
              <a:ext uri="{FF2B5EF4-FFF2-40B4-BE49-F238E27FC236}">
                <a16:creationId xmlns:a16="http://schemas.microsoft.com/office/drawing/2014/main" id="{69F88998-4082-E826-BDB2-E3DC6E5E0AEA}"/>
              </a:ext>
            </a:extLst>
          </p:cNvPr>
          <p:cNvCxnSpPr>
            <a:cxnSpLocks/>
          </p:cNvCxnSpPr>
          <p:nvPr/>
        </p:nvCxnSpPr>
        <p:spPr>
          <a:xfrm>
            <a:off x="3182088" y="5568727"/>
            <a:ext cx="750197"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
            <a:extLst>
              <a:ext uri="{FF2B5EF4-FFF2-40B4-BE49-F238E27FC236}">
                <a16:creationId xmlns:a16="http://schemas.microsoft.com/office/drawing/2014/main" id="{73A6C339-1CA1-77B9-C111-655139D150D4}"/>
              </a:ext>
            </a:extLst>
          </p:cNvPr>
          <p:cNvSpPr txBox="1"/>
          <p:nvPr/>
        </p:nvSpPr>
        <p:spPr>
          <a:xfrm>
            <a:off x="2148421" y="4796847"/>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A2CA70D1-78F9-998E-5262-32A5E95B9491}"/>
                  </a:ext>
                </a:extLst>
              </p:cNvPr>
              <p:cNvSpPr>
                <a:spLocks/>
              </p:cNvSpPr>
              <p:nvPr/>
            </p:nvSpPr>
            <p:spPr>
              <a:xfrm>
                <a:off x="2148422" y="5209152"/>
                <a:ext cx="1032094" cy="712799"/>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002B61"/>
                    </a:solidFill>
                  </a:rPr>
                  <a:t>2</a:t>
                </a:r>
                <a14:m>
                  <m:oMath xmlns:m="http://schemas.openxmlformats.org/officeDocument/2006/math">
                    <m:r>
                      <a:rPr lang="en-GB" sz="2400" b="0" i="1" dirty="0" smtClean="0">
                        <a:solidFill>
                          <a:srgbClr val="002B61"/>
                        </a:solidFill>
                        <a:latin typeface="Cambria Math" panose="02040503050406030204" pitchFamily="18" charset="0"/>
                      </a:rPr>
                      <m:t>h</m:t>
                    </m:r>
                  </m:oMath>
                </a14:m>
                <a:endParaRPr lang="en-GB" sz="2400">
                  <a:solidFill>
                    <a:srgbClr val="002B61"/>
                  </a:solidFill>
                </a:endParaRPr>
              </a:p>
            </p:txBody>
          </p:sp>
        </mc:Choice>
        <mc:Fallback xmlns="">
          <p:sp>
            <p:nvSpPr>
              <p:cNvPr id="76" name="Rectangle 75">
                <a:extLst>
                  <a:ext uri="{FF2B5EF4-FFF2-40B4-BE49-F238E27FC236}">
                    <a16:creationId xmlns:a16="http://schemas.microsoft.com/office/drawing/2014/main" id="{A2CA70D1-78F9-998E-5262-32A5E95B9491}"/>
                  </a:ext>
                </a:extLst>
              </p:cNvPr>
              <p:cNvSpPr>
                <a:spLocks noRot="1" noChangeAspect="1" noMove="1" noResize="1" noEditPoints="1" noAdjustHandles="1" noChangeArrowheads="1" noChangeShapeType="1" noTextEdit="1"/>
              </p:cNvSpPr>
              <p:nvPr/>
            </p:nvSpPr>
            <p:spPr>
              <a:xfrm>
                <a:off x="2148422" y="5209152"/>
                <a:ext cx="1032094" cy="712799"/>
              </a:xfrm>
              <a:prstGeom prst="rect">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E76DD075-696B-CEA3-8C9C-CC9E1D7107D3}"/>
                  </a:ext>
                </a:extLst>
              </p:cNvPr>
              <p:cNvSpPr/>
              <p:nvPr/>
            </p:nvSpPr>
            <p:spPr>
              <a:xfrm>
                <a:off x="3938620" y="5209152"/>
                <a:ext cx="8172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xmlns="">
          <p:sp>
            <p:nvSpPr>
              <p:cNvPr id="77" name="Rectangle 76">
                <a:extLst>
                  <a:ext uri="{FF2B5EF4-FFF2-40B4-BE49-F238E27FC236}">
                    <a16:creationId xmlns:a16="http://schemas.microsoft.com/office/drawing/2014/main" id="{E76DD075-696B-CEA3-8C9C-CC9E1D7107D3}"/>
                  </a:ext>
                </a:extLst>
              </p:cNvPr>
              <p:cNvSpPr>
                <a:spLocks noRot="1" noChangeAspect="1" noMove="1" noResize="1" noEditPoints="1" noAdjustHandles="1" noChangeArrowheads="1" noChangeShapeType="1" noTextEdit="1"/>
              </p:cNvSpPr>
              <p:nvPr/>
            </p:nvSpPr>
            <p:spPr>
              <a:xfrm>
                <a:off x="3938620" y="5209152"/>
                <a:ext cx="817200" cy="712800"/>
              </a:xfrm>
              <a:prstGeom prst="rect">
                <a:avLst/>
              </a:prstGeom>
              <a:blipFill>
                <a:blip r:embed="rId7"/>
                <a:stretch>
                  <a:fillRect/>
                </a:stretch>
              </a:blipFill>
              <a:ln w="19050">
                <a:solidFill>
                  <a:schemeClr val="tx2"/>
                </a:solidFill>
              </a:ln>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7C2D32B0-F3A0-A9BA-8D77-5DCF4B4F1BD3}"/>
              </a:ext>
            </a:extLst>
          </p:cNvPr>
          <p:cNvCxnSpPr>
            <a:cxnSpLocks/>
            <a:stCxn id="77" idx="3"/>
            <a:endCxn id="79" idx="1"/>
          </p:cNvCxnSpPr>
          <p:nvPr/>
        </p:nvCxnSpPr>
        <p:spPr>
          <a:xfrm>
            <a:off x="4755820" y="5565552"/>
            <a:ext cx="697014" cy="4472"/>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B76375FB-F2BF-86A9-E50E-4EB656D836BB}"/>
                  </a:ext>
                </a:extLst>
              </p:cNvPr>
              <p:cNvSpPr/>
              <p:nvPr/>
            </p:nvSpPr>
            <p:spPr>
              <a:xfrm>
                <a:off x="5452834" y="5213624"/>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r>
                      <a:rPr lang="en-GB" sz="2400" b="0" i="0" smtClean="0">
                        <a:solidFill>
                          <a:schemeClr val="tx1"/>
                        </a:solidFill>
                        <a:latin typeface="Cambria Math" panose="02040503050406030204" pitchFamily="18" charset="0"/>
                      </a:rPr>
                      <m:t> </m:t>
                    </m:r>
                  </m:oMath>
                </a14:m>
                <a:r>
                  <a:rPr lang="en-GB" sz="2400">
                    <a:solidFill>
                      <a:schemeClr val="tx1"/>
                    </a:solidFill>
                  </a:rPr>
                  <a:t>5</a:t>
                </a:r>
              </a:p>
            </p:txBody>
          </p:sp>
        </mc:Choice>
        <mc:Fallback xmlns="">
          <p:sp>
            <p:nvSpPr>
              <p:cNvPr id="79" name="Rectangle 78">
                <a:extLst>
                  <a:ext uri="{FF2B5EF4-FFF2-40B4-BE49-F238E27FC236}">
                    <a16:creationId xmlns:a16="http://schemas.microsoft.com/office/drawing/2014/main" id="{B76375FB-F2BF-86A9-E50E-4EB656D836BB}"/>
                  </a:ext>
                </a:extLst>
              </p:cNvPr>
              <p:cNvSpPr>
                <a:spLocks noRot="1" noChangeAspect="1" noMove="1" noResize="1" noEditPoints="1" noAdjustHandles="1" noChangeArrowheads="1" noChangeShapeType="1" noTextEdit="1"/>
              </p:cNvSpPr>
              <p:nvPr/>
            </p:nvSpPr>
            <p:spPr>
              <a:xfrm>
                <a:off x="5452834" y="5213624"/>
                <a:ext cx="817200" cy="712800"/>
              </a:xfrm>
              <a:prstGeom prst="rect">
                <a:avLst/>
              </a:prstGeom>
              <a:blipFill>
                <a:blip r:embed="rId8"/>
                <a:stretch>
                  <a:fillRect/>
                </a:stretch>
              </a:blipFill>
              <a:ln w="19050">
                <a:solidFill>
                  <a:schemeClr val="tx2"/>
                </a:solidFill>
              </a:ln>
            </p:spPr>
            <p:txBody>
              <a:bodyPr/>
              <a:lstStyle/>
              <a:p>
                <a:r>
                  <a:rPr lang="en-US">
                    <a:noFill/>
                  </a:rPr>
                  <a:t> </a:t>
                </a:r>
              </a:p>
            </p:txBody>
          </p:sp>
        </mc:Fallback>
      </mc:AlternateContent>
      <p:cxnSp>
        <p:nvCxnSpPr>
          <p:cNvPr id="80" name="Straight Arrow Connector 79">
            <a:extLst>
              <a:ext uri="{FF2B5EF4-FFF2-40B4-BE49-F238E27FC236}">
                <a16:creationId xmlns:a16="http://schemas.microsoft.com/office/drawing/2014/main" id="{3CB89110-0D10-B3D4-21EB-4BA8DAB6B2E7}"/>
              </a:ext>
            </a:extLst>
          </p:cNvPr>
          <p:cNvCxnSpPr>
            <a:cxnSpLocks/>
            <a:stCxn id="79" idx="3"/>
          </p:cNvCxnSpPr>
          <p:nvPr/>
        </p:nvCxnSpPr>
        <p:spPr>
          <a:xfrm>
            <a:off x="6270034" y="5570024"/>
            <a:ext cx="672287" cy="17451"/>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7">
            <a:extLst>
              <a:ext uri="{FF2B5EF4-FFF2-40B4-BE49-F238E27FC236}">
                <a16:creationId xmlns:a16="http://schemas.microsoft.com/office/drawing/2014/main" id="{DB1D42C1-9C56-B17A-FD7B-579EED3EC599}"/>
              </a:ext>
            </a:extLst>
          </p:cNvPr>
          <p:cNvSpPr txBox="1"/>
          <p:nvPr/>
        </p:nvSpPr>
        <p:spPr>
          <a:xfrm>
            <a:off x="6948748" y="4815701"/>
            <a:ext cx="103208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82" name="Rectangle 81">
            <a:extLst>
              <a:ext uri="{FF2B5EF4-FFF2-40B4-BE49-F238E27FC236}">
                <a16:creationId xmlns:a16="http://schemas.microsoft.com/office/drawing/2014/main" id="{4A682B99-C813-C247-80F8-09E69A214E24}"/>
              </a:ext>
            </a:extLst>
          </p:cNvPr>
          <p:cNvSpPr>
            <a:spLocks/>
          </p:cNvSpPr>
          <p:nvPr/>
        </p:nvSpPr>
        <p:spPr>
          <a:xfrm>
            <a:off x="6948748" y="5228006"/>
            <a:ext cx="1074457" cy="712799"/>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E5C7F5A8-A372-D712-C235-88E08B0A3058}"/>
                  </a:ext>
                </a:extLst>
              </p:cNvPr>
              <p:cNvSpPr txBox="1"/>
              <p:nvPr/>
            </p:nvSpPr>
            <p:spPr>
              <a:xfrm>
                <a:off x="4762155" y="5104253"/>
                <a:ext cx="672379" cy="461665"/>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sz="2400" i="1" dirty="0" smtClean="0">
                          <a:solidFill>
                            <a:schemeClr val="accent6"/>
                          </a:solidFill>
                          <a:latin typeface="Cambria Math" panose="02040503050406030204" pitchFamily="18" charset="0"/>
                        </a:rPr>
                        <m:t>h</m:t>
                      </m:r>
                    </m:oMath>
                  </m:oMathPara>
                </a14:m>
                <a:endParaRPr lang="en-GB" sz="2400">
                  <a:solidFill>
                    <a:schemeClr val="accent6"/>
                  </a:solidFill>
                </a:endParaRPr>
              </a:p>
            </p:txBody>
          </p:sp>
        </mc:Choice>
        <mc:Fallback xmlns="">
          <p:sp>
            <p:nvSpPr>
              <p:cNvPr id="83" name="TextBox 82">
                <a:extLst>
                  <a:ext uri="{FF2B5EF4-FFF2-40B4-BE49-F238E27FC236}">
                    <a16:creationId xmlns:a16="http://schemas.microsoft.com/office/drawing/2014/main" id="{E5C7F5A8-A372-D712-C235-88E08B0A3058}"/>
                  </a:ext>
                </a:extLst>
              </p:cNvPr>
              <p:cNvSpPr txBox="1">
                <a:spLocks noRot="1" noChangeAspect="1" noMove="1" noResize="1" noEditPoints="1" noAdjustHandles="1" noChangeArrowheads="1" noChangeShapeType="1" noTextEdit="1"/>
              </p:cNvSpPr>
              <p:nvPr/>
            </p:nvSpPr>
            <p:spPr>
              <a:xfrm>
                <a:off x="4762155" y="5104253"/>
                <a:ext cx="672379" cy="4616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5A400992-4BED-4797-3718-DBC95C5024AF}"/>
                  </a:ext>
                </a:extLst>
              </p:cNvPr>
              <p:cNvSpPr txBox="1"/>
              <p:nvPr/>
            </p:nvSpPr>
            <p:spPr>
              <a:xfrm>
                <a:off x="6794556" y="2106410"/>
                <a:ext cx="1374591" cy="461665"/>
              </a:xfrm>
              <a:prstGeom prst="rect">
                <a:avLst/>
              </a:prstGeom>
              <a:noFill/>
            </p:spPr>
            <p:txBody>
              <a:bodyPr wrap="square" rtlCol="0">
                <a:spAutoFit/>
              </a:bodyPr>
              <a:lstStyle/>
              <a:p>
                <a:pPr algn="ctr"/>
                <a:r>
                  <a:rPr lang="en-GB" sz="2400">
                    <a:solidFill>
                      <a:schemeClr val="accent6"/>
                    </a:solidFill>
                  </a:rPr>
                  <a:t>6</a:t>
                </a:r>
                <a14:m>
                  <m:oMath xmlns:m="http://schemas.openxmlformats.org/officeDocument/2006/math">
                    <m:r>
                      <a:rPr lang="en-GB" sz="2400" b="0" i="1" smtClean="0">
                        <a:solidFill>
                          <a:schemeClr val="accent6"/>
                        </a:solidFill>
                        <a:latin typeface="Cambria Math" panose="02040503050406030204" pitchFamily="18" charset="0"/>
                      </a:rPr>
                      <m:t>𝑔</m:t>
                    </m:r>
                    <m:r>
                      <a:rPr lang="en-GB" sz="2400" b="0" i="1" smtClean="0">
                        <a:solidFill>
                          <a:schemeClr val="accent6"/>
                        </a:solidFill>
                        <a:latin typeface="Cambria Math" panose="02040503050406030204" pitchFamily="18" charset="0"/>
                      </a:rPr>
                      <m:t>−</m:t>
                    </m:r>
                  </m:oMath>
                </a14:m>
                <a:r>
                  <a:rPr lang="en-GB" sz="2400">
                    <a:solidFill>
                      <a:schemeClr val="accent6"/>
                    </a:solidFill>
                  </a:rPr>
                  <a:t> 7</a:t>
                </a:r>
              </a:p>
            </p:txBody>
          </p:sp>
        </mc:Choice>
        <mc:Fallback xmlns="">
          <p:sp>
            <p:nvSpPr>
              <p:cNvPr id="86" name="TextBox 85">
                <a:extLst>
                  <a:ext uri="{FF2B5EF4-FFF2-40B4-BE49-F238E27FC236}">
                    <a16:creationId xmlns:a16="http://schemas.microsoft.com/office/drawing/2014/main" id="{5A400992-4BED-4797-3718-DBC95C5024AF}"/>
                  </a:ext>
                </a:extLst>
              </p:cNvPr>
              <p:cNvSpPr txBox="1">
                <a:spLocks noRot="1" noChangeAspect="1" noMove="1" noResize="1" noEditPoints="1" noAdjustHandles="1" noChangeArrowheads="1" noChangeShapeType="1" noTextEdit="1"/>
              </p:cNvSpPr>
              <p:nvPr/>
            </p:nvSpPr>
            <p:spPr>
              <a:xfrm>
                <a:off x="6794556" y="2106410"/>
                <a:ext cx="1374591" cy="461665"/>
              </a:xfrm>
              <a:prstGeom prst="rect">
                <a:avLst/>
              </a:prstGeom>
              <a:blipFill>
                <a:blip r:embed="rId10"/>
                <a:stretch>
                  <a:fillRect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F50F78FC-1A61-7DAB-6C8B-53608FA05B06}"/>
                  </a:ext>
                </a:extLst>
              </p:cNvPr>
              <p:cNvSpPr txBox="1"/>
              <p:nvPr/>
            </p:nvSpPr>
            <p:spPr>
              <a:xfrm>
                <a:off x="6803609" y="5355433"/>
                <a:ext cx="1374591" cy="461665"/>
              </a:xfrm>
              <a:prstGeom prst="rect">
                <a:avLst/>
              </a:prstGeom>
              <a:noFill/>
            </p:spPr>
            <p:txBody>
              <a:bodyPr wrap="square" rtlCol="0">
                <a:spAutoFit/>
              </a:bodyPr>
              <a:lstStyle/>
              <a:p>
                <a:pPr algn="ctr"/>
                <a14:m>
                  <m:oMath xmlns:m="http://schemas.openxmlformats.org/officeDocument/2006/math">
                    <m:r>
                      <a:rPr lang="en-GB" sz="2400" b="0" i="1" smtClean="0">
                        <a:solidFill>
                          <a:schemeClr val="accent6"/>
                        </a:solidFill>
                        <a:latin typeface="Cambria Math" panose="02040503050406030204" pitchFamily="18" charset="0"/>
                      </a:rPr>
                      <m:t>h</m:t>
                    </m:r>
                    <m:r>
                      <a:rPr lang="en-GB" sz="2400" b="0" i="1" smtClean="0">
                        <a:solidFill>
                          <a:schemeClr val="accent6"/>
                        </a:solidFill>
                        <a:latin typeface="Cambria Math" panose="02040503050406030204" pitchFamily="18" charset="0"/>
                      </a:rPr>
                      <m:t>+ </m:t>
                    </m:r>
                  </m:oMath>
                </a14:m>
                <a:r>
                  <a:rPr lang="en-GB" sz="2400">
                    <a:solidFill>
                      <a:schemeClr val="accent6"/>
                    </a:solidFill>
                  </a:rPr>
                  <a:t>5</a:t>
                </a:r>
              </a:p>
            </p:txBody>
          </p:sp>
        </mc:Choice>
        <mc:Fallback xmlns="">
          <p:sp>
            <p:nvSpPr>
              <p:cNvPr id="87" name="TextBox 86">
                <a:extLst>
                  <a:ext uri="{FF2B5EF4-FFF2-40B4-BE49-F238E27FC236}">
                    <a16:creationId xmlns:a16="http://schemas.microsoft.com/office/drawing/2014/main" id="{F50F78FC-1A61-7DAB-6C8B-53608FA05B06}"/>
                  </a:ext>
                </a:extLst>
              </p:cNvPr>
              <p:cNvSpPr txBox="1">
                <a:spLocks noRot="1" noChangeAspect="1" noMove="1" noResize="1" noEditPoints="1" noAdjustHandles="1" noChangeArrowheads="1" noChangeShapeType="1" noTextEdit="1"/>
              </p:cNvSpPr>
              <p:nvPr/>
            </p:nvSpPr>
            <p:spPr>
              <a:xfrm>
                <a:off x="6803609" y="5355433"/>
                <a:ext cx="1374591" cy="461665"/>
              </a:xfrm>
              <a:prstGeom prst="rect">
                <a:avLst/>
              </a:prstGeom>
              <a:blipFill>
                <a:blip r:embed="rId11"/>
                <a:stretch>
                  <a:fillRect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315081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500"/>
                                        <p:tgtEl>
                                          <p:spTgt spid="77"/>
                                        </p:tgtEl>
                                      </p:cBhvr>
                                    </p:animEffect>
                                  </p:childTnLst>
                                </p:cTn>
                              </p:par>
                              <p:par>
                                <p:cTn id="27" presetID="10"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fade">
                                      <p:cBhvr>
                                        <p:cTn id="29" dur="500"/>
                                        <p:tgtEl>
                                          <p:spTgt spid="7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par>
                                <p:cTn id="33" presetID="10"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500"/>
                                        <p:tgtEl>
                                          <p:spTgt spid="8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500"/>
                                        <p:tgtEl>
                                          <p:spTgt spid="8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500"/>
                                        <p:tgtEl>
                                          <p:spTgt spid="8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5" grpId="0"/>
      <p:bldP spid="76" grpId="0" animBg="1"/>
      <p:bldP spid="77" grpId="0" animBg="1"/>
      <p:bldP spid="79" grpId="0" animBg="1"/>
      <p:bldP spid="81" grpId="0"/>
      <p:bldP spid="82" grpId="0" animBg="1"/>
      <p:bldP spid="83"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A792F-737B-4B5E-7478-5D8474F2A7B3}"/>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0420920E-E985-E266-5F23-3C70C2651424}"/>
              </a:ext>
            </a:extLst>
          </p:cNvPr>
          <p:cNvSpPr txBox="1"/>
          <p:nvPr/>
        </p:nvSpPr>
        <p:spPr>
          <a:xfrm>
            <a:off x="113785" y="10836"/>
            <a:ext cx="10460933" cy="461665"/>
          </a:xfrm>
          <a:prstGeom prst="rect">
            <a:avLst/>
          </a:prstGeom>
          <a:noFill/>
        </p:spPr>
        <p:txBody>
          <a:bodyPr wrap="square" rtlCol="0">
            <a:spAutoFit/>
          </a:bodyPr>
          <a:lstStyle/>
          <a:p>
            <a:pPr algn="l"/>
            <a:r>
              <a:rPr lang="en-GB" sz="2400" dirty="0"/>
              <a:t>Complete the function machines. </a:t>
            </a:r>
          </a:p>
        </p:txBody>
      </p:sp>
      <p:cxnSp>
        <p:nvCxnSpPr>
          <p:cNvPr id="30" name="Straight Arrow Connector 29">
            <a:extLst>
              <a:ext uri="{FF2B5EF4-FFF2-40B4-BE49-F238E27FC236}">
                <a16:creationId xmlns:a16="http://schemas.microsoft.com/office/drawing/2014/main" id="{32328719-FA6F-DB9F-6A7B-D0D5C46BA92B}"/>
              </a:ext>
            </a:extLst>
          </p:cNvPr>
          <p:cNvCxnSpPr>
            <a:cxnSpLocks/>
          </p:cNvCxnSpPr>
          <p:nvPr/>
        </p:nvCxnSpPr>
        <p:spPr>
          <a:xfrm>
            <a:off x="3922975" y="1148048"/>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1A938A1-48F2-AA6F-4138-12D8ABBF45EF}"/>
              </a:ext>
            </a:extLst>
          </p:cNvPr>
          <p:cNvSpPr txBox="1"/>
          <p:nvPr/>
        </p:nvSpPr>
        <p:spPr>
          <a:xfrm>
            <a:off x="2654454" y="376168"/>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D1BA5DBF-E449-0B47-8D21-063EDD9F9A05}"/>
                  </a:ext>
                </a:extLst>
              </p:cNvPr>
              <p:cNvSpPr>
                <a:spLocks/>
              </p:cNvSpPr>
              <p:nvPr/>
            </p:nvSpPr>
            <p:spPr>
              <a:xfrm>
                <a:off x="2653638" y="788473"/>
                <a:ext cx="12816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i="1" dirty="0" smtClean="0">
                          <a:solidFill>
                            <a:srgbClr val="002B61"/>
                          </a:solidFill>
                          <a:latin typeface="Cambria Math" panose="02040503050406030204" pitchFamily="18" charset="0"/>
                        </a:rPr>
                        <m:t>𝑤</m:t>
                      </m:r>
                    </m:oMath>
                  </m:oMathPara>
                </a14:m>
                <a:endParaRPr lang="en-GB" sz="2400">
                  <a:solidFill>
                    <a:srgbClr val="002B61"/>
                  </a:solidFill>
                </a:endParaRPr>
              </a:p>
            </p:txBody>
          </p:sp>
        </mc:Choice>
        <mc:Fallback>
          <p:sp>
            <p:nvSpPr>
              <p:cNvPr id="34" name="Rectangle 33">
                <a:extLst>
                  <a:ext uri="{FF2B5EF4-FFF2-40B4-BE49-F238E27FC236}">
                    <a16:creationId xmlns:a16="http://schemas.microsoft.com/office/drawing/2014/main" id="{D1BA5DBF-E449-0B47-8D21-063EDD9F9A05}"/>
                  </a:ext>
                </a:extLst>
              </p:cNvPr>
              <p:cNvSpPr>
                <a:spLocks noRot="1" noChangeAspect="1" noMove="1" noResize="1" noEditPoints="1" noAdjustHandles="1" noChangeArrowheads="1" noChangeShapeType="1" noTextEdit="1"/>
              </p:cNvSpPr>
              <p:nvPr/>
            </p:nvSpPr>
            <p:spPr>
              <a:xfrm>
                <a:off x="2653638" y="788473"/>
                <a:ext cx="1281600" cy="712800"/>
              </a:xfrm>
              <a:prstGeom prst="rect">
                <a:avLst/>
              </a:prstGeom>
              <a:blipFill>
                <a:blip r:embed="rId2"/>
                <a:stretch>
                  <a:fillRect/>
                </a:stretch>
              </a:blipFill>
              <a:ln w="19050">
                <a:solidFill>
                  <a:schemeClr val="tx2"/>
                </a:solidFill>
              </a:ln>
            </p:spPr>
            <p:txBody>
              <a:bodyPr/>
              <a:lstStyle/>
              <a:p>
                <a:r>
                  <a:rPr lang="en-GB">
                    <a:noFill/>
                  </a:rPr>
                  <a:t> </a:t>
                </a:r>
              </a:p>
            </p:txBody>
          </p:sp>
        </mc:Fallback>
      </mc:AlternateContent>
      <p:cxnSp>
        <p:nvCxnSpPr>
          <p:cNvPr id="35" name="Straight Arrow Connector 34">
            <a:extLst>
              <a:ext uri="{FF2B5EF4-FFF2-40B4-BE49-F238E27FC236}">
                <a16:creationId xmlns:a16="http://schemas.microsoft.com/office/drawing/2014/main" id="{09B74EFC-7C4D-D133-B733-4E22E04A831B}"/>
              </a:ext>
            </a:extLst>
          </p:cNvPr>
          <p:cNvCxnSpPr>
            <a:cxnSpLocks/>
          </p:cNvCxnSpPr>
          <p:nvPr/>
        </p:nvCxnSpPr>
        <p:spPr>
          <a:xfrm>
            <a:off x="5514814" y="1144873"/>
            <a:ext cx="770400" cy="317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8">
            <a:extLst>
              <a:ext uri="{FF2B5EF4-FFF2-40B4-BE49-F238E27FC236}">
                <a16:creationId xmlns:a16="http://schemas.microsoft.com/office/drawing/2014/main" id="{DF8B4B8D-587A-DAD9-C59A-5C783CB53BC3}"/>
              </a:ext>
            </a:extLst>
          </p:cNvPr>
          <p:cNvSpPr txBox="1"/>
          <p:nvPr/>
        </p:nvSpPr>
        <p:spPr>
          <a:xfrm>
            <a:off x="7856082" y="367235"/>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37" name="Rectangle 36">
            <a:extLst>
              <a:ext uri="{FF2B5EF4-FFF2-40B4-BE49-F238E27FC236}">
                <a16:creationId xmlns:a16="http://schemas.microsoft.com/office/drawing/2014/main" id="{965BCAFA-BEF5-3A73-7B7C-99C1797413DE}"/>
              </a:ext>
            </a:extLst>
          </p:cNvPr>
          <p:cNvSpPr>
            <a:spLocks/>
          </p:cNvSpPr>
          <p:nvPr/>
        </p:nvSpPr>
        <p:spPr>
          <a:xfrm>
            <a:off x="7856081" y="779540"/>
            <a:ext cx="127997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cxnSp>
        <p:nvCxnSpPr>
          <p:cNvPr id="38" name="Straight Arrow Connector 37">
            <a:extLst>
              <a:ext uri="{FF2B5EF4-FFF2-40B4-BE49-F238E27FC236}">
                <a16:creationId xmlns:a16="http://schemas.microsoft.com/office/drawing/2014/main" id="{6A09FB3E-B706-CC32-EF78-303DC5AC8EDE}"/>
              </a:ext>
            </a:extLst>
          </p:cNvPr>
          <p:cNvCxnSpPr>
            <a:cxnSpLocks/>
          </p:cNvCxnSpPr>
          <p:nvPr/>
        </p:nvCxnSpPr>
        <p:spPr>
          <a:xfrm>
            <a:off x="7090119" y="1135940"/>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AC3C46B9-5010-377A-84A2-02B9DEEF87FE}"/>
                  </a:ext>
                </a:extLst>
              </p:cNvPr>
              <p:cNvSpPr txBox="1"/>
              <p:nvPr/>
            </p:nvSpPr>
            <p:spPr>
              <a:xfrm>
                <a:off x="5515101" y="546001"/>
                <a:ext cx="750193" cy="584134"/>
              </a:xfrm>
              <a:prstGeom prst="rect">
                <a:avLst/>
              </a:prstGeom>
              <a:noFill/>
            </p:spPr>
            <p:txBody>
              <a:bodyPr wrap="square" rtlCol="0">
                <a:spAutoFit/>
              </a:bodyPr>
              <a:lstStyle/>
              <a:p>
                <a:pPr algn="ctr"/>
                <a14:m>
                  <m:oMath xmlns:m="http://schemas.openxmlformats.org/officeDocument/2006/math">
                    <m:f>
                      <m:fPr>
                        <m:ctrlPr>
                          <a:rPr lang="en-GB" sz="2400" i="1" smtClean="0">
                            <a:solidFill>
                              <a:schemeClr val="accent6"/>
                            </a:solidFill>
                            <a:latin typeface="Cambria Math" panose="02040503050406030204" pitchFamily="18" charset="0"/>
                          </a:rPr>
                        </m:ctrlPr>
                      </m:fPr>
                      <m:num>
                        <m:r>
                          <a:rPr lang="en-GB" sz="2400" b="0" i="1" smtClean="0">
                            <a:solidFill>
                              <a:schemeClr val="accent6"/>
                            </a:solidFill>
                            <a:latin typeface="Cambria Math" panose="02040503050406030204" pitchFamily="18" charset="0"/>
                          </a:rPr>
                          <m:t>𝑤</m:t>
                        </m:r>
                      </m:num>
                      <m:den>
                        <m:r>
                          <a:rPr lang="en-GB" sz="2400" b="0" i="1" smtClean="0">
                            <a:solidFill>
                              <a:schemeClr val="accent6"/>
                            </a:solidFill>
                            <a:latin typeface="Cambria Math" panose="02040503050406030204" pitchFamily="18" charset="0"/>
                          </a:rPr>
                          <m:t>3</m:t>
                        </m:r>
                      </m:den>
                    </m:f>
                  </m:oMath>
                </a14:m>
                <a:r>
                  <a:rPr lang="en-GB" sz="2400">
                    <a:solidFill>
                      <a:schemeClr val="accent6"/>
                    </a:solidFill>
                  </a:rPr>
                  <a:t> </a:t>
                </a:r>
              </a:p>
            </p:txBody>
          </p:sp>
        </mc:Choice>
        <mc:Fallback>
          <p:sp>
            <p:nvSpPr>
              <p:cNvPr id="40" name="TextBox 39">
                <a:extLst>
                  <a:ext uri="{FF2B5EF4-FFF2-40B4-BE49-F238E27FC236}">
                    <a16:creationId xmlns:a16="http://schemas.microsoft.com/office/drawing/2014/main" id="{AC3C46B9-5010-377A-84A2-02B9DEEF87FE}"/>
                  </a:ext>
                </a:extLst>
              </p:cNvPr>
              <p:cNvSpPr txBox="1">
                <a:spLocks noRot="1" noChangeAspect="1" noMove="1" noResize="1" noEditPoints="1" noAdjustHandles="1" noChangeArrowheads="1" noChangeShapeType="1" noTextEdit="1"/>
              </p:cNvSpPr>
              <p:nvPr/>
            </p:nvSpPr>
            <p:spPr>
              <a:xfrm>
                <a:off x="5515101" y="546001"/>
                <a:ext cx="750193" cy="584134"/>
              </a:xfrm>
              <a:prstGeom prst="rect">
                <a:avLst/>
              </a:prstGeom>
              <a:blipFill>
                <a:blip r:embed="rId3"/>
                <a:stretch>
                  <a:fillRect/>
                </a:stretch>
              </a:blipFill>
            </p:spPr>
            <p:txBody>
              <a:bodyPr/>
              <a:lstStyle/>
              <a:p>
                <a:r>
                  <a:rPr lang="en-GB">
                    <a:noFill/>
                  </a:rPr>
                  <a:t> </a:t>
                </a:r>
              </a:p>
            </p:txBody>
          </p:sp>
        </mc:Fallback>
      </mc:AlternateContent>
      <p:cxnSp>
        <p:nvCxnSpPr>
          <p:cNvPr id="43" name="Straight Arrow Connector 42">
            <a:extLst>
              <a:ext uri="{FF2B5EF4-FFF2-40B4-BE49-F238E27FC236}">
                <a16:creationId xmlns:a16="http://schemas.microsoft.com/office/drawing/2014/main" id="{B85423BE-D305-BABB-4748-AD713331A929}"/>
              </a:ext>
            </a:extLst>
          </p:cNvPr>
          <p:cNvCxnSpPr>
            <a:cxnSpLocks/>
          </p:cNvCxnSpPr>
          <p:nvPr/>
        </p:nvCxnSpPr>
        <p:spPr>
          <a:xfrm>
            <a:off x="3922975" y="2668389"/>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E7E741F-6614-2710-6727-3449845D9AD3}"/>
              </a:ext>
            </a:extLst>
          </p:cNvPr>
          <p:cNvSpPr txBox="1"/>
          <p:nvPr/>
        </p:nvSpPr>
        <p:spPr>
          <a:xfrm>
            <a:off x="2654454" y="1896509"/>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mc:Choice xmlns:a14="http://schemas.microsoft.com/office/drawing/2010/main" Requires="a14">
          <p:sp>
            <p:nvSpPr>
              <p:cNvPr id="45" name="Rectangle 44">
                <a:extLst>
                  <a:ext uri="{FF2B5EF4-FFF2-40B4-BE49-F238E27FC236}">
                    <a16:creationId xmlns:a16="http://schemas.microsoft.com/office/drawing/2014/main" id="{7DA85D40-146E-5551-61DF-DE4D6C7C25BF}"/>
                  </a:ext>
                </a:extLst>
              </p:cNvPr>
              <p:cNvSpPr>
                <a:spLocks/>
              </p:cNvSpPr>
              <p:nvPr/>
            </p:nvSpPr>
            <p:spPr>
              <a:xfrm>
                <a:off x="2653638" y="2308814"/>
                <a:ext cx="12816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002B61"/>
                    </a:solidFill>
                  </a:rPr>
                  <a:t>3</a:t>
                </a:r>
                <a14:m>
                  <m:oMath xmlns:m="http://schemas.openxmlformats.org/officeDocument/2006/math">
                    <m:r>
                      <a:rPr lang="en-GB" sz="2400" i="1" dirty="0" smtClean="0">
                        <a:solidFill>
                          <a:srgbClr val="002B61"/>
                        </a:solidFill>
                        <a:latin typeface="Cambria Math" panose="02040503050406030204" pitchFamily="18" charset="0"/>
                      </a:rPr>
                      <m:t>𝑥</m:t>
                    </m:r>
                  </m:oMath>
                </a14:m>
                <a:endParaRPr lang="en-GB" sz="2400">
                  <a:solidFill>
                    <a:srgbClr val="002B61"/>
                  </a:solidFill>
                </a:endParaRPr>
              </a:p>
            </p:txBody>
          </p:sp>
        </mc:Choice>
        <mc:Fallback>
          <p:sp>
            <p:nvSpPr>
              <p:cNvPr id="45" name="Rectangle 44">
                <a:extLst>
                  <a:ext uri="{FF2B5EF4-FFF2-40B4-BE49-F238E27FC236}">
                    <a16:creationId xmlns:a16="http://schemas.microsoft.com/office/drawing/2014/main" id="{7DA85D40-146E-5551-61DF-DE4D6C7C25BF}"/>
                  </a:ext>
                </a:extLst>
              </p:cNvPr>
              <p:cNvSpPr>
                <a:spLocks noRot="1" noChangeAspect="1" noMove="1" noResize="1" noEditPoints="1" noAdjustHandles="1" noChangeArrowheads="1" noChangeShapeType="1" noTextEdit="1"/>
              </p:cNvSpPr>
              <p:nvPr/>
            </p:nvSpPr>
            <p:spPr>
              <a:xfrm>
                <a:off x="2653638" y="2308814"/>
                <a:ext cx="1281600" cy="712800"/>
              </a:xfrm>
              <a:prstGeom prst="rect">
                <a:avLst/>
              </a:prstGeom>
              <a:blipFill>
                <a:blip r:embed="rId4"/>
                <a:stretch>
                  <a:fillRect/>
                </a:stretch>
              </a:blipFill>
              <a:ln w="19050">
                <a:solidFill>
                  <a:schemeClr val="tx2"/>
                </a:solidFill>
              </a:ln>
            </p:spPr>
            <p:txBody>
              <a:bodyPr/>
              <a:lstStyle/>
              <a:p>
                <a:r>
                  <a:rPr lang="en-GB">
                    <a:noFill/>
                  </a:rPr>
                  <a:t> </a:t>
                </a:r>
              </a:p>
            </p:txBody>
          </p:sp>
        </mc:Fallback>
      </mc:AlternateContent>
      <p:cxnSp>
        <p:nvCxnSpPr>
          <p:cNvPr id="47" name="Straight Arrow Connector 46">
            <a:extLst>
              <a:ext uri="{FF2B5EF4-FFF2-40B4-BE49-F238E27FC236}">
                <a16:creationId xmlns:a16="http://schemas.microsoft.com/office/drawing/2014/main" id="{A176CE08-ED0D-DDFF-BA86-948F9B0D8DBB}"/>
              </a:ext>
            </a:extLst>
          </p:cNvPr>
          <p:cNvCxnSpPr>
            <a:cxnSpLocks/>
            <a:stCxn id="46" idx="3"/>
          </p:cNvCxnSpPr>
          <p:nvPr/>
        </p:nvCxnSpPr>
        <p:spPr>
          <a:xfrm>
            <a:off x="5514814" y="2665214"/>
            <a:ext cx="770400" cy="317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TextBox 8">
            <a:extLst>
              <a:ext uri="{FF2B5EF4-FFF2-40B4-BE49-F238E27FC236}">
                <a16:creationId xmlns:a16="http://schemas.microsoft.com/office/drawing/2014/main" id="{365E3C95-3D75-826A-EF83-7F3109F6BDB4}"/>
              </a:ext>
            </a:extLst>
          </p:cNvPr>
          <p:cNvSpPr txBox="1"/>
          <p:nvPr/>
        </p:nvSpPr>
        <p:spPr>
          <a:xfrm>
            <a:off x="7856082" y="1887576"/>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49" name="Rectangle 48">
            <a:extLst>
              <a:ext uri="{FF2B5EF4-FFF2-40B4-BE49-F238E27FC236}">
                <a16:creationId xmlns:a16="http://schemas.microsoft.com/office/drawing/2014/main" id="{978F6039-B47D-3527-5031-058E6897DE4B}"/>
              </a:ext>
            </a:extLst>
          </p:cNvPr>
          <p:cNvSpPr>
            <a:spLocks/>
          </p:cNvSpPr>
          <p:nvPr/>
        </p:nvSpPr>
        <p:spPr>
          <a:xfrm>
            <a:off x="7856081" y="2299881"/>
            <a:ext cx="127997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cxnSp>
        <p:nvCxnSpPr>
          <p:cNvPr id="51" name="Straight Arrow Connector 50">
            <a:extLst>
              <a:ext uri="{FF2B5EF4-FFF2-40B4-BE49-F238E27FC236}">
                <a16:creationId xmlns:a16="http://schemas.microsoft.com/office/drawing/2014/main" id="{A7943F6A-409B-F74A-010A-400B5F684B2A}"/>
              </a:ext>
            </a:extLst>
          </p:cNvPr>
          <p:cNvCxnSpPr>
            <a:cxnSpLocks/>
          </p:cNvCxnSpPr>
          <p:nvPr/>
        </p:nvCxnSpPr>
        <p:spPr>
          <a:xfrm>
            <a:off x="7090119" y="2656281"/>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E75F792D-C56D-2B7D-94B9-A111FA2B6D47}"/>
                  </a:ext>
                </a:extLst>
              </p:cNvPr>
              <p:cNvSpPr txBox="1"/>
              <p:nvPr/>
            </p:nvSpPr>
            <p:spPr>
              <a:xfrm>
                <a:off x="5521149" y="2152504"/>
                <a:ext cx="763281" cy="461665"/>
              </a:xfrm>
              <a:prstGeom prst="rect">
                <a:avLst/>
              </a:prstGeom>
              <a:noFill/>
            </p:spPr>
            <p:txBody>
              <a:bodyPr wrap="square" rtlCol="0">
                <a:spAutoFit/>
              </a:bodyPr>
              <a:lstStyle/>
              <a:p>
                <a:pPr algn="ctr"/>
                <a:r>
                  <a:rPr lang="en-GB" sz="2400">
                    <a:solidFill>
                      <a:schemeClr val="accent6"/>
                    </a:solidFill>
                  </a:rPr>
                  <a:t>12</a:t>
                </a:r>
                <a14:m>
                  <m:oMath xmlns:m="http://schemas.openxmlformats.org/officeDocument/2006/math">
                    <m:r>
                      <a:rPr lang="en-GB" sz="2400" b="0" i="1" smtClean="0">
                        <a:solidFill>
                          <a:schemeClr val="accent6"/>
                        </a:solidFill>
                        <a:latin typeface="Cambria Math" panose="02040503050406030204" pitchFamily="18" charset="0"/>
                      </a:rPr>
                      <m:t>𝑥</m:t>
                    </m:r>
                  </m:oMath>
                </a14:m>
                <a:endParaRPr lang="en-GB" sz="2400">
                  <a:solidFill>
                    <a:schemeClr val="accent6"/>
                  </a:solidFill>
                </a:endParaRPr>
              </a:p>
            </p:txBody>
          </p:sp>
        </mc:Choice>
        <mc:Fallback>
          <p:sp>
            <p:nvSpPr>
              <p:cNvPr id="53" name="TextBox 52">
                <a:extLst>
                  <a:ext uri="{FF2B5EF4-FFF2-40B4-BE49-F238E27FC236}">
                    <a16:creationId xmlns:a16="http://schemas.microsoft.com/office/drawing/2014/main" id="{E75F792D-C56D-2B7D-94B9-A111FA2B6D47}"/>
                  </a:ext>
                </a:extLst>
              </p:cNvPr>
              <p:cNvSpPr txBox="1">
                <a:spLocks noRot="1" noChangeAspect="1" noMove="1" noResize="1" noEditPoints="1" noAdjustHandles="1" noChangeArrowheads="1" noChangeShapeType="1" noTextEdit="1"/>
              </p:cNvSpPr>
              <p:nvPr/>
            </p:nvSpPr>
            <p:spPr>
              <a:xfrm>
                <a:off x="5521149" y="2152504"/>
                <a:ext cx="763281" cy="461665"/>
              </a:xfrm>
              <a:prstGeom prst="rect">
                <a:avLst/>
              </a:prstGeom>
              <a:blipFill>
                <a:blip r:embed="rId5"/>
                <a:stretch>
                  <a:fillRect l="-6400" t="-10526" b="-28947"/>
                </a:stretch>
              </a:blipFill>
            </p:spPr>
            <p:txBody>
              <a:bodyPr/>
              <a:lstStyle/>
              <a:p>
                <a:r>
                  <a:rPr lang="en-GB">
                    <a:noFill/>
                  </a:rPr>
                  <a:t> </a:t>
                </a:r>
              </a:p>
            </p:txBody>
          </p:sp>
        </mc:Fallback>
      </mc:AlternateContent>
      <p:cxnSp>
        <p:nvCxnSpPr>
          <p:cNvPr id="54" name="Straight Arrow Connector 53">
            <a:extLst>
              <a:ext uri="{FF2B5EF4-FFF2-40B4-BE49-F238E27FC236}">
                <a16:creationId xmlns:a16="http://schemas.microsoft.com/office/drawing/2014/main" id="{3F616F53-0B78-7B99-1E50-320925778E51}"/>
              </a:ext>
            </a:extLst>
          </p:cNvPr>
          <p:cNvCxnSpPr>
            <a:cxnSpLocks/>
          </p:cNvCxnSpPr>
          <p:nvPr/>
        </p:nvCxnSpPr>
        <p:spPr>
          <a:xfrm>
            <a:off x="3922975" y="4188730"/>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4C1E4E5-0A25-7FDA-2E68-4632BFF1EBE2}"/>
              </a:ext>
            </a:extLst>
          </p:cNvPr>
          <p:cNvSpPr txBox="1"/>
          <p:nvPr/>
        </p:nvSpPr>
        <p:spPr>
          <a:xfrm>
            <a:off x="2654454" y="3416850"/>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mc:Choice xmlns:a14="http://schemas.microsoft.com/office/drawing/2010/main" Requires="a14">
          <p:sp>
            <p:nvSpPr>
              <p:cNvPr id="56" name="Rectangle 55">
                <a:extLst>
                  <a:ext uri="{FF2B5EF4-FFF2-40B4-BE49-F238E27FC236}">
                    <a16:creationId xmlns:a16="http://schemas.microsoft.com/office/drawing/2014/main" id="{E9CBB315-72C6-34C6-C618-F88D6B5E14EB}"/>
                  </a:ext>
                </a:extLst>
              </p:cNvPr>
              <p:cNvSpPr>
                <a:spLocks/>
              </p:cNvSpPr>
              <p:nvPr/>
            </p:nvSpPr>
            <p:spPr>
              <a:xfrm>
                <a:off x="2653638" y="3829155"/>
                <a:ext cx="12816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002B61"/>
                    </a:solidFill>
                  </a:rPr>
                  <a:t>5</a:t>
                </a:r>
                <a14:m>
                  <m:oMath xmlns:m="http://schemas.openxmlformats.org/officeDocument/2006/math">
                    <m:r>
                      <a:rPr lang="en-GB" sz="2400" b="0" i="1" smtClean="0">
                        <a:solidFill>
                          <a:srgbClr val="002B61"/>
                        </a:solidFill>
                        <a:latin typeface="Cambria Math" panose="02040503050406030204" pitchFamily="18" charset="0"/>
                      </a:rPr>
                      <m:t>𝑦</m:t>
                    </m:r>
                  </m:oMath>
                </a14:m>
                <a:endParaRPr lang="en-GB" sz="2400">
                  <a:solidFill>
                    <a:srgbClr val="002B61"/>
                  </a:solidFill>
                </a:endParaRPr>
              </a:p>
            </p:txBody>
          </p:sp>
        </mc:Choice>
        <mc:Fallback>
          <p:sp>
            <p:nvSpPr>
              <p:cNvPr id="56" name="Rectangle 55">
                <a:extLst>
                  <a:ext uri="{FF2B5EF4-FFF2-40B4-BE49-F238E27FC236}">
                    <a16:creationId xmlns:a16="http://schemas.microsoft.com/office/drawing/2014/main" id="{E9CBB315-72C6-34C6-C618-F88D6B5E14EB}"/>
                  </a:ext>
                </a:extLst>
              </p:cNvPr>
              <p:cNvSpPr>
                <a:spLocks noRot="1" noChangeAspect="1" noMove="1" noResize="1" noEditPoints="1" noAdjustHandles="1" noChangeArrowheads="1" noChangeShapeType="1" noTextEdit="1"/>
              </p:cNvSpPr>
              <p:nvPr/>
            </p:nvSpPr>
            <p:spPr>
              <a:xfrm>
                <a:off x="2653638" y="3829155"/>
                <a:ext cx="1281600" cy="712800"/>
              </a:xfrm>
              <a:prstGeom prst="rect">
                <a:avLst/>
              </a:prstGeom>
              <a:blipFill>
                <a:blip r:embed="rId6"/>
                <a:stretch>
                  <a:fillRect/>
                </a:stretch>
              </a:blipFill>
              <a:ln w="19050">
                <a:solidFill>
                  <a:schemeClr val="tx2"/>
                </a:solidFill>
              </a:ln>
            </p:spPr>
            <p:txBody>
              <a:bodyPr/>
              <a:lstStyle/>
              <a:p>
                <a:r>
                  <a:rPr lang="en-GB">
                    <a:noFill/>
                  </a:rPr>
                  <a:t> </a:t>
                </a:r>
              </a:p>
            </p:txBody>
          </p:sp>
        </mc:Fallback>
      </mc:AlternateContent>
      <p:cxnSp>
        <p:nvCxnSpPr>
          <p:cNvPr id="58" name="Straight Arrow Connector 57">
            <a:extLst>
              <a:ext uri="{FF2B5EF4-FFF2-40B4-BE49-F238E27FC236}">
                <a16:creationId xmlns:a16="http://schemas.microsoft.com/office/drawing/2014/main" id="{E6442ACD-44D6-4D26-C6F8-B4CADF88B705}"/>
              </a:ext>
            </a:extLst>
          </p:cNvPr>
          <p:cNvCxnSpPr>
            <a:cxnSpLocks/>
            <a:stCxn id="57" idx="3"/>
          </p:cNvCxnSpPr>
          <p:nvPr/>
        </p:nvCxnSpPr>
        <p:spPr>
          <a:xfrm>
            <a:off x="5514814" y="4185555"/>
            <a:ext cx="770400" cy="317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8">
            <a:extLst>
              <a:ext uri="{FF2B5EF4-FFF2-40B4-BE49-F238E27FC236}">
                <a16:creationId xmlns:a16="http://schemas.microsoft.com/office/drawing/2014/main" id="{CFE200DD-A937-C826-30E3-323AA1AFC99D}"/>
              </a:ext>
            </a:extLst>
          </p:cNvPr>
          <p:cNvSpPr txBox="1"/>
          <p:nvPr/>
        </p:nvSpPr>
        <p:spPr>
          <a:xfrm>
            <a:off x="7856082" y="3407917"/>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60" name="Rectangle 59">
            <a:extLst>
              <a:ext uri="{FF2B5EF4-FFF2-40B4-BE49-F238E27FC236}">
                <a16:creationId xmlns:a16="http://schemas.microsoft.com/office/drawing/2014/main" id="{1D778870-BFF2-2005-515D-43799005A50D}"/>
              </a:ext>
            </a:extLst>
          </p:cNvPr>
          <p:cNvSpPr>
            <a:spLocks/>
          </p:cNvSpPr>
          <p:nvPr/>
        </p:nvSpPr>
        <p:spPr>
          <a:xfrm>
            <a:off x="7856081" y="3820222"/>
            <a:ext cx="127997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cxnSp>
        <p:nvCxnSpPr>
          <p:cNvPr id="62" name="Straight Arrow Connector 61">
            <a:extLst>
              <a:ext uri="{FF2B5EF4-FFF2-40B4-BE49-F238E27FC236}">
                <a16:creationId xmlns:a16="http://schemas.microsoft.com/office/drawing/2014/main" id="{AE81DAF3-AEB7-B735-A857-519C1A24D3D0}"/>
              </a:ext>
            </a:extLst>
          </p:cNvPr>
          <p:cNvCxnSpPr>
            <a:cxnSpLocks/>
          </p:cNvCxnSpPr>
          <p:nvPr/>
        </p:nvCxnSpPr>
        <p:spPr>
          <a:xfrm>
            <a:off x="7090119" y="4176622"/>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4" name="TextBox 63">
                <a:extLst>
                  <a:ext uri="{FF2B5EF4-FFF2-40B4-BE49-F238E27FC236}">
                    <a16:creationId xmlns:a16="http://schemas.microsoft.com/office/drawing/2014/main" id="{121A64FB-EDCD-3689-8183-28C32BCDFCD9}"/>
                  </a:ext>
                </a:extLst>
              </p:cNvPr>
              <p:cNvSpPr txBox="1"/>
              <p:nvPr/>
            </p:nvSpPr>
            <p:spPr>
              <a:xfrm>
                <a:off x="5521149" y="3672845"/>
                <a:ext cx="763281"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solidFill>
                            <a:schemeClr val="accent6"/>
                          </a:solidFill>
                          <a:latin typeface="Cambria Math" panose="02040503050406030204" pitchFamily="18" charset="0"/>
                        </a:rPr>
                        <m:t>𝑦</m:t>
                      </m:r>
                    </m:oMath>
                  </m:oMathPara>
                </a14:m>
                <a:endParaRPr lang="en-GB" sz="2400">
                  <a:solidFill>
                    <a:schemeClr val="accent6"/>
                  </a:solidFill>
                </a:endParaRPr>
              </a:p>
            </p:txBody>
          </p:sp>
        </mc:Choice>
        <mc:Fallback>
          <p:sp>
            <p:nvSpPr>
              <p:cNvPr id="64" name="TextBox 63">
                <a:extLst>
                  <a:ext uri="{FF2B5EF4-FFF2-40B4-BE49-F238E27FC236}">
                    <a16:creationId xmlns:a16="http://schemas.microsoft.com/office/drawing/2014/main" id="{121A64FB-EDCD-3689-8183-28C32BCDFCD9}"/>
                  </a:ext>
                </a:extLst>
              </p:cNvPr>
              <p:cNvSpPr txBox="1">
                <a:spLocks noRot="1" noChangeAspect="1" noMove="1" noResize="1" noEditPoints="1" noAdjustHandles="1" noChangeArrowheads="1" noChangeShapeType="1" noTextEdit="1"/>
              </p:cNvSpPr>
              <p:nvPr/>
            </p:nvSpPr>
            <p:spPr>
              <a:xfrm>
                <a:off x="5521149" y="3672845"/>
                <a:ext cx="763281" cy="461665"/>
              </a:xfrm>
              <a:prstGeom prst="rect">
                <a:avLst/>
              </a:prstGeom>
              <a:blipFill>
                <a:blip r:embed="rId7"/>
                <a:stretch>
                  <a:fillRect b="-10667"/>
                </a:stretch>
              </a:blipFill>
            </p:spPr>
            <p:txBody>
              <a:bodyPr/>
              <a:lstStyle/>
              <a:p>
                <a:r>
                  <a:rPr lang="en-GB">
                    <a:noFill/>
                  </a:rPr>
                  <a:t> </a:t>
                </a:r>
              </a:p>
            </p:txBody>
          </p:sp>
        </mc:Fallback>
      </mc:AlternateContent>
      <p:cxnSp>
        <p:nvCxnSpPr>
          <p:cNvPr id="65" name="Straight Arrow Connector 64">
            <a:extLst>
              <a:ext uri="{FF2B5EF4-FFF2-40B4-BE49-F238E27FC236}">
                <a16:creationId xmlns:a16="http://schemas.microsoft.com/office/drawing/2014/main" id="{E6C2A4E2-2DCB-5BE9-61C2-3B94C8387F2A}"/>
              </a:ext>
            </a:extLst>
          </p:cNvPr>
          <p:cNvCxnSpPr>
            <a:cxnSpLocks/>
          </p:cNvCxnSpPr>
          <p:nvPr/>
        </p:nvCxnSpPr>
        <p:spPr>
          <a:xfrm>
            <a:off x="3922975" y="5709071"/>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F3D35D4-0D24-6F26-1844-5E480F32A80D}"/>
              </a:ext>
            </a:extLst>
          </p:cNvPr>
          <p:cNvSpPr txBox="1"/>
          <p:nvPr/>
        </p:nvSpPr>
        <p:spPr>
          <a:xfrm>
            <a:off x="2654454" y="4937191"/>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mc:Choice xmlns:a14="http://schemas.microsoft.com/office/drawing/2010/main" Requires="a14">
          <p:sp>
            <p:nvSpPr>
              <p:cNvPr id="67" name="Rectangle 66">
                <a:extLst>
                  <a:ext uri="{FF2B5EF4-FFF2-40B4-BE49-F238E27FC236}">
                    <a16:creationId xmlns:a16="http://schemas.microsoft.com/office/drawing/2014/main" id="{2A2F51F1-D367-88B1-762C-91F0474F789F}"/>
                  </a:ext>
                </a:extLst>
              </p:cNvPr>
              <p:cNvSpPr>
                <a:spLocks/>
              </p:cNvSpPr>
              <p:nvPr/>
            </p:nvSpPr>
            <p:spPr>
              <a:xfrm>
                <a:off x="2653638" y="5349496"/>
                <a:ext cx="128160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400">
                    <a:solidFill>
                      <a:srgbClr val="002B61"/>
                    </a:solidFill>
                  </a:rPr>
                  <a:t>10</a:t>
                </a:r>
                <a14:m>
                  <m:oMath xmlns:m="http://schemas.openxmlformats.org/officeDocument/2006/math">
                    <m:r>
                      <a:rPr lang="en-GB" sz="2400" b="0" i="1" smtClean="0">
                        <a:solidFill>
                          <a:srgbClr val="002B61"/>
                        </a:solidFill>
                        <a:latin typeface="Cambria Math" panose="02040503050406030204" pitchFamily="18" charset="0"/>
                      </a:rPr>
                      <m:t>𝑧</m:t>
                    </m:r>
                  </m:oMath>
                </a14:m>
                <a:endParaRPr lang="en-GB" sz="2400">
                  <a:solidFill>
                    <a:srgbClr val="002B61"/>
                  </a:solidFill>
                </a:endParaRPr>
              </a:p>
            </p:txBody>
          </p:sp>
        </mc:Choice>
        <mc:Fallback>
          <p:sp>
            <p:nvSpPr>
              <p:cNvPr id="67" name="Rectangle 66">
                <a:extLst>
                  <a:ext uri="{FF2B5EF4-FFF2-40B4-BE49-F238E27FC236}">
                    <a16:creationId xmlns:a16="http://schemas.microsoft.com/office/drawing/2014/main" id="{2A2F51F1-D367-88B1-762C-91F0474F789F}"/>
                  </a:ext>
                </a:extLst>
              </p:cNvPr>
              <p:cNvSpPr>
                <a:spLocks noRot="1" noChangeAspect="1" noMove="1" noResize="1" noEditPoints="1" noAdjustHandles="1" noChangeArrowheads="1" noChangeShapeType="1" noTextEdit="1"/>
              </p:cNvSpPr>
              <p:nvPr/>
            </p:nvSpPr>
            <p:spPr>
              <a:xfrm>
                <a:off x="2653638" y="5349496"/>
                <a:ext cx="1281600" cy="712800"/>
              </a:xfrm>
              <a:prstGeom prst="rect">
                <a:avLst/>
              </a:prstGeom>
              <a:blipFill>
                <a:blip r:embed="rId8"/>
                <a:stretch>
                  <a:fillRect b="-840"/>
                </a:stretch>
              </a:blipFill>
              <a:ln w="19050">
                <a:solidFill>
                  <a:schemeClr val="tx2"/>
                </a:solidFill>
              </a:ln>
            </p:spPr>
            <p:txBody>
              <a:bodyPr/>
              <a:lstStyle/>
              <a:p>
                <a:r>
                  <a:rPr lang="en-GB">
                    <a:noFill/>
                  </a:rPr>
                  <a:t> </a:t>
                </a:r>
              </a:p>
            </p:txBody>
          </p:sp>
        </mc:Fallback>
      </mc:AlternateContent>
      <p:cxnSp>
        <p:nvCxnSpPr>
          <p:cNvPr id="69" name="Straight Arrow Connector 68">
            <a:extLst>
              <a:ext uri="{FF2B5EF4-FFF2-40B4-BE49-F238E27FC236}">
                <a16:creationId xmlns:a16="http://schemas.microsoft.com/office/drawing/2014/main" id="{C383EAC6-3E09-E092-3149-65A31C4738E0}"/>
              </a:ext>
            </a:extLst>
          </p:cNvPr>
          <p:cNvCxnSpPr>
            <a:cxnSpLocks/>
            <a:stCxn id="68" idx="3"/>
          </p:cNvCxnSpPr>
          <p:nvPr/>
        </p:nvCxnSpPr>
        <p:spPr>
          <a:xfrm>
            <a:off x="5514814" y="5705896"/>
            <a:ext cx="770400" cy="3175"/>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8">
            <a:extLst>
              <a:ext uri="{FF2B5EF4-FFF2-40B4-BE49-F238E27FC236}">
                <a16:creationId xmlns:a16="http://schemas.microsoft.com/office/drawing/2014/main" id="{D7D365EF-917E-96DD-B0C9-D718A013E2E2}"/>
              </a:ext>
            </a:extLst>
          </p:cNvPr>
          <p:cNvSpPr txBox="1"/>
          <p:nvPr/>
        </p:nvSpPr>
        <p:spPr>
          <a:xfrm>
            <a:off x="7856082" y="4928258"/>
            <a:ext cx="12799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71" name="Rectangle 70">
            <a:extLst>
              <a:ext uri="{FF2B5EF4-FFF2-40B4-BE49-F238E27FC236}">
                <a16:creationId xmlns:a16="http://schemas.microsoft.com/office/drawing/2014/main" id="{40968D88-E802-CA90-E051-A92587481DB4}"/>
              </a:ext>
            </a:extLst>
          </p:cNvPr>
          <p:cNvSpPr>
            <a:spLocks/>
          </p:cNvSpPr>
          <p:nvPr/>
        </p:nvSpPr>
        <p:spPr>
          <a:xfrm>
            <a:off x="7856081" y="5340563"/>
            <a:ext cx="1279971"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p:cxnSp>
        <p:nvCxnSpPr>
          <p:cNvPr id="73" name="Straight Arrow Connector 72">
            <a:extLst>
              <a:ext uri="{FF2B5EF4-FFF2-40B4-BE49-F238E27FC236}">
                <a16:creationId xmlns:a16="http://schemas.microsoft.com/office/drawing/2014/main" id="{E50D809C-C38A-6B7C-CEEE-35C3B476DF90}"/>
              </a:ext>
            </a:extLst>
          </p:cNvPr>
          <p:cNvCxnSpPr>
            <a:cxnSpLocks/>
          </p:cNvCxnSpPr>
          <p:nvPr/>
        </p:nvCxnSpPr>
        <p:spPr>
          <a:xfrm>
            <a:off x="7090119" y="5696963"/>
            <a:ext cx="77040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5" name="TextBox 74">
                <a:extLst>
                  <a:ext uri="{FF2B5EF4-FFF2-40B4-BE49-F238E27FC236}">
                    <a16:creationId xmlns:a16="http://schemas.microsoft.com/office/drawing/2014/main" id="{036F5F27-F4FB-2581-549D-068CCF8A51B4}"/>
                  </a:ext>
                </a:extLst>
              </p:cNvPr>
              <p:cNvSpPr txBox="1"/>
              <p:nvPr/>
            </p:nvSpPr>
            <p:spPr>
              <a:xfrm>
                <a:off x="5521149" y="5193186"/>
                <a:ext cx="763281" cy="461665"/>
              </a:xfrm>
              <a:prstGeom prst="rect">
                <a:avLst/>
              </a:prstGeom>
              <a:noFill/>
            </p:spPr>
            <p:txBody>
              <a:bodyPr wrap="square" rtlCol="0">
                <a:spAutoFit/>
              </a:bodyPr>
              <a:lstStyle/>
              <a:p>
                <a:pPr algn="ctr"/>
                <a:r>
                  <a:rPr lang="en-GB" sz="2400">
                    <a:solidFill>
                      <a:schemeClr val="accent6"/>
                    </a:solidFill>
                  </a:rPr>
                  <a:t>20</a:t>
                </a:r>
                <a14:m>
                  <m:oMath xmlns:m="http://schemas.openxmlformats.org/officeDocument/2006/math">
                    <m:r>
                      <a:rPr lang="en-GB" sz="2400" b="0" i="1" smtClean="0">
                        <a:solidFill>
                          <a:schemeClr val="accent6"/>
                        </a:solidFill>
                        <a:latin typeface="Cambria Math" panose="02040503050406030204" pitchFamily="18" charset="0"/>
                      </a:rPr>
                      <m:t>𝑧</m:t>
                    </m:r>
                  </m:oMath>
                </a14:m>
                <a:endParaRPr lang="en-GB" sz="2400">
                  <a:solidFill>
                    <a:schemeClr val="accent6"/>
                  </a:solidFill>
                </a:endParaRPr>
              </a:p>
            </p:txBody>
          </p:sp>
        </mc:Choice>
        <mc:Fallback>
          <p:sp>
            <p:nvSpPr>
              <p:cNvPr id="75" name="TextBox 74">
                <a:extLst>
                  <a:ext uri="{FF2B5EF4-FFF2-40B4-BE49-F238E27FC236}">
                    <a16:creationId xmlns:a16="http://schemas.microsoft.com/office/drawing/2014/main" id="{036F5F27-F4FB-2581-549D-068CCF8A51B4}"/>
                  </a:ext>
                </a:extLst>
              </p:cNvPr>
              <p:cNvSpPr txBox="1">
                <a:spLocks noRot="1" noChangeAspect="1" noMove="1" noResize="1" noEditPoints="1" noAdjustHandles="1" noChangeArrowheads="1" noChangeShapeType="1" noTextEdit="1"/>
              </p:cNvSpPr>
              <p:nvPr/>
            </p:nvSpPr>
            <p:spPr>
              <a:xfrm>
                <a:off x="5521149" y="5193186"/>
                <a:ext cx="763281" cy="461665"/>
              </a:xfrm>
              <a:prstGeom prst="rect">
                <a:avLst/>
              </a:prstGeom>
              <a:blipFill>
                <a:blip r:embed="rId9"/>
                <a:stretch>
                  <a:fillRect l="-4800" t="-10526" b="-28947"/>
                </a:stretch>
              </a:blipFill>
            </p:spPr>
            <p:txBody>
              <a:bodyPr/>
              <a:lstStyle/>
              <a:p>
                <a:r>
                  <a:rPr lang="en-GB">
                    <a:noFill/>
                  </a:rPr>
                  <a:t> </a:t>
                </a:r>
              </a:p>
            </p:txBody>
          </p:sp>
        </mc:Fallback>
      </mc:AlternateContent>
      <p:sp>
        <p:nvSpPr>
          <p:cNvPr id="76" name="TextBox 75">
            <a:extLst>
              <a:ext uri="{FF2B5EF4-FFF2-40B4-BE49-F238E27FC236}">
                <a16:creationId xmlns:a16="http://schemas.microsoft.com/office/drawing/2014/main" id="{FCAEF3F4-8D0F-2E72-0453-0CCD03F74CB4}"/>
              </a:ext>
            </a:extLst>
          </p:cNvPr>
          <p:cNvSpPr txBox="1"/>
          <p:nvPr/>
        </p:nvSpPr>
        <p:spPr>
          <a:xfrm>
            <a:off x="2137461" y="914041"/>
            <a:ext cx="521675" cy="461665"/>
          </a:xfrm>
          <a:prstGeom prst="rect">
            <a:avLst/>
          </a:prstGeom>
          <a:noFill/>
        </p:spPr>
        <p:txBody>
          <a:bodyPr wrap="square" rtlCol="0">
            <a:spAutoFit/>
          </a:bodyPr>
          <a:lstStyle/>
          <a:p>
            <a:pPr algn="l"/>
            <a:r>
              <a:rPr lang="en-GB" sz="2400"/>
              <a:t>a)</a:t>
            </a:r>
          </a:p>
        </p:txBody>
      </p:sp>
      <p:sp>
        <p:nvSpPr>
          <p:cNvPr id="77" name="TextBox 76">
            <a:extLst>
              <a:ext uri="{FF2B5EF4-FFF2-40B4-BE49-F238E27FC236}">
                <a16:creationId xmlns:a16="http://schemas.microsoft.com/office/drawing/2014/main" id="{1A8C53CF-8C1F-3336-CBD2-FF03D4F14E70}"/>
              </a:ext>
            </a:extLst>
          </p:cNvPr>
          <p:cNvSpPr txBox="1"/>
          <p:nvPr/>
        </p:nvSpPr>
        <p:spPr>
          <a:xfrm>
            <a:off x="2137461" y="2434382"/>
            <a:ext cx="521675" cy="461665"/>
          </a:xfrm>
          <a:prstGeom prst="rect">
            <a:avLst/>
          </a:prstGeom>
          <a:noFill/>
        </p:spPr>
        <p:txBody>
          <a:bodyPr wrap="square" rtlCol="0">
            <a:spAutoFit/>
          </a:bodyPr>
          <a:lstStyle/>
          <a:p>
            <a:pPr algn="l"/>
            <a:r>
              <a:rPr lang="en-GB" sz="2400"/>
              <a:t>b)</a:t>
            </a:r>
          </a:p>
        </p:txBody>
      </p:sp>
      <p:sp>
        <p:nvSpPr>
          <p:cNvPr id="78" name="TextBox 77">
            <a:extLst>
              <a:ext uri="{FF2B5EF4-FFF2-40B4-BE49-F238E27FC236}">
                <a16:creationId xmlns:a16="http://schemas.microsoft.com/office/drawing/2014/main" id="{0D805E43-E717-939A-A7BE-711632670705}"/>
              </a:ext>
            </a:extLst>
          </p:cNvPr>
          <p:cNvSpPr txBox="1"/>
          <p:nvPr/>
        </p:nvSpPr>
        <p:spPr>
          <a:xfrm>
            <a:off x="2137461" y="3954723"/>
            <a:ext cx="521675" cy="461665"/>
          </a:xfrm>
          <a:prstGeom prst="rect">
            <a:avLst/>
          </a:prstGeom>
          <a:noFill/>
        </p:spPr>
        <p:txBody>
          <a:bodyPr wrap="square" rtlCol="0">
            <a:spAutoFit/>
          </a:bodyPr>
          <a:lstStyle/>
          <a:p>
            <a:pPr algn="l"/>
            <a:r>
              <a:rPr lang="en-GB" sz="2400"/>
              <a:t>c)</a:t>
            </a:r>
          </a:p>
        </p:txBody>
      </p:sp>
      <p:sp>
        <p:nvSpPr>
          <p:cNvPr id="79" name="TextBox 78">
            <a:extLst>
              <a:ext uri="{FF2B5EF4-FFF2-40B4-BE49-F238E27FC236}">
                <a16:creationId xmlns:a16="http://schemas.microsoft.com/office/drawing/2014/main" id="{06920C10-6AD3-6291-9494-FA0AD691F56A}"/>
              </a:ext>
            </a:extLst>
          </p:cNvPr>
          <p:cNvSpPr txBox="1"/>
          <p:nvPr/>
        </p:nvSpPr>
        <p:spPr>
          <a:xfrm>
            <a:off x="2137461" y="5475064"/>
            <a:ext cx="521675" cy="461665"/>
          </a:xfrm>
          <a:prstGeom prst="rect">
            <a:avLst/>
          </a:prstGeom>
          <a:noFill/>
        </p:spPr>
        <p:txBody>
          <a:bodyPr wrap="square" rtlCol="0">
            <a:spAutoFit/>
          </a:bodyPr>
          <a:lstStyle/>
          <a:p>
            <a:pPr algn="l"/>
            <a:r>
              <a:rPr lang="en-GB" sz="2400"/>
              <a:t>d)</a:t>
            </a:r>
          </a:p>
        </p:txBody>
      </p:sp>
      <mc:AlternateContent xmlns:mc="http://schemas.openxmlformats.org/markup-compatibility/2006">
        <mc:Choice xmlns:a14="http://schemas.microsoft.com/office/drawing/2010/main" Requires="a14">
          <p:sp>
            <p:nvSpPr>
              <p:cNvPr id="41" name="Rectangle 40">
                <a:extLst>
                  <a:ext uri="{FF2B5EF4-FFF2-40B4-BE49-F238E27FC236}">
                    <a16:creationId xmlns:a16="http://schemas.microsoft.com/office/drawing/2014/main" id="{1D0AF606-E57C-D373-B5D8-ABEFC63C517C}"/>
                  </a:ext>
                </a:extLst>
              </p:cNvPr>
              <p:cNvSpPr/>
              <p:nvPr/>
            </p:nvSpPr>
            <p:spPr>
              <a:xfrm>
                <a:off x="6272919" y="775933"/>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5</a:t>
                </a:r>
              </a:p>
            </p:txBody>
          </p:sp>
        </mc:Choice>
        <mc:Fallback>
          <p:sp>
            <p:nvSpPr>
              <p:cNvPr id="41" name="Rectangle 40">
                <a:extLst>
                  <a:ext uri="{FF2B5EF4-FFF2-40B4-BE49-F238E27FC236}">
                    <a16:creationId xmlns:a16="http://schemas.microsoft.com/office/drawing/2014/main" id="{1D0AF606-E57C-D373-B5D8-ABEFC63C517C}"/>
                  </a:ext>
                </a:extLst>
              </p:cNvPr>
              <p:cNvSpPr>
                <a:spLocks noRot="1" noChangeAspect="1" noMove="1" noResize="1" noEditPoints="1" noAdjustHandles="1" noChangeArrowheads="1" noChangeShapeType="1" noTextEdit="1"/>
              </p:cNvSpPr>
              <p:nvPr/>
            </p:nvSpPr>
            <p:spPr>
              <a:xfrm>
                <a:off x="6272919" y="775933"/>
                <a:ext cx="817200" cy="712800"/>
              </a:xfrm>
              <a:prstGeom prst="rect">
                <a:avLst/>
              </a:prstGeom>
              <a:blipFill>
                <a:blip r:embed="rId10"/>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2" name="Rectangle 41">
                <a:extLst>
                  <a:ext uri="{FF2B5EF4-FFF2-40B4-BE49-F238E27FC236}">
                    <a16:creationId xmlns:a16="http://schemas.microsoft.com/office/drawing/2014/main" id="{E244B121-2EB8-04BD-0AEA-BD5290C9D872}"/>
                  </a:ext>
                </a:extLst>
              </p:cNvPr>
              <p:cNvSpPr/>
              <p:nvPr/>
            </p:nvSpPr>
            <p:spPr>
              <a:xfrm>
                <a:off x="4691279" y="788473"/>
                <a:ext cx="8172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3</a:t>
                </a:r>
              </a:p>
            </p:txBody>
          </p:sp>
        </mc:Choice>
        <mc:Fallback>
          <p:sp>
            <p:nvSpPr>
              <p:cNvPr id="42" name="Rectangle 41">
                <a:extLst>
                  <a:ext uri="{FF2B5EF4-FFF2-40B4-BE49-F238E27FC236}">
                    <a16:creationId xmlns:a16="http://schemas.microsoft.com/office/drawing/2014/main" id="{E244B121-2EB8-04BD-0AEA-BD5290C9D872}"/>
                  </a:ext>
                </a:extLst>
              </p:cNvPr>
              <p:cNvSpPr>
                <a:spLocks noRot="1" noChangeAspect="1" noMove="1" noResize="1" noEditPoints="1" noAdjustHandles="1" noChangeArrowheads="1" noChangeShapeType="1" noTextEdit="1"/>
              </p:cNvSpPr>
              <p:nvPr/>
            </p:nvSpPr>
            <p:spPr>
              <a:xfrm>
                <a:off x="4691279" y="788473"/>
                <a:ext cx="817200" cy="712800"/>
              </a:xfrm>
              <a:prstGeom prst="rect">
                <a:avLst/>
              </a:prstGeom>
              <a:blipFill>
                <a:blip r:embed="rId11"/>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6" name="Rectangle 45">
                <a:extLst>
                  <a:ext uri="{FF2B5EF4-FFF2-40B4-BE49-F238E27FC236}">
                    <a16:creationId xmlns:a16="http://schemas.microsoft.com/office/drawing/2014/main" id="{6D74B241-0745-6A3B-51FF-1CCF507955A3}"/>
                  </a:ext>
                </a:extLst>
              </p:cNvPr>
              <p:cNvSpPr/>
              <p:nvPr/>
            </p:nvSpPr>
            <p:spPr>
              <a:xfrm>
                <a:off x="4697614" y="2308814"/>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4</a:t>
                </a:r>
              </a:p>
            </p:txBody>
          </p:sp>
        </mc:Choice>
        <mc:Fallback>
          <p:sp>
            <p:nvSpPr>
              <p:cNvPr id="46" name="Rectangle 45">
                <a:extLst>
                  <a:ext uri="{FF2B5EF4-FFF2-40B4-BE49-F238E27FC236}">
                    <a16:creationId xmlns:a16="http://schemas.microsoft.com/office/drawing/2014/main" id="{6D74B241-0745-6A3B-51FF-1CCF507955A3}"/>
                  </a:ext>
                </a:extLst>
              </p:cNvPr>
              <p:cNvSpPr>
                <a:spLocks noRot="1" noChangeAspect="1" noMove="1" noResize="1" noEditPoints="1" noAdjustHandles="1" noChangeArrowheads="1" noChangeShapeType="1" noTextEdit="1"/>
              </p:cNvSpPr>
              <p:nvPr/>
            </p:nvSpPr>
            <p:spPr>
              <a:xfrm>
                <a:off x="4697614" y="2308814"/>
                <a:ext cx="817200" cy="712800"/>
              </a:xfrm>
              <a:prstGeom prst="rect">
                <a:avLst/>
              </a:prstGeom>
              <a:blipFill>
                <a:blip r:embed="rId12"/>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0" name="Rectangle 49">
                <a:extLst>
                  <a:ext uri="{FF2B5EF4-FFF2-40B4-BE49-F238E27FC236}">
                    <a16:creationId xmlns:a16="http://schemas.microsoft.com/office/drawing/2014/main" id="{A84467AC-7594-E4C3-55F9-6D57B5F150E4}"/>
                  </a:ext>
                </a:extLst>
              </p:cNvPr>
              <p:cNvSpPr/>
              <p:nvPr/>
            </p:nvSpPr>
            <p:spPr>
              <a:xfrm>
                <a:off x="6272919" y="2299881"/>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p:sp>
            <p:nvSpPr>
              <p:cNvPr id="50" name="Rectangle 49">
                <a:extLst>
                  <a:ext uri="{FF2B5EF4-FFF2-40B4-BE49-F238E27FC236}">
                    <a16:creationId xmlns:a16="http://schemas.microsoft.com/office/drawing/2014/main" id="{A84467AC-7594-E4C3-55F9-6D57B5F150E4}"/>
                  </a:ext>
                </a:extLst>
              </p:cNvPr>
              <p:cNvSpPr>
                <a:spLocks noRot="1" noChangeAspect="1" noMove="1" noResize="1" noEditPoints="1" noAdjustHandles="1" noChangeArrowheads="1" noChangeShapeType="1" noTextEdit="1"/>
              </p:cNvSpPr>
              <p:nvPr/>
            </p:nvSpPr>
            <p:spPr>
              <a:xfrm>
                <a:off x="6272919" y="2299881"/>
                <a:ext cx="817200" cy="712800"/>
              </a:xfrm>
              <a:prstGeom prst="rect">
                <a:avLst/>
              </a:prstGeom>
              <a:blipFill>
                <a:blip r:embed="rId13"/>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7" name="Rectangle 56">
                <a:extLst>
                  <a:ext uri="{FF2B5EF4-FFF2-40B4-BE49-F238E27FC236}">
                    <a16:creationId xmlns:a16="http://schemas.microsoft.com/office/drawing/2014/main" id="{D64B767C-E650-E5AB-4B6A-FEAC13D9530A}"/>
                  </a:ext>
                </a:extLst>
              </p:cNvPr>
              <p:cNvSpPr/>
              <p:nvPr/>
            </p:nvSpPr>
            <p:spPr>
              <a:xfrm>
                <a:off x="4697614" y="3829155"/>
                <a:ext cx="817200" cy="712800"/>
              </a:xfrm>
              <a:prstGeom prst="rect">
                <a:avLst/>
              </a:prstGeom>
              <a:solidFill>
                <a:srgbClr val="FFF482"/>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5</a:t>
                </a:r>
              </a:p>
            </p:txBody>
          </p:sp>
        </mc:Choice>
        <mc:Fallback>
          <p:sp>
            <p:nvSpPr>
              <p:cNvPr id="57" name="Rectangle 56">
                <a:extLst>
                  <a:ext uri="{FF2B5EF4-FFF2-40B4-BE49-F238E27FC236}">
                    <a16:creationId xmlns:a16="http://schemas.microsoft.com/office/drawing/2014/main" id="{D64B767C-E650-E5AB-4B6A-FEAC13D9530A}"/>
                  </a:ext>
                </a:extLst>
              </p:cNvPr>
              <p:cNvSpPr>
                <a:spLocks noRot="1" noChangeAspect="1" noMove="1" noResize="1" noEditPoints="1" noAdjustHandles="1" noChangeArrowheads="1" noChangeShapeType="1" noTextEdit="1"/>
              </p:cNvSpPr>
              <p:nvPr/>
            </p:nvSpPr>
            <p:spPr>
              <a:xfrm>
                <a:off x="4697614" y="3829155"/>
                <a:ext cx="817200" cy="712800"/>
              </a:xfrm>
              <a:prstGeom prst="rect">
                <a:avLst/>
              </a:prstGeom>
              <a:blipFill>
                <a:blip r:embed="rId14"/>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1" name="Rectangle 60">
                <a:extLst>
                  <a:ext uri="{FF2B5EF4-FFF2-40B4-BE49-F238E27FC236}">
                    <a16:creationId xmlns:a16="http://schemas.microsoft.com/office/drawing/2014/main" id="{4B223B38-A569-DD83-386D-1AEAD83A51B7}"/>
                  </a:ext>
                </a:extLst>
              </p:cNvPr>
              <p:cNvSpPr/>
              <p:nvPr/>
            </p:nvSpPr>
            <p:spPr>
              <a:xfrm>
                <a:off x="6272919" y="3820222"/>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15</a:t>
                </a:r>
              </a:p>
            </p:txBody>
          </p:sp>
        </mc:Choice>
        <mc:Fallback>
          <p:sp>
            <p:nvSpPr>
              <p:cNvPr id="61" name="Rectangle 60">
                <a:extLst>
                  <a:ext uri="{FF2B5EF4-FFF2-40B4-BE49-F238E27FC236}">
                    <a16:creationId xmlns:a16="http://schemas.microsoft.com/office/drawing/2014/main" id="{4B223B38-A569-DD83-386D-1AEAD83A51B7}"/>
                  </a:ext>
                </a:extLst>
              </p:cNvPr>
              <p:cNvSpPr>
                <a:spLocks noRot="1" noChangeAspect="1" noMove="1" noResize="1" noEditPoints="1" noAdjustHandles="1" noChangeArrowheads="1" noChangeShapeType="1" noTextEdit="1"/>
              </p:cNvSpPr>
              <p:nvPr/>
            </p:nvSpPr>
            <p:spPr>
              <a:xfrm>
                <a:off x="6272919" y="3820222"/>
                <a:ext cx="817200" cy="712800"/>
              </a:xfrm>
              <a:prstGeom prst="rect">
                <a:avLst/>
              </a:prstGeom>
              <a:blipFill>
                <a:blip r:embed="rId15"/>
                <a:stretch>
                  <a:fillRect r="-8029"/>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8" name="Rectangle 67">
                <a:extLst>
                  <a:ext uri="{FF2B5EF4-FFF2-40B4-BE49-F238E27FC236}">
                    <a16:creationId xmlns:a16="http://schemas.microsoft.com/office/drawing/2014/main" id="{E166A13A-BDE1-BF6C-EBB1-B3FD24B97D87}"/>
                  </a:ext>
                </a:extLst>
              </p:cNvPr>
              <p:cNvSpPr/>
              <p:nvPr/>
            </p:nvSpPr>
            <p:spPr>
              <a:xfrm>
                <a:off x="4697614" y="5349496"/>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2</a:t>
                </a:r>
              </a:p>
            </p:txBody>
          </p:sp>
        </mc:Choice>
        <mc:Fallback>
          <p:sp>
            <p:nvSpPr>
              <p:cNvPr id="68" name="Rectangle 67">
                <a:extLst>
                  <a:ext uri="{FF2B5EF4-FFF2-40B4-BE49-F238E27FC236}">
                    <a16:creationId xmlns:a16="http://schemas.microsoft.com/office/drawing/2014/main" id="{E166A13A-BDE1-BF6C-EBB1-B3FD24B97D87}"/>
                  </a:ext>
                </a:extLst>
              </p:cNvPr>
              <p:cNvSpPr>
                <a:spLocks noRot="1" noChangeAspect="1" noMove="1" noResize="1" noEditPoints="1" noAdjustHandles="1" noChangeArrowheads="1" noChangeShapeType="1" noTextEdit="1"/>
              </p:cNvSpPr>
              <p:nvPr/>
            </p:nvSpPr>
            <p:spPr>
              <a:xfrm>
                <a:off x="4697614" y="5349496"/>
                <a:ext cx="817200" cy="712800"/>
              </a:xfrm>
              <a:prstGeom prst="rect">
                <a:avLst/>
              </a:prstGeom>
              <a:blipFill>
                <a:blip r:embed="rId16"/>
                <a:stretch>
                  <a:fillRect b="-840"/>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2" name="Rectangle 71">
                <a:extLst>
                  <a:ext uri="{FF2B5EF4-FFF2-40B4-BE49-F238E27FC236}">
                    <a16:creationId xmlns:a16="http://schemas.microsoft.com/office/drawing/2014/main" id="{DB97C37C-2EB3-8405-2D4E-5D9365D673CC}"/>
                  </a:ext>
                </a:extLst>
              </p:cNvPr>
              <p:cNvSpPr/>
              <p:nvPr/>
            </p:nvSpPr>
            <p:spPr>
              <a:xfrm>
                <a:off x="6272919" y="5340563"/>
                <a:ext cx="817200" cy="712800"/>
              </a:xfrm>
              <a:prstGeom prst="rect">
                <a:avLst/>
              </a:prstGeom>
              <a:solidFill>
                <a:srgbClr val="F6B7BF"/>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8</a:t>
                </a:r>
              </a:p>
            </p:txBody>
          </p:sp>
        </mc:Choice>
        <mc:Fallback>
          <p:sp>
            <p:nvSpPr>
              <p:cNvPr id="72" name="Rectangle 71">
                <a:extLst>
                  <a:ext uri="{FF2B5EF4-FFF2-40B4-BE49-F238E27FC236}">
                    <a16:creationId xmlns:a16="http://schemas.microsoft.com/office/drawing/2014/main" id="{DB97C37C-2EB3-8405-2D4E-5D9365D673CC}"/>
                  </a:ext>
                </a:extLst>
              </p:cNvPr>
              <p:cNvSpPr>
                <a:spLocks noRot="1" noChangeAspect="1" noMove="1" noResize="1" noEditPoints="1" noAdjustHandles="1" noChangeArrowheads="1" noChangeShapeType="1" noTextEdit="1"/>
              </p:cNvSpPr>
              <p:nvPr/>
            </p:nvSpPr>
            <p:spPr>
              <a:xfrm>
                <a:off x="6272919" y="5340563"/>
                <a:ext cx="817200" cy="712800"/>
              </a:xfrm>
              <a:prstGeom prst="rect">
                <a:avLst/>
              </a:prstGeom>
              <a:blipFill>
                <a:blip r:embed="rId17"/>
                <a:stretch>
                  <a:fillRect/>
                </a:stretch>
              </a:blipFill>
              <a:ln w="19050">
                <a:solidFill>
                  <a:schemeClr val="tx2"/>
                </a:solid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4" name="TextBox 93">
                <a:extLst>
                  <a:ext uri="{FF2B5EF4-FFF2-40B4-BE49-F238E27FC236}">
                    <a16:creationId xmlns:a16="http://schemas.microsoft.com/office/drawing/2014/main" id="{0D45F7AA-EC77-3611-264A-3E2C3BC9AB0B}"/>
                  </a:ext>
                </a:extLst>
              </p:cNvPr>
              <p:cNvSpPr txBox="1"/>
              <p:nvPr/>
            </p:nvSpPr>
            <p:spPr>
              <a:xfrm>
                <a:off x="7891556" y="852765"/>
                <a:ext cx="1279971" cy="584134"/>
              </a:xfrm>
              <a:prstGeom prst="rect">
                <a:avLst/>
              </a:prstGeom>
              <a:noFill/>
            </p:spPr>
            <p:txBody>
              <a:bodyPr wrap="square" rtlCol="0">
                <a:spAutoFit/>
              </a:bodyPr>
              <a:lstStyle/>
              <a:p>
                <a:pPr algn="ctr"/>
                <a14:m>
                  <m:oMath xmlns:m="http://schemas.openxmlformats.org/officeDocument/2006/math">
                    <m:f>
                      <m:fPr>
                        <m:ctrlPr>
                          <a:rPr lang="en-GB" sz="2400" i="1" smtClean="0">
                            <a:solidFill>
                              <a:schemeClr val="accent6"/>
                            </a:solidFill>
                            <a:latin typeface="Cambria Math" panose="02040503050406030204" pitchFamily="18" charset="0"/>
                          </a:rPr>
                        </m:ctrlPr>
                      </m:fPr>
                      <m:num>
                        <m:r>
                          <a:rPr lang="en-GB" sz="2400" b="0" i="1" smtClean="0">
                            <a:solidFill>
                              <a:schemeClr val="accent6"/>
                            </a:solidFill>
                            <a:latin typeface="Cambria Math" panose="02040503050406030204" pitchFamily="18" charset="0"/>
                          </a:rPr>
                          <m:t>𝑤</m:t>
                        </m:r>
                      </m:num>
                      <m:den>
                        <m:r>
                          <a:rPr lang="en-GB" sz="2400" b="0" i="1" smtClean="0">
                            <a:solidFill>
                              <a:schemeClr val="accent6"/>
                            </a:solidFill>
                            <a:latin typeface="Cambria Math" panose="02040503050406030204" pitchFamily="18" charset="0"/>
                          </a:rPr>
                          <m:t>3</m:t>
                        </m:r>
                      </m:den>
                    </m:f>
                    <m:r>
                      <a:rPr lang="en-GB" sz="2400" b="0" i="1" smtClean="0">
                        <a:solidFill>
                          <a:schemeClr val="accent6"/>
                        </a:solidFill>
                        <a:latin typeface="Cambria Math" panose="02040503050406030204" pitchFamily="18" charset="0"/>
                      </a:rPr>
                      <m:t> −</m:t>
                    </m:r>
                  </m:oMath>
                </a14:m>
                <a:r>
                  <a:rPr lang="en-GB" sz="2400">
                    <a:solidFill>
                      <a:schemeClr val="accent6"/>
                    </a:solidFill>
                  </a:rPr>
                  <a:t> 5</a:t>
                </a:r>
              </a:p>
            </p:txBody>
          </p:sp>
        </mc:Choice>
        <mc:Fallback>
          <p:sp>
            <p:nvSpPr>
              <p:cNvPr id="94" name="TextBox 93">
                <a:extLst>
                  <a:ext uri="{FF2B5EF4-FFF2-40B4-BE49-F238E27FC236}">
                    <a16:creationId xmlns:a16="http://schemas.microsoft.com/office/drawing/2014/main" id="{0D45F7AA-EC77-3611-264A-3E2C3BC9AB0B}"/>
                  </a:ext>
                </a:extLst>
              </p:cNvPr>
              <p:cNvSpPr txBox="1">
                <a:spLocks noRot="1" noChangeAspect="1" noMove="1" noResize="1" noEditPoints="1" noAdjustHandles="1" noChangeArrowheads="1" noChangeShapeType="1" noTextEdit="1"/>
              </p:cNvSpPr>
              <p:nvPr/>
            </p:nvSpPr>
            <p:spPr>
              <a:xfrm>
                <a:off x="7891556" y="852765"/>
                <a:ext cx="1279971" cy="584134"/>
              </a:xfrm>
              <a:prstGeom prst="rect">
                <a:avLst/>
              </a:prstGeom>
              <a:blipFill>
                <a:blip r:embed="rId18"/>
                <a:stretch>
                  <a:fillRect t="-1042" b="-937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5" name="TextBox 94">
                <a:extLst>
                  <a:ext uri="{FF2B5EF4-FFF2-40B4-BE49-F238E27FC236}">
                    <a16:creationId xmlns:a16="http://schemas.microsoft.com/office/drawing/2014/main" id="{3CC3D9B8-79F6-87EC-81B9-4AC875148D2B}"/>
                  </a:ext>
                </a:extLst>
              </p:cNvPr>
              <p:cNvSpPr txBox="1"/>
              <p:nvPr/>
            </p:nvSpPr>
            <p:spPr>
              <a:xfrm>
                <a:off x="7855126" y="2425968"/>
                <a:ext cx="1279971" cy="461665"/>
              </a:xfrm>
              <a:prstGeom prst="rect">
                <a:avLst/>
              </a:prstGeom>
              <a:noFill/>
            </p:spPr>
            <p:txBody>
              <a:bodyPr wrap="square" rtlCol="0">
                <a:spAutoFit/>
              </a:bodyPr>
              <a:lstStyle/>
              <a:p>
                <a:pPr algn="ctr"/>
                <a:r>
                  <a:rPr lang="en-GB" sz="2400">
                    <a:solidFill>
                      <a:schemeClr val="accent6"/>
                    </a:solidFill>
                  </a:rPr>
                  <a:t>12</a:t>
                </a:r>
                <a14:m>
                  <m:oMath xmlns:m="http://schemas.openxmlformats.org/officeDocument/2006/math">
                    <m:r>
                      <a:rPr lang="en-GB" sz="2400" i="1">
                        <a:solidFill>
                          <a:schemeClr val="accent6"/>
                        </a:solidFill>
                        <a:latin typeface="Cambria Math" panose="02040503050406030204" pitchFamily="18" charset="0"/>
                      </a:rPr>
                      <m:t>𝑥</m:t>
                    </m:r>
                    <m:r>
                      <a:rPr lang="en-GB" sz="2400" i="1">
                        <a:solidFill>
                          <a:schemeClr val="accent6"/>
                        </a:solidFill>
                        <a:latin typeface="Cambria Math" panose="02040503050406030204" pitchFamily="18" charset="0"/>
                      </a:rPr>
                      <m:t>+</m:t>
                    </m:r>
                  </m:oMath>
                </a14:m>
                <a:r>
                  <a:rPr lang="en-GB" sz="2400">
                    <a:solidFill>
                      <a:schemeClr val="accent6"/>
                    </a:solidFill>
                  </a:rPr>
                  <a:t> 2</a:t>
                </a:r>
              </a:p>
            </p:txBody>
          </p:sp>
        </mc:Choice>
        <mc:Fallback>
          <p:sp>
            <p:nvSpPr>
              <p:cNvPr id="95" name="TextBox 94">
                <a:extLst>
                  <a:ext uri="{FF2B5EF4-FFF2-40B4-BE49-F238E27FC236}">
                    <a16:creationId xmlns:a16="http://schemas.microsoft.com/office/drawing/2014/main" id="{3CC3D9B8-79F6-87EC-81B9-4AC875148D2B}"/>
                  </a:ext>
                </a:extLst>
              </p:cNvPr>
              <p:cNvSpPr txBox="1">
                <a:spLocks noRot="1" noChangeAspect="1" noMove="1" noResize="1" noEditPoints="1" noAdjustHandles="1" noChangeArrowheads="1" noChangeShapeType="1" noTextEdit="1"/>
              </p:cNvSpPr>
              <p:nvPr/>
            </p:nvSpPr>
            <p:spPr>
              <a:xfrm>
                <a:off x="7855126" y="2425968"/>
                <a:ext cx="1279971" cy="461665"/>
              </a:xfrm>
              <a:prstGeom prst="rect">
                <a:avLst/>
              </a:prstGeom>
              <a:blipFill>
                <a:blip r:embed="rId19"/>
                <a:stretch>
                  <a:fillRect l="-3810" t="-10526" r="-2857" b="-289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6" name="TextBox 95">
                <a:extLst>
                  <a:ext uri="{FF2B5EF4-FFF2-40B4-BE49-F238E27FC236}">
                    <a16:creationId xmlns:a16="http://schemas.microsoft.com/office/drawing/2014/main" id="{1BB0F1EA-43CD-223A-D757-7490FEB9F649}"/>
                  </a:ext>
                </a:extLst>
              </p:cNvPr>
              <p:cNvSpPr txBox="1"/>
              <p:nvPr/>
            </p:nvSpPr>
            <p:spPr>
              <a:xfrm>
                <a:off x="7850942" y="3944155"/>
                <a:ext cx="1279971" cy="461665"/>
              </a:xfrm>
              <a:prstGeom prst="rect">
                <a:avLst/>
              </a:prstGeom>
              <a:noFill/>
            </p:spPr>
            <p:txBody>
              <a:bodyPr wrap="square" rtlCol="0">
                <a:spAutoFit/>
              </a:bodyPr>
              <a:lstStyle/>
              <a:p>
                <a:pPr algn="ctr"/>
                <a14:m>
                  <m:oMath xmlns:m="http://schemas.openxmlformats.org/officeDocument/2006/math">
                    <m:r>
                      <a:rPr lang="en-GB" sz="2400" i="1" dirty="0">
                        <a:solidFill>
                          <a:schemeClr val="accent6"/>
                        </a:solidFill>
                        <a:latin typeface="Cambria Math" panose="02040503050406030204" pitchFamily="18" charset="0"/>
                      </a:rPr>
                      <m:t>𝑦</m:t>
                    </m:r>
                    <m:r>
                      <a:rPr lang="en-GB" sz="2400" i="1" dirty="0">
                        <a:solidFill>
                          <a:schemeClr val="accent6"/>
                        </a:solidFill>
                        <a:latin typeface="Cambria Math" panose="02040503050406030204" pitchFamily="18" charset="0"/>
                      </a:rPr>
                      <m:t>+ </m:t>
                    </m:r>
                  </m:oMath>
                </a14:m>
                <a:r>
                  <a:rPr lang="en-GB" sz="2400">
                    <a:solidFill>
                      <a:schemeClr val="accent6"/>
                    </a:solidFill>
                  </a:rPr>
                  <a:t>15</a:t>
                </a:r>
              </a:p>
            </p:txBody>
          </p:sp>
        </mc:Choice>
        <mc:Fallback>
          <p:sp>
            <p:nvSpPr>
              <p:cNvPr id="96" name="TextBox 95">
                <a:extLst>
                  <a:ext uri="{FF2B5EF4-FFF2-40B4-BE49-F238E27FC236}">
                    <a16:creationId xmlns:a16="http://schemas.microsoft.com/office/drawing/2014/main" id="{1BB0F1EA-43CD-223A-D757-7490FEB9F649}"/>
                  </a:ext>
                </a:extLst>
              </p:cNvPr>
              <p:cNvSpPr txBox="1">
                <a:spLocks noRot="1" noChangeAspect="1" noMove="1" noResize="1" noEditPoints="1" noAdjustHandles="1" noChangeArrowheads="1" noChangeShapeType="1" noTextEdit="1"/>
              </p:cNvSpPr>
              <p:nvPr/>
            </p:nvSpPr>
            <p:spPr>
              <a:xfrm>
                <a:off x="7850942" y="3944155"/>
                <a:ext cx="1279971" cy="461665"/>
              </a:xfrm>
              <a:prstGeom prst="rect">
                <a:avLst/>
              </a:prstGeom>
              <a:blipFill>
                <a:blip r:embed="rId20"/>
                <a:stretch>
                  <a:fillRect t="-10526" b="-289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7" name="TextBox 96">
                <a:extLst>
                  <a:ext uri="{FF2B5EF4-FFF2-40B4-BE49-F238E27FC236}">
                    <a16:creationId xmlns:a16="http://schemas.microsoft.com/office/drawing/2014/main" id="{71EFD02D-12BE-B3E0-E05E-30A4780E88C6}"/>
                  </a:ext>
                </a:extLst>
              </p:cNvPr>
              <p:cNvSpPr txBox="1"/>
              <p:nvPr/>
            </p:nvSpPr>
            <p:spPr>
              <a:xfrm>
                <a:off x="7858300" y="5466134"/>
                <a:ext cx="1279971" cy="461665"/>
              </a:xfrm>
              <a:prstGeom prst="rect">
                <a:avLst/>
              </a:prstGeom>
              <a:noFill/>
            </p:spPr>
            <p:txBody>
              <a:bodyPr wrap="square" rtlCol="0">
                <a:spAutoFit/>
              </a:bodyPr>
              <a:lstStyle/>
              <a:p>
                <a:pPr algn="ctr"/>
                <a:r>
                  <a:rPr lang="en-GB" sz="2400">
                    <a:solidFill>
                      <a:schemeClr val="accent6"/>
                    </a:solidFill>
                  </a:rPr>
                  <a:t>20</a:t>
                </a:r>
                <a14:m>
                  <m:oMath xmlns:m="http://schemas.openxmlformats.org/officeDocument/2006/math">
                    <m:r>
                      <a:rPr lang="en-GB" sz="2400" i="1">
                        <a:solidFill>
                          <a:schemeClr val="accent6"/>
                        </a:solidFill>
                        <a:latin typeface="Cambria Math" panose="02040503050406030204" pitchFamily="18" charset="0"/>
                      </a:rPr>
                      <m:t>𝑧</m:t>
                    </m:r>
                    <m:r>
                      <a:rPr lang="en-GB" sz="2400" i="1">
                        <a:solidFill>
                          <a:schemeClr val="accent6"/>
                        </a:solidFill>
                        <a:latin typeface="Cambria Math" panose="02040503050406030204" pitchFamily="18" charset="0"/>
                      </a:rPr>
                      <m:t>−</m:t>
                    </m:r>
                  </m:oMath>
                </a14:m>
                <a:r>
                  <a:rPr lang="en-GB" sz="2400">
                    <a:solidFill>
                      <a:schemeClr val="accent6"/>
                    </a:solidFill>
                  </a:rPr>
                  <a:t> 8</a:t>
                </a:r>
              </a:p>
            </p:txBody>
          </p:sp>
        </mc:Choice>
        <mc:Fallback>
          <p:sp>
            <p:nvSpPr>
              <p:cNvPr id="97" name="TextBox 96">
                <a:extLst>
                  <a:ext uri="{FF2B5EF4-FFF2-40B4-BE49-F238E27FC236}">
                    <a16:creationId xmlns:a16="http://schemas.microsoft.com/office/drawing/2014/main" id="{71EFD02D-12BE-B3E0-E05E-30A4780E88C6}"/>
                  </a:ext>
                </a:extLst>
              </p:cNvPr>
              <p:cNvSpPr txBox="1">
                <a:spLocks noRot="1" noChangeAspect="1" noMove="1" noResize="1" noEditPoints="1" noAdjustHandles="1" noChangeArrowheads="1" noChangeShapeType="1" noTextEdit="1"/>
              </p:cNvSpPr>
              <p:nvPr/>
            </p:nvSpPr>
            <p:spPr>
              <a:xfrm>
                <a:off x="7858300" y="5466134"/>
                <a:ext cx="1279971" cy="461665"/>
              </a:xfrm>
              <a:prstGeom prst="rect">
                <a:avLst/>
              </a:prstGeom>
              <a:blipFill>
                <a:blip r:embed="rId21"/>
                <a:stretch>
                  <a:fillRect l="-2381" t="-10667" r="-2857" b="-30667"/>
                </a:stretch>
              </a:blipFill>
            </p:spPr>
            <p:txBody>
              <a:bodyPr/>
              <a:lstStyle/>
              <a:p>
                <a:r>
                  <a:rPr lang="en-GB">
                    <a:noFill/>
                  </a:rPr>
                  <a:t> </a:t>
                </a:r>
              </a:p>
            </p:txBody>
          </p:sp>
        </mc:Fallback>
      </mc:AlternateContent>
    </p:spTree>
    <p:extLst>
      <p:ext uri="{BB962C8B-B14F-4D97-AF65-F5344CB8AC3E}">
        <p14:creationId xmlns:p14="http://schemas.microsoft.com/office/powerpoint/2010/main" val="234128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500"/>
                                        <p:tgtEl>
                                          <p:spTgt spid="9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5">
                                            <p:txEl>
                                              <p:pRg st="0" end="0"/>
                                            </p:txEl>
                                          </p:spTgt>
                                        </p:tgtEl>
                                        <p:attrNameLst>
                                          <p:attrName>style.visibility</p:attrName>
                                        </p:attrNameLst>
                                      </p:cBhvr>
                                      <p:to>
                                        <p:strVal val="visible"/>
                                      </p:to>
                                    </p:set>
                                    <p:animEffect transition="in" filter="fade">
                                      <p:cBhvr>
                                        <p:cTn id="37" dur="500"/>
                                        <p:tgtEl>
                                          <p:spTgt spid="7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3" grpId="0"/>
      <p:bldP spid="64" grpId="0"/>
      <p:bldP spid="94" grpId="0"/>
      <p:bldP spid="95" grpId="0"/>
      <p:bldP spid="96" grpId="0"/>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381AB-B249-EEB0-4CA2-EB30AE706747}"/>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CF5F7701-87B8-2CD4-B3A7-778E5C802876}"/>
              </a:ext>
            </a:extLst>
          </p:cNvPr>
          <p:cNvSpPr txBox="1"/>
          <p:nvPr/>
        </p:nvSpPr>
        <p:spPr>
          <a:xfrm>
            <a:off x="397565" y="357808"/>
            <a:ext cx="10460935" cy="461665"/>
          </a:xfrm>
          <a:prstGeom prst="rect">
            <a:avLst/>
          </a:prstGeom>
          <a:noFill/>
        </p:spPr>
        <p:txBody>
          <a:bodyPr wrap="square" rtlCol="0">
            <a:spAutoFit/>
          </a:bodyPr>
          <a:lstStyle/>
          <a:p>
            <a:pPr algn="l"/>
            <a:r>
              <a:rPr lang="en-GB" sz="2400"/>
              <a:t>Whitney and Ron are working out the output for the function machine. </a:t>
            </a:r>
          </a:p>
        </p:txBody>
      </p:sp>
      <p:cxnSp>
        <p:nvCxnSpPr>
          <p:cNvPr id="26" name="Straight Arrow Connector 25">
            <a:extLst>
              <a:ext uri="{FF2B5EF4-FFF2-40B4-BE49-F238E27FC236}">
                <a16:creationId xmlns:a16="http://schemas.microsoft.com/office/drawing/2014/main" id="{95BAA16A-1308-F19A-1752-2B2B4574C664}"/>
              </a:ext>
            </a:extLst>
          </p:cNvPr>
          <p:cNvCxnSpPr>
            <a:cxnSpLocks/>
            <a:stCxn id="28" idx="3"/>
            <a:endCxn id="45" idx="1"/>
          </p:cNvCxnSpPr>
          <p:nvPr/>
        </p:nvCxnSpPr>
        <p:spPr>
          <a:xfrm>
            <a:off x="3604436" y="1983989"/>
            <a:ext cx="851192" cy="49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4E01F6A-D770-F7C4-02BA-8810951F0890}"/>
              </a:ext>
            </a:extLst>
          </p:cNvPr>
          <p:cNvSpPr txBox="1"/>
          <p:nvPr/>
        </p:nvSpPr>
        <p:spPr>
          <a:xfrm>
            <a:off x="2339355" y="1215284"/>
            <a:ext cx="126507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input</a:t>
            </a: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FFF0CB5F-92BE-63D7-1DC4-18700D2DC8CD}"/>
                  </a:ext>
                </a:extLst>
              </p:cNvPr>
              <p:cNvSpPr>
                <a:spLocks/>
              </p:cNvSpPr>
              <p:nvPr/>
            </p:nvSpPr>
            <p:spPr>
              <a:xfrm>
                <a:off x="2339356" y="1627589"/>
                <a:ext cx="1265080"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r>
                        <a:rPr lang="en-GB" sz="2400" b="0" i="1" smtClean="0">
                          <a:solidFill>
                            <a:srgbClr val="002B61"/>
                          </a:solidFill>
                          <a:latin typeface="Cambria Math" panose="02040503050406030204" pitchFamily="18" charset="0"/>
                        </a:rPr>
                        <m:t>𝑓</m:t>
                      </m:r>
                    </m:oMath>
                  </m:oMathPara>
                </a14:m>
                <a:endParaRPr lang="en-GB" sz="2400">
                  <a:solidFill>
                    <a:srgbClr val="002B61"/>
                  </a:solidFill>
                </a:endParaRPr>
              </a:p>
            </p:txBody>
          </p:sp>
        </mc:Choice>
        <mc:Fallback xmlns="">
          <p:sp>
            <p:nvSpPr>
              <p:cNvPr id="28" name="Rectangle 27">
                <a:extLst>
                  <a:ext uri="{FF2B5EF4-FFF2-40B4-BE49-F238E27FC236}">
                    <a16:creationId xmlns:a16="http://schemas.microsoft.com/office/drawing/2014/main" id="{FFF0CB5F-92BE-63D7-1DC4-18700D2DC8CD}"/>
                  </a:ext>
                </a:extLst>
              </p:cNvPr>
              <p:cNvSpPr>
                <a:spLocks noRot="1" noChangeAspect="1" noMove="1" noResize="1" noEditPoints="1" noAdjustHandles="1" noChangeArrowheads="1" noChangeShapeType="1" noTextEdit="1"/>
              </p:cNvSpPr>
              <p:nvPr/>
            </p:nvSpPr>
            <p:spPr>
              <a:xfrm>
                <a:off x="2339356" y="1627589"/>
                <a:ext cx="1265080" cy="712800"/>
              </a:xfrm>
              <a:prstGeom prst="rect">
                <a:avLst/>
              </a:prstGeom>
              <a:blipFill>
                <a:blip r:embed="rId2"/>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DD632DEF-2BF1-AE85-3BC3-093546F22C90}"/>
                  </a:ext>
                </a:extLst>
              </p:cNvPr>
              <p:cNvSpPr/>
              <p:nvPr/>
            </p:nvSpPr>
            <p:spPr>
              <a:xfrm>
                <a:off x="6131152" y="1623599"/>
                <a:ext cx="817200" cy="712800"/>
              </a:xfrm>
              <a:prstGeom prst="rect">
                <a:avLst/>
              </a:prstGeom>
              <a:solidFill>
                <a:srgbClr val="BDD35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4</a:t>
                </a:r>
              </a:p>
            </p:txBody>
          </p:sp>
        </mc:Choice>
        <mc:Fallback xmlns="">
          <p:sp>
            <p:nvSpPr>
              <p:cNvPr id="39" name="Rectangle 38">
                <a:extLst>
                  <a:ext uri="{FF2B5EF4-FFF2-40B4-BE49-F238E27FC236}">
                    <a16:creationId xmlns:a16="http://schemas.microsoft.com/office/drawing/2014/main" id="{DD632DEF-2BF1-AE85-3BC3-093546F22C90}"/>
                  </a:ext>
                </a:extLst>
              </p:cNvPr>
              <p:cNvSpPr>
                <a:spLocks noRot="1" noChangeAspect="1" noMove="1" noResize="1" noEditPoints="1" noAdjustHandles="1" noChangeArrowheads="1" noChangeShapeType="1" noTextEdit="1"/>
              </p:cNvSpPr>
              <p:nvPr/>
            </p:nvSpPr>
            <p:spPr>
              <a:xfrm>
                <a:off x="6131152" y="1623599"/>
                <a:ext cx="817200" cy="712800"/>
              </a:xfrm>
              <a:prstGeom prst="rect">
                <a:avLst/>
              </a:prstGeom>
              <a:blipFill>
                <a:blip r:embed="rId3"/>
                <a:stretch>
                  <a:fillRect/>
                </a:stretch>
              </a:blipFill>
              <a:ln w="19050">
                <a:solidFill>
                  <a:schemeClr val="tx2"/>
                </a:solidFill>
              </a:ln>
            </p:spPr>
            <p:txBody>
              <a:bodyPr/>
              <a:lstStyle/>
              <a:p>
                <a:r>
                  <a:rPr lang="en-US">
                    <a:noFill/>
                  </a:rPr>
                  <a:t> </a:t>
                </a:r>
              </a:p>
            </p:txBody>
          </p:sp>
        </mc:Fallback>
      </mc:AlternateContent>
      <p:cxnSp>
        <p:nvCxnSpPr>
          <p:cNvPr id="42" name="Straight Arrow Connector 41">
            <a:extLst>
              <a:ext uri="{FF2B5EF4-FFF2-40B4-BE49-F238E27FC236}">
                <a16:creationId xmlns:a16="http://schemas.microsoft.com/office/drawing/2014/main" id="{3DB8F848-6C97-6DC8-9E35-03A2F8BCF84C}"/>
              </a:ext>
            </a:extLst>
          </p:cNvPr>
          <p:cNvCxnSpPr>
            <a:cxnSpLocks/>
            <a:stCxn id="39" idx="3"/>
            <a:endCxn id="44" idx="1"/>
          </p:cNvCxnSpPr>
          <p:nvPr/>
        </p:nvCxnSpPr>
        <p:spPr>
          <a:xfrm>
            <a:off x="6948352" y="1979999"/>
            <a:ext cx="839884" cy="448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8">
            <a:extLst>
              <a:ext uri="{FF2B5EF4-FFF2-40B4-BE49-F238E27FC236}">
                <a16:creationId xmlns:a16="http://schemas.microsoft.com/office/drawing/2014/main" id="{81649864-121E-100B-4401-45B8DDE12AA8}"/>
              </a:ext>
            </a:extLst>
          </p:cNvPr>
          <p:cNvSpPr txBox="1"/>
          <p:nvPr/>
        </p:nvSpPr>
        <p:spPr>
          <a:xfrm>
            <a:off x="7808605" y="1234632"/>
            <a:ext cx="131701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000"/>
              <a:t>output</a:t>
            </a:r>
          </a:p>
        </p:txBody>
      </p:sp>
      <p:sp>
        <p:nvSpPr>
          <p:cNvPr id="44" name="Rectangle 43">
            <a:extLst>
              <a:ext uri="{FF2B5EF4-FFF2-40B4-BE49-F238E27FC236}">
                <a16:creationId xmlns:a16="http://schemas.microsoft.com/office/drawing/2014/main" id="{2A826773-03D5-CD35-B933-AD83CA700EB8}"/>
              </a:ext>
            </a:extLst>
          </p:cNvPr>
          <p:cNvSpPr>
            <a:spLocks/>
          </p:cNvSpPr>
          <p:nvPr/>
        </p:nvSpPr>
        <p:spPr>
          <a:xfrm>
            <a:off x="7788236" y="1628083"/>
            <a:ext cx="1317012" cy="712800"/>
          </a:xfrm>
          <a:prstGeom prst="rect">
            <a:avLst/>
          </a:prstGeom>
          <a:no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2400">
              <a:solidFill>
                <a:schemeClr val="accent6"/>
              </a:solidFill>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4D8F774A-FED5-D099-B96F-DE58858FCED1}"/>
                  </a:ext>
                </a:extLst>
              </p:cNvPr>
              <p:cNvSpPr/>
              <p:nvPr/>
            </p:nvSpPr>
            <p:spPr>
              <a:xfrm>
                <a:off x="4455628" y="1628083"/>
                <a:ext cx="817200" cy="712800"/>
              </a:xfrm>
              <a:prstGeom prst="rect">
                <a:avLst/>
              </a:prstGeom>
              <a:solidFill>
                <a:srgbClr val="BDE4FA"/>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14:m>
                  <m:oMath xmlns:m="http://schemas.openxmlformats.org/officeDocument/2006/math">
                    <m:r>
                      <a:rPr lang="en-GB" sz="2400" b="0" i="1" smtClean="0">
                        <a:solidFill>
                          <a:schemeClr val="tx1"/>
                        </a:solidFill>
                        <a:latin typeface="Cambria Math" panose="02040503050406030204" pitchFamily="18" charset="0"/>
                      </a:rPr>
                      <m:t>+</m:t>
                    </m:r>
                  </m:oMath>
                </a14:m>
                <a:r>
                  <a:rPr lang="en-GB" sz="2400">
                    <a:solidFill>
                      <a:schemeClr val="tx1"/>
                    </a:solidFill>
                  </a:rPr>
                  <a:t> 5</a:t>
                </a:r>
              </a:p>
            </p:txBody>
          </p:sp>
        </mc:Choice>
        <mc:Fallback xmlns="">
          <p:sp>
            <p:nvSpPr>
              <p:cNvPr id="45" name="Rectangle 44">
                <a:extLst>
                  <a:ext uri="{FF2B5EF4-FFF2-40B4-BE49-F238E27FC236}">
                    <a16:creationId xmlns:a16="http://schemas.microsoft.com/office/drawing/2014/main" id="{4D8F774A-FED5-D099-B96F-DE58858FCED1}"/>
                  </a:ext>
                </a:extLst>
              </p:cNvPr>
              <p:cNvSpPr>
                <a:spLocks noRot="1" noChangeAspect="1" noMove="1" noResize="1" noEditPoints="1" noAdjustHandles="1" noChangeArrowheads="1" noChangeShapeType="1" noTextEdit="1"/>
              </p:cNvSpPr>
              <p:nvPr/>
            </p:nvSpPr>
            <p:spPr>
              <a:xfrm>
                <a:off x="4455628" y="1628083"/>
                <a:ext cx="817200" cy="712800"/>
              </a:xfrm>
              <a:prstGeom prst="rect">
                <a:avLst/>
              </a:prstGeom>
              <a:blipFill>
                <a:blip r:embed="rId4"/>
                <a:stretch>
                  <a:fillRect/>
                </a:stretch>
              </a:blipFill>
              <a:ln w="19050">
                <a:solidFill>
                  <a:schemeClr val="tx2"/>
                </a:solidFill>
              </a:ln>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3D6582DB-3A1B-E1A8-9C5B-E6D55C205AFB}"/>
              </a:ext>
            </a:extLst>
          </p:cNvPr>
          <p:cNvCxnSpPr>
            <a:cxnSpLocks/>
            <a:stCxn id="45" idx="3"/>
            <a:endCxn id="39" idx="1"/>
          </p:cNvCxnSpPr>
          <p:nvPr/>
        </p:nvCxnSpPr>
        <p:spPr>
          <a:xfrm flipV="1">
            <a:off x="5272828" y="1979999"/>
            <a:ext cx="856800" cy="4484"/>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EFAAD11D-B8FE-B5B4-22B9-82F988A5C383}"/>
              </a:ext>
            </a:extLst>
          </p:cNvPr>
          <p:cNvPicPr>
            <a:picLocks noChangeAspect="1"/>
          </p:cNvPicPr>
          <p:nvPr/>
        </p:nvPicPr>
        <p:blipFill>
          <a:blip r:embed="rId5"/>
          <a:stretch>
            <a:fillRect/>
          </a:stretch>
        </p:blipFill>
        <p:spPr>
          <a:xfrm flipH="1">
            <a:off x="1080045" y="2471209"/>
            <a:ext cx="1816612" cy="1819660"/>
          </a:xfrm>
          <a:prstGeom prst="rect">
            <a:avLst/>
          </a:prstGeom>
        </p:spPr>
      </p:pic>
      <p:sp>
        <p:nvSpPr>
          <p:cNvPr id="48" name="TextBox 47">
            <a:extLst>
              <a:ext uri="{FF2B5EF4-FFF2-40B4-BE49-F238E27FC236}">
                <a16:creationId xmlns:a16="http://schemas.microsoft.com/office/drawing/2014/main" id="{496669A6-69E0-4026-9327-9CBD18CDE708}"/>
              </a:ext>
            </a:extLst>
          </p:cNvPr>
          <p:cNvSpPr txBox="1"/>
          <p:nvPr/>
        </p:nvSpPr>
        <p:spPr>
          <a:xfrm>
            <a:off x="1330299" y="4327403"/>
            <a:ext cx="1316104" cy="510778"/>
          </a:xfrm>
          <a:prstGeom prst="roundRect">
            <a:avLst/>
          </a:prstGeom>
          <a:noFill/>
          <a:ln w="19050">
            <a:solidFill>
              <a:srgbClr val="F07A01"/>
            </a:solidFill>
          </a:ln>
        </p:spPr>
        <p:txBody>
          <a:bodyPr wrap="square" rtlCol="0">
            <a:spAutoFit/>
          </a:bodyPr>
          <a:lstStyle/>
          <a:p>
            <a:pPr algn="ctr"/>
            <a:r>
              <a:rPr lang="en-GB" sz="2400"/>
              <a:t>Whitney</a:t>
            </a:r>
          </a:p>
        </p:txBody>
      </p:sp>
      <mc:AlternateContent xmlns:mc="http://schemas.openxmlformats.org/markup-compatibility/2006" xmlns:a14="http://schemas.microsoft.com/office/drawing/2010/main">
        <mc:Choice Requires="a14">
          <p:sp>
            <p:nvSpPr>
              <p:cNvPr id="49" name="Speech Bubble: Rectangle with Corners Rounded 48">
                <a:extLst>
                  <a:ext uri="{FF2B5EF4-FFF2-40B4-BE49-F238E27FC236}">
                    <a16:creationId xmlns:a16="http://schemas.microsoft.com/office/drawing/2014/main" id="{F43CAC5E-70E2-4493-EDD5-75F333A80FAF}"/>
                  </a:ext>
                </a:extLst>
              </p:cNvPr>
              <p:cNvSpPr/>
              <p:nvPr/>
            </p:nvSpPr>
            <p:spPr>
              <a:xfrm>
                <a:off x="2896657" y="2775186"/>
                <a:ext cx="2516863" cy="1312753"/>
              </a:xfrm>
              <a:prstGeom prst="wedgeRoundRectCallout">
                <a:avLst>
                  <a:gd name="adj1" fmla="val -58963"/>
                  <a:gd name="adj2" fmla="val 19741"/>
                  <a:gd name="adj3" fmla="val 16667"/>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output is 4</a:t>
                </a:r>
                <a14:m>
                  <m:oMath xmlns:m="http://schemas.openxmlformats.org/officeDocument/2006/math">
                    <m:r>
                      <a:rPr lang="en-GB" sz="2400" b="0" i="1" smtClean="0">
                        <a:solidFill>
                          <a:schemeClr val="tx1"/>
                        </a:solidFill>
                        <a:latin typeface="Cambria Math" panose="02040503050406030204" pitchFamily="18" charset="0"/>
                      </a:rPr>
                      <m:t>𝑓</m:t>
                    </m:r>
                    <m:r>
                      <a:rPr lang="en-GB" sz="2400" b="0" i="1" smtClean="0">
                        <a:solidFill>
                          <a:schemeClr val="tx1"/>
                        </a:solidFill>
                        <a:latin typeface="Cambria Math" panose="02040503050406030204" pitchFamily="18" charset="0"/>
                      </a:rPr>
                      <m:t>+ </m:t>
                    </m:r>
                  </m:oMath>
                </a14:m>
                <a:r>
                  <a:rPr lang="en-GB" sz="2400" dirty="0">
                    <a:solidFill>
                      <a:schemeClr val="tx1"/>
                    </a:solidFill>
                  </a:rPr>
                  <a:t>5</a:t>
                </a:r>
              </a:p>
            </p:txBody>
          </p:sp>
        </mc:Choice>
        <mc:Fallback xmlns="">
          <p:sp>
            <p:nvSpPr>
              <p:cNvPr id="49" name="Speech Bubble: Rectangle with Corners Rounded 48">
                <a:extLst>
                  <a:ext uri="{FF2B5EF4-FFF2-40B4-BE49-F238E27FC236}">
                    <a16:creationId xmlns:a16="http://schemas.microsoft.com/office/drawing/2014/main" id="{F43CAC5E-70E2-4493-EDD5-75F333A80FAF}"/>
                  </a:ext>
                </a:extLst>
              </p:cNvPr>
              <p:cNvSpPr>
                <a:spLocks noRot="1" noChangeAspect="1" noMove="1" noResize="1" noEditPoints="1" noAdjustHandles="1" noChangeArrowheads="1" noChangeShapeType="1" noTextEdit="1"/>
              </p:cNvSpPr>
              <p:nvPr/>
            </p:nvSpPr>
            <p:spPr>
              <a:xfrm>
                <a:off x="2896657" y="2775186"/>
                <a:ext cx="2516863" cy="1312753"/>
              </a:xfrm>
              <a:prstGeom prst="wedgeRoundRectCallout">
                <a:avLst>
                  <a:gd name="adj1" fmla="val -58963"/>
                  <a:gd name="adj2" fmla="val 19741"/>
                  <a:gd name="adj3" fmla="val 16667"/>
                </a:avLst>
              </a:prstGeom>
              <a:blipFill>
                <a:blip r:embed="rId6"/>
                <a:stretch>
                  <a:fillRect/>
                </a:stretch>
              </a:blipFill>
              <a:ln w="19050">
                <a:solidFill>
                  <a:schemeClr val="tx1"/>
                </a:solidFill>
              </a:ln>
            </p:spPr>
            <p:txBody>
              <a:bodyPr/>
              <a:lstStyle/>
              <a:p>
                <a:r>
                  <a:rPr lang="en-GB">
                    <a:noFill/>
                  </a:rPr>
                  <a:t> </a:t>
                </a:r>
              </a:p>
            </p:txBody>
          </p:sp>
        </mc:Fallback>
      </mc:AlternateContent>
      <p:pic>
        <p:nvPicPr>
          <p:cNvPr id="50" name="Picture 49" descr="A cartoon of a child&#10;&#10;Description automatically generated">
            <a:extLst>
              <a:ext uri="{FF2B5EF4-FFF2-40B4-BE49-F238E27FC236}">
                <a16:creationId xmlns:a16="http://schemas.microsoft.com/office/drawing/2014/main" id="{0AC1D401-C1D0-52F5-8BF9-09CF72576469}"/>
              </a:ext>
            </a:extLst>
          </p:cNvPr>
          <p:cNvPicPr>
            <a:picLocks noChangeAspect="1"/>
          </p:cNvPicPr>
          <p:nvPr/>
        </p:nvPicPr>
        <p:blipFill>
          <a:blip r:embed="rId7"/>
          <a:stretch>
            <a:fillRect/>
          </a:stretch>
        </p:blipFill>
        <p:spPr>
          <a:xfrm>
            <a:off x="8869839" y="2541777"/>
            <a:ext cx="1816612" cy="1822708"/>
          </a:xfrm>
          <a:prstGeom prst="rect">
            <a:avLst/>
          </a:prstGeom>
        </p:spPr>
      </p:pic>
      <p:sp>
        <p:nvSpPr>
          <p:cNvPr id="51" name="TextBox 50">
            <a:extLst>
              <a:ext uri="{FF2B5EF4-FFF2-40B4-BE49-F238E27FC236}">
                <a16:creationId xmlns:a16="http://schemas.microsoft.com/office/drawing/2014/main" id="{E710AA11-94D7-D2A2-F955-CF593E8B49B6}"/>
              </a:ext>
            </a:extLst>
          </p:cNvPr>
          <p:cNvSpPr txBox="1"/>
          <p:nvPr/>
        </p:nvSpPr>
        <p:spPr>
          <a:xfrm>
            <a:off x="9308173" y="4397938"/>
            <a:ext cx="777486" cy="510778"/>
          </a:xfrm>
          <a:prstGeom prst="roundRect">
            <a:avLst/>
          </a:prstGeom>
          <a:noFill/>
          <a:ln w="19050">
            <a:solidFill>
              <a:srgbClr val="F07A01"/>
            </a:solidFill>
          </a:ln>
        </p:spPr>
        <p:txBody>
          <a:bodyPr wrap="square" rtlCol="0">
            <a:spAutoFit/>
          </a:bodyPr>
          <a:lstStyle/>
          <a:p>
            <a:pPr algn="ctr"/>
            <a:r>
              <a:rPr lang="en-GB" sz="2400"/>
              <a:t>Ron</a:t>
            </a:r>
          </a:p>
        </p:txBody>
      </p:sp>
      <mc:AlternateContent xmlns:mc="http://schemas.openxmlformats.org/markup-compatibility/2006" xmlns:a14="http://schemas.microsoft.com/office/drawing/2010/main">
        <mc:Choice Requires="a14">
          <p:sp>
            <p:nvSpPr>
              <p:cNvPr id="52" name="Speech Bubble: Rectangle with Corners Rounded 51">
                <a:extLst>
                  <a:ext uri="{FF2B5EF4-FFF2-40B4-BE49-F238E27FC236}">
                    <a16:creationId xmlns:a16="http://schemas.microsoft.com/office/drawing/2014/main" id="{C263A706-CB35-96D7-A3D9-1CA8B8E5A7D2}"/>
                  </a:ext>
                </a:extLst>
              </p:cNvPr>
              <p:cNvSpPr/>
              <p:nvPr/>
            </p:nvSpPr>
            <p:spPr>
              <a:xfrm>
                <a:off x="6096000" y="2782166"/>
                <a:ext cx="2516863" cy="1312753"/>
              </a:xfrm>
              <a:prstGeom prst="wedgeRoundRectCallout">
                <a:avLst>
                  <a:gd name="adj1" fmla="val 64263"/>
                  <a:gd name="adj2" fmla="val 25486"/>
                  <a:gd name="adj3" fmla="val 16667"/>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The output is 4</a:t>
                </a:r>
                <a14:m>
                  <m:oMath xmlns:m="http://schemas.openxmlformats.org/officeDocument/2006/math">
                    <m:r>
                      <a:rPr lang="en-GB" sz="2400" b="0" i="1" smtClean="0">
                        <a:solidFill>
                          <a:schemeClr val="tx1"/>
                        </a:solidFill>
                        <a:latin typeface="Cambria Math" panose="02040503050406030204" pitchFamily="18" charset="0"/>
                      </a:rPr>
                      <m:t>(</m:t>
                    </m:r>
                    <m:r>
                      <a:rPr lang="en-GB" sz="2400" b="0" i="1" smtClean="0">
                        <a:solidFill>
                          <a:schemeClr val="tx1"/>
                        </a:solidFill>
                        <a:latin typeface="Cambria Math" panose="02040503050406030204" pitchFamily="18" charset="0"/>
                      </a:rPr>
                      <m:t>𝑓</m:t>
                    </m:r>
                    <m:r>
                      <a:rPr lang="en-GB" sz="2400" b="0" i="1" smtClean="0">
                        <a:solidFill>
                          <a:schemeClr val="tx1"/>
                        </a:solidFill>
                        <a:latin typeface="Cambria Math" panose="02040503050406030204" pitchFamily="18" charset="0"/>
                      </a:rPr>
                      <m:t>+</m:t>
                    </m:r>
                  </m:oMath>
                </a14:m>
                <a:r>
                  <a:rPr lang="en-GB" sz="2400">
                    <a:solidFill>
                      <a:schemeClr val="tx1"/>
                    </a:solidFill>
                  </a:rPr>
                  <a:t> 5</a:t>
                </a:r>
                <a14:m>
                  <m:oMath xmlns:m="http://schemas.openxmlformats.org/officeDocument/2006/math">
                    <m:r>
                      <a:rPr lang="en-GB" sz="2400" b="0" i="1" dirty="0" smtClean="0">
                        <a:solidFill>
                          <a:schemeClr val="tx1"/>
                        </a:solidFill>
                        <a:latin typeface="Cambria Math" panose="02040503050406030204" pitchFamily="18" charset="0"/>
                      </a:rPr>
                      <m:t>)</m:t>
                    </m:r>
                  </m:oMath>
                </a14:m>
                <a:endParaRPr lang="en-GB" sz="2400">
                  <a:solidFill>
                    <a:schemeClr val="tx1"/>
                  </a:solidFill>
                </a:endParaRPr>
              </a:p>
            </p:txBody>
          </p:sp>
        </mc:Choice>
        <mc:Fallback xmlns="">
          <p:sp>
            <p:nvSpPr>
              <p:cNvPr id="52" name="Speech Bubble: Rectangle with Corners Rounded 51">
                <a:extLst>
                  <a:ext uri="{FF2B5EF4-FFF2-40B4-BE49-F238E27FC236}">
                    <a16:creationId xmlns:a16="http://schemas.microsoft.com/office/drawing/2014/main" id="{C263A706-CB35-96D7-A3D9-1CA8B8E5A7D2}"/>
                  </a:ext>
                </a:extLst>
              </p:cNvPr>
              <p:cNvSpPr>
                <a:spLocks noRot="1" noChangeAspect="1" noMove="1" noResize="1" noEditPoints="1" noAdjustHandles="1" noChangeArrowheads="1" noChangeShapeType="1" noTextEdit="1"/>
              </p:cNvSpPr>
              <p:nvPr/>
            </p:nvSpPr>
            <p:spPr>
              <a:xfrm>
                <a:off x="6096000" y="2782166"/>
                <a:ext cx="2516863" cy="1312753"/>
              </a:xfrm>
              <a:prstGeom prst="wedgeRoundRectCallout">
                <a:avLst>
                  <a:gd name="adj1" fmla="val 64263"/>
                  <a:gd name="adj2" fmla="val 25486"/>
                  <a:gd name="adj3" fmla="val 16667"/>
                </a:avLst>
              </a:prstGeom>
              <a:blipFill>
                <a:blip r:embed="rId8"/>
                <a:stretch>
                  <a:fillRect/>
                </a:stretch>
              </a:blipFill>
              <a:ln w="19050">
                <a:solidFill>
                  <a:schemeClr val="tx1"/>
                </a:solidFill>
              </a:ln>
            </p:spPr>
            <p:txBody>
              <a:bodyPr/>
              <a:lstStyle/>
              <a:p>
                <a:r>
                  <a:rPr lang="en-US">
                    <a:noFill/>
                  </a:rPr>
                  <a:t> </a:t>
                </a:r>
              </a:p>
            </p:txBody>
          </p:sp>
        </mc:Fallback>
      </mc:AlternateContent>
      <p:sp>
        <p:nvSpPr>
          <p:cNvPr id="53" name="TextBox 52">
            <a:extLst>
              <a:ext uri="{FF2B5EF4-FFF2-40B4-BE49-F238E27FC236}">
                <a16:creationId xmlns:a16="http://schemas.microsoft.com/office/drawing/2014/main" id="{6DD72488-02F2-09CA-EAC8-58CF19E39950}"/>
              </a:ext>
            </a:extLst>
          </p:cNvPr>
          <p:cNvSpPr txBox="1"/>
          <p:nvPr/>
        </p:nvSpPr>
        <p:spPr>
          <a:xfrm>
            <a:off x="397565" y="5155188"/>
            <a:ext cx="10460935" cy="830997"/>
          </a:xfrm>
          <a:prstGeom prst="rect">
            <a:avLst/>
          </a:prstGeom>
          <a:noFill/>
        </p:spPr>
        <p:txBody>
          <a:bodyPr wrap="square" rtlCol="0">
            <a:spAutoFit/>
          </a:bodyPr>
          <a:lstStyle/>
          <a:p>
            <a:pPr algn="l"/>
            <a:r>
              <a:rPr lang="en-GB" sz="2400" dirty="0"/>
              <a:t>Who do you agree with?</a:t>
            </a:r>
          </a:p>
          <a:p>
            <a:pPr algn="l"/>
            <a:r>
              <a:rPr lang="en-GB" sz="2400" dirty="0"/>
              <a:t>Explain your answer. </a:t>
            </a:r>
          </a:p>
        </p:txBody>
      </p:sp>
      <p:pic>
        <p:nvPicPr>
          <p:cNvPr id="2" name="Picture 1">
            <a:extLst>
              <a:ext uri="{FF2B5EF4-FFF2-40B4-BE49-F238E27FC236}">
                <a16:creationId xmlns:a16="http://schemas.microsoft.com/office/drawing/2014/main" id="{BD26AB1C-3EA9-BA58-74F3-7BD2A47EBB74}"/>
              </a:ext>
            </a:extLst>
          </p:cNvPr>
          <p:cNvPicPr>
            <a:picLocks noChangeAspect="1"/>
          </p:cNvPicPr>
          <p:nvPr/>
        </p:nvPicPr>
        <p:blipFill rotWithShape="1">
          <a:blip r:embed="rId9">
            <a:clrChange>
              <a:clrFrom>
                <a:srgbClr val="FFFFFF"/>
              </a:clrFrom>
              <a:clrTo>
                <a:srgbClr val="FFFFFF">
                  <a:alpha val="0"/>
                </a:srgbClr>
              </a:clrTo>
            </a:clrChange>
          </a:blip>
          <a:srcRect b="1495"/>
          <a:stretch/>
        </p:blipFill>
        <p:spPr>
          <a:xfrm>
            <a:off x="9923645" y="21796"/>
            <a:ext cx="1427853" cy="1904960"/>
          </a:xfrm>
          <a:prstGeom prst="rect">
            <a:avLst/>
          </a:prstGeom>
        </p:spPr>
      </p:pic>
    </p:spTree>
    <p:extLst>
      <p:ext uri="{BB962C8B-B14F-4D97-AF65-F5344CB8AC3E}">
        <p14:creationId xmlns:p14="http://schemas.microsoft.com/office/powerpoint/2010/main" val="7156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1" grpId="0" animBg="1"/>
      <p:bldP spid="52" grpId="0" animBg="1"/>
      <p:bldP spid="53" grpId="0"/>
    </p:bldLst>
  </p:timing>
</p:sld>
</file>

<file path=ppt/theme/theme1.xml><?xml version="1.0" encoding="utf-8"?>
<a:theme xmlns:a="http://schemas.openxmlformats.org/drawingml/2006/main" name="Main content">
  <a:themeElements>
    <a:clrScheme name="WRE">
      <a:dk1>
        <a:srgbClr val="002F66"/>
      </a:dk1>
      <a:lt1>
        <a:srgbClr val="FFFFFF"/>
      </a:lt1>
      <a:dk2>
        <a:srgbClr val="002E67"/>
      </a:dk2>
      <a:lt2>
        <a:srgbClr val="F6F8F8"/>
      </a:lt2>
      <a:accent1>
        <a:srgbClr val="00ECC2"/>
      </a:accent1>
      <a:accent2>
        <a:srgbClr val="00A3AE"/>
      </a:accent2>
      <a:accent3>
        <a:srgbClr val="E3F200"/>
      </a:accent3>
      <a:accent4>
        <a:srgbClr val="FFEC13"/>
      </a:accent4>
      <a:accent5>
        <a:srgbClr val="FF8060"/>
      </a:accent5>
      <a:accent6>
        <a:srgbClr val="FF3D6B"/>
      </a:accent6>
      <a:hlink>
        <a:srgbClr val="00A3AF"/>
      </a:hlink>
      <a:folHlink>
        <a:srgbClr val="FF3D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spPr>
      <a:bodyPr rtlCol="0" anchor="ctr"/>
      <a:lstStyle>
        <a:defPPr algn="ctr">
          <a:defRPr sz="2400"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2400" dirty="0" smtClean="0">
            <a:solidFill>
              <a:schemeClr val="accent6"/>
            </a:solidFill>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2_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11.xml><?xml version="1.0" encoding="utf-8"?>
<a:theme xmlns:a="http://schemas.openxmlformats.org/drawingml/2006/main" name="ALT Assess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ALT Teacher Inform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3.xml><?xml version="1.0" encoding="utf-8"?>
<a:theme xmlns:a="http://schemas.openxmlformats.org/drawingml/2006/main" name="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4.xml><?xml version="1.0" encoding="utf-8"?>
<a:theme xmlns:a="http://schemas.openxmlformats.org/drawingml/2006/main" name="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5.xml><?xml version="1.0" encoding="utf-8"?>
<a:theme xmlns:a="http://schemas.openxmlformats.org/drawingml/2006/main" name="1_Archway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6.xml><?xml version="1.0" encoding="utf-8"?>
<a:theme xmlns:a="http://schemas.openxmlformats.org/drawingml/2006/main" name="1_Archway PP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7.xml><?xml version="1.0" encoding="utf-8"?>
<a:theme xmlns:a="http://schemas.openxmlformats.org/drawingml/2006/main" name="7_Archway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8.xml><?xml version="1.0" encoding="utf-8"?>
<a:theme xmlns:a="http://schemas.openxmlformats.org/drawingml/2006/main" name="3_Archway PPT">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400" dirty="0" smtClean="0">
            <a:solidFill>
              <a:schemeClr val="accent5"/>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83C08F509004195E669DF9A9C9259" ma:contentTypeVersion="17" ma:contentTypeDescription="Create a new document." ma:contentTypeScope="" ma:versionID="1a5136a60aff216106da2ccdb151ada9">
  <xsd:schema xmlns:xsd="http://www.w3.org/2001/XMLSchema" xmlns:xs="http://www.w3.org/2001/XMLSchema" xmlns:p="http://schemas.microsoft.com/office/2006/metadata/properties" xmlns:ns2="e9e213f7-a068-4185-ae5b-85aa76b56dbd" xmlns:ns3="1773a752-338d-48d4-aab1-fb5d939e1fab" targetNamespace="http://schemas.microsoft.com/office/2006/metadata/properties" ma:root="true" ma:fieldsID="14acb7f297127d6d22299ad8d45daa01" ns2:_="" ns3:_="">
    <xsd:import namespace="e9e213f7-a068-4185-ae5b-85aa76b56dbd"/>
    <xsd:import namespace="1773a752-338d-48d4-aab1-fb5d939e1fab"/>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213f7-a068-4185-ae5b-85aa76b56d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e39eeca-e11e-443b-89bb-da0dc5931c3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73a752-338d-48d4-aab1-fb5d939e1fa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fc8d919-2f88-41be-947b-ae89298163c3}" ma:internalName="TaxCatchAll" ma:showField="CatchAllData" ma:web="1773a752-338d-48d4-aab1-fb5d939e1fa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e213f7-a068-4185-ae5b-85aa76b56dbd">
      <Terms xmlns="http://schemas.microsoft.com/office/infopath/2007/PartnerControls"/>
    </lcf76f155ced4ddcb4097134ff3c332f>
    <TaxCatchAll xmlns="1773a752-338d-48d4-aab1-fb5d939e1fab" xsi:nil="true"/>
  </documentManagement>
</p:properties>
</file>

<file path=customXml/itemProps1.xml><?xml version="1.0" encoding="utf-8"?>
<ds:datastoreItem xmlns:ds="http://schemas.openxmlformats.org/officeDocument/2006/customXml" ds:itemID="{C34CB7B6-0286-41C8-B187-E52D1A1D48CC}">
  <ds:schemaRefs>
    <ds:schemaRef ds:uri="1773a752-338d-48d4-aab1-fb5d939e1fab"/>
    <ds:schemaRef ds:uri="e9e213f7-a068-4185-ae5b-85aa76b56d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09F393-B98A-4502-B408-8EA25560BBF3}">
  <ds:schemaRefs>
    <ds:schemaRef ds:uri="http://schemas.microsoft.com/sharepoint/v3/contenttype/forms"/>
  </ds:schemaRefs>
</ds:datastoreItem>
</file>

<file path=customXml/itemProps3.xml><?xml version="1.0" encoding="utf-8"?>
<ds:datastoreItem xmlns:ds="http://schemas.openxmlformats.org/officeDocument/2006/customXml" ds:itemID="{1B3D907C-33B8-487A-BA75-7D230929FB7F}">
  <ds:schemaRefs>
    <ds:schemaRef ds:uri="http://purl.org/dc/dcmitype/"/>
    <ds:schemaRef ds:uri="http://purl.org/dc/terms/"/>
    <ds:schemaRef ds:uri="http://schemas.microsoft.com/office/infopath/2007/PartnerControls"/>
    <ds:schemaRef ds:uri="http://www.w3.org/XML/1998/namespace"/>
    <ds:schemaRef ds:uri="1773a752-338d-48d4-aab1-fb5d939e1fab"/>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e9e213f7-a068-4185-ae5b-85aa76b56dbd"/>
  </ds:schemaRefs>
</ds:datastoreItem>
</file>

<file path=docProps/app.xml><?xml version="1.0" encoding="utf-8"?>
<Properties xmlns="http://schemas.openxmlformats.org/officeDocument/2006/extended-properties" xmlns:vt="http://schemas.openxmlformats.org/officeDocument/2006/docPropsVTypes">
  <TotalTime>45</TotalTime>
  <Words>1028</Words>
  <Application>Microsoft Office PowerPoint</Application>
  <PresentationFormat>Widescreen</PresentationFormat>
  <Paragraphs>405</Paragraphs>
  <Slides>26</Slides>
  <Notes>2</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26</vt:i4>
      </vt:variant>
    </vt:vector>
  </HeadingPairs>
  <TitlesOfParts>
    <vt:vector size="46" baseType="lpstr">
      <vt:lpstr>Aptos</vt:lpstr>
      <vt:lpstr>Arial</vt:lpstr>
      <vt:lpstr>Arial Rounded MT Bold</vt:lpstr>
      <vt:lpstr>Calibri</vt:lpstr>
      <vt:lpstr>Cambria Math</vt:lpstr>
      <vt:lpstr>Comic Sans MS</vt:lpstr>
      <vt:lpstr>Courier New</vt:lpstr>
      <vt:lpstr>Lato</vt:lpstr>
      <vt:lpstr>Main content</vt:lpstr>
      <vt:lpstr>1_ALT</vt:lpstr>
      <vt:lpstr>ALT</vt:lpstr>
      <vt:lpstr>Archway</vt:lpstr>
      <vt:lpstr>1_ArchwayMaster</vt:lpstr>
      <vt:lpstr>1_Archway PPT</vt:lpstr>
      <vt:lpstr>7_ArchwayMaster</vt:lpstr>
      <vt:lpstr>3_Archway PPT</vt:lpstr>
      <vt:lpstr>2_Custom Design</vt:lpstr>
      <vt:lpstr>2_ALT</vt:lpstr>
      <vt:lpstr>ALT Assessment</vt:lpstr>
      <vt:lpstr>ALT Teacher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finish…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Peel</dc:creator>
  <cp:lastModifiedBy>Miss N Whitehouse - BBA Staff</cp:lastModifiedBy>
  <cp:revision>3</cp:revision>
  <dcterms:created xsi:type="dcterms:W3CDTF">2024-11-04T09:41:02Z</dcterms:created>
  <dcterms:modified xsi:type="dcterms:W3CDTF">2025-06-27T09:28:34Z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0x01010091A83C08F509004195E669DF9A9C9259</vt:lpwstr>
  </property>
  <property fmtid="{D5CDD505-2E9C-101B-9397-08002B2CF9AE}" pid="3" name="MediaServiceImageTags">
    <vt:lpwstr/>
  </property>
</Properties>
</file>