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82" r:id="rId3"/>
  </p:sldMasterIdLst>
  <p:notesMasterIdLst>
    <p:notesMasterId r:id="rId21"/>
  </p:notesMasterIdLst>
  <p:sldIdLst>
    <p:sldId id="339" r:id="rId4"/>
    <p:sldId id="341" r:id="rId5"/>
    <p:sldId id="342" r:id="rId6"/>
    <p:sldId id="343" r:id="rId7"/>
    <p:sldId id="256" r:id="rId8"/>
    <p:sldId id="344" r:id="rId9"/>
    <p:sldId id="345" r:id="rId10"/>
    <p:sldId id="350" r:id="rId11"/>
    <p:sldId id="346" r:id="rId12"/>
    <p:sldId id="347" r:id="rId13"/>
    <p:sldId id="348" r:id="rId14"/>
    <p:sldId id="349" r:id="rId15"/>
    <p:sldId id="264" r:id="rId16"/>
    <p:sldId id="266" r:id="rId17"/>
    <p:sldId id="279" r:id="rId18"/>
    <p:sldId id="280" r:id="rId19"/>
    <p:sldId id="267" r:id="rId20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nnected  knowledge" id="{3C02AB96-CC2C-4D2B-B655-9219C11AACEF}">
          <p14:sldIdLst>
            <p14:sldId id="339"/>
            <p14:sldId id="341"/>
            <p14:sldId id="342"/>
            <p14:sldId id="343"/>
            <p14:sldId id="256"/>
            <p14:sldId id="344"/>
            <p14:sldId id="345"/>
            <p14:sldId id="350"/>
            <p14:sldId id="346"/>
            <p14:sldId id="347"/>
            <p14:sldId id="348"/>
            <p14:sldId id="349"/>
            <p14:sldId id="264"/>
            <p14:sldId id="266"/>
            <p14:sldId id="279"/>
            <p14:sldId id="280"/>
            <p14:sldId id="267"/>
          </p14:sldIdLst>
        </p14:section>
        <p14:section name="Instruct" id="{11B388BA-476C-44BA-B982-9891242A53A4}">
          <p14:sldIdLst/>
        </p14:section>
        <p14:section name="Practise" id="{4DE20639-8298-416A-9823-DAF5577CFEA8}">
          <p14:sldIdLst/>
        </p14:section>
        <p14:section name="Secure" id="{251E3F4A-75B3-4372-91F1-369EBD96D304}">
          <p14:sldIdLst/>
        </p14:section>
        <p14:section name="Default Section" id="{AD3ACE82-A46B-4C4F-80FB-F18DD8801C79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1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C5B7F-A2F5-445F-80B6-68EB16A79B0C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6BD89-107F-4573-BA3F-A44A6F618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31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2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F693A-B59E-959B-5328-564CAC414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3A432-B4B0-3A01-8CEC-635A274AB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02A07-50F9-7D2C-C9A3-76C104CA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9EAD7-7D5E-0D8E-C580-1EF772A2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729FA-7635-64E0-6B3E-679D9EC79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5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94B4F-624A-DAB3-62DD-F5146804C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19EB-A998-5622-80B0-EE8354F1F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B85B6-BEEC-6A71-40A4-6ACF9AC09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86EF8-68B7-022E-5467-CC271350E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59151-403A-C954-B6F7-CE23A48F6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CADF8-0A53-03E2-0247-DC59C58EF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718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0114-FA61-AD20-2336-322C17A9B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85115-4450-1EB7-46C6-2D438EA6E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E72E1-0513-39F8-56F6-E4FE1350B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08C6D7-C9D4-41B6-38D2-BF25771AFC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CFF91-5A61-1DEE-41DB-7F7575E67F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2E199F-5A6B-AB4C-BF48-F4A30705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CD954B-BC24-F029-9F80-488B4CC1D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CF6B9F-FD3A-9C3E-3E68-640DA9911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632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897C6-E8DF-954A-500A-91E9F93D7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69423-5C2C-1F03-2F5A-CC6D7963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55C82-FF32-2401-3BEF-B8EFFFD3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752EA-7D78-47E7-0751-9AC723030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539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CFB495-7C76-1046-4299-EE647034C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92483C-0214-D508-030C-31FDCE7AE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41BE9-6E4D-E12C-FF5A-E30920520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34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D09F1-C96A-C5B7-AA69-F363F5429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467DA-4A01-35A0-7DB7-759F2927D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FEEF4-972A-DA01-2CF8-430980373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03F17-C019-6446-4589-F223DB60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359BA-4660-8F7E-A3C1-C4F6DA7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87D38-11A8-3D2D-14BE-C3AC0DF1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578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E8D0A-2225-D7AC-047C-D734C19CF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E26693-94A4-43D4-EA42-3E0243AFD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2997A-298F-67DA-E4AA-2C1E8B561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C679E-7B81-E7BF-0E15-2456E6A7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25D6C4-3D4E-7A5E-676F-992105AF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FB801-0520-89A1-06ED-A00B919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082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82386-9B30-B7E2-D614-784F78CD9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C03E26-47F1-40CF-3F97-95CF0EF56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E9FB7-1DC9-279C-D1D6-3FD7CACB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2AB5C-5629-8586-0887-C6AFA7BBA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7A720-98DB-894E-1AED-6C43B223E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771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1E4C2-6D30-1017-3C3B-02DFED22C2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F754C-B7FC-AF10-8976-32488CE00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A3DE5-5C03-7F34-1EAA-A293F2A4D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96095-0AA1-2F58-817D-9A6CA4BAB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7DE30-5061-1014-7A84-D52ECDA44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47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PRACTISE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88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SECURE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49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04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PRACTISE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44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SECURE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93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D604-FEF9-E150-75E4-A96B9E743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735493-CA3A-6E54-FF8E-3392E78F0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23C8A-2739-0499-38DB-100E2813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0D971-A832-E285-1B1A-B03E1866E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60F88-CB2D-42E8-0F9E-5B63B79B4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25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BB6DA-29B3-0A40-55BA-2F8C703E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A5BF4-1E7A-4473-9397-CF43522FA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45EDC-B061-BDE5-48CD-58235111C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9326D-46CB-0164-A9AF-74D9DE91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660E3-8A20-4F4D-C0FB-C2E239D8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55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4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506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4BFCC-C90B-CAB0-0B18-65FEE4B9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6F10F-2174-B3DF-D7ED-CAA9C01A7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70EE6-9CCD-FB72-09AE-36370A05A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5FCAAF-D7AE-434E-AFA6-D992DBE50911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61105-0523-A51A-F861-F21BB8723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4B7B4-88B4-E87D-628B-742E54539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8E2A24-D30D-489E-B047-943398A3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26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56EAE4E-30AC-2280-BF7D-0C9509A0A21F}"/>
                  </a:ext>
                </a:extLst>
              </p:cNvPr>
              <p:cNvSpPr txBox="1"/>
              <p:nvPr/>
            </p:nvSpPr>
            <p:spPr>
              <a:xfrm>
                <a:off x="5582728" y="212735"/>
                <a:ext cx="3707922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/>
              </a:p>
              <a:p>
                <a:r>
                  <a:rPr lang="en-GB" dirty="0"/>
                  <a:t>From last lesson… can you </a:t>
                </a:r>
                <a:r>
                  <a:rPr lang="en-GB" b="1" i="1" dirty="0"/>
                  <a:t>simplify</a:t>
                </a:r>
                <a:r>
                  <a:rPr lang="en-GB" dirty="0"/>
                  <a:t> the following </a:t>
                </a:r>
                <a:r>
                  <a:rPr lang="en-GB" b="1" i="1" dirty="0"/>
                  <a:t>expressions</a:t>
                </a:r>
                <a:r>
                  <a:rPr lang="en-GB" dirty="0"/>
                  <a:t>?</a:t>
                </a:r>
              </a:p>
              <a:p>
                <a:endParaRPr lang="en-GB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56EAE4E-30AC-2280-BF7D-0C9509A0A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728" y="212735"/>
                <a:ext cx="3707922" cy="6001643"/>
              </a:xfrm>
              <a:prstGeom prst="rect">
                <a:avLst/>
              </a:prstGeom>
              <a:blipFill>
                <a:blip r:embed="rId2"/>
                <a:stretch>
                  <a:fillRect l="-14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A412D5F-4D02-7406-E9CA-592161FFEE08}"/>
              </a:ext>
            </a:extLst>
          </p:cNvPr>
          <p:cNvSpPr txBox="1"/>
          <p:nvPr/>
        </p:nvSpPr>
        <p:spPr>
          <a:xfrm>
            <a:off x="503207" y="460025"/>
            <a:ext cx="3707922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On your whiteboards</a:t>
            </a:r>
          </a:p>
          <a:p>
            <a:endParaRPr lang="en-GB" dirty="0"/>
          </a:p>
          <a:p>
            <a:r>
              <a:rPr lang="en-GB" dirty="0"/>
              <a:t>Show me…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… an example of an expression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… an example of an equation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… two like terms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does it mean to </a:t>
            </a:r>
            <a:r>
              <a:rPr lang="en-GB" b="1" i="1" dirty="0"/>
              <a:t>simplify</a:t>
            </a:r>
            <a:r>
              <a:rPr lang="en-GB" dirty="0"/>
              <a:t> in maths?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08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id="{18A91BC8-610A-D649-A0C7-B1218816A92B}"/>
              </a:ext>
            </a:extLst>
          </p:cNvPr>
          <p:cNvGrpSpPr>
            <a:grpSpLocks/>
          </p:cNvGrpSpPr>
          <p:nvPr/>
        </p:nvGrpSpPr>
        <p:grpSpPr bwMode="auto">
          <a:xfrm>
            <a:off x="3889732" y="848493"/>
            <a:ext cx="4113502" cy="4100945"/>
            <a:chOff x="-852" y="769"/>
            <a:chExt cx="3000" cy="2991"/>
          </a:xfrm>
        </p:grpSpPr>
        <p:sp>
          <p:nvSpPr>
            <p:cNvPr id="3" name="Rectangle 9">
              <a:extLst>
                <a:ext uri="{FF2B5EF4-FFF2-40B4-BE49-F238E27FC236}">
                  <a16:creationId xmlns:a16="http://schemas.microsoft.com/office/drawing/2014/main" id="{147307C0-3F39-1C1B-A011-7098C164A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1" y="2763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a + 4b</a:t>
              </a:r>
            </a:p>
          </p:txBody>
        </p:sp>
        <p:sp>
          <p:nvSpPr>
            <p:cNvPr id="4" name="Rectangle 10">
              <a:extLst>
                <a:ext uri="{FF2B5EF4-FFF2-40B4-BE49-F238E27FC236}">
                  <a16:creationId xmlns:a16="http://schemas.microsoft.com/office/drawing/2014/main" id="{985F2BF5-1386-B812-9190-FC0690641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51" y="769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7a + 6b</a:t>
              </a:r>
            </a:p>
          </p:txBody>
        </p:sp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2630E2F6-B7DA-2462-F7DC-03B486F39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" y="1766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8a + 3b</a:t>
              </a:r>
            </a:p>
          </p:txBody>
        </p:sp>
        <p:sp>
          <p:nvSpPr>
            <p:cNvPr id="6" name="Rectangle 12">
              <a:extLst>
                <a:ext uri="{FF2B5EF4-FFF2-40B4-BE49-F238E27FC236}">
                  <a16:creationId xmlns:a16="http://schemas.microsoft.com/office/drawing/2014/main" id="{48E83A0F-D773-9E6C-E274-450546644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763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6a + 9b</a:t>
              </a:r>
            </a:p>
          </p:txBody>
        </p:sp>
        <p:sp>
          <p:nvSpPr>
            <p:cNvPr id="7" name="Rectangle 13">
              <a:extLst>
                <a:ext uri="{FF2B5EF4-FFF2-40B4-BE49-F238E27FC236}">
                  <a16:creationId xmlns:a16="http://schemas.microsoft.com/office/drawing/2014/main" id="{3A89E7E0-AFEB-98FA-DB8F-6F43FA441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" y="769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3a + 8b</a:t>
              </a:r>
            </a:p>
          </p:txBody>
        </p:sp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836929EC-4FAE-E348-08C7-803DF058A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" y="769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2a + b</a:t>
              </a:r>
            </a:p>
          </p:txBody>
        </p:sp>
        <p:sp>
          <p:nvSpPr>
            <p:cNvPr id="9" name="Rectangle 15">
              <a:extLst>
                <a:ext uri="{FF2B5EF4-FFF2-40B4-BE49-F238E27FC236}">
                  <a16:creationId xmlns:a16="http://schemas.microsoft.com/office/drawing/2014/main" id="{4DE5AF92-7CB4-5507-76ED-72B9C60FA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49" y="1766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7b</a:t>
              </a:r>
            </a:p>
          </p:txBody>
        </p:sp>
        <p:sp>
          <p:nvSpPr>
            <p:cNvPr id="10" name="Rectangle 16">
              <a:extLst>
                <a:ext uri="{FF2B5EF4-FFF2-40B4-BE49-F238E27FC236}">
                  <a16:creationId xmlns:a16="http://schemas.microsoft.com/office/drawing/2014/main" id="{AE8296A4-D1DA-74A4-974E-EB7D09654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" y="1766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4a + 5b</a:t>
              </a:r>
            </a:p>
          </p:txBody>
        </p:sp>
        <p:sp>
          <p:nvSpPr>
            <p:cNvPr id="11" name="Rectangle 17">
              <a:extLst>
                <a:ext uri="{FF2B5EF4-FFF2-40B4-BE49-F238E27FC236}">
                  <a16:creationId xmlns:a16="http://schemas.microsoft.com/office/drawing/2014/main" id="{534FB41F-A654-4431-289F-78B71F816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52" y="2763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5a + 2b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C0569EA-54EC-77CE-DE78-346CF65C5420}"/>
              </a:ext>
            </a:extLst>
          </p:cNvPr>
          <p:cNvSpPr txBox="1"/>
          <p:nvPr/>
        </p:nvSpPr>
        <p:spPr>
          <a:xfrm>
            <a:off x="569343" y="280358"/>
            <a:ext cx="2665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2154414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A68AE83-EF50-D32F-6960-11F9D05AB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765D4C6-31B8-4712-2A31-E0A22132CAC6}"/>
              </a:ext>
            </a:extLst>
          </p:cNvPr>
          <p:cNvSpPr txBox="1"/>
          <p:nvPr/>
        </p:nvSpPr>
        <p:spPr>
          <a:xfrm>
            <a:off x="569343" y="280358"/>
            <a:ext cx="2665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Challenge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9D0F73CF-0F22-DF1D-1F00-72700C062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44" y="2381640"/>
            <a:ext cx="1366837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p + 3q + r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9A58D79F-B68B-6F65-D483-FF845DE05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656" y="2381640"/>
            <a:ext cx="1365250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31B6129-22BF-915D-0BA9-A869E3E5F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081" y="2381640"/>
            <a:ext cx="1366838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BB41BBCC-6A62-15E5-CC5F-70E8395B2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44" y="3748477"/>
            <a:ext cx="1366837" cy="13668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D908FA30-85FB-D2C9-3442-7F4ED6BCA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656" y="3748477"/>
            <a:ext cx="1365250" cy="13668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p + 2q + r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589BC6F2-5D92-14BD-CBFA-06CB6345B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081" y="3748477"/>
            <a:ext cx="1366838" cy="13668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7826828-96BD-AB1A-CA06-4FFFC64A7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906" y="5118490"/>
            <a:ext cx="1366838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p + q + 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59D6F86C-0F0D-7B56-84CC-AA238302E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656" y="5118490"/>
            <a:ext cx="1365250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F049787F-D394-2B18-727F-DD10F0961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819" y="5118490"/>
            <a:ext cx="1366837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p + 2q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1F43E9-8959-E369-C317-2C52FADF39B7}"/>
              </a:ext>
            </a:extLst>
          </p:cNvPr>
          <p:cNvSpPr txBox="1"/>
          <p:nvPr/>
        </p:nvSpPr>
        <p:spPr>
          <a:xfrm>
            <a:off x="569343" y="1286942"/>
            <a:ext cx="3418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Fill in the gaps in this grid to make it magic…!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95018B2-A543-4AB7-AB3C-2A343AE757F0}"/>
              </a:ext>
            </a:extLst>
          </p:cNvPr>
          <p:cNvSpPr txBox="1"/>
          <p:nvPr/>
        </p:nvSpPr>
        <p:spPr>
          <a:xfrm>
            <a:off x="5103962" y="280358"/>
            <a:ext cx="2665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Challenge</a:t>
            </a:r>
          </a:p>
        </p:txBody>
      </p:sp>
      <p:sp>
        <p:nvSpPr>
          <p:cNvPr id="32" name="Rectangle 7">
            <a:extLst>
              <a:ext uri="{FF2B5EF4-FFF2-40B4-BE49-F238E27FC236}">
                <a16:creationId xmlns:a16="http://schemas.microsoft.com/office/drawing/2014/main" id="{70230844-F253-761A-DB25-2303B9673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263" y="2381640"/>
            <a:ext cx="1366837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p + 3q + r</a:t>
            </a: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BA276A78-6F5F-5456-F68B-2EEA43A81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4275" y="2381640"/>
            <a:ext cx="1365250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02C3C649-381A-6004-111F-BC2837996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700" y="2381640"/>
            <a:ext cx="1366838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2640CF30-B910-5480-A98E-2DEB4DC6B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263" y="3748477"/>
            <a:ext cx="1366837" cy="13668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CFAD6218-AB0B-C878-577F-2DF032980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4275" y="3748477"/>
            <a:ext cx="1365250" cy="13668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p + 2q + r</a:t>
            </a: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0BA601F7-28EB-4B05-102C-8D074F269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700" y="3748477"/>
            <a:ext cx="1366838" cy="13668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38" name="Rectangle 13">
            <a:extLst>
              <a:ext uri="{FF2B5EF4-FFF2-40B4-BE49-F238E27FC236}">
                <a16:creationId xmlns:a16="http://schemas.microsoft.com/office/drawing/2014/main" id="{28CA8CBF-1156-DD69-2B3E-A1F99B1BE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9525" y="5118490"/>
            <a:ext cx="1366838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p + q + r</a:t>
            </a:r>
          </a:p>
        </p:txBody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D73F40AE-F833-7631-D740-40D1FE7CF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4275" y="5118490"/>
            <a:ext cx="1365250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40" name="Rectangle 15">
            <a:extLst>
              <a:ext uri="{FF2B5EF4-FFF2-40B4-BE49-F238E27FC236}">
                <a16:creationId xmlns:a16="http://schemas.microsoft.com/office/drawing/2014/main" id="{BC5A9E9D-46B5-42E9-041D-7779F9AD5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438" y="5118490"/>
            <a:ext cx="1366837" cy="1366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p + 2q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0AF0BD6-E18F-F872-5DA0-3F422947287B}"/>
              </a:ext>
            </a:extLst>
          </p:cNvPr>
          <p:cNvSpPr txBox="1"/>
          <p:nvPr/>
        </p:nvSpPr>
        <p:spPr>
          <a:xfrm>
            <a:off x="5103962" y="1286942"/>
            <a:ext cx="3418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Fill in the gaps in this grid to make it magic…!</a:t>
            </a:r>
          </a:p>
        </p:txBody>
      </p:sp>
    </p:spTree>
    <p:extLst>
      <p:ext uri="{BB962C8B-B14F-4D97-AF65-F5344CB8AC3E}">
        <p14:creationId xmlns:p14="http://schemas.microsoft.com/office/powerpoint/2010/main" val="3517850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2CC2A4-2111-66BE-5EAF-075148876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5F826E3-8513-B8AD-700F-5AD434204834}"/>
              </a:ext>
            </a:extLst>
          </p:cNvPr>
          <p:cNvSpPr txBox="1"/>
          <p:nvPr/>
        </p:nvSpPr>
        <p:spPr>
          <a:xfrm>
            <a:off x="569343" y="280358"/>
            <a:ext cx="2665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Challenge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4D2D5723-B7D8-CD4C-BD72-6B554167F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2263" y="1518998"/>
            <a:ext cx="1366837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Calibri" panose="020F0502020204030204" pitchFamily="34" charset="0"/>
              </a:rPr>
              <a:t>p + 3q + r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02C82032-F13E-786E-754C-12497AFB4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275" y="1518998"/>
            <a:ext cx="1365250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A118D955-8F6D-BD49-F797-CAF9A64D9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0700" y="1518998"/>
            <a:ext cx="1366838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303FB66C-88F6-3EE2-ACA7-5A26A526F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2263" y="2885835"/>
            <a:ext cx="1366837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529BA2F9-0DC2-2C68-7C0A-630ECB548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275" y="2885835"/>
            <a:ext cx="1365250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Calibri" panose="020F0502020204030204" pitchFamily="34" charset="0"/>
              </a:rPr>
              <a:t>p + 2q + r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62A203AC-8328-3CC7-893E-30E883551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0700" y="2885835"/>
            <a:ext cx="1366838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A46C6806-B690-F008-5081-EB5CFCEF7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525" y="4255848"/>
            <a:ext cx="1366838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Calibri" panose="020F0502020204030204" pitchFamily="34" charset="0"/>
              </a:rPr>
              <a:t>p + q + 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8F9A6375-650E-B376-1142-039650FEE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275" y="4255848"/>
            <a:ext cx="1365250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D63F6361-8FDA-396D-E31F-4213E38D3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438" y="4255848"/>
            <a:ext cx="1366837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Calibri" panose="020F0502020204030204" pitchFamily="34" charset="0"/>
              </a:rPr>
              <a:t>p + 2q</a:t>
            </a:r>
          </a:p>
        </p:txBody>
      </p:sp>
      <p:sp>
        <p:nvSpPr>
          <p:cNvPr id="22" name="Text Box 35">
            <a:extLst>
              <a:ext uri="{FF2B5EF4-FFF2-40B4-BE49-F238E27FC236}">
                <a16:creationId xmlns:a16="http://schemas.microsoft.com/office/drawing/2014/main" id="{F42AD093-D425-62B7-D7AF-FC4F879CD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100" y="4759085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Calibri" panose="020F0502020204030204" pitchFamily="34" charset="0"/>
              </a:rPr>
              <a:t>p + 3q +2r</a:t>
            </a:r>
          </a:p>
        </p:txBody>
      </p:sp>
      <p:sp>
        <p:nvSpPr>
          <p:cNvPr id="23" name="Text Box 37">
            <a:extLst>
              <a:ext uri="{FF2B5EF4-FFF2-40B4-BE49-F238E27FC236}">
                <a16:creationId xmlns:a16="http://schemas.microsoft.com/office/drawing/2014/main" id="{78B2DE5D-8516-17AC-633A-5A228A3A3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550" y="3389072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p + q +2r</a:t>
            </a:r>
          </a:p>
        </p:txBody>
      </p:sp>
      <p:sp>
        <p:nvSpPr>
          <p:cNvPr id="24" name="Text Box 38">
            <a:extLst>
              <a:ext uri="{FF2B5EF4-FFF2-40B4-BE49-F238E27FC236}">
                <a16:creationId xmlns:a16="http://schemas.microsoft.com/office/drawing/2014/main" id="{18B04C09-287A-8F9A-D2EC-E10D8CF29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5000" y="2022235"/>
            <a:ext cx="935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Calibri" panose="020F0502020204030204" pitchFamily="34" charset="0"/>
              </a:rPr>
              <a:t>p + q </a:t>
            </a: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4013C678-8534-B0D3-90FC-2ACDCBEC8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488" y="2022235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Calibri" panose="020F0502020204030204" pitchFamily="34" charset="0"/>
              </a:rPr>
              <a:t>p + 2q + 2r</a:t>
            </a:r>
          </a:p>
        </p:txBody>
      </p:sp>
      <p:sp>
        <p:nvSpPr>
          <p:cNvPr id="26" name="Text Box 40">
            <a:extLst>
              <a:ext uri="{FF2B5EF4-FFF2-40B4-BE49-F238E27FC236}">
                <a16:creationId xmlns:a16="http://schemas.microsoft.com/office/drawing/2014/main" id="{F70D6E83-E988-6C49-FFE9-84E001088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425" y="3390660"/>
            <a:ext cx="1439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Calibri" panose="020F0502020204030204" pitchFamily="34" charset="0"/>
              </a:rPr>
              <a:t>p + 3q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68A40C-7BA3-D8E2-113D-2C0874C15CB1}"/>
              </a:ext>
            </a:extLst>
          </p:cNvPr>
          <p:cNvSpPr txBox="1"/>
          <p:nvPr/>
        </p:nvSpPr>
        <p:spPr>
          <a:xfrm>
            <a:off x="3685681" y="185497"/>
            <a:ext cx="3418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Fill in the gaps in this grid to make it magic…!</a:t>
            </a:r>
          </a:p>
        </p:txBody>
      </p:sp>
    </p:spTree>
    <p:extLst>
      <p:ext uri="{BB962C8B-B14F-4D97-AF65-F5344CB8AC3E}">
        <p14:creationId xmlns:p14="http://schemas.microsoft.com/office/powerpoint/2010/main" val="355568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5">
            <a:extLst>
              <a:ext uri="{FF2B5EF4-FFF2-40B4-BE49-F238E27FC236}">
                <a16:creationId xmlns:a16="http://schemas.microsoft.com/office/drawing/2014/main" id="{2183F7F5-9FD7-9D80-0DD0-8A7F04C57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6490" y="836946"/>
            <a:ext cx="75212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What </a:t>
            </a:r>
            <a:r>
              <a:rPr lang="en-GB" altLang="en-US" sz="2400" b="1" i="1" dirty="0">
                <a:latin typeface="Calibri" panose="020F0502020204030204" pitchFamily="34" charset="0"/>
              </a:rPr>
              <a:t>expression</a:t>
            </a:r>
            <a:r>
              <a:rPr lang="en-GB" altLang="en-US" sz="2400" dirty="0">
                <a:latin typeface="Calibri" panose="020F0502020204030204" pitchFamily="34" charset="0"/>
              </a:rPr>
              <a:t> needs to go in this missing square?</a:t>
            </a:r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DAFD1B44-4D04-DCC4-D0AD-97601EC40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8437" y="2213186"/>
            <a:ext cx="1366837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latin typeface="Calibri" panose="020F0502020204030204" pitchFamily="34" charset="0"/>
              </a:rPr>
              <a:t>4a + c</a:t>
            </a:r>
          </a:p>
        </p:txBody>
      </p:sp>
      <p:sp>
        <p:nvSpPr>
          <p:cNvPr id="10245" name="Rectangle 8">
            <a:extLst>
              <a:ext uri="{FF2B5EF4-FFF2-40B4-BE49-F238E27FC236}">
                <a16:creationId xmlns:a16="http://schemas.microsoft.com/office/drawing/2014/main" id="{FE9396B9-72F9-9736-E427-B9B2DF903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448" y="2213186"/>
            <a:ext cx="1365250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latin typeface="Calibri" panose="020F0502020204030204" pitchFamily="34" charset="0"/>
              </a:rPr>
              <a:t>2c</a:t>
            </a:r>
          </a:p>
        </p:txBody>
      </p:sp>
      <p:sp>
        <p:nvSpPr>
          <p:cNvPr id="10246" name="Rectangle 9">
            <a:extLst>
              <a:ext uri="{FF2B5EF4-FFF2-40B4-BE49-F238E27FC236}">
                <a16:creationId xmlns:a16="http://schemas.microsoft.com/office/drawing/2014/main" id="{1C401B98-F3C9-E09C-9214-A99CCD24F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6873" y="2213186"/>
            <a:ext cx="1366838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0247" name="Text Box 16">
            <a:extLst>
              <a:ext uri="{FF2B5EF4-FFF2-40B4-BE49-F238E27FC236}">
                <a16:creationId xmlns:a16="http://schemas.microsoft.com/office/drawing/2014/main" id="{C27BB13A-571E-409D-0824-56ED495CE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324" y="1997285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8" name="AutoShape 17">
            <a:extLst>
              <a:ext uri="{FF2B5EF4-FFF2-40B4-BE49-F238E27FC236}">
                <a16:creationId xmlns:a16="http://schemas.microsoft.com/office/drawing/2014/main" id="{14236A26-F51C-3B57-A5B6-99CDA041C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561" y="2716423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9" name="WordArt 25">
            <a:extLst>
              <a:ext uri="{FF2B5EF4-FFF2-40B4-BE49-F238E27FC236}">
                <a16:creationId xmlns:a16="http://schemas.microsoft.com/office/drawing/2014/main" id="{91113FA1-3437-79D9-94E2-A85867D0EC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29036" y="2716422"/>
            <a:ext cx="1655762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5400" kern="1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9a + 3b + 3c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518F2375-25D2-E5CC-95D8-94400A051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50" y="253689"/>
            <a:ext cx="75212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Calibri" panose="020F0502020204030204" pitchFamily="34" charset="0"/>
              </a:rPr>
              <a:t>On your whiteboards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7">
            <a:extLst>
              <a:ext uri="{FF2B5EF4-FFF2-40B4-BE49-F238E27FC236}">
                <a16:creationId xmlns:a16="http://schemas.microsoft.com/office/drawing/2014/main" id="{536D0309-620D-A8B2-5A4F-88C2979E1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764" y="1917700"/>
            <a:ext cx="1366837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latin typeface="Calibri" panose="020F0502020204030204" pitchFamily="34" charset="0"/>
              </a:rPr>
              <a:t>5f + g</a:t>
            </a:r>
          </a:p>
        </p:txBody>
      </p:sp>
      <p:sp>
        <p:nvSpPr>
          <p:cNvPr id="12292" name="Rectangle 8">
            <a:extLst>
              <a:ext uri="{FF2B5EF4-FFF2-40B4-BE49-F238E27FC236}">
                <a16:creationId xmlns:a16="http://schemas.microsoft.com/office/drawing/2014/main" id="{D00F4751-4330-3109-ED12-B020FFCDC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038" y="1924050"/>
            <a:ext cx="1365250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2293" name="Rectangle 9">
            <a:extLst>
              <a:ext uri="{FF2B5EF4-FFF2-40B4-BE49-F238E27FC236}">
                <a16:creationId xmlns:a16="http://schemas.microsoft.com/office/drawing/2014/main" id="{FB2B4862-801E-5108-EC1A-F01237AB1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489" y="1917700"/>
            <a:ext cx="1366837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2294" name="Text Box 16">
            <a:extLst>
              <a:ext uri="{FF2B5EF4-FFF2-40B4-BE49-F238E27FC236}">
                <a16:creationId xmlns:a16="http://schemas.microsoft.com/office/drawing/2014/main" id="{B2C0CD2F-A9E6-EE23-D9B3-9AF10673E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426" y="1557338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5" name="AutoShape 17">
            <a:extLst>
              <a:ext uri="{FF2B5EF4-FFF2-40B4-BE49-F238E27FC236}">
                <a16:creationId xmlns:a16="http://schemas.microsoft.com/office/drawing/2014/main" id="{84AD3FBF-403E-73F7-D1EE-3FE70BCC8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2425701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7" name="WordArt 25">
            <a:extLst>
              <a:ext uri="{FF2B5EF4-FFF2-40B4-BE49-F238E27FC236}">
                <a16:creationId xmlns:a16="http://schemas.microsoft.com/office/drawing/2014/main" id="{0CF606B5-8266-44FF-82F5-8A0A70B86F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450139" y="2357439"/>
            <a:ext cx="1652587" cy="3571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5400" kern="1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2f + 3g + 3h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33006E66-965B-69E9-82AA-DD86E6F38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780" y="3886166"/>
            <a:ext cx="8893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Challenge: create a similar question of your own!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57C88B74-5552-2434-DE58-D76426B27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780" y="4495766"/>
            <a:ext cx="8893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… and another!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BFB7917F-F837-5BB6-0AEC-DC99851D8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50" y="253689"/>
            <a:ext cx="75212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Calibri" panose="020F0502020204030204" pitchFamily="34" charset="0"/>
              </a:rPr>
              <a:t>On your whiteboards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CAB53E2E-05B4-5B0E-7ACD-63C9F5E13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6490" y="836946"/>
            <a:ext cx="75212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What </a:t>
            </a:r>
            <a:r>
              <a:rPr lang="en-GB" altLang="en-US" sz="2400" b="1" i="1" dirty="0">
                <a:latin typeface="Calibri" panose="020F0502020204030204" pitchFamily="34" charset="0"/>
              </a:rPr>
              <a:t>expression</a:t>
            </a:r>
            <a:r>
              <a:rPr lang="en-GB" altLang="en-US" sz="2400" dirty="0">
                <a:latin typeface="Calibri" panose="020F0502020204030204" pitchFamily="34" charset="0"/>
              </a:rPr>
              <a:t> needs to go in this missing square?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7">
            <a:extLst>
              <a:ext uri="{FF2B5EF4-FFF2-40B4-BE49-F238E27FC236}">
                <a16:creationId xmlns:a16="http://schemas.microsoft.com/office/drawing/2014/main" id="{20FE480A-E243-0541-2772-C2F6228B0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359" y="557213"/>
            <a:ext cx="1366837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latin typeface="Calibri" panose="020F0502020204030204" pitchFamily="34" charset="0"/>
              </a:rPr>
              <a:t>4x</a:t>
            </a:r>
            <a:r>
              <a:rPr lang="en-GB" altLang="en-US" sz="2800" baseline="30000">
                <a:latin typeface="Calibri" panose="020F0502020204030204" pitchFamily="34" charset="0"/>
              </a:rPr>
              <a:t>2</a:t>
            </a:r>
            <a:r>
              <a:rPr lang="en-GB" altLang="en-US" sz="2800">
                <a:latin typeface="Calibri" panose="020F0502020204030204" pitchFamily="34" charset="0"/>
              </a:rPr>
              <a:t> + 2x</a:t>
            </a:r>
          </a:p>
        </p:txBody>
      </p:sp>
      <p:sp>
        <p:nvSpPr>
          <p:cNvPr id="11268" name="Rectangle 8">
            <a:extLst>
              <a:ext uri="{FF2B5EF4-FFF2-40B4-BE49-F238E27FC236}">
                <a16:creationId xmlns:a16="http://schemas.microsoft.com/office/drawing/2014/main" id="{A00C045E-A1D0-3F35-6938-B24CEFEC5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358" y="3268663"/>
            <a:ext cx="1365250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latin typeface="Calibri" panose="020F0502020204030204" pitchFamily="34" charset="0"/>
              </a:rPr>
              <a:t>3x</a:t>
            </a:r>
          </a:p>
        </p:txBody>
      </p:sp>
      <p:sp>
        <p:nvSpPr>
          <p:cNvPr id="11269" name="Rectangle 9">
            <a:extLst>
              <a:ext uri="{FF2B5EF4-FFF2-40B4-BE49-F238E27FC236}">
                <a16:creationId xmlns:a16="http://schemas.microsoft.com/office/drawing/2014/main" id="{E303736A-2337-4584-786E-CDDE407B4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359" y="1924049"/>
            <a:ext cx="1366837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1270" name="Text Box 16">
            <a:extLst>
              <a:ext uri="{FF2B5EF4-FFF2-40B4-BE49-F238E27FC236}">
                <a16:creationId xmlns:a16="http://schemas.microsoft.com/office/drawing/2014/main" id="{9EA068FD-D234-5D14-AFF7-54BB912E8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426" y="1557338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AutoShape 17">
            <a:extLst>
              <a:ext uri="{FF2B5EF4-FFF2-40B4-BE49-F238E27FC236}">
                <a16:creationId xmlns:a16="http://schemas.microsoft.com/office/drawing/2014/main" id="{7B8571E1-22F0-11F9-834D-EF88F0250E4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942083" y="4816475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6153" name="WordArt 25">
            <a:extLst>
              <a:ext uri="{FF2B5EF4-FFF2-40B4-BE49-F238E27FC236}">
                <a16:creationId xmlns:a16="http://schemas.microsoft.com/office/drawing/2014/main" id="{D9896684-BDB4-F6A3-12DC-3BE41CB070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462377" y="5259365"/>
            <a:ext cx="1505268" cy="38248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GB" sz="5400" kern="10" dirty="0">
                <a:latin typeface="Calibri" panose="020F0502020204030204" pitchFamily="34" charset="0"/>
              </a:rPr>
              <a:t>5x</a:t>
            </a:r>
            <a:r>
              <a:rPr lang="en-GB" sz="5400" kern="10" baseline="30000" dirty="0">
                <a:latin typeface="Calibri" panose="020F0502020204030204" pitchFamily="34" charset="0"/>
              </a:rPr>
              <a:t>2</a:t>
            </a:r>
            <a:r>
              <a:rPr lang="en-GB" sz="5400" kern="10" dirty="0">
                <a:latin typeface="Calibri" panose="020F0502020204030204" pitchFamily="34" charset="0"/>
              </a:rPr>
              <a:t> + 4x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8ADF12BD-F77E-C8EF-B519-3C505700D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9" y="974747"/>
            <a:ext cx="75212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What expression needs to go in </a:t>
            </a:r>
            <a:r>
              <a:rPr lang="en-GB" altLang="en-US" sz="2400" b="1" i="1" dirty="0">
                <a:latin typeface="Calibri" panose="020F0502020204030204" pitchFamily="34" charset="0"/>
              </a:rPr>
              <a:t>this</a:t>
            </a:r>
            <a:r>
              <a:rPr lang="en-GB" altLang="en-US" sz="2400" dirty="0">
                <a:latin typeface="Calibri" panose="020F0502020204030204" pitchFamily="34" charset="0"/>
              </a:rPr>
              <a:t> missing square?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AFDC73D6-F9BD-B0F1-EACE-2782D408C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40" y="264901"/>
            <a:ext cx="75212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Calibri" panose="020F0502020204030204" pitchFamily="34" charset="0"/>
              </a:rPr>
              <a:t>On your whiteboards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">
            <a:extLst>
              <a:ext uri="{FF2B5EF4-FFF2-40B4-BE49-F238E27FC236}">
                <a16:creationId xmlns:a16="http://schemas.microsoft.com/office/drawing/2014/main" id="{AF82A2C1-F48D-56DA-E2B1-7A21CFBCF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700214"/>
            <a:ext cx="1366838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3316" name="Rectangle 8">
            <a:extLst>
              <a:ext uri="{FF2B5EF4-FFF2-40B4-BE49-F238E27FC236}">
                <a16:creationId xmlns:a16="http://schemas.microsoft.com/office/drawing/2014/main" id="{81CF957A-A303-EFE3-E62A-FC3D3A32D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0263" y="1700214"/>
            <a:ext cx="1365250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3317" name="Rectangle 9">
            <a:extLst>
              <a:ext uri="{FF2B5EF4-FFF2-40B4-BE49-F238E27FC236}">
                <a16:creationId xmlns:a16="http://schemas.microsoft.com/office/drawing/2014/main" id="{46AD00EE-073D-CF1C-0A44-91113A825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689" y="1700214"/>
            <a:ext cx="1366837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3318" name="Text Box 16">
            <a:extLst>
              <a:ext uri="{FF2B5EF4-FFF2-40B4-BE49-F238E27FC236}">
                <a16:creationId xmlns:a16="http://schemas.microsoft.com/office/drawing/2014/main" id="{28D2E0FE-B7CF-655A-86C8-A9A8FF55D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426" y="1557338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9" name="AutoShape 17">
            <a:extLst>
              <a:ext uri="{FF2B5EF4-FFF2-40B4-BE49-F238E27FC236}">
                <a16:creationId xmlns:a16="http://schemas.microsoft.com/office/drawing/2014/main" id="{BB27F94B-BA6F-3A8D-FC3F-8C0A35E1D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2235201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20" name="Text Box 5">
            <a:extLst>
              <a:ext uri="{FF2B5EF4-FFF2-40B4-BE49-F238E27FC236}">
                <a16:creationId xmlns:a16="http://schemas.microsoft.com/office/drawing/2014/main" id="{CDB6E33F-8B50-12B4-01DA-5DC300952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289" y="3644900"/>
            <a:ext cx="8893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What could missing expressions be?</a:t>
            </a:r>
          </a:p>
        </p:txBody>
      </p:sp>
      <p:sp>
        <p:nvSpPr>
          <p:cNvPr id="13324" name="WordArt 25">
            <a:extLst>
              <a:ext uri="{FF2B5EF4-FFF2-40B4-BE49-F238E27FC236}">
                <a16:creationId xmlns:a16="http://schemas.microsoft.com/office/drawing/2014/main" id="{F101B948-274B-AEE8-3883-844C46D217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981825" y="2162176"/>
            <a:ext cx="2351088" cy="479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5400" kern="1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2x + 2y + 2z</a:t>
            </a:r>
          </a:p>
        </p:txBody>
      </p:sp>
      <p:sp>
        <p:nvSpPr>
          <p:cNvPr id="13325" name="Text Box 5">
            <a:extLst>
              <a:ext uri="{FF2B5EF4-FFF2-40B4-BE49-F238E27FC236}">
                <a16:creationId xmlns:a16="http://schemas.microsoft.com/office/drawing/2014/main" id="{66C25D9B-B261-6E15-D4AD-D4ECA0D19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731" y="811214"/>
            <a:ext cx="8893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What if the algebraic expressions </a:t>
            </a:r>
            <a:r>
              <a:rPr lang="en-GB" altLang="en-US" sz="2400" b="1" i="1" dirty="0">
                <a:latin typeface="Calibri" panose="020F0502020204030204" pitchFamily="34" charset="0"/>
              </a:rPr>
              <a:t>simplifies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2400" dirty="0">
                <a:latin typeface="Calibri" panose="020F0502020204030204" pitchFamily="34" charset="0"/>
              </a:rPr>
              <a:t>to…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138F0DAB-06F7-F912-301D-98E1065B8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50" y="253689"/>
            <a:ext cx="75212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Calibri" panose="020F0502020204030204" pitchFamily="34" charset="0"/>
              </a:rPr>
              <a:t>On your whiteboards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5">
            <a:extLst>
              <a:ext uri="{FF2B5EF4-FFF2-40B4-BE49-F238E27FC236}">
                <a16:creationId xmlns:a16="http://schemas.microsoft.com/office/drawing/2014/main" id="{34C6136C-D27F-6D19-4115-5F635F93F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19" y="238462"/>
            <a:ext cx="88931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Calibri" panose="020F0502020204030204" pitchFamily="34" charset="0"/>
              </a:rPr>
              <a:t>In your books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Write a question</a:t>
            </a:r>
          </a:p>
        </p:txBody>
      </p:sp>
      <p:sp>
        <p:nvSpPr>
          <p:cNvPr id="14340" name="Rectangle 7">
            <a:extLst>
              <a:ext uri="{FF2B5EF4-FFF2-40B4-BE49-F238E27FC236}">
                <a16:creationId xmlns:a16="http://schemas.microsoft.com/office/drawing/2014/main" id="{EF8967F4-8061-AC6F-E688-C5B8C3973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742" y="4733909"/>
            <a:ext cx="1366837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341" name="Rectangle 8">
            <a:extLst>
              <a:ext uri="{FF2B5EF4-FFF2-40B4-BE49-F238E27FC236}">
                <a16:creationId xmlns:a16="http://schemas.microsoft.com/office/drawing/2014/main" id="{F19593CD-A76D-D09F-396F-421EFD72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753" y="4733909"/>
            <a:ext cx="1365250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342" name="Rectangle 9">
            <a:extLst>
              <a:ext uri="{FF2B5EF4-FFF2-40B4-BE49-F238E27FC236}">
                <a16:creationId xmlns:a16="http://schemas.microsoft.com/office/drawing/2014/main" id="{CF37C036-21A8-40FA-5B5D-3D61BE978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003" y="4733909"/>
            <a:ext cx="1366838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 dirty="0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343" name="AutoShape 17">
            <a:extLst>
              <a:ext uri="{FF2B5EF4-FFF2-40B4-BE49-F238E27FC236}">
                <a16:creationId xmlns:a16="http://schemas.microsoft.com/office/drawing/2014/main" id="{8AD3366D-8D1D-2BD8-8959-28E428226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840" y="5335410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4" name="WordArt 25">
            <a:extLst>
              <a:ext uri="{FF2B5EF4-FFF2-40B4-BE49-F238E27FC236}">
                <a16:creationId xmlns:a16="http://schemas.microsoft.com/office/drawing/2014/main" id="{5765C3F9-BED2-2B62-6E51-FEE1E5B54F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443527" y="5289650"/>
            <a:ext cx="4054156" cy="47847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GB" sz="5400" kern="10" dirty="0">
                <a:latin typeface="Calibri" panose="020F0502020204030204" pitchFamily="34" charset="0"/>
              </a:rPr>
              <a:t>½ </a:t>
            </a:r>
            <a:r>
              <a:rPr lang="en-GB" sz="5400" kern="10" dirty="0" err="1">
                <a:latin typeface="Calibri" panose="020F0502020204030204" pitchFamily="34" charset="0"/>
              </a:rPr>
              <a:t>xy</a:t>
            </a:r>
            <a:r>
              <a:rPr lang="en-GB" sz="5400" kern="10" dirty="0">
                <a:latin typeface="Calibri" panose="020F0502020204030204" pitchFamily="34" charset="0"/>
              </a:rPr>
              <a:t>+ ¼ xy</a:t>
            </a:r>
            <a:r>
              <a:rPr lang="en-GB" sz="5400" kern="10" baseline="30000" dirty="0">
                <a:latin typeface="Calibri" panose="020F0502020204030204" pitchFamily="34" charset="0"/>
              </a:rPr>
              <a:t>2</a:t>
            </a:r>
            <a:r>
              <a:rPr lang="en-GB" sz="5400" kern="10" dirty="0">
                <a:latin typeface="Calibri" panose="020F0502020204030204" pitchFamily="34" charset="0"/>
              </a:rPr>
              <a:t> + 2x</a:t>
            </a:r>
            <a:r>
              <a:rPr lang="en-GB" sz="5400" kern="10" baseline="30000" dirty="0">
                <a:latin typeface="Calibri" panose="020F0502020204030204" pitchFamily="34" charset="0"/>
              </a:rPr>
              <a:t>2</a:t>
            </a:r>
            <a:r>
              <a:rPr lang="en-GB" sz="5400" kern="10" dirty="0">
                <a:latin typeface="Calibri" panose="020F0502020204030204" pitchFamily="34" charset="0"/>
              </a:rPr>
              <a:t>y</a:t>
            </a:r>
          </a:p>
        </p:txBody>
      </p:sp>
      <p:sp>
        <p:nvSpPr>
          <p:cNvPr id="14346" name="Rectangle 7">
            <a:extLst>
              <a:ext uri="{FF2B5EF4-FFF2-40B4-BE49-F238E27FC236}">
                <a16:creationId xmlns:a16="http://schemas.microsoft.com/office/drawing/2014/main" id="{94612529-3A34-3457-1ABB-2326EBB7E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15" y="3112910"/>
            <a:ext cx="1366838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347" name="Rectangle 8">
            <a:extLst>
              <a:ext uri="{FF2B5EF4-FFF2-40B4-BE49-F238E27FC236}">
                <a16:creationId xmlns:a16="http://schemas.microsoft.com/office/drawing/2014/main" id="{1E52CF43-F0E4-6695-1835-AD655ECE1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928" y="3112910"/>
            <a:ext cx="1365250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348" name="Rectangle 9">
            <a:extLst>
              <a:ext uri="{FF2B5EF4-FFF2-40B4-BE49-F238E27FC236}">
                <a16:creationId xmlns:a16="http://schemas.microsoft.com/office/drawing/2014/main" id="{4A622200-0CFC-E084-5C7D-22E2914EE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354" y="3112910"/>
            <a:ext cx="1366837" cy="1366837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349" name="AutoShape 17">
            <a:extLst>
              <a:ext uri="{FF2B5EF4-FFF2-40B4-BE49-F238E27FC236}">
                <a16:creationId xmlns:a16="http://schemas.microsoft.com/office/drawing/2014/main" id="{CACB6A80-6D8E-5EA2-F9A5-C7CD7E415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090" y="3685997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4350" name="WordArt 25">
            <a:extLst>
              <a:ext uri="{FF2B5EF4-FFF2-40B4-BE49-F238E27FC236}">
                <a16:creationId xmlns:a16="http://schemas.microsoft.com/office/drawing/2014/main" id="{4140FFB7-E284-7474-4D4E-92D249AC9BD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553688" y="3591540"/>
            <a:ext cx="3589097" cy="4778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5400" kern="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4(a+b) + 3(c+d)</a:t>
            </a:r>
            <a:endParaRPr lang="en-GB" sz="5400" kern="1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1" name="Rectangle 7">
            <a:extLst>
              <a:ext uri="{FF2B5EF4-FFF2-40B4-BE49-F238E27FC236}">
                <a16:creationId xmlns:a16="http://schemas.microsoft.com/office/drawing/2014/main" id="{2A66559D-044F-CB65-4F2D-5F48D3E0B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165" y="1463496"/>
            <a:ext cx="1366838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352" name="Rectangle 8">
            <a:extLst>
              <a:ext uri="{FF2B5EF4-FFF2-40B4-BE49-F238E27FC236}">
                <a16:creationId xmlns:a16="http://schemas.microsoft.com/office/drawing/2014/main" id="{E62BEB15-8E7F-3BE8-36B9-F149F6EA8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178" y="1463496"/>
            <a:ext cx="1365250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353" name="Rectangle 9">
            <a:extLst>
              <a:ext uri="{FF2B5EF4-FFF2-40B4-BE49-F238E27FC236}">
                <a16:creationId xmlns:a16="http://schemas.microsoft.com/office/drawing/2014/main" id="{4D4CA7C6-1025-5A7F-7336-722FF4574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604" y="1463496"/>
            <a:ext cx="1366837" cy="1366838"/>
          </a:xfrm>
          <a:prstGeom prst="rect">
            <a:avLst/>
          </a:prstGeom>
          <a:solidFill>
            <a:srgbClr val="69B4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 dirty="0">
                <a:solidFill>
                  <a:schemeClr val="bg1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354" name="AutoShape 17">
            <a:extLst>
              <a:ext uri="{FF2B5EF4-FFF2-40B4-BE49-F238E27FC236}">
                <a16:creationId xmlns:a16="http://schemas.microsoft.com/office/drawing/2014/main" id="{BBA2ABE3-F0CD-5752-1E25-924830A29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753" y="2038172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4355" name="WordArt 25">
            <a:extLst>
              <a:ext uri="{FF2B5EF4-FFF2-40B4-BE49-F238E27FC236}">
                <a16:creationId xmlns:a16="http://schemas.microsoft.com/office/drawing/2014/main" id="{7020EEFD-3FA3-A228-905A-A231D3DFF87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16566" y="1992135"/>
            <a:ext cx="2663343" cy="4778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5400" kern="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3x - 4y – 5z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5D7BB-C1C1-C3B9-2B73-020FF95DB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C8B01CB-F8FC-3BB2-D593-7D98FFF5258D}"/>
              </a:ext>
            </a:extLst>
          </p:cNvPr>
          <p:cNvCxnSpPr>
            <a:cxnSpLocks/>
          </p:cNvCxnSpPr>
          <p:nvPr/>
        </p:nvCxnSpPr>
        <p:spPr>
          <a:xfrm>
            <a:off x="4856672" y="0"/>
            <a:ext cx="0" cy="64094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3AB33F-939B-D517-37AD-8A6C2DFA878C}"/>
              </a:ext>
            </a:extLst>
          </p:cNvPr>
          <p:cNvCxnSpPr>
            <a:cxnSpLocks/>
          </p:cNvCxnSpPr>
          <p:nvPr/>
        </p:nvCxnSpPr>
        <p:spPr>
          <a:xfrm>
            <a:off x="0" y="543462"/>
            <a:ext cx="990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BD80BC8-3EF0-9C62-0327-0F4B581E3638}"/>
              </a:ext>
            </a:extLst>
          </p:cNvPr>
          <p:cNvSpPr txBox="1"/>
          <p:nvPr/>
        </p:nvSpPr>
        <p:spPr>
          <a:xfrm>
            <a:off x="2109158" y="215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Do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8BC65D-0FF5-8C83-8624-D49D215E4DF0}"/>
              </a:ext>
            </a:extLst>
          </p:cNvPr>
          <p:cNvSpPr txBox="1"/>
          <p:nvPr/>
        </p:nvSpPr>
        <p:spPr>
          <a:xfrm>
            <a:off x="6986678" y="21569"/>
            <a:ext cx="1620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Do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C1D7417-23D3-29F7-F6E2-0FA19D68F701}"/>
                  </a:ext>
                </a:extLst>
              </p:cNvPr>
              <p:cNvSpPr txBox="1"/>
              <p:nvPr/>
            </p:nvSpPr>
            <p:spPr>
              <a:xfrm>
                <a:off x="144495" y="726678"/>
                <a:ext cx="4436134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/>
                  <a:t>Simplify</a:t>
                </a:r>
                <a:r>
                  <a:rPr lang="en-GB" dirty="0"/>
                  <a:t> this </a:t>
                </a:r>
                <a:r>
                  <a:rPr lang="en-GB" b="1" i="1" dirty="0"/>
                  <a:t>expression</a:t>
                </a:r>
                <a:r>
                  <a:rPr lang="en-GB" dirty="0"/>
                  <a:t>:</a:t>
                </a:r>
              </a:p>
              <a:p>
                <a:endParaRPr lang="en-GB" sz="2400" dirty="0"/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C1D7417-23D3-29F7-F6E2-0FA19D68F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95" y="726678"/>
                <a:ext cx="4436134" cy="2000548"/>
              </a:xfrm>
              <a:prstGeom prst="rect">
                <a:avLst/>
              </a:prstGeom>
              <a:blipFill>
                <a:blip r:embed="rId3"/>
                <a:stretch>
                  <a:fillRect l="-1238" t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A78F79E-0CEC-B48F-BC55-0CA057A969EB}"/>
                  </a:ext>
                </a:extLst>
              </p:cNvPr>
              <p:cNvSpPr txBox="1"/>
              <p:nvPr/>
            </p:nvSpPr>
            <p:spPr>
              <a:xfrm>
                <a:off x="5049329" y="726678"/>
                <a:ext cx="4436134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/>
                  <a:t>Simplify</a:t>
                </a:r>
                <a:r>
                  <a:rPr lang="en-GB" dirty="0"/>
                  <a:t> this </a:t>
                </a:r>
                <a:r>
                  <a:rPr lang="en-GB" b="1" i="1" dirty="0"/>
                  <a:t>expression</a:t>
                </a:r>
                <a:r>
                  <a:rPr lang="en-GB" dirty="0"/>
                  <a:t>:</a:t>
                </a:r>
              </a:p>
              <a:p>
                <a:endParaRPr lang="en-GB" sz="2400" dirty="0"/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A78F79E-0CEC-B48F-BC55-0CA057A96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329" y="726678"/>
                <a:ext cx="4436134" cy="2000548"/>
              </a:xfrm>
              <a:prstGeom prst="rect">
                <a:avLst/>
              </a:prstGeom>
              <a:blipFill>
                <a:blip r:embed="rId4"/>
                <a:stretch>
                  <a:fillRect l="-1099" t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92488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A418B-D04D-DC1C-BAD7-8DCA05765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B45C1B-BE0C-0BA1-DADF-4A7C0C98FB46}"/>
              </a:ext>
            </a:extLst>
          </p:cNvPr>
          <p:cNvCxnSpPr>
            <a:cxnSpLocks/>
          </p:cNvCxnSpPr>
          <p:nvPr/>
        </p:nvCxnSpPr>
        <p:spPr>
          <a:xfrm>
            <a:off x="4856672" y="0"/>
            <a:ext cx="0" cy="64094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67435F-F1DA-AFD1-A010-70F6A2C883B1}"/>
              </a:ext>
            </a:extLst>
          </p:cNvPr>
          <p:cNvCxnSpPr>
            <a:cxnSpLocks/>
          </p:cNvCxnSpPr>
          <p:nvPr/>
        </p:nvCxnSpPr>
        <p:spPr>
          <a:xfrm>
            <a:off x="0" y="543462"/>
            <a:ext cx="990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4455DED-A7E1-9190-C496-E88F3383AF14}"/>
              </a:ext>
            </a:extLst>
          </p:cNvPr>
          <p:cNvSpPr txBox="1"/>
          <p:nvPr/>
        </p:nvSpPr>
        <p:spPr>
          <a:xfrm>
            <a:off x="2109158" y="215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Do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4A7A0A-3161-6433-D6B0-27E37A827A3B}"/>
              </a:ext>
            </a:extLst>
          </p:cNvPr>
          <p:cNvSpPr txBox="1"/>
          <p:nvPr/>
        </p:nvSpPr>
        <p:spPr>
          <a:xfrm>
            <a:off x="6986678" y="21569"/>
            <a:ext cx="1620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Do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5BFEE59-4303-9488-9EAB-B8B71164A628}"/>
                  </a:ext>
                </a:extLst>
              </p:cNvPr>
              <p:cNvSpPr txBox="1"/>
              <p:nvPr/>
            </p:nvSpPr>
            <p:spPr>
              <a:xfrm>
                <a:off x="0" y="657666"/>
                <a:ext cx="4904831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/>
                  <a:t>Simplify</a:t>
                </a:r>
                <a:r>
                  <a:rPr lang="en-GB" dirty="0"/>
                  <a:t> this </a:t>
                </a:r>
                <a:r>
                  <a:rPr lang="en-GB" b="1" i="1" dirty="0"/>
                  <a:t>expression</a:t>
                </a:r>
                <a:r>
                  <a:rPr lang="en-GB" dirty="0"/>
                  <a:t>:</a:t>
                </a:r>
              </a:p>
              <a:p>
                <a:endParaRPr lang="en-GB" sz="2400" dirty="0"/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5BFEE59-4303-9488-9EAB-B8B71164A6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57666"/>
                <a:ext cx="4904831" cy="1723549"/>
              </a:xfrm>
              <a:prstGeom prst="rect">
                <a:avLst/>
              </a:prstGeom>
              <a:blipFill>
                <a:blip r:embed="rId3"/>
                <a:stretch>
                  <a:fillRect l="-994" t="-2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E069A30-9817-DE7D-D433-9348BB806EBB}"/>
                  </a:ext>
                </a:extLst>
              </p:cNvPr>
              <p:cNvSpPr txBox="1"/>
              <p:nvPr/>
            </p:nvSpPr>
            <p:spPr>
              <a:xfrm>
                <a:off x="5049329" y="657666"/>
                <a:ext cx="4436134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/>
                  <a:t>Simplify</a:t>
                </a:r>
                <a:r>
                  <a:rPr lang="en-GB" dirty="0"/>
                  <a:t> this </a:t>
                </a:r>
                <a:r>
                  <a:rPr lang="en-GB" b="1" i="1" dirty="0"/>
                  <a:t>expression</a:t>
                </a:r>
                <a:r>
                  <a:rPr lang="en-GB" dirty="0"/>
                  <a:t>:</a:t>
                </a:r>
              </a:p>
              <a:p>
                <a:endParaRPr lang="en-GB" sz="2400" dirty="0"/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E069A30-9817-DE7D-D433-9348BB806E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329" y="657666"/>
                <a:ext cx="4436134" cy="2000548"/>
              </a:xfrm>
              <a:prstGeom prst="rect">
                <a:avLst/>
              </a:prstGeom>
              <a:blipFill>
                <a:blip r:embed="rId4"/>
                <a:stretch>
                  <a:fillRect l="-1099" t="-1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8792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BF450-7576-B06C-E560-3F00A08B4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254ED8-8670-44C2-0BCC-571CB9187DC3}"/>
              </a:ext>
            </a:extLst>
          </p:cNvPr>
          <p:cNvCxnSpPr>
            <a:cxnSpLocks/>
          </p:cNvCxnSpPr>
          <p:nvPr/>
        </p:nvCxnSpPr>
        <p:spPr>
          <a:xfrm>
            <a:off x="4856672" y="0"/>
            <a:ext cx="0" cy="64094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F93BAFE-64D4-B063-2C39-5E3CB88A4F7F}"/>
              </a:ext>
            </a:extLst>
          </p:cNvPr>
          <p:cNvCxnSpPr>
            <a:cxnSpLocks/>
          </p:cNvCxnSpPr>
          <p:nvPr/>
        </p:nvCxnSpPr>
        <p:spPr>
          <a:xfrm>
            <a:off x="0" y="543462"/>
            <a:ext cx="990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F2AB5EA-1E0D-D3F0-F216-09DC19337FB9}"/>
              </a:ext>
            </a:extLst>
          </p:cNvPr>
          <p:cNvSpPr txBox="1"/>
          <p:nvPr/>
        </p:nvSpPr>
        <p:spPr>
          <a:xfrm>
            <a:off x="2109158" y="215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Do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4702B9-A584-2E4D-7E7F-7141B1808755}"/>
              </a:ext>
            </a:extLst>
          </p:cNvPr>
          <p:cNvSpPr txBox="1"/>
          <p:nvPr/>
        </p:nvSpPr>
        <p:spPr>
          <a:xfrm>
            <a:off x="6986678" y="21569"/>
            <a:ext cx="1620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Do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C0FA93-A8CF-304B-C246-ACE441C09062}"/>
                  </a:ext>
                </a:extLst>
              </p:cNvPr>
              <p:cNvSpPr txBox="1"/>
              <p:nvPr/>
            </p:nvSpPr>
            <p:spPr>
              <a:xfrm>
                <a:off x="0" y="657666"/>
                <a:ext cx="4904831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/>
                  <a:t>Simplify</a:t>
                </a:r>
                <a:r>
                  <a:rPr lang="en-GB" dirty="0"/>
                  <a:t> this </a:t>
                </a:r>
                <a:r>
                  <a:rPr lang="en-GB" b="1" i="1" dirty="0"/>
                  <a:t>expression</a:t>
                </a:r>
                <a:r>
                  <a:rPr lang="en-GB" dirty="0"/>
                  <a:t>:</a:t>
                </a:r>
              </a:p>
              <a:p>
                <a:endParaRPr lang="en-GB" sz="2400" dirty="0"/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C0FA93-A8CF-304B-C246-ACE441C09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57666"/>
                <a:ext cx="4904831" cy="1723549"/>
              </a:xfrm>
              <a:prstGeom prst="rect">
                <a:avLst/>
              </a:prstGeom>
              <a:blipFill>
                <a:blip r:embed="rId3"/>
                <a:stretch>
                  <a:fillRect l="-994" t="-2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21D6CD7-5D26-6D8A-AE52-0DDC432CD580}"/>
                  </a:ext>
                </a:extLst>
              </p:cNvPr>
              <p:cNvSpPr txBox="1"/>
              <p:nvPr/>
            </p:nvSpPr>
            <p:spPr>
              <a:xfrm>
                <a:off x="5049329" y="657666"/>
                <a:ext cx="4904830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/>
                  <a:t>Simplify</a:t>
                </a:r>
                <a:r>
                  <a:rPr lang="en-GB" dirty="0"/>
                  <a:t> this </a:t>
                </a:r>
                <a:r>
                  <a:rPr lang="en-GB" b="1" i="1" dirty="0"/>
                  <a:t>expression</a:t>
                </a:r>
                <a:r>
                  <a:rPr lang="en-GB" dirty="0"/>
                  <a:t>:</a:t>
                </a:r>
              </a:p>
              <a:p>
                <a:endParaRPr lang="en-GB" sz="2400" dirty="0"/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</m:t>
                      </m:r>
                      <m:r>
                        <a:rPr kumimoji="0" lang="en-GB" sz="2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+7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𝑏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21D6CD7-5D26-6D8A-AE52-0DDC432CD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329" y="657666"/>
                <a:ext cx="4904830" cy="2000548"/>
              </a:xfrm>
              <a:prstGeom prst="rect">
                <a:avLst/>
              </a:prstGeom>
              <a:blipFill>
                <a:blip r:embed="rId4"/>
                <a:stretch>
                  <a:fillRect l="-994" t="-1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7412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7">
            <a:extLst>
              <a:ext uri="{FF2B5EF4-FFF2-40B4-BE49-F238E27FC236}">
                <a16:creationId xmlns:a16="http://schemas.microsoft.com/office/drawing/2014/main" id="{74CA87B2-78F9-6238-0324-7154E99B5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158" y="2143446"/>
            <a:ext cx="36250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Each of the squares contains an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expression</a:t>
            </a:r>
          </a:p>
        </p:txBody>
      </p:sp>
      <p:grpSp>
        <p:nvGrpSpPr>
          <p:cNvPr id="5125" name="Group 20">
            <a:extLst>
              <a:ext uri="{FF2B5EF4-FFF2-40B4-BE49-F238E27FC236}">
                <a16:creationId xmlns:a16="http://schemas.microsoft.com/office/drawing/2014/main" id="{21E738B0-442C-2D53-64A3-36B22AEB793C}"/>
              </a:ext>
            </a:extLst>
          </p:cNvPr>
          <p:cNvGrpSpPr>
            <a:grpSpLocks/>
          </p:cNvGrpSpPr>
          <p:nvPr/>
        </p:nvGrpSpPr>
        <p:grpSpPr bwMode="auto">
          <a:xfrm>
            <a:off x="5129838" y="1219278"/>
            <a:ext cx="4105275" cy="4103687"/>
            <a:chOff x="339" y="1071"/>
            <a:chExt cx="2994" cy="2993"/>
          </a:xfrm>
        </p:grpSpPr>
        <p:sp>
          <p:nvSpPr>
            <p:cNvPr id="5128" name="Rectangle 9">
              <a:extLst>
                <a:ext uri="{FF2B5EF4-FFF2-40B4-BE49-F238E27FC236}">
                  <a16:creationId xmlns:a16="http://schemas.microsoft.com/office/drawing/2014/main" id="{96DF341D-646D-9B23-C64B-6C3654558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1071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a + b</a:t>
              </a:r>
            </a:p>
          </p:txBody>
        </p:sp>
        <p:sp>
          <p:nvSpPr>
            <p:cNvPr id="5129" name="Rectangle 10">
              <a:extLst>
                <a:ext uri="{FF2B5EF4-FFF2-40B4-BE49-F238E27FC236}">
                  <a16:creationId xmlns:a16="http://schemas.microsoft.com/office/drawing/2014/main" id="{84A259FC-BB30-1862-3AC2-1F542000D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1071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b +2c</a:t>
              </a:r>
            </a:p>
          </p:txBody>
        </p:sp>
        <p:sp>
          <p:nvSpPr>
            <p:cNvPr id="5130" name="Rectangle 11">
              <a:extLst>
                <a:ext uri="{FF2B5EF4-FFF2-40B4-BE49-F238E27FC236}">
                  <a16:creationId xmlns:a16="http://schemas.microsoft.com/office/drawing/2014/main" id="{3FBFA944-B0E7-C555-290B-BDF641BD6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1071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2a + b +c</a:t>
              </a:r>
            </a:p>
          </p:txBody>
        </p:sp>
        <p:sp>
          <p:nvSpPr>
            <p:cNvPr id="5131" name="Rectangle 12">
              <a:extLst>
                <a:ext uri="{FF2B5EF4-FFF2-40B4-BE49-F238E27FC236}">
                  <a16:creationId xmlns:a16="http://schemas.microsoft.com/office/drawing/2014/main" id="{F7C8069B-680A-AEB6-6BBF-4AEEF3547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2068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2a + 2c + b</a:t>
              </a:r>
            </a:p>
          </p:txBody>
        </p:sp>
        <p:sp>
          <p:nvSpPr>
            <p:cNvPr id="5132" name="Rectangle 13">
              <a:extLst>
                <a:ext uri="{FF2B5EF4-FFF2-40B4-BE49-F238E27FC236}">
                  <a16:creationId xmlns:a16="http://schemas.microsoft.com/office/drawing/2014/main" id="{5C7EC3C3-E4EB-20FE-3562-CA458D3DB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068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a + b + c</a:t>
              </a:r>
            </a:p>
          </p:txBody>
        </p:sp>
        <p:sp>
          <p:nvSpPr>
            <p:cNvPr id="5133" name="Rectangle 14">
              <a:extLst>
                <a:ext uri="{FF2B5EF4-FFF2-40B4-BE49-F238E27FC236}">
                  <a16:creationId xmlns:a16="http://schemas.microsoft.com/office/drawing/2014/main" id="{F90B8358-F0A5-84C5-FA04-ABC300D3C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2068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5134" name="Rectangle 15">
              <a:extLst>
                <a:ext uri="{FF2B5EF4-FFF2-40B4-BE49-F238E27FC236}">
                  <a16:creationId xmlns:a16="http://schemas.microsoft.com/office/drawing/2014/main" id="{189F3261-DA52-2E5F-EC1D-5B972BF25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4" y="3067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a + b + 2c</a:t>
              </a:r>
            </a:p>
          </p:txBody>
        </p:sp>
        <p:sp>
          <p:nvSpPr>
            <p:cNvPr id="5135" name="Rectangle 16">
              <a:extLst>
                <a:ext uri="{FF2B5EF4-FFF2-40B4-BE49-F238E27FC236}">
                  <a16:creationId xmlns:a16="http://schemas.microsoft.com/office/drawing/2014/main" id="{1BD2B41C-0F0A-E9BF-E6E1-18BCBA8AD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3067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2a + b</a:t>
              </a:r>
            </a:p>
          </p:txBody>
        </p:sp>
        <p:sp>
          <p:nvSpPr>
            <p:cNvPr id="5136" name="Rectangle 17">
              <a:extLst>
                <a:ext uri="{FF2B5EF4-FFF2-40B4-BE49-F238E27FC236}">
                  <a16:creationId xmlns:a16="http://schemas.microsoft.com/office/drawing/2014/main" id="{C87B7A11-CFF6-17E6-4777-FFFB3E8EF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" y="3067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b + c</a:t>
              </a:r>
            </a:p>
          </p:txBody>
        </p:sp>
      </p:grpSp>
      <p:sp>
        <p:nvSpPr>
          <p:cNvPr id="5126" name="Text Box 19">
            <a:extLst>
              <a:ext uri="{FF2B5EF4-FFF2-40B4-BE49-F238E27FC236}">
                <a16:creationId xmlns:a16="http://schemas.microsoft.com/office/drawing/2014/main" id="{50B5663F-319A-EFF0-86C4-C22536460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8679" y="1315799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40EDA5D9-5AE4-65F3-7229-0F6766A79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158" y="3242435"/>
            <a:ext cx="36250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Each of the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expressions </a:t>
            </a:r>
            <a:r>
              <a:rPr lang="en-GB" altLang="en-US" sz="2400" dirty="0">
                <a:latin typeface="Calibri" panose="020F0502020204030204" pitchFamily="34" charset="0"/>
              </a:rPr>
              <a:t>is made up of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terms</a:t>
            </a: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948A1E49-9F58-0AC3-36AF-0644D42FF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46" y="259276"/>
            <a:ext cx="457655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Now let’s apply our knowledge about </a:t>
            </a:r>
            <a:r>
              <a:rPr lang="en-GB" altLang="en-US" sz="2400" b="1" dirty="0">
                <a:latin typeface="Calibri" panose="020F0502020204030204" pitchFamily="34" charset="0"/>
              </a:rPr>
              <a:t>expressions</a:t>
            </a:r>
            <a:r>
              <a:rPr lang="en-GB" altLang="en-US" sz="2400" dirty="0">
                <a:latin typeface="Calibri" panose="020F0502020204030204" pitchFamily="34" charset="0"/>
              </a:rPr>
              <a:t>, </a:t>
            </a:r>
            <a:r>
              <a:rPr lang="en-GB" altLang="en-US" sz="2400" b="1" dirty="0">
                <a:latin typeface="Calibri" panose="020F0502020204030204" pitchFamily="34" charset="0"/>
              </a:rPr>
              <a:t>like terms</a:t>
            </a:r>
            <a:r>
              <a:rPr lang="en-GB" altLang="en-US" sz="2400" dirty="0">
                <a:latin typeface="Calibri" panose="020F0502020204030204" pitchFamily="34" charset="0"/>
              </a:rPr>
              <a:t> and </a:t>
            </a:r>
            <a:r>
              <a:rPr lang="en-GB" altLang="en-US" sz="2400" b="1" dirty="0">
                <a:latin typeface="Calibri" panose="020F0502020204030204" pitchFamily="34" charset="0"/>
              </a:rPr>
              <a:t>simplifying</a:t>
            </a:r>
            <a:r>
              <a:rPr lang="en-GB" altLang="en-US" sz="2400" dirty="0">
                <a:latin typeface="Calibri" panose="020F0502020204030204" pitchFamily="34" charset="0"/>
              </a:rPr>
              <a:t>...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In a magic square: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0A29B8C0-FE52-70A1-22F3-1691C311B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369" y="4341424"/>
            <a:ext cx="441007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The sum of every </a:t>
            </a:r>
            <a:r>
              <a:rPr lang="en-GB" altLang="en-US" sz="2400" b="1" dirty="0">
                <a:latin typeface="Calibri" panose="020F0502020204030204" pitchFamily="34" charset="0"/>
              </a:rPr>
              <a:t>row</a:t>
            </a:r>
            <a:r>
              <a:rPr lang="en-GB" altLang="en-US" sz="2400" dirty="0">
                <a:latin typeface="Calibri" panose="020F0502020204030204" pitchFamily="34" charset="0"/>
              </a:rPr>
              <a:t>, </a:t>
            </a:r>
            <a:r>
              <a:rPr lang="en-GB" altLang="en-US" sz="2400" b="1" dirty="0">
                <a:latin typeface="Calibri" panose="020F0502020204030204" pitchFamily="34" charset="0"/>
              </a:rPr>
              <a:t>column</a:t>
            </a:r>
            <a:r>
              <a:rPr lang="en-GB" altLang="en-US" sz="2400" dirty="0">
                <a:latin typeface="Calibri" panose="020F0502020204030204" pitchFamily="34" charset="0"/>
              </a:rPr>
              <a:t> and </a:t>
            </a:r>
            <a:r>
              <a:rPr lang="en-GB" altLang="en-US" sz="2400" b="1" dirty="0">
                <a:latin typeface="Calibri" panose="020F0502020204030204" pitchFamily="34" charset="0"/>
              </a:rPr>
              <a:t>diagonal</a:t>
            </a:r>
            <a:r>
              <a:rPr lang="en-GB" altLang="en-US" sz="2400" dirty="0">
                <a:latin typeface="Calibri" panose="020F0502020204030204" pitchFamily="34" charset="0"/>
              </a:rPr>
              <a:t> is the same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78E2B-BB34-0B87-2A0B-F2A589DA2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7">
            <a:extLst>
              <a:ext uri="{FF2B5EF4-FFF2-40B4-BE49-F238E27FC236}">
                <a16:creationId xmlns:a16="http://schemas.microsoft.com/office/drawing/2014/main" id="{AD55C23A-3F42-0820-EBA3-00A897B2A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18" y="720941"/>
            <a:ext cx="36250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Each of the squares contains an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expression</a:t>
            </a:r>
          </a:p>
        </p:txBody>
      </p:sp>
      <p:grpSp>
        <p:nvGrpSpPr>
          <p:cNvPr id="5125" name="Group 20">
            <a:extLst>
              <a:ext uri="{FF2B5EF4-FFF2-40B4-BE49-F238E27FC236}">
                <a16:creationId xmlns:a16="http://schemas.microsoft.com/office/drawing/2014/main" id="{340F722C-9E2F-984C-DA35-E5096171D670}"/>
              </a:ext>
            </a:extLst>
          </p:cNvPr>
          <p:cNvGrpSpPr>
            <a:grpSpLocks/>
          </p:cNvGrpSpPr>
          <p:nvPr/>
        </p:nvGrpSpPr>
        <p:grpSpPr bwMode="auto">
          <a:xfrm>
            <a:off x="5129838" y="1219278"/>
            <a:ext cx="4105275" cy="4103687"/>
            <a:chOff x="339" y="1071"/>
            <a:chExt cx="2994" cy="2993"/>
          </a:xfrm>
        </p:grpSpPr>
        <p:sp>
          <p:nvSpPr>
            <p:cNvPr id="5128" name="Rectangle 9">
              <a:extLst>
                <a:ext uri="{FF2B5EF4-FFF2-40B4-BE49-F238E27FC236}">
                  <a16:creationId xmlns:a16="http://schemas.microsoft.com/office/drawing/2014/main" id="{57A9A25A-8EC5-1B30-A84E-DB28D5349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1071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a + b</a:t>
              </a:r>
            </a:p>
          </p:txBody>
        </p:sp>
        <p:sp>
          <p:nvSpPr>
            <p:cNvPr id="5129" name="Rectangle 10">
              <a:extLst>
                <a:ext uri="{FF2B5EF4-FFF2-40B4-BE49-F238E27FC236}">
                  <a16:creationId xmlns:a16="http://schemas.microsoft.com/office/drawing/2014/main" id="{3410AC44-4FC5-A415-1726-99CABE648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1071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b +2c</a:t>
              </a:r>
            </a:p>
          </p:txBody>
        </p:sp>
        <p:sp>
          <p:nvSpPr>
            <p:cNvPr id="5130" name="Rectangle 11">
              <a:extLst>
                <a:ext uri="{FF2B5EF4-FFF2-40B4-BE49-F238E27FC236}">
                  <a16:creationId xmlns:a16="http://schemas.microsoft.com/office/drawing/2014/main" id="{52E34A8D-D1F2-FFB5-3578-189DC7257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1071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2a + b +c</a:t>
              </a:r>
            </a:p>
          </p:txBody>
        </p:sp>
        <p:sp>
          <p:nvSpPr>
            <p:cNvPr id="5131" name="Rectangle 12">
              <a:extLst>
                <a:ext uri="{FF2B5EF4-FFF2-40B4-BE49-F238E27FC236}">
                  <a16:creationId xmlns:a16="http://schemas.microsoft.com/office/drawing/2014/main" id="{0BC62CEF-D85B-78DA-D572-B1E3935EF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2068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2a + 2c + b</a:t>
              </a:r>
            </a:p>
          </p:txBody>
        </p:sp>
        <p:sp>
          <p:nvSpPr>
            <p:cNvPr id="5132" name="Rectangle 13">
              <a:extLst>
                <a:ext uri="{FF2B5EF4-FFF2-40B4-BE49-F238E27FC236}">
                  <a16:creationId xmlns:a16="http://schemas.microsoft.com/office/drawing/2014/main" id="{D62A5A14-3D2C-FA65-0FB6-1ED87991E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068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a + b + c</a:t>
              </a:r>
            </a:p>
          </p:txBody>
        </p:sp>
        <p:sp>
          <p:nvSpPr>
            <p:cNvPr id="5133" name="Rectangle 14">
              <a:extLst>
                <a:ext uri="{FF2B5EF4-FFF2-40B4-BE49-F238E27FC236}">
                  <a16:creationId xmlns:a16="http://schemas.microsoft.com/office/drawing/2014/main" id="{CEDEC2F5-DCCA-E2CA-8788-3B5A5551A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2068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5134" name="Rectangle 15">
              <a:extLst>
                <a:ext uri="{FF2B5EF4-FFF2-40B4-BE49-F238E27FC236}">
                  <a16:creationId xmlns:a16="http://schemas.microsoft.com/office/drawing/2014/main" id="{BBA036A3-D284-31F4-2A24-090D1441A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4" y="3067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a + b + 2c</a:t>
              </a:r>
            </a:p>
          </p:txBody>
        </p:sp>
        <p:sp>
          <p:nvSpPr>
            <p:cNvPr id="5135" name="Rectangle 16">
              <a:extLst>
                <a:ext uri="{FF2B5EF4-FFF2-40B4-BE49-F238E27FC236}">
                  <a16:creationId xmlns:a16="http://schemas.microsoft.com/office/drawing/2014/main" id="{C245D00A-8C3B-98BA-B2AE-3F3F9E1E0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3067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2a + b</a:t>
              </a:r>
            </a:p>
          </p:txBody>
        </p:sp>
        <p:sp>
          <p:nvSpPr>
            <p:cNvPr id="5136" name="Rectangle 17">
              <a:extLst>
                <a:ext uri="{FF2B5EF4-FFF2-40B4-BE49-F238E27FC236}">
                  <a16:creationId xmlns:a16="http://schemas.microsoft.com/office/drawing/2014/main" id="{B4FB5083-E4CC-E478-6E85-57D05D09C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" y="3067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anose="020F0502020204030204" pitchFamily="34" charset="0"/>
                </a:rPr>
                <a:t>b + c</a:t>
              </a:r>
            </a:p>
          </p:txBody>
        </p:sp>
      </p:grpSp>
      <p:sp>
        <p:nvSpPr>
          <p:cNvPr id="5126" name="Text Box 19">
            <a:extLst>
              <a:ext uri="{FF2B5EF4-FFF2-40B4-BE49-F238E27FC236}">
                <a16:creationId xmlns:a16="http://schemas.microsoft.com/office/drawing/2014/main" id="{B7B3F4FC-C50E-E217-3EF9-FA1EBC055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8679" y="1315799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66F9414F-66EA-741A-EAE5-A8B031D47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887" y="1598104"/>
            <a:ext cx="36250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Each of the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expressions </a:t>
            </a:r>
            <a:r>
              <a:rPr lang="en-GB" altLang="en-US" sz="2400" dirty="0">
                <a:latin typeface="Calibri" panose="020F0502020204030204" pitchFamily="34" charset="0"/>
              </a:rPr>
              <a:t>is made up of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terms</a:t>
            </a: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85A0B33A-B70A-3F58-79D1-FC4A81612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46" y="259276"/>
            <a:ext cx="4576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In a magic square: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620FA36D-2AA4-1B2C-29C4-B3B48AAE7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887" y="2475267"/>
            <a:ext cx="441007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The sum of every </a:t>
            </a:r>
            <a:r>
              <a:rPr lang="en-GB" altLang="en-US" sz="2400" b="1" dirty="0">
                <a:latin typeface="Calibri" panose="020F0502020204030204" pitchFamily="34" charset="0"/>
              </a:rPr>
              <a:t>row</a:t>
            </a:r>
            <a:r>
              <a:rPr lang="en-GB" altLang="en-US" sz="2400" dirty="0">
                <a:latin typeface="Calibri" panose="020F0502020204030204" pitchFamily="34" charset="0"/>
              </a:rPr>
              <a:t>, </a:t>
            </a:r>
            <a:r>
              <a:rPr lang="en-GB" altLang="en-US" sz="2400" b="1" dirty="0">
                <a:latin typeface="Calibri" panose="020F0502020204030204" pitchFamily="34" charset="0"/>
              </a:rPr>
              <a:t>column</a:t>
            </a:r>
            <a:r>
              <a:rPr lang="en-GB" altLang="en-US" sz="2400" dirty="0">
                <a:latin typeface="Calibri" panose="020F0502020204030204" pitchFamily="34" charset="0"/>
              </a:rPr>
              <a:t> and </a:t>
            </a:r>
            <a:r>
              <a:rPr lang="en-GB" altLang="en-US" sz="2400" b="1" dirty="0">
                <a:latin typeface="Calibri" panose="020F0502020204030204" pitchFamily="34" charset="0"/>
              </a:rPr>
              <a:t>diagonal</a:t>
            </a:r>
            <a:r>
              <a:rPr lang="en-GB" altLang="en-US" sz="2400" dirty="0">
                <a:latin typeface="Calibri" panose="020F0502020204030204" pitchFamily="34" charset="0"/>
              </a:rPr>
              <a:t> is the same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7CEC0A-7742-5DDE-F8B9-9611BDB3425E}"/>
              </a:ext>
            </a:extLst>
          </p:cNvPr>
          <p:cNvSpPr txBox="1"/>
          <p:nvPr/>
        </p:nvSpPr>
        <p:spPr>
          <a:xfrm>
            <a:off x="526211" y="3696419"/>
            <a:ext cx="4028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7030A0"/>
                </a:solidFill>
              </a:rPr>
              <a:t>Let’s test this square to see if it’s magic…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058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60825-FFAC-7CD5-9D87-F2D3306A0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7">
            <a:extLst>
              <a:ext uri="{FF2B5EF4-FFF2-40B4-BE49-F238E27FC236}">
                <a16:creationId xmlns:a16="http://schemas.microsoft.com/office/drawing/2014/main" id="{133E0128-9B9B-4738-7366-4AAE285D9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919" y="1315799"/>
            <a:ext cx="30884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Each of the squares contains an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expression</a:t>
            </a:r>
          </a:p>
        </p:txBody>
      </p:sp>
      <p:sp>
        <p:nvSpPr>
          <p:cNvPr id="5126" name="Text Box 19">
            <a:extLst>
              <a:ext uri="{FF2B5EF4-FFF2-40B4-BE49-F238E27FC236}">
                <a16:creationId xmlns:a16="http://schemas.microsoft.com/office/drawing/2014/main" id="{97AC5A02-5788-0DBA-D623-106D9E447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8679" y="1315799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44A1ED38-067E-32BE-8988-BC4C4BA91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919" y="2106422"/>
            <a:ext cx="29388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Each of the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expressions </a:t>
            </a:r>
            <a:r>
              <a:rPr lang="en-GB" altLang="en-US" sz="2400" dirty="0">
                <a:latin typeface="Calibri" panose="020F0502020204030204" pitchFamily="34" charset="0"/>
              </a:rPr>
              <a:t>is made up of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terms</a:t>
            </a: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E75E8B39-3C22-C63E-A6A9-222D3234D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20" y="21827"/>
            <a:ext cx="6333474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latin typeface="Calibri" panose="020F0502020204030204" pitchFamily="34" charset="0"/>
              </a:rPr>
              <a:t>In pairs: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GB" altLang="en-US" sz="2000" dirty="0">
                <a:latin typeface="Calibri" panose="020F0502020204030204" pitchFamily="34" charset="0"/>
              </a:rPr>
              <a:t>Cut out the 9 cards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GB" altLang="en-US" sz="2000" dirty="0">
                <a:latin typeface="Calibri" panose="020F0502020204030204" pitchFamily="34" charset="0"/>
              </a:rPr>
              <a:t>Arrange them into a 3 x 3 grid so that they form a </a:t>
            </a:r>
            <a:r>
              <a:rPr lang="en-GB" altLang="en-US" sz="2000" b="1" dirty="0">
                <a:latin typeface="Calibri" panose="020F0502020204030204" pitchFamily="34" charset="0"/>
              </a:rPr>
              <a:t>magic square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0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7E8FC75-6CCE-5B43-DE2F-CC7E30782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920" y="3359276"/>
            <a:ext cx="2753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The sum of every </a:t>
            </a:r>
            <a:r>
              <a:rPr lang="en-GB" altLang="en-US" sz="2400" b="1" dirty="0">
                <a:latin typeface="Calibri" panose="020F0502020204030204" pitchFamily="34" charset="0"/>
              </a:rPr>
              <a:t>row</a:t>
            </a:r>
            <a:r>
              <a:rPr lang="en-GB" altLang="en-US" sz="2400" dirty="0">
                <a:latin typeface="Calibri" panose="020F0502020204030204" pitchFamily="34" charset="0"/>
              </a:rPr>
              <a:t>, </a:t>
            </a:r>
            <a:r>
              <a:rPr lang="en-GB" altLang="en-US" sz="2400" b="1" dirty="0">
                <a:latin typeface="Calibri" panose="020F0502020204030204" pitchFamily="34" charset="0"/>
              </a:rPr>
              <a:t>column</a:t>
            </a:r>
            <a:r>
              <a:rPr lang="en-GB" altLang="en-US" sz="2400" dirty="0">
                <a:latin typeface="Calibri" panose="020F0502020204030204" pitchFamily="34" charset="0"/>
              </a:rPr>
              <a:t> and </a:t>
            </a:r>
            <a:r>
              <a:rPr lang="en-GB" altLang="en-US" sz="2400" b="1" dirty="0">
                <a:latin typeface="Calibri" panose="020F0502020204030204" pitchFamily="34" charset="0"/>
              </a:rPr>
              <a:t>diagonal</a:t>
            </a:r>
            <a:r>
              <a:rPr lang="en-GB" altLang="en-US" sz="2400" dirty="0">
                <a:latin typeface="Calibri" panose="020F0502020204030204" pitchFamily="34" charset="0"/>
              </a:rPr>
              <a:t> is the same</a:t>
            </a:r>
          </a:p>
        </p:txBody>
      </p:sp>
      <p:grpSp>
        <p:nvGrpSpPr>
          <p:cNvPr id="7" name="Group 20">
            <a:extLst>
              <a:ext uri="{FF2B5EF4-FFF2-40B4-BE49-F238E27FC236}">
                <a16:creationId xmlns:a16="http://schemas.microsoft.com/office/drawing/2014/main" id="{090A93D4-FEB3-3349-A8EF-E4E9DE5EE2CB}"/>
              </a:ext>
            </a:extLst>
          </p:cNvPr>
          <p:cNvGrpSpPr>
            <a:grpSpLocks/>
          </p:cNvGrpSpPr>
          <p:nvPr/>
        </p:nvGrpSpPr>
        <p:grpSpPr bwMode="auto">
          <a:xfrm>
            <a:off x="1191039" y="1987181"/>
            <a:ext cx="4105275" cy="4103687"/>
            <a:chOff x="339" y="1071"/>
            <a:chExt cx="2994" cy="2993"/>
          </a:xfrm>
        </p:grpSpPr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7689776B-D113-D06D-F812-093CE6582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1071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a + 4b</a:t>
              </a: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10248867-1A70-1E92-D7A7-B320D645C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1071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7a + 6b</a:t>
              </a: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EB0A4D8-F844-7FCA-8EDC-71A229CDC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1071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8a + 3b</a:t>
              </a:r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5D6DB05D-D2B6-6D99-90B0-0194D16AA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2068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6a + 9b</a:t>
              </a:r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4088CF54-F16A-14F8-9938-6E1BC3AC3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068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3a + 8b</a:t>
              </a:r>
            </a:p>
          </p:txBody>
        </p:sp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4E7098A9-CA3D-2A4C-D961-C51790147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2068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2a + b</a:t>
              </a:r>
            </a:p>
          </p:txBody>
        </p:sp>
        <p:sp>
          <p:nvSpPr>
            <p:cNvPr id="14" name="Rectangle 15">
              <a:extLst>
                <a:ext uri="{FF2B5EF4-FFF2-40B4-BE49-F238E27FC236}">
                  <a16:creationId xmlns:a16="http://schemas.microsoft.com/office/drawing/2014/main" id="{2D96B0F9-60EF-D478-2A4C-03103DBC8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4" y="3067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7b</a:t>
              </a:r>
            </a:p>
          </p:txBody>
        </p:sp>
        <p:sp>
          <p:nvSpPr>
            <p:cNvPr id="15" name="Rectangle 16">
              <a:extLst>
                <a:ext uri="{FF2B5EF4-FFF2-40B4-BE49-F238E27FC236}">
                  <a16:creationId xmlns:a16="http://schemas.microsoft.com/office/drawing/2014/main" id="{C9FEFFE8-6944-9574-FF16-B5A246AA1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3067"/>
              <a:ext cx="996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4a + 5b</a:t>
              </a:r>
            </a:p>
          </p:txBody>
        </p:sp>
        <p:sp>
          <p:nvSpPr>
            <p:cNvPr id="16" name="Rectangle 17">
              <a:extLst>
                <a:ext uri="{FF2B5EF4-FFF2-40B4-BE49-F238E27FC236}">
                  <a16:creationId xmlns:a16="http://schemas.microsoft.com/office/drawing/2014/main" id="{04D9FAA6-42C5-1B8D-B84D-BA23E0147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" y="3067"/>
              <a:ext cx="997" cy="997"/>
            </a:xfrm>
            <a:prstGeom prst="rect">
              <a:avLst/>
            </a:prstGeom>
            <a:solidFill>
              <a:srgbClr val="69B4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anose="020F0502020204030204" pitchFamily="34" charset="0"/>
                </a:rPr>
                <a:t>5a + 2b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70CC2006-4A6D-80EC-8B5C-8E1BEB1B9FB3}"/>
              </a:ext>
            </a:extLst>
          </p:cNvPr>
          <p:cNvSpPr/>
          <p:nvPr/>
        </p:nvSpPr>
        <p:spPr>
          <a:xfrm>
            <a:off x="6564702" y="276045"/>
            <a:ext cx="3210620" cy="4692770"/>
          </a:xfrm>
          <a:prstGeom prst="rect">
            <a:avLst/>
          </a:prstGeom>
          <a:noFill/>
          <a:ln w="381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3D6F9D-1181-2411-1063-E16FB1B5AF7F}"/>
              </a:ext>
            </a:extLst>
          </p:cNvPr>
          <p:cNvSpPr txBox="1"/>
          <p:nvPr/>
        </p:nvSpPr>
        <p:spPr>
          <a:xfrm>
            <a:off x="6851634" y="444358"/>
            <a:ext cx="2719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Remember the rules…!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473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4F830BC-7C9F-43D8-1808-4DDF1855E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32E1B8F0-35F5-FEF8-37AA-3F113370B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69" y="81952"/>
            <a:ext cx="3225537" cy="322553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52722A9-EB1F-7B82-9FDE-71E0B80DD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188" y="82692"/>
            <a:ext cx="3224797" cy="322479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B048448-A364-6C85-8C7A-389897208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47" y="82692"/>
            <a:ext cx="3224797" cy="322479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380B24F-4B2E-F650-07EF-92D2BB2A0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69" y="3429000"/>
            <a:ext cx="3225537" cy="322553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AA4268B-9E94-F715-7C37-1BD387214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188" y="3429740"/>
            <a:ext cx="3224797" cy="322479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1438543-2499-1905-E1EB-7999F8892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47" y="3429740"/>
            <a:ext cx="3224797" cy="322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573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98B6C-96D2-77E5-CB16-D2F08930C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7">
            <a:extLst>
              <a:ext uri="{FF2B5EF4-FFF2-40B4-BE49-F238E27FC236}">
                <a16:creationId xmlns:a16="http://schemas.microsoft.com/office/drawing/2014/main" id="{0491C6C6-6303-99E9-9017-97B56F9EA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919" y="1315799"/>
            <a:ext cx="30884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Each of the squares contains an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expression</a:t>
            </a:r>
          </a:p>
        </p:txBody>
      </p:sp>
      <p:sp>
        <p:nvSpPr>
          <p:cNvPr id="5126" name="Text Box 19">
            <a:extLst>
              <a:ext uri="{FF2B5EF4-FFF2-40B4-BE49-F238E27FC236}">
                <a16:creationId xmlns:a16="http://schemas.microsoft.com/office/drawing/2014/main" id="{0DF2AB97-AF87-0861-C997-49358C53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8679" y="1315799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0A8DB8D3-6A95-6110-02FB-C2C74A3DF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919" y="2106422"/>
            <a:ext cx="29388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Each of the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expressions </a:t>
            </a:r>
            <a:r>
              <a:rPr lang="en-GB" altLang="en-US" sz="2400" dirty="0">
                <a:latin typeface="Calibri" panose="020F0502020204030204" pitchFamily="34" charset="0"/>
              </a:rPr>
              <a:t>is made up of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terms</a:t>
            </a: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9AEB0888-22EB-ABBD-7FC1-3046B210A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20" y="21827"/>
            <a:ext cx="6333474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latin typeface="Calibri" panose="020F0502020204030204" pitchFamily="34" charset="0"/>
              </a:rPr>
              <a:t>In pairs: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GB" altLang="en-US" sz="2000" dirty="0">
                <a:latin typeface="Calibri" panose="020F0502020204030204" pitchFamily="34" charset="0"/>
              </a:rPr>
              <a:t>Cut out the 9 cards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GB" altLang="en-US" sz="2000" dirty="0">
                <a:latin typeface="Calibri" panose="020F0502020204030204" pitchFamily="34" charset="0"/>
              </a:rPr>
              <a:t>Arrange them into a 3 x 3 grid so that they form a </a:t>
            </a:r>
            <a:r>
              <a:rPr lang="en-GB" altLang="en-US" sz="2000" b="1" dirty="0">
                <a:latin typeface="Calibri" panose="020F0502020204030204" pitchFamily="34" charset="0"/>
              </a:rPr>
              <a:t>magic square</a:t>
            </a:r>
            <a:endParaRPr lang="en-GB" altLang="en-US" sz="20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latin typeface="Calibri" panose="020F0502020204030204" pitchFamily="34" charset="0"/>
              </a:rPr>
              <a:t>If you’re stuck… use this as the middle square to start: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FBDD61A4-1137-436B-53D1-B69911BF4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920" y="3359276"/>
            <a:ext cx="2753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The sum of every </a:t>
            </a:r>
            <a:r>
              <a:rPr lang="en-GB" altLang="en-US" sz="2400" b="1" dirty="0">
                <a:latin typeface="Calibri" panose="020F0502020204030204" pitchFamily="34" charset="0"/>
              </a:rPr>
              <a:t>row</a:t>
            </a:r>
            <a:r>
              <a:rPr lang="en-GB" altLang="en-US" sz="2400" dirty="0">
                <a:latin typeface="Calibri" panose="020F0502020204030204" pitchFamily="34" charset="0"/>
              </a:rPr>
              <a:t>, </a:t>
            </a:r>
            <a:r>
              <a:rPr lang="en-GB" altLang="en-US" sz="2400" b="1" dirty="0">
                <a:latin typeface="Calibri" panose="020F0502020204030204" pitchFamily="34" charset="0"/>
              </a:rPr>
              <a:t>column</a:t>
            </a:r>
            <a:r>
              <a:rPr lang="en-GB" altLang="en-US" sz="2400" dirty="0">
                <a:latin typeface="Calibri" panose="020F0502020204030204" pitchFamily="34" charset="0"/>
              </a:rPr>
              <a:t> and </a:t>
            </a:r>
            <a:r>
              <a:rPr lang="en-GB" altLang="en-US" sz="2400" b="1" dirty="0">
                <a:latin typeface="Calibri" panose="020F0502020204030204" pitchFamily="34" charset="0"/>
              </a:rPr>
              <a:t>diagonal</a:t>
            </a:r>
            <a:r>
              <a:rPr lang="en-GB" altLang="en-US" sz="2400" dirty="0">
                <a:latin typeface="Calibri" panose="020F0502020204030204" pitchFamily="34" charset="0"/>
              </a:rPr>
              <a:t> is the same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0AA625-B639-53A8-895B-4B8F15FB18E5}"/>
              </a:ext>
            </a:extLst>
          </p:cNvPr>
          <p:cNvSpPr/>
          <p:nvPr/>
        </p:nvSpPr>
        <p:spPr>
          <a:xfrm>
            <a:off x="6564702" y="276045"/>
            <a:ext cx="3210620" cy="4692770"/>
          </a:xfrm>
          <a:prstGeom prst="rect">
            <a:avLst/>
          </a:prstGeom>
          <a:noFill/>
          <a:ln w="381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9359BE-4181-37D6-22A3-B7497B080105}"/>
              </a:ext>
            </a:extLst>
          </p:cNvPr>
          <p:cNvSpPr txBox="1"/>
          <p:nvPr/>
        </p:nvSpPr>
        <p:spPr>
          <a:xfrm>
            <a:off x="6851634" y="444358"/>
            <a:ext cx="2719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Remember the rules…!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2EF8276-F9DF-ECCA-5EAE-D13DBBD5B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6496" y="2473052"/>
            <a:ext cx="3293210" cy="32932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250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198</TotalTime>
  <Words>796</Words>
  <Application>Microsoft Office PowerPoint</Application>
  <PresentationFormat>A4 Paper (210x297 mm)</PresentationFormat>
  <Paragraphs>192</Paragraphs>
  <Slides>17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Cambria Math</vt:lpstr>
      <vt:lpstr>Office Theme</vt:lpstr>
      <vt:lpstr>1_Office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Archway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A Morley - LBA Staff</dc:creator>
  <cp:lastModifiedBy>Mr A Morley - LBA Staff</cp:lastModifiedBy>
  <cp:revision>12</cp:revision>
  <dcterms:created xsi:type="dcterms:W3CDTF">2025-02-14T13:22:10Z</dcterms:created>
  <dcterms:modified xsi:type="dcterms:W3CDTF">2025-06-27T13:37:59Z</dcterms:modified>
</cp:coreProperties>
</file>