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337" r:id="rId3"/>
    <p:sldId id="310" r:id="rId4"/>
    <p:sldId id="268" r:id="rId5"/>
    <p:sldId id="380" r:id="rId6"/>
    <p:sldId id="381" r:id="rId7"/>
    <p:sldId id="382" r:id="rId8"/>
    <p:sldId id="383" r:id="rId9"/>
    <p:sldId id="376" r:id="rId10"/>
    <p:sldId id="334" r:id="rId11"/>
    <p:sldId id="384" r:id="rId12"/>
    <p:sldId id="388" r:id="rId13"/>
    <p:sldId id="385" r:id="rId14"/>
    <p:sldId id="276" r:id="rId15"/>
    <p:sldId id="379" r:id="rId16"/>
    <p:sldId id="386" r:id="rId17"/>
    <p:sldId id="387" r:id="rId18"/>
    <p:sldId id="338" r:id="rId1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nnected  knowledge" id="{3C02AB96-CC2C-4D2B-B655-9219C11AACEF}">
          <p14:sldIdLst>
            <p14:sldId id="337"/>
          </p14:sldIdLst>
        </p14:section>
        <p14:section name="Instruct" id="{11B388BA-476C-44BA-B982-9891242A53A4}">
          <p14:sldIdLst>
            <p14:sldId id="310"/>
            <p14:sldId id="268"/>
            <p14:sldId id="380"/>
            <p14:sldId id="381"/>
            <p14:sldId id="382"/>
            <p14:sldId id="383"/>
            <p14:sldId id="376"/>
          </p14:sldIdLst>
        </p14:section>
        <p14:section name="Practise" id="{4DE20639-8298-416A-9823-DAF5577CFEA8}">
          <p14:sldIdLst>
            <p14:sldId id="334"/>
            <p14:sldId id="384"/>
            <p14:sldId id="388"/>
            <p14:sldId id="385"/>
            <p14:sldId id="276"/>
            <p14:sldId id="379"/>
            <p14:sldId id="386"/>
            <p14:sldId id="387"/>
          </p14:sldIdLst>
        </p14:section>
        <p14:section name="Secure" id="{251E3F4A-75B3-4372-91F1-369EBD96D304}">
          <p14:sldIdLst>
            <p14:sldId id="338"/>
          </p14:sldIdLst>
        </p14:section>
        <p14:section name="Default Section" id="{AD3ACE82-A46B-4C4F-80FB-F18DD8801C79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1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2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very Slide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25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6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SECURE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3" y="6214548"/>
            <a:ext cx="497340" cy="506928"/>
          </a:xfrm>
          <a:prstGeom prst="rect">
            <a:avLst/>
          </a:prstGeom>
        </p:spPr>
      </p:pic>
      <p:sp>
        <p:nvSpPr>
          <p:cNvPr id="8" name="Pentagon 7"/>
          <p:cNvSpPr/>
          <p:nvPr userDrawn="1"/>
        </p:nvSpPr>
        <p:spPr>
          <a:xfrm>
            <a:off x="675879" y="6304078"/>
            <a:ext cx="1435431" cy="327869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tx1"/>
                </a:solidFill>
                <a:latin typeface="Lato" panose="020F0502020204030203" pitchFamily="34" charset="0"/>
              </a:rPr>
              <a:t>Instruct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1"/>
            <a:ext cx="9906000" cy="584775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Lato" panose="020F0502020204030203" pitchFamily="34" charset="0"/>
              </a:rPr>
              <a:t>On your whiteboards…</a:t>
            </a:r>
          </a:p>
        </p:txBody>
      </p:sp>
    </p:spTree>
    <p:extLst>
      <p:ext uri="{BB962C8B-B14F-4D97-AF65-F5344CB8AC3E}">
        <p14:creationId xmlns:p14="http://schemas.microsoft.com/office/powerpoint/2010/main" val="226944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very Slide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946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73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PRACTISE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35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SECURE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2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4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5" r:id="rId3"/>
    <p:sldLayoutId id="2147483676" r:id="rId4"/>
    <p:sldLayoutId id="214748367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553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FE6DAFD-4FFD-0CA3-7C89-7B286E7985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27631"/>
              </p:ext>
            </p:extLst>
          </p:nvPr>
        </p:nvGraphicFramePr>
        <p:xfrm>
          <a:off x="764297" y="866518"/>
          <a:ext cx="3579495" cy="4320246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20000"/>
                    <a:lumOff val="80000"/>
                  </a:schemeClr>
                </a:solidFill>
                <a:tableStyleId>{5940675A-B579-460E-94D1-54222C63F5DA}</a:tableStyleId>
              </a:tblPr>
              <a:tblGrid>
                <a:gridCol w="3579495">
                  <a:extLst>
                    <a:ext uri="{9D8B030D-6E8A-4147-A177-3AD203B41FA5}">
                      <a16:colId xmlns:a16="http://schemas.microsoft.com/office/drawing/2014/main" val="569591785"/>
                    </a:ext>
                  </a:extLst>
                </a:gridCol>
              </a:tblGrid>
              <a:tr h="551914">
                <a:tc>
                  <a:txBody>
                    <a:bodyPr/>
                    <a:lstStyle/>
                    <a:p>
                      <a:r>
                        <a:rPr lang="en-GB" sz="1800" b="1" dirty="0">
                          <a:latin typeface="Lato" panose="020F0502020204030203" pitchFamily="34" charset="0"/>
                        </a:rPr>
                        <a:t>What are we learning in this lesson?</a:t>
                      </a:r>
                    </a:p>
                  </a:txBody>
                  <a:tcPr marL="68580" marR="68580" marT="34290" marB="34290"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105852"/>
                  </a:ext>
                </a:extLst>
              </a:tr>
              <a:tr h="3703026">
                <a:tc>
                  <a:txBody>
                    <a:bodyPr/>
                    <a:lstStyle/>
                    <a:p>
                      <a:endParaRPr lang="en-GB" sz="2000" i="1" dirty="0">
                        <a:latin typeface="Lato" panose="020F0502020204030203" pitchFamily="34" charset="0"/>
                      </a:endParaRPr>
                    </a:p>
                    <a:p>
                      <a:r>
                        <a:rPr lang="en-GB" sz="2000" i="1" baseline="0" dirty="0">
                          <a:latin typeface="Lato" panose="020F0502020204030203" pitchFamily="34" charset="0"/>
                        </a:rPr>
                        <a:t>Become fluent at writing equivalent expression.</a:t>
                      </a:r>
                    </a:p>
                    <a:p>
                      <a:endParaRPr lang="en-GB" sz="2000" i="1" baseline="0" dirty="0">
                        <a:latin typeface="Lato" panose="020F0502020204030203" pitchFamily="34" charset="0"/>
                      </a:endParaRPr>
                    </a:p>
                    <a:p>
                      <a:r>
                        <a:rPr lang="en-GB" sz="2000" i="1" baseline="0" dirty="0">
                          <a:latin typeface="Lato" panose="020F0502020204030203" pitchFamily="34" charset="0"/>
                        </a:rPr>
                        <a:t>Understand the difference between expressions being equal or equivalent.</a:t>
                      </a:r>
                    </a:p>
                    <a:p>
                      <a:endParaRPr lang="en-GB" sz="2000" i="1" dirty="0">
                        <a:latin typeface="Lato" panose="020F0502020204030203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06799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934F1D2-4ACB-111A-1466-833CDB870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632738"/>
              </p:ext>
            </p:extLst>
          </p:nvPr>
        </p:nvGraphicFramePr>
        <p:xfrm>
          <a:off x="5463798" y="849742"/>
          <a:ext cx="3579495" cy="4271716"/>
        </p:xfrm>
        <a:graphic>
          <a:graphicData uri="http://schemas.openxmlformats.org/drawingml/2006/table">
            <a:tbl>
              <a:tblPr firstRow="1" bandRow="1">
                <a:solidFill>
                  <a:srgbClr val="FFFF99"/>
                </a:solidFill>
                <a:tableStyleId>{5940675A-B579-460E-94D1-54222C63F5DA}</a:tableStyleId>
              </a:tblPr>
              <a:tblGrid>
                <a:gridCol w="3579495">
                  <a:extLst>
                    <a:ext uri="{9D8B030D-6E8A-4147-A177-3AD203B41FA5}">
                      <a16:colId xmlns:a16="http://schemas.microsoft.com/office/drawing/2014/main" val="1744406069"/>
                    </a:ext>
                  </a:extLst>
                </a:gridCol>
              </a:tblGrid>
              <a:tr h="495320">
                <a:tc>
                  <a:txBody>
                    <a:bodyPr/>
                    <a:lstStyle/>
                    <a:p>
                      <a:r>
                        <a:rPr lang="en-GB" sz="1800" b="1" dirty="0">
                          <a:latin typeface="Lato" panose="020F0502020204030203" pitchFamily="34" charset="0"/>
                        </a:rPr>
                        <a:t>Why</a:t>
                      </a:r>
                      <a:r>
                        <a:rPr lang="en-GB" sz="1800" b="1" baseline="0" dirty="0">
                          <a:latin typeface="Lato" panose="020F0502020204030203" pitchFamily="34" charset="0"/>
                        </a:rPr>
                        <a:t> are we learning about this?</a:t>
                      </a:r>
                      <a:endParaRPr lang="en-GB" sz="1800" b="1" dirty="0">
                        <a:latin typeface="Lato" panose="020F0502020204030203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9EF67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831720"/>
                  </a:ext>
                </a:extLst>
              </a:tr>
              <a:tr h="3776396">
                <a:tc>
                  <a:txBody>
                    <a:bodyPr/>
                    <a:lstStyle/>
                    <a:p>
                      <a:endParaRPr lang="en-GB" sz="2000" i="1" dirty="0">
                        <a:latin typeface="Lato" panose="020F0502020204030203" pitchFamily="34" charset="0"/>
                      </a:endParaRPr>
                    </a:p>
                    <a:p>
                      <a:r>
                        <a:rPr lang="en-GB" sz="2000" i="1" dirty="0">
                          <a:latin typeface="Lato" panose="020F0502020204030203" pitchFamily="34" charset="0"/>
                        </a:rPr>
                        <a:t>To write equivalent expressions you will use your knowledge of like terms and simplifying used in previous lessons.</a:t>
                      </a:r>
                    </a:p>
                    <a:p>
                      <a:endParaRPr lang="en-GB" sz="2000" i="1" dirty="0">
                        <a:latin typeface="Lato" panose="020F0502020204030203" pitchFamily="34" charset="0"/>
                      </a:endParaRPr>
                    </a:p>
                    <a:p>
                      <a:endParaRPr lang="en-GB" sz="2000" i="1" dirty="0">
                        <a:latin typeface="Lato" panose="020F0502020204030203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9EF67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454350"/>
                  </a:ext>
                </a:extLst>
              </a:tr>
            </a:tbl>
          </a:graphicData>
        </a:graphic>
      </p:graphicFrame>
      <p:sp>
        <p:nvSpPr>
          <p:cNvPr id="4" name="Right Arrow 7">
            <a:extLst>
              <a:ext uri="{FF2B5EF4-FFF2-40B4-BE49-F238E27FC236}">
                <a16:creationId xmlns:a16="http://schemas.microsoft.com/office/drawing/2014/main" id="{4C08710D-5392-739F-8960-274589A21FBD}"/>
              </a:ext>
            </a:extLst>
          </p:cNvPr>
          <p:cNvSpPr/>
          <p:nvPr/>
        </p:nvSpPr>
        <p:spPr>
          <a:xfrm>
            <a:off x="4493946" y="1573818"/>
            <a:ext cx="819696" cy="578031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48457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C43234-A6E8-FA36-B945-CB0EEA050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A00EDE-A365-4655-DC31-8822506F1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46" y="141816"/>
            <a:ext cx="8682907" cy="5888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F685C3E-4F38-BE5A-5243-4D7A0CDDFE05}"/>
              </a:ext>
            </a:extLst>
          </p:cNvPr>
          <p:cNvSpPr txBox="1"/>
          <p:nvPr/>
        </p:nvSpPr>
        <p:spPr>
          <a:xfrm>
            <a:off x="1863305" y="767750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4b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F66D97-7090-4A0B-2714-C4E939541330}"/>
              </a:ext>
            </a:extLst>
          </p:cNvPr>
          <p:cNvSpPr txBox="1"/>
          <p:nvPr/>
        </p:nvSpPr>
        <p:spPr>
          <a:xfrm>
            <a:off x="6518694" y="711829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7b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40D841-C6D4-1DFC-4D63-07010CF14E92}"/>
              </a:ext>
            </a:extLst>
          </p:cNvPr>
          <p:cNvSpPr txBox="1"/>
          <p:nvPr/>
        </p:nvSpPr>
        <p:spPr>
          <a:xfrm>
            <a:off x="1938067" y="1337763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5b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6E9BEF-9AB3-B455-E543-E6674A8DAEDB}"/>
              </a:ext>
            </a:extLst>
          </p:cNvPr>
          <p:cNvSpPr txBox="1"/>
          <p:nvPr/>
        </p:nvSpPr>
        <p:spPr>
          <a:xfrm>
            <a:off x="6518693" y="1337763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21b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1BA224-A935-B3D8-90B0-2BE82590E54E}"/>
              </a:ext>
            </a:extLst>
          </p:cNvPr>
          <p:cNvSpPr txBox="1"/>
          <p:nvPr/>
        </p:nvSpPr>
        <p:spPr>
          <a:xfrm>
            <a:off x="1863304" y="276454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8FF055-2EC8-8CD1-97B2-091C9B2CD98F}"/>
              </a:ext>
            </a:extLst>
          </p:cNvPr>
          <p:cNvSpPr txBox="1"/>
          <p:nvPr/>
        </p:nvSpPr>
        <p:spPr>
          <a:xfrm>
            <a:off x="6440948" y="2764542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10p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EF7B73-11D2-ADA5-802A-75F3E47B1122}"/>
              </a:ext>
            </a:extLst>
          </p:cNvPr>
          <p:cNvSpPr txBox="1"/>
          <p:nvPr/>
        </p:nvSpPr>
        <p:spPr>
          <a:xfrm>
            <a:off x="1938066" y="340096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354E39-5EB1-DE9D-42E4-396850E64CF5}"/>
              </a:ext>
            </a:extLst>
          </p:cNvPr>
          <p:cNvSpPr txBox="1"/>
          <p:nvPr/>
        </p:nvSpPr>
        <p:spPr>
          <a:xfrm>
            <a:off x="6285457" y="3400961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140p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CEAFEB-2BC8-3311-9EF3-79FB16A435CC}"/>
              </a:ext>
            </a:extLst>
          </p:cNvPr>
          <p:cNvSpPr txBox="1"/>
          <p:nvPr/>
        </p:nvSpPr>
        <p:spPr>
          <a:xfrm>
            <a:off x="2365366" y="4827740"/>
            <a:ext cx="479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9y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7A611F-B8AE-8448-C8DA-3D12DC6D613A}"/>
              </a:ext>
            </a:extLst>
          </p:cNvPr>
          <p:cNvSpPr txBox="1"/>
          <p:nvPr/>
        </p:nvSpPr>
        <p:spPr>
          <a:xfrm>
            <a:off x="6518693" y="482774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47FE03-D574-0823-455D-87572863AC41}"/>
              </a:ext>
            </a:extLst>
          </p:cNvPr>
          <p:cNvSpPr txBox="1"/>
          <p:nvPr/>
        </p:nvSpPr>
        <p:spPr>
          <a:xfrm>
            <a:off x="1938066" y="5442744"/>
            <a:ext cx="479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7y</a:t>
            </a:r>
          </a:p>
        </p:txBody>
      </p:sp>
    </p:spTree>
    <p:extLst>
      <p:ext uri="{BB962C8B-B14F-4D97-AF65-F5344CB8AC3E}">
        <p14:creationId xmlns:p14="http://schemas.microsoft.com/office/powerpoint/2010/main" val="515846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97AF6A-7C94-B451-A91E-EBBB3488BBD5}"/>
              </a:ext>
            </a:extLst>
          </p:cNvPr>
          <p:cNvSpPr txBox="1"/>
          <p:nvPr/>
        </p:nvSpPr>
        <p:spPr>
          <a:xfrm>
            <a:off x="1884802" y="1466491"/>
            <a:ext cx="53495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 a + a + a + 5 + 2               3a + 7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 s + s + t + s + t – 4           2t – 4 + 3s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BEF451-1A93-7259-8CB8-82E2D1E671CC}"/>
              </a:ext>
            </a:extLst>
          </p:cNvPr>
          <p:cNvSpPr txBox="1"/>
          <p:nvPr/>
        </p:nvSpPr>
        <p:spPr>
          <a:xfrm>
            <a:off x="3761117" y="586596"/>
            <a:ext cx="159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Yes or No</a:t>
            </a:r>
          </a:p>
        </p:txBody>
      </p:sp>
    </p:spTree>
    <p:extLst>
      <p:ext uri="{BB962C8B-B14F-4D97-AF65-F5344CB8AC3E}">
        <p14:creationId xmlns:p14="http://schemas.microsoft.com/office/powerpoint/2010/main" val="191491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721C92-BDCF-3521-3419-AA582A309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43" y="-16763"/>
            <a:ext cx="9681713" cy="689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746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532665" y="1344740"/>
            <a:ext cx="6340686" cy="45133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097981" y="1344740"/>
            <a:ext cx="6340686" cy="451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333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6200000">
            <a:off x="1074029" y="2071026"/>
            <a:ext cx="923330" cy="231913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Answers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260" y="82140"/>
            <a:ext cx="4515480" cy="629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365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7_B3_PP61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23208" r="24686" b="58669"/>
          <a:stretch/>
        </p:blipFill>
        <p:spPr>
          <a:xfrm>
            <a:off x="1003297" y="2000251"/>
            <a:ext cx="7968067" cy="19859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7630" y="546084"/>
            <a:ext cx="88276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Discuss… Which of these pairs of expressions are equivalent to each other?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7630" y="4872036"/>
            <a:ext cx="88276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Find values of a and b that mean all of these pairs of expressions are equal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3183093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7_B3_PP69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0" t="25859" r="20155" b="40767"/>
          <a:stretch/>
        </p:blipFill>
        <p:spPr>
          <a:xfrm>
            <a:off x="1157287" y="1343025"/>
            <a:ext cx="7522228" cy="30289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175" y="357188"/>
            <a:ext cx="6586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To finish…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88" y="4843463"/>
            <a:ext cx="76438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Is Alex correct?</a:t>
            </a:r>
          </a:p>
          <a:p>
            <a:endParaRPr lang="en-GB" sz="3200" dirty="0"/>
          </a:p>
          <a:p>
            <a:r>
              <a:rPr lang="en-GB" sz="3200" dirty="0"/>
              <a:t>Can you prove it?</a:t>
            </a:r>
          </a:p>
        </p:txBody>
      </p:sp>
    </p:spTree>
    <p:extLst>
      <p:ext uri="{BB962C8B-B14F-4D97-AF65-F5344CB8AC3E}">
        <p14:creationId xmlns:p14="http://schemas.microsoft.com/office/powerpoint/2010/main" val="3080790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1757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41D35E4-A398-F316-B345-728679AA9D04}"/>
                  </a:ext>
                </a:extLst>
              </p:cNvPr>
              <p:cNvSpPr/>
              <p:nvPr/>
            </p:nvSpPr>
            <p:spPr>
              <a:xfrm>
                <a:off x="1156520" y="1612466"/>
                <a:ext cx="7361302" cy="40010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000" i="1" dirty="0">
                    <a:solidFill>
                      <a:srgbClr val="FF0000"/>
                    </a:solidFill>
                    <a:latin typeface="Lato" panose="020F0502020204030203" pitchFamily="34" charset="0"/>
                  </a:rPr>
                  <a:t>Equ</a:t>
                </a:r>
                <a:r>
                  <a:rPr lang="en-GB" sz="4000" i="1" dirty="0">
                    <a:solidFill>
                      <a:srgbClr val="0070C0"/>
                    </a:solidFill>
                    <a:latin typeface="Lato" panose="020F0502020204030203" pitchFamily="34" charset="0"/>
                  </a:rPr>
                  <a:t>al </a:t>
                </a:r>
                <a:r>
                  <a:rPr lang="en-GB" sz="4000" i="1" dirty="0">
                    <a:latin typeface="Lato" panose="020F0502020204030203" pitchFamily="34" charset="0"/>
                  </a:rPr>
                  <a:t>= has the same value</a:t>
                </a:r>
              </a:p>
              <a:p>
                <a:pPr algn="ctr"/>
                <a:endParaRPr lang="en-GB" sz="4000" i="1" dirty="0">
                  <a:solidFill>
                    <a:srgbClr val="0070C0"/>
                  </a:solidFill>
                  <a:latin typeface="Lato" panose="020F0502020204030203" pitchFamily="34" charset="0"/>
                </a:endParaRPr>
              </a:p>
              <a:p>
                <a:pPr algn="ctr"/>
                <a:r>
                  <a:rPr lang="en-GB" sz="4000" i="1" dirty="0">
                    <a:solidFill>
                      <a:srgbClr val="FF0000"/>
                    </a:solidFill>
                    <a:latin typeface="Lato" panose="020F0502020204030203" pitchFamily="34" charset="0"/>
                  </a:rPr>
                  <a:t>Equ</a:t>
                </a:r>
                <a:r>
                  <a:rPr lang="en-GB" sz="40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Lato" panose="020F0502020204030203" pitchFamily="34" charset="0"/>
                  </a:rPr>
                  <a:t>iv</a:t>
                </a:r>
                <a:r>
                  <a:rPr lang="en-GB" sz="4000" i="1" dirty="0">
                    <a:solidFill>
                      <a:srgbClr val="0070C0"/>
                    </a:solidFill>
                    <a:latin typeface="Lato" panose="020F0502020204030203" pitchFamily="34" charset="0"/>
                  </a:rPr>
                  <a:t>al</a:t>
                </a:r>
                <a:r>
                  <a:rPr lang="en-GB" sz="40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Lato" panose="020F0502020204030203" pitchFamily="34" charset="0"/>
                  </a:rPr>
                  <a:t>ent</a:t>
                </a:r>
                <a:r>
                  <a:rPr lang="en-GB" sz="4000" i="1" dirty="0">
                    <a:latin typeface="Lato" panose="020F050202020403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sz="4000" i="1" dirty="0">
                    <a:latin typeface="Lato" panose="020F0502020204030203" pitchFamily="34" charset="0"/>
                  </a:rPr>
                  <a:t> </a:t>
                </a:r>
                <a:r>
                  <a:rPr lang="en-GB" sz="4000" b="1" i="1" dirty="0">
                    <a:latin typeface="Lato" panose="020F0502020204030203" pitchFamily="34" charset="0"/>
                  </a:rPr>
                  <a:t>always</a:t>
                </a:r>
                <a:r>
                  <a:rPr lang="en-GB" sz="4000" i="1" dirty="0">
                    <a:latin typeface="Lato" panose="020F0502020204030203" pitchFamily="34" charset="0"/>
                  </a:rPr>
                  <a:t> has the same value even though it has one or more variables</a:t>
                </a:r>
              </a:p>
              <a:p>
                <a:endParaRPr lang="en-GB" sz="5400" dirty="0"/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41D35E4-A398-F316-B345-728679AA9D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520" y="1612466"/>
                <a:ext cx="7361302" cy="4001095"/>
              </a:xfrm>
              <a:prstGeom prst="rect">
                <a:avLst/>
              </a:prstGeom>
              <a:blipFill>
                <a:blip r:embed="rId3"/>
                <a:stretch>
                  <a:fillRect t="-27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912483D3-4B20-A3EA-97D8-8C8EE11D9FF7}"/>
              </a:ext>
            </a:extLst>
          </p:cNvPr>
          <p:cNvSpPr/>
          <p:nvPr/>
        </p:nvSpPr>
        <p:spPr>
          <a:xfrm>
            <a:off x="761642" y="754477"/>
            <a:ext cx="51201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latin typeface="Lato" panose="020F0502020204030203" pitchFamily="34" charset="0"/>
              </a:rPr>
              <a:t>How are these words related?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06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88552DC-24ED-2A40-B575-81130111DE0F}"/>
                  </a:ext>
                </a:extLst>
              </p:cNvPr>
              <p:cNvSpPr/>
              <p:nvPr/>
            </p:nvSpPr>
            <p:spPr>
              <a:xfrm>
                <a:off x="1772770" y="1304835"/>
                <a:ext cx="2126769" cy="59815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88552DC-24ED-2A40-B575-81130111DE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770" y="1304835"/>
                <a:ext cx="2126769" cy="5981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DFC8FC-0BA8-6F41-AA15-2916334B5580}"/>
                  </a:ext>
                </a:extLst>
              </p:cNvPr>
              <p:cNvSpPr txBox="1"/>
              <p:nvPr/>
            </p:nvSpPr>
            <p:spPr>
              <a:xfrm>
                <a:off x="1671719" y="2851759"/>
                <a:ext cx="6698565" cy="887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585" dirty="0"/>
                  <a:t>The expressions below are </a:t>
                </a:r>
                <a:r>
                  <a:rPr lang="en-GB" sz="2585" b="1" dirty="0">
                    <a:solidFill>
                      <a:srgbClr val="FF0000"/>
                    </a:solidFill>
                  </a:rPr>
                  <a:t>equivalent</a:t>
                </a:r>
                <a:r>
                  <a:rPr lang="en-GB" sz="2585" dirty="0"/>
                  <a:t> to </a:t>
                </a:r>
                <a14:m>
                  <m:oMath xmlns:m="http://schemas.openxmlformats.org/officeDocument/2006/math">
                    <m:r>
                      <a:rPr lang="en-GB" sz="2585" i="1" dirty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585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2585" dirty="0"/>
              </a:p>
              <a:p>
                <a:r>
                  <a:rPr lang="en-GB" sz="2585" dirty="0"/>
                  <a:t>On your whiteboards, complete the expressions.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DFC8FC-0BA8-6F41-AA15-2916334B5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719" y="2851759"/>
                <a:ext cx="6698565" cy="887935"/>
              </a:xfrm>
              <a:prstGeom prst="rect">
                <a:avLst/>
              </a:prstGeom>
              <a:blipFill>
                <a:blip r:embed="rId4"/>
                <a:stretch>
                  <a:fillRect l="-1638" t="-5517" r="-546" b="-17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A2D57A-6CCC-BD4E-8ECB-217350129E56}"/>
                  </a:ext>
                </a:extLst>
              </p:cNvPr>
              <p:cNvSpPr txBox="1"/>
              <p:nvPr/>
            </p:nvSpPr>
            <p:spPr>
              <a:xfrm>
                <a:off x="1845922" y="4192255"/>
                <a:ext cx="1348511" cy="4901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585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585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585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585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585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A2D57A-6CCC-BD4E-8ECB-217350129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922" y="4192255"/>
                <a:ext cx="1348511" cy="4901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B4B7A2-E4C7-9442-BCEE-EA7EB16B14D9}"/>
                  </a:ext>
                </a:extLst>
              </p:cNvPr>
              <p:cNvSpPr txBox="1"/>
              <p:nvPr/>
            </p:nvSpPr>
            <p:spPr>
              <a:xfrm>
                <a:off x="4183603" y="4192255"/>
                <a:ext cx="1532856" cy="4901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585" i="1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2585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585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585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585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B4B7A2-E4C7-9442-BCEE-EA7EB16B1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603" y="4192255"/>
                <a:ext cx="1532856" cy="4901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6082D1F-520A-484D-BA13-FFAE38EF21D3}"/>
                  </a:ext>
                </a:extLst>
              </p:cNvPr>
              <p:cNvSpPr txBox="1"/>
              <p:nvPr/>
            </p:nvSpPr>
            <p:spPr>
              <a:xfrm>
                <a:off x="6730805" y="4192255"/>
                <a:ext cx="1323567" cy="4901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585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585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585" i="1">
                          <a:latin typeface="Cambria Math" panose="02040503050406030204" pitchFamily="18" charset="0"/>
                        </a:rPr>
                        <m:t> × 4</m:t>
                      </m:r>
                    </m:oMath>
                  </m:oMathPara>
                </a14:m>
                <a:endParaRPr lang="en-GB" sz="2585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6082D1F-520A-484D-BA13-FFAE38EF2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805" y="4192255"/>
                <a:ext cx="1323567" cy="4901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6180708-35FE-3E4E-BD32-A866CA8695F1}"/>
                  </a:ext>
                </a:extLst>
              </p:cNvPr>
              <p:cNvSpPr txBox="1"/>
              <p:nvPr/>
            </p:nvSpPr>
            <p:spPr>
              <a:xfrm>
                <a:off x="3138011" y="5244877"/>
                <a:ext cx="1164165" cy="4901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585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585" i="1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2585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585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6180708-35FE-3E4E-BD32-A866CA869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011" y="5244877"/>
                <a:ext cx="1164165" cy="4901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6FA6FC8-2CD5-1D42-84D9-180D55EEB8AC}"/>
                  </a:ext>
                </a:extLst>
              </p:cNvPr>
              <p:cNvSpPr txBox="1"/>
              <p:nvPr/>
            </p:nvSpPr>
            <p:spPr>
              <a:xfrm>
                <a:off x="5524844" y="5244877"/>
                <a:ext cx="1370055" cy="4901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585" i="1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GB" sz="2585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585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2585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585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6FA6FC8-2CD5-1D42-84D9-180D55EEB8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844" y="5244877"/>
                <a:ext cx="1370055" cy="4901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706B95A-CF30-584C-AD77-05ACCE2FC522}"/>
              </a:ext>
            </a:extLst>
          </p:cNvPr>
          <p:cNvSpPr/>
          <p:nvPr/>
        </p:nvSpPr>
        <p:spPr>
          <a:xfrm>
            <a:off x="2679926" y="4174951"/>
            <a:ext cx="446648" cy="537130"/>
          </a:xfrm>
          <a:prstGeom prst="roundRect">
            <a:avLst/>
          </a:prstGeom>
          <a:solidFill>
            <a:srgbClr val="FFE5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85" dirty="0">
                <a:solidFill>
                  <a:sysClr val="windowText" lastClr="000000"/>
                </a:solidFill>
              </a:rPr>
              <a:t>?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053B1CA-F48C-9D4C-8E64-2B95D6EEEEDD}"/>
              </a:ext>
            </a:extLst>
          </p:cNvPr>
          <p:cNvSpPr/>
          <p:nvPr/>
        </p:nvSpPr>
        <p:spPr>
          <a:xfrm>
            <a:off x="5235932" y="4174951"/>
            <a:ext cx="446648" cy="537130"/>
          </a:xfrm>
          <a:prstGeom prst="roundRect">
            <a:avLst/>
          </a:prstGeom>
          <a:solidFill>
            <a:srgbClr val="FFE5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85" dirty="0">
                <a:solidFill>
                  <a:sysClr val="windowText" lastClr="000000"/>
                </a:solidFill>
              </a:rPr>
              <a:t>?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55C7CE2-A7D9-BC40-8A5C-AE99358C1D2B}"/>
              </a:ext>
            </a:extLst>
          </p:cNvPr>
          <p:cNvSpPr/>
          <p:nvPr/>
        </p:nvSpPr>
        <p:spPr>
          <a:xfrm>
            <a:off x="7568614" y="4178011"/>
            <a:ext cx="446648" cy="537130"/>
          </a:xfrm>
          <a:prstGeom prst="roundRect">
            <a:avLst/>
          </a:prstGeom>
          <a:solidFill>
            <a:srgbClr val="FFE5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85" dirty="0">
                <a:solidFill>
                  <a:sysClr val="windowText" lastClr="000000"/>
                </a:solidFill>
              </a:rPr>
              <a:t>?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D98F7C1-6D7F-1748-A020-9BA0919EE4BF}"/>
              </a:ext>
            </a:extLst>
          </p:cNvPr>
          <p:cNvSpPr/>
          <p:nvPr/>
        </p:nvSpPr>
        <p:spPr>
          <a:xfrm>
            <a:off x="3023148" y="5215804"/>
            <a:ext cx="446648" cy="537130"/>
          </a:xfrm>
          <a:prstGeom prst="roundRect">
            <a:avLst/>
          </a:prstGeom>
          <a:solidFill>
            <a:srgbClr val="FFE5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85" dirty="0">
                <a:solidFill>
                  <a:sysClr val="windowText" lastClr="000000"/>
                </a:solidFill>
              </a:rPr>
              <a:t>?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C9683F-39F4-7B43-A8DF-BC644AA6B0BF}"/>
              </a:ext>
            </a:extLst>
          </p:cNvPr>
          <p:cNvSpPr/>
          <p:nvPr/>
        </p:nvSpPr>
        <p:spPr>
          <a:xfrm>
            <a:off x="6547821" y="5215804"/>
            <a:ext cx="446648" cy="537130"/>
          </a:xfrm>
          <a:prstGeom prst="roundRect">
            <a:avLst/>
          </a:prstGeom>
          <a:solidFill>
            <a:srgbClr val="FFE5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85" dirty="0">
                <a:solidFill>
                  <a:sysClr val="windowText" lastClr="000000"/>
                </a:solidFill>
              </a:rPr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DD60DB3-2FFB-7441-9533-B190BE58CC6A}"/>
                  </a:ext>
                </a:extLst>
              </p:cNvPr>
              <p:cNvSpPr/>
              <p:nvPr/>
            </p:nvSpPr>
            <p:spPr>
              <a:xfrm>
                <a:off x="1768389" y="1911140"/>
                <a:ext cx="1329231" cy="59815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DD60DB3-2FFB-7441-9533-B190BE58CC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389" y="1911140"/>
                <a:ext cx="1329231" cy="5981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4A4CF37-ACA9-D341-8C62-2AD228A5B0B4}"/>
                  </a:ext>
                </a:extLst>
              </p:cNvPr>
              <p:cNvSpPr/>
              <p:nvPr/>
            </p:nvSpPr>
            <p:spPr>
              <a:xfrm>
                <a:off x="3097619" y="1908677"/>
                <a:ext cx="797538" cy="59815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4A4CF37-ACA9-D341-8C62-2AD228A5B0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619" y="1908677"/>
                <a:ext cx="797538" cy="5981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3E44ACF-EFFC-5846-8B19-93F7A8B3DB2F}"/>
                  </a:ext>
                </a:extLst>
              </p:cNvPr>
              <p:cNvSpPr/>
              <p:nvPr/>
            </p:nvSpPr>
            <p:spPr>
              <a:xfrm>
                <a:off x="1768388" y="1906215"/>
                <a:ext cx="3190154" cy="59815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3E44ACF-EFFC-5846-8B19-93F7A8B3DB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388" y="1906215"/>
                <a:ext cx="3190154" cy="5981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126A440-323A-A14E-AD2F-4E9DEECE0089}"/>
                  </a:ext>
                </a:extLst>
              </p:cNvPr>
              <p:cNvSpPr/>
              <p:nvPr/>
            </p:nvSpPr>
            <p:spPr>
              <a:xfrm>
                <a:off x="1768388" y="1907741"/>
                <a:ext cx="531692" cy="59815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126A440-323A-A14E-AD2F-4E9DEECE00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388" y="1907741"/>
                <a:ext cx="531692" cy="598154"/>
              </a:xfrm>
              <a:prstGeom prst="rect">
                <a:avLst/>
              </a:prstGeom>
              <a:blipFill>
                <a:blip r:embed="rId13"/>
                <a:stretch>
                  <a:fillRect l="-2222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BD4EF10-53AA-A141-9D8C-FD30BD2259E5}"/>
                  </a:ext>
                </a:extLst>
              </p:cNvPr>
              <p:cNvSpPr/>
              <p:nvPr/>
            </p:nvSpPr>
            <p:spPr>
              <a:xfrm>
                <a:off x="2300081" y="1907741"/>
                <a:ext cx="531692" cy="59815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BD4EF10-53AA-A141-9D8C-FD30BD2259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081" y="1907741"/>
                <a:ext cx="531692" cy="598154"/>
              </a:xfrm>
              <a:prstGeom prst="rect">
                <a:avLst/>
              </a:prstGeom>
              <a:blipFill>
                <a:blip r:embed="rId14"/>
                <a:stretch>
                  <a:fillRect l="-2198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DF9ED1D-D249-C14C-A52B-E435C212294D}"/>
                  </a:ext>
                </a:extLst>
              </p:cNvPr>
              <p:cNvSpPr/>
              <p:nvPr/>
            </p:nvSpPr>
            <p:spPr>
              <a:xfrm>
                <a:off x="2831773" y="1907741"/>
                <a:ext cx="531692" cy="59815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DF9ED1D-D249-C14C-A52B-E435C21229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773" y="1907741"/>
                <a:ext cx="531692" cy="598154"/>
              </a:xfrm>
              <a:prstGeom prst="rect">
                <a:avLst/>
              </a:prstGeom>
              <a:blipFill>
                <a:blip r:embed="rId15"/>
                <a:stretch>
                  <a:fillRect l="-3333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168653F-55C0-AB40-83C8-9F8CFC2AA68B}"/>
                  </a:ext>
                </a:extLst>
              </p:cNvPr>
              <p:cNvSpPr/>
              <p:nvPr/>
            </p:nvSpPr>
            <p:spPr>
              <a:xfrm>
                <a:off x="3363465" y="1907741"/>
                <a:ext cx="531692" cy="59815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168653F-55C0-AB40-83C8-9F8CFC2AA6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465" y="1907741"/>
                <a:ext cx="531692" cy="598154"/>
              </a:xfrm>
              <a:prstGeom prst="rect">
                <a:avLst/>
              </a:prstGeom>
              <a:blipFill>
                <a:blip r:embed="rId16"/>
                <a:stretch>
                  <a:fillRect l="-3333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006F153-62F1-6B44-9536-C6EDDE42FC13}"/>
                  </a:ext>
                </a:extLst>
              </p:cNvPr>
              <p:cNvSpPr/>
              <p:nvPr/>
            </p:nvSpPr>
            <p:spPr>
              <a:xfrm>
                <a:off x="1770080" y="1906215"/>
                <a:ext cx="1860923" cy="59815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006F153-62F1-6B44-9536-C6EDDE42FC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080" y="1906215"/>
                <a:ext cx="1860923" cy="5981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E5BDD93-6AFE-7E4A-AD1F-D81037700A10}"/>
                  </a:ext>
                </a:extLst>
              </p:cNvPr>
              <p:cNvSpPr/>
              <p:nvPr/>
            </p:nvSpPr>
            <p:spPr>
              <a:xfrm>
                <a:off x="3627620" y="1903752"/>
                <a:ext cx="265846" cy="59815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E5BDD93-6AFE-7E4A-AD1F-D81037700A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620" y="1903752"/>
                <a:ext cx="265846" cy="598154"/>
              </a:xfrm>
              <a:prstGeom prst="rect">
                <a:avLst/>
              </a:prstGeom>
              <a:blipFill>
                <a:blip r:embed="rId18"/>
                <a:stretch>
                  <a:fillRect l="-8511" r="-2128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8CED1B9-730F-A044-8AF8-654F314C84EC}"/>
                  </a:ext>
                </a:extLst>
              </p:cNvPr>
              <p:cNvSpPr/>
              <p:nvPr/>
            </p:nvSpPr>
            <p:spPr>
              <a:xfrm>
                <a:off x="1767543" y="1903752"/>
                <a:ext cx="6380308" cy="59815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24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8CED1B9-730F-A044-8AF8-654F314C84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543" y="1903752"/>
                <a:ext cx="6380308" cy="5981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70DBA0A-120E-7E49-9301-160B56DE712F}"/>
                  </a:ext>
                </a:extLst>
              </p:cNvPr>
              <p:cNvSpPr/>
              <p:nvPr/>
            </p:nvSpPr>
            <p:spPr>
              <a:xfrm>
                <a:off x="3879694" y="1305171"/>
                <a:ext cx="2126769" cy="59815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70DBA0A-120E-7E49-9301-160B56DE71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94" y="1305171"/>
                <a:ext cx="2126769" cy="5981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3D61C40D-BE28-D245-8AB2-8AE9628679D2}"/>
                  </a:ext>
                </a:extLst>
              </p:cNvPr>
              <p:cNvSpPr/>
              <p:nvPr/>
            </p:nvSpPr>
            <p:spPr>
              <a:xfrm>
                <a:off x="6015967" y="1306189"/>
                <a:ext cx="2126769" cy="59815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58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58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3D61C40D-BE28-D245-8AB2-8AE9628679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967" y="1306189"/>
                <a:ext cx="2126769" cy="5981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676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" y="257175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On your whiteboard…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0138" y="1771651"/>
            <a:ext cx="7929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Write an expression that is equivalent to 12k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" y="3443288"/>
            <a:ext cx="5700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And another…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900" y="4160818"/>
            <a:ext cx="5700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And another…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" y="4878348"/>
            <a:ext cx="5700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And another…</a:t>
            </a:r>
          </a:p>
        </p:txBody>
      </p:sp>
    </p:spTree>
    <p:extLst>
      <p:ext uri="{BB962C8B-B14F-4D97-AF65-F5344CB8AC3E}">
        <p14:creationId xmlns:p14="http://schemas.microsoft.com/office/powerpoint/2010/main" val="405191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24E729-B038-4ACA-2FA3-DC600D1D9EE8}"/>
              </a:ext>
            </a:extLst>
          </p:cNvPr>
          <p:cNvSpPr txBox="1"/>
          <p:nvPr/>
        </p:nvSpPr>
        <p:spPr>
          <a:xfrm>
            <a:off x="2763137" y="1155940"/>
            <a:ext cx="437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Is 3x + 4 the same as 4 + 3x?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5BA09F-08A5-3260-9C73-631772301BA1}"/>
              </a:ext>
            </a:extLst>
          </p:cNvPr>
          <p:cNvSpPr txBox="1"/>
          <p:nvPr/>
        </p:nvSpPr>
        <p:spPr>
          <a:xfrm>
            <a:off x="2763136" y="2265872"/>
            <a:ext cx="4341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Is 3x - 4 the same as 4 – 3x?</a:t>
            </a:r>
          </a:p>
        </p:txBody>
      </p:sp>
    </p:spTree>
    <p:extLst>
      <p:ext uri="{BB962C8B-B14F-4D97-AF65-F5344CB8AC3E}">
        <p14:creationId xmlns:p14="http://schemas.microsoft.com/office/powerpoint/2010/main" val="385139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94184E-E962-BDE1-7D9B-DD275C54D19F}"/>
              </a:ext>
            </a:extLst>
          </p:cNvPr>
          <p:cNvSpPr txBox="1"/>
          <p:nvPr/>
        </p:nvSpPr>
        <p:spPr>
          <a:xfrm>
            <a:off x="2558755" y="1319842"/>
            <a:ext cx="4788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Is 2a x 3b the same as 3b x 2a?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55436C-C682-CFC5-3FCD-83E239D77545}"/>
                  </a:ext>
                </a:extLst>
              </p:cNvPr>
              <p:cNvSpPr txBox="1"/>
              <p:nvPr/>
            </p:nvSpPr>
            <p:spPr>
              <a:xfrm>
                <a:off x="2422499" y="2593676"/>
                <a:ext cx="50610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Is 12a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2a the same as 2a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12a?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55436C-C682-CFC5-3FCD-83E239D77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499" y="2593676"/>
                <a:ext cx="5061001" cy="461665"/>
              </a:xfrm>
              <a:prstGeom prst="rect">
                <a:avLst/>
              </a:prstGeom>
              <a:blipFill>
                <a:blip r:embed="rId2"/>
                <a:stretch>
                  <a:fillRect l="-1805" t="-10526" r="-204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459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6D84BD-1BAD-2F05-1D70-1CE03CE16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722" y="1301432"/>
            <a:ext cx="9941722" cy="1632705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F6EFD49B-1B56-0E58-5765-FBEFB0198126}"/>
              </a:ext>
            </a:extLst>
          </p:cNvPr>
          <p:cNvSpPr/>
          <p:nvPr/>
        </p:nvSpPr>
        <p:spPr>
          <a:xfrm>
            <a:off x="77638" y="1897812"/>
            <a:ext cx="1130060" cy="4399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E2CC49A-6952-6233-0932-4BBBEB954E24}"/>
              </a:ext>
            </a:extLst>
          </p:cNvPr>
          <p:cNvSpPr/>
          <p:nvPr/>
        </p:nvSpPr>
        <p:spPr>
          <a:xfrm>
            <a:off x="3223404" y="2559170"/>
            <a:ext cx="1130060" cy="4399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C1ABAB-36C8-47DA-69F9-CFADBFED1B3B}"/>
              </a:ext>
            </a:extLst>
          </p:cNvPr>
          <p:cNvSpPr/>
          <p:nvPr/>
        </p:nvSpPr>
        <p:spPr>
          <a:xfrm>
            <a:off x="1380227" y="1897812"/>
            <a:ext cx="914400" cy="43994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94ED8D2-7377-2B08-9F85-BCBA28B76C96}"/>
              </a:ext>
            </a:extLst>
          </p:cNvPr>
          <p:cNvSpPr/>
          <p:nvPr/>
        </p:nvSpPr>
        <p:spPr>
          <a:xfrm>
            <a:off x="77637" y="2527260"/>
            <a:ext cx="1130059" cy="43994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1B0B97C-2C4F-0731-0F6B-1B27F96174C1}"/>
              </a:ext>
            </a:extLst>
          </p:cNvPr>
          <p:cNvSpPr/>
          <p:nvPr/>
        </p:nvSpPr>
        <p:spPr>
          <a:xfrm>
            <a:off x="3069564" y="1897811"/>
            <a:ext cx="1459304" cy="439947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2CCCEBA-9114-C9A2-7E01-DE883F60A65C}"/>
              </a:ext>
            </a:extLst>
          </p:cNvPr>
          <p:cNvSpPr/>
          <p:nvPr/>
        </p:nvSpPr>
        <p:spPr>
          <a:xfrm>
            <a:off x="6784673" y="2526679"/>
            <a:ext cx="1459304" cy="439947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52ECAE7-2A71-BCE9-36D7-3A5A8C75C0DB}"/>
              </a:ext>
            </a:extLst>
          </p:cNvPr>
          <p:cNvSpPr/>
          <p:nvPr/>
        </p:nvSpPr>
        <p:spPr>
          <a:xfrm>
            <a:off x="4670260" y="1897810"/>
            <a:ext cx="1894441" cy="43994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1EA0181-0A57-BFB8-B23E-E200B54AE682}"/>
              </a:ext>
            </a:extLst>
          </p:cNvPr>
          <p:cNvSpPr/>
          <p:nvPr/>
        </p:nvSpPr>
        <p:spPr>
          <a:xfrm>
            <a:off x="1476081" y="2510434"/>
            <a:ext cx="1275746" cy="43994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DD51D1-E2C3-3B17-4994-FFE09575D626}"/>
              </a:ext>
            </a:extLst>
          </p:cNvPr>
          <p:cNvSpPr/>
          <p:nvPr/>
        </p:nvSpPr>
        <p:spPr>
          <a:xfrm>
            <a:off x="4670259" y="2510433"/>
            <a:ext cx="1963453" cy="439947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3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77630" y="1219475"/>
            <a:ext cx="9180707" cy="5152749"/>
            <a:chOff x="2509990" y="3376888"/>
            <a:chExt cx="5913632" cy="348111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509990" y="3421082"/>
              <a:ext cx="5913632" cy="343691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2509990" y="3376888"/>
              <a:ext cx="564136" cy="4287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77630" y="331901"/>
            <a:ext cx="8801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Judge the method!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45652" y="716622"/>
            <a:ext cx="2884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Think, pair, share</a:t>
            </a:r>
          </a:p>
        </p:txBody>
      </p:sp>
    </p:spTree>
    <p:extLst>
      <p:ext uri="{BB962C8B-B14F-4D97-AF65-F5344CB8AC3E}">
        <p14:creationId xmlns:p14="http://schemas.microsoft.com/office/powerpoint/2010/main" val="3642002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FE0CF3-8465-2F65-EF52-5A213C7E1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46" y="141816"/>
            <a:ext cx="8682907" cy="588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304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3.1|12.6|6.1|3.1|12.5|4.9|12.7|4|3|12.7|7|2.8|18.2|7.9|4.2|2|10.2|5|7.1|2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132</TotalTime>
  <Words>311</Words>
  <Application>Microsoft Office PowerPoint</Application>
  <PresentationFormat>A4 Paper (210x297 mm)</PresentationFormat>
  <Paragraphs>70</Paragraphs>
  <Slides>17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Comic Sans MS</vt:lpstr>
      <vt:lpstr>Lato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Archway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A Morley - LBA Staff</dc:creator>
  <cp:lastModifiedBy>Mr P Guthrie - LBA Staff</cp:lastModifiedBy>
  <cp:revision>12</cp:revision>
  <dcterms:created xsi:type="dcterms:W3CDTF">2025-02-14T13:22:10Z</dcterms:created>
  <dcterms:modified xsi:type="dcterms:W3CDTF">2025-06-27T14:03:07Z</dcterms:modified>
</cp:coreProperties>
</file>