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 id="2147483682" r:id="rId3"/>
  </p:sldMasterIdLst>
  <p:notesMasterIdLst>
    <p:notesMasterId r:id="rId33"/>
  </p:notesMasterIdLst>
  <p:sldIdLst>
    <p:sldId id="264" r:id="rId4"/>
    <p:sldId id="269" r:id="rId5"/>
    <p:sldId id="288" r:id="rId6"/>
    <p:sldId id="261" r:id="rId7"/>
    <p:sldId id="260" r:id="rId8"/>
    <p:sldId id="338" r:id="rId9"/>
    <p:sldId id="339" r:id="rId10"/>
    <p:sldId id="340" r:id="rId11"/>
    <p:sldId id="341" r:id="rId12"/>
    <p:sldId id="342" r:id="rId13"/>
    <p:sldId id="343" r:id="rId14"/>
    <p:sldId id="344" r:id="rId15"/>
    <p:sldId id="345" r:id="rId16"/>
    <p:sldId id="346" r:id="rId17"/>
    <p:sldId id="347" r:id="rId18"/>
    <p:sldId id="348" r:id="rId19"/>
    <p:sldId id="316" r:id="rId20"/>
    <p:sldId id="315" r:id="rId21"/>
    <p:sldId id="314" r:id="rId22"/>
    <p:sldId id="349" r:id="rId23"/>
    <p:sldId id="308" r:id="rId24"/>
    <p:sldId id="350" r:id="rId25"/>
    <p:sldId id="351" r:id="rId26"/>
    <p:sldId id="352" r:id="rId27"/>
    <p:sldId id="353" r:id="rId28"/>
    <p:sldId id="354" r:id="rId29"/>
    <p:sldId id="355" r:id="rId30"/>
    <p:sldId id="356" r:id="rId31"/>
    <p:sldId id="35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 bits" id="{C6A166B6-1AF3-436B-ADEE-EB83467BA661}">
          <p14:sldIdLst>
            <p14:sldId id="264"/>
            <p14:sldId id="269"/>
            <p14:sldId id="288"/>
          </p14:sldIdLst>
        </p14:section>
        <p14:section name="Retrieve" id="{C03196B5-FD15-4DBC-8737-7F4AA5632A66}">
          <p14:sldIdLst>
            <p14:sldId id="261"/>
            <p14:sldId id="260"/>
          </p14:sldIdLst>
        </p14:section>
        <p14:section name="Instruct" id="{A989B0C6-FEE7-46F6-A651-D7ED39E502F9}">
          <p14:sldIdLst>
            <p14:sldId id="338"/>
            <p14:sldId id="339"/>
            <p14:sldId id="340"/>
            <p14:sldId id="341"/>
            <p14:sldId id="342"/>
            <p14:sldId id="343"/>
            <p14:sldId id="344"/>
            <p14:sldId id="345"/>
            <p14:sldId id="346"/>
            <p14:sldId id="347"/>
            <p14:sldId id="348"/>
            <p14:sldId id="316"/>
            <p14:sldId id="315"/>
            <p14:sldId id="314"/>
            <p14:sldId id="349"/>
            <p14:sldId id="308"/>
            <p14:sldId id="350"/>
            <p14:sldId id="351"/>
            <p14:sldId id="352"/>
            <p14:sldId id="353"/>
            <p14:sldId id="354"/>
            <p14:sldId id="355"/>
            <p14:sldId id="356"/>
            <p14:sldId id="3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E7"/>
    <a:srgbClr val="E6D5F3"/>
    <a:srgbClr val="FD9803"/>
    <a:srgbClr val="196800"/>
    <a:srgbClr val="30C8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707" autoAdjust="0"/>
  </p:normalViewPr>
  <p:slideViewPr>
    <p:cSldViewPr snapToGrid="0">
      <p:cViewPr varScale="1">
        <p:scale>
          <a:sx n="101" d="100"/>
          <a:sy n="101" d="100"/>
        </p:scale>
        <p:origin x="990"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80639C-D221-4B8F-8BA1-400C55B06DE6}" type="datetimeFigureOut">
              <a:rPr lang="en-GB" smtClean="0"/>
              <a:t>18/07/2025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A001D2-7AE2-4737-A9D1-4609F1979884}" type="slidenum">
              <a:rPr lang="en-GB" smtClean="0"/>
              <a:t>‹#›</a:t>
            </a:fld>
            <a:endParaRPr lang="en-GB"/>
          </a:p>
        </p:txBody>
      </p:sp>
    </p:spTree>
    <p:extLst>
      <p:ext uri="{BB962C8B-B14F-4D97-AF65-F5344CB8AC3E}">
        <p14:creationId xmlns:p14="http://schemas.microsoft.com/office/powerpoint/2010/main" val="409362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thspad.co.u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hiterosemaths.com/resources/schemes-of-learning/secondary-sol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thspad.co.u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hiterosemaths.com/resources/schemes-of-learning/secondary-so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rfrostmaths.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https://www.mathspad.co.uk/</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72080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72755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7044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Corbett Maths</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https://whiterosemaths.com/resources/schemes-of-learning/secondary-sols/</a:t>
            </a:r>
            <a:endParaRPr lang="en-GB" dirty="0"/>
          </a:p>
          <a:p>
            <a:r>
              <a:rPr lang="en-GB" dirty="0"/>
              <a:t>Year 10 Autumn</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16272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Edexcel</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Edexcel</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https://www.mathspad.co.uk/</a:t>
            </a: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865248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Edexcel</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Edexcel</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Edexcel</a:t>
            </a:r>
          </a:p>
          <a:p>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t>Edexcel</a:t>
            </a:r>
          </a:p>
          <a:p>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44937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https://whiterosemaths.com/resources/schemes-of-learning/secondary-sols/</a:t>
            </a:r>
            <a:endParaRPr lang="en-GB" dirty="0"/>
          </a:p>
          <a:p>
            <a:r>
              <a:rPr lang="en-GB" dirty="0"/>
              <a:t>Year 10 Autumn</a:t>
            </a:r>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16272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hlinkClick r:id="rId3"/>
              </a:rPr>
              <a:t>https://www.drfrostmaths.com/</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70449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a:hlinkClick r:id="rId3"/>
              </a:rPr>
              <a:t>https://www.drfrostmaths.com/</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17044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https://www.drfrostmaths.com/</a:t>
            </a: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https://www.drfrostmaths.com/</a:t>
            </a:r>
            <a:endParaRPr lang="en-GB" dirty="0"/>
          </a:p>
        </p:txBody>
      </p:sp>
      <p:sp>
        <p:nvSpPr>
          <p:cNvPr id="4" name="Slide Number Placeholder 3"/>
          <p:cNvSpPr>
            <a:spLocks noGrp="1"/>
          </p:cNvSpPr>
          <p:nvPr>
            <p:ph type="sldNum" sz="quarter" idx="5"/>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2A93BFF8-A657-4370-99EB-CD093F3724C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999506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57664" rtl="0" eaLnBrk="1" fontAlgn="base" latinLnBrk="0" hangingPunct="1">
              <a:lnSpc>
                <a:spcPct val="100000"/>
              </a:lnSpc>
              <a:spcBef>
                <a:spcPct val="0"/>
              </a:spcBef>
              <a:spcAft>
                <a:spcPct val="0"/>
              </a:spcAft>
              <a:buClrTx/>
              <a:buSzTx/>
              <a:buFontTx/>
              <a:buNone/>
              <a:tabLst/>
              <a:defRPr/>
            </a:pPr>
            <a:fld id="{7F0B7BEE-BDE2-49C2-B90B-C7062729F016}"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57664" rtl="0" eaLnBrk="1" fontAlgn="base" latinLnBrk="0" hangingPunct="1">
                <a:lnSpc>
                  <a:spcPct val="100000"/>
                </a:lnSpc>
                <a:spcBef>
                  <a:spcPct val="0"/>
                </a:spcBef>
                <a:spcAft>
                  <a:spcPct val="0"/>
                </a:spcAft>
                <a:buClrTx/>
                <a:buSzTx/>
                <a:buFontTx/>
                <a:buNone/>
                <a:tabLst/>
                <a:defRPr/>
              </a:pPr>
              <a:t>15</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3626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1.png"/><Relationship Id="rId18" Type="http://schemas.microsoft.com/office/2007/relationships/hdphoto" Target="../media/hdphoto8.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5.wdp"/><Relationship Id="rId17" Type="http://schemas.openxmlformats.org/officeDocument/2006/relationships/image" Target="../media/image13.png"/><Relationship Id="rId2" Type="http://schemas.openxmlformats.org/officeDocument/2006/relationships/image" Target="../media/image5.png"/><Relationship Id="rId16" Type="http://schemas.microsoft.com/office/2007/relationships/hdphoto" Target="../media/hdphoto7.wdp"/><Relationship Id="rId1" Type="http://schemas.openxmlformats.org/officeDocument/2006/relationships/slideMaster" Target="../slideMasters/slideMaster2.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4.wdp"/><Relationship Id="rId19"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9.png"/><Relationship Id="rId14" Type="http://schemas.microsoft.com/office/2007/relationships/hdphoto" Target="../media/hdphoto6.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20184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082073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137960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389658"/>
          </a:xfrm>
          <a:prstGeom prst="rect">
            <a:avLst/>
          </a:prstGeom>
          <a:solidFill>
            <a:srgbClr val="002060"/>
          </a:solidFill>
        </p:spPr>
        <p:txBody>
          <a:bodyPr wrap="square" rtlCol="0">
            <a:spAutoFit/>
          </a:bodyPr>
          <a:lstStyle/>
          <a:p>
            <a:pPr algn="ctr">
              <a:lnSpc>
                <a:spcPts val="2500"/>
              </a:lnSpc>
            </a:pPr>
            <a:r>
              <a:rPr lang="en-GB" sz="2000" baseline="0" dirty="0">
                <a:solidFill>
                  <a:schemeClr val="bg1"/>
                </a:solidFill>
              </a:rPr>
              <a:t>Current Learning from KO</a:t>
            </a:r>
            <a:endParaRPr lang="en-GB" sz="2000" dirty="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12136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ntrance slide">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47179"/>
            <a:ext cx="11736438" cy="6563641"/>
          </a:xfrm>
          <a:prstGeom prst="rect">
            <a:avLst/>
          </a:prstGeom>
        </p:spPr>
      </p:pic>
    </p:spTree>
    <p:extLst>
      <p:ext uri="{BB962C8B-B14F-4D97-AF65-F5344CB8AC3E}">
        <p14:creationId xmlns:p14="http://schemas.microsoft.com/office/powerpoint/2010/main" val="2659219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2070" y="147179"/>
            <a:ext cx="11707859" cy="6563641"/>
          </a:xfrm>
          <a:prstGeom prst="rect">
            <a:avLst/>
          </a:prstGeom>
        </p:spPr>
      </p:pic>
    </p:spTree>
    <p:extLst>
      <p:ext uri="{BB962C8B-B14F-4D97-AF65-F5344CB8AC3E}">
        <p14:creationId xmlns:p14="http://schemas.microsoft.com/office/powerpoint/2010/main" val="11338618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ast lesson exit">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7781" y="156706"/>
            <a:ext cx="11736438" cy="6544588"/>
          </a:xfrm>
          <a:prstGeom prst="rect">
            <a:avLst/>
          </a:prstGeom>
        </p:spPr>
      </p:pic>
    </p:spTree>
    <p:extLst>
      <p:ext uri="{BB962C8B-B14F-4D97-AF65-F5344CB8AC3E}">
        <p14:creationId xmlns:p14="http://schemas.microsoft.com/office/powerpoint/2010/main" val="573800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 Title - Spaced Retrieval">
    <p:spTree>
      <p:nvGrpSpPr>
        <p:cNvPr id="1" name=""/>
        <p:cNvGrpSpPr/>
        <p:nvPr/>
      </p:nvGrpSpPr>
      <p:grpSpPr>
        <a:xfrm>
          <a:off x="0" y="0"/>
          <a:ext cx="0" cy="0"/>
          <a:chOff x="0" y="0"/>
          <a:chExt cx="0" cy="0"/>
        </a:xfrm>
      </p:grpSpPr>
      <p:sp>
        <p:nvSpPr>
          <p:cNvPr id="25" name="TextBox 24"/>
          <p:cNvSpPr txBox="1"/>
          <p:nvPr/>
        </p:nvSpPr>
        <p:spPr>
          <a:xfrm>
            <a:off x="304799" y="1229339"/>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3" name="TextBox 32"/>
          <p:cNvSpPr txBox="1"/>
          <p:nvPr/>
        </p:nvSpPr>
        <p:spPr>
          <a:xfrm>
            <a:off x="4258232" y="1229338"/>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4" name="TextBox 33"/>
          <p:cNvSpPr txBox="1"/>
          <p:nvPr/>
        </p:nvSpPr>
        <p:spPr>
          <a:xfrm>
            <a:off x="8220631" y="1235971"/>
            <a:ext cx="3708000" cy="4680000"/>
          </a:xfrm>
          <a:prstGeom prst="rect">
            <a:avLst/>
          </a:prstGeom>
          <a:solidFill>
            <a:schemeClr val="bg1"/>
          </a:solidFill>
          <a:ln w="28575">
            <a:solidFill>
              <a:srgbClr val="0B5196"/>
            </a:solidFill>
          </a:ln>
        </p:spPr>
        <p:txBody>
          <a:bodyPr wrap="square" rtlCol="0">
            <a:spAutoFit/>
          </a:bodyPr>
          <a:lstStyle/>
          <a:p>
            <a:endParaRPr lang="en-GB"/>
          </a:p>
        </p:txBody>
      </p:sp>
      <p:sp>
        <p:nvSpPr>
          <p:cNvPr id="26" name="TextBox 25"/>
          <p:cNvSpPr txBox="1"/>
          <p:nvPr/>
        </p:nvSpPr>
        <p:spPr>
          <a:xfrm>
            <a:off x="304799"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Current Learning from KO</a:t>
            </a:r>
            <a:endParaRPr lang="en-GB" sz="2400">
              <a:solidFill>
                <a:schemeClr val="bg1"/>
              </a:solidFill>
            </a:endParaRPr>
          </a:p>
        </p:txBody>
      </p:sp>
      <p:sp>
        <p:nvSpPr>
          <p:cNvPr id="36" name="TextBox 35"/>
          <p:cNvSpPr txBox="1"/>
          <p:nvPr/>
        </p:nvSpPr>
        <p:spPr>
          <a:xfrm>
            <a:off x="4268894" y="1245664"/>
            <a:ext cx="3708000" cy="41293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Recent Learning</a:t>
            </a:r>
            <a:endParaRPr lang="en-GB" sz="2400">
              <a:solidFill>
                <a:schemeClr val="bg1"/>
              </a:solidFill>
            </a:endParaRPr>
          </a:p>
        </p:txBody>
      </p:sp>
      <p:sp>
        <p:nvSpPr>
          <p:cNvPr id="37" name="TextBox 36"/>
          <p:cNvSpPr txBox="1"/>
          <p:nvPr/>
        </p:nvSpPr>
        <p:spPr>
          <a:xfrm>
            <a:off x="8238560" y="1245664"/>
            <a:ext cx="3708000" cy="414024"/>
          </a:xfrm>
          <a:prstGeom prst="rect">
            <a:avLst/>
          </a:prstGeom>
          <a:solidFill>
            <a:srgbClr val="002060"/>
          </a:solidFill>
        </p:spPr>
        <p:txBody>
          <a:bodyPr wrap="square" rtlCol="0">
            <a:spAutoFit/>
          </a:bodyPr>
          <a:lstStyle/>
          <a:p>
            <a:pPr algn="ctr">
              <a:lnSpc>
                <a:spcPts val="2500"/>
              </a:lnSpc>
            </a:pPr>
            <a:r>
              <a:rPr lang="en-GB" sz="2400" baseline="0">
                <a:solidFill>
                  <a:schemeClr val="bg1"/>
                </a:solidFill>
              </a:rPr>
              <a:t>Long-term Learning </a:t>
            </a:r>
          </a:p>
        </p:txBody>
      </p:sp>
      <p:sp>
        <p:nvSpPr>
          <p:cNvPr id="50" name="Text Placeholder 30"/>
          <p:cNvSpPr>
            <a:spLocks noGrp="1"/>
          </p:cNvSpPr>
          <p:nvPr>
            <p:ph type="body" sz="quarter" idx="11"/>
          </p:nvPr>
        </p:nvSpPr>
        <p:spPr>
          <a:xfrm>
            <a:off x="425020" y="1791632"/>
            <a:ext cx="3474627" cy="4026467"/>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1" name="Text Placeholder 30"/>
          <p:cNvSpPr>
            <a:spLocks noGrp="1"/>
          </p:cNvSpPr>
          <p:nvPr>
            <p:ph type="body" sz="quarter" idx="12"/>
          </p:nvPr>
        </p:nvSpPr>
        <p:spPr>
          <a:xfrm>
            <a:off x="4374918" y="1790542"/>
            <a:ext cx="3474627" cy="4047069"/>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2" name="Text Placeholder 30"/>
          <p:cNvSpPr>
            <a:spLocks noGrp="1"/>
          </p:cNvSpPr>
          <p:nvPr>
            <p:ph type="body" sz="quarter" idx="13"/>
          </p:nvPr>
        </p:nvSpPr>
        <p:spPr>
          <a:xfrm>
            <a:off x="8336532" y="1791633"/>
            <a:ext cx="3474627" cy="4053962"/>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32" name="TextBox 31"/>
          <p:cNvSpPr txBox="1"/>
          <p:nvPr/>
        </p:nvSpPr>
        <p:spPr>
          <a:xfrm>
            <a:off x="112111" y="5934641"/>
            <a:ext cx="11945418" cy="461665"/>
          </a:xfrm>
          <a:prstGeom prst="rect">
            <a:avLst/>
          </a:prstGeom>
          <a:noFill/>
        </p:spPr>
        <p:txBody>
          <a:bodyPr wrap="square" rtlCol="0">
            <a:spAutoFit/>
          </a:bodyPr>
          <a:lstStyle/>
          <a:p>
            <a:pPr algn="ctr"/>
            <a:r>
              <a:rPr lang="en-GB" sz="2400" i="1">
                <a:solidFill>
                  <a:srgbClr val="002060"/>
                </a:solidFill>
              </a:rPr>
              <a:t>Retrieve from memory</a:t>
            </a:r>
            <a:r>
              <a:rPr lang="en-GB" sz="2400" i="1" baseline="0">
                <a:solidFill>
                  <a:srgbClr val="002060"/>
                </a:solidFill>
              </a:rPr>
              <a:t> without </a:t>
            </a:r>
            <a:r>
              <a:rPr lang="en-GB" sz="2400" i="1">
                <a:solidFill>
                  <a:srgbClr val="002060"/>
                </a:solidFill>
              </a:rPr>
              <a:t>prompts or discussion.</a:t>
            </a:r>
            <a:r>
              <a:rPr lang="en-GB" sz="2400" i="1" baseline="0">
                <a:solidFill>
                  <a:srgbClr val="002060"/>
                </a:solidFill>
              </a:rPr>
              <a:t> Y</a:t>
            </a:r>
            <a:r>
              <a:rPr lang="en-GB" sz="2400" i="1">
                <a:solidFill>
                  <a:srgbClr val="002060"/>
                </a:solidFill>
              </a:rPr>
              <a:t>ou must write something for</a:t>
            </a:r>
            <a:r>
              <a:rPr lang="en-GB" sz="2400" i="1" baseline="0">
                <a:solidFill>
                  <a:srgbClr val="002060"/>
                </a:solidFill>
              </a:rPr>
              <a:t> each.</a:t>
            </a:r>
            <a:endParaRPr lang="en-GB" sz="2400" i="1">
              <a:solidFill>
                <a:srgbClr val="002060"/>
              </a:solidFill>
            </a:endParaRPr>
          </a:p>
        </p:txBody>
      </p:sp>
      <p:sp>
        <p:nvSpPr>
          <p:cNvPr id="24" name="TextBox 23"/>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8"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45" name="Rectangle 4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47" name="Pentagon 4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48" name="Chevron 4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49" name="Chevron 4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3" name="Chevron 5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64068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25" name="TextBox 24"/>
          <p:cNvSpPr txBox="1"/>
          <p:nvPr/>
        </p:nvSpPr>
        <p:spPr>
          <a:xfrm>
            <a:off x="304799" y="1372768"/>
            <a:ext cx="11623832" cy="4680000"/>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50" name="Text Placeholder 30"/>
          <p:cNvSpPr>
            <a:spLocks noGrp="1"/>
          </p:cNvSpPr>
          <p:nvPr>
            <p:ph type="body" sz="quarter" idx="11"/>
          </p:nvPr>
        </p:nvSpPr>
        <p:spPr>
          <a:xfrm>
            <a:off x="425020" y="1501023"/>
            <a:ext cx="11363568" cy="4460506"/>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22" name="Rectangle 21"/>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32" name="Pentagon 31"/>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3" name="Chevron 32"/>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4" name="Chevron 33"/>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5" name="Chevron 34"/>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62458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ALT Title - Retrieval Blank">
    <p:spTree>
      <p:nvGrpSpPr>
        <p:cNvPr id="1" name=""/>
        <p:cNvGrpSpPr/>
        <p:nvPr/>
      </p:nvGrpSpPr>
      <p:grpSpPr>
        <a:xfrm>
          <a:off x="0" y="0"/>
          <a:ext cx="0" cy="0"/>
          <a:chOff x="0" y="0"/>
          <a:chExt cx="0" cy="0"/>
        </a:xfrm>
      </p:grpSpPr>
      <p:sp>
        <p:nvSpPr>
          <p:cNvPr id="38" name="TextBox 37"/>
          <p:cNvSpPr txBox="1"/>
          <p:nvPr/>
        </p:nvSpPr>
        <p:spPr>
          <a:xfrm>
            <a:off x="304799" y="72885"/>
            <a:ext cx="11623832" cy="983979"/>
          </a:xfrm>
          <a:prstGeom prst="rect">
            <a:avLst/>
          </a:prstGeom>
          <a:solidFill>
            <a:schemeClr val="bg1"/>
          </a:solidFill>
          <a:ln w="28575">
            <a:solidFill>
              <a:srgbClr val="0B5196"/>
            </a:solidFill>
          </a:ln>
        </p:spPr>
        <p:txBody>
          <a:bodyPr wrap="square" rtlCol="0">
            <a:spAutoFit/>
          </a:bodyPr>
          <a:lstStyle/>
          <a:p>
            <a:endParaRPr lang="en-GB"/>
          </a:p>
        </p:txBody>
      </p:sp>
      <p:sp>
        <p:nvSpPr>
          <p:cNvPr id="31" name="Text Placeholder 30"/>
          <p:cNvSpPr>
            <a:spLocks noGrp="1"/>
          </p:cNvSpPr>
          <p:nvPr>
            <p:ph type="body" sz="quarter" idx="10"/>
          </p:nvPr>
        </p:nvSpPr>
        <p:spPr>
          <a:xfrm>
            <a:off x="425020" y="434384"/>
            <a:ext cx="9099550" cy="488983"/>
          </a:xfrm>
          <a:prstGeom prst="rect">
            <a:avLst/>
          </a:prstGeom>
        </p:spPr>
        <p:txBody>
          <a:bodyPr/>
          <a:lstStyle>
            <a:lvl1pPr marL="0" indent="0">
              <a:buNone/>
              <a:defRPr sz="2400">
                <a:solidFill>
                  <a:srgbClr val="002060"/>
                </a:solidFill>
              </a:defRPr>
            </a:lvl1pPr>
            <a:lvl5pPr marL="1828746" indent="0">
              <a:buNone/>
              <a:defRPr/>
            </a:lvl5pPr>
          </a:lstStyle>
          <a:p>
            <a:pPr lvl="0"/>
            <a:r>
              <a:rPr lang="en-US"/>
              <a:t>Edit Master text styles</a:t>
            </a:r>
          </a:p>
        </p:txBody>
      </p:sp>
      <p:sp>
        <p:nvSpPr>
          <p:cNvPr id="19" name="Rectangle 18"/>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25" name="Pentagon 24"/>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30" name="Chevron 29"/>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32" name="Chevron 3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33" name="Chevron 3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948756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ALT Retriev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2409062454"/>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54"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56" name="Picture 5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7"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7"/>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9" name="Picture 58"/>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60" name="Picture 59"/>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61" name="Picture 60"/>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62" name="Picture 61"/>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63" name="Pentagon 62"/>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65" name="Rectangle 64"/>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6" name="Picture 65"/>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7" name="Pentagon 66"/>
          <p:cNvSpPr/>
          <p:nvPr/>
        </p:nvSpPr>
        <p:spPr>
          <a:xfrm>
            <a:off x="90521" y="6429002"/>
            <a:ext cx="2700000" cy="360000"/>
          </a:xfrm>
          <a:prstGeom prst="homePlate">
            <a:avLst/>
          </a:prstGeom>
          <a:solidFill>
            <a:srgbClr val="9259A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8" name="Chevron 67"/>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9" name="Chevron 68"/>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70" name="Chevron 69"/>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56092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9A5D5B-C859-4D31-8FB3-7969B894133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2321469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LT Instruct ">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15" name="Chevron 14"/>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16" name="Chevron 15"/>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138786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LT Instruct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2647292837"/>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DCB50E"/>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505002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ALT Practis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8383905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LT Practise - Ruler">
    <p:spTree>
      <p:nvGrpSpPr>
        <p:cNvPr id="1" name=""/>
        <p:cNvGrpSpPr/>
        <p:nvPr/>
      </p:nvGrpSpPr>
      <p:grpSpPr>
        <a:xfrm>
          <a:off x="0" y="0"/>
          <a:ext cx="0" cy="0"/>
          <a:chOff x="0" y="0"/>
          <a:chExt cx="0" cy="0"/>
        </a:xfrm>
      </p:grpSpPr>
      <p:sp>
        <p:nvSpPr>
          <p:cNvPr id="40" name="Rectangle 39"/>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1" name="Table 40"/>
          <p:cNvGraphicFramePr>
            <a:graphicFrameLocks noGrp="1"/>
          </p:cNvGraphicFramePr>
          <p:nvPr>
            <p:extLst>
              <p:ext uri="{D42A27DB-BD31-4B8C-83A1-F6EECF244321}">
                <p14:modId xmlns:p14="http://schemas.microsoft.com/office/powerpoint/2010/main" val="1452827472"/>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2" name="Group 41"/>
          <p:cNvGrpSpPr/>
          <p:nvPr/>
        </p:nvGrpSpPr>
        <p:grpSpPr>
          <a:xfrm>
            <a:off x="11629923" y="2865412"/>
            <a:ext cx="386112" cy="318172"/>
            <a:chOff x="3206569" y="2423806"/>
            <a:chExt cx="752955" cy="707366"/>
          </a:xfrm>
        </p:grpSpPr>
        <p:pic>
          <p:nvPicPr>
            <p:cNvPr id="43"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5" name="Picture 44"/>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46"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48" name="Picture 47"/>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49" name="Picture 48"/>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0" name="Picture 49"/>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1" name="Picture 50"/>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2" name="Pentagon 51"/>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4" name="Rectangle 53"/>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5" name="Picture 54"/>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56" name="Pentagon 55"/>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57" name="Chevron 56"/>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58" name="Chevron 57"/>
          <p:cNvSpPr/>
          <p:nvPr/>
        </p:nvSpPr>
        <p:spPr>
          <a:xfrm>
            <a:off x="5412088" y="6429002"/>
            <a:ext cx="2700000" cy="360000"/>
          </a:xfrm>
          <a:prstGeom prst="chevron">
            <a:avLst/>
          </a:prstGeom>
          <a:solidFill>
            <a:srgbClr val="E8812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59" name="Chevron 58"/>
          <p:cNvSpPr/>
          <p:nvPr/>
        </p:nvSpPr>
        <p:spPr>
          <a:xfrm>
            <a:off x="8068872"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1166144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ALT Secure">
    <p:spTree>
      <p:nvGrpSpPr>
        <p:cNvPr id="1" name=""/>
        <p:cNvGrpSpPr/>
        <p:nvPr/>
      </p:nvGrpSpPr>
      <p:grpSpPr>
        <a:xfrm>
          <a:off x="0" y="0"/>
          <a:ext cx="0" cy="0"/>
          <a:chOff x="0" y="0"/>
          <a:chExt cx="0" cy="0"/>
        </a:xfrm>
      </p:grpSpPr>
      <p:sp>
        <p:nvSpPr>
          <p:cNvPr id="11" name="Rectangle 10"/>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13" name="Pentagon 12"/>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14" name="Chevron 13"/>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22" name="Chevron 2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23" name="Chevron 2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39510084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ALT Secure - Ruler">
    <p:spTree>
      <p:nvGrpSpPr>
        <p:cNvPr id="1" name=""/>
        <p:cNvGrpSpPr/>
        <p:nvPr/>
      </p:nvGrpSpPr>
      <p:grpSpPr>
        <a:xfrm>
          <a:off x="0" y="0"/>
          <a:ext cx="0" cy="0"/>
          <a:chOff x="0" y="0"/>
          <a:chExt cx="0" cy="0"/>
        </a:xfrm>
      </p:grpSpPr>
      <p:sp>
        <p:nvSpPr>
          <p:cNvPr id="44" name="Rectangle 43"/>
          <p:cNvSpPr/>
          <p:nvPr/>
        </p:nvSpPr>
        <p:spPr>
          <a:xfrm>
            <a:off x="11498874" y="-12902"/>
            <a:ext cx="696730" cy="650592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graphicFrame>
        <p:nvGraphicFramePr>
          <p:cNvPr id="45" name="Table 44"/>
          <p:cNvGraphicFramePr>
            <a:graphicFrameLocks noGrp="1"/>
          </p:cNvGraphicFramePr>
          <p:nvPr>
            <p:extLst>
              <p:ext uri="{D42A27DB-BD31-4B8C-83A1-F6EECF244321}">
                <p14:modId xmlns:p14="http://schemas.microsoft.com/office/powerpoint/2010/main" val="1705629420"/>
              </p:ext>
            </p:extLst>
          </p:nvPr>
        </p:nvGraphicFramePr>
        <p:xfrm>
          <a:off x="11559521" y="529722"/>
          <a:ext cx="612157" cy="5581320"/>
        </p:xfrm>
        <a:graphic>
          <a:graphicData uri="http://schemas.openxmlformats.org/drawingml/2006/table">
            <a:tbl>
              <a:tblPr firstRow="1" bandRow="1">
                <a:tableStyleId>{5C22544A-7EE6-4342-B048-85BDC9FD1C3A}</a:tableStyleId>
              </a:tblPr>
              <a:tblGrid>
                <a:gridCol w="612157">
                  <a:extLst>
                    <a:ext uri="{9D8B030D-6E8A-4147-A177-3AD203B41FA5}">
                      <a16:colId xmlns:a16="http://schemas.microsoft.com/office/drawing/2014/main" val="1173439250"/>
                    </a:ext>
                  </a:extLst>
                </a:gridCol>
              </a:tblGrid>
              <a:tr h="670794">
                <a:tc>
                  <a:txBody>
                    <a:bodyPr/>
                    <a:lstStyle/>
                    <a:p>
                      <a:pPr algn="ctr"/>
                      <a:r>
                        <a:rPr lang="en-GB" sz="800" b="1">
                          <a:solidFill>
                            <a:schemeClr val="bg1"/>
                          </a:solidFill>
                          <a:latin typeface="Lato" panose="020F0502020204030203" pitchFamily="34" charset="0"/>
                        </a:rPr>
                        <a:t>RETRIEVE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570316"/>
                  </a:ext>
                </a:extLst>
              </a:tr>
              <a:tr h="670794">
                <a:tc>
                  <a:txBody>
                    <a:bodyPr/>
                    <a:lstStyle/>
                    <a:p>
                      <a:pPr algn="ctr"/>
                      <a:r>
                        <a:rPr lang="en-GB" sz="800" b="1">
                          <a:solidFill>
                            <a:schemeClr val="bg1"/>
                          </a:solidFill>
                          <a:latin typeface="Lato" panose="020F0502020204030203" pitchFamily="34" charset="0"/>
                        </a:rPr>
                        <a:t>DECODE</a:t>
                      </a:r>
                      <a:r>
                        <a:rPr lang="en-GB" sz="600" b="1">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9255851"/>
                  </a:ext>
                </a:extLst>
              </a:tr>
              <a:tr h="804952">
                <a:tc>
                  <a:txBody>
                    <a:bodyPr/>
                    <a:lstStyle/>
                    <a:p>
                      <a:pPr algn="ctr"/>
                      <a:r>
                        <a:rPr lang="en-GB" sz="800" b="1">
                          <a:solidFill>
                            <a:schemeClr val="bg1"/>
                          </a:solidFill>
                          <a:effectLst/>
                          <a:latin typeface="Lato" panose="020F0502020204030203" pitchFamily="34" charset="0"/>
                        </a:rPr>
                        <a:t>CONNECT</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00917632"/>
                  </a:ext>
                </a:extLst>
              </a:tr>
              <a:tr h="675292">
                <a:tc>
                  <a:txBody>
                    <a:bodyPr/>
                    <a:lstStyle/>
                    <a:p>
                      <a:pPr algn="ctr"/>
                      <a:r>
                        <a:rPr lang="en-GB" sz="800" b="1">
                          <a:solidFill>
                            <a:schemeClr val="bg1"/>
                          </a:solidFill>
                          <a:latin typeface="Lato" panose="020F0502020204030203" pitchFamily="34" charset="0"/>
                        </a:rPr>
                        <a:t>VISUALISE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19845"/>
                  </a:ext>
                </a:extLst>
              </a:tr>
              <a:tr h="670794">
                <a:tc>
                  <a:txBody>
                    <a:bodyPr/>
                    <a:lstStyle/>
                    <a:p>
                      <a:pPr algn="ctr"/>
                      <a:r>
                        <a:rPr lang="en-GB" sz="800" b="1">
                          <a:solidFill>
                            <a:schemeClr val="bg1"/>
                          </a:solidFill>
                          <a:latin typeface="Lato" panose="020F0502020204030203" pitchFamily="34" charset="0"/>
                        </a:rPr>
                        <a:t>SUMMARISE</a:t>
                      </a:r>
                      <a:r>
                        <a:rPr lang="en-GB" sz="600" b="0">
                          <a:solidFill>
                            <a:schemeClr val="bg1"/>
                          </a:solidFill>
                          <a:latin typeface="Lato" panose="020F0502020204030203" pitchFamily="34" charset="0"/>
                        </a:rPr>
                        <a:t> </a:t>
                      </a: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1290061"/>
                  </a:ext>
                </a:extLst>
              </a:tr>
              <a:tr h="670794">
                <a:tc>
                  <a:txBody>
                    <a:bodyPr/>
                    <a:lstStyle/>
                    <a:p>
                      <a:pPr algn="ctr"/>
                      <a:r>
                        <a:rPr lang="en-GB" sz="800" b="1">
                          <a:solidFill>
                            <a:schemeClr val="bg1"/>
                          </a:solidFill>
                          <a:latin typeface="Lato" panose="020F0502020204030203" pitchFamily="34" charset="0"/>
                        </a:rPr>
                        <a:t>INFER</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6069001"/>
                  </a:ext>
                </a:extLst>
              </a:tr>
              <a:tr h="747106">
                <a:tc>
                  <a:txBody>
                    <a:bodyPr/>
                    <a:lstStyle/>
                    <a:p>
                      <a:pPr algn="ctr"/>
                      <a:r>
                        <a:rPr lang="en-GB" sz="800" b="1">
                          <a:solidFill>
                            <a:schemeClr val="bg1"/>
                          </a:solidFill>
                          <a:latin typeface="Lato" panose="020F0502020204030203" pitchFamily="34" charset="0"/>
                        </a:rPr>
                        <a:t>PREDICT</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082905"/>
                  </a:ext>
                </a:extLst>
              </a:tr>
              <a:tr h="670794">
                <a:tc>
                  <a:txBody>
                    <a:bodyPr/>
                    <a:lstStyle/>
                    <a:p>
                      <a:pPr algn="ctr"/>
                      <a:r>
                        <a:rPr lang="en-GB" sz="800" b="1">
                          <a:solidFill>
                            <a:schemeClr val="bg1"/>
                          </a:solidFill>
                          <a:latin typeface="Lato" panose="020F0502020204030203" pitchFamily="34" charset="0"/>
                        </a:rPr>
                        <a:t>EXAMINE</a:t>
                      </a:r>
                      <a:endParaRPr lang="en-GB" sz="600" b="1">
                        <a:solidFill>
                          <a:schemeClr val="bg1"/>
                        </a:solidFill>
                        <a:latin typeface="Lato" panose="020F0502020204030203" pitchFamily="34" charset="0"/>
                      </a:endParaRPr>
                    </a:p>
                  </a:txBody>
                  <a:tcPr marL="0" marR="0" marT="0" marB="0" anchor="b">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42804185"/>
                  </a:ext>
                </a:extLst>
              </a:tr>
            </a:tbl>
          </a:graphicData>
        </a:graphic>
      </p:graphicFrame>
      <p:grpSp>
        <p:nvGrpSpPr>
          <p:cNvPr id="46" name="Group 45"/>
          <p:cNvGrpSpPr/>
          <p:nvPr/>
        </p:nvGrpSpPr>
        <p:grpSpPr>
          <a:xfrm>
            <a:off x="11629923" y="2865412"/>
            <a:ext cx="386112" cy="318172"/>
            <a:chOff x="3206569" y="2423806"/>
            <a:chExt cx="752955" cy="707366"/>
          </a:xfrm>
        </p:grpSpPr>
        <p:pic>
          <p:nvPicPr>
            <p:cNvPr id="47" name="Picture 2" descr="Image result for imagine icon"/>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Image result for picture icon"/>
            <p:cNvPicPr>
              <a:picLocks noChangeAspect="1" noChangeArrowheads="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48"/>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725168" y="4247201"/>
            <a:ext cx="267421" cy="314182"/>
          </a:xfrm>
          <a:prstGeom prst="rect">
            <a:avLst/>
          </a:prstGeom>
        </p:spPr>
      </p:pic>
      <p:pic>
        <p:nvPicPr>
          <p:cNvPr id="50" name="Picture 4" descr="Image result for writing list icon"/>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1741486" y="3561335"/>
            <a:ext cx="206961" cy="29102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p:cNvPicPr>
            <a:picLocks noChangeAspect="1"/>
          </p:cNvPicPr>
          <p:nvPr/>
        </p:nvPicPr>
        <p:blipFill>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1646190" y="2166177"/>
            <a:ext cx="377815" cy="361612"/>
          </a:xfrm>
          <a:prstGeom prst="rect">
            <a:avLst/>
          </a:prstGeom>
        </p:spPr>
      </p:pic>
      <p:pic>
        <p:nvPicPr>
          <p:cNvPr id="52" name="Picture 51"/>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100000"/>
                    </a14:imgEffect>
                  </a14:imgLayer>
                </a14:imgProps>
              </a:ext>
            </a:extLst>
          </a:blip>
          <a:srcRect r="5491" b="17816"/>
          <a:stretch/>
        </p:blipFill>
        <p:spPr>
          <a:xfrm>
            <a:off x="11625043" y="1378197"/>
            <a:ext cx="416216" cy="361939"/>
          </a:xfrm>
          <a:prstGeom prst="rect">
            <a:avLst/>
          </a:prstGeom>
        </p:spPr>
      </p:pic>
      <p:pic>
        <p:nvPicPr>
          <p:cNvPr id="53" name="Picture 52"/>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brightnessContrast bright="100000"/>
                    </a14:imgEffect>
                  </a14:imgLayer>
                </a14:imgProps>
              </a:ext>
            </a:extLst>
          </a:blip>
          <a:srcRect b="19186"/>
          <a:stretch/>
        </p:blipFill>
        <p:spPr>
          <a:xfrm>
            <a:off x="11631028" y="733844"/>
            <a:ext cx="397619" cy="321332"/>
          </a:xfrm>
          <a:prstGeom prst="rect">
            <a:avLst/>
          </a:prstGeom>
        </p:spPr>
      </p:pic>
      <p:pic>
        <p:nvPicPr>
          <p:cNvPr id="54" name="Picture 53"/>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brightnessContrast bright="100000"/>
                    </a14:imgEffect>
                  </a14:imgLayer>
                </a14:imgProps>
              </a:ext>
            </a:extLst>
          </a:blip>
          <a:srcRect l="9752" t="14781" r="9444" b="31513"/>
          <a:stretch/>
        </p:blipFill>
        <p:spPr>
          <a:xfrm>
            <a:off x="11646190" y="5004136"/>
            <a:ext cx="393846" cy="291102"/>
          </a:xfrm>
          <a:prstGeom prst="rect">
            <a:avLst/>
          </a:prstGeom>
        </p:spPr>
      </p:pic>
      <p:pic>
        <p:nvPicPr>
          <p:cNvPr id="55" name="Picture 54"/>
          <p:cNvPicPr>
            <a:picLocks noChangeAspect="1"/>
          </p:cNvPicPr>
          <p:nvPr/>
        </p:nvPicPr>
        <p:blipFill rotWithShape="1">
          <a:blip r:embed="rId17">
            <a:duotone>
              <a:schemeClr val="bg2">
                <a:shade val="45000"/>
                <a:satMod val="135000"/>
              </a:schemeClr>
              <a:prstClr val="white"/>
            </a:duotone>
            <a:extLst>
              <a:ext uri="{BEBA8EAE-BF5A-486C-A8C5-ECC9F3942E4B}">
                <a14:imgProps xmlns:a14="http://schemas.microsoft.com/office/drawing/2010/main">
                  <a14:imgLayer r:embed="rId18">
                    <a14:imgEffect>
                      <a14:saturation sat="400000"/>
                    </a14:imgEffect>
                    <a14:imgEffect>
                      <a14:brightnessContrast bright="100000"/>
                    </a14:imgEffect>
                  </a14:imgLayer>
                </a14:imgProps>
              </a:ext>
            </a:extLst>
          </a:blip>
          <a:srcRect l="19250" r="21985" b="21255"/>
          <a:stretch/>
        </p:blipFill>
        <p:spPr>
          <a:xfrm>
            <a:off x="11736533" y="5610059"/>
            <a:ext cx="237138" cy="317761"/>
          </a:xfrm>
          <a:prstGeom prst="rect">
            <a:avLst/>
          </a:prstGeom>
        </p:spPr>
      </p:pic>
      <p:sp>
        <p:nvSpPr>
          <p:cNvPr id="56" name="Pentagon 55"/>
          <p:cNvSpPr/>
          <p:nvPr/>
        </p:nvSpPr>
        <p:spPr>
          <a:xfrm rot="5400000">
            <a:off x="11561796" y="3400"/>
            <a:ext cx="552955" cy="602231"/>
          </a:xfrm>
          <a:prstGeom prst="homePlate">
            <a:avLst>
              <a:gd name="adj" fmla="val 192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Rectangle 56"/>
          <p:cNvSpPr/>
          <p:nvPr/>
        </p:nvSpPr>
        <p:spPr>
          <a:xfrm>
            <a:off x="11489909" y="-6595"/>
            <a:ext cx="704800" cy="584775"/>
          </a:xfrm>
          <a:prstGeom prst="rect">
            <a:avLst/>
          </a:prstGeom>
        </p:spPr>
        <p:txBody>
          <a:bodyPr wrap="square">
            <a:spAutoFit/>
          </a:bodyPr>
          <a:lstStyle/>
          <a:p>
            <a:pPr algn="ctr"/>
            <a:r>
              <a:rPr lang="en-GB" sz="1000" b="1" i="0">
                <a:solidFill>
                  <a:srgbClr val="0B5196"/>
                </a:solidFill>
                <a:latin typeface="+mn-lt"/>
              </a:rPr>
              <a:t>EVERY CHILD A READER</a:t>
            </a:r>
          </a:p>
          <a:p>
            <a:pPr algn="ctr"/>
            <a:endParaRPr lang="en-GB" sz="200" b="0" i="1">
              <a:solidFill>
                <a:srgbClr val="002060"/>
              </a:solidFill>
              <a:latin typeface="+mn-lt"/>
            </a:endParaRPr>
          </a:p>
        </p:txBody>
      </p:sp>
      <p:sp>
        <p:nvSpPr>
          <p:cNvPr id="58" name="Rectangle 57"/>
          <p:cNvSpPr/>
          <p:nvPr/>
        </p:nvSpPr>
        <p:spPr>
          <a:xfrm>
            <a:off x="0" y="6339146"/>
            <a:ext cx="12192000" cy="518854"/>
          </a:xfrm>
          <a:prstGeom prst="rect">
            <a:avLst/>
          </a:prstGeom>
          <a:solidFill>
            <a:srgbClr val="00206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9" name="Picture 58"/>
          <p:cNvPicPr>
            <a:picLocks noChangeAspect="1"/>
          </p:cNvPicPr>
          <p:nvPr/>
        </p:nvPicPr>
        <p:blipFill rotWithShape="1">
          <a:blip r:embed="rId19" cstate="print">
            <a:extLst>
              <a:ext uri="{28A0092B-C50C-407E-A947-70E740481C1C}">
                <a14:useLocalDpi xmlns:a14="http://schemas.microsoft.com/office/drawing/2010/main" val="0"/>
              </a:ext>
            </a:extLst>
          </a:blip>
          <a:srcRect l="-1" t="1" r="-6700" b="2639"/>
          <a:stretch/>
        </p:blipFill>
        <p:spPr>
          <a:xfrm>
            <a:off x="10875132" y="6420115"/>
            <a:ext cx="1316867" cy="394572"/>
          </a:xfrm>
          <a:prstGeom prst="rect">
            <a:avLst/>
          </a:prstGeom>
        </p:spPr>
      </p:pic>
      <p:sp>
        <p:nvSpPr>
          <p:cNvPr id="60" name="Pentagon 59"/>
          <p:cNvSpPr/>
          <p:nvPr/>
        </p:nvSpPr>
        <p:spPr>
          <a:xfrm>
            <a:off x="90521" y="6429002"/>
            <a:ext cx="2700000" cy="360000"/>
          </a:xfrm>
          <a:prstGeom prst="homePlate">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RETRIEVE</a:t>
            </a:r>
            <a:endParaRPr lang="en-GB" sz="1600" b="0">
              <a:solidFill>
                <a:schemeClr val="bg1"/>
              </a:solidFill>
            </a:endParaRPr>
          </a:p>
        </p:txBody>
      </p:sp>
      <p:sp>
        <p:nvSpPr>
          <p:cNvPr id="61" name="Chevron 60"/>
          <p:cNvSpPr/>
          <p:nvPr/>
        </p:nvSpPr>
        <p:spPr>
          <a:xfrm>
            <a:off x="2760836"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INSTRUCT</a:t>
            </a:r>
          </a:p>
        </p:txBody>
      </p:sp>
      <p:sp>
        <p:nvSpPr>
          <p:cNvPr id="62" name="Chevron 61"/>
          <p:cNvSpPr/>
          <p:nvPr/>
        </p:nvSpPr>
        <p:spPr>
          <a:xfrm>
            <a:off x="5412088" y="6429002"/>
            <a:ext cx="2700000" cy="360000"/>
          </a:xfrm>
          <a:prstGeom prst="chevron">
            <a:avLst/>
          </a:prstGeom>
          <a:solidFill>
            <a:srgbClr val="0020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PRACTISE</a:t>
            </a:r>
            <a:endParaRPr lang="en-GB" sz="1600" b="0">
              <a:solidFill>
                <a:schemeClr val="bg1"/>
              </a:solidFill>
            </a:endParaRPr>
          </a:p>
        </p:txBody>
      </p:sp>
      <p:sp>
        <p:nvSpPr>
          <p:cNvPr id="63" name="Chevron 62"/>
          <p:cNvSpPr/>
          <p:nvPr/>
        </p:nvSpPr>
        <p:spPr>
          <a:xfrm>
            <a:off x="8068872" y="6429002"/>
            <a:ext cx="2700000" cy="360000"/>
          </a:xfrm>
          <a:prstGeom prst="chevron">
            <a:avLst/>
          </a:prstGeom>
          <a:solidFill>
            <a:srgbClr val="3584C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0">
                <a:solidFill>
                  <a:schemeClr val="bg1"/>
                </a:solidFill>
              </a:rPr>
              <a:t>SECURE</a:t>
            </a:r>
            <a:endParaRPr lang="en-GB" sz="1600" b="0">
              <a:solidFill>
                <a:schemeClr val="bg1"/>
              </a:solidFill>
            </a:endParaRPr>
          </a:p>
        </p:txBody>
      </p:sp>
    </p:spTree>
    <p:extLst>
      <p:ext uri="{BB962C8B-B14F-4D97-AF65-F5344CB8AC3E}">
        <p14:creationId xmlns:p14="http://schemas.microsoft.com/office/powerpoint/2010/main" val="26776635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87912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9A6C98-DAC6-4159-9FF7-B5C19BEDE90E}" type="datetimeFigureOut">
              <a:rPr lang="en-GB" smtClean="0"/>
              <a:t>18/07/2025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0AA39F-60C5-44C8-8792-CE3924E8C539}" type="slidenum">
              <a:rPr lang="en-GB" smtClean="0"/>
              <a:t>‹#›</a:t>
            </a:fld>
            <a:endParaRPr lang="en-GB"/>
          </a:p>
        </p:txBody>
      </p:sp>
    </p:spTree>
    <p:extLst>
      <p:ext uri="{BB962C8B-B14F-4D97-AF65-F5344CB8AC3E}">
        <p14:creationId xmlns:p14="http://schemas.microsoft.com/office/powerpoint/2010/main" val="3728187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EA7D60C-CA30-4418-956C-2BD0E88CE44F}" type="datetimeFigureOut">
              <a:rPr lang="en-GB" smtClean="0">
                <a:solidFill>
                  <a:prstClr val="black">
                    <a:tint val="75000"/>
                  </a:prstClr>
                </a:solidFill>
              </a:rPr>
              <a:pPr/>
              <a:t>18/07/2025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753ACEA-43AF-47CC-899E-28D017AA7B2D}"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152675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2"/>
            <a:ext cx="10363200" cy="1470025"/>
          </a:xfrm>
        </p:spPr>
        <p:txBody>
          <a:bodyPr/>
          <a:lstStyle>
            <a:lvl1pPr>
              <a:defRPr>
                <a:latin typeface="Trebuchet MS" panose="020B0603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Trebuchet MS" panose="020B0603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54263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A5D5B-C859-4D31-8FB3-7969B894133E}" type="datetimeFigureOut">
              <a:rPr lang="en-GB" smtClean="0"/>
              <a:t>18/07/2025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862629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820801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7"/>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4461567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6969505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9069776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896828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5447947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6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1713601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3381563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759752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5"/>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5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927F384-CA92-446D-99E2-DF82E8D23D8E}"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152445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9A5D5B-C859-4D31-8FB3-7969B894133E}" type="datetimeFigureOut">
              <a:rPr lang="en-GB" smtClean="0"/>
              <a:t>18/07/2025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51137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9A5D5B-C859-4D31-8FB3-7969B894133E}" type="datetimeFigureOut">
              <a:rPr lang="en-GB" smtClean="0"/>
              <a:t>18/07/2025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00913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9A5D5B-C859-4D31-8FB3-7969B894133E}" type="datetimeFigureOut">
              <a:rPr lang="en-GB" smtClean="0"/>
              <a:t>18/07/2025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218760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A5D5B-C859-4D31-8FB3-7969B894133E}" type="datetimeFigureOut">
              <a:rPr lang="en-GB" smtClean="0"/>
              <a:t>18/07/2025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320387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18/07/2025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3851272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9A5D5B-C859-4D31-8FB3-7969B894133E}" type="datetimeFigureOut">
              <a:rPr lang="en-GB" smtClean="0"/>
              <a:t>18/07/2025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4624C8-0723-4135-8E32-9967CABAE11E}" type="slidenum">
              <a:rPr lang="en-GB" smtClean="0"/>
              <a:t>‹#›</a:t>
            </a:fld>
            <a:endParaRPr lang="en-GB"/>
          </a:p>
        </p:txBody>
      </p:sp>
    </p:spTree>
    <p:extLst>
      <p:ext uri="{BB962C8B-B14F-4D97-AF65-F5344CB8AC3E}">
        <p14:creationId xmlns:p14="http://schemas.microsoft.com/office/powerpoint/2010/main" val="1081986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A5D5B-C859-4D31-8FB3-7969B894133E}" type="datetimeFigureOut">
              <a:rPr lang="en-GB" smtClean="0"/>
              <a:t>18/07/2025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24C8-0723-4135-8E32-9967CABAE11E}" type="slidenum">
              <a:rPr lang="en-GB" smtClean="0"/>
              <a:t>‹#›</a:t>
            </a:fld>
            <a:endParaRPr lang="en-GB"/>
          </a:p>
        </p:txBody>
      </p:sp>
    </p:spTree>
    <p:extLst>
      <p:ext uri="{BB962C8B-B14F-4D97-AF65-F5344CB8AC3E}">
        <p14:creationId xmlns:p14="http://schemas.microsoft.com/office/powerpoint/2010/main" val="3273698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78054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91437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5" indent="-228595" algn="l" defTabSz="91437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81" indent="-228595" algn="l" defTabSz="91437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5" algn="l" defTabSz="91437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41"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2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14"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900"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86" indent="-228595" algn="l" defTabSz="91437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73" rtl="0" eaLnBrk="1" latinLnBrk="0" hangingPunct="1">
        <a:defRPr sz="1801" kern="1200">
          <a:solidFill>
            <a:schemeClr val="tx1"/>
          </a:solidFill>
          <a:latin typeface="+mn-lt"/>
          <a:ea typeface="+mn-ea"/>
          <a:cs typeface="+mn-cs"/>
        </a:defRPr>
      </a:lvl1pPr>
      <a:lvl2pPr marL="457187" algn="l" defTabSz="914373" rtl="0" eaLnBrk="1" latinLnBrk="0" hangingPunct="1">
        <a:defRPr sz="1801" kern="1200">
          <a:solidFill>
            <a:schemeClr val="tx1"/>
          </a:solidFill>
          <a:latin typeface="+mn-lt"/>
          <a:ea typeface="+mn-ea"/>
          <a:cs typeface="+mn-cs"/>
        </a:defRPr>
      </a:lvl2pPr>
      <a:lvl3pPr marL="914373" algn="l" defTabSz="914373" rtl="0" eaLnBrk="1" latinLnBrk="0" hangingPunct="1">
        <a:defRPr sz="1801" kern="1200">
          <a:solidFill>
            <a:schemeClr val="tx1"/>
          </a:solidFill>
          <a:latin typeface="+mn-lt"/>
          <a:ea typeface="+mn-ea"/>
          <a:cs typeface="+mn-cs"/>
        </a:defRPr>
      </a:lvl3pPr>
      <a:lvl4pPr marL="1371560" algn="l" defTabSz="914373" rtl="0" eaLnBrk="1" latinLnBrk="0" hangingPunct="1">
        <a:defRPr sz="1801" kern="1200">
          <a:solidFill>
            <a:schemeClr val="tx1"/>
          </a:solidFill>
          <a:latin typeface="+mn-lt"/>
          <a:ea typeface="+mn-ea"/>
          <a:cs typeface="+mn-cs"/>
        </a:defRPr>
      </a:lvl4pPr>
      <a:lvl5pPr marL="1828746" algn="l" defTabSz="914373" rtl="0" eaLnBrk="1" latinLnBrk="0" hangingPunct="1">
        <a:defRPr sz="1801" kern="1200">
          <a:solidFill>
            <a:schemeClr val="tx1"/>
          </a:solidFill>
          <a:latin typeface="+mn-lt"/>
          <a:ea typeface="+mn-ea"/>
          <a:cs typeface="+mn-cs"/>
        </a:defRPr>
      </a:lvl5pPr>
      <a:lvl6pPr marL="2285933" algn="l" defTabSz="914373" rtl="0" eaLnBrk="1" latinLnBrk="0" hangingPunct="1">
        <a:defRPr sz="1801" kern="1200">
          <a:solidFill>
            <a:schemeClr val="tx1"/>
          </a:solidFill>
          <a:latin typeface="+mn-lt"/>
          <a:ea typeface="+mn-ea"/>
          <a:cs typeface="+mn-cs"/>
        </a:defRPr>
      </a:lvl6pPr>
      <a:lvl7pPr marL="2743119" algn="l" defTabSz="914373" rtl="0" eaLnBrk="1" latinLnBrk="0" hangingPunct="1">
        <a:defRPr sz="1801" kern="1200">
          <a:solidFill>
            <a:schemeClr val="tx1"/>
          </a:solidFill>
          <a:latin typeface="+mn-lt"/>
          <a:ea typeface="+mn-ea"/>
          <a:cs typeface="+mn-cs"/>
        </a:defRPr>
      </a:lvl7pPr>
      <a:lvl8pPr marL="3200306" algn="l" defTabSz="914373" rtl="0" eaLnBrk="1" latinLnBrk="0" hangingPunct="1">
        <a:defRPr sz="1801" kern="1200">
          <a:solidFill>
            <a:schemeClr val="tx1"/>
          </a:solidFill>
          <a:latin typeface="+mn-lt"/>
          <a:ea typeface="+mn-ea"/>
          <a:cs typeface="+mn-cs"/>
        </a:defRPr>
      </a:lvl8pPr>
      <a:lvl9pPr marL="3657493" algn="l" defTabSz="914373"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fld id="{3058B5EA-6C48-449E-938C-48D3777E6206}" type="datetimeFigureOut">
              <a:rPr lang="en-GB" smtClean="0">
                <a:solidFill>
                  <a:srgbClr val="000000"/>
                </a:solidFill>
              </a:rPr>
              <a:pPr/>
              <a:t>18/07/2025</a:t>
            </a:fld>
            <a:endParaRPr lang="en-GB" dirty="0">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927F384-CA92-446D-99E2-DF82E8D23D8E}" type="slidenum">
              <a:rPr lang="en-GB" smtClean="0">
                <a:solidFill>
                  <a:srgbClr val="000000"/>
                </a:solidFill>
              </a:rPr>
              <a:pPr/>
              <a:t>‹#›</a:t>
            </a:fld>
            <a:endParaRPr lang="en-GB" dirty="0">
              <a:solidFill>
                <a:srgbClr val="000000"/>
              </a:solidFill>
            </a:endParaRPr>
          </a:p>
        </p:txBody>
      </p:sp>
      <p:sp>
        <p:nvSpPr>
          <p:cNvPr id="9" name="Rectangle 7"/>
          <p:cNvSpPr>
            <a:spLocks noChangeArrowheads="1"/>
          </p:cNvSpPr>
          <p:nvPr/>
        </p:nvSpPr>
        <p:spPr bwMode="auto">
          <a:xfrm>
            <a:off x="0" y="0"/>
            <a:ext cx="12192000" cy="6858000"/>
          </a:xfrm>
          <a:prstGeom prst="rect">
            <a:avLst/>
          </a:prstGeom>
          <a:noFill/>
          <a:ln w="152400" algn="ctr">
            <a:solidFill>
              <a:schemeClr val="accent6">
                <a:lumMod val="75000"/>
              </a:schemeClr>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endParaRPr lang="en-US" altLang="en-US" sz="1800" dirty="0">
              <a:solidFill>
                <a:srgbClr val="FFFFFF"/>
              </a:solidFill>
              <a:latin typeface="Comic Sans MS" pitchFamily="66" charset="0"/>
            </a:endParaRPr>
          </a:p>
        </p:txBody>
      </p:sp>
      <p:pic>
        <p:nvPicPr>
          <p:cNvPr id="2" name="Picture 2" descr="\\bca.internal\Homes\Core\Staff\acodd\My Pictures\Final-Trust-logo-Blu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800523" y="5838826"/>
            <a:ext cx="1173080" cy="1019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89667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Trebuchet MS" panose="020B0603020202020204" pitchFamily="34"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Trebuchet MS" panose="020B0603020202020204" pitchFamily="34" charset="0"/>
          <a:cs typeface="+mn-cs"/>
        </a:defRPr>
      </a:lvl2pPr>
      <a:lvl3pPr marL="1143000" indent="-228600" algn="l" rtl="0" eaLnBrk="1" fontAlgn="base" hangingPunct="1">
        <a:spcBef>
          <a:spcPct val="20000"/>
        </a:spcBef>
        <a:spcAft>
          <a:spcPct val="0"/>
        </a:spcAft>
        <a:buChar char="•"/>
        <a:defRPr sz="2400">
          <a:solidFill>
            <a:schemeClr val="tx1"/>
          </a:solidFill>
          <a:latin typeface="Trebuchet MS" panose="020B0603020202020204" pitchFamily="34" charset="0"/>
          <a:cs typeface="+mn-cs"/>
        </a:defRPr>
      </a:lvl3pPr>
      <a:lvl4pPr marL="16002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4pPr>
      <a:lvl5pPr marL="2057400" indent="-228600" algn="l" rtl="0" eaLnBrk="1" fontAlgn="base" hangingPunct="1">
        <a:spcBef>
          <a:spcPct val="20000"/>
        </a:spcBef>
        <a:spcAft>
          <a:spcPct val="0"/>
        </a:spcAft>
        <a:buChar char="»"/>
        <a:defRPr sz="2000">
          <a:solidFill>
            <a:schemeClr val="tx1"/>
          </a:solidFill>
          <a:latin typeface="Trebuchet MS" panose="020B0603020202020204" pitchFamily="34"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microsoft.com/office/2007/relationships/hdphoto" Target="../media/hdphoto10.wdp"/><Relationship Id="rId2" Type="http://schemas.openxmlformats.org/officeDocument/2006/relationships/image" Target="../media/image15.png"/><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 Id="rId14" Type="http://schemas.microsoft.com/office/2007/relationships/hdphoto" Target="../media/hdphoto9.wdp"/></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1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69.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12" Type="http://schemas.openxmlformats.org/officeDocument/2006/relationships/image" Target="../media/image39.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8.png"/><Relationship Id="rId5" Type="http://schemas.openxmlformats.org/officeDocument/2006/relationships/image" Target="../media/image33.png"/><Relationship Id="rId10" Type="http://schemas.openxmlformats.org/officeDocument/2006/relationships/image" Target="../media/image37.png"/><Relationship Id="rId4" Type="http://schemas.openxmlformats.org/officeDocument/2006/relationships/image" Target="../media/image32.png"/><Relationship Id="rId9" Type="http://schemas.openxmlformats.org/officeDocument/2006/relationships/image" Target="../media/image36.png"/></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corbettmaths.com/wp-content/uploads/2013/02/congruent-triangles-pdf1.pdf"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s://corbettmaths.com/wp-content/uploads/2015/03/congruent-triangles.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71.png"/></Relationships>
</file>

<file path=ppt/slides/_rels/slide2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77.png"/></Relationships>
</file>

<file path=ppt/slides/_rels/slide2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67884" y="0"/>
            <a:ext cx="9144000" cy="571501"/>
          </a:xfrm>
        </p:spPr>
        <p:txBody>
          <a:bodyPr>
            <a:normAutofit fontScale="90000"/>
          </a:bodyPr>
          <a:lstStyle/>
          <a:p>
            <a:r>
              <a:rPr lang="en-GB" sz="4000" b="1" dirty="0"/>
              <a:t>Dual coding symbols:</a:t>
            </a:r>
          </a:p>
        </p:txBody>
      </p:sp>
      <p:sp>
        <p:nvSpPr>
          <p:cNvPr id="3" name="Subtitle 2"/>
          <p:cNvSpPr>
            <a:spLocks noGrp="1"/>
          </p:cNvSpPr>
          <p:nvPr>
            <p:ph type="subTitle" idx="1"/>
          </p:nvPr>
        </p:nvSpPr>
        <p:spPr>
          <a:xfrm>
            <a:off x="956103" y="1232443"/>
            <a:ext cx="1651000" cy="449262"/>
          </a:xfrm>
        </p:spPr>
        <p:txBody>
          <a:bodyPr/>
          <a:lstStyle/>
          <a:p>
            <a:r>
              <a:rPr lang="en-GB"/>
              <a:t>Practise</a:t>
            </a:r>
          </a:p>
        </p:txBody>
      </p:sp>
      <p:pic>
        <p:nvPicPr>
          <p:cNvPr id="4" name="Picture 3" descr="pen and paper Icon 247339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876" y="1132786"/>
            <a:ext cx="635227" cy="6352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think bubble Icon 29974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219" y="2418860"/>
            <a:ext cx="908540" cy="90854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956103"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Reflect</a:t>
            </a:r>
          </a:p>
        </p:txBody>
      </p:sp>
      <p:pic>
        <p:nvPicPr>
          <p:cNvPr id="7" name="Picture 2" descr="lightbulb Icon 12629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52" y="3791243"/>
            <a:ext cx="883407" cy="90377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2"/>
          <p:cNvSpPr txBox="1">
            <a:spLocks/>
          </p:cNvSpPr>
          <p:nvPr/>
        </p:nvSpPr>
        <p:spPr>
          <a:xfrm>
            <a:off x="956103"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Activate</a:t>
            </a:r>
          </a:p>
        </p:txBody>
      </p:sp>
      <p:pic>
        <p:nvPicPr>
          <p:cNvPr id="9" name="Picture 2" descr="Pen Icon 34061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91" y="5186948"/>
            <a:ext cx="838396" cy="838396"/>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p:cNvSpPr txBox="1">
            <a:spLocks/>
          </p:cNvSpPr>
          <p:nvPr/>
        </p:nvSpPr>
        <p:spPr>
          <a:xfrm>
            <a:off x="956103" y="5400158"/>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Summarise</a:t>
            </a:r>
          </a:p>
        </p:txBody>
      </p:sp>
      <p:pic>
        <p:nvPicPr>
          <p:cNvPr id="12" name="Picture 4" descr="Speech Bubble Icon 80085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2425" y="1070149"/>
            <a:ext cx="708497" cy="708497"/>
          </a:xfrm>
          <a:prstGeom prst="rect">
            <a:avLst/>
          </a:prstGeom>
          <a:noFill/>
          <a:extLst>
            <a:ext uri="{909E8E84-426E-40DD-AFC4-6F175D3DCCD1}">
              <a14:hiddenFill xmlns:a14="http://schemas.microsoft.com/office/drawing/2010/main">
                <a:solidFill>
                  <a:srgbClr val="FFFFFF"/>
                </a:solidFill>
              </a14:hiddenFill>
            </a:ext>
          </a:extLst>
        </p:spPr>
      </p:pic>
      <p:sp>
        <p:nvSpPr>
          <p:cNvPr id="13" name="Subtitle 2"/>
          <p:cNvSpPr txBox="1">
            <a:spLocks/>
          </p:cNvSpPr>
          <p:nvPr/>
        </p:nvSpPr>
        <p:spPr>
          <a:xfrm>
            <a:off x="3674000" y="119976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Explain</a:t>
            </a:r>
          </a:p>
        </p:txBody>
      </p:sp>
      <p:pic>
        <p:nvPicPr>
          <p:cNvPr id="14" name="Picture 2" descr="speech Icon 50934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50869" y="2343408"/>
            <a:ext cx="780053" cy="780053"/>
          </a:xfrm>
          <a:prstGeom prst="rect">
            <a:avLst/>
          </a:prstGeom>
          <a:noFill/>
          <a:extLst>
            <a:ext uri="{909E8E84-426E-40DD-AFC4-6F175D3DCCD1}">
              <a14:hiddenFill xmlns:a14="http://schemas.microsoft.com/office/drawing/2010/main">
                <a:solidFill>
                  <a:srgbClr val="FFFFFF"/>
                </a:solidFill>
              </a14:hiddenFill>
            </a:ext>
          </a:extLst>
        </p:spPr>
      </p:pic>
      <p:sp>
        <p:nvSpPr>
          <p:cNvPr id="15" name="Subtitle 2"/>
          <p:cNvSpPr txBox="1">
            <a:spLocks/>
          </p:cNvSpPr>
          <p:nvPr/>
        </p:nvSpPr>
        <p:spPr>
          <a:xfrm>
            <a:off x="3630922" y="2522476"/>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Present</a:t>
            </a:r>
          </a:p>
        </p:txBody>
      </p:sp>
      <p:pic>
        <p:nvPicPr>
          <p:cNvPr id="16" name="Picture 15"/>
          <p:cNvPicPr>
            <a:picLocks noChangeAspect="1"/>
          </p:cNvPicPr>
          <p:nvPr/>
        </p:nvPicPr>
        <p:blipFill>
          <a:blip r:embed="rId8">
            <a:clrChange>
              <a:clrFrom>
                <a:srgbClr val="FFFFFF"/>
              </a:clrFrom>
              <a:clrTo>
                <a:srgbClr val="FFFFFF">
                  <a:alpha val="0"/>
                </a:srgbClr>
              </a:clrTo>
            </a:clrChange>
          </a:blip>
          <a:stretch>
            <a:fillRect/>
          </a:stretch>
        </p:blipFill>
        <p:spPr>
          <a:xfrm>
            <a:off x="2662638" y="3638606"/>
            <a:ext cx="1181910" cy="1184067"/>
          </a:xfrm>
          <a:prstGeom prst="rect">
            <a:avLst/>
          </a:prstGeom>
        </p:spPr>
      </p:pic>
      <p:sp>
        <p:nvSpPr>
          <p:cNvPr id="17" name="Subtitle 2"/>
          <p:cNvSpPr txBox="1">
            <a:spLocks/>
          </p:cNvSpPr>
          <p:nvPr/>
        </p:nvSpPr>
        <p:spPr>
          <a:xfrm>
            <a:off x="369499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Discuss</a:t>
            </a:r>
          </a:p>
        </p:txBody>
      </p:sp>
      <p:pic>
        <p:nvPicPr>
          <p:cNvPr id="18" name="Picture 17"/>
          <p:cNvPicPr>
            <a:picLocks noChangeAspect="1"/>
          </p:cNvPicPr>
          <p:nvPr/>
        </p:nvPicPr>
        <p:blipFill>
          <a:blip r:embed="rId9">
            <a:clrChange>
              <a:clrFrom>
                <a:srgbClr val="FFFFFF"/>
              </a:clrFrom>
              <a:clrTo>
                <a:srgbClr val="FFFFFF">
                  <a:alpha val="0"/>
                </a:srgbClr>
              </a:clrTo>
            </a:clrChange>
          </a:blip>
          <a:stretch>
            <a:fillRect/>
          </a:stretch>
        </p:blipFill>
        <p:spPr>
          <a:xfrm>
            <a:off x="2751539" y="4992185"/>
            <a:ext cx="1181910" cy="1190459"/>
          </a:xfrm>
          <a:prstGeom prst="rect">
            <a:avLst/>
          </a:prstGeom>
        </p:spPr>
      </p:pic>
      <p:sp>
        <p:nvSpPr>
          <p:cNvPr id="19" name="Subtitle 2"/>
          <p:cNvSpPr txBox="1">
            <a:spLocks/>
          </p:cNvSpPr>
          <p:nvPr/>
        </p:nvSpPr>
        <p:spPr>
          <a:xfrm>
            <a:off x="3674000" y="541079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Recall</a:t>
            </a:r>
          </a:p>
        </p:txBody>
      </p:sp>
      <p:pic>
        <p:nvPicPr>
          <p:cNvPr id="20" name="Picture 19"/>
          <p:cNvPicPr>
            <a:picLocks noChangeAspect="1"/>
          </p:cNvPicPr>
          <p:nvPr/>
        </p:nvPicPr>
        <p:blipFill>
          <a:blip r:embed="rId10">
            <a:clrChange>
              <a:clrFrom>
                <a:srgbClr val="FFFFFF"/>
              </a:clrFrom>
              <a:clrTo>
                <a:srgbClr val="FFFFFF">
                  <a:alpha val="0"/>
                </a:srgbClr>
              </a:clrTo>
            </a:clrChange>
          </a:blip>
          <a:stretch>
            <a:fillRect/>
          </a:stretch>
        </p:blipFill>
        <p:spPr>
          <a:xfrm>
            <a:off x="5703582" y="801729"/>
            <a:ext cx="1139972" cy="1043907"/>
          </a:xfrm>
          <a:prstGeom prst="rect">
            <a:avLst/>
          </a:prstGeom>
        </p:spPr>
      </p:pic>
      <p:sp>
        <p:nvSpPr>
          <p:cNvPr id="21" name="Subtitle 2"/>
          <p:cNvSpPr txBox="1">
            <a:spLocks/>
          </p:cNvSpPr>
          <p:nvPr/>
        </p:nvSpPr>
        <p:spPr>
          <a:xfrm>
            <a:off x="6855632" y="1176528"/>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Organise</a:t>
            </a:r>
          </a:p>
        </p:txBody>
      </p:sp>
      <p:pic>
        <p:nvPicPr>
          <p:cNvPr id="22" name="Picture 21"/>
          <p:cNvPicPr>
            <a:picLocks noChangeAspect="1"/>
          </p:cNvPicPr>
          <p:nvPr/>
        </p:nvPicPr>
        <p:blipFill>
          <a:blip r:embed="rId11">
            <a:clrChange>
              <a:clrFrom>
                <a:srgbClr val="FFFFFF"/>
              </a:clrFrom>
              <a:clrTo>
                <a:srgbClr val="FFFFFF">
                  <a:alpha val="0"/>
                </a:srgbClr>
              </a:clrTo>
            </a:clrChange>
          </a:blip>
          <a:stretch>
            <a:fillRect/>
          </a:stretch>
        </p:blipFill>
        <p:spPr>
          <a:xfrm>
            <a:off x="5556299" y="2123069"/>
            <a:ext cx="1287255" cy="1226810"/>
          </a:xfrm>
          <a:prstGeom prst="rect">
            <a:avLst/>
          </a:prstGeom>
        </p:spPr>
      </p:pic>
      <p:sp>
        <p:nvSpPr>
          <p:cNvPr id="23" name="Subtitle 2"/>
          <p:cNvSpPr txBox="1">
            <a:spLocks/>
          </p:cNvSpPr>
          <p:nvPr/>
        </p:nvSpPr>
        <p:spPr>
          <a:xfrm>
            <a:off x="6855632" y="25118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Compare</a:t>
            </a:r>
          </a:p>
        </p:txBody>
      </p:sp>
      <p:pic>
        <p:nvPicPr>
          <p:cNvPr id="10" name="Picture 9"/>
          <p:cNvPicPr>
            <a:picLocks noChangeAspect="1"/>
          </p:cNvPicPr>
          <p:nvPr/>
        </p:nvPicPr>
        <p:blipFill>
          <a:blip r:embed="rId12">
            <a:clrChange>
              <a:clrFrom>
                <a:srgbClr val="FFFFFF"/>
              </a:clrFrom>
              <a:clrTo>
                <a:srgbClr val="FFFFFF">
                  <a:alpha val="0"/>
                </a:srgbClr>
              </a:clrTo>
            </a:clrChange>
          </a:blip>
          <a:stretch>
            <a:fillRect/>
          </a:stretch>
        </p:blipFill>
        <p:spPr>
          <a:xfrm>
            <a:off x="5638347" y="3637641"/>
            <a:ext cx="1217285" cy="1239065"/>
          </a:xfrm>
          <a:prstGeom prst="rect">
            <a:avLst/>
          </a:prstGeom>
        </p:spPr>
      </p:pic>
      <p:sp>
        <p:nvSpPr>
          <p:cNvPr id="24" name="Subtitle 2"/>
          <p:cNvSpPr txBox="1">
            <a:spLocks/>
          </p:cNvSpPr>
          <p:nvPr/>
        </p:nvSpPr>
        <p:spPr>
          <a:xfrm>
            <a:off x="6800899" y="4032543"/>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Predict</a:t>
            </a:r>
          </a:p>
        </p:txBody>
      </p:sp>
      <p:pic>
        <p:nvPicPr>
          <p:cNvPr id="25" name="Picture 2" descr="Vocabulary Icon Vector Isolated On White Background, Vocabulary Transparent  Sign Royalty Free Cliparts, Vectors, And Stock Illustration. Image  111598016."/>
          <p:cNvPicPr>
            <a:picLocks noChangeAspect="1" noChangeArrowheads="1"/>
          </p:cNvPicPr>
          <p:nvPr/>
        </p:nvPicPr>
        <p:blipFill>
          <a:blip r:embed="rId13" cstate="print">
            <a:biLevel thresh="75000"/>
            <a:extLst>
              <a:ext uri="{BEBA8EAE-BF5A-486C-A8C5-ECC9F3942E4B}">
                <a14:imgProps xmlns:a14="http://schemas.microsoft.com/office/drawing/2010/main">
                  <a14:imgLayer r:embed="rId14">
                    <a14:imgEffect>
                      <a14:backgroundRemoval t="692" b="100000" l="0" r="100000">
                        <a14:foregroundMark x1="32846" y1="47615" x2="35462" y2="43462"/>
                        <a14:foregroundMark x1="57308" y1="36692" x2="60462" y2="36538"/>
                        <a14:foregroundMark x1="57846" y1="42154" x2="61615" y2="42385"/>
                        <a14:foregroundMark x1="58769" y1="47462" x2="63077" y2="47615"/>
                        <a14:foregroundMark x1="58769" y1="52692" x2="62769" y2="52154"/>
                        <a14:foregroundMark x1="58615" y1="60231" x2="63077" y2="60231"/>
                        <a14:foregroundMark x1="37692" y1="61538" x2="42231" y2="61538"/>
                        <a14:foregroundMark x1="37154" y1="66615" x2="42231" y2="66846"/>
                        <a14:foregroundMark x1="38077" y1="71923" x2="42000" y2="71538"/>
                        <a14:foregroundMark x1="37154" y1="77385" x2="44077" y2="77385"/>
                      </a14:backgroundRemoval>
                    </a14:imgEffect>
                  </a14:imgLayer>
                </a14:imgProps>
              </a:ext>
              <a:ext uri="{28A0092B-C50C-407E-A947-70E740481C1C}">
                <a14:useLocalDpi xmlns:a14="http://schemas.microsoft.com/office/drawing/2010/main" val="0"/>
              </a:ext>
            </a:extLst>
          </a:blip>
          <a:srcRect/>
          <a:stretch>
            <a:fillRect/>
          </a:stretch>
        </p:blipFill>
        <p:spPr bwMode="auto">
          <a:xfrm>
            <a:off x="5556299" y="4972956"/>
            <a:ext cx="1338372" cy="1338372"/>
          </a:xfrm>
          <a:prstGeom prst="rect">
            <a:avLst/>
          </a:prstGeom>
          <a:noFill/>
          <a:extLst>
            <a:ext uri="{909E8E84-426E-40DD-AFC4-6F175D3DCCD1}">
              <a14:hiddenFill xmlns:a14="http://schemas.microsoft.com/office/drawing/2010/main">
                <a:solidFill>
                  <a:srgbClr val="FFFFFF"/>
                </a:solidFill>
              </a14:hiddenFill>
            </a:ext>
          </a:extLst>
        </p:spPr>
      </p:pic>
      <p:sp>
        <p:nvSpPr>
          <p:cNvPr id="26" name="Subtitle 2"/>
          <p:cNvSpPr txBox="1">
            <a:spLocks/>
          </p:cNvSpPr>
          <p:nvPr/>
        </p:nvSpPr>
        <p:spPr>
          <a:xfrm>
            <a:off x="6800899" y="5381515"/>
            <a:ext cx="1651000" cy="449262"/>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Vocabulary</a:t>
            </a:r>
          </a:p>
        </p:txBody>
      </p:sp>
      <p:pic>
        <p:nvPicPr>
          <p:cNvPr id="27" name="Picture 26"/>
          <p:cNvPicPr>
            <a:picLocks noChangeAspect="1"/>
          </p:cNvPicPr>
          <p:nvPr/>
        </p:nvPicPr>
        <p:blipFill>
          <a:blip r:embed="rId15">
            <a:clrChange>
              <a:clrFrom>
                <a:srgbClr val="FFFFFF"/>
              </a:clrFrom>
              <a:clrTo>
                <a:srgbClr val="FFFFFF">
                  <a:alpha val="0"/>
                </a:srgbClr>
              </a:clrTo>
            </a:clrChange>
          </a:blip>
          <a:stretch>
            <a:fillRect/>
          </a:stretch>
        </p:blipFill>
        <p:spPr>
          <a:xfrm>
            <a:off x="8697544" y="763361"/>
            <a:ext cx="1143972" cy="1082275"/>
          </a:xfrm>
          <a:prstGeom prst="rect">
            <a:avLst/>
          </a:prstGeom>
        </p:spPr>
      </p:pic>
      <p:sp>
        <p:nvSpPr>
          <p:cNvPr id="28" name="Subtitle 2"/>
          <p:cNvSpPr txBox="1">
            <a:spLocks/>
          </p:cNvSpPr>
          <p:nvPr/>
        </p:nvSpPr>
        <p:spPr>
          <a:xfrm>
            <a:off x="9942618" y="1176528"/>
            <a:ext cx="1651000" cy="44926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a:ln>
                  <a:noFill/>
                </a:ln>
                <a:solidFill>
                  <a:prstClr val="black"/>
                </a:solidFill>
                <a:effectLst/>
                <a:uLnTx/>
                <a:uFillTx/>
                <a:latin typeface="Arial"/>
                <a:ea typeface="+mn-ea"/>
                <a:cs typeface="+mn-cs"/>
              </a:rPr>
              <a:t>Big Question</a:t>
            </a:r>
          </a:p>
        </p:txBody>
      </p:sp>
      <p:pic>
        <p:nvPicPr>
          <p:cNvPr id="2050" name="Picture 2" descr="Evaluation icon vector sign and symbol isolated on white background,  Evaluation logo concept Stock Vector | Adobe Stock"/>
          <p:cNvPicPr>
            <a:picLocks noChangeAspect="1" noChangeArrowheads="1"/>
          </p:cNvPicPr>
          <p:nvPr/>
        </p:nvPicPr>
        <p:blipFill>
          <a:blip r:embed="rId16" cstate="print">
            <a:biLevel thresh="75000"/>
            <a:extLst>
              <a:ext uri="{BEBA8EAE-BF5A-486C-A8C5-ECC9F3942E4B}">
                <a14:imgProps xmlns:a14="http://schemas.microsoft.com/office/drawing/2010/main">
                  <a14:imgLayer r:embed="rId17">
                    <a14:imgEffect>
                      <a14:backgroundRemoval t="0" b="83900" l="0" r="100000">
                        <a14:foregroundMark x1="41800" y1="10500" x2="44000" y2="9000"/>
                        <a14:foregroundMark x1="46600" y1="11400" x2="47700" y2="11600"/>
                        <a14:foregroundMark x1="54200" y1="31000" x2="56300" y2="32200"/>
                        <a14:foregroundMark x1="39200" y1="38100" x2="40700" y2="36800"/>
                        <a14:foregroundMark x1="71800" y1="59000" x2="72900" y2="59500"/>
                        <a14:foregroundMark x1="22000" y1="25800" x2="23500" y2="25500"/>
                        <a14:foregroundMark x1="23100" y1="42300" x2="24400" y2="42100"/>
                        <a14:foregroundMark x1="22600" y1="58800" x2="23300" y2="58800"/>
                        <a14:backgroundMark x1="46200" y1="14700" x2="45800" y2="12700"/>
                      </a14:backgroundRemoval>
                    </a14:imgEffect>
                  </a14:imgLayer>
                </a14:imgProps>
              </a:ext>
              <a:ext uri="{28A0092B-C50C-407E-A947-70E740481C1C}">
                <a14:useLocalDpi xmlns:a14="http://schemas.microsoft.com/office/drawing/2010/main" val="0"/>
              </a:ext>
            </a:extLst>
          </a:blip>
          <a:srcRect/>
          <a:stretch>
            <a:fillRect/>
          </a:stretch>
        </p:blipFill>
        <p:spPr bwMode="auto">
          <a:xfrm>
            <a:off x="8768931" y="2189578"/>
            <a:ext cx="1367104" cy="1367104"/>
          </a:xfrm>
          <a:prstGeom prst="rect">
            <a:avLst/>
          </a:prstGeom>
          <a:noFill/>
          <a:extLst>
            <a:ext uri="{909E8E84-426E-40DD-AFC4-6F175D3DCCD1}">
              <a14:hiddenFill xmlns:a14="http://schemas.microsoft.com/office/drawing/2010/main">
                <a:solidFill>
                  <a:srgbClr val="FFFFFF"/>
                </a:solidFill>
              </a14:hiddenFill>
            </a:ext>
          </a:extLst>
        </p:spPr>
      </p:pic>
      <p:sp>
        <p:nvSpPr>
          <p:cNvPr id="30" name="Subtitle 2"/>
          <p:cNvSpPr txBox="1">
            <a:spLocks/>
          </p:cNvSpPr>
          <p:nvPr/>
        </p:nvSpPr>
        <p:spPr>
          <a:xfrm>
            <a:off x="9841516" y="2648499"/>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a:ln>
                  <a:noFill/>
                </a:ln>
                <a:solidFill>
                  <a:prstClr val="black"/>
                </a:solidFill>
                <a:effectLst/>
                <a:uLnTx/>
                <a:uFillTx/>
                <a:latin typeface="Arial"/>
                <a:ea typeface="+mn-ea"/>
                <a:cs typeface="+mn-cs"/>
              </a:rPr>
              <a:t>Evaluate</a:t>
            </a:r>
          </a:p>
        </p:txBody>
      </p:sp>
      <p:pic>
        <p:nvPicPr>
          <p:cNvPr id="31" name="Picture 30"/>
          <p:cNvPicPr>
            <a:picLocks noChangeAspect="1"/>
          </p:cNvPicPr>
          <p:nvPr/>
        </p:nvPicPr>
        <p:blipFill>
          <a:blip r:embed="rId18" cstate="print">
            <a:duotone>
              <a:prstClr val="black"/>
              <a:srgbClr val="F6D861">
                <a:tint val="45000"/>
                <a:satMod val="400000"/>
              </a:srgbClr>
            </a:duotone>
            <a:extLst>
              <a:ext uri="{28A0092B-C50C-407E-A947-70E740481C1C}">
                <a14:useLocalDpi xmlns:a14="http://schemas.microsoft.com/office/drawing/2010/main" val="0"/>
              </a:ext>
            </a:extLst>
          </a:blip>
          <a:stretch>
            <a:fillRect/>
          </a:stretch>
        </p:blipFill>
        <p:spPr>
          <a:xfrm>
            <a:off x="8937762" y="3891413"/>
            <a:ext cx="1029442" cy="985293"/>
          </a:xfrm>
          <a:prstGeom prst="rect">
            <a:avLst/>
          </a:prstGeom>
        </p:spPr>
      </p:pic>
      <p:sp>
        <p:nvSpPr>
          <p:cNvPr id="32" name="Subtitle 2"/>
          <p:cNvSpPr txBox="1">
            <a:spLocks/>
          </p:cNvSpPr>
          <p:nvPr/>
        </p:nvSpPr>
        <p:spPr>
          <a:xfrm>
            <a:off x="9967204" y="4029131"/>
            <a:ext cx="1651000" cy="4492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solidFill>
                <a:effectLst/>
                <a:uLnTx/>
                <a:uFillTx/>
                <a:latin typeface="Arial"/>
                <a:ea typeface="+mn-ea"/>
                <a:cs typeface="+mn-cs"/>
              </a:rPr>
              <a:t>Connect</a:t>
            </a:r>
          </a:p>
        </p:txBody>
      </p:sp>
    </p:spTree>
    <p:extLst>
      <p:ext uri="{BB962C8B-B14F-4D97-AF65-F5344CB8AC3E}">
        <p14:creationId xmlns:p14="http://schemas.microsoft.com/office/powerpoint/2010/main" val="4208360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Proving Congruence</a:t>
            </a:r>
          </a:p>
        </p:txBody>
      </p:sp>
      <mc:AlternateContent xmlns:mc="http://schemas.openxmlformats.org/markup-compatibility/2006">
        <mc:Choice xmlns:a14="http://schemas.microsoft.com/office/drawing/2010/main" Requires="a14">
          <p:sp>
            <p:nvSpPr>
              <p:cNvPr id="4" name="TextBox 3"/>
              <p:cNvSpPr txBox="1"/>
              <p:nvPr/>
            </p:nvSpPr>
            <p:spPr>
              <a:xfrm>
                <a:off x="1703512" y="1340768"/>
                <a:ext cx="8712968" cy="4154984"/>
              </a:xfrm>
              <a:prstGeom prst="rect">
                <a:avLst/>
              </a:prstGeom>
              <a:noFill/>
            </p:spPr>
            <p:txBody>
              <a:bodyPr wrap="square" rtlCol="0">
                <a:spAutoFit/>
              </a:bodyPr>
              <a:lstStyle/>
              <a:p>
                <a:pPr fontAlgn="base">
                  <a:spcBef>
                    <a:spcPct val="0"/>
                  </a:spcBef>
                  <a:spcAft>
                    <a:spcPct val="0"/>
                  </a:spcAft>
                </a:pPr>
                <a:r>
                  <a:rPr lang="en-GB" sz="2400" dirty="0">
                    <a:solidFill>
                      <a:srgbClr val="000000"/>
                    </a:solidFill>
                    <a:latin typeface="Trebuchet MS" panose="020B0603020202020204" pitchFamily="34" charset="0"/>
                    <a:cs typeface="Arial" charset="0"/>
                  </a:rPr>
                  <a:t>Proving congruence can be tricky – you must be systematic.</a:t>
                </a:r>
                <a:endParaRPr lang="en-GB" sz="2400" b="1" dirty="0">
                  <a:solidFill>
                    <a:srgbClr val="000000"/>
                  </a:solidFill>
                  <a:latin typeface="Trebuchet MS" panose="020B0603020202020204" pitchFamily="34" charset="0"/>
                  <a:cs typeface="Arial" charset="0"/>
                </a:endParaRPr>
              </a:p>
              <a:p>
                <a:pPr fontAlgn="base">
                  <a:spcBef>
                    <a:spcPct val="0"/>
                  </a:spcBef>
                  <a:spcAft>
                    <a:spcPct val="0"/>
                  </a:spcAft>
                </a:pPr>
                <a:endParaRPr lang="en-GB" sz="2400" dirty="0">
                  <a:solidFill>
                    <a:srgbClr val="000000"/>
                  </a:solidFill>
                  <a:latin typeface="Trebuchet MS" panose="020B0603020202020204" pitchFamily="34" charset="0"/>
                  <a:cs typeface="Arial" charset="0"/>
                </a:endParaRPr>
              </a:p>
              <a:p>
                <a:pPr fontAlgn="base">
                  <a:spcBef>
                    <a:spcPct val="0"/>
                  </a:spcBef>
                  <a:spcAft>
                    <a:spcPct val="0"/>
                  </a:spcAft>
                </a:pPr>
                <a:r>
                  <a:rPr lang="en-GB" sz="2400" b="1" dirty="0">
                    <a:solidFill>
                      <a:srgbClr val="FF0000"/>
                    </a:solidFill>
                    <a:latin typeface="Trebuchet MS" panose="020B0603020202020204" pitchFamily="34" charset="0"/>
                    <a:cs typeface="Arial" charset="0"/>
                  </a:rPr>
                  <a:t>Step 1: </a:t>
                </a:r>
                <a:r>
                  <a:rPr lang="en-GB" sz="2400" dirty="0">
                    <a:solidFill>
                      <a:srgbClr val="000000"/>
                    </a:solidFill>
                    <a:latin typeface="Trebuchet MS" panose="020B0603020202020204" pitchFamily="34" charset="0"/>
                    <a:cs typeface="Arial" charset="0"/>
                  </a:rPr>
                  <a:t>Identify which congruence proof applies to the triangles you are working with: </a:t>
                </a:r>
                <a:r>
                  <a:rPr lang="en-GB" sz="2400" i="1" dirty="0">
                    <a:solidFill>
                      <a:srgbClr val="0070C0"/>
                    </a:solidFill>
                    <a:latin typeface="Trebuchet MS" panose="020B0603020202020204" pitchFamily="34" charset="0"/>
                    <a:cs typeface="Arial" charset="0"/>
                  </a:rPr>
                  <a:t>SSS, SAS, ASA, AAS, RHS</a:t>
                </a:r>
              </a:p>
              <a:p>
                <a:pPr fontAlgn="base">
                  <a:spcBef>
                    <a:spcPct val="0"/>
                  </a:spcBef>
                  <a:spcAft>
                    <a:spcPct val="0"/>
                  </a:spcAft>
                </a:pPr>
                <a:endParaRPr lang="en-GB" sz="2400" i="1" dirty="0">
                  <a:solidFill>
                    <a:srgbClr val="000000"/>
                  </a:solidFill>
                  <a:latin typeface="Trebuchet MS" panose="020B0603020202020204" pitchFamily="34" charset="0"/>
                  <a:cs typeface="Arial" charset="0"/>
                </a:endParaRPr>
              </a:p>
              <a:p>
                <a:pPr fontAlgn="base">
                  <a:spcBef>
                    <a:spcPct val="0"/>
                  </a:spcBef>
                  <a:spcAft>
                    <a:spcPct val="0"/>
                  </a:spcAft>
                </a:pPr>
                <a:r>
                  <a:rPr lang="en-GB" sz="2400" b="1" dirty="0">
                    <a:solidFill>
                      <a:srgbClr val="FF0000"/>
                    </a:solidFill>
                    <a:latin typeface="Trebuchet MS" panose="020B0603020202020204" pitchFamily="34" charset="0"/>
                    <a:cs typeface="Arial" charset="0"/>
                  </a:rPr>
                  <a:t>Step 2: </a:t>
                </a:r>
                <a:r>
                  <a:rPr lang="en-GB" sz="2400" dirty="0">
                    <a:solidFill>
                      <a:srgbClr val="000000"/>
                    </a:solidFill>
                    <a:latin typeface="Trebuchet MS" panose="020B0603020202020204" pitchFamily="34" charset="0"/>
                    <a:cs typeface="Arial" charset="0"/>
                  </a:rPr>
                  <a:t>Justify each of the three parts</a:t>
                </a:r>
              </a:p>
              <a:p>
                <a:pPr fontAlgn="base">
                  <a:spcBef>
                    <a:spcPct val="0"/>
                  </a:spcBef>
                  <a:spcAft>
                    <a:spcPct val="0"/>
                  </a:spcAft>
                </a:pPr>
                <a:r>
                  <a:rPr lang="en-GB" sz="2400" i="1" dirty="0">
                    <a:solidFill>
                      <a:srgbClr val="0070C0"/>
                    </a:solidFill>
                    <a:latin typeface="Trebuchet MS" panose="020B0603020202020204" pitchFamily="34" charset="0"/>
                    <a:cs typeface="Arial" charset="0"/>
                  </a:rPr>
                  <a:t>e.g. why are all 3 sides equal? Why are 2 sides and the included angle equal?</a:t>
                </a:r>
              </a:p>
              <a:p>
                <a:pPr fontAlgn="base">
                  <a:spcBef>
                    <a:spcPct val="0"/>
                  </a:spcBef>
                  <a:spcAft>
                    <a:spcPct val="0"/>
                  </a:spcAft>
                </a:pPr>
                <a:endParaRPr lang="en-GB" sz="2400" dirty="0">
                  <a:solidFill>
                    <a:srgbClr val="000000"/>
                  </a:solidFill>
                  <a:latin typeface="Trebuchet MS" panose="020B0603020202020204" pitchFamily="34" charset="0"/>
                  <a:cs typeface="Arial" charset="0"/>
                </a:endParaRPr>
              </a:p>
              <a:p>
                <a:pPr fontAlgn="base">
                  <a:spcBef>
                    <a:spcPct val="0"/>
                  </a:spcBef>
                  <a:spcAft>
                    <a:spcPct val="0"/>
                  </a:spcAft>
                </a:pPr>
                <a:r>
                  <a:rPr lang="en-GB" sz="2400" b="1" dirty="0">
                    <a:solidFill>
                      <a:srgbClr val="FF0000"/>
                    </a:solidFill>
                    <a:latin typeface="Trebuchet MS" panose="020B0603020202020204" pitchFamily="34" charset="0"/>
                    <a:cs typeface="Arial" charset="0"/>
                  </a:rPr>
                  <a:t>Step 3: </a:t>
                </a:r>
                <a:r>
                  <a:rPr lang="en-GB" sz="2400" dirty="0">
                    <a:solidFill>
                      <a:srgbClr val="000000"/>
                    </a:solidFill>
                    <a:latin typeface="Trebuchet MS" panose="020B0603020202020204" pitchFamily="34" charset="0"/>
                    <a:cs typeface="Arial" charset="0"/>
                  </a:rPr>
                  <a:t>Make your conclusion, stating which proof was used.</a:t>
                </a:r>
              </a:p>
              <a:p>
                <a:pPr fontAlgn="base">
                  <a:spcBef>
                    <a:spcPct val="0"/>
                  </a:spcBef>
                  <a:spcAft>
                    <a:spcPct val="0"/>
                  </a:spcAft>
                </a:pPr>
                <a:r>
                  <a:rPr lang="en-GB" sz="2400" i="1" dirty="0">
                    <a:solidFill>
                      <a:srgbClr val="0070C0"/>
                    </a:solidFill>
                    <a:latin typeface="Trebuchet MS" panose="020B0603020202020204" pitchFamily="34" charset="0"/>
                    <a:cs typeface="Arial" charset="0"/>
                  </a:rPr>
                  <a:t>e.g. </a:t>
                </a:r>
                <a14:m>
                  <m:oMath xmlns:m="http://schemas.openxmlformats.org/officeDocument/2006/math">
                    <m:r>
                      <a:rPr lang="en-GB" sz="2400" i="1">
                        <a:solidFill>
                          <a:srgbClr val="0070C0"/>
                        </a:solidFill>
                        <a:latin typeface="Cambria Math"/>
                      </a:rPr>
                      <m:t>∴</m:t>
                    </m:r>
                  </m:oMath>
                </a14:m>
                <a:r>
                  <a:rPr lang="en-GB" sz="2400" i="1" dirty="0">
                    <a:solidFill>
                      <a:srgbClr val="0070C0"/>
                    </a:solidFill>
                    <a:latin typeface="Trebuchet MS" panose="020B0603020202020204" pitchFamily="34" charset="0"/>
                    <a:cs typeface="Arial" charset="0"/>
                  </a:rPr>
                  <a:t> Triangles </a:t>
                </a:r>
                <a14:m>
                  <m:oMath xmlns:m="http://schemas.openxmlformats.org/officeDocument/2006/math">
                    <m:r>
                      <a:rPr lang="en-GB" sz="2400" i="1">
                        <a:solidFill>
                          <a:srgbClr val="0070C0"/>
                        </a:solidFill>
                        <a:latin typeface="Cambria Math"/>
                      </a:rPr>
                      <m:t>𝐴𝐵𝐶</m:t>
                    </m:r>
                  </m:oMath>
                </a14:m>
                <a:r>
                  <a:rPr lang="en-GB" sz="2400" i="1" dirty="0">
                    <a:solidFill>
                      <a:srgbClr val="0070C0"/>
                    </a:solidFill>
                    <a:latin typeface="Trebuchet MS" panose="020B0603020202020204" pitchFamily="34" charset="0"/>
                    <a:cs typeface="Arial" charset="0"/>
                  </a:rPr>
                  <a:t> and </a:t>
                </a:r>
                <a14:m>
                  <m:oMath xmlns:m="http://schemas.openxmlformats.org/officeDocument/2006/math">
                    <m:r>
                      <a:rPr lang="en-GB" sz="2400" i="1">
                        <a:solidFill>
                          <a:srgbClr val="0070C0"/>
                        </a:solidFill>
                        <a:latin typeface="Cambria Math"/>
                      </a:rPr>
                      <m:t>𝐴𝐶𝐷</m:t>
                    </m:r>
                  </m:oMath>
                </a14:m>
                <a:r>
                  <a:rPr lang="en-GB" sz="2400" i="1" dirty="0">
                    <a:solidFill>
                      <a:srgbClr val="0070C0"/>
                    </a:solidFill>
                    <a:latin typeface="Trebuchet MS" panose="020B0603020202020204" pitchFamily="34" charset="0"/>
                    <a:cs typeface="Arial" charset="0"/>
                  </a:rPr>
                  <a:t> are congruent by SSS.</a:t>
                </a:r>
              </a:p>
            </p:txBody>
          </p:sp>
        </mc:Choice>
        <mc:Fallback>
          <p:sp>
            <p:nvSpPr>
              <p:cNvPr id="4" name="TextBox 3"/>
              <p:cNvSpPr txBox="1">
                <a:spLocks noRot="1" noChangeAspect="1" noMove="1" noResize="1" noEditPoints="1" noAdjustHandles="1" noChangeArrowheads="1" noChangeShapeType="1" noTextEdit="1"/>
              </p:cNvSpPr>
              <p:nvPr/>
            </p:nvSpPr>
            <p:spPr>
              <a:xfrm>
                <a:off x="1703512" y="1340768"/>
                <a:ext cx="8712968" cy="4154984"/>
              </a:xfrm>
              <a:prstGeom prst="rect">
                <a:avLst/>
              </a:prstGeom>
              <a:blipFill>
                <a:blip r:embed="rId3"/>
                <a:stretch>
                  <a:fillRect l="-1049" t="-1173" b="-2346"/>
                </a:stretch>
              </a:blipFill>
            </p:spPr>
            <p:txBody>
              <a:bodyPr/>
              <a:lstStyle/>
              <a:p>
                <a:r>
                  <a:rPr lang="en-GB">
                    <a:noFill/>
                  </a:rPr>
                  <a:t> </a:t>
                </a:r>
              </a:p>
            </p:txBody>
          </p:sp>
        </mc:Fallback>
      </mc:AlternateContent>
    </p:spTree>
    <p:extLst>
      <p:ext uri="{BB962C8B-B14F-4D97-AF65-F5344CB8AC3E}">
        <p14:creationId xmlns:p14="http://schemas.microsoft.com/office/powerpoint/2010/main" val="1949264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Proving Congruence</a:t>
            </a:r>
          </a:p>
        </p:txBody>
      </p:sp>
      <p:sp>
        <p:nvSpPr>
          <p:cNvPr id="4" name="TextBox 3"/>
          <p:cNvSpPr txBox="1"/>
          <p:nvPr/>
        </p:nvSpPr>
        <p:spPr>
          <a:xfrm>
            <a:off x="1703512" y="1340768"/>
            <a:ext cx="8712968" cy="2677656"/>
          </a:xfrm>
          <a:prstGeom prst="rect">
            <a:avLst/>
          </a:prstGeom>
          <a:noFill/>
        </p:spPr>
        <p:txBody>
          <a:bodyPr wrap="square" rtlCol="0">
            <a:spAutoFit/>
          </a:bodyPr>
          <a:lstStyle/>
          <a:p>
            <a:pPr fontAlgn="base">
              <a:spcBef>
                <a:spcPct val="0"/>
              </a:spcBef>
              <a:spcAft>
                <a:spcPct val="0"/>
              </a:spcAft>
            </a:pPr>
            <a:r>
              <a:rPr lang="en-GB" sz="2400" dirty="0">
                <a:solidFill>
                  <a:srgbClr val="000000"/>
                </a:solidFill>
                <a:latin typeface="Trebuchet MS" panose="020B0603020202020204" pitchFamily="34" charset="0"/>
                <a:cs typeface="Arial" charset="0"/>
              </a:rPr>
              <a:t>What kinds of justifications can be used for sides and angles?</a:t>
            </a:r>
          </a:p>
          <a:p>
            <a:pPr fontAlgn="base">
              <a:spcBef>
                <a:spcPct val="0"/>
              </a:spcBef>
              <a:spcAft>
                <a:spcPct val="0"/>
              </a:spcAft>
            </a:pPr>
            <a:endParaRPr lang="en-GB" sz="2400" i="1" dirty="0">
              <a:solidFill>
                <a:srgbClr val="000000"/>
              </a:solidFill>
              <a:latin typeface="Trebuchet MS" panose="020B0603020202020204" pitchFamily="34" charset="0"/>
              <a:cs typeface="Arial" charset="0"/>
            </a:endParaRPr>
          </a:p>
          <a:p>
            <a:pPr marL="342900" indent="-342900" fontAlgn="base">
              <a:spcBef>
                <a:spcPct val="0"/>
              </a:spcBef>
              <a:spcAft>
                <a:spcPct val="0"/>
              </a:spcAft>
              <a:buFontTx/>
              <a:buChar char="-"/>
            </a:pPr>
            <a:r>
              <a:rPr lang="en-GB" sz="2400" b="1" i="1" dirty="0">
                <a:solidFill>
                  <a:srgbClr val="000000"/>
                </a:solidFill>
                <a:latin typeface="Trebuchet MS" panose="020B0603020202020204" pitchFamily="34" charset="0"/>
                <a:cs typeface="Arial" charset="0"/>
              </a:rPr>
              <a:t>Circle Theorems</a:t>
            </a:r>
          </a:p>
          <a:p>
            <a:pPr marL="342900" indent="-342900" fontAlgn="base">
              <a:spcBef>
                <a:spcPct val="0"/>
              </a:spcBef>
              <a:spcAft>
                <a:spcPct val="0"/>
              </a:spcAft>
              <a:buFontTx/>
              <a:buChar char="-"/>
            </a:pPr>
            <a:r>
              <a:rPr lang="en-GB" sz="2400" b="1" i="1" dirty="0">
                <a:solidFill>
                  <a:srgbClr val="000000"/>
                </a:solidFill>
                <a:latin typeface="Trebuchet MS" panose="020B0603020202020204" pitchFamily="34" charset="0"/>
                <a:cs typeface="Arial" charset="0"/>
              </a:rPr>
              <a:t>Common sides (shared between the shapes, are equal)</a:t>
            </a:r>
          </a:p>
          <a:p>
            <a:pPr marL="342900" indent="-342900" fontAlgn="base">
              <a:spcBef>
                <a:spcPct val="0"/>
              </a:spcBef>
              <a:spcAft>
                <a:spcPct val="0"/>
              </a:spcAft>
              <a:buFontTx/>
              <a:buChar char="-"/>
            </a:pPr>
            <a:r>
              <a:rPr lang="en-GB" sz="2400" b="1" i="1" dirty="0">
                <a:solidFill>
                  <a:srgbClr val="000000"/>
                </a:solidFill>
                <a:latin typeface="Trebuchet MS" panose="020B0603020202020204" pitchFamily="34" charset="0"/>
                <a:cs typeface="Arial" charset="0"/>
              </a:rPr>
              <a:t>Alternate or Corresponding angles (are equal)</a:t>
            </a:r>
          </a:p>
          <a:p>
            <a:pPr marL="342900" indent="-342900" fontAlgn="base">
              <a:spcBef>
                <a:spcPct val="0"/>
              </a:spcBef>
              <a:spcAft>
                <a:spcPct val="0"/>
              </a:spcAft>
              <a:buFontTx/>
              <a:buChar char="-"/>
            </a:pPr>
            <a:r>
              <a:rPr lang="en-GB" sz="2400" b="1" i="1" dirty="0">
                <a:solidFill>
                  <a:srgbClr val="000000"/>
                </a:solidFill>
                <a:latin typeface="Trebuchet MS" panose="020B0603020202020204" pitchFamily="34" charset="0"/>
                <a:cs typeface="Arial" charset="0"/>
              </a:rPr>
              <a:t>Properties of quadrilaterals</a:t>
            </a:r>
          </a:p>
          <a:p>
            <a:pPr marL="342900" indent="-342900" fontAlgn="base">
              <a:spcBef>
                <a:spcPct val="0"/>
              </a:spcBef>
              <a:spcAft>
                <a:spcPct val="0"/>
              </a:spcAft>
              <a:buFontTx/>
              <a:buChar char="-"/>
            </a:pPr>
            <a:r>
              <a:rPr lang="en-GB" sz="2400" b="1" i="1" dirty="0">
                <a:solidFill>
                  <a:srgbClr val="000000"/>
                </a:solidFill>
                <a:latin typeface="Trebuchet MS" panose="020B0603020202020204" pitchFamily="34" charset="0"/>
                <a:cs typeface="Arial" charset="0"/>
              </a:rPr>
              <a:t>Sides &amp; interior angles of regular polygon (are equal)</a:t>
            </a:r>
          </a:p>
        </p:txBody>
      </p:sp>
    </p:spTree>
    <p:extLst>
      <p:ext uri="{BB962C8B-B14F-4D97-AF65-F5344CB8AC3E}">
        <p14:creationId xmlns:p14="http://schemas.microsoft.com/office/powerpoint/2010/main" val="3693017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p:cNvSpPr/>
          <p:nvPr/>
        </p:nvSpPr>
        <p:spPr>
          <a:xfrm>
            <a:off x="2239435" y="673059"/>
            <a:ext cx="4320480" cy="2016224"/>
          </a:xfrm>
          <a:prstGeom prst="parallelogram">
            <a:avLst/>
          </a:prstGeom>
        </p:spPr>
        <p:style>
          <a:lnRef idx="2">
            <a:schemeClr val="dk1"/>
          </a:lnRef>
          <a:fillRef idx="1">
            <a:schemeClr val="lt1"/>
          </a:fillRef>
          <a:effectRef idx="0">
            <a:schemeClr val="dk1"/>
          </a:effectRef>
          <a:fontRef idx="minor">
            <a:schemeClr val="dk1"/>
          </a:fontRef>
        </p:style>
        <p:txBody>
          <a:bodyPr rtlCol="0" anchor="ctr"/>
          <a:lstStyle/>
          <a:p>
            <a:pPr algn="ctr" fontAlgn="base">
              <a:spcBef>
                <a:spcPct val="0"/>
              </a:spcBef>
              <a:spcAft>
                <a:spcPct val="0"/>
              </a:spcAft>
            </a:pPr>
            <a:endParaRPr lang="en-GB">
              <a:solidFill>
                <a:srgbClr val="000000"/>
              </a:solidFill>
              <a:latin typeface="Arial"/>
              <a:cs typeface="Arial"/>
            </a:endParaRPr>
          </a:p>
        </p:txBody>
      </p:sp>
      <p:cxnSp>
        <p:nvCxnSpPr>
          <p:cNvPr id="9" name="Straight Connector 8"/>
          <p:cNvCxnSpPr/>
          <p:nvPr/>
        </p:nvCxnSpPr>
        <p:spPr>
          <a:xfrm>
            <a:off x="2753008" y="673059"/>
            <a:ext cx="3312368" cy="2016224"/>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mc:Choice xmlns:a14="http://schemas.microsoft.com/office/drawing/2010/main" Requires="a14">
          <p:sp>
            <p:nvSpPr>
              <p:cNvPr id="10" name="TextBox 9"/>
              <p:cNvSpPr txBox="1"/>
              <p:nvPr/>
            </p:nvSpPr>
            <p:spPr>
              <a:xfrm>
                <a:off x="6558568" y="385027"/>
                <a:ext cx="360040"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a:solidFill>
                            <a:srgbClr val="000000"/>
                          </a:solidFill>
                          <a:latin typeface="Cambria Math"/>
                        </a:rPr>
                        <m:t>𝐵</m:t>
                      </m:r>
                    </m:oMath>
                  </m:oMathPara>
                </a14:m>
                <a:endParaRPr lang="en-GB" dirty="0">
                  <a:solidFill>
                    <a:srgbClr val="000000"/>
                  </a:solidFill>
                  <a:latin typeface="Arial" charset="0"/>
                  <a:cs typeface="Arial" charset="0"/>
                </a:endParaRPr>
              </a:p>
            </p:txBody>
          </p:sp>
        </mc:Choice>
        <mc:Fallback>
          <p:sp>
            <p:nvSpPr>
              <p:cNvPr id="10" name="TextBox 9"/>
              <p:cNvSpPr txBox="1">
                <a:spLocks noRot="1" noChangeAspect="1" noMove="1" noResize="1" noEditPoints="1" noAdjustHandles="1" noChangeArrowheads="1" noChangeShapeType="1" noTextEdit="1"/>
              </p:cNvSpPr>
              <p:nvPr/>
            </p:nvSpPr>
            <p:spPr>
              <a:xfrm>
                <a:off x="6558568" y="385027"/>
                <a:ext cx="360040"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6065376" y="2617275"/>
                <a:ext cx="360040"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a:solidFill>
                            <a:srgbClr val="000000"/>
                          </a:solidFill>
                          <a:latin typeface="Cambria Math"/>
                        </a:rPr>
                        <m:t>𝐶</m:t>
                      </m:r>
                    </m:oMath>
                  </m:oMathPara>
                </a14:m>
                <a:endParaRPr lang="en-GB" dirty="0">
                  <a:solidFill>
                    <a:srgbClr val="000000"/>
                  </a:solidFill>
                  <a:latin typeface="Arial" charset="0"/>
                  <a:cs typeface="Arial" charset="0"/>
                </a:endParaRPr>
              </a:p>
            </p:txBody>
          </p:sp>
        </mc:Choice>
        <mc:Fallback>
          <p:sp>
            <p:nvSpPr>
              <p:cNvPr id="11" name="TextBox 10"/>
              <p:cNvSpPr txBox="1">
                <a:spLocks noRot="1" noChangeAspect="1" noMove="1" noResize="1" noEditPoints="1" noAdjustHandles="1" noChangeArrowheads="1" noChangeShapeType="1" noTextEdit="1"/>
              </p:cNvSpPr>
              <p:nvPr/>
            </p:nvSpPr>
            <p:spPr>
              <a:xfrm>
                <a:off x="6065376" y="2617275"/>
                <a:ext cx="360040"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1892219" y="2626993"/>
                <a:ext cx="360040"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a:solidFill>
                            <a:srgbClr val="000000"/>
                          </a:solidFill>
                          <a:latin typeface="Cambria Math"/>
                        </a:rPr>
                        <m:t>𝐷</m:t>
                      </m:r>
                    </m:oMath>
                  </m:oMathPara>
                </a14:m>
                <a:endParaRPr lang="en-GB" dirty="0">
                  <a:solidFill>
                    <a:srgbClr val="000000"/>
                  </a:solidFill>
                  <a:latin typeface="Arial" charset="0"/>
                  <a:cs typeface="Arial"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892219" y="2626993"/>
                <a:ext cx="360040"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2392968" y="385027"/>
                <a:ext cx="360040" cy="369332"/>
              </a:xfrm>
              <a:prstGeom prst="rect">
                <a:avLst/>
              </a:prstGeom>
              <a:noFill/>
            </p:spPr>
            <p:txBody>
              <a:bodyPr wrap="square" rtlCol="0">
                <a:spAutoFit/>
              </a:bodyPr>
              <a:lstStyle/>
              <a:p>
                <a:pPr fontAlgn="base">
                  <a:spcBef>
                    <a:spcPct val="0"/>
                  </a:spcBef>
                  <a:spcAft>
                    <a:spcPct val="0"/>
                  </a:spcAft>
                </a:pPr>
                <a14:m>
                  <m:oMathPara xmlns:m="http://schemas.openxmlformats.org/officeDocument/2006/math">
                    <m:oMathParaPr>
                      <m:jc m:val="centerGroup"/>
                    </m:oMathParaPr>
                    <m:oMath xmlns:m="http://schemas.openxmlformats.org/officeDocument/2006/math">
                      <m:r>
                        <a:rPr lang="en-GB" i="1">
                          <a:solidFill>
                            <a:srgbClr val="000000"/>
                          </a:solidFill>
                          <a:latin typeface="Cambria Math"/>
                        </a:rPr>
                        <m:t>𝐴</m:t>
                      </m:r>
                    </m:oMath>
                  </m:oMathPara>
                </a14:m>
                <a:endParaRPr lang="en-GB" dirty="0">
                  <a:solidFill>
                    <a:srgbClr val="000000"/>
                  </a:solidFill>
                  <a:latin typeface="Arial" charset="0"/>
                  <a:cs typeface="Arial"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2392968" y="385027"/>
                <a:ext cx="360040"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7001480" y="1177115"/>
                <a:ext cx="3024336" cy="92333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fontAlgn="base">
                  <a:spcBef>
                    <a:spcPct val="0"/>
                  </a:spcBef>
                  <a:spcAft>
                    <a:spcPct val="0"/>
                  </a:spcAft>
                </a:pPr>
                <a14:m>
                  <m:oMath xmlns:m="http://schemas.openxmlformats.org/officeDocument/2006/math">
                    <m:r>
                      <a:rPr lang="en-GB" i="1">
                        <a:solidFill>
                          <a:srgbClr val="000000"/>
                        </a:solidFill>
                        <a:latin typeface="Cambria Math"/>
                      </a:rPr>
                      <m:t>𝐴𝐵𝐶𝐷</m:t>
                    </m:r>
                  </m:oMath>
                </a14:m>
                <a:r>
                  <a:rPr lang="en-GB" dirty="0">
                    <a:solidFill>
                      <a:srgbClr val="000000"/>
                    </a:solidFill>
                    <a:latin typeface="Arial" charset="0"/>
                    <a:cs typeface="Arial" charset="0"/>
                  </a:rPr>
                  <a:t> is a parallelogram. Prove that triangles </a:t>
                </a:r>
                <a14:m>
                  <m:oMath xmlns:m="http://schemas.openxmlformats.org/officeDocument/2006/math">
                    <m:r>
                      <a:rPr lang="en-GB" i="1">
                        <a:solidFill>
                          <a:srgbClr val="000000"/>
                        </a:solidFill>
                        <a:latin typeface="Cambria Math"/>
                      </a:rPr>
                      <m:t>𝐴𝐵𝐶</m:t>
                    </m:r>
                  </m:oMath>
                </a14:m>
                <a:r>
                  <a:rPr lang="en-GB" dirty="0">
                    <a:solidFill>
                      <a:srgbClr val="000000"/>
                    </a:solidFill>
                    <a:latin typeface="Arial" charset="0"/>
                    <a:cs typeface="Arial" charset="0"/>
                  </a:rPr>
                  <a:t> and </a:t>
                </a:r>
                <a14:m>
                  <m:oMath xmlns:m="http://schemas.openxmlformats.org/officeDocument/2006/math">
                    <m:r>
                      <a:rPr lang="en-GB" i="1">
                        <a:solidFill>
                          <a:srgbClr val="000000"/>
                        </a:solidFill>
                        <a:latin typeface="Cambria Math"/>
                      </a:rPr>
                      <m:t>𝐴𝐶𝐷</m:t>
                    </m:r>
                  </m:oMath>
                </a14:m>
                <a:r>
                  <a:rPr lang="en-GB" dirty="0">
                    <a:solidFill>
                      <a:srgbClr val="000000"/>
                    </a:solidFill>
                    <a:latin typeface="Arial" charset="0"/>
                    <a:cs typeface="Arial" charset="0"/>
                  </a:rPr>
                  <a:t> are congruent.</a:t>
                </a:r>
              </a:p>
            </p:txBody>
          </p:sp>
        </mc:Choice>
        <mc:Fallback>
          <p:sp>
            <p:nvSpPr>
              <p:cNvPr id="14" name="TextBox 13"/>
              <p:cNvSpPr txBox="1">
                <a:spLocks noRot="1" noChangeAspect="1" noMove="1" noResize="1" noEditPoints="1" noAdjustHandles="1" noChangeArrowheads="1" noChangeShapeType="1" noTextEdit="1"/>
              </p:cNvSpPr>
              <p:nvPr/>
            </p:nvSpPr>
            <p:spPr>
              <a:xfrm>
                <a:off x="7001480" y="1177115"/>
                <a:ext cx="3024336" cy="923330"/>
              </a:xfrm>
              <a:prstGeom prst="rect">
                <a:avLst/>
              </a:prstGeom>
              <a:blipFill>
                <a:blip r:embed="rId7"/>
                <a:stretch>
                  <a:fillRect b="-11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1906174" y="3033526"/>
                <a:ext cx="2376264"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fontAlgn="base">
                  <a:spcBef>
                    <a:spcPct val="0"/>
                  </a:spcBef>
                  <a:spcAft>
                    <a:spcPct val="0"/>
                  </a:spcAft>
                </a:pPr>
                <a:r>
                  <a:rPr lang="en-GB" dirty="0">
                    <a:solidFill>
                      <a:srgbClr val="FFFFFF"/>
                    </a:solidFill>
                    <a:latin typeface="Arial"/>
                    <a:cs typeface="Arial"/>
                  </a:rPr>
                  <a:t>Using </a:t>
                </a:r>
                <a14:m>
                  <m:oMath xmlns:m="http://schemas.openxmlformats.org/officeDocument/2006/math">
                    <m:r>
                      <a:rPr lang="en-GB" i="1">
                        <a:solidFill>
                          <a:srgbClr val="FFFFFF"/>
                        </a:solidFill>
                        <a:latin typeface="Cambria Math"/>
                      </a:rPr>
                      <m:t>𝑆𝑆𝑆</m:t>
                    </m:r>
                  </m:oMath>
                </a14:m>
                <a:r>
                  <a:rPr lang="en-GB" dirty="0">
                    <a:solidFill>
                      <a:srgbClr val="FFFFFF"/>
                    </a:solidFill>
                    <a:latin typeface="Arial"/>
                    <a:cs typeface="Arial"/>
                  </a:rPr>
                  <a:t>:</a:t>
                </a:r>
              </a:p>
            </p:txBody>
          </p:sp>
        </mc:Choice>
        <mc:Fallback>
          <p:sp>
            <p:nvSpPr>
              <p:cNvPr id="15" name="TextBox 14"/>
              <p:cNvSpPr txBox="1">
                <a:spLocks noRot="1" noChangeAspect="1" noMove="1" noResize="1" noEditPoints="1" noAdjustHandles="1" noChangeArrowheads="1" noChangeShapeType="1" noTextEdit="1"/>
              </p:cNvSpPr>
              <p:nvPr/>
            </p:nvSpPr>
            <p:spPr>
              <a:xfrm>
                <a:off x="1906174" y="3033526"/>
                <a:ext cx="2376264" cy="369332"/>
              </a:xfrm>
              <a:prstGeom prst="rect">
                <a:avLst/>
              </a:prstGeom>
              <a:blipFill>
                <a:blip r:embed="rId8"/>
                <a:stretch>
                  <a:fillRect l="-2046" t="-8065" b="-2419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1906174" y="3537583"/>
                <a:ext cx="2376264" cy="2169825"/>
              </a:xfrm>
              <a:prstGeom prst="rect">
                <a:avLst/>
              </a:prstGeom>
              <a:noFill/>
            </p:spPr>
            <p:txBody>
              <a:bodyPr wrap="square" rtlCol="0">
                <a:spAutoFit/>
              </a:bodyPr>
              <a:lstStyle/>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𝐴𝐶</m:t>
                    </m:r>
                  </m:oMath>
                </a14:m>
                <a:r>
                  <a:rPr lang="en-GB" sz="1500" dirty="0">
                    <a:solidFill>
                      <a:srgbClr val="000000"/>
                    </a:solidFill>
                    <a:latin typeface="Arial" charset="0"/>
                    <a:cs typeface="Arial" charset="0"/>
                  </a:rPr>
                  <a:t> is common.</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𝐴𝐷</m:t>
                    </m:r>
                    <m:r>
                      <a:rPr lang="en-GB" sz="1500" i="1">
                        <a:solidFill>
                          <a:srgbClr val="000000"/>
                        </a:solidFill>
                        <a:latin typeface="Cambria Math"/>
                      </a:rPr>
                      <m:t>=</m:t>
                    </m:r>
                    <m:r>
                      <a:rPr lang="en-GB" sz="1500" i="1">
                        <a:solidFill>
                          <a:srgbClr val="000000"/>
                        </a:solidFill>
                        <a:latin typeface="Cambria Math"/>
                      </a:rPr>
                      <m:t>𝐵𝐶</m:t>
                    </m:r>
                  </m:oMath>
                </a14:m>
                <a:r>
                  <a:rPr lang="en-GB" sz="1500" dirty="0">
                    <a:solidFill>
                      <a:srgbClr val="000000"/>
                    </a:solidFill>
                    <a:latin typeface="Arial" charset="0"/>
                    <a:cs typeface="Arial" charset="0"/>
                  </a:rPr>
                  <a:t> as opposite sides of parallelogram are equal in length.</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𝐴𝐵</m:t>
                    </m:r>
                    <m:r>
                      <a:rPr lang="en-GB" sz="1500" i="1">
                        <a:solidFill>
                          <a:srgbClr val="000000"/>
                        </a:solidFill>
                        <a:latin typeface="Cambria Math"/>
                      </a:rPr>
                      <m:t>=</m:t>
                    </m:r>
                    <m:r>
                      <a:rPr lang="en-GB" sz="1500" i="1">
                        <a:solidFill>
                          <a:srgbClr val="000000"/>
                        </a:solidFill>
                        <a:latin typeface="Cambria Math"/>
                      </a:rPr>
                      <m:t>𝐷𝐶</m:t>
                    </m:r>
                  </m:oMath>
                </a14:m>
                <a:r>
                  <a:rPr lang="en-GB" sz="1500" dirty="0">
                    <a:solidFill>
                      <a:srgbClr val="000000"/>
                    </a:solidFill>
                    <a:latin typeface="Arial" charset="0"/>
                    <a:cs typeface="Arial" charset="0"/>
                  </a:rPr>
                  <a:t> for same reason.</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m:t>
                    </m:r>
                  </m:oMath>
                </a14:m>
                <a:r>
                  <a:rPr lang="en-GB" sz="1500" dirty="0">
                    <a:solidFill>
                      <a:srgbClr val="000000"/>
                    </a:solidFill>
                    <a:latin typeface="Arial" charset="0"/>
                    <a:cs typeface="Arial" charset="0"/>
                  </a:rPr>
                  <a:t> Triangles </a:t>
                </a:r>
                <a14:m>
                  <m:oMath xmlns:m="http://schemas.openxmlformats.org/officeDocument/2006/math">
                    <m:r>
                      <a:rPr lang="en-GB" sz="1500" i="1">
                        <a:solidFill>
                          <a:srgbClr val="000000"/>
                        </a:solidFill>
                        <a:latin typeface="Cambria Math"/>
                      </a:rPr>
                      <m:t>𝐴𝐵𝐶</m:t>
                    </m:r>
                  </m:oMath>
                </a14:m>
                <a:r>
                  <a:rPr lang="en-GB" sz="1500" dirty="0">
                    <a:solidFill>
                      <a:srgbClr val="000000"/>
                    </a:solidFill>
                    <a:latin typeface="Arial" charset="0"/>
                    <a:cs typeface="Arial" charset="0"/>
                  </a:rPr>
                  <a:t> and </a:t>
                </a:r>
                <a14:m>
                  <m:oMath xmlns:m="http://schemas.openxmlformats.org/officeDocument/2006/math">
                    <m:r>
                      <a:rPr lang="en-GB" sz="1500" i="1">
                        <a:solidFill>
                          <a:srgbClr val="000000"/>
                        </a:solidFill>
                        <a:latin typeface="Cambria Math"/>
                      </a:rPr>
                      <m:t>𝐴𝐶𝐷</m:t>
                    </m:r>
                  </m:oMath>
                </a14:m>
                <a:r>
                  <a:rPr lang="en-GB" sz="1500" dirty="0">
                    <a:solidFill>
                      <a:srgbClr val="000000"/>
                    </a:solidFill>
                    <a:latin typeface="Arial" charset="0"/>
                    <a:cs typeface="Arial" charset="0"/>
                  </a:rPr>
                  <a:t> are congruent by SSS.</a:t>
                </a:r>
              </a:p>
            </p:txBody>
          </p:sp>
        </mc:Choice>
        <mc:Fallback>
          <p:sp>
            <p:nvSpPr>
              <p:cNvPr id="16" name="TextBox 15"/>
              <p:cNvSpPr txBox="1">
                <a:spLocks noRot="1" noChangeAspect="1" noMove="1" noResize="1" noEditPoints="1" noAdjustHandles="1" noChangeArrowheads="1" noChangeShapeType="1" noTextEdit="1"/>
              </p:cNvSpPr>
              <p:nvPr/>
            </p:nvSpPr>
            <p:spPr>
              <a:xfrm>
                <a:off x="1906174" y="3537583"/>
                <a:ext cx="2376264" cy="2169825"/>
              </a:xfrm>
              <a:prstGeom prst="rect">
                <a:avLst/>
              </a:prstGeom>
              <a:blipFill>
                <a:blip r:embed="rId9"/>
                <a:stretch>
                  <a:fillRect l="-771" t="-562" r="-1799" b="-224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4509201" y="3033526"/>
                <a:ext cx="265355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fontAlgn="base">
                  <a:spcBef>
                    <a:spcPct val="0"/>
                  </a:spcBef>
                  <a:spcAft>
                    <a:spcPct val="0"/>
                  </a:spcAft>
                </a:pPr>
                <a:r>
                  <a:rPr lang="en-GB" dirty="0">
                    <a:solidFill>
                      <a:srgbClr val="FFFFFF"/>
                    </a:solidFill>
                    <a:latin typeface="Arial"/>
                    <a:cs typeface="Arial"/>
                  </a:rPr>
                  <a:t>Using </a:t>
                </a:r>
                <a14:m>
                  <m:oMath xmlns:m="http://schemas.openxmlformats.org/officeDocument/2006/math">
                    <m:r>
                      <a:rPr lang="en-GB" i="1">
                        <a:solidFill>
                          <a:srgbClr val="FFFFFF"/>
                        </a:solidFill>
                        <a:latin typeface="Cambria Math"/>
                      </a:rPr>
                      <m:t>𝑆𝐴𝑆</m:t>
                    </m:r>
                  </m:oMath>
                </a14:m>
                <a:r>
                  <a:rPr lang="en-GB" dirty="0">
                    <a:solidFill>
                      <a:srgbClr val="FFFFFF"/>
                    </a:solidFill>
                    <a:latin typeface="Arial"/>
                    <a:cs typeface="Arial"/>
                  </a:rPr>
                  <a:t>:</a:t>
                </a:r>
              </a:p>
            </p:txBody>
          </p:sp>
        </mc:Choice>
        <mc:Fallback>
          <p:sp>
            <p:nvSpPr>
              <p:cNvPr id="17" name="TextBox 16"/>
              <p:cNvSpPr txBox="1">
                <a:spLocks noRot="1" noChangeAspect="1" noMove="1" noResize="1" noEditPoints="1" noAdjustHandles="1" noChangeArrowheads="1" noChangeShapeType="1" noTextEdit="1"/>
              </p:cNvSpPr>
              <p:nvPr/>
            </p:nvSpPr>
            <p:spPr>
              <a:xfrm>
                <a:off x="4509201" y="3033526"/>
                <a:ext cx="2653557" cy="369332"/>
              </a:xfrm>
              <a:prstGeom prst="rect">
                <a:avLst/>
              </a:prstGeom>
              <a:blipFill>
                <a:blip r:embed="rId10"/>
                <a:stretch>
                  <a:fillRect l="-1831" t="-8065" b="-24194"/>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4503908" y="3421401"/>
                <a:ext cx="2586842" cy="2862322"/>
              </a:xfrm>
              <a:prstGeom prst="rect">
                <a:avLst/>
              </a:prstGeom>
              <a:noFill/>
            </p:spPr>
            <p:txBody>
              <a:bodyPr wrap="square" rtlCol="0">
                <a:spAutoFit/>
              </a:bodyPr>
              <a:lstStyle/>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𝐴𝐷</m:t>
                    </m:r>
                    <m:r>
                      <a:rPr lang="en-GB" sz="1500" i="1">
                        <a:solidFill>
                          <a:srgbClr val="000000"/>
                        </a:solidFill>
                        <a:latin typeface="Cambria Math"/>
                      </a:rPr>
                      <m:t>=</m:t>
                    </m:r>
                    <m:r>
                      <a:rPr lang="en-GB" sz="1500" i="1">
                        <a:solidFill>
                          <a:srgbClr val="000000"/>
                        </a:solidFill>
                        <a:latin typeface="Cambria Math"/>
                      </a:rPr>
                      <m:t>𝐵𝐶</m:t>
                    </m:r>
                  </m:oMath>
                </a14:m>
                <a:r>
                  <a:rPr lang="en-GB" sz="1500" dirty="0">
                    <a:solidFill>
                      <a:srgbClr val="000000"/>
                    </a:solidFill>
                    <a:latin typeface="Arial" charset="0"/>
                    <a:cs typeface="Arial" charset="0"/>
                  </a:rPr>
                  <a:t> as opposite sides of parallelogram are equal in length.</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m:t>
                    </m:r>
                    <m:r>
                      <a:rPr lang="en-GB" sz="1500" i="1">
                        <a:solidFill>
                          <a:srgbClr val="000000"/>
                        </a:solidFill>
                        <a:latin typeface="Cambria Math"/>
                      </a:rPr>
                      <m:t>𝐴𝐷𝐶</m:t>
                    </m:r>
                    <m:r>
                      <a:rPr lang="en-GB" sz="1500" i="1">
                        <a:solidFill>
                          <a:srgbClr val="000000"/>
                        </a:solidFill>
                        <a:latin typeface="Cambria Math"/>
                      </a:rPr>
                      <m:t>=∠</m:t>
                    </m:r>
                    <m:r>
                      <a:rPr lang="en-GB" sz="1500" i="1">
                        <a:solidFill>
                          <a:srgbClr val="000000"/>
                        </a:solidFill>
                        <a:latin typeface="Cambria Math"/>
                      </a:rPr>
                      <m:t>𝐴𝐵𝐶</m:t>
                    </m:r>
                  </m:oMath>
                </a14:m>
                <a:r>
                  <a:rPr lang="en-GB" sz="1500" dirty="0">
                    <a:solidFill>
                      <a:srgbClr val="000000"/>
                    </a:solidFill>
                    <a:latin typeface="Arial" charset="0"/>
                    <a:cs typeface="Arial" charset="0"/>
                  </a:rPr>
                  <a:t> as opposite angles of parallelogram are equal.</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𝐴𝐵</m:t>
                    </m:r>
                    <m:r>
                      <a:rPr lang="en-GB" sz="1500" i="1">
                        <a:solidFill>
                          <a:srgbClr val="000000"/>
                        </a:solidFill>
                        <a:latin typeface="Cambria Math"/>
                      </a:rPr>
                      <m:t>=</m:t>
                    </m:r>
                    <m:r>
                      <a:rPr lang="en-GB" sz="1500" i="1">
                        <a:solidFill>
                          <a:srgbClr val="000000"/>
                        </a:solidFill>
                        <a:latin typeface="Cambria Math"/>
                      </a:rPr>
                      <m:t>𝐷𝐶</m:t>
                    </m:r>
                  </m:oMath>
                </a14:m>
                <a:r>
                  <a:rPr lang="en-GB" sz="1500" dirty="0">
                    <a:solidFill>
                      <a:srgbClr val="000000"/>
                    </a:solidFill>
                    <a:latin typeface="Arial" charset="0"/>
                    <a:cs typeface="Arial" charset="0"/>
                  </a:rPr>
                  <a:t> as opposite sides of parallelogram are equal in length.</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m:t>
                    </m:r>
                  </m:oMath>
                </a14:m>
                <a:r>
                  <a:rPr lang="en-GB" sz="1500" dirty="0">
                    <a:solidFill>
                      <a:srgbClr val="000000"/>
                    </a:solidFill>
                    <a:latin typeface="Arial" charset="0"/>
                    <a:cs typeface="Arial" charset="0"/>
                  </a:rPr>
                  <a:t> Triangles </a:t>
                </a:r>
                <a14:m>
                  <m:oMath xmlns:m="http://schemas.openxmlformats.org/officeDocument/2006/math">
                    <m:r>
                      <a:rPr lang="en-GB" sz="1500" i="1">
                        <a:solidFill>
                          <a:srgbClr val="000000"/>
                        </a:solidFill>
                        <a:latin typeface="Cambria Math"/>
                      </a:rPr>
                      <m:t>𝐴𝐵𝐶</m:t>
                    </m:r>
                  </m:oMath>
                </a14:m>
                <a:r>
                  <a:rPr lang="en-GB" sz="1500" dirty="0">
                    <a:solidFill>
                      <a:srgbClr val="000000"/>
                    </a:solidFill>
                    <a:latin typeface="Arial" charset="0"/>
                    <a:cs typeface="Arial" charset="0"/>
                  </a:rPr>
                  <a:t> and </a:t>
                </a:r>
                <a14:m>
                  <m:oMath xmlns:m="http://schemas.openxmlformats.org/officeDocument/2006/math">
                    <m:r>
                      <a:rPr lang="en-GB" sz="1500" i="1">
                        <a:solidFill>
                          <a:srgbClr val="000000"/>
                        </a:solidFill>
                        <a:latin typeface="Cambria Math"/>
                      </a:rPr>
                      <m:t>𝐴𝐶𝐷</m:t>
                    </m:r>
                  </m:oMath>
                </a14:m>
                <a:r>
                  <a:rPr lang="en-GB" sz="1500" dirty="0">
                    <a:solidFill>
                      <a:srgbClr val="000000"/>
                    </a:solidFill>
                    <a:latin typeface="Arial" charset="0"/>
                    <a:cs typeface="Arial" charset="0"/>
                  </a:rPr>
                  <a:t> are congruent by SAS.</a:t>
                </a:r>
              </a:p>
            </p:txBody>
          </p:sp>
        </mc:Choice>
        <mc:Fallback>
          <p:sp>
            <p:nvSpPr>
              <p:cNvPr id="18" name="TextBox 17"/>
              <p:cNvSpPr txBox="1">
                <a:spLocks noRot="1" noChangeAspect="1" noMove="1" noResize="1" noEditPoints="1" noAdjustHandles="1" noChangeArrowheads="1" noChangeShapeType="1" noTextEdit="1"/>
              </p:cNvSpPr>
              <p:nvPr/>
            </p:nvSpPr>
            <p:spPr>
              <a:xfrm>
                <a:off x="4503908" y="3421401"/>
                <a:ext cx="2586842" cy="2862322"/>
              </a:xfrm>
              <a:prstGeom prst="rect">
                <a:avLst/>
              </a:prstGeom>
              <a:blipFill>
                <a:blip r:embed="rId11"/>
                <a:stretch>
                  <a:fillRect l="-708" t="-426" b="-1489"/>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7378783" y="3019076"/>
                <a:ext cx="265355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fontAlgn="base">
                  <a:spcBef>
                    <a:spcPct val="0"/>
                  </a:spcBef>
                  <a:spcAft>
                    <a:spcPct val="0"/>
                  </a:spcAft>
                </a:pPr>
                <a:r>
                  <a:rPr lang="en-GB" dirty="0">
                    <a:solidFill>
                      <a:srgbClr val="FFFFFF"/>
                    </a:solidFill>
                    <a:latin typeface="Arial"/>
                    <a:cs typeface="Arial"/>
                  </a:rPr>
                  <a:t>Using </a:t>
                </a:r>
                <a14:m>
                  <m:oMath xmlns:m="http://schemas.openxmlformats.org/officeDocument/2006/math">
                    <m:r>
                      <a:rPr lang="en-GB" i="1">
                        <a:solidFill>
                          <a:srgbClr val="FFFFFF"/>
                        </a:solidFill>
                        <a:latin typeface="Cambria Math"/>
                      </a:rPr>
                      <m:t>𝐴𝑆𝐴</m:t>
                    </m:r>
                  </m:oMath>
                </a14:m>
                <a:r>
                  <a:rPr lang="en-GB" dirty="0">
                    <a:solidFill>
                      <a:srgbClr val="FFFFFF"/>
                    </a:solidFill>
                    <a:latin typeface="Arial"/>
                    <a:cs typeface="Arial"/>
                  </a:rPr>
                  <a:t>:</a:t>
                </a:r>
              </a:p>
            </p:txBody>
          </p:sp>
        </mc:Choice>
        <mc:Fallback>
          <p:sp>
            <p:nvSpPr>
              <p:cNvPr id="19" name="TextBox 18"/>
              <p:cNvSpPr txBox="1">
                <a:spLocks noRot="1" noChangeAspect="1" noMove="1" noResize="1" noEditPoints="1" noAdjustHandles="1" noChangeArrowheads="1" noChangeShapeType="1" noTextEdit="1"/>
              </p:cNvSpPr>
              <p:nvPr/>
            </p:nvSpPr>
            <p:spPr>
              <a:xfrm>
                <a:off x="7378783" y="3019076"/>
                <a:ext cx="2653557" cy="369332"/>
              </a:xfrm>
              <a:prstGeom prst="rect">
                <a:avLst/>
              </a:prstGeom>
              <a:blipFill>
                <a:blip r:embed="rId12"/>
                <a:stretch>
                  <a:fillRect l="-1598" t="-6349" b="-22222"/>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7446845" y="3421401"/>
                <a:ext cx="2586842" cy="2862322"/>
              </a:xfrm>
              <a:prstGeom prst="rect">
                <a:avLst/>
              </a:prstGeom>
              <a:noFill/>
            </p:spPr>
            <p:txBody>
              <a:bodyPr wrap="square" rtlCol="0">
                <a:spAutoFit/>
              </a:bodyPr>
              <a:lstStyle/>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m:t>
                    </m:r>
                    <m:r>
                      <a:rPr lang="en-GB" sz="1500" i="1">
                        <a:solidFill>
                          <a:srgbClr val="000000"/>
                        </a:solidFill>
                        <a:latin typeface="Cambria Math"/>
                      </a:rPr>
                      <m:t>𝐴𝐷𝐶</m:t>
                    </m:r>
                    <m:r>
                      <a:rPr lang="en-GB" sz="1500" i="1">
                        <a:solidFill>
                          <a:srgbClr val="000000"/>
                        </a:solidFill>
                        <a:latin typeface="Cambria Math"/>
                      </a:rPr>
                      <m:t>=∠</m:t>
                    </m:r>
                    <m:r>
                      <a:rPr lang="en-GB" sz="1500" i="1">
                        <a:solidFill>
                          <a:srgbClr val="000000"/>
                        </a:solidFill>
                        <a:latin typeface="Cambria Math"/>
                      </a:rPr>
                      <m:t>𝐴𝐵𝐶</m:t>
                    </m:r>
                  </m:oMath>
                </a14:m>
                <a:r>
                  <a:rPr lang="en-GB" sz="1500" dirty="0">
                    <a:solidFill>
                      <a:srgbClr val="000000"/>
                    </a:solidFill>
                    <a:latin typeface="Arial" charset="0"/>
                    <a:cs typeface="Arial" charset="0"/>
                  </a:rPr>
                  <a:t> as opposite angles of parallelogram are equal.</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𝐴𝐵</m:t>
                    </m:r>
                    <m:r>
                      <a:rPr lang="en-GB" sz="1500" i="1">
                        <a:solidFill>
                          <a:srgbClr val="000000"/>
                        </a:solidFill>
                        <a:latin typeface="Cambria Math"/>
                      </a:rPr>
                      <m:t>=</m:t>
                    </m:r>
                    <m:r>
                      <a:rPr lang="en-GB" sz="1500" i="1">
                        <a:solidFill>
                          <a:srgbClr val="000000"/>
                        </a:solidFill>
                        <a:latin typeface="Cambria Math"/>
                      </a:rPr>
                      <m:t>𝐷𝐶</m:t>
                    </m:r>
                  </m:oMath>
                </a14:m>
                <a:r>
                  <a:rPr lang="en-GB" sz="1500" dirty="0">
                    <a:solidFill>
                      <a:srgbClr val="000000"/>
                    </a:solidFill>
                    <a:latin typeface="Arial" charset="0"/>
                    <a:cs typeface="Arial" charset="0"/>
                  </a:rPr>
                  <a:t> as opposite sides of parallelogram are equal in length.</a:t>
                </a: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m:t>
                    </m:r>
                    <m:r>
                      <a:rPr lang="en-GB" sz="1500" i="1">
                        <a:solidFill>
                          <a:srgbClr val="000000"/>
                        </a:solidFill>
                        <a:latin typeface="Cambria Math"/>
                      </a:rPr>
                      <m:t>𝐷𝐴𝐶</m:t>
                    </m:r>
                    <m:r>
                      <a:rPr lang="en-GB" sz="1500" i="1">
                        <a:solidFill>
                          <a:srgbClr val="000000"/>
                        </a:solidFill>
                        <a:latin typeface="Cambria Math"/>
                      </a:rPr>
                      <m:t>=∠</m:t>
                    </m:r>
                    <m:r>
                      <a:rPr lang="en-GB" sz="1500" i="1">
                        <a:solidFill>
                          <a:srgbClr val="000000"/>
                        </a:solidFill>
                        <a:latin typeface="Cambria Math"/>
                      </a:rPr>
                      <m:t>𝐴𝐶𝐵</m:t>
                    </m:r>
                  </m:oMath>
                </a14:m>
                <a:r>
                  <a:rPr lang="en-GB" sz="1500" dirty="0">
                    <a:solidFill>
                      <a:srgbClr val="000000"/>
                    </a:solidFill>
                    <a:latin typeface="Arial" charset="0"/>
                    <a:cs typeface="Arial" charset="0"/>
                  </a:rPr>
                  <a:t> as alternate angles are equal. </a:t>
                </a:r>
                <a:endParaRPr lang="en-GB" sz="1500" i="1" dirty="0">
                  <a:solidFill>
                    <a:srgbClr val="000000"/>
                  </a:solidFill>
                  <a:latin typeface="Cambria Math"/>
                  <a:cs typeface="Arial" charset="0"/>
                </a:endParaRPr>
              </a:p>
              <a:p>
                <a:pPr marL="285750" indent="-285750" fontAlgn="base">
                  <a:spcBef>
                    <a:spcPct val="0"/>
                  </a:spcBef>
                  <a:spcAft>
                    <a:spcPct val="0"/>
                  </a:spcAft>
                  <a:buFont typeface="Arial" charset="0"/>
                  <a:buChar char="•"/>
                </a:pPr>
                <a14:m>
                  <m:oMath xmlns:m="http://schemas.openxmlformats.org/officeDocument/2006/math">
                    <m:r>
                      <a:rPr lang="en-GB" sz="1500" i="1">
                        <a:solidFill>
                          <a:srgbClr val="000000"/>
                        </a:solidFill>
                        <a:latin typeface="Cambria Math"/>
                      </a:rPr>
                      <m:t>∴</m:t>
                    </m:r>
                  </m:oMath>
                </a14:m>
                <a:r>
                  <a:rPr lang="en-GB" sz="1500" dirty="0">
                    <a:solidFill>
                      <a:srgbClr val="000000"/>
                    </a:solidFill>
                    <a:latin typeface="Arial" charset="0"/>
                    <a:cs typeface="Arial" charset="0"/>
                  </a:rPr>
                  <a:t> Triangles </a:t>
                </a:r>
                <a14:m>
                  <m:oMath xmlns:m="http://schemas.openxmlformats.org/officeDocument/2006/math">
                    <m:r>
                      <a:rPr lang="en-GB" sz="1500" i="1">
                        <a:solidFill>
                          <a:srgbClr val="000000"/>
                        </a:solidFill>
                        <a:latin typeface="Cambria Math"/>
                      </a:rPr>
                      <m:t>𝐴𝐵𝐶</m:t>
                    </m:r>
                  </m:oMath>
                </a14:m>
                <a:r>
                  <a:rPr lang="en-GB" sz="1500" dirty="0">
                    <a:solidFill>
                      <a:srgbClr val="000000"/>
                    </a:solidFill>
                    <a:latin typeface="Arial" charset="0"/>
                    <a:cs typeface="Arial" charset="0"/>
                  </a:rPr>
                  <a:t> and </a:t>
                </a:r>
                <a14:m>
                  <m:oMath xmlns:m="http://schemas.openxmlformats.org/officeDocument/2006/math">
                    <m:r>
                      <a:rPr lang="en-GB" sz="1500" i="1">
                        <a:solidFill>
                          <a:srgbClr val="000000"/>
                        </a:solidFill>
                        <a:latin typeface="Cambria Math"/>
                      </a:rPr>
                      <m:t>𝐴𝐶𝐷</m:t>
                    </m:r>
                  </m:oMath>
                </a14:m>
                <a:r>
                  <a:rPr lang="en-GB" sz="1500" dirty="0">
                    <a:solidFill>
                      <a:srgbClr val="000000"/>
                    </a:solidFill>
                    <a:latin typeface="Arial" charset="0"/>
                    <a:cs typeface="Arial" charset="0"/>
                  </a:rPr>
                  <a:t> are congruent by ASA.</a:t>
                </a:r>
              </a:p>
            </p:txBody>
          </p:sp>
        </mc:Choice>
        <mc:Fallback>
          <p:sp>
            <p:nvSpPr>
              <p:cNvPr id="20" name="TextBox 19"/>
              <p:cNvSpPr txBox="1">
                <a:spLocks noRot="1" noChangeAspect="1" noMove="1" noResize="1" noEditPoints="1" noAdjustHandles="1" noChangeArrowheads="1" noChangeShapeType="1" noTextEdit="1"/>
              </p:cNvSpPr>
              <p:nvPr/>
            </p:nvSpPr>
            <p:spPr>
              <a:xfrm>
                <a:off x="7446845" y="3421401"/>
                <a:ext cx="2586842" cy="2862322"/>
              </a:xfrm>
              <a:prstGeom prst="rect">
                <a:avLst/>
              </a:prstGeom>
              <a:blipFill>
                <a:blip r:embed="rId13"/>
                <a:stretch>
                  <a:fillRect l="-708" t="-426" b="-1489"/>
                </a:stretch>
              </a:blipFill>
            </p:spPr>
            <p:txBody>
              <a:bodyPr/>
              <a:lstStyle/>
              <a:p>
                <a:r>
                  <a:rPr lang="en-GB">
                    <a:noFill/>
                  </a:rPr>
                  <a:t> </a:t>
                </a:r>
              </a:p>
            </p:txBody>
          </p:sp>
        </mc:Fallback>
      </mc:AlternateContent>
      <p:grpSp>
        <p:nvGrpSpPr>
          <p:cNvPr id="21" name="Group 20"/>
          <p:cNvGrpSpPr/>
          <p:nvPr/>
        </p:nvGrpSpPr>
        <p:grpSpPr>
          <a:xfrm>
            <a:off x="4693998" y="569693"/>
            <a:ext cx="107341" cy="192746"/>
            <a:chOff x="3128613" y="1093386"/>
            <a:chExt cx="107341" cy="192746"/>
          </a:xfrm>
        </p:grpSpPr>
        <p:cxnSp>
          <p:nvCxnSpPr>
            <p:cNvPr id="22" name="Straight Connector 21"/>
            <p:cNvCxnSpPr/>
            <p:nvPr/>
          </p:nvCxnSpPr>
          <p:spPr>
            <a:xfrm>
              <a:off x="3131840" y="1093386"/>
              <a:ext cx="100887" cy="107341"/>
            </a:xfrm>
            <a:prstGeom prst="line">
              <a:avLst/>
            </a:prstGeom>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a:xfrm rot="5400000">
              <a:off x="3131840" y="1182018"/>
              <a:ext cx="100887" cy="107341"/>
            </a:xfrm>
            <a:prstGeom prst="line">
              <a:avLst/>
            </a:prstGeom>
          </p:spPr>
          <p:style>
            <a:lnRef idx="2">
              <a:schemeClr val="dk1"/>
            </a:lnRef>
            <a:fillRef idx="0">
              <a:schemeClr val="dk1"/>
            </a:fillRef>
            <a:effectRef idx="1">
              <a:schemeClr val="dk1"/>
            </a:effectRef>
            <a:fontRef idx="minor">
              <a:schemeClr val="tx1"/>
            </a:fontRef>
          </p:style>
        </p:cxnSp>
      </p:grpSp>
      <p:grpSp>
        <p:nvGrpSpPr>
          <p:cNvPr id="24" name="Group 23"/>
          <p:cNvGrpSpPr/>
          <p:nvPr/>
        </p:nvGrpSpPr>
        <p:grpSpPr>
          <a:xfrm>
            <a:off x="4061538" y="2588993"/>
            <a:ext cx="107341" cy="192746"/>
            <a:chOff x="3128613" y="1093386"/>
            <a:chExt cx="107341" cy="192746"/>
          </a:xfrm>
        </p:grpSpPr>
        <p:cxnSp>
          <p:nvCxnSpPr>
            <p:cNvPr id="25" name="Straight Connector 24"/>
            <p:cNvCxnSpPr/>
            <p:nvPr/>
          </p:nvCxnSpPr>
          <p:spPr>
            <a:xfrm>
              <a:off x="3131840" y="1093386"/>
              <a:ext cx="100887" cy="107341"/>
            </a:xfrm>
            <a:prstGeom prst="line">
              <a:avLst/>
            </a:prstGeom>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a:xfrm rot="5400000">
              <a:off x="3131840" y="1182018"/>
              <a:ext cx="100887" cy="107341"/>
            </a:xfrm>
            <a:prstGeom prst="line">
              <a:avLst/>
            </a:prstGeom>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rot="16734073">
            <a:off x="6253967" y="1576869"/>
            <a:ext cx="107341" cy="192746"/>
            <a:chOff x="3128613" y="1093386"/>
            <a:chExt cx="107341" cy="192746"/>
          </a:xfrm>
        </p:grpSpPr>
        <p:cxnSp>
          <p:nvCxnSpPr>
            <p:cNvPr id="28" name="Straight Connector 27"/>
            <p:cNvCxnSpPr/>
            <p:nvPr/>
          </p:nvCxnSpPr>
          <p:spPr>
            <a:xfrm>
              <a:off x="3131840" y="1093386"/>
              <a:ext cx="100887" cy="107341"/>
            </a:xfrm>
            <a:prstGeom prst="line">
              <a:avLst/>
            </a:prstGeom>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a:xfrm rot="5400000">
              <a:off x="3131840" y="1182018"/>
              <a:ext cx="100887" cy="107341"/>
            </a:xfrm>
            <a:prstGeom prst="line">
              <a:avLst/>
            </a:prstGeom>
          </p:spPr>
          <p:style>
            <a:lnRef idx="2">
              <a:schemeClr val="dk1"/>
            </a:lnRef>
            <a:fillRef idx="0">
              <a:schemeClr val="dk1"/>
            </a:fillRef>
            <a:effectRef idx="1">
              <a:schemeClr val="dk1"/>
            </a:effectRef>
            <a:fontRef idx="minor">
              <a:schemeClr val="tx1"/>
            </a:fontRef>
          </p:style>
        </p:cxnSp>
      </p:grpSp>
      <p:grpSp>
        <p:nvGrpSpPr>
          <p:cNvPr id="30" name="Group 29"/>
          <p:cNvGrpSpPr/>
          <p:nvPr/>
        </p:nvGrpSpPr>
        <p:grpSpPr>
          <a:xfrm rot="16734073">
            <a:off x="6268229" y="1516039"/>
            <a:ext cx="107341" cy="192746"/>
            <a:chOff x="3128613" y="1093386"/>
            <a:chExt cx="107341" cy="192746"/>
          </a:xfrm>
        </p:grpSpPr>
        <p:cxnSp>
          <p:nvCxnSpPr>
            <p:cNvPr id="31" name="Straight Connector 30"/>
            <p:cNvCxnSpPr/>
            <p:nvPr/>
          </p:nvCxnSpPr>
          <p:spPr>
            <a:xfrm>
              <a:off x="3131840" y="1093386"/>
              <a:ext cx="100887" cy="107341"/>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a:xfrm rot="5400000">
              <a:off x="3131840" y="1182018"/>
              <a:ext cx="100887" cy="107341"/>
            </a:xfrm>
            <a:prstGeom prst="line">
              <a:avLst/>
            </a:prstGeom>
          </p:spPr>
          <p:style>
            <a:lnRef idx="2">
              <a:schemeClr val="dk1"/>
            </a:lnRef>
            <a:fillRef idx="0">
              <a:schemeClr val="dk1"/>
            </a:fillRef>
            <a:effectRef idx="1">
              <a:schemeClr val="dk1"/>
            </a:effectRef>
            <a:fontRef idx="minor">
              <a:schemeClr val="tx1"/>
            </a:fontRef>
          </p:style>
        </p:cxnSp>
      </p:grpSp>
      <p:grpSp>
        <p:nvGrpSpPr>
          <p:cNvPr id="33" name="Group 32"/>
          <p:cNvGrpSpPr/>
          <p:nvPr/>
        </p:nvGrpSpPr>
        <p:grpSpPr>
          <a:xfrm rot="16734073">
            <a:off x="2412217" y="1691170"/>
            <a:ext cx="107341" cy="192746"/>
            <a:chOff x="3128613" y="1093386"/>
            <a:chExt cx="107341" cy="192746"/>
          </a:xfrm>
        </p:grpSpPr>
        <p:cxnSp>
          <p:nvCxnSpPr>
            <p:cNvPr id="34" name="Straight Connector 33"/>
            <p:cNvCxnSpPr/>
            <p:nvPr/>
          </p:nvCxnSpPr>
          <p:spPr>
            <a:xfrm>
              <a:off x="3131840" y="1093386"/>
              <a:ext cx="100887" cy="107341"/>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a:xfrm rot="5400000">
              <a:off x="3131840" y="1182018"/>
              <a:ext cx="100887" cy="107341"/>
            </a:xfrm>
            <a:prstGeom prst="line">
              <a:avLst/>
            </a:prstGeom>
          </p:spPr>
          <p:style>
            <a:lnRef idx="2">
              <a:schemeClr val="dk1"/>
            </a:lnRef>
            <a:fillRef idx="0">
              <a:schemeClr val="dk1"/>
            </a:fillRef>
            <a:effectRef idx="1">
              <a:schemeClr val="dk1"/>
            </a:effectRef>
            <a:fontRef idx="minor">
              <a:schemeClr val="tx1"/>
            </a:fontRef>
          </p:style>
        </p:cxnSp>
      </p:grpSp>
      <p:grpSp>
        <p:nvGrpSpPr>
          <p:cNvPr id="36" name="Group 35"/>
          <p:cNvGrpSpPr/>
          <p:nvPr/>
        </p:nvGrpSpPr>
        <p:grpSpPr>
          <a:xfrm rot="16734073">
            <a:off x="2426479" y="1630340"/>
            <a:ext cx="107341" cy="192746"/>
            <a:chOff x="3128613" y="1093386"/>
            <a:chExt cx="107341" cy="192746"/>
          </a:xfrm>
        </p:grpSpPr>
        <p:cxnSp>
          <p:nvCxnSpPr>
            <p:cNvPr id="37" name="Straight Connector 36"/>
            <p:cNvCxnSpPr/>
            <p:nvPr/>
          </p:nvCxnSpPr>
          <p:spPr>
            <a:xfrm>
              <a:off x="3131840" y="1093386"/>
              <a:ext cx="100887" cy="107341"/>
            </a:xfrm>
            <a:prstGeom prst="line">
              <a:avLst/>
            </a:prstGeom>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a:xfrm rot="5400000">
              <a:off x="3131840" y="1182018"/>
              <a:ext cx="100887" cy="107341"/>
            </a:xfrm>
            <a:prstGeom prst="line">
              <a:avLst/>
            </a:prstGeom>
          </p:spPr>
          <p:style>
            <a:lnRef idx="2">
              <a:schemeClr val="dk1"/>
            </a:lnRef>
            <a:fillRef idx="0">
              <a:schemeClr val="dk1"/>
            </a:fillRef>
            <a:effectRef idx="1">
              <a:schemeClr val="dk1"/>
            </a:effectRef>
            <a:fontRef idx="minor">
              <a:schemeClr val="tx1"/>
            </a:fontRef>
          </p:style>
        </p:cxnSp>
      </p:grpSp>
      <p:sp>
        <p:nvSpPr>
          <p:cNvPr id="39" name="Rectangle 38"/>
          <p:cNvSpPr/>
          <p:nvPr/>
        </p:nvSpPr>
        <p:spPr>
          <a:xfrm>
            <a:off x="1906174" y="3421401"/>
            <a:ext cx="2376264" cy="28721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
        <p:nvSpPr>
          <p:cNvPr id="40" name="Rectangle 39"/>
          <p:cNvSpPr/>
          <p:nvPr/>
        </p:nvSpPr>
        <p:spPr>
          <a:xfrm>
            <a:off x="4509201" y="3421401"/>
            <a:ext cx="2653557" cy="28721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
        <p:nvSpPr>
          <p:cNvPr id="41" name="Rectangle 40"/>
          <p:cNvSpPr/>
          <p:nvPr/>
        </p:nvSpPr>
        <p:spPr>
          <a:xfrm>
            <a:off x="7372259" y="3386586"/>
            <a:ext cx="2653557" cy="290693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Tree>
    <p:extLst>
      <p:ext uri="{BB962C8B-B14F-4D97-AF65-F5344CB8AC3E}">
        <p14:creationId xmlns:p14="http://schemas.microsoft.com/office/powerpoint/2010/main" val="5830658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 restart="whenNotActive" fill="hold" evtFilter="cancelBubble" nodeType="interactiveSeq">
                <p:stCondLst>
                  <p:cond evt="onClick" delay="0">
                    <p:tgtEl>
                      <p:spTgt spid="4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0"/>
                                        </p:tgtEl>
                                      </p:cBhvr>
                                    </p:animEffect>
                                    <p:set>
                                      <p:cBhvr>
                                        <p:cTn id="1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1"/>
                                        </p:tgtEl>
                                      </p:cBhvr>
                                    </p:animEffect>
                                    <p:set>
                                      <p:cBhvr>
                                        <p:cTn id="1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39"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919537" y="1417638"/>
            <a:ext cx="8059745" cy="1077218"/>
          </a:xfrm>
          <a:prstGeom prst="rect">
            <a:avLst/>
          </a:prstGeom>
          <a:noFill/>
        </p:spPr>
        <p:txBody>
          <a:bodyPr wrap="square" rtlCol="0">
            <a:spAutoFit/>
          </a:bodyPr>
          <a:lstStyle/>
          <a:p>
            <a:pPr algn="ctr" fontAlgn="base">
              <a:spcBef>
                <a:spcPct val="0"/>
              </a:spcBef>
              <a:spcAft>
                <a:spcPct val="0"/>
              </a:spcAft>
            </a:pPr>
            <a:r>
              <a:rPr lang="en-GB" sz="3200" dirty="0">
                <a:solidFill>
                  <a:srgbClr val="000000"/>
                </a:solidFill>
                <a:latin typeface="Trebuchet MS" panose="020B0603020202020204" pitchFamily="34" charset="0"/>
                <a:cs typeface="Arial" charset="0"/>
              </a:rPr>
              <a:t>ABCD is a kite. Prove that triangle ABC is congruent to triangle ADC.</a:t>
            </a:r>
          </a:p>
        </p:txBody>
      </p:sp>
      <p:grpSp>
        <p:nvGrpSpPr>
          <p:cNvPr id="37" name="Group 36"/>
          <p:cNvGrpSpPr/>
          <p:nvPr/>
        </p:nvGrpSpPr>
        <p:grpSpPr>
          <a:xfrm>
            <a:off x="3027772" y="3037842"/>
            <a:ext cx="3068228" cy="3221761"/>
            <a:chOff x="1370028" y="2100587"/>
            <a:chExt cx="4438715" cy="4617660"/>
          </a:xfrm>
        </p:grpSpPr>
        <p:grpSp>
          <p:nvGrpSpPr>
            <p:cNvPr id="41" name="Group 40"/>
            <p:cNvGrpSpPr/>
            <p:nvPr/>
          </p:nvGrpSpPr>
          <p:grpSpPr>
            <a:xfrm rot="5400000">
              <a:off x="1433087" y="2772265"/>
              <a:ext cx="4220423" cy="3262310"/>
              <a:chOff x="4101353" y="3038416"/>
              <a:chExt cx="4837288" cy="3773085"/>
            </a:xfrm>
          </p:grpSpPr>
          <p:pic>
            <p:nvPicPr>
              <p:cNvPr id="42" name="Picture 2" descr="http://upload.wikimedia.org/wikipedia/commons/thumb/0/0b/Kite_definition.svg/2000px-Kite_definition.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01353" y="3038416"/>
                <a:ext cx="4837288" cy="3773085"/>
              </a:xfrm>
              <a:prstGeom prst="rect">
                <a:avLst/>
              </a:prstGeom>
              <a:noFill/>
              <a:extLst>
                <a:ext uri="{909E8E84-426E-40DD-AFC4-6F175D3DCCD1}">
                  <a14:hiddenFill xmlns:a14="http://schemas.microsoft.com/office/drawing/2010/main">
                    <a:solidFill>
                      <a:srgbClr val="FFFFFF"/>
                    </a:solidFill>
                  </a14:hiddenFill>
                </a:ext>
              </a:extLst>
            </p:spPr>
          </p:pic>
          <p:cxnSp>
            <p:nvCxnSpPr>
              <p:cNvPr id="43" name="Straight Connector 42"/>
              <p:cNvCxnSpPr/>
              <p:nvPr/>
            </p:nvCxnSpPr>
            <p:spPr>
              <a:xfrm flipV="1">
                <a:off x="4343400" y="4839706"/>
                <a:ext cx="4195482" cy="1235"/>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5" name="TextBox 44"/>
            <p:cNvSpPr txBox="1"/>
            <p:nvPr/>
          </p:nvSpPr>
          <p:spPr>
            <a:xfrm>
              <a:off x="2044194" y="2418169"/>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5cm</a:t>
              </a:r>
            </a:p>
          </p:txBody>
        </p:sp>
        <p:sp>
          <p:nvSpPr>
            <p:cNvPr id="46" name="TextBox 45"/>
            <p:cNvSpPr txBox="1"/>
            <p:nvPr/>
          </p:nvSpPr>
          <p:spPr>
            <a:xfrm>
              <a:off x="1797761" y="4827869"/>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12cm</a:t>
              </a:r>
            </a:p>
          </p:txBody>
        </p:sp>
        <p:sp>
          <p:nvSpPr>
            <p:cNvPr id="47" name="TextBox 46"/>
            <p:cNvSpPr txBox="1"/>
            <p:nvPr/>
          </p:nvSpPr>
          <p:spPr>
            <a:xfrm>
              <a:off x="4210853" y="4827869"/>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12cm</a:t>
              </a:r>
            </a:p>
          </p:txBody>
        </p:sp>
        <p:sp>
          <p:nvSpPr>
            <p:cNvPr id="48" name="TextBox 47"/>
            <p:cNvSpPr txBox="1"/>
            <p:nvPr/>
          </p:nvSpPr>
          <p:spPr>
            <a:xfrm>
              <a:off x="4157154" y="2422576"/>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5cm</a:t>
              </a:r>
            </a:p>
          </p:txBody>
        </p:sp>
        <p:sp>
          <p:nvSpPr>
            <p:cNvPr id="49" name="TextBox 48"/>
            <p:cNvSpPr txBox="1"/>
            <p:nvPr/>
          </p:nvSpPr>
          <p:spPr>
            <a:xfrm>
              <a:off x="3061788" y="2100587"/>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A</a:t>
              </a:r>
            </a:p>
          </p:txBody>
        </p:sp>
        <p:sp>
          <p:nvSpPr>
            <p:cNvPr id="50" name="TextBox 49"/>
            <p:cNvSpPr txBox="1"/>
            <p:nvPr/>
          </p:nvSpPr>
          <p:spPr>
            <a:xfrm>
              <a:off x="1370028" y="3251998"/>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B</a:t>
              </a:r>
            </a:p>
          </p:txBody>
        </p:sp>
        <p:sp>
          <p:nvSpPr>
            <p:cNvPr id="51" name="TextBox 50"/>
            <p:cNvSpPr txBox="1"/>
            <p:nvPr/>
          </p:nvSpPr>
          <p:spPr>
            <a:xfrm>
              <a:off x="3072924" y="6255064"/>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C</a:t>
              </a:r>
            </a:p>
          </p:txBody>
        </p:sp>
        <p:sp>
          <p:nvSpPr>
            <p:cNvPr id="52" name="TextBox 51"/>
            <p:cNvSpPr txBox="1"/>
            <p:nvPr/>
          </p:nvSpPr>
          <p:spPr>
            <a:xfrm>
              <a:off x="4724513" y="3257490"/>
              <a:ext cx="1084230" cy="463183"/>
            </a:xfrm>
            <a:prstGeom prst="rect">
              <a:avLst/>
            </a:prstGeom>
            <a:noFill/>
          </p:spPr>
          <p:txBody>
            <a:bodyPr wrap="square" rtlCol="0">
              <a:spAutoFit/>
            </a:bodyPr>
            <a:lstStyle/>
            <a:p>
              <a:pPr algn="ctr" fontAlgn="base">
                <a:spcBef>
                  <a:spcPct val="0"/>
                </a:spcBef>
                <a:spcAft>
                  <a:spcPct val="0"/>
                </a:spcAft>
              </a:pPr>
              <a:r>
                <a:rPr lang="en-GB" sz="1500" b="1" dirty="0">
                  <a:solidFill>
                    <a:srgbClr val="000000"/>
                  </a:solidFill>
                  <a:latin typeface="Trebuchet MS" panose="020B0603020202020204" pitchFamily="34" charset="0"/>
                  <a:cs typeface="Arial" charset="0"/>
                </a:rPr>
                <a:t>D</a:t>
              </a:r>
            </a:p>
          </p:txBody>
        </p:sp>
      </p:grpSp>
      <p:sp>
        <p:nvSpPr>
          <p:cNvPr id="54" name="TextBox 53"/>
          <p:cNvSpPr txBox="1"/>
          <p:nvPr/>
        </p:nvSpPr>
        <p:spPr>
          <a:xfrm>
            <a:off x="6489595" y="3538578"/>
            <a:ext cx="1519470" cy="369332"/>
          </a:xfrm>
          <a:prstGeom prst="rect">
            <a:avLst/>
          </a:prstGeom>
          <a:noFill/>
        </p:spPr>
        <p:txBody>
          <a:bodyPr wrap="square" rtlCol="0">
            <a:spAutoFit/>
          </a:bodyPr>
          <a:lstStyle/>
          <a:p>
            <a:pPr algn="ctr" fontAlgn="base">
              <a:spcBef>
                <a:spcPct val="0"/>
              </a:spcBef>
              <a:spcAft>
                <a:spcPct val="0"/>
              </a:spcAft>
            </a:pPr>
            <a:r>
              <a:rPr lang="en-GB" dirty="0">
                <a:solidFill>
                  <a:srgbClr val="FF0000"/>
                </a:solidFill>
                <a:latin typeface="Trebuchet MS" panose="020B0603020202020204" pitchFamily="34" charset="0"/>
                <a:cs typeface="Arial" charset="0"/>
              </a:rPr>
              <a:t>AB =</a:t>
            </a:r>
          </a:p>
        </p:txBody>
      </p:sp>
      <p:cxnSp>
        <p:nvCxnSpPr>
          <p:cNvPr id="55" name="Straight Connector 54"/>
          <p:cNvCxnSpPr>
            <a:stCxn id="49" idx="2"/>
          </p:cNvCxnSpPr>
          <p:nvPr/>
        </p:nvCxnSpPr>
        <p:spPr>
          <a:xfrm flipH="1">
            <a:off x="3605551" y="3361006"/>
            <a:ext cx="966371" cy="651848"/>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66110" y="3306636"/>
            <a:ext cx="959958" cy="69246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461915" y="3538577"/>
            <a:ext cx="547150" cy="369332"/>
          </a:xfrm>
          <a:prstGeom prst="rect">
            <a:avLst/>
          </a:prstGeom>
          <a:noFill/>
        </p:spPr>
        <p:txBody>
          <a:bodyPr wrap="square" rtlCol="0">
            <a:spAutoFit/>
          </a:bodyPr>
          <a:lstStyle/>
          <a:p>
            <a:pPr algn="ctr" fontAlgn="base">
              <a:spcBef>
                <a:spcPct val="0"/>
              </a:spcBef>
              <a:spcAft>
                <a:spcPct val="0"/>
              </a:spcAft>
            </a:pPr>
            <a:r>
              <a:rPr lang="en-GB" dirty="0">
                <a:solidFill>
                  <a:srgbClr val="FF0000"/>
                </a:solidFill>
                <a:latin typeface="Trebuchet MS" panose="020B0603020202020204" pitchFamily="34" charset="0"/>
                <a:cs typeface="Arial" charset="0"/>
              </a:rPr>
              <a:t>AD</a:t>
            </a:r>
          </a:p>
        </p:txBody>
      </p:sp>
      <p:cxnSp>
        <p:nvCxnSpPr>
          <p:cNvPr id="63" name="Straight Connector 62"/>
          <p:cNvCxnSpPr>
            <a:endCxn id="51" idx="0"/>
          </p:cNvCxnSpPr>
          <p:nvPr/>
        </p:nvCxnSpPr>
        <p:spPr>
          <a:xfrm>
            <a:off x="3629885" y="3999105"/>
            <a:ext cx="949734" cy="1937332"/>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510362" y="4120344"/>
            <a:ext cx="1519470" cy="369332"/>
          </a:xfrm>
          <a:prstGeom prst="rect">
            <a:avLst/>
          </a:prstGeom>
          <a:noFill/>
        </p:spPr>
        <p:txBody>
          <a:bodyPr wrap="square" rtlCol="0">
            <a:spAutoFit/>
          </a:bodyPr>
          <a:lstStyle/>
          <a:p>
            <a:pPr algn="ctr" fontAlgn="base">
              <a:spcBef>
                <a:spcPct val="0"/>
              </a:spcBef>
              <a:spcAft>
                <a:spcPct val="0"/>
              </a:spcAft>
            </a:pPr>
            <a:r>
              <a:rPr lang="en-GB" dirty="0">
                <a:solidFill>
                  <a:srgbClr val="FF0000"/>
                </a:solidFill>
                <a:latin typeface="Trebuchet MS" panose="020B0603020202020204" pitchFamily="34" charset="0"/>
                <a:cs typeface="Arial" charset="0"/>
              </a:rPr>
              <a:t>BC =</a:t>
            </a:r>
          </a:p>
        </p:txBody>
      </p:sp>
      <p:cxnSp>
        <p:nvCxnSpPr>
          <p:cNvPr id="68" name="Straight Connector 67"/>
          <p:cNvCxnSpPr/>
          <p:nvPr/>
        </p:nvCxnSpPr>
        <p:spPr>
          <a:xfrm flipH="1">
            <a:off x="4571920" y="4002768"/>
            <a:ext cx="929666" cy="1900366"/>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7475775" y="4120143"/>
            <a:ext cx="547150" cy="369332"/>
          </a:xfrm>
          <a:prstGeom prst="rect">
            <a:avLst/>
          </a:prstGeom>
          <a:noFill/>
        </p:spPr>
        <p:txBody>
          <a:bodyPr wrap="square" rtlCol="0">
            <a:spAutoFit/>
          </a:bodyPr>
          <a:lstStyle/>
          <a:p>
            <a:pPr algn="ctr" fontAlgn="base">
              <a:spcBef>
                <a:spcPct val="0"/>
              </a:spcBef>
              <a:spcAft>
                <a:spcPct val="0"/>
              </a:spcAft>
            </a:pPr>
            <a:r>
              <a:rPr lang="en-GB" dirty="0">
                <a:solidFill>
                  <a:srgbClr val="FF0000"/>
                </a:solidFill>
                <a:latin typeface="Trebuchet MS" panose="020B0603020202020204" pitchFamily="34" charset="0"/>
                <a:cs typeface="Arial" charset="0"/>
              </a:rPr>
              <a:t>CD</a:t>
            </a:r>
          </a:p>
        </p:txBody>
      </p:sp>
      <p:sp>
        <p:nvSpPr>
          <p:cNvPr id="74" name="TextBox 73"/>
          <p:cNvSpPr txBox="1"/>
          <p:nvPr/>
        </p:nvSpPr>
        <p:spPr>
          <a:xfrm>
            <a:off x="6927957" y="4649687"/>
            <a:ext cx="1758821" cy="369332"/>
          </a:xfrm>
          <a:prstGeom prst="rect">
            <a:avLst/>
          </a:prstGeom>
          <a:noFill/>
        </p:spPr>
        <p:txBody>
          <a:bodyPr wrap="square" rtlCol="0">
            <a:spAutoFit/>
          </a:bodyPr>
          <a:lstStyle/>
          <a:p>
            <a:pPr fontAlgn="base">
              <a:spcBef>
                <a:spcPct val="0"/>
              </a:spcBef>
              <a:spcAft>
                <a:spcPct val="0"/>
              </a:spcAft>
            </a:pPr>
            <a:r>
              <a:rPr lang="en-GB" dirty="0">
                <a:solidFill>
                  <a:srgbClr val="FF0000"/>
                </a:solidFill>
                <a:latin typeface="Trebuchet MS" panose="020B0603020202020204" pitchFamily="34" charset="0"/>
                <a:cs typeface="Arial" charset="0"/>
              </a:rPr>
              <a:t>AC is common.</a:t>
            </a:r>
          </a:p>
        </p:txBody>
      </p:sp>
      <p:sp>
        <p:nvSpPr>
          <p:cNvPr id="75" name="TextBox 74"/>
          <p:cNvSpPr txBox="1"/>
          <p:nvPr/>
        </p:nvSpPr>
        <p:spPr>
          <a:xfrm>
            <a:off x="6927956" y="5179029"/>
            <a:ext cx="3095628" cy="369332"/>
          </a:xfrm>
          <a:prstGeom prst="rect">
            <a:avLst/>
          </a:prstGeom>
          <a:noFill/>
        </p:spPr>
        <p:txBody>
          <a:bodyPr wrap="square" rtlCol="0">
            <a:spAutoFit/>
          </a:bodyPr>
          <a:lstStyle/>
          <a:p>
            <a:pPr fontAlgn="base">
              <a:spcBef>
                <a:spcPct val="0"/>
              </a:spcBef>
              <a:spcAft>
                <a:spcPct val="0"/>
              </a:spcAft>
            </a:pPr>
            <a:r>
              <a:rPr lang="en-GB" dirty="0">
                <a:solidFill>
                  <a:srgbClr val="FF0000"/>
                </a:solidFill>
                <a:latin typeface="Trebuchet MS" panose="020B0603020202020204" pitchFamily="34" charset="0"/>
                <a:cs typeface="Arial" charset="0"/>
              </a:rPr>
              <a:t>So: </a:t>
            </a:r>
            <a:r>
              <a:rPr lang="el-GR" dirty="0">
                <a:solidFill>
                  <a:srgbClr val="FF0000"/>
                </a:solidFill>
                <a:latin typeface="Trebuchet MS" panose="020B0603020202020204" pitchFamily="34" charset="0"/>
                <a:cs typeface="Arial" charset="0"/>
              </a:rPr>
              <a:t>Δ</a:t>
            </a:r>
            <a:r>
              <a:rPr lang="en-GB" dirty="0">
                <a:solidFill>
                  <a:srgbClr val="FF0000"/>
                </a:solidFill>
                <a:latin typeface="Trebuchet MS" panose="020B0603020202020204" pitchFamily="34" charset="0"/>
                <a:cs typeface="Arial" charset="0"/>
              </a:rPr>
              <a:t>ABC = </a:t>
            </a:r>
            <a:r>
              <a:rPr lang="el-GR" dirty="0">
                <a:solidFill>
                  <a:srgbClr val="FF0000"/>
                </a:solidFill>
                <a:latin typeface="Trebuchet MS" panose="020B0603020202020204" pitchFamily="34" charset="0"/>
                <a:cs typeface="Arial" charset="0"/>
              </a:rPr>
              <a:t>Δ</a:t>
            </a:r>
            <a:r>
              <a:rPr lang="en-GB" dirty="0">
                <a:solidFill>
                  <a:srgbClr val="FF0000"/>
                </a:solidFill>
                <a:latin typeface="Trebuchet MS" panose="020B0603020202020204" pitchFamily="34" charset="0"/>
                <a:cs typeface="Arial" charset="0"/>
              </a:rPr>
              <a:t>ADC (SSS)</a:t>
            </a:r>
          </a:p>
        </p:txBody>
      </p:sp>
      <p:sp>
        <p:nvSpPr>
          <p:cNvPr id="26" name="Title 1"/>
          <p:cNvSpPr txBox="1">
            <a:spLocks/>
          </p:cNvSpPr>
          <p:nvPr/>
        </p:nvSpPr>
        <p:spPr>
          <a:xfrm>
            <a:off x="1981200" y="274638"/>
            <a:ext cx="8229600" cy="1143000"/>
          </a:xfrm>
          <a:prstGeom prst="rect">
            <a:avLst/>
          </a:prstGeom>
        </p:spPr>
        <p:txBody>
          <a:bodyPr/>
          <a:lstStyle>
            <a:lvl1pPr algn="l" rtl="0" eaLnBrk="1" fontAlgn="base" hangingPunct="1">
              <a:spcBef>
                <a:spcPct val="0"/>
              </a:spcBef>
              <a:spcAft>
                <a:spcPct val="0"/>
              </a:spcAft>
              <a:defRPr sz="4400" b="1">
                <a:solidFill>
                  <a:srgbClr val="002060"/>
                </a:solidFill>
                <a:latin typeface="Century Gothic" panose="020B0502020202020204" pitchFamily="34" charset="0"/>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a:lstStyle>
          <a:p>
            <a:r>
              <a:rPr lang="en-GB" kern="0" dirty="0">
                <a:cs typeface="Arial"/>
              </a:rPr>
              <a:t>Check Your Understanding</a:t>
            </a:r>
          </a:p>
        </p:txBody>
      </p:sp>
    </p:spTree>
    <p:extLst>
      <p:ext uri="{BB962C8B-B14F-4D97-AF65-F5344CB8AC3E}">
        <p14:creationId xmlns:p14="http://schemas.microsoft.com/office/powerpoint/2010/main" val="158852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strips(downLeft)">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55"/>
                                        </p:tgtEl>
                                      </p:cBhvr>
                                    </p:animEffect>
                                    <p:set>
                                      <p:cBhvr>
                                        <p:cTn id="17" dur="1" fill="hold">
                                          <p:stCondLst>
                                            <p:cond delay="499"/>
                                          </p:stCondLst>
                                        </p:cTn>
                                        <p:tgtEl>
                                          <p:spTgt spid="5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strips(downLeft)">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nodeType="clickEffect">
                                  <p:stCondLst>
                                    <p:cond delay="0"/>
                                  </p:stCondLst>
                                  <p:childTnLst>
                                    <p:animEffect transition="out" filter="strips(downLeft)">
                                      <p:cBhvr>
                                        <p:cTn id="31" dur="500"/>
                                        <p:tgtEl>
                                          <p:spTgt spid="60"/>
                                        </p:tgtEl>
                                      </p:cBhvr>
                                    </p:animEffect>
                                    <p:set>
                                      <p:cBhvr>
                                        <p:cTn id="32" dur="1" fill="hold">
                                          <p:stCondLst>
                                            <p:cond delay="499"/>
                                          </p:stCondLst>
                                        </p:cTn>
                                        <p:tgtEl>
                                          <p:spTgt spid="6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strips(downLeft)">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xit" presetSubtype="12" fill="hold" nodeType="clickEffect">
                                  <p:stCondLst>
                                    <p:cond delay="0"/>
                                  </p:stCondLst>
                                  <p:childTnLst>
                                    <p:animEffect transition="out" filter="strips(downLeft)">
                                      <p:cBhvr>
                                        <p:cTn id="46" dur="500"/>
                                        <p:tgtEl>
                                          <p:spTgt spid="63"/>
                                        </p:tgtEl>
                                      </p:cBhvr>
                                    </p:animEffect>
                                    <p:set>
                                      <p:cBhvr>
                                        <p:cTn id="47" dur="1" fill="hold">
                                          <p:stCondLst>
                                            <p:cond delay="499"/>
                                          </p:stCondLst>
                                        </p:cTn>
                                        <p:tgtEl>
                                          <p:spTgt spid="63"/>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nodeType="click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strips(downLeft)">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xit" presetSubtype="12" fill="hold" nodeType="clickEffect">
                                  <p:stCondLst>
                                    <p:cond delay="0"/>
                                  </p:stCondLst>
                                  <p:childTnLst>
                                    <p:animEffect transition="out" filter="strips(downLeft)">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2" grpId="0"/>
      <p:bldP spid="67" grpId="0"/>
      <p:bldP spid="73" grpId="0"/>
      <p:bldP spid="74" grpId="0"/>
      <p:bldP spid="7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88640"/>
            <a:ext cx="7243336"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4635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576" y="204947"/>
            <a:ext cx="6912768" cy="583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621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5521" y="188641"/>
            <a:ext cx="8064895" cy="5754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3835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12" y="404664"/>
            <a:ext cx="8640960" cy="5299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879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027" y="103827"/>
            <a:ext cx="7367688" cy="60702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10411" y="4595564"/>
            <a:ext cx="3240360" cy="10428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
        <p:nvSpPr>
          <p:cNvPr id="6" name="Rectangle 5"/>
          <p:cNvSpPr/>
          <p:nvPr/>
        </p:nvSpPr>
        <p:spPr>
          <a:xfrm>
            <a:off x="6590531" y="3437756"/>
            <a:ext cx="2160240" cy="9541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Tree>
    <p:extLst>
      <p:ext uri="{BB962C8B-B14F-4D97-AF65-F5344CB8AC3E}">
        <p14:creationId xmlns:p14="http://schemas.microsoft.com/office/powerpoint/2010/main" val="6599770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625" r="26608" b="23099"/>
          <a:stretch/>
        </p:blipFill>
        <p:spPr bwMode="auto">
          <a:xfrm>
            <a:off x="533400" y="270773"/>
            <a:ext cx="4349824" cy="47119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5599" y="2060323"/>
            <a:ext cx="5557065" cy="4186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44"/>
          <p:cNvSpPr/>
          <p:nvPr/>
        </p:nvSpPr>
        <p:spPr>
          <a:xfrm>
            <a:off x="5665599" y="2060323"/>
            <a:ext cx="5539339" cy="4186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
        <p:nvSpPr>
          <p:cNvPr id="2" name="TextBox 1"/>
          <p:cNvSpPr txBox="1"/>
          <p:nvPr/>
        </p:nvSpPr>
        <p:spPr>
          <a:xfrm>
            <a:off x="5591944" y="476672"/>
            <a:ext cx="4536504" cy="1477328"/>
          </a:xfrm>
          <a:prstGeom prst="rect">
            <a:avLst/>
          </a:prstGeom>
          <a:noFill/>
        </p:spPr>
        <p:txBody>
          <a:bodyPr wrap="square" rtlCol="0">
            <a:spAutoFit/>
          </a:bodyPr>
          <a:lstStyle/>
          <a:p>
            <a:pPr fontAlgn="base">
              <a:spcBef>
                <a:spcPct val="0"/>
              </a:spcBef>
              <a:spcAft>
                <a:spcPct val="0"/>
              </a:spcAft>
            </a:pPr>
            <a:r>
              <a:rPr lang="en-GB" dirty="0">
                <a:solidFill>
                  <a:srgbClr val="000000"/>
                </a:solidFill>
                <a:latin typeface="Arial" charset="0"/>
                <a:cs typeface="Arial" charset="0"/>
              </a:rPr>
              <a:t>AOC and BOD are diameters of a circle, centre O.</a:t>
            </a:r>
          </a:p>
          <a:p>
            <a:pPr fontAlgn="base">
              <a:spcBef>
                <a:spcPct val="0"/>
              </a:spcBef>
              <a:spcAft>
                <a:spcPct val="0"/>
              </a:spcAft>
            </a:pPr>
            <a:endParaRPr lang="en-GB" dirty="0">
              <a:solidFill>
                <a:srgbClr val="000000"/>
              </a:solidFill>
              <a:latin typeface="Arial" charset="0"/>
              <a:cs typeface="Arial" charset="0"/>
            </a:endParaRPr>
          </a:p>
          <a:p>
            <a:pPr fontAlgn="base">
              <a:spcBef>
                <a:spcPct val="0"/>
              </a:spcBef>
              <a:spcAft>
                <a:spcPct val="0"/>
              </a:spcAft>
            </a:pPr>
            <a:r>
              <a:rPr lang="en-GB" dirty="0">
                <a:solidFill>
                  <a:srgbClr val="000000"/>
                </a:solidFill>
                <a:latin typeface="Arial" charset="0"/>
                <a:cs typeface="Arial" charset="0"/>
              </a:rPr>
              <a:t>Prove that triangle ABD and triangle DCA are congruent.</a:t>
            </a:r>
          </a:p>
        </p:txBody>
      </p:sp>
    </p:spTree>
    <p:extLst>
      <p:ext uri="{BB962C8B-B14F-4D97-AF65-F5344CB8AC3E}">
        <p14:creationId xmlns:p14="http://schemas.microsoft.com/office/powerpoint/2010/main" val="2981655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childTnLst>
        </p:cTn>
      </p:par>
    </p:tnLst>
    <p:bldLst>
      <p:bldP spid="4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191641" y="2841568"/>
            <a:ext cx="11694573" cy="2130585"/>
          </a:xfrm>
          <a:prstGeom prst="rect">
            <a:avLst/>
          </a:prstGeom>
          <a:gradFill flip="none" rotWithShape="1">
            <a:gsLst>
              <a:gs pos="29000">
                <a:srgbClr val="E77F20"/>
              </a:gs>
              <a:gs pos="0">
                <a:srgbClr val="E77F20"/>
              </a:gs>
              <a:gs pos="55000">
                <a:srgbClr val="EFC30C"/>
              </a:gs>
              <a:gs pos="100000">
                <a:srgbClr val="9259A3"/>
              </a:gs>
              <a:gs pos="30000">
                <a:srgbClr val="EFC30C"/>
              </a:gs>
              <a:gs pos="81000">
                <a:srgbClr val="9259A3"/>
              </a:gs>
              <a:gs pos="78000">
                <a:srgbClr val="3986C6"/>
              </a:gs>
              <a:gs pos="58000">
                <a:srgbClr val="3986C6"/>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362617018"/>
              </p:ext>
            </p:extLst>
          </p:nvPr>
        </p:nvGraphicFramePr>
        <p:xfrm>
          <a:off x="279245" y="2912239"/>
          <a:ext cx="11530768" cy="1986728"/>
        </p:xfrm>
        <a:graphic>
          <a:graphicData uri="http://schemas.openxmlformats.org/drawingml/2006/table">
            <a:tbl>
              <a:tblPr firstRow="1" bandRow="1">
                <a:tableStyleId>{5C22544A-7EE6-4342-B048-85BDC9FD1C3A}</a:tableStyleId>
              </a:tblPr>
              <a:tblGrid>
                <a:gridCol w="1427512">
                  <a:extLst>
                    <a:ext uri="{9D8B030D-6E8A-4147-A177-3AD203B41FA5}">
                      <a16:colId xmlns:a16="http://schemas.microsoft.com/office/drawing/2014/main" val="2082856851"/>
                    </a:ext>
                  </a:extLst>
                </a:gridCol>
                <a:gridCol w="1262907">
                  <a:extLst>
                    <a:ext uri="{9D8B030D-6E8A-4147-A177-3AD203B41FA5}">
                      <a16:colId xmlns:a16="http://schemas.microsoft.com/office/drawing/2014/main" val="3240211120"/>
                    </a:ext>
                  </a:extLst>
                </a:gridCol>
                <a:gridCol w="1262907">
                  <a:extLst>
                    <a:ext uri="{9D8B030D-6E8A-4147-A177-3AD203B41FA5}">
                      <a16:colId xmlns:a16="http://schemas.microsoft.com/office/drawing/2014/main" val="2795377577"/>
                    </a:ext>
                  </a:extLst>
                </a:gridCol>
                <a:gridCol w="1262907">
                  <a:extLst>
                    <a:ext uri="{9D8B030D-6E8A-4147-A177-3AD203B41FA5}">
                      <a16:colId xmlns:a16="http://schemas.microsoft.com/office/drawing/2014/main" val="256412971"/>
                    </a:ext>
                  </a:extLst>
                </a:gridCol>
                <a:gridCol w="1262907">
                  <a:extLst>
                    <a:ext uri="{9D8B030D-6E8A-4147-A177-3AD203B41FA5}">
                      <a16:colId xmlns:a16="http://schemas.microsoft.com/office/drawing/2014/main" val="220264121"/>
                    </a:ext>
                  </a:extLst>
                </a:gridCol>
                <a:gridCol w="1262907">
                  <a:extLst>
                    <a:ext uri="{9D8B030D-6E8A-4147-A177-3AD203B41FA5}">
                      <a16:colId xmlns:a16="http://schemas.microsoft.com/office/drawing/2014/main" val="2074247620"/>
                    </a:ext>
                  </a:extLst>
                </a:gridCol>
                <a:gridCol w="1262907">
                  <a:extLst>
                    <a:ext uri="{9D8B030D-6E8A-4147-A177-3AD203B41FA5}">
                      <a16:colId xmlns:a16="http://schemas.microsoft.com/office/drawing/2014/main" val="3049753918"/>
                    </a:ext>
                  </a:extLst>
                </a:gridCol>
                <a:gridCol w="1262907">
                  <a:extLst>
                    <a:ext uri="{9D8B030D-6E8A-4147-A177-3AD203B41FA5}">
                      <a16:colId xmlns:a16="http://schemas.microsoft.com/office/drawing/2014/main" val="2131953832"/>
                    </a:ext>
                  </a:extLst>
                </a:gridCol>
                <a:gridCol w="1262907">
                  <a:extLst>
                    <a:ext uri="{9D8B030D-6E8A-4147-A177-3AD203B41FA5}">
                      <a16:colId xmlns:a16="http://schemas.microsoft.com/office/drawing/2014/main" val="2274147253"/>
                    </a:ext>
                  </a:extLst>
                </a:gridCol>
              </a:tblGrid>
              <a:tr h="767528">
                <a:tc rowSpan="3">
                  <a:txBody>
                    <a:bodyPr/>
                    <a:lstStyle/>
                    <a:p>
                      <a:pPr algn="ctr"/>
                      <a:r>
                        <a:rPr lang="en-GB" sz="1100" b="0" i="0" dirty="0">
                          <a:solidFill>
                            <a:schemeClr val="bg1"/>
                          </a:solidFill>
                          <a:latin typeface="Lato" panose="020F0502020204030203" pitchFamily="34" charset="0"/>
                        </a:rPr>
                        <a:t>Every child in an Archway school </a:t>
                      </a:r>
                    </a:p>
                    <a:p>
                      <a:pPr algn="ctr"/>
                      <a:r>
                        <a:rPr lang="en-GB" sz="1100" b="0" i="0" dirty="0">
                          <a:solidFill>
                            <a:schemeClr val="bg1"/>
                          </a:solidFill>
                          <a:latin typeface="Lato" panose="020F0502020204030203" pitchFamily="34" charset="0"/>
                        </a:rPr>
                        <a:t>will become a </a:t>
                      </a:r>
                    </a:p>
                    <a:p>
                      <a:pPr algn="ctr"/>
                      <a:r>
                        <a:rPr lang="en-GB" sz="1100" b="0" i="0" dirty="0">
                          <a:solidFill>
                            <a:schemeClr val="bg1"/>
                          </a:solidFill>
                          <a:latin typeface="Lato" panose="020F0502020204030203" pitchFamily="34" charset="0"/>
                        </a:rPr>
                        <a:t>fluent reader</a:t>
                      </a:r>
                    </a:p>
                    <a:p>
                      <a:pPr algn="ctr"/>
                      <a:endParaRPr lang="en-GB" sz="300" b="0" i="1" dirty="0">
                        <a:solidFill>
                          <a:schemeClr val="bg1"/>
                        </a:solidFill>
                        <a:latin typeface="Lato" panose="020F0502020204030203" pitchFamily="34" charset="0"/>
                      </a:endParaRPr>
                    </a:p>
                  </a:txBody>
                  <a:tcPr anchor="b">
                    <a:lnL w="12700" cap="flat" cmpd="sng" algn="ctr">
                      <a:solidFill>
                        <a:srgbClr val="00206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endParaRPr lang="en-GB" dirty="0"/>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2F8EE"/>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tc>
                  <a:txBody>
                    <a:bodyPr/>
                    <a:lstStyle/>
                    <a:p>
                      <a:endParaRPr lang="en-GB" dirty="0"/>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1058704719"/>
                  </a:ext>
                </a:extLst>
              </a:tr>
              <a:tr h="761267">
                <a:tc vMerge="1">
                  <a:txBody>
                    <a:bodyPr/>
                    <a:lstStyle/>
                    <a:p>
                      <a:endParaRPr lang="en-GB" sz="105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sz="1200" b="1" dirty="0">
                          <a:solidFill>
                            <a:srgbClr val="FF0000"/>
                          </a:solidFill>
                          <a:latin typeface="Lato" panose="020F0502020204030203" pitchFamily="34" charset="0"/>
                        </a:rPr>
                        <a:t>RETRIEVE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a:t>
                      </a:r>
                      <a:r>
                        <a:rPr lang="en-GB" sz="1050" baseline="0" dirty="0">
                          <a:solidFill>
                            <a:srgbClr val="002060"/>
                          </a:solidFill>
                          <a:latin typeface="Lato" panose="020F0502020204030203" pitchFamily="34" charset="0"/>
                        </a:rPr>
                        <a:t> or</a:t>
                      </a:r>
                      <a:r>
                        <a:rPr lang="en-GB" sz="1050" dirty="0">
                          <a:solidFill>
                            <a:srgbClr val="002060"/>
                          </a:solidFill>
                          <a:latin typeface="Lato" panose="020F0502020204030203" pitchFamily="34" charset="0"/>
                        </a:rPr>
                        <a:t> phrases you</a:t>
                      </a:r>
                      <a:r>
                        <a:rPr lang="en-GB" sz="1050" baseline="0" dirty="0">
                          <a:solidFill>
                            <a:srgbClr val="002060"/>
                          </a:solidFill>
                          <a:latin typeface="Lato" panose="020F0502020204030203" pitchFamily="34" charset="0"/>
                        </a:rPr>
                        <a:t> need</a:t>
                      </a:r>
                      <a:r>
                        <a:rPr lang="en-GB" sz="1050" dirty="0">
                          <a:solidFill>
                            <a:srgbClr val="002060"/>
                          </a:solidFill>
                          <a:latin typeface="Lato" panose="020F0502020204030203" pitchFamily="34" charset="0"/>
                        </a:rPr>
                        <a:t> from the text</a:t>
                      </a:r>
                      <a:endParaRPr lang="en-GB" sz="1050" b="1" dirty="0">
                        <a:solidFill>
                          <a:srgbClr val="002060"/>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DECODE</a:t>
                      </a:r>
                      <a:r>
                        <a:rPr lang="en-GB" sz="1050" b="1" dirty="0">
                          <a:solidFill>
                            <a:srgbClr val="002060"/>
                          </a:solidFill>
                          <a:latin typeface="Lato" panose="020F0502020204030203" pitchFamily="34" charset="0"/>
                        </a:rPr>
                        <a:t> </a:t>
                      </a:r>
                    </a:p>
                    <a:p>
                      <a:pPr algn="ctr"/>
                      <a:r>
                        <a:rPr lang="en-GB" sz="1050" dirty="0">
                          <a:solidFill>
                            <a:srgbClr val="002060"/>
                          </a:solidFill>
                          <a:latin typeface="Lato" panose="020F0502020204030203" pitchFamily="34" charset="0"/>
                        </a:rPr>
                        <a:t>the words or phrase to address a breakdown</a:t>
                      </a:r>
                      <a:endParaRPr lang="en-GB" sz="1050" b="1"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effectLst/>
                          <a:latin typeface="Lato" panose="020F0502020204030203" pitchFamily="34" charset="0"/>
                        </a:rPr>
                        <a:t>CONNECT</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with words or phrases you know from the text</a:t>
                      </a:r>
                      <a:r>
                        <a:rPr lang="en-GB" sz="1050" b="0" baseline="0" dirty="0">
                          <a:solidFill>
                            <a:srgbClr val="002060"/>
                          </a:solidFill>
                          <a:latin typeface="Lato" panose="020F0502020204030203" pitchFamily="34" charset="0"/>
                        </a:rPr>
                        <a:t> </a:t>
                      </a:r>
                      <a:r>
                        <a:rPr lang="en-GB" sz="1050" b="0" dirty="0">
                          <a:solidFill>
                            <a:srgbClr val="002060"/>
                          </a:solidFill>
                          <a:latin typeface="Lato" panose="020F0502020204030203" pitchFamily="34" charset="0"/>
                        </a:rPr>
                        <a:t>or your memory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2F8EE"/>
                    </a:solidFill>
                  </a:tcPr>
                </a:tc>
                <a:tc>
                  <a:txBody>
                    <a:bodyPr/>
                    <a:lstStyle/>
                    <a:p>
                      <a:pPr algn="ctr"/>
                      <a:r>
                        <a:rPr lang="en-GB" sz="1200" b="1" dirty="0">
                          <a:solidFill>
                            <a:srgbClr val="FF0000"/>
                          </a:solidFill>
                          <a:latin typeface="Lato" panose="020F0502020204030203" pitchFamily="34" charset="0"/>
                        </a:rPr>
                        <a:t>VISUALISE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the images</a:t>
                      </a:r>
                      <a:r>
                        <a:rPr lang="en-GB" sz="1050" b="0" baseline="0" dirty="0">
                          <a:solidFill>
                            <a:srgbClr val="002060"/>
                          </a:solidFill>
                          <a:latin typeface="Lato" panose="020F0502020204030203" pitchFamily="34" charset="0"/>
                        </a:rPr>
                        <a:t> in as much detail as possible</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SUMMARISE</a:t>
                      </a:r>
                      <a:r>
                        <a:rPr lang="en-GB" sz="1050" b="0" dirty="0">
                          <a:solidFill>
                            <a:srgbClr val="002060"/>
                          </a:solidFill>
                          <a:latin typeface="Lato" panose="020F0502020204030203" pitchFamily="34" charset="0"/>
                        </a:rPr>
                        <a:t> </a:t>
                      </a:r>
                    </a:p>
                    <a:p>
                      <a:pPr algn="ctr"/>
                      <a:r>
                        <a:rPr lang="en-GB" sz="1050" b="0" dirty="0">
                          <a:solidFill>
                            <a:srgbClr val="002060"/>
                          </a:solidFill>
                          <a:latin typeface="Lato" panose="020F0502020204030203" pitchFamily="34" charset="0"/>
                        </a:rPr>
                        <a:t>the main ideas of the text in a few words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INFER</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meanings that might be within the text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PREDICT</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what might happen next</a:t>
                      </a:r>
                      <a:r>
                        <a:rPr lang="en-GB" sz="1050" b="0" baseline="0" dirty="0">
                          <a:solidFill>
                            <a:srgbClr val="002060"/>
                          </a:solidFill>
                          <a:latin typeface="Lato" panose="020F0502020204030203" pitchFamily="34" charset="0"/>
                        </a:rPr>
                        <a:t> using details from the text</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a:txBody>
                    <a:bodyPr/>
                    <a:lstStyle/>
                    <a:p>
                      <a:pPr algn="ctr"/>
                      <a:r>
                        <a:rPr lang="en-GB" sz="1200" b="1" dirty="0">
                          <a:solidFill>
                            <a:srgbClr val="FF0000"/>
                          </a:solidFill>
                          <a:latin typeface="Lato" panose="020F0502020204030203" pitchFamily="34" charset="0"/>
                        </a:rPr>
                        <a:t>EXAMINE</a:t>
                      </a:r>
                      <a:endParaRPr lang="en-GB" sz="1050" b="1" dirty="0">
                        <a:solidFill>
                          <a:srgbClr val="FF0000"/>
                        </a:solidFill>
                        <a:latin typeface="Lato" panose="020F0502020204030203" pitchFamily="34" charset="0"/>
                      </a:endParaRPr>
                    </a:p>
                    <a:p>
                      <a:pPr algn="ctr"/>
                      <a:r>
                        <a:rPr lang="en-GB" sz="1050" b="0" dirty="0">
                          <a:solidFill>
                            <a:srgbClr val="002060"/>
                          </a:solidFill>
                          <a:latin typeface="Lato" panose="020F0502020204030203" pitchFamily="34" charset="0"/>
                        </a:rPr>
                        <a:t>how the writer uses words to construct</a:t>
                      </a:r>
                      <a:r>
                        <a:rPr lang="en-GB" sz="1050" b="0" baseline="0" dirty="0">
                          <a:solidFill>
                            <a:srgbClr val="002060"/>
                          </a:solidFill>
                          <a:latin typeface="Lato" panose="020F0502020204030203" pitchFamily="34" charset="0"/>
                        </a:rPr>
                        <a:t> meaning</a:t>
                      </a:r>
                      <a:endParaRPr lang="en-GB" sz="1050" b="0" dirty="0">
                        <a:solidFill>
                          <a:srgbClr val="00206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6F8FC"/>
                    </a:solidFill>
                  </a:tcPr>
                </a:tc>
                <a:extLst>
                  <a:ext uri="{0D108BD9-81ED-4DB2-BD59-A6C34878D82A}">
                    <a16:rowId xmlns:a16="http://schemas.microsoft.com/office/drawing/2014/main" val="4210128860"/>
                  </a:ext>
                </a:extLst>
              </a:tr>
              <a:tr h="270934">
                <a:tc vMerge="1">
                  <a:txBody>
                    <a:bodyPr/>
                    <a:lstStyle/>
                    <a:p>
                      <a:pPr algn="ctr"/>
                      <a:endParaRPr lang="en-GB" sz="1000" b="0" i="1" dirty="0">
                        <a:solidFill>
                          <a:schemeClr val="bg1"/>
                        </a:solidFill>
                        <a:latin typeface="Century Gothic" panose="020B0502020202020204" pitchFamily="34" charset="0"/>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gridSpan="8">
                  <a:txBody>
                    <a:bodyPr/>
                    <a:lstStyle/>
                    <a:p>
                      <a:pPr algn="ctr"/>
                      <a:r>
                        <a:rPr lang="en-GB" sz="1400" b="1" i="0" kern="1200" dirty="0">
                          <a:solidFill>
                            <a:schemeClr val="bg1"/>
                          </a:solidFill>
                          <a:effectLst/>
                          <a:latin typeface="Lato" panose="020F0502020204030203" pitchFamily="34" charset="0"/>
                          <a:ea typeface="+mn-ea"/>
                          <a:cs typeface="+mn-cs"/>
                        </a:rPr>
                        <a:t>ASK THOUGHTFUL QUESTIONS TO HELP YOU UNDERSTAND THE TEXT</a:t>
                      </a:r>
                      <a:endParaRPr lang="en-GB" sz="1050" b="1" dirty="0">
                        <a:solidFill>
                          <a:schemeClr val="bg1"/>
                        </a:solidFill>
                        <a:latin typeface="Lato" panose="020F0502020204030203"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algn="ctr"/>
                      <a:endParaRPr lang="en-GB" sz="1050" b="1"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endParaRPr lang="en-GB" sz="1200" b="1" dirty="0">
                        <a:solidFill>
                          <a:srgbClr val="FF0000"/>
                        </a:solidFill>
                        <a:latin typeface="Lato" panose="020F0502020204030203" pitchFamily="34" charset="0"/>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solidFill>
                      <a:srgbClr val="F6F8FC"/>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tc hMerge="1">
                  <a:txBody>
                    <a:bodyPr/>
                    <a:lstStyle/>
                    <a:p>
                      <a:pPr algn="ctr"/>
                      <a:endParaRPr lang="en-GB" sz="1050" b="0" dirty="0">
                        <a:solidFill>
                          <a:srgbClr val="002060"/>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0F4FA"/>
                    </a:solidFill>
                  </a:tcPr>
                </a:tc>
                <a:extLst>
                  <a:ext uri="{0D108BD9-81ED-4DB2-BD59-A6C34878D82A}">
                    <a16:rowId xmlns:a16="http://schemas.microsoft.com/office/drawing/2014/main" val="1879006716"/>
                  </a:ext>
                </a:extLst>
              </a:tr>
            </a:tbl>
          </a:graphicData>
        </a:graphic>
      </p:graphicFrame>
      <p:grpSp>
        <p:nvGrpSpPr>
          <p:cNvPr id="6" name="Group 5"/>
          <p:cNvGrpSpPr/>
          <p:nvPr/>
        </p:nvGrpSpPr>
        <p:grpSpPr>
          <a:xfrm>
            <a:off x="5709719" y="2971518"/>
            <a:ext cx="738462" cy="712334"/>
            <a:chOff x="3206569" y="2423806"/>
            <a:chExt cx="752955" cy="707366"/>
          </a:xfrm>
        </p:grpSpPr>
        <p:pic>
          <p:nvPicPr>
            <p:cNvPr id="7" name="Picture 2" descr="Image result for imagine icon"/>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06569" y="2423806"/>
              <a:ext cx="752955" cy="7073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picture icon"/>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1375469">
              <a:off x="3330060" y="2576503"/>
              <a:ext cx="178047" cy="157846"/>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70525" y="2902469"/>
            <a:ext cx="701206" cy="823818"/>
          </a:xfrm>
          <a:prstGeom prst="rect">
            <a:avLst/>
          </a:prstGeom>
        </p:spPr>
      </p:pic>
      <p:pic>
        <p:nvPicPr>
          <p:cNvPr id="10" name="Picture 4" descr="Image result for writing list icon"/>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85392" y="2966733"/>
            <a:ext cx="469483" cy="660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431204" y="2936448"/>
            <a:ext cx="744252" cy="712334"/>
          </a:xfrm>
          <a:prstGeom prst="rect">
            <a:avLst/>
          </a:prstGeom>
        </p:spPr>
      </p:pic>
      <p:pic>
        <p:nvPicPr>
          <p:cNvPr id="12" name="Picture 11"/>
          <p:cNvPicPr>
            <a:picLocks noChangeAspect="1"/>
          </p:cNvPicPr>
          <p:nvPr/>
        </p:nvPicPr>
        <p:blipFill rotWithShape="1">
          <a:blip r:embed="rId7">
            <a:duotone>
              <a:schemeClr val="accent5">
                <a:shade val="45000"/>
                <a:satMod val="135000"/>
              </a:schemeClr>
              <a:prstClr val="white"/>
            </a:duotone>
          </a:blip>
          <a:srcRect r="5491" b="17816"/>
          <a:stretch/>
        </p:blipFill>
        <p:spPr>
          <a:xfrm>
            <a:off x="3148801" y="2972480"/>
            <a:ext cx="844990" cy="734798"/>
          </a:xfrm>
          <a:prstGeom prst="rect">
            <a:avLst/>
          </a:prstGeom>
        </p:spPr>
      </p:pic>
      <p:pic>
        <p:nvPicPr>
          <p:cNvPr id="13" name="Picture 12"/>
          <p:cNvPicPr>
            <a:picLocks noChangeAspect="1"/>
          </p:cNvPicPr>
          <p:nvPr/>
        </p:nvPicPr>
        <p:blipFill rotWithShape="1">
          <a:blip r:embed="rId8">
            <a:duotone>
              <a:schemeClr val="accent5">
                <a:shade val="45000"/>
                <a:satMod val="135000"/>
              </a:schemeClr>
              <a:prstClr val="white"/>
            </a:duotone>
          </a:blip>
          <a:srcRect b="19186"/>
          <a:stretch/>
        </p:blipFill>
        <p:spPr>
          <a:xfrm>
            <a:off x="1854234" y="2972475"/>
            <a:ext cx="846149" cy="683807"/>
          </a:xfrm>
          <a:prstGeom prst="rect">
            <a:avLst/>
          </a:prstGeom>
        </p:spPr>
      </p:pic>
      <p:pic>
        <p:nvPicPr>
          <p:cNvPr id="14" name="Picture 13"/>
          <p:cNvPicPr>
            <a:picLocks noChangeAspect="1"/>
          </p:cNvPicPr>
          <p:nvPr/>
        </p:nvPicPr>
        <p:blipFill rotWithShape="1">
          <a:blip r:embed="rId9">
            <a:duotone>
              <a:schemeClr val="accent5">
                <a:shade val="45000"/>
                <a:satMod val="135000"/>
              </a:schemeClr>
              <a:prstClr val="white"/>
            </a:duotone>
          </a:blip>
          <a:srcRect l="9752" t="14781" r="9444" b="31513"/>
          <a:stretch/>
        </p:blipFill>
        <p:spPr>
          <a:xfrm>
            <a:off x="9426380" y="3041194"/>
            <a:ext cx="964491" cy="641034"/>
          </a:xfrm>
          <a:prstGeom prst="rect">
            <a:avLst/>
          </a:prstGeom>
        </p:spPr>
      </p:pic>
      <p:pic>
        <p:nvPicPr>
          <p:cNvPr id="15" name="Picture 14"/>
          <p:cNvPicPr>
            <a:picLocks noChangeAspect="1"/>
          </p:cNvPicPr>
          <p:nvPr/>
        </p:nvPicPr>
        <p:blipFill rotWithShape="1">
          <a:blip r:embed="rId10">
            <a:duotone>
              <a:schemeClr val="accent5">
                <a:shade val="45000"/>
                <a:satMod val="135000"/>
              </a:schemeClr>
              <a:prstClr val="white"/>
            </a:duotone>
          </a:blip>
          <a:srcRect l="19250" r="21985" b="21255"/>
          <a:stretch/>
        </p:blipFill>
        <p:spPr>
          <a:xfrm>
            <a:off x="10845520" y="2936448"/>
            <a:ext cx="524787" cy="703205"/>
          </a:xfrm>
          <a:prstGeom prst="rect">
            <a:avLst/>
          </a:prstGeom>
        </p:spPr>
      </p:pic>
      <p:pic>
        <p:nvPicPr>
          <p:cNvPr id="16" name="Picture 15"/>
          <p:cNvPicPr>
            <a:picLocks noChangeAspect="1"/>
          </p:cNvPicPr>
          <p:nvPr/>
        </p:nvPicPr>
        <p:blipFill rotWithShape="1">
          <a:blip r:embed="rId11"/>
          <a:srcRect t="1" b="-7382"/>
          <a:stretch/>
        </p:blipFill>
        <p:spPr>
          <a:xfrm>
            <a:off x="578631" y="2936448"/>
            <a:ext cx="820954" cy="738145"/>
          </a:xfrm>
          <a:prstGeom prst="rect">
            <a:avLst/>
          </a:prstGeom>
        </p:spPr>
      </p:pic>
      <p:pic>
        <p:nvPicPr>
          <p:cNvPr id="17" name="Picture 16"/>
          <p:cNvPicPr>
            <a:picLocks noChangeAspect="1"/>
          </p:cNvPicPr>
          <p:nvPr/>
        </p:nvPicPr>
        <p:blipFill>
          <a:blip r:embed="rId12"/>
          <a:stretch>
            <a:fillRect/>
          </a:stretch>
        </p:blipFill>
        <p:spPr>
          <a:xfrm>
            <a:off x="464008" y="3530488"/>
            <a:ext cx="1063453" cy="583398"/>
          </a:xfrm>
          <a:prstGeom prst="rect">
            <a:avLst/>
          </a:prstGeom>
        </p:spPr>
      </p:pic>
      <p:sp>
        <p:nvSpPr>
          <p:cNvPr id="18" name="TextBox 17"/>
          <p:cNvSpPr txBox="1"/>
          <p:nvPr/>
        </p:nvSpPr>
        <p:spPr>
          <a:xfrm>
            <a:off x="1626781" y="510363"/>
            <a:ext cx="7953154" cy="369332"/>
          </a:xfrm>
          <a:prstGeom prst="rect">
            <a:avLst/>
          </a:prstGeom>
          <a:noFill/>
        </p:spPr>
        <p:txBody>
          <a:bodyPr wrap="square" rtlCol="0">
            <a:spAutoFit/>
          </a:bodyPr>
          <a:lstStyle/>
          <a:p>
            <a:r>
              <a:rPr lang="en-GB" dirty="0"/>
              <a:t>Editable reading ruler</a:t>
            </a:r>
          </a:p>
        </p:txBody>
      </p:sp>
    </p:spTree>
    <p:extLst>
      <p:ext uri="{BB962C8B-B14F-4D97-AF65-F5344CB8AC3E}">
        <p14:creationId xmlns:p14="http://schemas.microsoft.com/office/powerpoint/2010/main" val="3871125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80"/>
          <a:stretch/>
        </p:blipFill>
        <p:spPr bwMode="auto">
          <a:xfrm>
            <a:off x="0" y="0"/>
            <a:ext cx="6411884" cy="638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970852" y="4487020"/>
            <a:ext cx="3168352" cy="954107"/>
          </a:xfrm>
          <a:prstGeom prst="rect">
            <a:avLst/>
          </a:prstGeom>
          <a:noFill/>
        </p:spPr>
        <p:txBody>
          <a:bodyPr wrap="square" rtlCol="0">
            <a:spAutoFit/>
          </a:bodyPr>
          <a:lstStyle/>
          <a:p>
            <a:pPr fontAlgn="base">
              <a:spcBef>
                <a:spcPct val="0"/>
              </a:spcBef>
              <a:spcAft>
                <a:spcPct val="0"/>
              </a:spcAft>
            </a:pPr>
            <a:r>
              <a:rPr lang="en-GB" sz="1400" b="1" i="1" dirty="0">
                <a:solidFill>
                  <a:srgbClr val="000000"/>
                </a:solidFill>
                <a:latin typeface="Arial" charset="0"/>
                <a:cs typeface="Arial" charset="0"/>
              </a:rPr>
              <a:t>BC = CE </a:t>
            </a:r>
            <a:r>
              <a:rPr lang="en-GB" sz="1400" b="1" dirty="0">
                <a:solidFill>
                  <a:srgbClr val="000000"/>
                </a:solidFill>
                <a:latin typeface="Arial" charset="0"/>
                <a:cs typeface="Arial" charset="0"/>
              </a:rPr>
              <a:t>equal  sides</a:t>
            </a:r>
          </a:p>
          <a:p>
            <a:pPr fontAlgn="base">
              <a:spcBef>
                <a:spcPct val="0"/>
              </a:spcBef>
              <a:spcAft>
                <a:spcPct val="0"/>
              </a:spcAft>
            </a:pPr>
            <a:r>
              <a:rPr lang="en-GB" sz="1400" b="1" i="1" dirty="0">
                <a:solidFill>
                  <a:srgbClr val="000000"/>
                </a:solidFill>
                <a:latin typeface="Arial" charset="0"/>
                <a:cs typeface="Arial" charset="0"/>
              </a:rPr>
              <a:t>CF = CD </a:t>
            </a:r>
            <a:r>
              <a:rPr lang="en-GB" sz="1400" b="1" dirty="0">
                <a:solidFill>
                  <a:srgbClr val="000000"/>
                </a:solidFill>
                <a:latin typeface="Arial" charset="0"/>
                <a:cs typeface="Arial" charset="0"/>
              </a:rPr>
              <a:t>equal sides</a:t>
            </a:r>
          </a:p>
          <a:p>
            <a:pPr fontAlgn="base">
              <a:spcBef>
                <a:spcPct val="0"/>
              </a:spcBef>
              <a:spcAft>
                <a:spcPct val="0"/>
              </a:spcAft>
            </a:pPr>
            <a:r>
              <a:rPr lang="en-GB" sz="1400" b="1" i="1" dirty="0">
                <a:solidFill>
                  <a:srgbClr val="000000"/>
                </a:solidFill>
                <a:latin typeface="Arial" charset="0"/>
                <a:cs typeface="Arial" charset="0"/>
              </a:rPr>
              <a:t>BCF = DCE </a:t>
            </a:r>
            <a:r>
              <a:rPr lang="en-GB" sz="1400" b="1" dirty="0">
                <a:solidFill>
                  <a:srgbClr val="000000"/>
                </a:solidFill>
                <a:latin typeface="Arial" charset="0"/>
                <a:cs typeface="Arial" charset="0"/>
              </a:rPr>
              <a:t>= 150</a:t>
            </a:r>
            <a:r>
              <a:rPr lang="en-GB" sz="1400" b="1" baseline="30000" dirty="0">
                <a:solidFill>
                  <a:srgbClr val="000000"/>
                </a:solidFill>
                <a:latin typeface="Arial" charset="0"/>
                <a:cs typeface="Arial" charset="0"/>
              </a:rPr>
              <a:t>o</a:t>
            </a:r>
            <a:endParaRPr lang="en-GB" sz="1400" b="1" dirty="0">
              <a:solidFill>
                <a:srgbClr val="000000"/>
              </a:solidFill>
              <a:latin typeface="Arial" charset="0"/>
              <a:cs typeface="Arial" charset="0"/>
            </a:endParaRPr>
          </a:p>
          <a:p>
            <a:pPr fontAlgn="base">
              <a:spcBef>
                <a:spcPct val="0"/>
              </a:spcBef>
              <a:spcAft>
                <a:spcPct val="0"/>
              </a:spcAft>
            </a:pPr>
            <a:r>
              <a:rPr lang="en-GB" sz="1400" b="1" i="1" dirty="0">
                <a:solidFill>
                  <a:srgbClr val="000000"/>
                </a:solidFill>
                <a:latin typeface="Arial" charset="0"/>
                <a:cs typeface="Arial" charset="0"/>
              </a:rPr>
              <a:t>BFC</a:t>
            </a:r>
            <a:r>
              <a:rPr lang="en-GB" sz="1400" b="1" dirty="0">
                <a:solidFill>
                  <a:srgbClr val="000000"/>
                </a:solidFill>
                <a:latin typeface="Arial" charset="0"/>
                <a:cs typeface="Arial" charset="0"/>
              </a:rPr>
              <a:t> is congruent to </a:t>
            </a:r>
            <a:r>
              <a:rPr lang="en-GB" sz="1400" b="1" i="1" dirty="0">
                <a:solidFill>
                  <a:srgbClr val="000000"/>
                </a:solidFill>
                <a:latin typeface="Arial" charset="0"/>
                <a:cs typeface="Arial" charset="0"/>
              </a:rPr>
              <a:t>ECD </a:t>
            </a:r>
            <a:r>
              <a:rPr lang="en-GB" sz="1400" b="1" dirty="0">
                <a:solidFill>
                  <a:srgbClr val="000000"/>
                </a:solidFill>
                <a:latin typeface="Arial" charset="0"/>
                <a:cs typeface="Arial" charset="0"/>
              </a:rPr>
              <a:t> by SAS.</a:t>
            </a:r>
          </a:p>
        </p:txBody>
      </p:sp>
      <p:sp>
        <p:nvSpPr>
          <p:cNvPr id="6" name="TextBox 5"/>
          <p:cNvSpPr txBox="1"/>
          <p:nvPr/>
        </p:nvSpPr>
        <p:spPr>
          <a:xfrm>
            <a:off x="2092141" y="5927179"/>
            <a:ext cx="4464496" cy="523220"/>
          </a:xfrm>
          <a:prstGeom prst="rect">
            <a:avLst/>
          </a:prstGeom>
          <a:noFill/>
        </p:spPr>
        <p:txBody>
          <a:bodyPr wrap="square" rtlCol="0">
            <a:spAutoFit/>
          </a:bodyPr>
          <a:lstStyle/>
          <a:p>
            <a:pPr fontAlgn="base">
              <a:spcBef>
                <a:spcPct val="0"/>
              </a:spcBef>
              <a:spcAft>
                <a:spcPct val="0"/>
              </a:spcAft>
            </a:pPr>
            <a:r>
              <a:rPr lang="en-GB" sz="1400" b="1" dirty="0">
                <a:solidFill>
                  <a:srgbClr val="000000"/>
                </a:solidFill>
                <a:latin typeface="Arial" charset="0"/>
                <a:cs typeface="Arial" charset="0"/>
              </a:rPr>
              <a:t>So</a:t>
            </a:r>
            <a:r>
              <a:rPr lang="en-GB" sz="1400" b="1" i="1" dirty="0">
                <a:solidFill>
                  <a:srgbClr val="000000"/>
                </a:solidFill>
                <a:latin typeface="Arial" charset="0"/>
                <a:cs typeface="Arial" charset="0"/>
              </a:rPr>
              <a:t> BF=ED (</a:t>
            </a:r>
            <a:r>
              <a:rPr lang="en-GB" sz="1400" b="1" dirty="0">
                <a:solidFill>
                  <a:srgbClr val="000000"/>
                </a:solidFill>
                <a:latin typeface="Arial" charset="0"/>
                <a:cs typeface="Arial" charset="0"/>
              </a:rPr>
              <a:t>congruent triangles)</a:t>
            </a:r>
          </a:p>
          <a:p>
            <a:pPr fontAlgn="base">
              <a:spcBef>
                <a:spcPct val="0"/>
              </a:spcBef>
              <a:spcAft>
                <a:spcPct val="0"/>
              </a:spcAft>
            </a:pPr>
            <a:r>
              <a:rPr lang="en-GB" sz="1400" b="1" i="1" dirty="0">
                <a:solidFill>
                  <a:srgbClr val="000000"/>
                </a:solidFill>
                <a:latin typeface="Arial" charset="0"/>
                <a:cs typeface="Arial" charset="0"/>
              </a:rPr>
              <a:t>BF = EG </a:t>
            </a:r>
            <a:r>
              <a:rPr lang="en-GB" sz="1400" b="1" dirty="0">
                <a:solidFill>
                  <a:srgbClr val="000000"/>
                </a:solidFill>
                <a:latin typeface="Arial" charset="0"/>
                <a:cs typeface="Arial" charset="0"/>
              </a:rPr>
              <a:t>( </a:t>
            </a:r>
            <a:r>
              <a:rPr lang="en-GB" sz="1400" b="1" dirty="0" err="1">
                <a:solidFill>
                  <a:srgbClr val="000000"/>
                </a:solidFill>
                <a:latin typeface="Arial" charset="0"/>
                <a:cs typeface="Arial" charset="0"/>
              </a:rPr>
              <a:t>opp</a:t>
            </a:r>
            <a:r>
              <a:rPr lang="en-GB" sz="1400" b="1" dirty="0">
                <a:solidFill>
                  <a:srgbClr val="000000"/>
                </a:solidFill>
                <a:latin typeface="Arial" charset="0"/>
                <a:cs typeface="Arial" charset="0"/>
              </a:rPr>
              <a:t> sides of parallelogram)</a:t>
            </a:r>
          </a:p>
        </p:txBody>
      </p:sp>
      <p:sp>
        <p:nvSpPr>
          <p:cNvPr id="7" name="TextBox 6"/>
          <p:cNvSpPr txBox="1"/>
          <p:nvPr/>
        </p:nvSpPr>
        <p:spPr>
          <a:xfrm>
            <a:off x="5948260" y="6032442"/>
            <a:ext cx="463624" cy="307777"/>
          </a:xfrm>
          <a:prstGeom prst="rect">
            <a:avLst/>
          </a:prstGeom>
          <a:noFill/>
        </p:spPr>
        <p:txBody>
          <a:bodyPr wrap="square" rtlCol="0">
            <a:spAutoFit/>
          </a:bodyPr>
          <a:lstStyle/>
          <a:p>
            <a:pPr fontAlgn="base">
              <a:spcBef>
                <a:spcPct val="0"/>
              </a:spcBef>
              <a:spcAft>
                <a:spcPct val="0"/>
              </a:spcAft>
            </a:pPr>
            <a:r>
              <a:rPr lang="en-GB" sz="1400" b="1" dirty="0">
                <a:solidFill>
                  <a:srgbClr val="000000"/>
                </a:solidFill>
                <a:latin typeface="Arial" charset="0"/>
                <a:cs typeface="Arial" charset="0"/>
              </a:rPr>
              <a:t>(2)</a:t>
            </a:r>
          </a:p>
        </p:txBody>
      </p:sp>
      <p:sp>
        <p:nvSpPr>
          <p:cNvPr id="8" name="Rectangle 7"/>
          <p:cNvSpPr/>
          <p:nvPr/>
        </p:nvSpPr>
        <p:spPr>
          <a:xfrm>
            <a:off x="988364" y="4510268"/>
            <a:ext cx="4021630" cy="9308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
        <p:nvSpPr>
          <p:cNvPr id="9" name="Rectangle 8"/>
          <p:cNvSpPr/>
          <p:nvPr/>
        </p:nvSpPr>
        <p:spPr>
          <a:xfrm>
            <a:off x="2092142" y="5855172"/>
            <a:ext cx="3271199" cy="6426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Arial"/>
                <a:cs typeface="Arial"/>
              </a:rPr>
              <a:t>?</a:t>
            </a:r>
          </a:p>
        </p:txBody>
      </p:sp>
    </p:spTree>
    <p:extLst>
      <p:ext uri="{BB962C8B-B14F-4D97-AF65-F5344CB8AC3E}">
        <p14:creationId xmlns:p14="http://schemas.microsoft.com/office/powerpoint/2010/main" val="2544066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Check Your Understanding</a:t>
            </a:r>
          </a:p>
        </p:txBody>
      </p:sp>
      <p:sp>
        <p:nvSpPr>
          <p:cNvPr id="4" name="TextBox 3"/>
          <p:cNvSpPr txBox="1"/>
          <p:nvPr/>
        </p:nvSpPr>
        <p:spPr>
          <a:xfrm>
            <a:off x="2124894" y="1026444"/>
            <a:ext cx="7920880" cy="5262979"/>
          </a:xfrm>
          <a:prstGeom prst="rect">
            <a:avLst/>
          </a:prstGeom>
          <a:noFill/>
        </p:spPr>
        <p:txBody>
          <a:bodyPr wrap="square" rtlCol="0">
            <a:spAutoFit/>
          </a:bodyPr>
          <a:lstStyle/>
          <a:p>
            <a:pPr fontAlgn="base">
              <a:spcBef>
                <a:spcPct val="0"/>
              </a:spcBef>
              <a:spcAft>
                <a:spcPct val="0"/>
              </a:spcAft>
            </a:pPr>
            <a:r>
              <a:rPr lang="en-GB" sz="2400" dirty="0">
                <a:solidFill>
                  <a:srgbClr val="000000"/>
                </a:solidFill>
                <a:latin typeface="Trebuchet MS" panose="020B0603020202020204" pitchFamily="34" charset="0"/>
                <a:cs typeface="Arial" charset="0"/>
              </a:rPr>
              <a:t>What are the four types of congruent triangle proofs?</a:t>
            </a:r>
          </a:p>
          <a:p>
            <a:pPr fontAlgn="base">
              <a:spcBef>
                <a:spcPct val="0"/>
              </a:spcBef>
              <a:spcAft>
                <a:spcPct val="0"/>
              </a:spcAft>
            </a:pPr>
            <a:r>
              <a:rPr lang="en-GB" sz="2400" b="1" dirty="0">
                <a:solidFill>
                  <a:srgbClr val="000000"/>
                </a:solidFill>
                <a:latin typeface="Trebuchet MS" panose="020B0603020202020204" pitchFamily="34" charset="0"/>
                <a:cs typeface="Arial" charset="0"/>
              </a:rPr>
              <a:t>SSS, SAS, ASA (equivalent to AAS) and RHS.</a:t>
            </a:r>
          </a:p>
          <a:p>
            <a:pPr fontAlgn="base">
              <a:spcBef>
                <a:spcPct val="0"/>
              </a:spcBef>
              <a:spcAft>
                <a:spcPct val="0"/>
              </a:spcAft>
            </a:pPr>
            <a:endParaRPr lang="en-GB" sz="2400" dirty="0">
              <a:solidFill>
                <a:srgbClr val="000000"/>
              </a:solidFill>
              <a:latin typeface="Trebuchet MS" panose="020B0603020202020204" pitchFamily="34" charset="0"/>
              <a:cs typeface="Arial" charset="0"/>
            </a:endParaRPr>
          </a:p>
          <a:p>
            <a:pPr fontAlgn="base">
              <a:spcBef>
                <a:spcPct val="0"/>
              </a:spcBef>
              <a:spcAft>
                <a:spcPct val="0"/>
              </a:spcAft>
            </a:pPr>
            <a:r>
              <a:rPr lang="en-GB" sz="2400" dirty="0">
                <a:solidFill>
                  <a:srgbClr val="000000"/>
                </a:solidFill>
                <a:latin typeface="Trebuchet MS" panose="020B0603020202020204" pitchFamily="34" charset="0"/>
                <a:cs typeface="Arial" charset="0"/>
              </a:rPr>
              <a:t>What should be the structure of our proof?</a:t>
            </a:r>
          </a:p>
          <a:p>
            <a:pPr fontAlgn="base">
              <a:spcBef>
                <a:spcPct val="0"/>
              </a:spcBef>
              <a:spcAft>
                <a:spcPct val="0"/>
              </a:spcAft>
            </a:pPr>
            <a:r>
              <a:rPr lang="en-GB" sz="2400" b="1" dirty="0">
                <a:solidFill>
                  <a:srgbClr val="000000"/>
                </a:solidFill>
                <a:latin typeface="Trebuchet MS" panose="020B0603020202020204" pitchFamily="34" charset="0"/>
                <a:cs typeface="Arial" charset="0"/>
              </a:rPr>
              <a:t>Justification of each of the three letters, followed</a:t>
            </a:r>
          </a:p>
          <a:p>
            <a:pPr fontAlgn="base">
              <a:spcBef>
                <a:spcPct val="0"/>
              </a:spcBef>
              <a:spcAft>
                <a:spcPct val="0"/>
              </a:spcAft>
            </a:pPr>
            <a:r>
              <a:rPr lang="en-GB" sz="2400" b="1" dirty="0">
                <a:solidFill>
                  <a:srgbClr val="000000"/>
                </a:solidFill>
                <a:latin typeface="Trebuchet MS" panose="020B0603020202020204" pitchFamily="34" charset="0"/>
                <a:cs typeface="Arial" charset="0"/>
              </a:rPr>
              <a:t>by conclusion in which we state which proof type</a:t>
            </a:r>
          </a:p>
          <a:p>
            <a:pPr fontAlgn="base">
              <a:spcBef>
                <a:spcPct val="0"/>
              </a:spcBef>
              <a:spcAft>
                <a:spcPct val="0"/>
              </a:spcAft>
            </a:pPr>
            <a:r>
              <a:rPr lang="en-GB" sz="2400" b="1" dirty="0">
                <a:solidFill>
                  <a:srgbClr val="000000"/>
                </a:solidFill>
                <a:latin typeface="Trebuchet MS" panose="020B0603020202020204" pitchFamily="34" charset="0"/>
                <a:cs typeface="Arial" charset="0"/>
              </a:rPr>
              <a:t>we used.</a:t>
            </a:r>
          </a:p>
          <a:p>
            <a:pPr fontAlgn="base">
              <a:spcBef>
                <a:spcPct val="0"/>
              </a:spcBef>
              <a:spcAft>
                <a:spcPct val="0"/>
              </a:spcAft>
            </a:pPr>
            <a:endParaRPr lang="en-GB" sz="2400" dirty="0">
              <a:solidFill>
                <a:srgbClr val="000000"/>
              </a:solidFill>
              <a:latin typeface="Trebuchet MS" panose="020B0603020202020204" pitchFamily="34" charset="0"/>
              <a:cs typeface="Arial" charset="0"/>
            </a:endParaRPr>
          </a:p>
          <a:p>
            <a:pPr fontAlgn="base">
              <a:spcBef>
                <a:spcPct val="0"/>
              </a:spcBef>
              <a:spcAft>
                <a:spcPct val="0"/>
              </a:spcAft>
            </a:pPr>
            <a:r>
              <a:rPr lang="en-GB" sz="2400" dirty="0">
                <a:solidFill>
                  <a:srgbClr val="000000"/>
                </a:solidFill>
                <a:latin typeface="Trebuchet MS" panose="020B0603020202020204" pitchFamily="34" charset="0"/>
                <a:cs typeface="Arial" charset="0"/>
              </a:rPr>
              <a:t>What kinds of justifications can be used for sides and angles?</a:t>
            </a:r>
          </a:p>
          <a:p>
            <a:pPr fontAlgn="base">
              <a:spcBef>
                <a:spcPct val="0"/>
              </a:spcBef>
              <a:spcAft>
                <a:spcPct val="0"/>
              </a:spcAft>
            </a:pPr>
            <a:r>
              <a:rPr lang="en-GB" sz="2400" b="1" dirty="0">
                <a:solidFill>
                  <a:srgbClr val="000000"/>
                </a:solidFill>
                <a:latin typeface="Trebuchet MS" panose="020B0603020202020204" pitchFamily="34" charset="0"/>
                <a:cs typeface="Arial" charset="0"/>
              </a:rPr>
              <a:t>Circle Theorems, ‘common’ sides, alternate/corresponding angles, properties of parallelograms,  sides/angles of regular polygon are equal.</a:t>
            </a:r>
          </a:p>
        </p:txBody>
      </p:sp>
      <p:sp>
        <p:nvSpPr>
          <p:cNvPr id="5" name="Rectangle 4"/>
          <p:cNvSpPr/>
          <p:nvPr/>
        </p:nvSpPr>
        <p:spPr>
          <a:xfrm>
            <a:off x="2202926" y="1458491"/>
            <a:ext cx="7366493" cy="46542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Trebuchet MS" panose="020B0603020202020204" pitchFamily="34" charset="0"/>
                <a:cs typeface="Arial"/>
              </a:rPr>
              <a:t>?</a:t>
            </a:r>
          </a:p>
        </p:txBody>
      </p:sp>
      <p:sp>
        <p:nvSpPr>
          <p:cNvPr id="6" name="Rectangle 5"/>
          <p:cNvSpPr/>
          <p:nvPr/>
        </p:nvSpPr>
        <p:spPr>
          <a:xfrm>
            <a:off x="2202925" y="4698852"/>
            <a:ext cx="7488832" cy="14465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Trebuchet MS" panose="020B0603020202020204" pitchFamily="34" charset="0"/>
                <a:cs typeface="Arial"/>
              </a:rPr>
              <a:t>?</a:t>
            </a:r>
          </a:p>
        </p:txBody>
      </p:sp>
      <p:sp>
        <p:nvSpPr>
          <p:cNvPr id="7" name="Rectangle 6"/>
          <p:cNvSpPr/>
          <p:nvPr/>
        </p:nvSpPr>
        <p:spPr>
          <a:xfrm>
            <a:off x="2169202" y="2610619"/>
            <a:ext cx="7400217" cy="12241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GB" sz="2800" dirty="0">
                <a:solidFill>
                  <a:srgbClr val="FFFFFF"/>
                </a:solidFill>
                <a:latin typeface="Trebuchet MS" panose="020B0603020202020204" pitchFamily="34" charset="0"/>
                <a:cs typeface="Arial"/>
              </a:rPr>
              <a:t>?</a:t>
            </a:r>
          </a:p>
        </p:txBody>
      </p:sp>
    </p:spTree>
    <p:extLst>
      <p:ext uri="{BB962C8B-B14F-4D97-AF65-F5344CB8AC3E}">
        <p14:creationId xmlns:p14="http://schemas.microsoft.com/office/powerpoint/2010/main" val="1893433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4" restart="whenNotActive" fill="hold" evtFilter="cancelBubble" nodeType="interactiveSeq">
                <p:stCondLst>
                  <p:cond evt="onClick" delay="0">
                    <p:tgtEl>
                      <p:spTgt spid="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Exam Style Questions</a:t>
            </a:r>
          </a:p>
        </p:txBody>
      </p:sp>
      <p:sp>
        <p:nvSpPr>
          <p:cNvPr id="3" name="Content Placeholder 2"/>
          <p:cNvSpPr>
            <a:spLocks noGrp="1"/>
          </p:cNvSpPr>
          <p:nvPr>
            <p:ph idx="4294967295"/>
          </p:nvPr>
        </p:nvSpPr>
        <p:spPr>
          <a:xfrm>
            <a:off x="0" y="1600200"/>
            <a:ext cx="7715250" cy="4852988"/>
          </a:xfrm>
          <a:prstGeom prst="rect">
            <a:avLst/>
          </a:prstGeom>
        </p:spPr>
        <p:txBody>
          <a:bodyPr>
            <a:noAutofit/>
          </a:bodyPr>
          <a:lstStyle/>
          <a:p>
            <a:pPr marL="0" indent="0">
              <a:buNone/>
            </a:pPr>
            <a:r>
              <a:rPr lang="en-GB" dirty="0"/>
              <a:t>Complete the </a:t>
            </a:r>
            <a:r>
              <a:rPr lang="en-GB" dirty="0">
                <a:hlinkClick r:id="rId3"/>
              </a:rPr>
              <a:t>exam style questions</a:t>
            </a:r>
            <a:r>
              <a:rPr lang="en-GB"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r">
              <a:buNone/>
            </a:pPr>
            <a:r>
              <a:rPr lang="en-GB" dirty="0">
                <a:hlinkClick r:id="rId4"/>
              </a:rPr>
              <a:t>Solutions</a:t>
            </a:r>
            <a:endParaRPr lang="en-GB" dirty="0"/>
          </a:p>
        </p:txBody>
      </p:sp>
    </p:spTree>
    <p:extLst>
      <p:ext uri="{BB962C8B-B14F-4D97-AF65-F5344CB8AC3E}">
        <p14:creationId xmlns:p14="http://schemas.microsoft.com/office/powerpoint/2010/main" val="172324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close up of a sign&#10;&#10;Description generated with very high confidence">
            <a:extLst>
              <a:ext uri="{FF2B5EF4-FFF2-40B4-BE49-F238E27FC236}">
                <a16:creationId xmlns:a16="http://schemas.microsoft.com/office/drawing/2014/main" id="{21E24B55-4D49-4595-A3D1-5E6C32964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99305" y="104762"/>
            <a:ext cx="839159" cy="843530"/>
          </a:xfrm>
          <a:prstGeom prst="rect">
            <a:avLst/>
          </a:prstGeom>
        </p:spPr>
      </p:pic>
      <p:sp>
        <p:nvSpPr>
          <p:cNvPr id="38" name="Rounded Rectangle 37"/>
          <p:cNvSpPr/>
          <p:nvPr/>
        </p:nvSpPr>
        <p:spPr>
          <a:xfrm>
            <a:off x="1862992" y="525648"/>
            <a:ext cx="4570240" cy="1638160"/>
          </a:xfrm>
          <a:prstGeom prst="roundRect">
            <a:avLst/>
          </a:prstGeom>
          <a:solidFill>
            <a:srgbClr val="70AD47">
              <a:lumMod val="20000"/>
              <a:lumOff val="80000"/>
            </a:srgbClr>
          </a:solidFill>
          <a:ln w="25400" cap="flat" cmpd="sng" algn="ctr">
            <a:solidFill>
              <a:srgbClr val="70AD47"/>
            </a:solidFill>
            <a:prstDash val="solid"/>
            <a:miter lim="800000"/>
          </a:ln>
          <a:effectLst/>
        </p:spPr>
        <p:txBody>
          <a:bodyPr rtlCol="0" anchor="ctr"/>
          <a:lstStyle/>
          <a:p>
            <a:pPr defTabSz="457200">
              <a:lnSpc>
                <a:spcPct val="107000"/>
              </a:lnSpc>
              <a:defRPr/>
            </a:pPr>
            <a:r>
              <a:rPr lang="en-GB" sz="1400" kern="0" dirty="0">
                <a:solidFill>
                  <a:prstClr val="black"/>
                </a:solidFill>
                <a:latin typeface="Calibri"/>
                <a:cs typeface="Arial"/>
              </a:rPr>
              <a:t>PQRS is a parallelogram. </a:t>
            </a:r>
          </a:p>
          <a:p>
            <a:pPr defTabSz="457200">
              <a:lnSpc>
                <a:spcPct val="107000"/>
              </a:lnSpc>
              <a:defRPr/>
            </a:pPr>
            <a:r>
              <a:rPr lang="en-GB" sz="1400" kern="0" dirty="0">
                <a:solidFill>
                  <a:prstClr val="black"/>
                </a:solidFill>
                <a:latin typeface="Calibri"/>
                <a:cs typeface="Arial"/>
              </a:rPr>
              <a:t>Prove that triangle PRS is </a:t>
            </a:r>
          </a:p>
          <a:p>
            <a:pPr defTabSz="457200">
              <a:lnSpc>
                <a:spcPct val="107000"/>
              </a:lnSpc>
              <a:defRPr/>
            </a:pPr>
            <a:r>
              <a:rPr lang="en-GB" sz="1400" kern="0" dirty="0">
                <a:solidFill>
                  <a:prstClr val="black"/>
                </a:solidFill>
                <a:latin typeface="Calibri"/>
                <a:cs typeface="Arial"/>
              </a:rPr>
              <a:t>congruent to triangle RPQ.</a:t>
            </a:r>
          </a:p>
        </p:txBody>
      </p:sp>
      <p:sp>
        <p:nvSpPr>
          <p:cNvPr id="39" name="Rounded Rectangle 38"/>
          <p:cNvSpPr/>
          <p:nvPr/>
        </p:nvSpPr>
        <p:spPr>
          <a:xfrm>
            <a:off x="3182341" y="2482172"/>
            <a:ext cx="4608833" cy="1576622"/>
          </a:xfrm>
          <a:prstGeom prst="roundRect">
            <a:avLst/>
          </a:prstGeom>
          <a:solidFill>
            <a:srgbClr val="FFC000">
              <a:lumMod val="40000"/>
              <a:lumOff val="60000"/>
            </a:srgbClr>
          </a:solidFill>
          <a:ln w="25400" cap="flat" cmpd="sng" algn="ctr">
            <a:solidFill>
              <a:srgbClr val="FFC000"/>
            </a:solidFill>
            <a:prstDash val="solid"/>
            <a:miter lim="800000"/>
          </a:ln>
          <a:effectLst/>
        </p:spPr>
        <p:txBody>
          <a:bodyPr rtlCol="0" anchor="ctr"/>
          <a:lstStyle/>
          <a:p>
            <a:pPr algn="r" defTabSz="457200">
              <a:lnSpc>
                <a:spcPct val="107000"/>
              </a:lnSpc>
              <a:defRPr/>
            </a:pPr>
            <a:r>
              <a:rPr lang="en-GB" sz="1400" kern="0" dirty="0">
                <a:solidFill>
                  <a:prstClr val="black"/>
                </a:solidFill>
                <a:latin typeface="Calibri"/>
                <a:cs typeface="Arial"/>
              </a:rPr>
              <a:t>AB and DE are parallel </a:t>
            </a:r>
          </a:p>
          <a:p>
            <a:pPr algn="r" defTabSz="457200">
              <a:lnSpc>
                <a:spcPct val="107000"/>
              </a:lnSpc>
              <a:defRPr/>
            </a:pPr>
            <a:r>
              <a:rPr lang="en-GB" sz="1400" kern="0" dirty="0">
                <a:solidFill>
                  <a:prstClr val="black"/>
                </a:solidFill>
                <a:latin typeface="Calibri"/>
                <a:cs typeface="Arial"/>
              </a:rPr>
              <a:t>lines of equal length.</a:t>
            </a:r>
          </a:p>
          <a:p>
            <a:pPr algn="r" defTabSz="457200">
              <a:lnSpc>
                <a:spcPct val="107000"/>
              </a:lnSpc>
              <a:defRPr/>
            </a:pPr>
            <a:r>
              <a:rPr lang="en-GB" sz="1400" kern="0" dirty="0">
                <a:solidFill>
                  <a:prstClr val="black"/>
                </a:solidFill>
                <a:latin typeface="Calibri"/>
                <a:cs typeface="Arial"/>
              </a:rPr>
              <a:t>Prove that ABC is</a:t>
            </a:r>
          </a:p>
          <a:p>
            <a:pPr algn="r" defTabSz="457200">
              <a:lnSpc>
                <a:spcPct val="107000"/>
              </a:lnSpc>
              <a:defRPr/>
            </a:pPr>
            <a:r>
              <a:rPr lang="en-GB" sz="1400" kern="0" dirty="0">
                <a:solidFill>
                  <a:prstClr val="black"/>
                </a:solidFill>
                <a:latin typeface="Calibri"/>
                <a:cs typeface="Arial"/>
              </a:rPr>
              <a:t> congruent to EDC.</a:t>
            </a:r>
          </a:p>
        </p:txBody>
      </p:sp>
      <p:sp>
        <p:nvSpPr>
          <p:cNvPr id="40" name="Rounded Rectangle 39"/>
          <p:cNvSpPr/>
          <p:nvPr/>
        </p:nvSpPr>
        <p:spPr>
          <a:xfrm>
            <a:off x="5350778" y="4341413"/>
            <a:ext cx="4768107" cy="1504148"/>
          </a:xfrm>
          <a:prstGeom prst="roundRect">
            <a:avLst/>
          </a:prstGeom>
          <a:solidFill>
            <a:srgbClr val="4472C4">
              <a:lumMod val="20000"/>
              <a:lumOff val="80000"/>
            </a:srgbClr>
          </a:solidFill>
          <a:ln w="25400" cap="flat" cmpd="sng" algn="ctr">
            <a:solidFill>
              <a:srgbClr val="4472C4"/>
            </a:solidFill>
            <a:prstDash val="solid"/>
            <a:miter lim="800000"/>
          </a:ln>
          <a:effectLst/>
        </p:spPr>
        <p:txBody>
          <a:bodyPr rtlCol="0" anchor="ctr"/>
          <a:lstStyle/>
          <a:p>
            <a:pPr defTabSz="457200">
              <a:lnSpc>
                <a:spcPct val="107000"/>
              </a:lnSpc>
              <a:defRPr/>
            </a:pPr>
            <a:r>
              <a:rPr lang="en-GB" sz="1400" kern="0" dirty="0">
                <a:solidFill>
                  <a:prstClr val="black"/>
                </a:solidFill>
                <a:latin typeface="Calibri"/>
                <a:cs typeface="Arial"/>
              </a:rPr>
              <a:t>LMNO is a rectangle. </a:t>
            </a:r>
          </a:p>
          <a:p>
            <a:pPr defTabSz="457200">
              <a:lnSpc>
                <a:spcPct val="107000"/>
              </a:lnSpc>
              <a:defRPr/>
            </a:pPr>
            <a:r>
              <a:rPr lang="en-GB" sz="1400" kern="0" dirty="0">
                <a:solidFill>
                  <a:prstClr val="black"/>
                </a:solidFill>
                <a:latin typeface="Calibri"/>
                <a:cs typeface="Arial"/>
              </a:rPr>
              <a:t>X is the mid-point of LM and Z </a:t>
            </a:r>
          </a:p>
          <a:p>
            <a:pPr defTabSz="457200">
              <a:lnSpc>
                <a:spcPct val="107000"/>
              </a:lnSpc>
              <a:defRPr/>
            </a:pPr>
            <a:r>
              <a:rPr lang="en-GB" sz="1400" kern="0" dirty="0">
                <a:solidFill>
                  <a:prstClr val="black"/>
                </a:solidFill>
                <a:latin typeface="Calibri"/>
                <a:cs typeface="Arial"/>
              </a:rPr>
              <a:t>is the mid-point of ON.</a:t>
            </a:r>
          </a:p>
          <a:p>
            <a:pPr defTabSz="457200">
              <a:lnSpc>
                <a:spcPct val="107000"/>
              </a:lnSpc>
              <a:defRPr/>
            </a:pPr>
            <a:r>
              <a:rPr lang="en-GB" sz="1400" kern="0" dirty="0">
                <a:solidFill>
                  <a:prstClr val="black"/>
                </a:solidFill>
                <a:latin typeface="Calibri"/>
                <a:cs typeface="Arial"/>
              </a:rPr>
              <a:t>Prove that triangle LXY and NZY </a:t>
            </a:r>
          </a:p>
          <a:p>
            <a:pPr defTabSz="457200">
              <a:lnSpc>
                <a:spcPct val="107000"/>
              </a:lnSpc>
              <a:defRPr/>
            </a:pPr>
            <a:r>
              <a:rPr lang="en-GB" sz="1400" kern="0" dirty="0">
                <a:solidFill>
                  <a:prstClr val="black"/>
                </a:solidFill>
                <a:latin typeface="Calibri"/>
                <a:cs typeface="Arial"/>
              </a:rPr>
              <a:t>are congruent.</a:t>
            </a:r>
          </a:p>
        </p:txBody>
      </p:sp>
      <p:grpSp>
        <p:nvGrpSpPr>
          <p:cNvPr id="41" name="Group 40"/>
          <p:cNvGrpSpPr/>
          <p:nvPr/>
        </p:nvGrpSpPr>
        <p:grpSpPr>
          <a:xfrm>
            <a:off x="3660948" y="752900"/>
            <a:ext cx="2759221" cy="1191213"/>
            <a:chOff x="5081549" y="2292217"/>
            <a:chExt cx="2408719" cy="1739870"/>
          </a:xfrm>
        </p:grpSpPr>
        <p:sp>
          <p:nvSpPr>
            <p:cNvPr id="42" name="Parallelogram 41"/>
            <p:cNvSpPr/>
            <p:nvPr/>
          </p:nvSpPr>
          <p:spPr>
            <a:xfrm flipV="1">
              <a:off x="5271838" y="2532559"/>
              <a:ext cx="1998617" cy="1134399"/>
            </a:xfrm>
            <a:prstGeom prst="parallelogram">
              <a:avLst>
                <a:gd name="adj" fmla="val 58394"/>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defTabSz="457200">
                <a:defRPr/>
              </a:pPr>
              <a:endParaRPr lang="en-GB" kern="0">
                <a:solidFill>
                  <a:prstClr val="black"/>
                </a:solidFill>
                <a:latin typeface="Calibri"/>
                <a:cs typeface="Arial"/>
              </a:endParaRPr>
            </a:p>
          </p:txBody>
        </p:sp>
        <p:cxnSp>
          <p:nvCxnSpPr>
            <p:cNvPr id="43" name="Straight Connector 42"/>
            <p:cNvCxnSpPr/>
            <p:nvPr/>
          </p:nvCxnSpPr>
          <p:spPr>
            <a:xfrm>
              <a:off x="5271838" y="2564249"/>
              <a:ext cx="1998617" cy="1086498"/>
            </a:xfrm>
            <a:prstGeom prst="line">
              <a:avLst/>
            </a:prstGeom>
            <a:noFill/>
            <a:ln w="6350" cap="flat" cmpd="sng" algn="ctr">
              <a:solidFill>
                <a:srgbClr val="5B9BD5"/>
              </a:solidFill>
              <a:prstDash val="lgDash"/>
              <a:miter lim="800000"/>
            </a:ln>
            <a:effectLst/>
          </p:spPr>
        </p:cxnSp>
        <p:sp>
          <p:nvSpPr>
            <p:cNvPr id="44" name="TextBox 43"/>
            <p:cNvSpPr txBox="1"/>
            <p:nvPr/>
          </p:nvSpPr>
          <p:spPr>
            <a:xfrm>
              <a:off x="5081549" y="2297780"/>
              <a:ext cx="245170" cy="44953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P</a:t>
              </a:r>
            </a:p>
          </p:txBody>
        </p:sp>
        <p:sp>
          <p:nvSpPr>
            <p:cNvPr id="45" name="TextBox 44"/>
            <p:cNvSpPr txBox="1"/>
            <p:nvPr/>
          </p:nvSpPr>
          <p:spPr>
            <a:xfrm>
              <a:off x="6898898" y="2292217"/>
              <a:ext cx="268960" cy="44953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Q</a:t>
              </a:r>
            </a:p>
          </p:txBody>
        </p:sp>
        <p:sp>
          <p:nvSpPr>
            <p:cNvPr id="46" name="TextBox 45"/>
            <p:cNvSpPr txBox="1"/>
            <p:nvPr/>
          </p:nvSpPr>
          <p:spPr>
            <a:xfrm>
              <a:off x="7240899" y="3525373"/>
              <a:ext cx="249369" cy="44953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R</a:t>
              </a:r>
            </a:p>
          </p:txBody>
        </p:sp>
        <p:sp>
          <p:nvSpPr>
            <p:cNvPr id="47" name="TextBox 46"/>
            <p:cNvSpPr txBox="1"/>
            <p:nvPr/>
          </p:nvSpPr>
          <p:spPr>
            <a:xfrm>
              <a:off x="5472705" y="3582552"/>
              <a:ext cx="235376" cy="44953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S</a:t>
              </a:r>
            </a:p>
          </p:txBody>
        </p:sp>
      </p:grpSp>
      <p:grpSp>
        <p:nvGrpSpPr>
          <p:cNvPr id="48" name="Group 47"/>
          <p:cNvGrpSpPr/>
          <p:nvPr/>
        </p:nvGrpSpPr>
        <p:grpSpPr>
          <a:xfrm>
            <a:off x="3559807" y="2616942"/>
            <a:ext cx="2047216" cy="1306371"/>
            <a:chOff x="4296468" y="4147180"/>
            <a:chExt cx="3144469" cy="2356500"/>
          </a:xfrm>
        </p:grpSpPr>
        <p:grpSp>
          <p:nvGrpSpPr>
            <p:cNvPr id="49" name="Group 48"/>
            <p:cNvGrpSpPr/>
            <p:nvPr/>
          </p:nvGrpSpPr>
          <p:grpSpPr>
            <a:xfrm rot="10800000">
              <a:off x="4764495" y="4530173"/>
              <a:ext cx="2270250" cy="1646244"/>
              <a:chOff x="5020527" y="4938141"/>
              <a:chExt cx="2941378" cy="1559264"/>
            </a:xfrm>
          </p:grpSpPr>
          <p:sp>
            <p:nvSpPr>
              <p:cNvPr id="55" name="Isosceles Triangle 54"/>
              <p:cNvSpPr/>
              <p:nvPr/>
            </p:nvSpPr>
            <p:spPr>
              <a:xfrm>
                <a:off x="5020527" y="5711270"/>
                <a:ext cx="2156389" cy="773128"/>
              </a:xfrm>
              <a:prstGeom prst="triangle">
                <a:avLst>
                  <a:gd name="adj" fmla="val 68173"/>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defTabSz="457200">
                  <a:defRPr/>
                </a:pPr>
                <a:endParaRPr lang="en-GB" kern="0">
                  <a:solidFill>
                    <a:prstClr val="black"/>
                  </a:solidFill>
                  <a:latin typeface="Calibri"/>
                  <a:cs typeface="Arial"/>
                </a:endParaRPr>
              </a:p>
            </p:txBody>
          </p:sp>
          <p:sp>
            <p:nvSpPr>
              <p:cNvPr id="56" name="Isosceles Triangle 55"/>
              <p:cNvSpPr/>
              <p:nvPr/>
            </p:nvSpPr>
            <p:spPr>
              <a:xfrm rot="10800000">
                <a:off x="5805516" y="4938141"/>
                <a:ext cx="2156389" cy="773128"/>
              </a:xfrm>
              <a:prstGeom prst="triangle">
                <a:avLst>
                  <a:gd name="adj" fmla="val 68173"/>
                </a:avLst>
              </a:prstGeom>
              <a:solidFill>
                <a:sysClr val="window" lastClr="FFFFFF"/>
              </a:solidFill>
              <a:ln w="19050" cap="flat" cmpd="sng" algn="ctr">
                <a:solidFill>
                  <a:sysClr val="windowText" lastClr="000000"/>
                </a:solidFill>
                <a:prstDash val="solid"/>
                <a:miter lim="800000"/>
              </a:ln>
              <a:effectLst/>
            </p:spPr>
            <p:txBody>
              <a:bodyPr rtlCol="0" anchor="ctr"/>
              <a:lstStyle/>
              <a:p>
                <a:pPr algn="ctr" defTabSz="457200">
                  <a:defRPr/>
                </a:pPr>
                <a:endParaRPr lang="en-GB" kern="0">
                  <a:solidFill>
                    <a:prstClr val="black"/>
                  </a:solidFill>
                  <a:latin typeface="Calibri"/>
                  <a:cs typeface="Arial"/>
                </a:endParaRPr>
              </a:p>
            </p:txBody>
          </p:sp>
          <p:cxnSp>
            <p:nvCxnSpPr>
              <p:cNvPr id="57" name="Straight Arrow Connector 56"/>
              <p:cNvCxnSpPr/>
              <p:nvPr/>
            </p:nvCxnSpPr>
            <p:spPr>
              <a:xfrm>
                <a:off x="6400800" y="4938141"/>
                <a:ext cx="540985" cy="0"/>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cxnSp>
            <p:nvCxnSpPr>
              <p:cNvPr id="58" name="Straight Arrow Connector 57"/>
              <p:cNvCxnSpPr/>
              <p:nvPr/>
            </p:nvCxnSpPr>
            <p:spPr>
              <a:xfrm>
                <a:off x="5805514" y="6497405"/>
                <a:ext cx="540985" cy="0"/>
              </a:xfrm>
              <a:prstGeom prst="straightConnector1">
                <a:avLst/>
              </a:prstGeom>
              <a:noFill/>
              <a:ln w="19050" cap="flat" cmpd="sng" algn="ctr">
                <a:solidFill>
                  <a:sysClr val="windowText" lastClr="000000"/>
                </a:solidFill>
                <a:prstDash val="solid"/>
                <a:miter lim="800000"/>
                <a:headEnd type="none" w="med" len="med"/>
                <a:tailEnd type="arrow" w="med" len="med"/>
              </a:ln>
              <a:effectLst/>
            </p:spPr>
          </p:cxnSp>
        </p:grpSp>
        <p:sp>
          <p:nvSpPr>
            <p:cNvPr id="50" name="TextBox 49"/>
            <p:cNvSpPr txBox="1"/>
            <p:nvPr/>
          </p:nvSpPr>
          <p:spPr>
            <a:xfrm>
              <a:off x="4950379" y="4147180"/>
              <a:ext cx="451069" cy="555184"/>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A</a:t>
              </a:r>
            </a:p>
          </p:txBody>
        </p:sp>
        <p:sp>
          <p:nvSpPr>
            <p:cNvPr id="51" name="TextBox 50"/>
            <p:cNvSpPr txBox="1"/>
            <p:nvPr/>
          </p:nvSpPr>
          <p:spPr>
            <a:xfrm>
              <a:off x="7002177" y="4216893"/>
              <a:ext cx="438760" cy="555184"/>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B</a:t>
              </a:r>
            </a:p>
          </p:txBody>
        </p:sp>
        <p:sp>
          <p:nvSpPr>
            <p:cNvPr id="52" name="TextBox 51"/>
            <p:cNvSpPr txBox="1"/>
            <p:nvPr/>
          </p:nvSpPr>
          <p:spPr>
            <a:xfrm>
              <a:off x="5979091" y="5193191"/>
              <a:ext cx="428911" cy="555184"/>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C</a:t>
              </a:r>
            </a:p>
          </p:txBody>
        </p:sp>
        <p:sp>
          <p:nvSpPr>
            <p:cNvPr id="53" name="TextBox 52"/>
            <p:cNvSpPr txBox="1"/>
            <p:nvPr/>
          </p:nvSpPr>
          <p:spPr>
            <a:xfrm>
              <a:off x="4296468" y="5948496"/>
              <a:ext cx="458457" cy="555184"/>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D</a:t>
              </a:r>
            </a:p>
          </p:txBody>
        </p:sp>
        <p:sp>
          <p:nvSpPr>
            <p:cNvPr id="54" name="TextBox 53"/>
            <p:cNvSpPr txBox="1"/>
            <p:nvPr/>
          </p:nvSpPr>
          <p:spPr>
            <a:xfrm>
              <a:off x="6415088" y="5928841"/>
              <a:ext cx="419063" cy="555184"/>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E</a:t>
              </a:r>
            </a:p>
          </p:txBody>
        </p:sp>
      </p:grpSp>
      <p:grpSp>
        <p:nvGrpSpPr>
          <p:cNvPr id="59" name="Group 58"/>
          <p:cNvGrpSpPr/>
          <p:nvPr/>
        </p:nvGrpSpPr>
        <p:grpSpPr>
          <a:xfrm>
            <a:off x="7882615" y="4430679"/>
            <a:ext cx="1863317" cy="1225483"/>
            <a:chOff x="4679826" y="5101596"/>
            <a:chExt cx="3326038" cy="2076488"/>
          </a:xfrm>
        </p:grpSpPr>
        <p:pic>
          <p:nvPicPr>
            <p:cNvPr id="60" name="Picture 59"/>
            <p:cNvPicPr>
              <a:picLocks noChangeAspect="1"/>
            </p:cNvPicPr>
            <p:nvPr/>
          </p:nvPicPr>
          <p:blipFill rotWithShape="1">
            <a:blip r:embed="rId4"/>
            <a:srcRect l="716" t="1580" r="779" b="1764"/>
            <a:stretch/>
          </p:blipFill>
          <p:spPr>
            <a:xfrm>
              <a:off x="4930074" y="5557703"/>
              <a:ext cx="2654517" cy="1183247"/>
            </a:xfrm>
            <a:prstGeom prst="rect">
              <a:avLst/>
            </a:prstGeom>
            <a:ln w="19050">
              <a:solidFill>
                <a:sysClr val="windowText" lastClr="000000"/>
              </a:solidFill>
            </a:ln>
          </p:spPr>
        </p:pic>
        <p:sp>
          <p:nvSpPr>
            <p:cNvPr id="61" name="TextBox 60"/>
            <p:cNvSpPr txBox="1"/>
            <p:nvPr/>
          </p:nvSpPr>
          <p:spPr>
            <a:xfrm>
              <a:off x="4700664" y="5101596"/>
              <a:ext cx="464117"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L</a:t>
              </a:r>
            </a:p>
          </p:txBody>
        </p:sp>
        <p:sp>
          <p:nvSpPr>
            <p:cNvPr id="62" name="TextBox 61"/>
            <p:cNvSpPr txBox="1"/>
            <p:nvPr/>
          </p:nvSpPr>
          <p:spPr>
            <a:xfrm>
              <a:off x="7395819" y="5118435"/>
              <a:ext cx="610045"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M</a:t>
              </a:r>
            </a:p>
          </p:txBody>
        </p:sp>
        <p:sp>
          <p:nvSpPr>
            <p:cNvPr id="63" name="TextBox 62"/>
            <p:cNvSpPr txBox="1"/>
            <p:nvPr/>
          </p:nvSpPr>
          <p:spPr>
            <a:xfrm>
              <a:off x="7419863" y="6656579"/>
              <a:ext cx="541372"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N</a:t>
              </a:r>
            </a:p>
          </p:txBody>
        </p:sp>
        <p:sp>
          <p:nvSpPr>
            <p:cNvPr id="64" name="TextBox 63"/>
            <p:cNvSpPr txBox="1"/>
            <p:nvPr/>
          </p:nvSpPr>
          <p:spPr>
            <a:xfrm>
              <a:off x="4679826" y="6641372"/>
              <a:ext cx="547095"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O</a:t>
              </a:r>
            </a:p>
          </p:txBody>
        </p:sp>
        <p:sp>
          <p:nvSpPr>
            <p:cNvPr id="65" name="TextBox 64"/>
            <p:cNvSpPr txBox="1"/>
            <p:nvPr/>
          </p:nvSpPr>
          <p:spPr>
            <a:xfrm>
              <a:off x="6084948" y="5118435"/>
              <a:ext cx="507035"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X</a:t>
              </a:r>
            </a:p>
          </p:txBody>
        </p:sp>
        <p:sp>
          <p:nvSpPr>
            <p:cNvPr id="66" name="TextBox 65"/>
            <p:cNvSpPr txBox="1"/>
            <p:nvPr/>
          </p:nvSpPr>
          <p:spPr>
            <a:xfrm>
              <a:off x="6169322" y="5769016"/>
              <a:ext cx="495590"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Y</a:t>
              </a:r>
            </a:p>
          </p:txBody>
        </p:sp>
        <p:sp>
          <p:nvSpPr>
            <p:cNvPr id="67" name="TextBox 66"/>
            <p:cNvSpPr txBox="1"/>
            <p:nvPr/>
          </p:nvSpPr>
          <p:spPr>
            <a:xfrm>
              <a:off x="6083343" y="6641373"/>
              <a:ext cx="484144" cy="521505"/>
            </a:xfrm>
            <a:prstGeom prst="rect">
              <a:avLst/>
            </a:prstGeom>
            <a:noFill/>
          </p:spPr>
          <p:txBody>
            <a:bodyPr wrap="none" rtlCol="0">
              <a:spAutoFit/>
            </a:bodyPr>
            <a:lstStyle/>
            <a:p>
              <a:pPr defTabSz="457200">
                <a:defRPr/>
              </a:pPr>
              <a:r>
                <a:rPr lang="en-GB" sz="1400" b="1" kern="0" dirty="0">
                  <a:solidFill>
                    <a:prstClr val="black"/>
                  </a:solidFill>
                  <a:latin typeface="Calibri"/>
                  <a:cs typeface="Arial"/>
                </a:rPr>
                <a:t>Z</a:t>
              </a:r>
            </a:p>
          </p:txBody>
        </p:sp>
      </p:grpSp>
    </p:spTree>
    <p:extLst>
      <p:ext uri="{BB962C8B-B14F-4D97-AF65-F5344CB8AC3E}">
        <p14:creationId xmlns:p14="http://schemas.microsoft.com/office/powerpoint/2010/main" val="665619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Challenge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920" y="274638"/>
            <a:ext cx="8640960" cy="56263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474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Challenge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8" y="1340768"/>
            <a:ext cx="8568952" cy="2073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081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Challenge</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980729"/>
            <a:ext cx="8640960" cy="47667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2676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Challenge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5520" y="1268760"/>
            <a:ext cx="8641267"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584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Challenge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479" y="581819"/>
            <a:ext cx="8754568" cy="4581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40"/>
          <a:stretch/>
        </p:blipFill>
        <p:spPr bwMode="auto">
          <a:xfrm>
            <a:off x="2691479" y="5170512"/>
            <a:ext cx="3878992" cy="809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4321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10972800" cy="1143000"/>
          </a:xfrm>
          <a:prstGeom prst="rect">
            <a:avLst/>
          </a:prstGeom>
        </p:spPr>
        <p:txBody>
          <a:bodyPr/>
          <a:lstStyle/>
          <a:p>
            <a:r>
              <a:rPr lang="en-GB" dirty="0"/>
              <a:t>Challenge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928"/>
          <a:stretch/>
        </p:blipFill>
        <p:spPr bwMode="auto">
          <a:xfrm>
            <a:off x="1700848" y="1196752"/>
            <a:ext cx="8784976" cy="444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541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b="1495"/>
          <a:stretch/>
        </p:blipFill>
        <p:spPr>
          <a:xfrm>
            <a:off x="9678729" y="2881423"/>
            <a:ext cx="2590252" cy="3455767"/>
          </a:xfrm>
          <a:prstGeom prst="rect">
            <a:avLst/>
          </a:prstGeom>
        </p:spPr>
      </p:pic>
      <p:pic>
        <p:nvPicPr>
          <p:cNvPr id="6" name="Picture 5"/>
          <p:cNvPicPr>
            <a:picLocks noChangeAspect="1"/>
          </p:cNvPicPr>
          <p:nvPr/>
        </p:nvPicPr>
        <p:blipFill>
          <a:blip r:embed="rId3">
            <a:clrChange>
              <a:clrFrom>
                <a:srgbClr val="FFFFFF"/>
              </a:clrFrom>
              <a:clrTo>
                <a:srgbClr val="FFFFFF">
                  <a:alpha val="0"/>
                </a:srgbClr>
              </a:clrTo>
            </a:clrChange>
          </a:blip>
          <a:stretch>
            <a:fillRect/>
          </a:stretch>
        </p:blipFill>
        <p:spPr>
          <a:xfrm>
            <a:off x="5904914" y="138792"/>
            <a:ext cx="6099711" cy="1968195"/>
          </a:xfrm>
          <a:prstGeom prst="rect">
            <a:avLst/>
          </a:prstGeom>
        </p:spPr>
      </p:pic>
      <p:sp>
        <p:nvSpPr>
          <p:cNvPr id="7" name="TextBox 6"/>
          <p:cNvSpPr txBox="1"/>
          <p:nvPr/>
        </p:nvSpPr>
        <p:spPr>
          <a:xfrm>
            <a:off x="9859617" y="3069203"/>
            <a:ext cx="1208599" cy="584775"/>
          </a:xfrm>
          <a:prstGeom prst="rect">
            <a:avLst/>
          </a:prstGeom>
          <a:noFill/>
        </p:spPr>
        <p:txBody>
          <a:bodyPr wrap="square" rtlCol="0">
            <a:spAutoFit/>
          </a:bodyPr>
          <a:lstStyle/>
          <a:p>
            <a:r>
              <a:rPr lang="en-GB" sz="3200" b="1" dirty="0">
                <a:latin typeface="Century Gothic" panose="020B0502020202020204" pitchFamily="34" charset="0"/>
              </a:rPr>
              <a:t>A</a:t>
            </a:r>
            <a:endParaRPr lang="en-GB" sz="1400" dirty="0">
              <a:latin typeface="Century Gothic" panose="020B0502020202020204" pitchFamily="34" charset="0"/>
            </a:endParaRPr>
          </a:p>
        </p:txBody>
      </p:sp>
      <p:sp>
        <p:nvSpPr>
          <p:cNvPr id="8" name="TextBox 7"/>
          <p:cNvSpPr txBox="1"/>
          <p:nvPr/>
        </p:nvSpPr>
        <p:spPr>
          <a:xfrm>
            <a:off x="10973855" y="4847252"/>
            <a:ext cx="1208599" cy="584775"/>
          </a:xfrm>
          <a:prstGeom prst="rect">
            <a:avLst/>
          </a:prstGeom>
          <a:noFill/>
        </p:spPr>
        <p:txBody>
          <a:bodyPr wrap="square" rtlCol="0">
            <a:spAutoFit/>
          </a:bodyPr>
          <a:lstStyle/>
          <a:p>
            <a:r>
              <a:rPr lang="en-GB" sz="3200" b="1" dirty="0">
                <a:latin typeface="Century Gothic" panose="020B0502020202020204" pitchFamily="34" charset="0"/>
              </a:rPr>
              <a:t>B</a:t>
            </a:r>
            <a:endParaRPr lang="en-GB" sz="1400" dirty="0">
              <a:latin typeface="Century Gothic" panose="020B0502020202020204" pitchFamily="34" charset="0"/>
            </a:endParaRPr>
          </a:p>
        </p:txBody>
      </p:sp>
      <p:pic>
        <p:nvPicPr>
          <p:cNvPr id="12" name="Picture 11">
            <a:extLst>
              <a:ext uri="{FF2B5EF4-FFF2-40B4-BE49-F238E27FC236}">
                <a16:creationId xmlns:a16="http://schemas.microsoft.com/office/drawing/2014/main" id="{44B2F1F9-05D4-A571-DEEF-A0F906E9E17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285584" y="2417503"/>
            <a:ext cx="2335539" cy="4229219"/>
          </a:xfrm>
          <a:prstGeom prst="rect">
            <a:avLst/>
          </a:prstGeom>
        </p:spPr>
      </p:pic>
      <p:pic>
        <p:nvPicPr>
          <p:cNvPr id="14" name="Picture 13">
            <a:extLst>
              <a:ext uri="{FF2B5EF4-FFF2-40B4-BE49-F238E27FC236}">
                <a16:creationId xmlns:a16="http://schemas.microsoft.com/office/drawing/2014/main" id="{23BAE0BC-3903-2A88-5546-19B47C94796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472025" y="4058428"/>
            <a:ext cx="1912777" cy="2387506"/>
          </a:xfrm>
          <a:prstGeom prst="rect">
            <a:avLst/>
          </a:prstGeom>
        </p:spPr>
      </p:pic>
      <p:pic>
        <p:nvPicPr>
          <p:cNvPr id="16" name="Picture 15">
            <a:extLst>
              <a:ext uri="{FF2B5EF4-FFF2-40B4-BE49-F238E27FC236}">
                <a16:creationId xmlns:a16="http://schemas.microsoft.com/office/drawing/2014/main" id="{15BA02B6-351F-ECFE-F860-DF6FB2BFE15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384802" y="4153999"/>
            <a:ext cx="2341403" cy="2387507"/>
          </a:xfrm>
          <a:prstGeom prst="rect">
            <a:avLst/>
          </a:prstGeom>
        </p:spPr>
      </p:pic>
      <p:pic>
        <p:nvPicPr>
          <p:cNvPr id="18" name="Picture 17">
            <a:extLst>
              <a:ext uri="{FF2B5EF4-FFF2-40B4-BE49-F238E27FC236}">
                <a16:creationId xmlns:a16="http://schemas.microsoft.com/office/drawing/2014/main" id="{F2A80E8E-64AD-4573-BAA8-84B730A0104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6957073" y="4242329"/>
            <a:ext cx="2490787" cy="2094861"/>
          </a:xfrm>
          <a:prstGeom prst="rect">
            <a:avLst/>
          </a:prstGeom>
        </p:spPr>
      </p:pic>
    </p:spTree>
    <p:extLst>
      <p:ext uri="{BB962C8B-B14F-4D97-AF65-F5344CB8AC3E}">
        <p14:creationId xmlns:p14="http://schemas.microsoft.com/office/powerpoint/2010/main" val="30608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818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17500" y="1689100"/>
            <a:ext cx="3582147" cy="4128999"/>
          </a:xfrm>
        </p:spPr>
        <p:txBody>
          <a:bodyPr/>
          <a:lstStyle/>
          <a:p>
            <a:endParaRPr lang="en-GB" dirty="0"/>
          </a:p>
        </p:txBody>
      </p:sp>
      <p:sp>
        <p:nvSpPr>
          <p:cNvPr id="3" name="Text Placeholder 2"/>
          <p:cNvSpPr>
            <a:spLocks noGrp="1"/>
          </p:cNvSpPr>
          <p:nvPr>
            <p:ph type="body" sz="quarter" idx="12"/>
          </p:nvPr>
        </p:nvSpPr>
        <p:spPr>
          <a:xfrm>
            <a:off x="4254500" y="1689100"/>
            <a:ext cx="3595045" cy="4148511"/>
          </a:xfrm>
        </p:spPr>
        <p:txBody>
          <a:bodyPr/>
          <a:lstStyle/>
          <a:p>
            <a:endParaRPr lang="en-GB" dirty="0"/>
          </a:p>
        </p:txBody>
      </p:sp>
      <p:sp>
        <p:nvSpPr>
          <p:cNvPr id="4" name="Text Placeholder 3"/>
          <p:cNvSpPr>
            <a:spLocks noGrp="1"/>
          </p:cNvSpPr>
          <p:nvPr>
            <p:ph type="body" sz="quarter" idx="13"/>
          </p:nvPr>
        </p:nvSpPr>
        <p:spPr>
          <a:xfrm>
            <a:off x="8204398" y="1689100"/>
            <a:ext cx="3606761" cy="4156495"/>
          </a:xfrm>
        </p:spPr>
        <p:txBody>
          <a:bodyPr/>
          <a:lstStyle/>
          <a:p>
            <a:endParaRPr lang="en-GB" b="1" dirty="0"/>
          </a:p>
          <a:p>
            <a:endParaRPr lang="en-GB" b="1" dirty="0"/>
          </a:p>
          <a:p>
            <a:endParaRPr lang="en-GB" b="1" dirty="0"/>
          </a:p>
          <a:p>
            <a:endParaRPr lang="en-GB" b="1" dirty="0"/>
          </a:p>
          <a:p>
            <a:endParaRPr lang="en-GB" b="1" dirty="0"/>
          </a:p>
          <a:p>
            <a:endParaRPr lang="en-GB" b="1" dirty="0"/>
          </a:p>
        </p:txBody>
      </p:sp>
      <p:sp>
        <p:nvSpPr>
          <p:cNvPr id="5" name="Text Placeholder 4"/>
          <p:cNvSpPr>
            <a:spLocks noGrp="1"/>
          </p:cNvSpPr>
          <p:nvPr>
            <p:ph type="body" sz="quarter" idx="4294967295"/>
          </p:nvPr>
        </p:nvSpPr>
        <p:spPr>
          <a:xfrm>
            <a:off x="236948" y="80574"/>
            <a:ext cx="11750565" cy="967652"/>
          </a:xfrm>
          <a:solidFill>
            <a:srgbClr val="FF99CC"/>
          </a:solidFill>
        </p:spPr>
        <p:txBody>
          <a:bodyPr>
            <a:normAutofit lnSpcReduction="10000"/>
          </a:bodyPr>
          <a:lstStyle/>
          <a:p>
            <a:endParaRPr lang="en-GB" sz="2800" b="1" dirty="0">
              <a:solidFill>
                <a:schemeClr val="tx1"/>
              </a:solidFill>
              <a:latin typeface="Century Gothic" panose="020B0502020202020204" pitchFamily="34" charset="0"/>
            </a:endParaRPr>
          </a:p>
          <a:p>
            <a:pPr marL="0" indent="0" algn="ctr">
              <a:buNone/>
            </a:pPr>
            <a:r>
              <a:rPr lang="en-GB" sz="2800" b="1" dirty="0">
                <a:solidFill>
                  <a:schemeClr val="tx1"/>
                </a:solidFill>
                <a:latin typeface="Century Gothic" panose="020B0502020202020204" pitchFamily="34" charset="0"/>
              </a:rPr>
              <a:t>LESSON TITLE:</a:t>
            </a:r>
            <a:endParaRPr lang="en-GB" sz="2800" b="1" u="sng"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7615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195B2FA-D01C-485F-A7B9-B2AAA3AA16CF}"/>
              </a:ext>
            </a:extLst>
          </p:cNvPr>
          <p:cNvSpPr>
            <a:spLocks noGrp="1"/>
          </p:cNvSpPr>
          <p:nvPr>
            <p:ph type="title" idx="4294967295"/>
          </p:nvPr>
        </p:nvSpPr>
        <p:spPr>
          <a:xfrm>
            <a:off x="0" y="274638"/>
            <a:ext cx="8229600" cy="1143000"/>
          </a:xfrm>
          <a:prstGeom prst="rect">
            <a:avLst/>
          </a:prstGeom>
        </p:spPr>
        <p:txBody>
          <a:bodyPr/>
          <a:lstStyle/>
          <a:p>
            <a:r>
              <a:rPr lang="en-GB" b="1" u="sng" dirty="0"/>
              <a:t>Recap</a:t>
            </a:r>
          </a:p>
        </p:txBody>
      </p:sp>
      <p:sp>
        <p:nvSpPr>
          <p:cNvPr id="5" name="Content Placeholder 2">
            <a:extLst>
              <a:ext uri="{FF2B5EF4-FFF2-40B4-BE49-F238E27FC236}">
                <a16:creationId xmlns:a16="http://schemas.microsoft.com/office/drawing/2014/main" id="{3C5FFF0C-61CB-41DB-8BE7-14399DFF5022}"/>
              </a:ext>
            </a:extLst>
          </p:cNvPr>
          <p:cNvSpPr>
            <a:spLocks noGrp="1"/>
          </p:cNvSpPr>
          <p:nvPr>
            <p:ph idx="4294967295"/>
          </p:nvPr>
        </p:nvSpPr>
        <p:spPr>
          <a:xfrm>
            <a:off x="151259" y="1166018"/>
            <a:ext cx="11296650" cy="4525963"/>
          </a:xfrm>
          <a:prstGeom prst="rect">
            <a:avLst/>
          </a:prstGeom>
        </p:spPr>
        <p:txBody>
          <a:bodyPr/>
          <a:lstStyle/>
          <a:p>
            <a:r>
              <a:rPr lang="en-GB" sz="2800" i="1" dirty="0"/>
              <a:t>Working in pairs complete the worksheet on identifying congruent triangles. </a:t>
            </a:r>
          </a:p>
          <a:p>
            <a:r>
              <a:rPr lang="en-GB" sz="2800" i="1" dirty="0"/>
              <a:t>Make sure you write down the matching pairs in the table.</a:t>
            </a:r>
          </a:p>
        </p:txBody>
      </p:sp>
      <p:pic>
        <p:nvPicPr>
          <p:cNvPr id="6" name="Picture 5">
            <a:extLst>
              <a:ext uri="{FF2B5EF4-FFF2-40B4-BE49-F238E27FC236}">
                <a16:creationId xmlns:a16="http://schemas.microsoft.com/office/drawing/2014/main" id="{718C2425-5DA0-454D-858F-817CAF1A91D8}"/>
              </a:ext>
            </a:extLst>
          </p:cNvPr>
          <p:cNvPicPr>
            <a:picLocks noChangeAspect="1"/>
          </p:cNvPicPr>
          <p:nvPr/>
        </p:nvPicPr>
        <p:blipFill>
          <a:blip r:embed="rId3"/>
          <a:stretch>
            <a:fillRect/>
          </a:stretch>
        </p:blipFill>
        <p:spPr>
          <a:xfrm>
            <a:off x="3169543" y="2627759"/>
            <a:ext cx="4860032" cy="3432950"/>
          </a:xfrm>
          <a:prstGeom prst="rect">
            <a:avLst/>
          </a:prstGeom>
        </p:spPr>
      </p:pic>
    </p:spTree>
    <p:extLst>
      <p:ext uri="{BB962C8B-B14F-4D97-AF65-F5344CB8AC3E}">
        <p14:creationId xmlns:p14="http://schemas.microsoft.com/office/powerpoint/2010/main" val="3057028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503" y="97722"/>
            <a:ext cx="7776864" cy="6186309"/>
          </a:xfrm>
          <a:prstGeom prst="rect">
            <a:avLst/>
          </a:prstGeom>
        </p:spPr>
        <p:txBody>
          <a:bodyPr wrap="square">
            <a:spAutoFit/>
          </a:bodyPr>
          <a:lstStyle/>
          <a:p>
            <a:pPr fontAlgn="base">
              <a:spcBef>
                <a:spcPct val="0"/>
              </a:spcBef>
              <a:spcAft>
                <a:spcPct val="0"/>
              </a:spcAft>
            </a:pPr>
            <a:r>
              <a:rPr lang="en-GB" dirty="0">
                <a:solidFill>
                  <a:srgbClr val="000000"/>
                </a:solidFill>
                <a:latin typeface="Trebuchet MS" panose="020B0603020202020204" pitchFamily="34" charset="0"/>
                <a:cs typeface="Arial" charset="0"/>
              </a:rPr>
              <a:t>Congruent triangles are reflections, rotations or</a:t>
            </a:r>
          </a:p>
          <a:p>
            <a:pPr fontAlgn="base">
              <a:spcBef>
                <a:spcPct val="0"/>
              </a:spcBef>
              <a:spcAft>
                <a:spcPct val="0"/>
              </a:spcAft>
            </a:pPr>
            <a:r>
              <a:rPr lang="en-GB" dirty="0">
                <a:solidFill>
                  <a:srgbClr val="000000"/>
                </a:solidFill>
                <a:latin typeface="Trebuchet MS" panose="020B0603020202020204" pitchFamily="34" charset="0"/>
                <a:cs typeface="Arial" charset="0"/>
              </a:rPr>
              <a:t>translations of each other. They are exactly the same</a:t>
            </a:r>
          </a:p>
          <a:p>
            <a:pPr fontAlgn="base">
              <a:spcBef>
                <a:spcPct val="0"/>
              </a:spcBef>
              <a:spcAft>
                <a:spcPct val="0"/>
              </a:spcAft>
            </a:pPr>
            <a:r>
              <a:rPr lang="en-GB" dirty="0">
                <a:solidFill>
                  <a:srgbClr val="000000"/>
                </a:solidFill>
                <a:latin typeface="Trebuchet MS" panose="020B0603020202020204" pitchFamily="34" charset="0"/>
                <a:cs typeface="Arial" charset="0"/>
              </a:rPr>
              <a:t>shape and size.</a:t>
            </a:r>
          </a:p>
          <a:p>
            <a:pPr fontAlgn="base">
              <a:spcBef>
                <a:spcPct val="0"/>
              </a:spcBef>
              <a:spcAft>
                <a:spcPct val="0"/>
              </a:spcAft>
            </a:pPr>
            <a:endParaRPr lang="en-GB" dirty="0">
              <a:solidFill>
                <a:srgbClr val="000000"/>
              </a:solidFill>
              <a:latin typeface="Trebuchet MS" panose="020B0603020202020204" pitchFamily="34" charset="0"/>
              <a:cs typeface="Arial" charset="0"/>
            </a:endParaRPr>
          </a:p>
          <a:p>
            <a:pPr fontAlgn="base">
              <a:spcBef>
                <a:spcPct val="0"/>
              </a:spcBef>
              <a:spcAft>
                <a:spcPct val="0"/>
              </a:spcAft>
            </a:pPr>
            <a:r>
              <a:rPr lang="en-GB" dirty="0">
                <a:solidFill>
                  <a:srgbClr val="000000"/>
                </a:solidFill>
                <a:latin typeface="Trebuchet MS" panose="020B0603020202020204" pitchFamily="34" charset="0"/>
                <a:cs typeface="Arial" charset="0"/>
              </a:rPr>
              <a:t>To be sure that triangles are congruent they must have</a:t>
            </a:r>
          </a:p>
          <a:p>
            <a:pPr fontAlgn="base">
              <a:spcBef>
                <a:spcPct val="0"/>
              </a:spcBef>
              <a:spcAft>
                <a:spcPct val="0"/>
              </a:spcAft>
            </a:pPr>
            <a:r>
              <a:rPr lang="en-GB" dirty="0">
                <a:solidFill>
                  <a:srgbClr val="000000"/>
                </a:solidFill>
                <a:latin typeface="Trebuchet MS" panose="020B0603020202020204" pitchFamily="34" charset="0"/>
                <a:cs typeface="Arial" charset="0"/>
              </a:rPr>
              <a:t>three sides and three angles the same. You can use these</a:t>
            </a:r>
          </a:p>
          <a:p>
            <a:pPr fontAlgn="base">
              <a:spcBef>
                <a:spcPct val="0"/>
              </a:spcBef>
              <a:spcAft>
                <a:spcPct val="0"/>
              </a:spcAft>
            </a:pPr>
            <a:r>
              <a:rPr lang="en-GB" dirty="0">
                <a:solidFill>
                  <a:srgbClr val="000000"/>
                </a:solidFill>
                <a:latin typeface="Trebuchet MS" panose="020B0603020202020204" pitchFamily="34" charset="0"/>
                <a:cs typeface="Arial" charset="0"/>
              </a:rPr>
              <a:t>rules to help you find out if that will be the case:</a:t>
            </a:r>
          </a:p>
          <a:p>
            <a:pPr fontAlgn="base">
              <a:spcBef>
                <a:spcPct val="0"/>
              </a:spcBef>
              <a:spcAft>
                <a:spcPct val="0"/>
              </a:spcAft>
            </a:pPr>
            <a:endParaRPr lang="en-GB" dirty="0">
              <a:solidFill>
                <a:srgbClr val="000000"/>
              </a:solidFill>
              <a:latin typeface="Trebuchet MS" panose="020B0603020202020204" pitchFamily="34" charset="0"/>
              <a:cs typeface="Arial" charset="0"/>
            </a:endParaRPr>
          </a:p>
          <a:p>
            <a:pPr marL="342900" indent="-342900" fontAlgn="base">
              <a:spcBef>
                <a:spcPct val="0"/>
              </a:spcBef>
              <a:spcAft>
                <a:spcPct val="0"/>
              </a:spcAft>
              <a:buFontTx/>
              <a:buAutoNum type="arabicPeriod"/>
            </a:pPr>
            <a:r>
              <a:rPr lang="en-GB" dirty="0">
                <a:solidFill>
                  <a:srgbClr val="000000"/>
                </a:solidFill>
                <a:latin typeface="Trebuchet MS" panose="020B0603020202020204" pitchFamily="34" charset="0"/>
                <a:cs typeface="Arial" charset="0"/>
              </a:rPr>
              <a:t>SSS—Three sides the same;</a:t>
            </a:r>
          </a:p>
          <a:p>
            <a:pPr marL="342900" indent="-342900" fontAlgn="base">
              <a:spcBef>
                <a:spcPct val="0"/>
              </a:spcBef>
              <a:spcAft>
                <a:spcPct val="0"/>
              </a:spcAft>
              <a:buFontTx/>
              <a:buAutoNum type="arabicPeriod"/>
            </a:pPr>
            <a:r>
              <a:rPr lang="en-GB" dirty="0">
                <a:solidFill>
                  <a:srgbClr val="000000"/>
                </a:solidFill>
                <a:latin typeface="Trebuchet MS" panose="020B0603020202020204" pitchFamily="34" charset="0"/>
                <a:cs typeface="Arial" charset="0"/>
              </a:rPr>
              <a:t>SAS—An angle in between two sides that are the same;</a:t>
            </a:r>
          </a:p>
          <a:p>
            <a:pPr marL="342900" indent="-342900" fontAlgn="base">
              <a:spcBef>
                <a:spcPct val="0"/>
              </a:spcBef>
              <a:spcAft>
                <a:spcPct val="0"/>
              </a:spcAft>
              <a:buFontTx/>
              <a:buAutoNum type="arabicPeriod"/>
            </a:pPr>
            <a:r>
              <a:rPr lang="en-GB" dirty="0">
                <a:solidFill>
                  <a:srgbClr val="000000"/>
                </a:solidFill>
                <a:latin typeface="Trebuchet MS" panose="020B0603020202020204" pitchFamily="34" charset="0"/>
                <a:cs typeface="Arial" charset="0"/>
              </a:rPr>
              <a:t>ASA—Two angles the same and the side in between them;</a:t>
            </a:r>
          </a:p>
          <a:p>
            <a:pPr marL="342900" indent="-342900" fontAlgn="base">
              <a:spcBef>
                <a:spcPct val="0"/>
              </a:spcBef>
              <a:spcAft>
                <a:spcPct val="0"/>
              </a:spcAft>
              <a:buFontTx/>
              <a:buAutoNum type="arabicPeriod"/>
            </a:pPr>
            <a:r>
              <a:rPr lang="en-GB" dirty="0">
                <a:solidFill>
                  <a:srgbClr val="000000"/>
                </a:solidFill>
                <a:latin typeface="Trebuchet MS" panose="020B0603020202020204" pitchFamily="34" charset="0"/>
                <a:cs typeface="Arial" charset="0"/>
              </a:rPr>
              <a:t>AAS—Two angles the same and the side opposite them; </a:t>
            </a:r>
          </a:p>
          <a:p>
            <a:pPr marL="342900" indent="-342900" fontAlgn="base">
              <a:spcBef>
                <a:spcPct val="0"/>
              </a:spcBef>
              <a:spcAft>
                <a:spcPct val="0"/>
              </a:spcAft>
              <a:buFontTx/>
              <a:buAutoNum type="arabicPeriod"/>
            </a:pPr>
            <a:endParaRPr lang="en-GB" dirty="0">
              <a:solidFill>
                <a:srgbClr val="000000"/>
              </a:solidFill>
              <a:latin typeface="Trebuchet MS" panose="020B0603020202020204" pitchFamily="34" charset="0"/>
              <a:cs typeface="Arial" charset="0"/>
            </a:endParaRPr>
          </a:p>
          <a:p>
            <a:pPr fontAlgn="base">
              <a:spcBef>
                <a:spcPct val="0"/>
              </a:spcBef>
              <a:spcAft>
                <a:spcPct val="0"/>
              </a:spcAft>
            </a:pPr>
            <a:r>
              <a:rPr lang="en-GB" dirty="0">
                <a:solidFill>
                  <a:srgbClr val="000000"/>
                </a:solidFill>
                <a:latin typeface="Trebuchet MS" panose="020B0603020202020204" pitchFamily="34" charset="0"/>
                <a:cs typeface="Arial" charset="0"/>
              </a:rPr>
              <a:t>You have a set of 14 triangles. Match them into pairs that are definitely congruent.</a:t>
            </a:r>
          </a:p>
          <a:p>
            <a:pPr fontAlgn="base">
              <a:spcBef>
                <a:spcPct val="0"/>
              </a:spcBef>
              <a:spcAft>
                <a:spcPct val="0"/>
              </a:spcAft>
            </a:pPr>
            <a:endParaRPr lang="en-GB" dirty="0">
              <a:solidFill>
                <a:srgbClr val="000000"/>
              </a:solidFill>
              <a:latin typeface="Trebuchet MS" panose="020B0603020202020204" pitchFamily="34" charset="0"/>
              <a:cs typeface="Arial" charset="0"/>
            </a:endParaRPr>
          </a:p>
          <a:p>
            <a:pPr fontAlgn="base">
              <a:spcBef>
                <a:spcPct val="0"/>
              </a:spcBef>
              <a:spcAft>
                <a:spcPct val="0"/>
              </a:spcAft>
            </a:pPr>
            <a:r>
              <a:rPr lang="en-GB" dirty="0">
                <a:solidFill>
                  <a:srgbClr val="000000"/>
                </a:solidFill>
                <a:latin typeface="Trebuchet MS" panose="020B0603020202020204" pitchFamily="34" charset="0"/>
                <a:cs typeface="Arial" charset="0"/>
              </a:rPr>
              <a:t>Hints : To get started, label all the angles in the triangles that are missing, by using the fact that they must add up to 180 degrees.</a:t>
            </a:r>
          </a:p>
          <a:p>
            <a:pPr fontAlgn="base">
              <a:spcBef>
                <a:spcPct val="0"/>
              </a:spcBef>
              <a:spcAft>
                <a:spcPct val="0"/>
              </a:spcAft>
            </a:pPr>
            <a:endParaRPr lang="en-GB" dirty="0">
              <a:solidFill>
                <a:srgbClr val="000000"/>
              </a:solidFill>
              <a:latin typeface="Trebuchet MS" panose="020B0603020202020204" pitchFamily="34" charset="0"/>
              <a:cs typeface="Arial" charset="0"/>
            </a:endParaRPr>
          </a:p>
          <a:p>
            <a:pPr fontAlgn="base">
              <a:spcBef>
                <a:spcPct val="0"/>
              </a:spcBef>
              <a:spcAft>
                <a:spcPct val="0"/>
              </a:spcAft>
            </a:pPr>
            <a:r>
              <a:rPr lang="en-GB" dirty="0">
                <a:solidFill>
                  <a:srgbClr val="000000"/>
                </a:solidFill>
                <a:latin typeface="Trebuchet MS" panose="020B0603020202020204" pitchFamily="34" charset="0"/>
                <a:cs typeface="Arial" charset="0"/>
              </a:rPr>
              <a:t>Once you have matched the triangles, record your results in the table. Then work out what the missing angles and sides must be that are labelled t, w, x, y, z.</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0217" y="188641"/>
            <a:ext cx="2447925"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269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512" y="404665"/>
            <a:ext cx="8640960" cy="5262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170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2A4E98D-8E72-4B84-A3F2-BC9494CD5EF0}"/>
              </a:ext>
            </a:extLst>
          </p:cNvPr>
          <p:cNvSpPr/>
          <p:nvPr/>
        </p:nvSpPr>
        <p:spPr>
          <a:xfrm>
            <a:off x="1991544" y="1284746"/>
            <a:ext cx="8070824" cy="4524315"/>
          </a:xfrm>
          <a:prstGeom prst="rect">
            <a:avLst/>
          </a:prstGeom>
        </p:spPr>
        <p:txBody>
          <a:bodyPr wrap="square">
            <a:spAutoFit/>
          </a:bodyPr>
          <a:lstStyle/>
          <a:p>
            <a:pPr defTabSz="457200">
              <a:defRPr/>
            </a:pPr>
            <a:r>
              <a:rPr lang="en-GB" sz="2400" dirty="0">
                <a:solidFill>
                  <a:prstClr val="black"/>
                </a:solidFill>
                <a:latin typeface="Trebuchet MS" panose="020B0603020202020204" pitchFamily="34" charset="0"/>
                <a:cs typeface="Arial"/>
              </a:rPr>
              <a:t>Which two of the following triangles are congruent? </a:t>
            </a:r>
          </a:p>
          <a:p>
            <a:pPr defTabSz="457200">
              <a:defRPr/>
            </a:pPr>
            <a:r>
              <a:rPr lang="en-GB" sz="2400" dirty="0">
                <a:solidFill>
                  <a:prstClr val="black"/>
                </a:solidFill>
                <a:latin typeface="Trebuchet MS" panose="020B0603020202020204" pitchFamily="34" charset="0"/>
                <a:cs typeface="Arial"/>
              </a:rPr>
              <a:t>Prove it.</a:t>
            </a:r>
          </a:p>
          <a:p>
            <a:pPr defTabSz="457200">
              <a:defRPr/>
            </a:pPr>
            <a:endParaRPr lang="en-GB" sz="2400" dirty="0">
              <a:solidFill>
                <a:prstClr val="black"/>
              </a:solidFill>
              <a:latin typeface="Trebuchet MS" panose="020B0603020202020204" pitchFamily="34" charset="0"/>
              <a:cs typeface="Arial"/>
            </a:endParaRPr>
          </a:p>
          <a:p>
            <a:pPr defTabSz="457200">
              <a:defRPr/>
            </a:pPr>
            <a:r>
              <a:rPr lang="en-GB" sz="2400" dirty="0">
                <a:solidFill>
                  <a:prstClr val="black"/>
                </a:solidFill>
                <a:latin typeface="Trebuchet MS" panose="020B0603020202020204" pitchFamily="34" charset="0"/>
                <a:cs typeface="Arial"/>
              </a:rPr>
              <a:t>Triangle ABC, AB = 5 cm, ∠CAB = 40° and AC = 3 cm</a:t>
            </a:r>
          </a:p>
          <a:p>
            <a:pPr defTabSz="457200">
              <a:defRPr/>
            </a:pPr>
            <a:endParaRPr lang="en-GB" sz="2400" dirty="0">
              <a:solidFill>
                <a:prstClr val="black"/>
              </a:solidFill>
              <a:latin typeface="Trebuchet MS" panose="020B0603020202020204" pitchFamily="34" charset="0"/>
              <a:cs typeface="Arial"/>
            </a:endParaRPr>
          </a:p>
          <a:p>
            <a:pPr defTabSz="457200">
              <a:defRPr/>
            </a:pPr>
            <a:r>
              <a:rPr lang="en-GB" sz="2400" dirty="0">
                <a:solidFill>
                  <a:prstClr val="black"/>
                </a:solidFill>
                <a:latin typeface="Trebuchet MS" panose="020B0603020202020204" pitchFamily="34" charset="0"/>
                <a:cs typeface="Arial"/>
              </a:rPr>
              <a:t>Triangle DEF, DE = 5 cm, ∠DEF = 40° and EF = 3 cm</a:t>
            </a:r>
          </a:p>
          <a:p>
            <a:pPr defTabSz="457200">
              <a:defRPr/>
            </a:pPr>
            <a:endParaRPr lang="en-GB" sz="2400" dirty="0">
              <a:solidFill>
                <a:prstClr val="black"/>
              </a:solidFill>
              <a:latin typeface="Trebuchet MS" panose="020B0603020202020204" pitchFamily="34" charset="0"/>
              <a:cs typeface="Arial"/>
            </a:endParaRPr>
          </a:p>
          <a:p>
            <a:pPr defTabSz="457200">
              <a:defRPr/>
            </a:pPr>
            <a:r>
              <a:rPr lang="en-GB" sz="2400" dirty="0">
                <a:solidFill>
                  <a:prstClr val="black"/>
                </a:solidFill>
                <a:latin typeface="Trebuchet MS" panose="020B0603020202020204" pitchFamily="34" charset="0"/>
                <a:cs typeface="Arial"/>
              </a:rPr>
              <a:t>Triangle GHI, GH = 5 cm, ∠IGH = 40° and GI = 3 cm</a:t>
            </a:r>
          </a:p>
          <a:p>
            <a:pPr defTabSz="457200">
              <a:defRPr/>
            </a:pPr>
            <a:endParaRPr lang="en-GB" sz="2400" dirty="0">
              <a:solidFill>
                <a:prstClr val="black"/>
              </a:solidFill>
              <a:latin typeface="Trebuchet MS" panose="020B0603020202020204" pitchFamily="34" charset="0"/>
              <a:cs typeface="Arial"/>
            </a:endParaRPr>
          </a:p>
          <a:p>
            <a:pPr defTabSz="457200">
              <a:defRPr/>
            </a:pPr>
            <a:endParaRPr lang="en-GB" sz="2400" dirty="0">
              <a:solidFill>
                <a:prstClr val="black"/>
              </a:solidFill>
              <a:latin typeface="Trebuchet MS" panose="020B0603020202020204" pitchFamily="34" charset="0"/>
              <a:cs typeface="Arial"/>
            </a:endParaRPr>
          </a:p>
          <a:p>
            <a:pPr defTabSz="457200">
              <a:defRPr/>
            </a:pPr>
            <a:r>
              <a:rPr lang="en-GB" sz="2400" i="1" dirty="0">
                <a:solidFill>
                  <a:srgbClr val="FF0000"/>
                </a:solidFill>
                <a:latin typeface="Trebuchet MS" panose="020B0603020202020204" pitchFamily="34" charset="0"/>
                <a:cs typeface="Arial"/>
              </a:rPr>
              <a:t>Top tip: try sketching the triangles to help visual the problem.</a:t>
            </a:r>
          </a:p>
        </p:txBody>
      </p:sp>
      <p:pic>
        <p:nvPicPr>
          <p:cNvPr id="15" name="Picture 14" descr="A close up of a sign&#10;&#10;Description generated with very high confidence">
            <a:extLst>
              <a:ext uri="{FF2B5EF4-FFF2-40B4-BE49-F238E27FC236}">
                <a16:creationId xmlns:a16="http://schemas.microsoft.com/office/drawing/2014/main" id="{21E24B55-4D49-4595-A3D1-5E6C32964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9090" y="139695"/>
            <a:ext cx="839159" cy="843530"/>
          </a:xfrm>
          <a:prstGeom prst="rect">
            <a:avLst/>
          </a:prstGeom>
        </p:spPr>
      </p:pic>
    </p:spTree>
    <p:extLst>
      <p:ext uri="{BB962C8B-B14F-4D97-AF65-F5344CB8AC3E}">
        <p14:creationId xmlns:p14="http://schemas.microsoft.com/office/powerpoint/2010/main" val="3652778416"/>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FFCCCC"/>
      </a:accent1>
      <a:accent2>
        <a:srgbClr val="FF99CC"/>
      </a:accent2>
      <a:accent3>
        <a:srgbClr val="9EDAFF"/>
      </a:accent3>
      <a:accent4>
        <a:srgbClr val="FFCC00"/>
      </a:accent4>
      <a:accent5>
        <a:srgbClr val="70B7FF"/>
      </a:accent5>
      <a:accent6>
        <a:srgbClr val="66FF33"/>
      </a:accent6>
      <a:hlink>
        <a:srgbClr val="CCECFF"/>
      </a:hlink>
      <a:folHlink>
        <a:srgbClr val="99CCFF"/>
      </a:folHlink>
    </a:clrScheme>
    <a:fontScheme name="Custom 4">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id="{9F832D6E-0CAB-4CF7-84FA-0316559DD1B4}" vid="{CBC18081-8B85-4010-B651-95B1E8BF7199}"/>
    </a:ext>
  </a:extLst>
</a:theme>
</file>

<file path=ppt/theme/theme3.xml><?xml version="1.0" encoding="utf-8"?>
<a:theme xmlns:a="http://schemas.openxmlformats.org/drawingml/2006/main" name="1_Archway">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luecoat" id="{36F09A4B-91E1-4E8C-877E-48F15A955044}" vid="{0AB1EBC5-FB0A-4F54-87BE-1EB7397C9FD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1188</Words>
  <Application>Microsoft Office PowerPoint</Application>
  <PresentationFormat>Widescreen</PresentationFormat>
  <Paragraphs>252</Paragraphs>
  <Slides>29</Slides>
  <Notes>23</Notes>
  <HiddenSlides>3</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Arial</vt:lpstr>
      <vt:lpstr>Calibri</vt:lpstr>
      <vt:lpstr>Cambria Math</vt:lpstr>
      <vt:lpstr>Century Gothic</vt:lpstr>
      <vt:lpstr>Comic Sans MS</vt:lpstr>
      <vt:lpstr>Lato</vt:lpstr>
      <vt:lpstr>Trebuchet MS</vt:lpstr>
      <vt:lpstr>Office Theme</vt:lpstr>
      <vt:lpstr>ALT</vt:lpstr>
      <vt:lpstr>1_Archway</vt:lpstr>
      <vt:lpstr>Dual coding symbols:</vt:lpstr>
      <vt:lpstr>PowerPoint Presentation</vt:lpstr>
      <vt:lpstr>PowerPoint Presentation</vt:lpstr>
      <vt:lpstr>PowerPoint Presentation</vt:lpstr>
      <vt:lpstr>PowerPoint Presentation</vt:lpstr>
      <vt:lpstr>Recap</vt:lpstr>
      <vt:lpstr>PowerPoint Presentation</vt:lpstr>
      <vt:lpstr>PowerPoint Presentation</vt:lpstr>
      <vt:lpstr>PowerPoint Presentation</vt:lpstr>
      <vt:lpstr>Proving Congruence</vt:lpstr>
      <vt:lpstr>Proving Congruence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Check Your Understanding</vt:lpstr>
      <vt:lpstr>Exam Style Questions</vt:lpstr>
      <vt:lpstr>PowerPoint Presentation</vt:lpstr>
      <vt:lpstr>Challenge</vt:lpstr>
      <vt:lpstr>Challenge</vt:lpstr>
      <vt:lpstr>Challenge</vt:lpstr>
      <vt:lpstr>Challenge</vt:lpstr>
      <vt:lpstr>Challenge</vt:lpstr>
      <vt:lpstr>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Dual coding symbols:</dc:title>
  <dc:creator>Mrs L Elder - MAT Staff</dc:creator>
  <cp:lastModifiedBy>Mrs L Elder - MAT Staff</cp:lastModifiedBy>
  <cp:revision>22</cp:revision>
  <dcterms:created xsi:type="dcterms:W3CDTF">2024-05-01T10:13:14Z</dcterms:created>
  <dcterms:modified xsi:type="dcterms:W3CDTF">2025-07-18T08:58:10Z</dcterms:modified>
</cp:coreProperties>
</file>