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</p:sldMasterIdLst>
  <p:notesMasterIdLst>
    <p:notesMasterId r:id="rId30"/>
  </p:notesMasterIdLst>
  <p:sldIdLst>
    <p:sldId id="264" r:id="rId4"/>
    <p:sldId id="269" r:id="rId5"/>
    <p:sldId id="288" r:id="rId6"/>
    <p:sldId id="261" r:id="rId7"/>
    <p:sldId id="260" r:id="rId8"/>
    <p:sldId id="306" r:id="rId9"/>
    <p:sldId id="358" r:id="rId10"/>
    <p:sldId id="359" r:id="rId11"/>
    <p:sldId id="360" r:id="rId12"/>
    <p:sldId id="361" r:id="rId13"/>
    <p:sldId id="372" r:id="rId14"/>
    <p:sldId id="373" r:id="rId15"/>
    <p:sldId id="309" r:id="rId16"/>
    <p:sldId id="319" r:id="rId17"/>
    <p:sldId id="318" r:id="rId18"/>
    <p:sldId id="320" r:id="rId19"/>
    <p:sldId id="321" r:id="rId20"/>
    <p:sldId id="374" r:id="rId21"/>
    <p:sldId id="375" r:id="rId22"/>
    <p:sldId id="376" r:id="rId23"/>
    <p:sldId id="317" r:id="rId24"/>
    <p:sldId id="322" r:id="rId25"/>
    <p:sldId id="369" r:id="rId26"/>
    <p:sldId id="370" r:id="rId27"/>
    <p:sldId id="367" r:id="rId28"/>
    <p:sldId id="3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1"/>
            <p14:sldId id="260"/>
          </p14:sldIdLst>
        </p14:section>
        <p14:section name="Instruct" id="{A989B0C6-FEE7-46F6-A651-D7ED39E502F9}">
          <p14:sldIdLst>
            <p14:sldId id="306"/>
            <p14:sldId id="358"/>
            <p14:sldId id="359"/>
            <p14:sldId id="360"/>
            <p14:sldId id="361"/>
            <p14:sldId id="372"/>
            <p14:sldId id="373"/>
            <p14:sldId id="309"/>
            <p14:sldId id="319"/>
            <p14:sldId id="318"/>
            <p14:sldId id="320"/>
            <p14:sldId id="321"/>
            <p14:sldId id="374"/>
            <p14:sldId id="375"/>
            <p14:sldId id="376"/>
            <p14:sldId id="317"/>
            <p14:sldId id="322"/>
            <p14:sldId id="369"/>
            <p14:sldId id="370"/>
            <p14:sldId id="367"/>
            <p14:sldId id="3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101" d="100"/>
          <a:sy n="101" d="100"/>
        </p:scale>
        <p:origin x="99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hiterosemaths.com/resources/schemes-of-learning/secondary-sol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ariationtheory.com/2019/04/01/trigonometry-exact-values-finding-side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ariationtheory.com/2019/04/01/trigonometry-exact-values-finding-sides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3"/>
              </a:rPr>
              <a:t>https://whiterosemaths.com/resources/schemes-of-learning/secondary-sols/</a:t>
            </a:r>
            <a:endParaRPr lang="en-GB" dirty="0"/>
          </a:p>
          <a:p>
            <a:r>
              <a:rPr lang="en-GB" dirty="0"/>
              <a:t>Year 10 Autumn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318A44-AEFD-4C30-BB4F-F223FB2AE5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22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https://nonexamples.com/oddOneOut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BEE-BDE2-49C2-B90B-C7062729F0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83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https://nonexamples.com/oddOneOut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BEE-BDE2-49C2-B90B-C7062729F0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932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BEE-BDE2-49C2-B90B-C7062729F0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06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BEE-BDE2-49C2-B90B-C7062729F0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0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BEE-BDE2-49C2-B90B-C7062729F0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06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https://variationtheory.com/2019/04/01/trigonometry-exact-values-finding-sides/</a:t>
            </a:r>
            <a:endParaRPr lang="en-GB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>
                <a:solidFill>
                  <a:schemeClr val="bg1"/>
                </a:solidFill>
              </a:rPr>
              <a:t>mathsmiles_k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E91062-EF12-46A9-B437-7769B7E470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1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https://variationtheory.com/2019/04/01/trigonometry-exact-values-finding-sides/</a:t>
            </a:r>
            <a:endParaRPr lang="en-GB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>
                <a:solidFill>
                  <a:schemeClr val="bg1"/>
                </a:solidFill>
              </a:rPr>
              <a:t>mathsmiles_k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E91062-EF12-46A9-B437-7769B7E470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10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BC150C-279F-4B3C-9CFC-244E672F91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49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https://nonexamples.com/oddOneOut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BEE-BDE2-49C2-B90B-C7062729F0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55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https://nonexamples.com/oddOneOut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6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B7BEE-BDE2-49C2-B90B-C7062729F0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57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1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18/07/2025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Trebuchet MS" panose="020B0603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3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01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56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50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77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28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947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60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63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52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5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3058B5EA-6C48-449E-938C-48D3777E6206}" type="datetimeFigureOut">
              <a:rPr lang="en-GB" smtClean="0">
                <a:solidFill>
                  <a:srgbClr val="000000"/>
                </a:solidFill>
              </a:rPr>
              <a:pPr/>
              <a:t>18/07/2025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927F384-CA92-446D-99E2-DF82E8D23D8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2" name="Picture 2" descr="\\bca.internal\Homes\Core\Staff\acodd\My Pictures\Final-Trust-logo-Blue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5838826"/>
            <a:ext cx="117308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89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entury Gothic" panose="020B0502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rebuchet MS" panose="020B0603020202020204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rebuchet MS" panose="020B0603020202020204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rebuchet MS" panose="020B0603020202020204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rebuchet MS" panose="020B060302020202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microsoft.com/office/2007/relationships/hdphoto" Target="../media/hdphoto10.wdp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7.png"/><Relationship Id="rId3" Type="http://schemas.openxmlformats.org/officeDocument/2006/relationships/image" Target="../media/image51.png"/><Relationship Id="rId21" Type="http://schemas.openxmlformats.org/officeDocument/2006/relationships/image" Target="../media/image70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2.png"/><Relationship Id="rId10" Type="http://schemas.openxmlformats.org/officeDocument/2006/relationships/image" Target="../media/image58.png"/><Relationship Id="rId19" Type="http://schemas.openxmlformats.org/officeDocument/2006/relationships/image" Target="../media/image6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188641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Thinking back to previous work…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809596"/>
            <a:ext cx="2499196" cy="304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809596"/>
            <a:ext cx="2499196" cy="304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60494" y="4149081"/>
            <a:ext cx="248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How big is </a:t>
            </a:r>
            <a:r>
              <a:rPr lang="el-G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θ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?</a:t>
            </a:r>
            <a:endParaRPr lang="en-GB" sz="2400" dirty="0">
              <a:solidFill>
                <a:srgbClr val="0000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44440" y="809596"/>
            <a:ext cx="2499196" cy="3214633"/>
            <a:chOff x="220440" y="809595"/>
            <a:chExt cx="2499196" cy="32146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440" y="809595"/>
              <a:ext cx="2499196" cy="3047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254014" y="3501008"/>
              <a:ext cx="432048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 dirty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699956" y="3501008"/>
            <a:ext cx="43204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32004" y="1655222"/>
            <a:ext cx="43204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48328" y="1629236"/>
            <a:ext cx="43204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16280" y="3462039"/>
            <a:ext cx="43204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60494" y="4149081"/>
            <a:ext cx="248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How big is </a:t>
            </a:r>
            <a:r>
              <a:rPr lang="el-G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θ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?</a:t>
            </a:r>
            <a:endParaRPr lang="en-GB" sz="2400" dirty="0">
              <a:solidFill>
                <a:srgbClr val="0000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95600" y="479715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0000"/>
                </a:solidFill>
                <a:latin typeface="Arial" charset="0"/>
                <a:cs typeface="Arial" charset="0"/>
              </a:rPr>
              <a:t>30°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0433" y="4149081"/>
            <a:ext cx="248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How big is </a:t>
            </a:r>
            <a:r>
              <a:rPr lang="en-GB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?</a:t>
            </a:r>
            <a:endParaRPr lang="en-GB" sz="2400" dirty="0">
              <a:solidFill>
                <a:srgbClr val="0000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99956" y="479715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00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4222" y="4149150"/>
            <a:ext cx="248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How big is </a:t>
            </a:r>
            <a:r>
              <a:rPr lang="en-GB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?</a:t>
            </a:r>
            <a:endParaRPr lang="en-GB" sz="2400" dirty="0">
              <a:solidFill>
                <a:srgbClr val="0000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33745" y="4716517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00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37970" y="1916832"/>
            <a:ext cx="640045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FF0000"/>
                </a:solidFill>
                <a:latin typeface="Arial"/>
                <a:cs typeface="Arial"/>
              </a:rPr>
              <a:t>30°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26284" y="1641594"/>
            <a:ext cx="43776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9537" y="5661249"/>
            <a:ext cx="7378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  <a:cs typeface="Arial" charset="0"/>
              </a:rPr>
              <a:t>Discuss: What do you notice about these triangles?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  <a:cs typeface="Arial" charset="0"/>
              </a:rPr>
              <a:t>What is the same, what is different?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25718" y="3505219"/>
            <a:ext cx="86409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060743" y="3094484"/>
            <a:ext cx="288032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52467" y="3094484"/>
            <a:ext cx="288032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97316" y="3102868"/>
            <a:ext cx="288032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2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408571" y="357823"/>
            <a:ext cx="1209368" cy="1445342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Arc 17"/>
          <p:cNvSpPr/>
          <p:nvPr/>
        </p:nvSpPr>
        <p:spPr>
          <a:xfrm rot="16358576">
            <a:off x="3085318" y="1673836"/>
            <a:ext cx="529152" cy="25866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6179" y="1348241"/>
            <a:ext cx="92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30°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836" y="709560"/>
            <a:ext cx="92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799556" y="912607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556" y="912607"/>
                <a:ext cx="9291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Triangle 21"/>
          <p:cNvSpPr/>
          <p:nvPr/>
        </p:nvSpPr>
        <p:spPr>
          <a:xfrm>
            <a:off x="5030235" y="396319"/>
            <a:ext cx="1209368" cy="1445342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Arc 22"/>
          <p:cNvSpPr/>
          <p:nvPr/>
        </p:nvSpPr>
        <p:spPr>
          <a:xfrm rot="16358576">
            <a:off x="5706982" y="1712332"/>
            <a:ext cx="529152" cy="25866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7843" y="1386737"/>
            <a:ext cx="92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30°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5321491" y="788740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491" y="788740"/>
                <a:ext cx="9291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381307" y="932722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307" y="932722"/>
                <a:ext cx="9291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Triangle 27"/>
          <p:cNvSpPr/>
          <p:nvPr/>
        </p:nvSpPr>
        <p:spPr>
          <a:xfrm>
            <a:off x="7660397" y="408242"/>
            <a:ext cx="1209368" cy="1445342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" name="Arc 28"/>
          <p:cNvSpPr/>
          <p:nvPr/>
        </p:nvSpPr>
        <p:spPr>
          <a:xfrm rot="16358576">
            <a:off x="8347632" y="1727430"/>
            <a:ext cx="529152" cy="25866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58005" y="1398660"/>
            <a:ext cx="92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30°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8006241" y="759979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241" y="759979"/>
                <a:ext cx="9291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7011469" y="944645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469" y="944645"/>
                <a:ext cx="9291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025448" y="281902"/>
            <a:ext cx="85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1.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621826" y="281902"/>
            <a:ext cx="85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2.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63626" y="281902"/>
            <a:ext cx="85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3.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66288" y="2417221"/>
            <a:ext cx="85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4.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21000" y="2322506"/>
            <a:ext cx="85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5.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62330" y="2334691"/>
            <a:ext cx="85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6.</a:t>
            </a:r>
          </a:p>
        </p:txBody>
      </p:sp>
      <p:sp>
        <p:nvSpPr>
          <p:cNvPr id="77" name="Right Triangle 76"/>
          <p:cNvSpPr/>
          <p:nvPr/>
        </p:nvSpPr>
        <p:spPr>
          <a:xfrm>
            <a:off x="2452674" y="2315607"/>
            <a:ext cx="1209368" cy="1445342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2742967" y="2695747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967" y="2695747"/>
                <a:ext cx="92914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2584725" y="3697818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725" y="3697818"/>
                <a:ext cx="92914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2864945" y="3295945"/>
            <a:ext cx="92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60°</a:t>
            </a:r>
          </a:p>
        </p:txBody>
      </p:sp>
      <p:sp>
        <p:nvSpPr>
          <p:cNvPr id="81" name="Arc 80"/>
          <p:cNvSpPr/>
          <p:nvPr/>
        </p:nvSpPr>
        <p:spPr>
          <a:xfrm rot="16358576">
            <a:off x="3088035" y="3592227"/>
            <a:ext cx="529152" cy="25866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" name="Right Triangle 81"/>
          <p:cNvSpPr/>
          <p:nvPr/>
        </p:nvSpPr>
        <p:spPr>
          <a:xfrm>
            <a:off x="7721032" y="2427854"/>
            <a:ext cx="1209368" cy="1445342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8011325" y="2807994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325" y="2807994"/>
                <a:ext cx="92914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7853083" y="3810065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083" y="3810065"/>
                <a:ext cx="92914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8133303" y="3408192"/>
            <a:ext cx="92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60°</a:t>
            </a:r>
          </a:p>
        </p:txBody>
      </p:sp>
      <p:sp>
        <p:nvSpPr>
          <p:cNvPr id="86" name="Arc 85"/>
          <p:cNvSpPr/>
          <p:nvPr/>
        </p:nvSpPr>
        <p:spPr>
          <a:xfrm rot="16358576">
            <a:off x="8356393" y="3704474"/>
            <a:ext cx="529152" cy="25866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7" name="Right Triangle 86"/>
          <p:cNvSpPr/>
          <p:nvPr/>
        </p:nvSpPr>
        <p:spPr>
          <a:xfrm>
            <a:off x="5045417" y="2384739"/>
            <a:ext cx="1209368" cy="1445342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5335710" y="2764879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710" y="2764879"/>
                <a:ext cx="92914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/>
              <p:cNvSpPr txBox="1"/>
              <p:nvPr/>
            </p:nvSpPr>
            <p:spPr>
              <a:xfrm>
                <a:off x="5177468" y="3766950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468" y="3766950"/>
                <a:ext cx="92914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5457688" y="3365077"/>
            <a:ext cx="92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60°</a:t>
            </a:r>
          </a:p>
        </p:txBody>
      </p:sp>
      <p:sp>
        <p:nvSpPr>
          <p:cNvPr id="91" name="Arc 90"/>
          <p:cNvSpPr/>
          <p:nvPr/>
        </p:nvSpPr>
        <p:spPr>
          <a:xfrm rot="16358576">
            <a:off x="5680778" y="3661359"/>
            <a:ext cx="529152" cy="25866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7" name="Right Triangle 106"/>
          <p:cNvSpPr/>
          <p:nvPr/>
        </p:nvSpPr>
        <p:spPr>
          <a:xfrm>
            <a:off x="2462747" y="4249930"/>
            <a:ext cx="1209368" cy="1445342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/>
              <p:cNvSpPr txBox="1"/>
              <p:nvPr/>
            </p:nvSpPr>
            <p:spPr>
              <a:xfrm>
                <a:off x="2533857" y="5619937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857" y="5619937"/>
                <a:ext cx="92914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/>
              <p:cNvSpPr txBox="1"/>
              <p:nvPr/>
            </p:nvSpPr>
            <p:spPr>
              <a:xfrm>
                <a:off x="2725900" y="4555433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900" y="4555433"/>
                <a:ext cx="92914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/>
          <p:cNvSpPr txBox="1"/>
          <p:nvPr/>
        </p:nvSpPr>
        <p:spPr>
          <a:xfrm>
            <a:off x="2478549" y="4713555"/>
            <a:ext cx="92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30°</a:t>
            </a:r>
          </a:p>
        </p:txBody>
      </p:sp>
      <p:sp>
        <p:nvSpPr>
          <p:cNvPr id="111" name="Arc 110"/>
          <p:cNvSpPr/>
          <p:nvPr/>
        </p:nvSpPr>
        <p:spPr>
          <a:xfrm rot="7872267">
            <a:off x="2363864" y="4373927"/>
            <a:ext cx="529152" cy="25866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032127" y="4302140"/>
            <a:ext cx="85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7.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4145912" y="5417724"/>
                <a:ext cx="6328460" cy="86664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GB" sz="32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GB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𝜽</m:t>
                    </m:r>
                    <m:r>
                      <a:rPr lang="en-GB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𝑶𝒑𝒑𝒐𝒔𝒊𝒕𝒆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𝑯𝒚𝒑𝒐𝒕𝒆𝒏𝒖𝒔𝒆</m:t>
                        </m:r>
                      </m:den>
                    </m:f>
                  </m:oMath>
                </a14:m>
                <a:r>
                  <a:rPr lang="en-GB" sz="3200" b="1" i="1" dirty="0">
                    <a:solidFill>
                      <a:srgbClr val="002060"/>
                    </a:solidFill>
                    <a:latin typeface="Cambria Math"/>
                    <a:cs typeface="Arial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GB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𝟑𝟎</m:t>
                            </m:r>
                          </m:e>
                        </m:d>
                      </m:e>
                    </m:func>
                    <m:r>
                      <a:rPr lang="en-GB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GB" sz="3200" b="1" dirty="0">
                  <a:solidFill>
                    <a:srgbClr val="00206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912" y="5417724"/>
                <a:ext cx="6328460" cy="86664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4140409" y="4433569"/>
            <a:ext cx="6333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i="1" dirty="0">
                <a:solidFill>
                  <a:srgbClr val="0070C0"/>
                </a:solidFill>
                <a:latin typeface="Trebuchet MS" panose="020B0603020202020204" pitchFamily="34" charset="0"/>
                <a:cs typeface="Arial" charset="0"/>
              </a:rPr>
              <a:t>What do you notice about these triangles?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i="1" dirty="0">
                <a:solidFill>
                  <a:srgbClr val="0070C0"/>
                </a:solidFill>
                <a:latin typeface="Trebuchet MS" panose="020B0603020202020204" pitchFamily="34" charset="0"/>
                <a:cs typeface="Arial" charset="0"/>
              </a:rPr>
              <a:t>What is the same, what is different?</a:t>
            </a:r>
          </a:p>
        </p:txBody>
      </p:sp>
    </p:spTree>
    <p:extLst>
      <p:ext uri="{BB962C8B-B14F-4D97-AF65-F5344CB8AC3E}">
        <p14:creationId xmlns:p14="http://schemas.microsoft.com/office/powerpoint/2010/main" val="314484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408571" y="357823"/>
            <a:ext cx="1209368" cy="1445342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Arc 17"/>
          <p:cNvSpPr/>
          <p:nvPr/>
        </p:nvSpPr>
        <p:spPr>
          <a:xfrm rot="16358576">
            <a:off x="3085318" y="1673836"/>
            <a:ext cx="529152" cy="25866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6179" y="1348241"/>
            <a:ext cx="92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30°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836" y="709560"/>
            <a:ext cx="92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799556" y="912607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556" y="912607"/>
                <a:ext cx="9291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Triangle 21"/>
          <p:cNvSpPr/>
          <p:nvPr/>
        </p:nvSpPr>
        <p:spPr>
          <a:xfrm>
            <a:off x="5030235" y="396319"/>
            <a:ext cx="1209368" cy="1445342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Arc 22"/>
          <p:cNvSpPr/>
          <p:nvPr/>
        </p:nvSpPr>
        <p:spPr>
          <a:xfrm rot="16358576">
            <a:off x="5706982" y="1712332"/>
            <a:ext cx="529152" cy="25866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7843" y="1386737"/>
            <a:ext cx="92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30°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5321491" y="788740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491" y="788740"/>
                <a:ext cx="9291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381307" y="932722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307" y="932722"/>
                <a:ext cx="9291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Triangle 27"/>
          <p:cNvSpPr/>
          <p:nvPr/>
        </p:nvSpPr>
        <p:spPr>
          <a:xfrm>
            <a:off x="7660397" y="408242"/>
            <a:ext cx="1209368" cy="1445342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" name="Arc 28"/>
          <p:cNvSpPr/>
          <p:nvPr/>
        </p:nvSpPr>
        <p:spPr>
          <a:xfrm rot="16358576">
            <a:off x="8347632" y="1727430"/>
            <a:ext cx="529152" cy="25866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58005" y="1398660"/>
            <a:ext cx="92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30°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8006241" y="759979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241" y="759979"/>
                <a:ext cx="9291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7011469" y="944645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469" y="944645"/>
                <a:ext cx="9291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025448" y="281902"/>
            <a:ext cx="85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1.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621826" y="281902"/>
            <a:ext cx="85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2.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63626" y="281902"/>
            <a:ext cx="85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3.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66288" y="2417221"/>
            <a:ext cx="85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4.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21000" y="2322506"/>
            <a:ext cx="85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5.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62330" y="2334691"/>
            <a:ext cx="85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6.</a:t>
            </a:r>
          </a:p>
        </p:txBody>
      </p:sp>
      <p:sp>
        <p:nvSpPr>
          <p:cNvPr id="77" name="Right Triangle 76"/>
          <p:cNvSpPr/>
          <p:nvPr/>
        </p:nvSpPr>
        <p:spPr>
          <a:xfrm>
            <a:off x="2452674" y="2315607"/>
            <a:ext cx="1209368" cy="1445342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2742967" y="2695747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967" y="2695747"/>
                <a:ext cx="92914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2584725" y="3697818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725" y="3697818"/>
                <a:ext cx="92914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2864945" y="3295945"/>
            <a:ext cx="92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60°</a:t>
            </a:r>
          </a:p>
        </p:txBody>
      </p:sp>
      <p:sp>
        <p:nvSpPr>
          <p:cNvPr id="81" name="Arc 80"/>
          <p:cNvSpPr/>
          <p:nvPr/>
        </p:nvSpPr>
        <p:spPr>
          <a:xfrm rot="16358576">
            <a:off x="3088035" y="3592227"/>
            <a:ext cx="529152" cy="25866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" name="Right Triangle 81"/>
          <p:cNvSpPr/>
          <p:nvPr/>
        </p:nvSpPr>
        <p:spPr>
          <a:xfrm>
            <a:off x="7721032" y="2427854"/>
            <a:ext cx="1209368" cy="1445342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8011325" y="2807994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325" y="2807994"/>
                <a:ext cx="92914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7853083" y="3810065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083" y="3810065"/>
                <a:ext cx="92914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8133303" y="3408192"/>
            <a:ext cx="92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60°</a:t>
            </a:r>
          </a:p>
        </p:txBody>
      </p:sp>
      <p:sp>
        <p:nvSpPr>
          <p:cNvPr id="86" name="Arc 85"/>
          <p:cNvSpPr/>
          <p:nvPr/>
        </p:nvSpPr>
        <p:spPr>
          <a:xfrm rot="16358576">
            <a:off x="8356393" y="3704474"/>
            <a:ext cx="529152" cy="25866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7" name="Right Triangle 86"/>
          <p:cNvSpPr/>
          <p:nvPr/>
        </p:nvSpPr>
        <p:spPr>
          <a:xfrm>
            <a:off x="5045417" y="2384739"/>
            <a:ext cx="1209368" cy="1445342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5335710" y="2764879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710" y="2764879"/>
                <a:ext cx="92914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/>
              <p:cNvSpPr txBox="1"/>
              <p:nvPr/>
            </p:nvSpPr>
            <p:spPr>
              <a:xfrm>
                <a:off x="5177468" y="3766950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468" y="3766950"/>
                <a:ext cx="92914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5457688" y="3365077"/>
            <a:ext cx="92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60°</a:t>
            </a:r>
          </a:p>
        </p:txBody>
      </p:sp>
      <p:sp>
        <p:nvSpPr>
          <p:cNvPr id="91" name="Arc 90"/>
          <p:cNvSpPr/>
          <p:nvPr/>
        </p:nvSpPr>
        <p:spPr>
          <a:xfrm rot="16358576">
            <a:off x="5680778" y="3661359"/>
            <a:ext cx="529152" cy="25866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7" name="Right Triangle 106"/>
          <p:cNvSpPr/>
          <p:nvPr/>
        </p:nvSpPr>
        <p:spPr>
          <a:xfrm>
            <a:off x="2462747" y="4249930"/>
            <a:ext cx="1209368" cy="1445342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/>
              <p:cNvSpPr txBox="1"/>
              <p:nvPr/>
            </p:nvSpPr>
            <p:spPr>
              <a:xfrm>
                <a:off x="2533857" y="5619937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857" y="5619937"/>
                <a:ext cx="92914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/>
              <p:cNvSpPr txBox="1"/>
              <p:nvPr/>
            </p:nvSpPr>
            <p:spPr>
              <a:xfrm>
                <a:off x="2725900" y="4555433"/>
                <a:ext cx="929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900" y="4555433"/>
                <a:ext cx="92914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/>
          <p:cNvSpPr txBox="1"/>
          <p:nvPr/>
        </p:nvSpPr>
        <p:spPr>
          <a:xfrm>
            <a:off x="2478549" y="4713555"/>
            <a:ext cx="92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30°</a:t>
            </a:r>
          </a:p>
        </p:txBody>
      </p:sp>
      <p:sp>
        <p:nvSpPr>
          <p:cNvPr id="111" name="Arc 110"/>
          <p:cNvSpPr/>
          <p:nvPr/>
        </p:nvSpPr>
        <p:spPr>
          <a:xfrm rot="7872267">
            <a:off x="2363864" y="4373927"/>
            <a:ext cx="529152" cy="25866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032127" y="4302140"/>
            <a:ext cx="85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70C0"/>
                </a:solidFill>
                <a:latin typeface="Arial" charset="0"/>
                <a:cs typeface="Arial" charset="0"/>
              </a:rPr>
              <a:t>7.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052454" y="5317051"/>
                <a:ext cx="6328460" cy="86664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GB" sz="32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GB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𝜽</m:t>
                    </m:r>
                    <m:r>
                      <a:rPr lang="en-GB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𝑶𝒑𝒑𝒐𝒔𝒊𝒕𝒆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𝑯𝒚𝒑𝒐𝒕𝒆𝒏𝒖𝒔𝒆</m:t>
                        </m:r>
                      </m:den>
                    </m:f>
                  </m:oMath>
                </a14:m>
                <a:r>
                  <a:rPr lang="en-GB" sz="3200" b="1" i="1" dirty="0">
                    <a:solidFill>
                      <a:srgbClr val="002060"/>
                    </a:solidFill>
                    <a:latin typeface="Cambria Math"/>
                    <a:cs typeface="Arial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GB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𝟑𝟎</m:t>
                            </m:r>
                          </m:e>
                        </m:d>
                      </m:e>
                    </m:func>
                    <m:r>
                      <a:rPr lang="en-GB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GB" sz="3200" b="1" dirty="0">
                  <a:solidFill>
                    <a:srgbClr val="00206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454" y="5317051"/>
                <a:ext cx="6328460" cy="86664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/>
          <p:cNvSpPr txBox="1"/>
          <p:nvPr/>
        </p:nvSpPr>
        <p:spPr>
          <a:xfrm>
            <a:off x="4140409" y="4433569"/>
            <a:ext cx="6333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i="1" dirty="0">
                <a:solidFill>
                  <a:srgbClr val="0070C0"/>
                </a:solidFill>
                <a:latin typeface="Trebuchet MS" panose="020B0603020202020204" pitchFamily="34" charset="0"/>
                <a:cs typeface="Arial" charset="0"/>
              </a:rPr>
              <a:t>What do you notice about these triangles?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i="1" dirty="0">
                <a:solidFill>
                  <a:srgbClr val="0070C0"/>
                </a:solidFill>
                <a:latin typeface="Trebuchet MS" panose="020B0603020202020204" pitchFamily="34" charset="0"/>
                <a:cs typeface="Arial" charset="0"/>
              </a:rPr>
              <a:t>What is the same, what is different?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1579116" y="1263336"/>
                <a:ext cx="8544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b="1" dirty="0">
                  <a:solidFill>
                    <a:srgbClr val="BBE0E3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116" y="1263336"/>
                <a:ext cx="854455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5544331" y="511742"/>
                <a:ext cx="8544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b="1" dirty="0">
                  <a:solidFill>
                    <a:srgbClr val="BBE0E3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331" y="511742"/>
                <a:ext cx="854455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8265082" y="408243"/>
                <a:ext cx="8544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b="1" dirty="0">
                  <a:solidFill>
                    <a:srgbClr val="BBE0E3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082" y="408243"/>
                <a:ext cx="854455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3067432" y="3826759"/>
                <a:ext cx="8544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b="1" dirty="0">
                  <a:solidFill>
                    <a:srgbClr val="BBE0E3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432" y="3826759"/>
                <a:ext cx="854455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5320817" y="2482499"/>
                <a:ext cx="11115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b="1" dirty="0">
                  <a:solidFill>
                    <a:srgbClr val="BBE0E3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817" y="2482499"/>
                <a:ext cx="1111504" cy="6463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8449571" y="3951617"/>
                <a:ext cx="8403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b="1" dirty="0">
                  <a:solidFill>
                    <a:srgbClr val="BBE0E3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571" y="3951617"/>
                <a:ext cx="840388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2914196" y="5836140"/>
                <a:ext cx="8403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b="1" dirty="0">
                  <a:solidFill>
                    <a:srgbClr val="BBE0E3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196" y="5836140"/>
                <a:ext cx="840388" cy="64633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14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0" y="7125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What is similarity?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2" t="36935" r="43223" b="43174"/>
          <a:stretch/>
        </p:blipFill>
        <p:spPr bwMode="auto">
          <a:xfrm>
            <a:off x="3217578" y="1417638"/>
            <a:ext cx="5108653" cy="490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67727" y="2010904"/>
            <a:ext cx="4619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What makes the two shapes </a:t>
            </a:r>
            <a:r>
              <a:rPr lang="en-GB" sz="3600" dirty="0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similar</a:t>
            </a:r>
            <a:r>
              <a:rPr lang="en-GB" sz="36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293371" y="3211232"/>
            <a:ext cx="1331974" cy="16025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49156" y="2359444"/>
            <a:ext cx="2743021" cy="5821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57579" y="5085269"/>
            <a:ext cx="284871" cy="26625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73091" y="5501610"/>
            <a:ext cx="4392488" cy="824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5775" y="4061450"/>
            <a:ext cx="63066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42431" y="3566470"/>
            <a:ext cx="63066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4245" y="882182"/>
            <a:ext cx="826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The diagram shows two overlapping triangles.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33339" y="5085269"/>
            <a:ext cx="284871" cy="26625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81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0" y="1397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What is similarity?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2" t="36935" r="43223" b="43174"/>
          <a:stretch/>
        </p:blipFill>
        <p:spPr bwMode="auto">
          <a:xfrm>
            <a:off x="1938094" y="1278106"/>
            <a:ext cx="5108653" cy="490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425059" y="5290070"/>
            <a:ext cx="4392488" cy="824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93212" y="3849910"/>
            <a:ext cx="63066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38093" y="3354930"/>
            <a:ext cx="48696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9273" y="208939"/>
            <a:ext cx="6268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When two shapes are similar, their </a:t>
            </a:r>
            <a:r>
              <a:rPr lang="en-GB" sz="2800" dirty="0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corresponding angles are equal</a:t>
            </a:r>
            <a:r>
              <a:rPr lang="en-GB" sz="28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75016" y="4922301"/>
            <a:ext cx="284871" cy="26625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0776" y="4922301"/>
            <a:ext cx="284871" cy="266258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Arc 17"/>
          <p:cNvSpPr/>
          <p:nvPr/>
        </p:nvSpPr>
        <p:spPr>
          <a:xfrm rot="16358576">
            <a:off x="6105026" y="5059229"/>
            <a:ext cx="529152" cy="258661"/>
          </a:xfrm>
          <a:prstGeom prst="arc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Arc 19"/>
          <p:cNvSpPr/>
          <p:nvPr/>
        </p:nvSpPr>
        <p:spPr>
          <a:xfrm rot="7592477">
            <a:off x="2487406" y="1692939"/>
            <a:ext cx="529152" cy="258661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Arc 20"/>
          <p:cNvSpPr/>
          <p:nvPr/>
        </p:nvSpPr>
        <p:spPr>
          <a:xfrm rot="7592477">
            <a:off x="3582529" y="2691610"/>
            <a:ext cx="529152" cy="258661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4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-1" y="274638"/>
            <a:ext cx="11896725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GB" sz="3600" dirty="0"/>
              <a:t>How do you know the following overlapping triangles are similar?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5341665" y="1942132"/>
            <a:ext cx="1944216" cy="3473749"/>
          </a:xfrm>
          <a:prstGeom prst="triangl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>
            <a:stCxn id="3" idx="1"/>
            <a:endCxn id="3" idx="5"/>
          </p:cNvCxnSpPr>
          <p:nvPr/>
        </p:nvCxnSpPr>
        <p:spPr>
          <a:xfrm>
            <a:off x="5827719" y="3679006"/>
            <a:ext cx="97210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05761" y="3679005"/>
            <a:ext cx="10801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05761" y="3471665"/>
            <a:ext cx="144016" cy="207341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169757" y="3679007"/>
            <a:ext cx="156712" cy="152398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69757" y="5202474"/>
            <a:ext cx="144016" cy="207341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133753" y="5409814"/>
            <a:ext cx="156712" cy="152398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772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0" t="36825" r="33612" b="46861"/>
          <a:stretch/>
        </p:blipFill>
        <p:spPr bwMode="auto">
          <a:xfrm>
            <a:off x="2279576" y="2348880"/>
            <a:ext cx="3675011" cy="360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Triangle 1"/>
          <p:cNvSpPr/>
          <p:nvPr/>
        </p:nvSpPr>
        <p:spPr>
          <a:xfrm flipH="1">
            <a:off x="7392144" y="2282743"/>
            <a:ext cx="2088232" cy="1188132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ight Triangle 8"/>
          <p:cNvSpPr/>
          <p:nvPr/>
        </p:nvSpPr>
        <p:spPr>
          <a:xfrm flipH="1">
            <a:off x="7644172" y="4248480"/>
            <a:ext cx="1584176" cy="6840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7080" y="4932556"/>
            <a:ext cx="610768" cy="224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7572" y="577398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4688" y="379492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5151" y="197954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88862" y="595865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7380" y="593884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74428" y="328620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913" y="197954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59051" y="328620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09478" y="47478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42468" y="397959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28348" y="477487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163955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GB" sz="3600" dirty="0"/>
              <a:t>How do you know the following overlapping triangles are similar?</a:t>
            </a:r>
          </a:p>
        </p:txBody>
      </p:sp>
    </p:spTree>
    <p:extLst>
      <p:ext uri="{BB962C8B-B14F-4D97-AF65-F5344CB8AC3E}">
        <p14:creationId xmlns:p14="http://schemas.microsoft.com/office/powerpoint/2010/main" val="731437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9" t="60411" r="32231" b="24503"/>
          <a:stretch/>
        </p:blipFill>
        <p:spPr bwMode="auto">
          <a:xfrm>
            <a:off x="2207568" y="2420888"/>
            <a:ext cx="3168352" cy="307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18698" y="4077072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2156" y="3140968"/>
            <a:ext cx="39604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91544" y="4141796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79576" y="3212976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0718" y="24208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2986" y="244949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4440" y="3429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5436" y="512967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17062" y="51296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20777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GB" sz="3600" dirty="0"/>
              <a:t>How do you know the following overlapping triangles are similar?</a:t>
            </a:r>
          </a:p>
        </p:txBody>
      </p:sp>
    </p:spTree>
    <p:extLst>
      <p:ext uri="{BB962C8B-B14F-4D97-AF65-F5344CB8AC3E}">
        <p14:creationId xmlns:p14="http://schemas.microsoft.com/office/powerpoint/2010/main" val="78553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Construct two </a:t>
            </a:r>
            <a:r>
              <a:rPr lang="en-GB" dirty="0">
                <a:solidFill>
                  <a:srgbClr val="FF0000"/>
                </a:solidFill>
              </a:rPr>
              <a:t>similar</a:t>
            </a:r>
            <a:r>
              <a:rPr lang="en-GB" dirty="0"/>
              <a:t> triangles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3124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GB" dirty="0"/>
              <a:t>Draw two lines of different length (5cm &amp; 10cm)</a:t>
            </a:r>
          </a:p>
          <a:p>
            <a:r>
              <a:rPr lang="en-GB" dirty="0"/>
              <a:t>Construct the same angles at each vertex (40° &amp; 80°) </a:t>
            </a:r>
          </a:p>
          <a:p>
            <a:r>
              <a:rPr lang="en-GB" dirty="0"/>
              <a:t>Continue the lines until they</a:t>
            </a:r>
            <a:br>
              <a:rPr lang="en-GB" dirty="0"/>
            </a:br>
            <a:r>
              <a:rPr lang="en-GB" dirty="0"/>
              <a:t>intersect.</a:t>
            </a:r>
          </a:p>
          <a:p>
            <a:r>
              <a:rPr lang="en-GB" dirty="0"/>
              <a:t>How big is the third angle?</a:t>
            </a:r>
          </a:p>
          <a:p>
            <a:r>
              <a:rPr lang="en-GB" dirty="0"/>
              <a:t>How long are the side lengths?</a:t>
            </a:r>
          </a:p>
          <a:p>
            <a:r>
              <a:rPr lang="en-GB" dirty="0"/>
              <a:t>Label the triangles A and B</a:t>
            </a:r>
          </a:p>
        </p:txBody>
      </p:sp>
      <p:pic>
        <p:nvPicPr>
          <p:cNvPr id="1026" name="Picture 2" descr="similartriang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599" y="2577124"/>
            <a:ext cx="2547221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986153" y="5714288"/>
            <a:ext cx="2520280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838767" y="5426256"/>
            <a:ext cx="1584176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288910" y="5426256"/>
            <a:ext cx="68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5cm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42423" y="572999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10cm</a:t>
            </a:r>
          </a:p>
        </p:txBody>
      </p:sp>
    </p:spTree>
    <p:extLst>
      <p:ext uri="{BB962C8B-B14F-4D97-AF65-F5344CB8AC3E}">
        <p14:creationId xmlns:p14="http://schemas.microsoft.com/office/powerpoint/2010/main" val="326363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Compare the </a:t>
            </a:r>
            <a:r>
              <a:rPr lang="en-GB" dirty="0">
                <a:solidFill>
                  <a:srgbClr val="FF0000"/>
                </a:solidFill>
              </a:rPr>
              <a:t>corresponding</a:t>
            </a:r>
            <a:r>
              <a:rPr lang="en-GB" dirty="0"/>
              <a:t> lengths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32665551"/>
              </p:ext>
            </p:extLst>
          </p:nvPr>
        </p:nvGraphicFramePr>
        <p:xfrm>
          <a:off x="1981200" y="1772815"/>
          <a:ext cx="8229600" cy="2561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Length of side in triangle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Length of </a:t>
                      </a:r>
                      <a:r>
                        <a:rPr lang="en-GB" dirty="0">
                          <a:solidFill>
                            <a:srgbClr val="FF0000"/>
                          </a:solidFill>
                          <a:latin typeface="Trebuchet MS" panose="020B0603020202020204" pitchFamily="34" charset="0"/>
                        </a:rPr>
                        <a:t>corresponding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side in triangle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12621" y="5085185"/>
            <a:ext cx="6665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Can you spot a relationship between the sides?</a:t>
            </a:r>
          </a:p>
        </p:txBody>
      </p:sp>
    </p:spTree>
    <p:extLst>
      <p:ext uri="{BB962C8B-B14F-4D97-AF65-F5344CB8AC3E}">
        <p14:creationId xmlns:p14="http://schemas.microsoft.com/office/powerpoint/2010/main" val="115619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Compare the </a:t>
            </a:r>
            <a:r>
              <a:rPr lang="en-GB" dirty="0">
                <a:solidFill>
                  <a:srgbClr val="FF0000"/>
                </a:solidFill>
              </a:rPr>
              <a:t>corresponding</a:t>
            </a:r>
            <a:r>
              <a:rPr lang="en-GB" dirty="0"/>
              <a:t> lengths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89909907"/>
              </p:ext>
            </p:extLst>
          </p:nvPr>
        </p:nvGraphicFramePr>
        <p:xfrm>
          <a:off x="1981200" y="2741856"/>
          <a:ext cx="8229600" cy="2011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Length of side in triangle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Length of </a:t>
                      </a:r>
                      <a:r>
                        <a:rPr lang="en-GB" dirty="0">
                          <a:solidFill>
                            <a:srgbClr val="FF0000"/>
                          </a:solidFill>
                          <a:latin typeface="Trebuchet MS" panose="020B0603020202020204" pitchFamily="34" charset="0"/>
                        </a:rPr>
                        <a:t>corresponding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side in triangle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4070" y="1948797"/>
            <a:ext cx="801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Shown below is another example of two similar triangles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2621" y="5085185"/>
            <a:ext cx="6665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Can you spot a relationship between the sides?</a:t>
            </a:r>
          </a:p>
        </p:txBody>
      </p:sp>
    </p:spTree>
    <p:extLst>
      <p:ext uri="{BB962C8B-B14F-4D97-AF65-F5344CB8AC3E}">
        <p14:creationId xmlns:p14="http://schemas.microsoft.com/office/powerpoint/2010/main" val="1763325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Compare the </a:t>
            </a:r>
            <a:r>
              <a:rPr lang="en-GB" dirty="0">
                <a:solidFill>
                  <a:srgbClr val="FF0000"/>
                </a:solidFill>
              </a:rPr>
              <a:t>corresponding</a:t>
            </a:r>
            <a:r>
              <a:rPr lang="en-GB" dirty="0"/>
              <a:t> lengths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278797"/>
              </p:ext>
            </p:extLst>
          </p:nvPr>
        </p:nvGraphicFramePr>
        <p:xfrm>
          <a:off x="1981200" y="2641219"/>
          <a:ext cx="8229600" cy="2011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49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Length of side in triangle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Length of </a:t>
                      </a:r>
                      <a:r>
                        <a:rPr lang="en-GB" dirty="0">
                          <a:solidFill>
                            <a:srgbClr val="FF0000"/>
                          </a:solidFill>
                          <a:latin typeface="Trebuchet MS" panose="020B0603020202020204" pitchFamily="34" charset="0"/>
                        </a:rPr>
                        <a:t>corresponding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side in triangle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Trebuchet MS" panose="020B0603020202020204" pitchFamily="34" charset="0"/>
                        </a:rPr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Trebuchet MS" panose="020B0603020202020204" pitchFamily="34" charset="0"/>
                        </a:rPr>
                        <a:t>13.5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4070" y="1948797"/>
            <a:ext cx="801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Shown below is another example of two similar triangles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2621" y="5085185"/>
            <a:ext cx="6665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Can you spot a relationship between the sides?</a:t>
            </a:r>
          </a:p>
        </p:txBody>
      </p:sp>
    </p:spTree>
    <p:extLst>
      <p:ext uri="{BB962C8B-B14F-4D97-AF65-F5344CB8AC3E}">
        <p14:creationId xmlns:p14="http://schemas.microsoft.com/office/powerpoint/2010/main" val="672067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What is similarity?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2" t="36935" r="43223" b="43174"/>
          <a:stretch/>
        </p:blipFill>
        <p:spPr bwMode="auto">
          <a:xfrm>
            <a:off x="347582" y="1228745"/>
            <a:ext cx="5108653" cy="490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081332" y="4895825"/>
            <a:ext cx="189914" cy="26625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3992" y="4895825"/>
            <a:ext cx="189914" cy="26625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4547" y="5240709"/>
            <a:ext cx="4392488" cy="824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2700" y="3800549"/>
            <a:ext cx="63066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581" y="3305569"/>
            <a:ext cx="48696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0" y="274638"/>
            <a:ext cx="6268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When two shapes are similar, their </a:t>
            </a:r>
            <a:r>
              <a:rPr lang="en-GB" sz="2800" dirty="0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corresponding angles are equal</a:t>
            </a:r>
            <a:endParaRPr lang="en-GB" sz="2800" dirty="0">
              <a:solidFill>
                <a:srgbClr val="0000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3818" y="1417638"/>
            <a:ext cx="59842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B050"/>
                </a:solidFill>
                <a:latin typeface="Trebuchet MS" panose="020B0603020202020204" pitchFamily="34" charset="0"/>
                <a:cs typeface="Arial" charset="0"/>
              </a:rPr>
              <a:t>and the corresponding sides lengths have all enlarged by the </a:t>
            </a:r>
            <a:r>
              <a:rPr lang="en-GB" sz="2800" dirty="0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same scale factor</a:t>
            </a:r>
            <a:r>
              <a:rPr lang="en-GB" sz="28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90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 r="1757"/>
          <a:stretch/>
        </p:blipFill>
        <p:spPr bwMode="auto">
          <a:xfrm>
            <a:off x="1322512" y="315120"/>
            <a:ext cx="8712032" cy="467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2513" y="4992074"/>
            <a:ext cx="8784974" cy="9694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i="1" dirty="0">
                <a:solidFill>
                  <a:srgbClr val="0070C0"/>
                </a:solidFill>
                <a:latin typeface="Trebuchet MS" panose="020B0603020202020204" pitchFamily="34" charset="0"/>
                <a:cs typeface="Arial"/>
              </a:rPr>
              <a:t>A and B are both right-angled scalene triangles, whilst C is isosceles. Look at the relationship between the side lengths.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700" i="1" dirty="0">
              <a:solidFill>
                <a:srgbClr val="0070C0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95120" y="3043322"/>
            <a:ext cx="3312368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905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r="1097"/>
          <a:stretch/>
        </p:blipFill>
        <p:spPr bwMode="auto">
          <a:xfrm>
            <a:off x="1585020" y="399703"/>
            <a:ext cx="8712968" cy="481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21324" y="399703"/>
            <a:ext cx="3312368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9116" y="536825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i="1" dirty="0">
                <a:solidFill>
                  <a:srgbClr val="0070C0"/>
                </a:solidFill>
                <a:latin typeface="Trebuchet MS" panose="020B0603020202020204" pitchFamily="34" charset="0"/>
                <a:cs typeface="Arial" charset="0"/>
              </a:rPr>
              <a:t>B and C are in fact congruent!</a:t>
            </a:r>
          </a:p>
        </p:txBody>
      </p:sp>
    </p:spTree>
    <p:extLst>
      <p:ext uri="{BB962C8B-B14F-4D97-AF65-F5344CB8AC3E}">
        <p14:creationId xmlns:p14="http://schemas.microsoft.com/office/powerpoint/2010/main" val="258488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"/>
          <a:stretch/>
        </p:blipFill>
        <p:spPr bwMode="auto">
          <a:xfrm>
            <a:off x="1703512" y="313737"/>
            <a:ext cx="8784975" cy="473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39814" y="277767"/>
            <a:ext cx="3312368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3512" y="5030174"/>
            <a:ext cx="8784974" cy="9694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i="1" dirty="0">
                <a:solidFill>
                  <a:srgbClr val="0070C0"/>
                </a:solidFill>
                <a:latin typeface="Trebuchet MS" panose="020B0603020202020204" pitchFamily="34" charset="0"/>
                <a:cs typeface="Arial"/>
              </a:rPr>
              <a:t>B and C are both right-angled triangles, whilst A is isosceles. Look at the relationship between the side lengths.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700" i="1" dirty="0">
              <a:solidFill>
                <a:srgbClr val="0070C0"/>
              </a:solidFill>
              <a:latin typeface="Trebuchet MS" panose="020B0603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1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/>
          <a:stretch/>
        </p:blipFill>
        <p:spPr bwMode="auto">
          <a:xfrm>
            <a:off x="1716994" y="109762"/>
            <a:ext cx="8758011" cy="479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39814" y="109761"/>
            <a:ext cx="3312368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0030" y="4858724"/>
            <a:ext cx="8784974" cy="9694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i="1" dirty="0">
                <a:solidFill>
                  <a:srgbClr val="0070C0"/>
                </a:solidFill>
                <a:latin typeface="Trebuchet MS" panose="020B0603020202020204" pitchFamily="34" charset="0"/>
                <a:cs typeface="Arial"/>
              </a:rPr>
              <a:t>B and C are both right-angled triangles, whilst A is scalene. Look at the relationship between the side lengths.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700" i="1" dirty="0">
              <a:solidFill>
                <a:srgbClr val="0070C0"/>
              </a:solidFill>
              <a:latin typeface="Trebuchet MS" panose="020B0603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63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81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170">
            <a:extLst>
              <a:ext uri="{FF2B5EF4-FFF2-40B4-BE49-F238E27FC236}">
                <a16:creationId xmlns:a16="http://schemas.microsoft.com/office/drawing/2014/main" id="{22A4E98D-8E72-4B84-A3F2-BC9494CD5EF0}"/>
              </a:ext>
            </a:extLst>
          </p:cNvPr>
          <p:cNvSpPr/>
          <p:nvPr/>
        </p:nvSpPr>
        <p:spPr>
          <a:xfrm>
            <a:off x="1575777" y="661407"/>
            <a:ext cx="85223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  <a:cs typeface="Arial" charset="0"/>
              </a:rPr>
              <a:t>Which of the following triangles are congruent to triangle A?                   Justify your answers.</a:t>
            </a:r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144" y="1834530"/>
            <a:ext cx="8174981" cy="3744416"/>
          </a:xfrm>
          <a:prstGeom prst="rect">
            <a:avLst/>
          </a:prstGeom>
        </p:spPr>
      </p:pic>
      <p:pic>
        <p:nvPicPr>
          <p:cNvPr id="175" name="Picture 2" descr="C:\Users\acodd\AppData\Local\Microsoft\Windows\Temporary Internet Files\Content.IE5\0ZZPX6PA\Xmark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34" y="2842643"/>
            <a:ext cx="667291" cy="68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3" descr="C:\Users\acodd\AppData\Local\Microsoft\Windows\Temporary Internet Files\Content.IE5\0ZZPX6PA\Green_tick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171" y="3103296"/>
            <a:ext cx="614506" cy="60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3" descr="C:\Users\acodd\AppData\Local\Microsoft\Windows\Temporary Internet Files\Content.IE5\0ZZPX6PA\Green_tick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99" y="4354811"/>
            <a:ext cx="614506" cy="60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3" descr="C:\Users\acodd\AppData\Local\Microsoft\Windows\Temporary Internet Files\Content.IE5\0ZZPX6PA\Green_tick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83" y="4205489"/>
            <a:ext cx="614506" cy="60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" name="TextBox 178"/>
          <p:cNvSpPr txBox="1"/>
          <p:nvPr/>
        </p:nvSpPr>
        <p:spPr>
          <a:xfrm>
            <a:off x="8046623" y="4958254"/>
            <a:ext cx="80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B0F0"/>
                </a:solidFill>
                <a:latin typeface="Trebuchet MS" panose="020B0603020202020204" pitchFamily="34" charset="0"/>
                <a:cs typeface="Arial" charset="0"/>
              </a:rPr>
              <a:t>ASA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8953267" y="3717535"/>
            <a:ext cx="80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B0F0"/>
                </a:solidFill>
                <a:latin typeface="Trebuchet MS" panose="020B0603020202020204" pitchFamily="34" charset="0"/>
                <a:cs typeface="Arial" charset="0"/>
              </a:rPr>
              <a:t>SAS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5181433" y="4823776"/>
            <a:ext cx="80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B0F0"/>
                </a:solidFill>
                <a:latin typeface="Trebuchet MS" panose="020B0603020202020204" pitchFamily="34" charset="0"/>
                <a:cs typeface="Arial" charset="0"/>
              </a:rPr>
              <a:t>SSS</a:t>
            </a:r>
          </a:p>
        </p:txBody>
      </p:sp>
    </p:spTree>
    <p:extLst>
      <p:ext uri="{BB962C8B-B14F-4D97-AF65-F5344CB8AC3E}">
        <p14:creationId xmlns:p14="http://schemas.microsoft.com/office/powerpoint/2010/main" val="5338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What about AAA?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1544" y="1412777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Given three angles, is it possible to construct more than one triangle?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2944" y="5624494"/>
            <a:ext cx="770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0000"/>
                </a:solidFill>
                <a:latin typeface="Trebuchet MS" panose="020B0603020202020204" pitchFamily="34" charset="0"/>
                <a:cs typeface="Arial" charset="0"/>
              </a:rPr>
              <a:t>How do we describe the relationship between these shapes?</a:t>
            </a:r>
          </a:p>
        </p:txBody>
      </p:sp>
      <p:pic>
        <p:nvPicPr>
          <p:cNvPr id="1026" name="Picture 2" descr="Image result for angle angle 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2564903"/>
            <a:ext cx="57150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188641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Thinking back to previous work…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40" y="809596"/>
            <a:ext cx="2499196" cy="304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78014" y="3501008"/>
            <a:ext cx="43204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0494" y="4149081"/>
            <a:ext cx="248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How big is </a:t>
            </a:r>
            <a:r>
              <a:rPr lang="el-G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θ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?</a:t>
            </a:r>
            <a:endParaRPr lang="en-GB" sz="2400" dirty="0">
              <a:solidFill>
                <a:srgbClr val="0000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5600" y="479715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0000"/>
                </a:solidFill>
                <a:latin typeface="Arial" charset="0"/>
                <a:cs typeface="Arial" charset="0"/>
              </a:rPr>
              <a:t>30°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7568" y="1988840"/>
            <a:ext cx="570446" cy="344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2751" y="1748592"/>
            <a:ext cx="72008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θ°</a:t>
            </a:r>
            <a:endParaRPr lang="en-GB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0743" y="3094484"/>
            <a:ext cx="288032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432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188641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Thinking back to previous work…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40" y="809596"/>
            <a:ext cx="2499196" cy="304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809596"/>
            <a:ext cx="2499196" cy="304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78014" y="3501008"/>
            <a:ext cx="43204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0494" y="4149081"/>
            <a:ext cx="248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How big is </a:t>
            </a:r>
            <a:r>
              <a:rPr lang="el-G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θ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?</a:t>
            </a:r>
            <a:endParaRPr lang="en-GB" sz="2400" dirty="0">
              <a:solidFill>
                <a:srgbClr val="0000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9956" y="3501008"/>
            <a:ext cx="43204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32004" y="1655222"/>
            <a:ext cx="43204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7970" y="1916832"/>
            <a:ext cx="640045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FF0000"/>
                </a:solidFill>
                <a:latin typeface="Arial"/>
                <a:cs typeface="Arial"/>
              </a:rPr>
              <a:t>30°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90433" y="4149081"/>
            <a:ext cx="248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How big is </a:t>
            </a:r>
            <a:r>
              <a:rPr lang="en-GB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?</a:t>
            </a:r>
            <a:endParaRPr lang="en-GB" sz="2400" dirty="0">
              <a:solidFill>
                <a:srgbClr val="0000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99956" y="479715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00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95600" y="479715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0000"/>
                </a:solidFill>
                <a:latin typeface="Arial" charset="0"/>
                <a:cs typeface="Arial" charset="0"/>
              </a:rPr>
              <a:t>30°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60743" y="3094484"/>
            <a:ext cx="288032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52467" y="3094484"/>
            <a:ext cx="288032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76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859</Words>
  <Application>Microsoft Office PowerPoint</Application>
  <PresentationFormat>Widescreen</PresentationFormat>
  <Paragraphs>240</Paragraphs>
  <Slides>26</Slides>
  <Notes>11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Cambria Math</vt:lpstr>
      <vt:lpstr>Century Gothic</vt:lpstr>
      <vt:lpstr>Comic Sans MS</vt:lpstr>
      <vt:lpstr>Lato</vt:lpstr>
      <vt:lpstr>Times New Roman</vt:lpstr>
      <vt:lpstr>Trebuchet MS</vt:lpstr>
      <vt:lpstr>Office Theme</vt:lpstr>
      <vt:lpstr>ALT</vt:lpstr>
      <vt:lpstr>1_Archway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AAA?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similarity?</vt:lpstr>
      <vt:lpstr>What is similarity?</vt:lpstr>
      <vt:lpstr>How do you know the following overlapping triangles are similar?</vt:lpstr>
      <vt:lpstr>How do you know the following overlapping triangles are similar?</vt:lpstr>
      <vt:lpstr>How do you know the following overlapping triangles are similar?</vt:lpstr>
      <vt:lpstr>Construct two similar triangles</vt:lpstr>
      <vt:lpstr>Compare the corresponding lengths</vt:lpstr>
      <vt:lpstr>Compare the corresponding lengths</vt:lpstr>
      <vt:lpstr>Compare the corresponding lengths</vt:lpstr>
      <vt:lpstr>What is similarity?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24</cp:revision>
  <dcterms:created xsi:type="dcterms:W3CDTF">2024-05-01T10:13:14Z</dcterms:created>
  <dcterms:modified xsi:type="dcterms:W3CDTF">2025-07-18T09:13:37Z</dcterms:modified>
</cp:coreProperties>
</file>