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31"/>
  </p:notesMasterIdLst>
  <p:sldIdLst>
    <p:sldId id="264" r:id="rId4"/>
    <p:sldId id="269" r:id="rId5"/>
    <p:sldId id="288" r:id="rId6"/>
    <p:sldId id="261" r:id="rId7"/>
    <p:sldId id="260" r:id="rId8"/>
    <p:sldId id="337" r:id="rId9"/>
    <p:sldId id="338" r:id="rId10"/>
    <p:sldId id="350" r:id="rId11"/>
    <p:sldId id="351" r:id="rId12"/>
    <p:sldId id="352" r:id="rId13"/>
    <p:sldId id="353" r:id="rId14"/>
    <p:sldId id="377" r:id="rId15"/>
    <p:sldId id="339" r:id="rId16"/>
    <p:sldId id="340" r:id="rId17"/>
    <p:sldId id="355" r:id="rId18"/>
    <p:sldId id="356" r:id="rId19"/>
    <p:sldId id="357" r:id="rId20"/>
    <p:sldId id="378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337"/>
            <p14:sldId id="338"/>
            <p14:sldId id="350"/>
            <p14:sldId id="351"/>
            <p14:sldId id="352"/>
            <p14:sldId id="353"/>
            <p14:sldId id="377"/>
            <p14:sldId id="339"/>
            <p14:sldId id="340"/>
            <p14:sldId id="355"/>
            <p14:sldId id="356"/>
            <p14:sldId id="357"/>
            <p14:sldId id="378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101" d="100"/>
          <a:sy n="101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ationtheory.com/2019/05/04/similar-triangles-missing-sides-with-other-triangl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ationtheory.com/2019/05/04/similar-triangles-missing-sides-with-other-triangl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ationtheory.com/2019/05/04/similar-triangles-missing-sides-with-other-triangle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ationtheory.com/2019/05/04/similar-triangles-missing-sides-with-other-triangle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BC150C-279F-4B3C-9CFC-244E672F91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4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AB=15 CE=3 CD=4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54AA5-1F9E-4BB4-B357-9B0F180E1C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AB=15 CE=3 CD=4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54AA5-1F9E-4BB4-B357-9B0F180E1C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https://variationtheory.com/2019/05/04/similar-triangles-missing-sides-with-other-triangles/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7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https://variationtheory.com/2019/05/04/similar-triangles-missing-sides-with-other-triangles/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7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https://variationtheory.com/2019/05/04/similar-triangles-missing-sides-with-other-triangles/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0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https://variationtheory.com/2019/05/04/similar-triangles-missing-sides-with-other-triangles/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2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AB=15 CE=3 CD=4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54AA5-1F9E-4BB4-B357-9B0F180E1C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Trebuchet MS" panose="020B0603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01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6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0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77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28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94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60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63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52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" name="Picture 2" descr="\\bca.internal\Homes\Core\Staff\acodd\My Pictures\Final-Trust-logo-Blu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5838826"/>
            <a:ext cx="117308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anose="020B0603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anose="020B0603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anose="020B0603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anose="020B0603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70.png"/><Relationship Id="rId9" Type="http://schemas.openxmlformats.org/officeDocument/2006/relationships/image" Target="../media/image68.pn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1.wdp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1.wdp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7456544" y="1122473"/>
            <a:ext cx="2088232" cy="118813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7708572" y="3088210"/>
            <a:ext cx="1584176" cy="6840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8828" y="21259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06313" y="8192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23451" y="212593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3878" y="35876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6868" y="28193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92748" y="36146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6838" y="848982"/>
            <a:ext cx="4052668" cy="4348436"/>
            <a:chOff x="563572" y="1979548"/>
            <a:chExt cx="4052668" cy="434843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50" t="36825" r="33612" b="46861"/>
            <a:stretch/>
          </p:blipFill>
          <p:spPr bwMode="auto">
            <a:xfrm>
              <a:off x="755575" y="2348880"/>
              <a:ext cx="3675011" cy="360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93080" y="4932556"/>
              <a:ext cx="610768" cy="224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3572" y="577398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0688" y="379492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1151" y="197954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4862" y="595865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3380" y="593884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4742945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3cm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71800" y="3101543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8cm</a:t>
              </a: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 idx="4294967295"/>
          </p:nvPr>
        </p:nvSpPr>
        <p:spPr>
          <a:xfrm>
            <a:off x="1126380" y="-139243"/>
            <a:ext cx="12192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GB" sz="2400" dirty="0"/>
            </a:br>
            <a:r>
              <a:rPr lang="en-GB" sz="2400" dirty="0"/>
              <a:t>What is the scale factor of enlargement between the two similar shapes?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06838" y="5197418"/>
                <a:ext cx="7200030" cy="87857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000000"/>
                    </a:solidFill>
                    <a:latin typeface="Arial"/>
                    <a:cs typeface="Arial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000000"/>
                    </a:solidFill>
                    <a:latin typeface="Arial"/>
                    <a:cs typeface="Arial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000000"/>
                    </a:solidFill>
                    <a:latin typeface="Arial"/>
                    <a:cs typeface="Arial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en-GB" sz="3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838" y="5197418"/>
                <a:ext cx="7200030" cy="878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106838" y="5197418"/>
                <a:ext cx="7200030" cy="8925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000000"/>
                    </a:solidFill>
                    <a:latin typeface="Arial"/>
                    <a:cs typeface="Arial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000000"/>
                    </a:solidFill>
                    <a:latin typeface="Arial"/>
                    <a:cs typeface="Arial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GB" sz="3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000000"/>
                    </a:solidFill>
                    <a:latin typeface="Arial"/>
                    <a:cs typeface="Arial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en-GB" sz="3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838" y="5197418"/>
                <a:ext cx="7200030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9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9" t="60411" r="32231" b="24503"/>
          <a:stretch/>
        </p:blipFill>
        <p:spPr bwMode="auto">
          <a:xfrm>
            <a:off x="2207568" y="2420888"/>
            <a:ext cx="3168352" cy="30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95800" y="407707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2156" y="3140968"/>
            <a:ext cx="3960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7568" y="4141796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9576" y="321297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0718" y="24208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2986" y="24494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4440" y="3429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5436" y="51296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7062" y="51296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76200" y="208712"/>
            <a:ext cx="121158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What is the scale factor between the two similar shapes?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491726" y="3100319"/>
                <a:ext cx="772969" cy="389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√3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cm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26" y="3100319"/>
                <a:ext cx="772969" cy="389979"/>
              </a:xfrm>
              <a:prstGeom prst="rect">
                <a:avLst/>
              </a:prstGeom>
              <a:blipFill>
                <a:blip r:embed="rId3"/>
                <a:stretch>
                  <a:fillRect l="-3150" t="-3125" r="-708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395930" y="4036423"/>
                <a:ext cx="901209" cy="389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√3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cm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930" y="4036423"/>
                <a:ext cx="901209" cy="389979"/>
              </a:xfrm>
              <a:prstGeom prst="rect">
                <a:avLst/>
              </a:prstGeom>
              <a:blipFill>
                <a:blip r:embed="rId4"/>
                <a:stretch>
                  <a:fillRect t="-1563" r="-608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159327" y="2965966"/>
                <a:ext cx="772969" cy="389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√6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cm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327" y="2965966"/>
                <a:ext cx="772969" cy="389979"/>
              </a:xfrm>
              <a:prstGeom prst="rect">
                <a:avLst/>
              </a:prstGeom>
              <a:blipFill>
                <a:blip r:embed="rId5"/>
                <a:stretch>
                  <a:fillRect l="-3150" t="-3125" r="-78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744072" y="170080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Hint: which are the corresponding sides?</a:t>
            </a:r>
          </a:p>
        </p:txBody>
      </p:sp>
    </p:spTree>
    <p:extLst>
      <p:ext uri="{BB962C8B-B14F-4D97-AF65-F5344CB8AC3E}">
        <p14:creationId xmlns:p14="http://schemas.microsoft.com/office/powerpoint/2010/main" val="82288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What are the missing lengths?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5618" y="107517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Hint: which are the corresponding sides?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28" y="382172"/>
            <a:ext cx="4608512" cy="560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60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3375"/>
            <a:ext cx="11334750" cy="1439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Find the size of </a:t>
            </a:r>
            <a:r>
              <a:rPr lang="en-GB" b="1" dirty="0"/>
              <a:t>ALL </a:t>
            </a:r>
            <a:r>
              <a:rPr lang="en-GB" dirty="0"/>
              <a:t>of the missing sides on these similar shapes.</a:t>
            </a:r>
          </a:p>
          <a:p>
            <a:pPr marL="0" indent="0">
              <a:buNone/>
            </a:pPr>
            <a:r>
              <a:rPr lang="en-GB" dirty="0"/>
              <a:t>Is there more than one way?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99656" y="1928058"/>
            <a:ext cx="5225144" cy="3312368"/>
            <a:chOff x="1763688" y="3140968"/>
            <a:chExt cx="5225144" cy="33123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140968"/>
              <a:ext cx="5225144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63688" y="4407495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5936" y="476753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2080" y="557007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4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840982" y="4077846"/>
            <a:ext cx="238794" cy="2793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7968" y="4090585"/>
            <a:ext cx="238794" cy="2793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65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1803" y="5512455"/>
            <a:ext cx="85256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77422" y="125760"/>
            <a:ext cx="3896874" cy="1143000"/>
          </a:xfrm>
        </p:spPr>
        <p:txBody>
          <a:bodyPr>
            <a:normAutofit/>
          </a:bodyPr>
          <a:lstStyle/>
          <a:p>
            <a:r>
              <a:rPr lang="en-GB" sz="3200" dirty="0"/>
              <a:t>Using a scale factor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700180" y="3212977"/>
                <a:ext cx="2993525" cy="85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𝑆𝐹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80" y="3212977"/>
                <a:ext cx="2993525" cy="854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700180" y="4047456"/>
                <a:ext cx="4251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𝐵𝐷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𝐶𝐷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=4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i="1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20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80" y="4047456"/>
                <a:ext cx="4251805" cy="461665"/>
              </a:xfrm>
              <a:prstGeom prst="rect">
                <a:avLst/>
              </a:prstGeom>
              <a:blipFill>
                <a:blip r:embed="rId4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688867" y="4479503"/>
                <a:ext cx="4469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𝐵𝐶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𝐵𝐷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𝐶𝐷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=20−4=16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000" dirty="0">
                  <a:solidFill>
                    <a:srgbClr val="0070C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67" y="4479503"/>
                <a:ext cx="446951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688867" y="5056728"/>
            <a:ext cx="299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Using Pythagoras Theorem,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4535762" y="5012885"/>
                <a:ext cx="1416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/>
                        </a:rPr>
                        <m:t>=5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62" y="5012885"/>
                <a:ext cx="141622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688867" y="5487616"/>
                <a:ext cx="4253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7030A0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=5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i="1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7030A0"/>
                          </a:solidFill>
                          <a:latin typeface="Cambria Math"/>
                        </a:rPr>
                        <m:t>25</m:t>
                      </m:r>
                      <m:r>
                        <a:rPr lang="en-GB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67" y="5487616"/>
                <a:ext cx="425340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700180" y="6351596"/>
                <a:ext cx="39488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𝐴𝐸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=25−5=20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000" dirty="0">
                  <a:solidFill>
                    <a:srgbClr val="FFC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80" y="6351596"/>
                <a:ext cx="394883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562279" y="1161307"/>
            <a:ext cx="2601931" cy="1646947"/>
            <a:chOff x="1763688" y="3140968"/>
            <a:chExt cx="5225144" cy="3312368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"/>
            <a:stretch/>
          </p:blipFill>
          <p:spPr bwMode="auto">
            <a:xfrm>
              <a:off x="2017901" y="3140968"/>
              <a:ext cx="4970931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1763688" y="4407496"/>
              <a:ext cx="864095" cy="68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15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95936" y="4767536"/>
              <a:ext cx="576064" cy="80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92079" y="5570076"/>
              <a:ext cx="576064" cy="80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992567" y="2242338"/>
            <a:ext cx="133769" cy="1396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9" t="20380"/>
          <a:stretch/>
        </p:blipFill>
        <p:spPr bwMode="auto">
          <a:xfrm>
            <a:off x="4482292" y="631102"/>
            <a:ext cx="1440160" cy="120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2957374" y="2242338"/>
            <a:ext cx="133769" cy="1396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469345" y="955273"/>
            <a:ext cx="3975021" cy="2182986"/>
            <a:chOff x="1763688" y="3140968"/>
            <a:chExt cx="5225144" cy="3312368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"/>
            <a:stretch/>
          </p:blipFill>
          <p:spPr bwMode="auto">
            <a:xfrm>
              <a:off x="2017901" y="3140968"/>
              <a:ext cx="4970931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763688" y="4407496"/>
              <a:ext cx="864095" cy="51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15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95937" y="4767536"/>
              <a:ext cx="576064" cy="607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2080" y="5570077"/>
              <a:ext cx="576064" cy="607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4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07" y="2000023"/>
            <a:ext cx="1885949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456040" y="116632"/>
            <a:ext cx="3898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Using a common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6958216" y="3140969"/>
                <a:ext cx="2810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𝐵𝐷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 :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𝐶𝐷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 :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𝐶𝐸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216" y="3140969"/>
                <a:ext cx="281019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6888088" y="5157193"/>
                <a:ext cx="2813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7030A0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 :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 :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𝐸𝐶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5157193"/>
                <a:ext cx="281327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6997465" y="3543400"/>
                <a:ext cx="2288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𝐵𝐷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 :15=4 :3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65" y="3543400"/>
                <a:ext cx="228870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7607953" y="3933057"/>
                <a:ext cx="1822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𝐵𝐷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=20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53" y="3933057"/>
                <a:ext cx="182223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6975650" y="5512455"/>
                <a:ext cx="2282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7030A0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 :15=5 :3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650" y="5512455"/>
                <a:ext cx="228229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7608168" y="5902112"/>
                <a:ext cx="1815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7030A0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GB" sz="2400" i="1">
                          <a:solidFill>
                            <a:srgbClr val="7030A0"/>
                          </a:solidFill>
                          <a:latin typeface="Cambria Math"/>
                        </a:rPr>
                        <m:t>=25</m:t>
                      </m:r>
                      <m:r>
                        <a:rPr lang="en-GB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40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5902112"/>
                <a:ext cx="181581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6181248" y="4840995"/>
            <a:ext cx="299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Using Pythagoras Theorem,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9028143" y="4797152"/>
                <a:ext cx="1416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/>
                        </a:rPr>
                        <m:t>=5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143" y="4797152"/>
                <a:ext cx="141622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6128554" y="4493785"/>
                <a:ext cx="4469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𝐵𝐶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𝐵𝐷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𝐶𝐷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=20−4=16</m:t>
                      </m:r>
                      <m:r>
                        <a:rPr lang="en-GB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000" dirty="0">
                  <a:solidFill>
                    <a:srgbClr val="0070C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554" y="4493785"/>
                <a:ext cx="4469515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6148803" y="6363776"/>
                <a:ext cx="3948837" cy="40011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𝐴𝐸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=25−5=20</m:t>
                      </m:r>
                      <m:r>
                        <a:rPr lang="en-GB" sz="2000" i="1">
                          <a:solidFill>
                            <a:srgbClr val="FFC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000" dirty="0">
                  <a:solidFill>
                    <a:srgbClr val="FFC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803" y="6363776"/>
                <a:ext cx="3948837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4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59" grpId="0"/>
      <p:bldP spid="63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3512" y="130622"/>
            <a:ext cx="6974324" cy="635860"/>
          </a:xfrm>
          <a:prstGeom prst="roundRect">
            <a:avLst>
              <a:gd name="adj" fmla="val 27459"/>
            </a:avLst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Intelligent Practice – Find the length of every missing side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860" y="229848"/>
            <a:ext cx="1869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Triangles not drawn to scale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8515" y="856930"/>
            <a:ext cx="8731247" cy="2862090"/>
            <a:chOff x="14514" y="856930"/>
            <a:chExt cx="8731247" cy="28620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145140" y="856930"/>
              <a:ext cx="3905250" cy="27280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514" y="1872343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12mm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4840511" y="856930"/>
              <a:ext cx="3905250" cy="2728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93136" y="3380466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20mm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47764" y="1872343"/>
              <a:ext cx="17529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42567" y="3883159"/>
            <a:ext cx="8543308" cy="2892237"/>
            <a:chOff x="318567" y="3883158"/>
            <a:chExt cx="8543308" cy="28922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333825" y="3883158"/>
              <a:ext cx="3905250" cy="27280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97765" y="6363151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10mm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4450" y="5152571"/>
              <a:ext cx="5694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4956625" y="3883158"/>
              <a:ext cx="3905250" cy="27280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77250" y="5152571"/>
              <a:ext cx="5694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8567" y="4908653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4714" y="4908653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79764" y="6363151"/>
              <a:ext cx="3582111" cy="41224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515429" y="6242556"/>
              <a:ext cx="812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69873" y="6323827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12mm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27892" y="6108565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1DD8374-0FCF-4FF8-B338-2EF0AB0F700D}"/>
              </a:ext>
            </a:extLst>
          </p:cNvPr>
          <p:cNvSpPr txBox="1"/>
          <p:nvPr/>
        </p:nvSpPr>
        <p:spPr>
          <a:xfrm>
            <a:off x="1603828" y="856930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5AB350-219E-4D3B-B9C2-DCAADDA31E57}"/>
              </a:ext>
            </a:extLst>
          </p:cNvPr>
          <p:cNvSpPr txBox="1"/>
          <p:nvPr/>
        </p:nvSpPr>
        <p:spPr>
          <a:xfrm>
            <a:off x="6362713" y="805598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B5FF53-7A63-4D52-BB23-7BAD512D628D}"/>
              </a:ext>
            </a:extLst>
          </p:cNvPr>
          <p:cNvSpPr txBox="1"/>
          <p:nvPr/>
        </p:nvSpPr>
        <p:spPr>
          <a:xfrm>
            <a:off x="1636087" y="3875287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3.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963FD1-8492-4D47-8253-96F6ED6B98AD}"/>
              </a:ext>
            </a:extLst>
          </p:cNvPr>
          <p:cNvSpPr txBox="1"/>
          <p:nvPr/>
        </p:nvSpPr>
        <p:spPr>
          <a:xfrm>
            <a:off x="6334360" y="3855417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85612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3512" y="130622"/>
            <a:ext cx="6974324" cy="635860"/>
          </a:xfrm>
          <a:prstGeom prst="roundRect">
            <a:avLst>
              <a:gd name="adj" fmla="val 27459"/>
            </a:avLst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Intelligent Practice – Find the length of every missing side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860" y="229848"/>
            <a:ext cx="1869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Triangles not drawn to scale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1" y="922245"/>
            <a:ext cx="8309073" cy="2892237"/>
            <a:chOff x="0" y="922244"/>
            <a:chExt cx="8309073" cy="28922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61911" y="922244"/>
              <a:ext cx="3905250" cy="27280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82536" y="2191657"/>
              <a:ext cx="5694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47739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050" y="3402237"/>
              <a:ext cx="3582111" cy="41224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20715" y="3281642"/>
              <a:ext cx="812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96285" y="3197256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12mm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5159" y="3320338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9820" y1="22917" x2="54955" y2="86458"/>
                          <a14:foregroundMark x1="29429" y1="90278" x2="18919" y2="2778"/>
                          <a14:foregroundMark x1="12312" y1="19444" x2="95195" y2="92361"/>
                          <a14:foregroundMark x1="85586" y1="72222" x2="9309" y2="2778"/>
                          <a14:foregroundMark x1="10511" y1="11806" x2="31231" y2="94792"/>
                          <a14:foregroundMark x1="20721" y1="87500" x2="96697" y2="87500"/>
                          <a14:foregroundMark x1="20120" y1="64236" x2="76877" y2="63889"/>
                          <a14:foregroundMark x1="10511" y1="1736" x2="99399" y2="91667"/>
                          <a14:foregroundMark x1="27928" y1="95486" x2="11411" y2="347"/>
                          <a14:foregroundMark x1="81381" y1="70486" x2="95796" y2="88542"/>
                          <a14:backgroundMark x1="73273" y1="56250" x2="99399" y2="49306"/>
                          <a14:backgroundMark x1="70571" y1="55208" x2="98498" y2="54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248" y="922244"/>
              <a:ext cx="3171825" cy="2743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367793" y="2858702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3mm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248" y="1853103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316" y="1576528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8mm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8A44F46-E33D-4BF0-9CBD-A3D99BB67E6C}"/>
              </a:ext>
            </a:extLst>
          </p:cNvPr>
          <p:cNvSpPr txBox="1"/>
          <p:nvPr/>
        </p:nvSpPr>
        <p:spPr>
          <a:xfrm>
            <a:off x="6362713" y="805598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4164AC-9581-423E-A701-DD0AD84F6F8E}"/>
              </a:ext>
            </a:extLst>
          </p:cNvPr>
          <p:cNvSpPr txBox="1"/>
          <p:nvPr/>
        </p:nvSpPr>
        <p:spPr>
          <a:xfrm>
            <a:off x="1646345" y="770456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89667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3512" y="130622"/>
            <a:ext cx="6974324" cy="635860"/>
          </a:xfrm>
          <a:prstGeom prst="roundRect">
            <a:avLst>
              <a:gd name="adj" fmla="val 27459"/>
            </a:avLst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Practice – Find the length of every missing side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8860" y="229848"/>
            <a:ext cx="1869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Triangles not drawn to scale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8515" y="856930"/>
            <a:ext cx="8731247" cy="2862090"/>
            <a:chOff x="14514" y="856930"/>
            <a:chExt cx="8731247" cy="28620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145140" y="856930"/>
              <a:ext cx="3905250" cy="27280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514" y="1872343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12mm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4840511" y="856930"/>
              <a:ext cx="3905250" cy="2728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93136" y="3380466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20mm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47764" y="1872343"/>
              <a:ext cx="17529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42567" y="3883159"/>
            <a:ext cx="8543308" cy="2892237"/>
            <a:chOff x="318567" y="3883158"/>
            <a:chExt cx="8543308" cy="28922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333825" y="3883158"/>
              <a:ext cx="3905250" cy="27280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97765" y="6363151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10mm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4450" y="5152571"/>
              <a:ext cx="5694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4956625" y="3883158"/>
              <a:ext cx="3905250" cy="27280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77250" y="5152571"/>
              <a:ext cx="5694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8567" y="4908653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4714" y="4908653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79764" y="6363151"/>
              <a:ext cx="3582111" cy="41224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515429" y="6242556"/>
              <a:ext cx="812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69873" y="6323827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12mm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27892" y="6108565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21766" y="1175658"/>
            <a:ext cx="1824951" cy="2789269"/>
            <a:chOff x="2097765" y="1175657"/>
            <a:chExt cx="1824951" cy="2789269"/>
          </a:xfrm>
        </p:grpSpPr>
        <p:sp>
          <p:nvSpPr>
            <p:cNvPr id="23" name="TextBox 22"/>
            <p:cNvSpPr txBox="1"/>
            <p:nvPr/>
          </p:nvSpPr>
          <p:spPr>
            <a:xfrm>
              <a:off x="2097765" y="1175657"/>
              <a:ext cx="109837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/>
                  <a:cs typeface="Arial"/>
                </a:rPr>
                <a:t>SF = 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5579" y="3503261"/>
              <a:ext cx="1717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5x3=15mm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8399" y="1382689"/>
            <a:ext cx="4390621" cy="627070"/>
            <a:chOff x="-1194478" y="1175657"/>
            <a:chExt cx="4390621" cy="627070"/>
          </a:xfrm>
        </p:grpSpPr>
        <p:sp>
          <p:nvSpPr>
            <p:cNvPr id="26" name="TextBox 25"/>
            <p:cNvSpPr txBox="1"/>
            <p:nvPr/>
          </p:nvSpPr>
          <p:spPr>
            <a:xfrm>
              <a:off x="2097765" y="1175657"/>
              <a:ext cx="109837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/>
                  <a:cs typeface="Arial"/>
                </a:rPr>
                <a:t>SF = 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194478" y="1341062"/>
              <a:ext cx="1717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4x4=16mm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02927" y="4975015"/>
            <a:ext cx="2934548" cy="714348"/>
            <a:chOff x="261595" y="1175657"/>
            <a:chExt cx="2934548" cy="714348"/>
          </a:xfrm>
        </p:grpSpPr>
        <p:sp>
          <p:nvSpPr>
            <p:cNvPr id="29" name="TextBox 28"/>
            <p:cNvSpPr txBox="1"/>
            <p:nvPr/>
          </p:nvSpPr>
          <p:spPr>
            <a:xfrm>
              <a:off x="2097765" y="1175657"/>
              <a:ext cx="109837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/>
                  <a:cs typeface="Arial"/>
                </a:rPr>
                <a:t>SF = 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595" y="1520673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6÷2=3mm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38597" y="4324347"/>
            <a:ext cx="1927724" cy="1490114"/>
            <a:chOff x="1268419" y="1175657"/>
            <a:chExt cx="1927724" cy="1490114"/>
          </a:xfrm>
        </p:grpSpPr>
        <p:sp>
          <p:nvSpPr>
            <p:cNvPr id="32" name="TextBox 31"/>
            <p:cNvSpPr txBox="1"/>
            <p:nvPr/>
          </p:nvSpPr>
          <p:spPr>
            <a:xfrm>
              <a:off x="2097765" y="1175657"/>
              <a:ext cx="109837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/>
                  <a:cs typeface="Arial"/>
                </a:rPr>
                <a:t>SF = 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68419" y="2296439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6÷3=2mm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FA40E8-FDBC-4DDA-96F0-44A977801B40}"/>
              </a:ext>
            </a:extLst>
          </p:cNvPr>
          <p:cNvSpPr txBox="1"/>
          <p:nvPr/>
        </p:nvSpPr>
        <p:spPr>
          <a:xfrm>
            <a:off x="1603828" y="856930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1.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08D41A-424A-4B6E-97D4-AE38EA0C2BB9}"/>
              </a:ext>
            </a:extLst>
          </p:cNvPr>
          <p:cNvSpPr txBox="1"/>
          <p:nvPr/>
        </p:nvSpPr>
        <p:spPr>
          <a:xfrm>
            <a:off x="6362713" y="805598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2.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E1E8AB-1806-4689-BEE8-BEBEC2E5761C}"/>
              </a:ext>
            </a:extLst>
          </p:cNvPr>
          <p:cNvSpPr txBox="1"/>
          <p:nvPr/>
        </p:nvSpPr>
        <p:spPr>
          <a:xfrm>
            <a:off x="1636087" y="3875287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3.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3340C9-92AA-441D-B075-78E70611B004}"/>
              </a:ext>
            </a:extLst>
          </p:cNvPr>
          <p:cNvSpPr txBox="1"/>
          <p:nvPr/>
        </p:nvSpPr>
        <p:spPr>
          <a:xfrm>
            <a:off x="6334360" y="3855417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3283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3512" y="130622"/>
            <a:ext cx="6974324" cy="635860"/>
          </a:xfrm>
          <a:prstGeom prst="roundRect">
            <a:avLst>
              <a:gd name="adj" fmla="val 27459"/>
            </a:avLst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Practice – Find the length of every missing side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8860" y="229848"/>
            <a:ext cx="1869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Triangles not drawn to scale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1" y="922245"/>
            <a:ext cx="8309073" cy="2892237"/>
            <a:chOff x="0" y="922244"/>
            <a:chExt cx="8309073" cy="28922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158" b="1406"/>
            <a:stretch/>
          </p:blipFill>
          <p:spPr>
            <a:xfrm>
              <a:off x="61911" y="922244"/>
              <a:ext cx="3905250" cy="27280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82536" y="2191657"/>
              <a:ext cx="5694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47739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050" y="3402237"/>
              <a:ext cx="3582111" cy="41224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20715" y="3281642"/>
              <a:ext cx="812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96285" y="3197256"/>
              <a:ext cx="6433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12mm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5159" y="3320338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9820" y1="22917" x2="54955" y2="86458"/>
                          <a14:foregroundMark x1="29429" y1="90278" x2="18919" y2="2778"/>
                          <a14:foregroundMark x1="12312" y1="19444" x2="95195" y2="92361"/>
                          <a14:foregroundMark x1="85586" y1="72222" x2="9309" y2="2778"/>
                          <a14:foregroundMark x1="10511" y1="11806" x2="31231" y2="94792"/>
                          <a14:foregroundMark x1="20721" y1="87500" x2="96697" y2="87500"/>
                          <a14:foregroundMark x1="20120" y1="64236" x2="76877" y2="63889"/>
                          <a14:foregroundMark x1="10511" y1="1736" x2="99399" y2="91667"/>
                          <a14:foregroundMark x1="27928" y1="95486" x2="11411" y2="347"/>
                          <a14:foregroundMark x1="81381" y1="70486" x2="95796" y2="88542"/>
                          <a14:backgroundMark x1="73273" y1="56250" x2="99399" y2="49306"/>
                          <a14:backgroundMark x1="70571" y1="55208" x2="98498" y2="54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248" y="922244"/>
              <a:ext cx="3171825" cy="2743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367793" y="2858702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3mm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248" y="1853103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6mm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316" y="1576528"/>
              <a:ext cx="5295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8mm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66215" y="1598592"/>
            <a:ext cx="2308928" cy="1302034"/>
            <a:chOff x="-1194478" y="500693"/>
            <a:chExt cx="2308928" cy="1302034"/>
          </a:xfrm>
        </p:grpSpPr>
        <p:sp>
          <p:nvSpPr>
            <p:cNvPr id="17" name="TextBox 16"/>
            <p:cNvSpPr txBox="1"/>
            <p:nvPr/>
          </p:nvSpPr>
          <p:spPr>
            <a:xfrm>
              <a:off x="-240408" y="500693"/>
              <a:ext cx="135485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/>
                  <a:cs typeface="Arial"/>
                </a:rPr>
                <a:t>SF = 1.5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194478" y="1341062"/>
              <a:ext cx="181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6÷1.5=4mm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05734" y="1304651"/>
            <a:ext cx="2747680" cy="1935536"/>
            <a:chOff x="699072" y="1665686"/>
            <a:chExt cx="2747680" cy="1935536"/>
          </a:xfrm>
        </p:grpSpPr>
        <p:sp>
          <p:nvSpPr>
            <p:cNvPr id="20" name="TextBox 19"/>
            <p:cNvSpPr txBox="1"/>
            <p:nvPr/>
          </p:nvSpPr>
          <p:spPr>
            <a:xfrm>
              <a:off x="2091894" y="1665686"/>
              <a:ext cx="135485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0000"/>
                  </a:solidFill>
                  <a:latin typeface="Arial"/>
                  <a:cs typeface="Arial"/>
                </a:rPr>
                <a:t>SF = 1.5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9072" y="3231890"/>
              <a:ext cx="1407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6÷1.5=4mm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078442" y="2254295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8x1.5=12mm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7334" y="262835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12-8 = 4mm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8C47A-B47B-4CE6-9573-B7E058E5FA42}"/>
              </a:ext>
            </a:extLst>
          </p:cNvPr>
          <p:cNvSpPr txBox="1"/>
          <p:nvPr/>
        </p:nvSpPr>
        <p:spPr>
          <a:xfrm>
            <a:off x="6362713" y="805598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6.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DF8FAA-E785-4666-8C77-4F4FA1DF7633}"/>
              </a:ext>
            </a:extLst>
          </p:cNvPr>
          <p:cNvSpPr txBox="1"/>
          <p:nvPr/>
        </p:nvSpPr>
        <p:spPr>
          <a:xfrm>
            <a:off x="1646345" y="770456"/>
            <a:ext cx="3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5552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Your 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544" y="119675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Complete the exam-style questions in the booklet provided.</a:t>
            </a:r>
          </a:p>
        </p:txBody>
      </p:sp>
    </p:spTree>
    <p:extLst>
      <p:ext uri="{BB962C8B-B14F-4D97-AF65-F5344CB8AC3E}">
        <p14:creationId xmlns:p14="http://schemas.microsoft.com/office/powerpoint/2010/main" val="329125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05" y="188640"/>
            <a:ext cx="8898272" cy="510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5745258"/>
            <a:ext cx="4032447" cy="46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52564" y="4859869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𝐵𝐶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=12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4" y="4859869"/>
                <a:ext cx="251178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760057" y="5627518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𝐸𝐹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57" y="5627518"/>
                <a:ext cx="251178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26664"/>
            <a:ext cx="8004257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935175"/>
            <a:ext cx="4467452" cy="7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5696672"/>
            <a:ext cx="433488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52564" y="5111897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𝑄𝑅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=18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4" y="5111897"/>
                <a:ext cx="251178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60057" y="5879546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57" y="5879546"/>
                <a:ext cx="25117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2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4" y="252958"/>
            <a:ext cx="75819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5512876"/>
            <a:ext cx="3143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52564" y="5220490"/>
                <a:ext cx="2799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𝐷𝐸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=17.5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4" y="5220490"/>
                <a:ext cx="279982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1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6632"/>
            <a:ext cx="8064897" cy="61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9737" y="4100879"/>
            <a:ext cx="6767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B050"/>
                </a:solidFill>
                <a:latin typeface="Trebuchet MS" panose="020B0603020202020204" pitchFamily="34" charset="0"/>
                <a:cs typeface="Arial" charset="0"/>
              </a:rPr>
              <a:t>Yes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B050"/>
                </a:solidFill>
                <a:latin typeface="Trebuchet MS" panose="020B0603020202020204" pitchFamily="34" charset="0"/>
                <a:cs typeface="Arial" charset="0"/>
              </a:rPr>
              <a:t>Angle EAC = Angle DBC (corresponding angles are equal)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B050"/>
                </a:solidFill>
                <a:latin typeface="Trebuchet MS" panose="020B0603020202020204" pitchFamily="34" charset="0"/>
                <a:cs typeface="Arial" charset="0"/>
              </a:rPr>
              <a:t>Angle AEC = Angle BDC (corresponding angles are equal)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237984" y="5505522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𝐴𝐸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39</m:t>
                      </m:r>
                      <m:r>
                        <m:rPr>
                          <m:sty m:val="p"/>
                        </m:rP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84" y="5505522"/>
                <a:ext cx="251178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1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7"/>
          <a:stretch/>
        </p:blipFill>
        <p:spPr bwMode="auto">
          <a:xfrm>
            <a:off x="1775521" y="188640"/>
            <a:ext cx="6577905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88088" y="4581129"/>
                <a:ext cx="324036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165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133</m:t>
                          </m:r>
                        </m:den>
                      </m:f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GB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82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4581129"/>
                <a:ext cx="3240360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76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87352"/>
            <a:ext cx="7821487" cy="625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94726" y="239663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B050"/>
                </a:solidFill>
                <a:latin typeface="Trebuchet MS" panose="020B0603020202020204" pitchFamily="34" charset="0"/>
                <a:cs typeface="Arial" charset="0"/>
              </a:rPr>
              <a:t>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  <a:cs typeface="Arial" charset="0"/>
              </a:rPr>
              <a:t>PQ = 25cm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  <a:cs typeface="Arial" charset="0"/>
              </a:rPr>
              <a:t>QR = 20cm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218662" y="2096406"/>
                <a:ext cx="324036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GB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662" y="2096406"/>
                <a:ext cx="3240360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6632"/>
            <a:ext cx="8568952" cy="572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37231" y="4489103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𝐴𝐸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1.6</m:t>
                      </m:r>
                      <m:r>
                        <m:rPr>
                          <m:sty m:val="p"/>
                        </m:rP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31" y="4489103"/>
                <a:ext cx="251178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69106" y="5043372"/>
                <a:ext cx="44205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3200" dirty="0">
                    <a:solidFill>
                      <a:srgbClr val="00B050"/>
                    </a:solidFill>
                    <a:latin typeface="Trebuchet MS" panose="020B0603020202020204" pitchFamily="34" charset="0"/>
                    <a:cs typeface="Arial" charset="0"/>
                  </a:rPr>
                  <a:t>Area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>
                        <a:solidFill>
                          <a:srgbClr val="00B050"/>
                        </a:solidFill>
                        <a:latin typeface="Cambria Math"/>
                      </a:rPr>
                      <m:t>D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/>
                      </a:rPr>
                      <m:t>𝐴𝐸𝐹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>
                            <a:solidFill>
                              <a:srgbClr val="00B05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GB" sz="320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GB" sz="3200">
                            <a:solidFill>
                              <a:srgbClr val="00B050"/>
                            </a:solidFill>
                            <a:latin typeface="Cambria Math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00B050"/>
                            </a:solidFill>
                            <a:latin typeface="Cambria Math"/>
                          </a:rPr>
                          <m:t>cm</m:t>
                        </m:r>
                        <m:r>
                          <m:rPr>
                            <m:nor/>
                          </m:rPr>
                          <a:rPr lang="en-GB" sz="3200" dirty="0">
                            <a:solidFill>
                              <a:srgbClr val="00B050"/>
                            </a:solidFill>
                            <a:latin typeface="Trebuchet MS" panose="020B0603020202020204" pitchFamily="34" charset="0"/>
                            <a:cs typeface="Arial" charset="0"/>
                          </a:rPr>
                          <m:t> </m:t>
                        </m:r>
                      </m:e>
                      <m:sup>
                        <m:r>
                          <a:rPr lang="en-GB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00B050"/>
                  </a:solidFill>
                  <a:latin typeface="Trebuchet MS" panose="020B0603020202020204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106" y="5043372"/>
                <a:ext cx="4420598" cy="584775"/>
              </a:xfrm>
              <a:prstGeom prst="rect">
                <a:avLst/>
              </a:prstGeom>
              <a:blipFill>
                <a:blip r:embed="rId4"/>
                <a:stretch>
                  <a:fillRect l="-3444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2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6632"/>
            <a:ext cx="88638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88468" y="3204266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𝐶𝐷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=7.5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468" y="3204266"/>
                <a:ext cx="251178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79976" y="3996354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𝐵𝐸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2.5</m:t>
                      </m:r>
                      <m:r>
                        <m:rPr>
                          <m:sty m:val="p"/>
                        </m:rP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3996354"/>
                <a:ext cx="251178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91544" y="5373217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𝐴𝐺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5373217"/>
                <a:ext cx="251178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223792" y="5364506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5364506"/>
                <a:ext cx="25117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735580" y="5373217"/>
                <a:ext cx="2511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𝐺𝐷</m:t>
                      </m:r>
                      <m:r>
                        <a:rPr lang="en-GB" sz="32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3200">
                          <a:solidFill>
                            <a:srgbClr val="00B05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580" y="5373217"/>
                <a:ext cx="251178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36143" y="5872917"/>
                <a:ext cx="48245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3200" dirty="0">
                    <a:solidFill>
                      <a:srgbClr val="00B050"/>
                    </a:solidFill>
                    <a:latin typeface="Trebuchet MS" panose="020B0603020202020204" pitchFamily="34" charset="0"/>
                    <a:cs typeface="Arial" charset="0"/>
                  </a:rPr>
                  <a:t>Perimeter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GB" sz="3200">
                        <a:solidFill>
                          <a:srgbClr val="00B050"/>
                        </a:solidFill>
                        <a:latin typeface="Cambria Math"/>
                      </a:rPr>
                      <m:t>47</m:t>
                    </m:r>
                    <m:r>
                      <m:rPr>
                        <m:sty m:val="p"/>
                      </m:rPr>
                      <a:rPr lang="en-GB" sz="3200">
                        <a:solidFill>
                          <a:srgbClr val="00B050"/>
                        </a:solidFill>
                        <a:latin typeface="Cambria Math"/>
                      </a:rPr>
                      <m:t>cm</m:t>
                    </m:r>
                  </m:oMath>
                </a14:m>
                <a:endParaRPr lang="en-GB" dirty="0">
                  <a:solidFill>
                    <a:srgbClr val="00B050"/>
                  </a:solidFill>
                  <a:latin typeface="Trebuchet MS" panose="020B0603020202020204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43" y="5872917"/>
                <a:ext cx="4824536" cy="584775"/>
              </a:xfrm>
              <a:prstGeom prst="rect">
                <a:avLst/>
              </a:prstGeom>
              <a:blipFill>
                <a:blip r:embed="rId8"/>
                <a:stretch>
                  <a:fillRect l="-3287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3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52148" y="138045"/>
            <a:ext cx="11168301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3200" dirty="0"/>
              <a:t>These two scalene triangles are similar – can you find the missing lengths?</a:t>
            </a:r>
            <a:br>
              <a:rPr lang="en-GB" sz="3200" dirty="0"/>
            </a:br>
            <a:r>
              <a:rPr lang="en-GB" sz="3200" dirty="0"/>
              <a:t>Is there more than one way?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99577" y="1746523"/>
            <a:ext cx="6972526" cy="4401932"/>
            <a:chOff x="2699792" y="3284983"/>
            <a:chExt cx="5400600" cy="320450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284983"/>
              <a:ext cx="5400600" cy="3204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378539" y="4635060"/>
              <a:ext cx="3001773" cy="954684"/>
              <a:chOff x="4378539" y="4635060"/>
              <a:chExt cx="3001773" cy="954684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8539" y="5013176"/>
                <a:ext cx="909203" cy="576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372200" y="4635060"/>
                <a:ext cx="1008112" cy="378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6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571830" y="0"/>
            <a:ext cx="0" cy="685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24603" y="1094111"/>
            <a:ext cx="3514555" cy="2273600"/>
            <a:chOff x="2699792" y="3284983"/>
            <a:chExt cx="5400600" cy="320450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284983"/>
              <a:ext cx="5400600" cy="320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4378539" y="4635060"/>
              <a:ext cx="3001773" cy="954684"/>
              <a:chOff x="4378539" y="4635060"/>
              <a:chExt cx="3001773" cy="954684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8539" y="5013176"/>
                <a:ext cx="909203" cy="576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372200" y="4635060"/>
                <a:ext cx="1008112" cy="378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416609" y="3485659"/>
                <a:ext cx="2969852" cy="980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𝑆𝐹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09" y="3485659"/>
                <a:ext cx="2969852" cy="980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772875" y="2009417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875" y="2009417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396610" y="1370637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10" y="1370637"/>
                <a:ext cx="446404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359373" y="4897056"/>
                <a:ext cx="3086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=6×2=12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73" y="4897056"/>
                <a:ext cx="30862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330312" y="5830887"/>
                <a:ext cx="29036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=4÷2=2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12" y="5830887"/>
                <a:ext cx="290361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648151" y="1187934"/>
            <a:ext cx="3514555" cy="2273600"/>
            <a:chOff x="2699792" y="3284983"/>
            <a:chExt cx="5400600" cy="320450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284983"/>
              <a:ext cx="5400600" cy="320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4378539" y="4635060"/>
              <a:ext cx="3001773" cy="954684"/>
              <a:chOff x="4378539" y="4635060"/>
              <a:chExt cx="3001773" cy="954684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8539" y="5013176"/>
                <a:ext cx="909203" cy="576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372200" y="4635060"/>
                <a:ext cx="1008112" cy="378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9053978" y="212356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rgbClr val="00B05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78" y="2123565"/>
                <a:ext cx="44242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677713" y="1484785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713" y="1484785"/>
                <a:ext cx="446404" cy="461665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341723" y="3742554"/>
                <a:ext cx="23523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 :5=4 :10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723" y="3742554"/>
                <a:ext cx="23523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831352" y="4309617"/>
                <a:ext cx="16292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352" y="4309617"/>
                <a:ext cx="162922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135639" y="5263824"/>
                <a:ext cx="2347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 :10=6 :5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39" y="5263824"/>
                <a:ext cx="234750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836420" y="5830887"/>
                <a:ext cx="1807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>
                          <a:solidFill>
                            <a:srgbClr val="000000"/>
                          </a:solidFill>
                          <a:latin typeface="Cambria Math"/>
                        </a:rPr>
                        <m:t>12</m:t>
                      </m:r>
                      <m:r>
                        <m:rPr>
                          <m:sty m:val="p"/>
                        </m:rPr>
                        <a:rPr lang="en-GB" sz="2800">
                          <a:solidFill>
                            <a:srgbClr val="00000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420" y="5830887"/>
                <a:ext cx="18073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/>
          <p:cNvSpPr>
            <a:spLocks noGrp="1"/>
          </p:cNvSpPr>
          <p:nvPr>
            <p:ph type="title" idx="4294967295"/>
          </p:nvPr>
        </p:nvSpPr>
        <p:spPr>
          <a:xfrm>
            <a:off x="0" y="125413"/>
            <a:ext cx="4495509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Using a scale factor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058775" y="-157240"/>
            <a:ext cx="52369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Using a common ratio</a:t>
            </a:r>
          </a:p>
        </p:txBody>
      </p:sp>
    </p:spTree>
    <p:extLst>
      <p:ext uri="{BB962C8B-B14F-4D97-AF65-F5344CB8AC3E}">
        <p14:creationId xmlns:p14="http://schemas.microsoft.com/office/powerpoint/2010/main" val="5842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dirty="0"/>
              <a:t>What is the scale factor of enlargement between the two similar shapes?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436540" y="1756180"/>
            <a:ext cx="1944216" cy="347374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>
            <a:off x="2922594" y="3493054"/>
            <a:ext cx="9721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00636" y="3493053"/>
            <a:ext cx="1080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00636" y="3285713"/>
            <a:ext cx="144016" cy="20734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64632" y="3493055"/>
            <a:ext cx="156712" cy="15239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64632" y="5016522"/>
            <a:ext cx="144016" cy="20734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28628" y="5223862"/>
            <a:ext cx="156712" cy="15239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16742" y="36548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3434" y="53815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9cm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591944" y="2475532"/>
                <a:ext cx="4968552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𝑆𝐹</m:t>
                          </m:r>
                        </m:e>
                        <m:sub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𝐸𝑛𝑙𝑎𝑟𝑔𝑒𝑚𝑒𝑛𝑡</m:t>
                          </m:r>
                        </m:sub>
                      </m:sSub>
                      <m:r>
                        <a:rPr lang="en-GB" sz="3200" i="1" kern="0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3200" i="1" kern="0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GB" sz="3200" i="1" kern="0" dirty="0">
                          <a:solidFill>
                            <a:srgbClr val="00B05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3200" kern="0" dirty="0">
                  <a:solidFill>
                    <a:srgbClr val="00B050"/>
                  </a:solidFill>
                  <a:latin typeface="Cambria Math"/>
                  <a:cs typeface="Arial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2475532"/>
                <a:ext cx="4968552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2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65880" y="1242462"/>
            <a:ext cx="5252348" cy="4908357"/>
            <a:chOff x="484955" y="1905019"/>
            <a:chExt cx="5252348" cy="4908357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92" t="36935" r="43223" b="43174"/>
            <a:stretch/>
          </p:blipFill>
          <p:spPr bwMode="auto">
            <a:xfrm>
              <a:off x="628650" y="1905019"/>
              <a:ext cx="5108653" cy="490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2401" y="5572100"/>
              <a:ext cx="189914" cy="2662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95061" y="5572100"/>
              <a:ext cx="189914" cy="2662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5616" y="5916984"/>
              <a:ext cx="4392488" cy="824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3768" y="4476824"/>
              <a:ext cx="630661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4955" y="3981844"/>
              <a:ext cx="630661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9884" y="433348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8cm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4955" y="410749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9cm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00200" y="18139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dirty="0"/>
              <a:t>What is the scale factor of enlargement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/>
              <a:t>between the two similar shapes?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989973" y="1242462"/>
                <a:ext cx="5940660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𝑆𝐹</m:t>
                          </m:r>
                        </m:e>
                        <m:sub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𝐸𝑛𝑙𝑎𝑟𝑔𝑒𝑚𝑒𝑛𝑡</m:t>
                          </m:r>
                        </m:sub>
                      </m:sSub>
                      <m:r>
                        <a:rPr lang="en-GB" sz="3200" i="1" kern="0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GB" sz="3200" i="1" kern="0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 i="1" kern="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i="1" kern="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GB" sz="3200" i="1" kern="0" dirty="0">
                          <a:solidFill>
                            <a:srgbClr val="00B050"/>
                          </a:solidFill>
                          <a:latin typeface="Cambria Math"/>
                        </a:rPr>
                        <m:t>=1.125</m:t>
                      </m:r>
                    </m:oMath>
                  </m:oMathPara>
                </a14:m>
                <a:endParaRPr lang="en-GB" sz="3200" kern="0" dirty="0">
                  <a:solidFill>
                    <a:srgbClr val="00B050"/>
                  </a:solidFill>
                  <a:latin typeface="Cambria Math"/>
                  <a:cs typeface="Arial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973" y="1242462"/>
                <a:ext cx="594066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795</Words>
  <Application>Microsoft Office PowerPoint</Application>
  <PresentationFormat>Widescreen</PresentationFormat>
  <Paragraphs>234</Paragraphs>
  <Slides>27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Office Theme</vt:lpstr>
      <vt:lpstr>ALT</vt:lpstr>
      <vt:lpstr>1_Archway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These two scalene triangles are similar – can you find the missing lengths? Is there more than one way?</vt:lpstr>
      <vt:lpstr>Using a scale factor</vt:lpstr>
      <vt:lpstr>What is the scale factor of enlargement between the two similar shapes?</vt:lpstr>
      <vt:lpstr>What is the scale factor of enlargement between the two similar shapes?</vt:lpstr>
      <vt:lpstr> What is the scale factor of enlargement between the two similar shapes?</vt:lpstr>
      <vt:lpstr>What is the scale factor between the two similar shapes?</vt:lpstr>
      <vt:lpstr>What are the missing lengths?</vt:lpstr>
      <vt:lpstr>PowerPoint Presentation</vt:lpstr>
      <vt:lpstr>Using a scale factor</vt:lpstr>
      <vt:lpstr>PowerPoint Presentation</vt:lpstr>
      <vt:lpstr>PowerPoint Presentation</vt:lpstr>
      <vt:lpstr>PowerPoint Presentation</vt:lpstr>
      <vt:lpstr>PowerPoint Presentation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25</cp:revision>
  <dcterms:created xsi:type="dcterms:W3CDTF">2024-05-01T10:13:14Z</dcterms:created>
  <dcterms:modified xsi:type="dcterms:W3CDTF">2025-07-18T09:26:28Z</dcterms:modified>
</cp:coreProperties>
</file>