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Lst>
  <p:notesMasterIdLst>
    <p:notesMasterId r:id="rId36"/>
  </p:notesMasterIdLst>
  <p:sldIdLst>
    <p:sldId id="426" r:id="rId4"/>
    <p:sldId id="271" r:id="rId5"/>
    <p:sldId id="430" r:id="rId6"/>
    <p:sldId id="392" r:id="rId7"/>
    <p:sldId id="403" r:id="rId8"/>
    <p:sldId id="404" r:id="rId9"/>
    <p:sldId id="405" r:id="rId10"/>
    <p:sldId id="428" r:id="rId11"/>
    <p:sldId id="407" r:id="rId12"/>
    <p:sldId id="389" r:id="rId13"/>
    <p:sldId id="397" r:id="rId14"/>
    <p:sldId id="408" r:id="rId15"/>
    <p:sldId id="409" r:id="rId16"/>
    <p:sldId id="427" r:id="rId17"/>
    <p:sldId id="410" r:id="rId18"/>
    <p:sldId id="338" r:id="rId19"/>
    <p:sldId id="412" r:id="rId20"/>
    <p:sldId id="414" r:id="rId21"/>
    <p:sldId id="413" r:id="rId22"/>
    <p:sldId id="415" r:id="rId23"/>
    <p:sldId id="416" r:id="rId24"/>
    <p:sldId id="417" r:id="rId25"/>
    <p:sldId id="418" r:id="rId26"/>
    <p:sldId id="419" r:id="rId27"/>
    <p:sldId id="420" r:id="rId28"/>
    <p:sldId id="429" r:id="rId29"/>
    <p:sldId id="422" r:id="rId30"/>
    <p:sldId id="423" r:id="rId31"/>
    <p:sldId id="424" r:id="rId32"/>
    <p:sldId id="421" r:id="rId33"/>
    <p:sldId id="425" r:id="rId34"/>
    <p:sldId id="40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necting knowledge" id="{DA982D48-425D-411C-8F86-039B30F766AD}">
          <p14:sldIdLst>
            <p14:sldId id="426"/>
            <p14:sldId id="271"/>
            <p14:sldId id="430"/>
            <p14:sldId id="392"/>
            <p14:sldId id="403"/>
            <p14:sldId id="404"/>
            <p14:sldId id="405"/>
            <p14:sldId id="428"/>
          </p14:sldIdLst>
        </p14:section>
        <p14:section name="Instruct" id="{E86037A0-B5C8-4FAB-9281-94B28A78B236}">
          <p14:sldIdLst>
            <p14:sldId id="407"/>
            <p14:sldId id="389"/>
            <p14:sldId id="397"/>
            <p14:sldId id="408"/>
            <p14:sldId id="409"/>
            <p14:sldId id="427"/>
            <p14:sldId id="410"/>
            <p14:sldId id="338"/>
            <p14:sldId id="412"/>
            <p14:sldId id="414"/>
            <p14:sldId id="413"/>
            <p14:sldId id="415"/>
            <p14:sldId id="416"/>
            <p14:sldId id="417"/>
            <p14:sldId id="418"/>
            <p14:sldId id="419"/>
            <p14:sldId id="420"/>
            <p14:sldId id="429"/>
            <p14:sldId id="422"/>
            <p14:sldId id="423"/>
            <p14:sldId id="424"/>
            <p14:sldId id="421"/>
            <p14:sldId id="425"/>
            <p14:sldId id="402"/>
          </p14:sldIdLst>
        </p14:section>
        <p14:section name="Worksheets" id="{BFB30D6C-3CD9-4824-B91A-531A35B907A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35" d="100"/>
          <a:sy n="35" d="100"/>
        </p:scale>
        <p:origin x="1004"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31ED6-56A5-4597-8A84-9035DE291AB0}" type="datetimeFigureOut">
              <a:rPr lang="en-GB" smtClean="0"/>
              <a:t>27/06/2025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B9E3D-0F17-4B54-988A-04C793854693}" type="slidenum">
              <a:rPr lang="en-GB" smtClean="0"/>
              <a:t>‹#›</a:t>
            </a:fld>
            <a:endParaRPr lang="en-GB"/>
          </a:p>
        </p:txBody>
      </p:sp>
    </p:spTree>
    <p:extLst>
      <p:ext uri="{BB962C8B-B14F-4D97-AF65-F5344CB8AC3E}">
        <p14:creationId xmlns:p14="http://schemas.microsoft.com/office/powerpoint/2010/main" val="3913977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63A521-224D-4C95-824A-3CEFF92EB905}" type="slidenum">
              <a:rPr lang="en-GB" smtClean="0"/>
              <a:pPr/>
              <a:t>4</a:t>
            </a:fld>
            <a:endParaRPr lang="en-GB" dirty="0"/>
          </a:p>
        </p:txBody>
      </p:sp>
    </p:spTree>
    <p:extLst>
      <p:ext uri="{BB962C8B-B14F-4D97-AF65-F5344CB8AC3E}">
        <p14:creationId xmlns:p14="http://schemas.microsoft.com/office/powerpoint/2010/main" val="1101052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microsoft.com/office/2007/relationships/hdphoto" Target="../media/hdphoto5.wdp"/><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image" Target="../media/image11.png"/><Relationship Id="rId16"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microsoft.com/office/2007/relationships/hdphoto" Target="../media/hdphoto5.wdp"/><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image" Target="../media/image11.png"/><Relationship Id="rId16"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microsoft.com/office/2007/relationships/hdphoto" Target="../media/hdphoto5.wdp"/><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image" Target="../media/image11.png"/><Relationship Id="rId16"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microsoft.com/office/2007/relationships/hdphoto" Target="../media/hdphoto5.wdp"/><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image" Target="../media/image11.png"/><Relationship Id="rId16"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microsoft.com/office/2007/relationships/hdphoto" Target="../media/hdphoto5.wdp"/><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image" Target="../media/image11.png"/><Relationship Id="rId16"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microsoft.com/office/2007/relationships/hdphoto" Target="../media/hdphoto5.wdp"/><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image" Target="../media/image11.png"/><Relationship Id="rId16"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85146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2">
            <a:duotone>
              <a:schemeClr val="bg2">
                <a:shade val="45000"/>
                <a:satMod val="135000"/>
              </a:schemeClr>
              <a:prstClr val="white"/>
            </a:duotone>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3">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4">
            <a:duotone>
              <a:schemeClr val="bg2">
                <a:shade val="45000"/>
                <a:satMod val="135000"/>
              </a:schemeClr>
              <a:prstClr val="white"/>
            </a:duotone>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5"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713916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12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A6C98-DAC6-4159-9FF7-B5C19BEDE90E}" type="datetimeFigureOut">
              <a:rPr lang="en-GB" smtClean="0"/>
              <a:t>27/06/2025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0AA39F-60C5-44C8-8792-CE3924E8C539}" type="slidenum">
              <a:rPr lang="en-GB" smtClean="0"/>
              <a:t>‹#›</a:t>
            </a:fld>
            <a:endParaRPr lang="en-GB"/>
          </a:p>
        </p:txBody>
      </p:sp>
    </p:spTree>
    <p:extLst>
      <p:ext uri="{BB962C8B-B14F-4D97-AF65-F5344CB8AC3E}">
        <p14:creationId xmlns:p14="http://schemas.microsoft.com/office/powerpoint/2010/main" val="3478686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7945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2">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3">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4">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5"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0965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2">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3">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4">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5"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3943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2">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3">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4">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5"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2896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2">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3">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4">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5"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4562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4">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5">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6"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8336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4">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5">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6"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722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05766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4">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5">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6"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8547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4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4">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5">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6"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8141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5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4">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5">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6"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1245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6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4">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5">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6"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48027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8728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5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2">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3">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4">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5"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5507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42938123"/>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113648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15601475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622505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1483462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277194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00929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3892979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87161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78874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2">
            <a:duotone>
              <a:schemeClr val="bg2">
                <a:shade val="45000"/>
                <a:satMod val="135000"/>
              </a:schemeClr>
              <a:prstClr val="white"/>
            </a:duotone>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3">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4">
            <a:duotone>
              <a:schemeClr val="bg2">
                <a:shade val="45000"/>
                <a:satMod val="135000"/>
              </a:schemeClr>
              <a:prstClr val="white"/>
            </a:duotone>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5"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10765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1166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2">
            <a:duotone>
              <a:schemeClr val="bg2">
                <a:shade val="45000"/>
                <a:satMod val="135000"/>
              </a:schemeClr>
              <a:prstClr val="white"/>
            </a:duotone>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3">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4">
            <a:duotone>
              <a:schemeClr val="bg2">
                <a:shade val="45000"/>
                <a:satMod val="135000"/>
              </a:schemeClr>
              <a:prstClr val="white"/>
            </a:duotone>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5"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52244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24414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2">
            <a:duotone>
              <a:schemeClr val="bg2">
                <a:shade val="45000"/>
                <a:satMod val="135000"/>
              </a:schemeClr>
              <a:prstClr val="white"/>
            </a:duotone>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3">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4">
            <a:duotone>
              <a:schemeClr val="bg2">
                <a:shade val="45000"/>
                <a:satMod val="135000"/>
              </a:schemeClr>
              <a:prstClr val="white"/>
            </a:duotone>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5"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379627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497636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150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2"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27/06/2025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2577339840"/>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9886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0.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0.png"/><Relationship Id="rId9" Type="http://schemas.openxmlformats.org/officeDocument/2006/relationships/image" Target="../media/image68.pn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7.png"/><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image" Target="../media/image56.png"/><Relationship Id="rId1" Type="http://schemas.openxmlformats.org/officeDocument/2006/relationships/slideLayout" Target="../slideLayouts/slideLayout8.xml"/><Relationship Id="rId6" Type="http://schemas.openxmlformats.org/officeDocument/2006/relationships/image" Target="../media/image72.png"/><Relationship Id="rId5" Type="http://schemas.openxmlformats.org/officeDocument/2006/relationships/image" Target="../media/image58.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8.xml"/><Relationship Id="rId6" Type="http://schemas.openxmlformats.org/officeDocument/2006/relationships/image" Target="../media/image79.png"/><Relationship Id="rId11" Type="http://schemas.openxmlformats.org/officeDocument/2006/relationships/image" Target="../media/image83.png"/><Relationship Id="rId5" Type="http://schemas.openxmlformats.org/officeDocument/2006/relationships/image" Target="../media/image78.png"/><Relationship Id="rId10" Type="http://schemas.openxmlformats.org/officeDocument/2006/relationships/image" Target="../media/image82.png"/><Relationship Id="rId4" Type="http://schemas.openxmlformats.org/officeDocument/2006/relationships/image" Target="../media/image77.png"/><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8.xml"/><Relationship Id="rId6" Type="http://schemas.openxmlformats.org/officeDocument/2006/relationships/image" Target="../media/image79.png"/><Relationship Id="rId11" Type="http://schemas.openxmlformats.org/officeDocument/2006/relationships/image" Target="../media/image83.png"/><Relationship Id="rId5" Type="http://schemas.openxmlformats.org/officeDocument/2006/relationships/image" Target="../media/image78.png"/><Relationship Id="rId10" Type="http://schemas.openxmlformats.org/officeDocument/2006/relationships/image" Target="../media/image82.png"/><Relationship Id="rId4" Type="http://schemas.openxmlformats.org/officeDocument/2006/relationships/image" Target="../media/image77.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7.png"/><Relationship Id="rId1" Type="http://schemas.openxmlformats.org/officeDocument/2006/relationships/slideLayout" Target="../slideLayouts/slideLayout8.xml"/><Relationship Id="rId5" Type="http://schemas.openxmlformats.org/officeDocument/2006/relationships/image" Target="../media/image85.png"/><Relationship Id="rId4" Type="http://schemas.openxmlformats.org/officeDocument/2006/relationships/image" Target="../media/image8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85.png"/><Relationship Id="rId7" Type="http://schemas.openxmlformats.org/officeDocument/2006/relationships/image" Target="../media/image87.png"/><Relationship Id="rId2" Type="http://schemas.openxmlformats.org/officeDocument/2006/relationships/image" Target="../media/image84.png"/><Relationship Id="rId1" Type="http://schemas.openxmlformats.org/officeDocument/2006/relationships/slideLayout" Target="../slideLayouts/slideLayout8.xml"/><Relationship Id="rId6" Type="http://schemas.openxmlformats.org/officeDocument/2006/relationships/image" Target="../media/image86.png"/><Relationship Id="rId5" Type="http://schemas.openxmlformats.org/officeDocument/2006/relationships/image" Target="../media/image59.png"/><Relationship Id="rId10" Type="http://schemas.openxmlformats.org/officeDocument/2006/relationships/image" Target="../media/image69.png"/><Relationship Id="rId4" Type="http://schemas.openxmlformats.org/officeDocument/2006/relationships/image" Target="../media/image60.png"/><Relationship Id="rId9"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760.png"/><Relationship Id="rId2" Type="http://schemas.openxmlformats.org/officeDocument/2006/relationships/image" Target="../media/image750.png"/><Relationship Id="rId1" Type="http://schemas.openxmlformats.org/officeDocument/2006/relationships/slideLayout" Target="../slideLayouts/slideLayout6.xml"/><Relationship Id="rId5" Type="http://schemas.openxmlformats.org/officeDocument/2006/relationships/image" Target="../media/image780.png"/><Relationship Id="rId4" Type="http://schemas.openxmlformats.org/officeDocument/2006/relationships/image" Target="../media/image770.png"/></Relationships>
</file>

<file path=ppt/slides/_rels/slide22.xml.rels><?xml version="1.0" encoding="UTF-8" standalone="yes"?>
<Relationships xmlns="http://schemas.openxmlformats.org/package/2006/relationships"><Relationship Id="rId8" Type="http://schemas.openxmlformats.org/officeDocument/2006/relationships/image" Target="../media/image850.png"/><Relationship Id="rId3" Type="http://schemas.openxmlformats.org/officeDocument/2006/relationships/image" Target="../media/image800.png"/><Relationship Id="rId7" Type="http://schemas.openxmlformats.org/officeDocument/2006/relationships/image" Target="../media/image840.png"/><Relationship Id="rId2" Type="http://schemas.openxmlformats.org/officeDocument/2006/relationships/image" Target="../media/image790.png"/><Relationship Id="rId1" Type="http://schemas.openxmlformats.org/officeDocument/2006/relationships/slideLayout" Target="../slideLayouts/slideLayout6.xml"/><Relationship Id="rId6" Type="http://schemas.openxmlformats.org/officeDocument/2006/relationships/image" Target="../media/image830.png"/><Relationship Id="rId5" Type="http://schemas.openxmlformats.org/officeDocument/2006/relationships/image" Target="../media/image820.png"/><Relationship Id="rId4" Type="http://schemas.openxmlformats.org/officeDocument/2006/relationships/image" Target="../media/image810.png"/></Relationships>
</file>

<file path=ppt/slides/_rels/slide23.xml.rels><?xml version="1.0" encoding="UTF-8" standalone="yes"?>
<Relationships xmlns="http://schemas.openxmlformats.org/package/2006/relationships"><Relationship Id="rId3" Type="http://schemas.openxmlformats.org/officeDocument/2006/relationships/image" Target="../media/image870.png"/><Relationship Id="rId7" Type="http://schemas.openxmlformats.org/officeDocument/2006/relationships/image" Target="../media/image91.png"/><Relationship Id="rId2" Type="http://schemas.openxmlformats.org/officeDocument/2006/relationships/image" Target="../media/image860.png"/><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4.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6.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5.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image" Target="../media/image99.png"/><Relationship Id="rId1" Type="http://schemas.openxmlformats.org/officeDocument/2006/relationships/slideLayout" Target="../slideLayouts/slideLayout8.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s>
</file>

<file path=ppt/slides/_rels/slide2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c4xwvFtsrMU" TargetMode="External"/><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image" Target="../media/image116.tmp"/><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hyperlink" Target="https://nrich.maths.org/problems/perimeter-expressions"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xml"/><Relationship Id="rId7" Type="http://schemas.openxmlformats.org/officeDocument/2006/relationships/image" Target="../media/image180.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150.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0.png"/><Relationship Id="rId7" Type="http://schemas.openxmlformats.org/officeDocument/2006/relationships/image" Target="../media/image24.png"/><Relationship Id="rId2" Type="http://schemas.openxmlformats.org/officeDocument/2006/relationships/image" Target="../media/image190.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0.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BA818526-C100-B091-4CE5-F88FBAA2C5E4}"/>
                  </a:ext>
                </a:extLst>
              </p:cNvPr>
              <p:cNvSpPr>
                <a:spLocks noGrp="1"/>
              </p:cNvSpPr>
              <p:nvPr>
                <p:ph type="body" sz="quarter" idx="11"/>
              </p:nvPr>
            </p:nvSpPr>
            <p:spPr/>
            <p:txBody>
              <a:bodyPr/>
              <a:lstStyle/>
              <a:p>
                <a:r>
                  <a:rPr lang="en-GB" dirty="0"/>
                  <a:t>Find the output</a:t>
                </a:r>
              </a:p>
              <a:p>
                <a14:m>
                  <m:oMath xmlns:m="http://schemas.openxmlformats.org/officeDocument/2006/math">
                    <m:r>
                      <a:rPr lang="en-GB" b="0" i="1" smtClean="0">
                        <a:latin typeface="Cambria Math" panose="02040503050406030204" pitchFamily="18" charset="0"/>
                      </a:rPr>
                      <m:t>8</m:t>
                    </m:r>
                  </m:oMath>
                </a14:m>
                <a:r>
                  <a:rPr lang="en-GB" dirty="0"/>
                  <a:t>        </a:t>
                </a:r>
                <a14:m>
                  <m:oMath xmlns:m="http://schemas.openxmlformats.org/officeDocument/2006/math">
                    <m:r>
                      <a:rPr lang="en-GB" i="1" dirty="0" smtClean="0">
                        <a:latin typeface="Cambria Math" panose="02040503050406030204" pitchFamily="18" charset="0"/>
                        <a:ea typeface="Cambria Math" panose="02040503050406030204" pitchFamily="18" charset="0"/>
                      </a:rPr>
                      <m:t>×</m:t>
                    </m:r>
                    <m:r>
                      <a:rPr lang="en-GB" b="0" i="1" dirty="0" smtClean="0">
                        <a:latin typeface="Cambria Math" panose="02040503050406030204" pitchFamily="18" charset="0"/>
                        <a:ea typeface="Cambria Math" panose="02040503050406030204" pitchFamily="18" charset="0"/>
                      </a:rPr>
                      <m:t>3</m:t>
                    </m:r>
                  </m:oMath>
                </a14:m>
                <a:r>
                  <a:rPr lang="en-GB" dirty="0"/>
                  <a:t>         </a:t>
                </a:r>
                <a14:m>
                  <m:oMath xmlns:m="http://schemas.openxmlformats.org/officeDocument/2006/math">
                    <m:r>
                      <a:rPr lang="en-GB" b="0" i="1" dirty="0" smtClean="0">
                        <a:latin typeface="Cambria Math" panose="02040503050406030204" pitchFamily="18" charset="0"/>
                      </a:rPr>
                      <m:t>−2</m:t>
                    </m:r>
                  </m:oMath>
                </a14:m>
                <a:r>
                  <a:rPr lang="en-GB" dirty="0"/>
                  <a:t>               </a:t>
                </a:r>
              </a:p>
              <a:p>
                <a:endParaRPr lang="en-GB" dirty="0"/>
              </a:p>
              <a:p>
                <a:r>
                  <a:rPr lang="en-GB" dirty="0"/>
                  <a:t>Find the Input </a:t>
                </a:r>
              </a:p>
              <a:p>
                <a:endParaRPr lang="en-GB" dirty="0"/>
              </a:p>
              <a:p>
                <a14:m>
                  <m:oMath xmlns:m="http://schemas.openxmlformats.org/officeDocument/2006/math">
                    <m:r>
                      <a:rPr lang="en-GB" b="0" i="1" smtClean="0">
                        <a:latin typeface="Cambria Math" panose="02040503050406030204" pitchFamily="18" charset="0"/>
                      </a:rPr>
                      <m:t> </m:t>
                    </m:r>
                  </m:oMath>
                </a14:m>
                <a:r>
                  <a:rPr lang="en-GB" dirty="0"/>
                  <a:t>            </a:t>
                </a:r>
                <a14:m>
                  <m:oMath xmlns:m="http://schemas.openxmlformats.org/officeDocument/2006/math">
                    <m:r>
                      <a:rPr lang="en-GB" i="1" dirty="0">
                        <a:latin typeface="Cambria Math" panose="02040503050406030204" pitchFamily="18" charset="0"/>
                        <a:ea typeface="Cambria Math" panose="02040503050406030204" pitchFamily="18" charset="0"/>
                      </a:rPr>
                      <m:t>×3</m:t>
                    </m:r>
                  </m:oMath>
                </a14:m>
                <a:r>
                  <a:rPr lang="en-GB" dirty="0"/>
                  <a:t>         </a:t>
                </a:r>
                <a14:m>
                  <m:oMath xmlns:m="http://schemas.openxmlformats.org/officeDocument/2006/math">
                    <m:r>
                      <a:rPr lang="en-GB" i="1" dirty="0">
                        <a:latin typeface="Cambria Math" panose="02040503050406030204" pitchFamily="18" charset="0"/>
                      </a:rPr>
                      <m:t>−2</m:t>
                    </m:r>
                  </m:oMath>
                </a14:m>
                <a:r>
                  <a:rPr lang="en-GB" dirty="0"/>
                  <a:t>        10               </a:t>
                </a:r>
              </a:p>
              <a:p>
                <a:endParaRPr lang="en-GB" dirty="0"/>
              </a:p>
            </p:txBody>
          </p:sp>
        </mc:Choice>
        <mc:Fallback xmlns="">
          <p:sp>
            <p:nvSpPr>
              <p:cNvPr id="3" name="Text Placeholder 2">
                <a:extLst>
                  <a:ext uri="{FF2B5EF4-FFF2-40B4-BE49-F238E27FC236}">
                    <a16:creationId xmlns:a16="http://schemas.microsoft.com/office/drawing/2014/main" id="{BA818526-C100-B091-4CE5-F88FBAA2C5E4}"/>
                  </a:ext>
                </a:extLst>
              </p:cNvPr>
              <p:cNvSpPr>
                <a:spLocks noGrp="1" noRot="1" noChangeAspect="1" noMove="1" noResize="1" noEditPoints="1" noAdjustHandles="1" noChangeArrowheads="1" noChangeShapeType="1" noTextEdit="1"/>
              </p:cNvSpPr>
              <p:nvPr>
                <p:ph type="body" sz="quarter" idx="11"/>
              </p:nvPr>
            </p:nvSpPr>
            <p:spPr>
              <a:blipFill>
                <a:blip r:embed="rId2"/>
                <a:stretch>
                  <a:fillRect l="-2807" t="-2121" r="-29474"/>
                </a:stretch>
              </a:blipFill>
            </p:spPr>
            <p:txBody>
              <a:bodyPr/>
              <a:lstStyle/>
              <a:p>
                <a:r>
                  <a:rPr lang="en-GB">
                    <a:noFill/>
                  </a:rPr>
                  <a:t> </a:t>
                </a:r>
              </a:p>
            </p:txBody>
          </p:sp>
        </mc:Fallback>
      </mc:AlternateContent>
      <p:sp>
        <p:nvSpPr>
          <p:cNvPr id="9" name="Text Placeholder 8">
            <a:extLst>
              <a:ext uri="{FF2B5EF4-FFF2-40B4-BE49-F238E27FC236}">
                <a16:creationId xmlns:a16="http://schemas.microsoft.com/office/drawing/2014/main" id="{FDA377DF-E4B9-D444-B10F-53F81467FC01}"/>
              </a:ext>
            </a:extLst>
          </p:cNvPr>
          <p:cNvSpPr>
            <a:spLocks noGrp="1"/>
          </p:cNvSpPr>
          <p:nvPr>
            <p:ph type="body" sz="quarter" idx="12"/>
          </p:nvPr>
        </p:nvSpPr>
        <p:spPr/>
        <p:txBody>
          <a:bodyPr/>
          <a:lstStyle/>
          <a:p>
            <a:r>
              <a:rPr lang="en-GB" dirty="0"/>
              <a:t>Find 2/5 of 35</a:t>
            </a:r>
          </a:p>
          <a:p>
            <a:endParaRPr lang="en-GB" dirty="0"/>
          </a:p>
          <a:p>
            <a:endParaRPr lang="en-GB" dirty="0"/>
          </a:p>
          <a:p>
            <a:endParaRPr lang="en-GB" dirty="0"/>
          </a:p>
          <a:p>
            <a:r>
              <a:rPr lang="en-GB" dirty="0"/>
              <a:t>Convert 3100 into standard form</a:t>
            </a:r>
          </a:p>
        </p:txBody>
      </p:sp>
      <p:sp>
        <p:nvSpPr>
          <p:cNvPr id="2" name="Text Placeholder 2">
            <a:extLst>
              <a:ext uri="{FF2B5EF4-FFF2-40B4-BE49-F238E27FC236}">
                <a16:creationId xmlns:a16="http://schemas.microsoft.com/office/drawing/2014/main" id="{68A08635-790F-DC87-ECFA-74BCA0A7649D}"/>
              </a:ext>
            </a:extLst>
          </p:cNvPr>
          <p:cNvSpPr txBox="1">
            <a:spLocks/>
          </p:cNvSpPr>
          <p:nvPr/>
        </p:nvSpPr>
        <p:spPr>
          <a:xfrm>
            <a:off x="372768" y="444764"/>
            <a:ext cx="9099550" cy="488983"/>
          </a:xfrm>
          <a:prstGeom prst="rect">
            <a:avLst/>
          </a:prstGeom>
        </p:spPr>
        <p:txBody>
          <a:bodyPr/>
          <a:lstStyle>
            <a:lvl1pPr marL="0" indent="0" algn="l" defTabSz="914373" rtl="0" eaLnBrk="1" latinLnBrk="0" hangingPunct="1">
              <a:lnSpc>
                <a:spcPct val="90000"/>
              </a:lnSpc>
              <a:spcBef>
                <a:spcPts val="1001"/>
              </a:spcBef>
              <a:buFont typeface="Arial" panose="020B0604020202020204" pitchFamily="34" charset="0"/>
              <a:buNone/>
              <a:defRPr sz="2400" kern="1200">
                <a:solidFill>
                  <a:srgbClr val="002060"/>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1828746" indent="0" algn="l" defTabSz="914373"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3600" b="1" u="sng" dirty="0"/>
              <a:t>Algebraic Conventions </a:t>
            </a:r>
          </a:p>
        </p:txBody>
      </p:sp>
      <p:sp>
        <p:nvSpPr>
          <p:cNvPr id="5" name="TextBox 4">
            <a:extLst>
              <a:ext uri="{FF2B5EF4-FFF2-40B4-BE49-F238E27FC236}">
                <a16:creationId xmlns:a16="http://schemas.microsoft.com/office/drawing/2014/main" id="{BD9D8E88-7354-185E-43D3-4CB8B0D91D37}"/>
              </a:ext>
            </a:extLst>
          </p:cNvPr>
          <p:cNvSpPr txBox="1"/>
          <p:nvPr/>
        </p:nvSpPr>
        <p:spPr>
          <a:xfrm>
            <a:off x="9072184" y="98129"/>
            <a:ext cx="2785929" cy="523220"/>
          </a:xfrm>
          <a:prstGeom prst="rect">
            <a:avLst/>
          </a:prstGeom>
          <a:noFill/>
        </p:spPr>
        <p:txBody>
          <a:bodyPr wrap="square" rtlCol="0">
            <a:spAutoFit/>
          </a:bodyPr>
          <a:lstStyle/>
          <a:p>
            <a:pPr algn="r"/>
            <a:fld id="{97D249AB-574A-4C0D-9593-55B22D4E2741}" type="datetime1">
              <a:rPr lang="en-GB" sz="2800" b="1" smtClean="0"/>
              <a:pPr algn="r"/>
              <a:t>27/06/2025</a:t>
            </a:fld>
            <a:endParaRPr lang="en-GB" sz="2800" b="1" dirty="0"/>
          </a:p>
        </p:txBody>
      </p:sp>
      <p:sp>
        <p:nvSpPr>
          <p:cNvPr id="6" name="Rectangle 5"/>
          <p:cNvSpPr/>
          <p:nvPr/>
        </p:nvSpPr>
        <p:spPr>
          <a:xfrm>
            <a:off x="1175659" y="2246811"/>
            <a:ext cx="587828" cy="365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203271" y="2255518"/>
            <a:ext cx="587828" cy="365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a:endCxn id="6" idx="1"/>
          </p:cNvCxnSpPr>
          <p:nvPr/>
        </p:nvCxnSpPr>
        <p:spPr>
          <a:xfrm flipV="1">
            <a:off x="783773" y="2429691"/>
            <a:ext cx="391886" cy="13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66945" y="2429691"/>
            <a:ext cx="391886" cy="13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843350" y="2416628"/>
            <a:ext cx="391886" cy="13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328062" y="4099947"/>
            <a:ext cx="587828" cy="365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355674" y="4108654"/>
            <a:ext cx="587828" cy="365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p:cNvCxnSpPr>
            <a:endCxn id="14" idx="1"/>
          </p:cNvCxnSpPr>
          <p:nvPr/>
        </p:nvCxnSpPr>
        <p:spPr>
          <a:xfrm flipV="1">
            <a:off x="936176" y="4282827"/>
            <a:ext cx="391886" cy="13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19348" y="4282827"/>
            <a:ext cx="391886" cy="13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995753" y="4269764"/>
            <a:ext cx="391886" cy="13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 Placeholder 8">
            <a:extLst>
              <a:ext uri="{FF2B5EF4-FFF2-40B4-BE49-F238E27FC236}">
                <a16:creationId xmlns:a16="http://schemas.microsoft.com/office/drawing/2014/main" id="{FDA377DF-E4B9-D444-B10F-53F81467FC01}"/>
              </a:ext>
            </a:extLst>
          </p:cNvPr>
          <p:cNvSpPr>
            <a:spLocks noGrp="1"/>
          </p:cNvSpPr>
          <p:nvPr>
            <p:ph type="body" sz="quarter" idx="12"/>
          </p:nvPr>
        </p:nvSpPr>
        <p:spPr>
          <a:xfrm>
            <a:off x="8311753" y="1694749"/>
            <a:ext cx="3474627" cy="4047069"/>
          </a:xfrm>
        </p:spPr>
        <p:txBody>
          <a:bodyPr/>
          <a:lstStyle/>
          <a:p>
            <a:r>
              <a:rPr lang="en-GB" dirty="0"/>
              <a:t>Find the missing angle</a:t>
            </a:r>
          </a:p>
        </p:txBody>
      </p:sp>
      <p:sp>
        <p:nvSpPr>
          <p:cNvPr id="20" name="Isosceles Triangle 19"/>
          <p:cNvSpPr/>
          <p:nvPr/>
        </p:nvSpPr>
        <p:spPr>
          <a:xfrm>
            <a:off x="8970929" y="2372698"/>
            <a:ext cx="1969527" cy="1879262"/>
          </a:xfrm>
          <a:prstGeom prst="triangle">
            <a:avLst>
              <a:gd name="adj" fmla="val 3142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p:cNvSpPr txBox="1"/>
              <p:nvPr/>
            </p:nvSpPr>
            <p:spPr>
              <a:xfrm>
                <a:off x="9563759" y="2612571"/>
                <a:ext cx="18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9563759" y="2612571"/>
                <a:ext cx="183320" cy="276999"/>
              </a:xfrm>
              <a:prstGeom prst="rect">
                <a:avLst/>
              </a:prstGeom>
              <a:blipFill>
                <a:blip r:embed="rId3"/>
                <a:stretch>
                  <a:fillRect l="-20000" r="-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9136812" y="3961447"/>
                <a:ext cx="3959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70</m:t>
                      </m:r>
                      <m:r>
                        <a:rPr lang="en-GB" b="0"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9136812" y="3961447"/>
                <a:ext cx="395942" cy="276999"/>
              </a:xfrm>
              <a:prstGeom prst="rect">
                <a:avLst/>
              </a:prstGeom>
              <a:blipFill>
                <a:blip r:embed="rId4"/>
                <a:stretch>
                  <a:fillRect l="-13846" r="-13846"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0373429" y="3981492"/>
                <a:ext cx="3959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50</m:t>
                      </m:r>
                      <m:r>
                        <a:rPr lang="en-GB" b="0"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10373429" y="3981492"/>
                <a:ext cx="395942" cy="276999"/>
              </a:xfrm>
              <a:prstGeom prst="rect">
                <a:avLst/>
              </a:prstGeom>
              <a:blipFill>
                <a:blip r:embed="rId5"/>
                <a:stretch>
                  <a:fillRect l="-13846" r="-13846" b="-6522"/>
                </a:stretch>
              </a:blipFill>
            </p:spPr>
            <p:txBody>
              <a:bodyPr/>
              <a:lstStyle/>
              <a:p>
                <a:r>
                  <a:rPr lang="en-GB">
                    <a:noFill/>
                  </a:rPr>
                  <a:t> </a:t>
                </a:r>
              </a:p>
            </p:txBody>
          </p:sp>
        </mc:Fallback>
      </mc:AlternateContent>
    </p:spTree>
    <p:extLst>
      <p:ext uri="{BB962C8B-B14F-4D97-AF65-F5344CB8AC3E}">
        <p14:creationId xmlns:p14="http://schemas.microsoft.com/office/powerpoint/2010/main" val="286455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23;p71">
            <a:extLst>
              <a:ext uri="{FF2B5EF4-FFF2-40B4-BE49-F238E27FC236}">
                <a16:creationId xmlns:a16="http://schemas.microsoft.com/office/drawing/2014/main" id="{C4AF3671-5AB2-C780-9C7C-3F02B9E9E0AC}"/>
              </a:ext>
            </a:extLst>
          </p:cNvPr>
          <p:cNvSpPr txBox="1">
            <a:spLocks/>
          </p:cNvSpPr>
          <p:nvPr/>
        </p:nvSpPr>
        <p:spPr>
          <a:xfrm>
            <a:off x="410979" y="267473"/>
            <a:ext cx="10983600" cy="4276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Aft>
                <a:spcPts val="1333"/>
              </a:spcAft>
              <a:buFont typeface="Arial" panose="020B0604020202020204" pitchFamily="34" charset="0"/>
              <a:buNone/>
            </a:pPr>
            <a:r>
              <a:rPr lang="en-GB" sz="2667"/>
              <a:t>This algebra tile represents the number 1</a:t>
            </a:r>
            <a:endParaRPr lang="en-GB" sz="2667" dirty="0"/>
          </a:p>
        </p:txBody>
      </p:sp>
      <p:grpSp>
        <p:nvGrpSpPr>
          <p:cNvPr id="3" name="Google Shape;825;p71">
            <a:extLst>
              <a:ext uri="{FF2B5EF4-FFF2-40B4-BE49-F238E27FC236}">
                <a16:creationId xmlns:a16="http://schemas.microsoft.com/office/drawing/2014/main" id="{D4987DC1-B21F-A97B-95EE-E7847B5B1257}"/>
              </a:ext>
            </a:extLst>
          </p:cNvPr>
          <p:cNvGrpSpPr/>
          <p:nvPr/>
        </p:nvGrpSpPr>
        <p:grpSpPr>
          <a:xfrm>
            <a:off x="410992" y="695073"/>
            <a:ext cx="651600" cy="651600"/>
            <a:chOff x="875285" y="1302000"/>
            <a:chExt cx="488700" cy="488700"/>
          </a:xfrm>
        </p:grpSpPr>
        <p:sp>
          <p:nvSpPr>
            <p:cNvPr id="4" name="Google Shape;826;p71">
              <a:extLst>
                <a:ext uri="{FF2B5EF4-FFF2-40B4-BE49-F238E27FC236}">
                  <a16:creationId xmlns:a16="http://schemas.microsoft.com/office/drawing/2014/main" id="{1506A89F-1144-A9DC-8EF7-1EF4427D4AC3}"/>
                </a:ext>
              </a:extLst>
            </p:cNvPr>
            <p:cNvSpPr/>
            <p:nvPr/>
          </p:nvSpPr>
          <p:spPr>
            <a:xfrm>
              <a:off x="875285" y="1302000"/>
              <a:ext cx="488700" cy="488700"/>
            </a:xfrm>
            <a:prstGeom prst="rect">
              <a:avLst/>
            </a:prstGeom>
            <a:solidFill>
              <a:srgbClr val="FFF2CC"/>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spcBef>
                  <a:spcPct val="0"/>
                </a:spcBef>
                <a:spcAft>
                  <a:spcPct val="0"/>
                </a:spcAft>
              </a:pPr>
              <a:endParaRPr sz="2400"/>
            </a:p>
          </p:txBody>
        </p:sp>
        <p:pic>
          <p:nvPicPr>
            <p:cNvPr id="5" name="Google Shape;827;p71" descr="&lt;math xmlns=&quot;http://www.w3.org/1998/Math/MathML&quot; display=&quot;block&quot; data-is-equatio=&quot;1&quot; data-latex=&quot;1&quot;&gt;&lt;mn&gt;1&lt;/mn&gt;&lt;/math&gt;" title="1">
              <a:extLst>
                <a:ext uri="{FF2B5EF4-FFF2-40B4-BE49-F238E27FC236}">
                  <a16:creationId xmlns:a16="http://schemas.microsoft.com/office/drawing/2014/main" id="{89281B6A-200C-02FD-FB02-0352834703A4}"/>
                </a:ext>
              </a:extLst>
            </p:cNvPr>
            <p:cNvPicPr preferRelativeResize="0"/>
            <p:nvPr/>
          </p:nvPicPr>
          <p:blipFill>
            <a:blip r:embed="rId3">
              <a:alphaModFix/>
            </a:blip>
            <a:stretch>
              <a:fillRect/>
            </a:stretch>
          </p:blipFill>
          <p:spPr>
            <a:xfrm>
              <a:off x="1072733" y="1422092"/>
              <a:ext cx="118400" cy="266400"/>
            </a:xfrm>
            <a:prstGeom prst="rect">
              <a:avLst/>
            </a:prstGeom>
            <a:noFill/>
            <a:ln>
              <a:noFill/>
            </a:ln>
          </p:spPr>
        </p:pic>
      </p:grpSp>
      <p:sp>
        <p:nvSpPr>
          <p:cNvPr id="6" name="Google Shape;828;p71">
            <a:extLst>
              <a:ext uri="{FF2B5EF4-FFF2-40B4-BE49-F238E27FC236}">
                <a16:creationId xmlns:a16="http://schemas.microsoft.com/office/drawing/2014/main" id="{03810B77-907C-28CE-58E1-00D14C103C2E}"/>
              </a:ext>
            </a:extLst>
          </p:cNvPr>
          <p:cNvSpPr txBox="1">
            <a:spLocks/>
          </p:cNvSpPr>
          <p:nvPr/>
        </p:nvSpPr>
        <p:spPr>
          <a:xfrm>
            <a:off x="410979" y="1473214"/>
            <a:ext cx="10983600" cy="4276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Aft>
                <a:spcPts val="1333"/>
              </a:spcAft>
              <a:buFont typeface="Arial" panose="020B0604020202020204" pitchFamily="34" charset="0"/>
              <a:buNone/>
            </a:pPr>
            <a:r>
              <a:rPr lang="en-GB" sz="2667"/>
              <a:t>What value have I represented below?</a:t>
            </a:r>
            <a:endParaRPr lang="en-GB" sz="2667" dirty="0"/>
          </a:p>
        </p:txBody>
      </p:sp>
      <p:grpSp>
        <p:nvGrpSpPr>
          <p:cNvPr id="7" name="Google Shape;829;p71">
            <a:extLst>
              <a:ext uri="{FF2B5EF4-FFF2-40B4-BE49-F238E27FC236}">
                <a16:creationId xmlns:a16="http://schemas.microsoft.com/office/drawing/2014/main" id="{E88B35C4-675E-7932-30C0-FC2D1BD6910A}"/>
              </a:ext>
            </a:extLst>
          </p:cNvPr>
          <p:cNvGrpSpPr/>
          <p:nvPr/>
        </p:nvGrpSpPr>
        <p:grpSpPr>
          <a:xfrm>
            <a:off x="410992" y="2240247"/>
            <a:ext cx="651600" cy="651600"/>
            <a:chOff x="875285" y="1302000"/>
            <a:chExt cx="488700" cy="488700"/>
          </a:xfrm>
        </p:grpSpPr>
        <p:sp>
          <p:nvSpPr>
            <p:cNvPr id="8" name="Google Shape;830;p71">
              <a:extLst>
                <a:ext uri="{FF2B5EF4-FFF2-40B4-BE49-F238E27FC236}">
                  <a16:creationId xmlns:a16="http://schemas.microsoft.com/office/drawing/2014/main" id="{32EB7CB6-3E6F-195B-0CB4-11A3F8330DA2}"/>
                </a:ext>
              </a:extLst>
            </p:cNvPr>
            <p:cNvSpPr/>
            <p:nvPr/>
          </p:nvSpPr>
          <p:spPr>
            <a:xfrm>
              <a:off x="875285" y="1302000"/>
              <a:ext cx="488700" cy="488700"/>
            </a:xfrm>
            <a:prstGeom prst="rect">
              <a:avLst/>
            </a:prstGeom>
            <a:solidFill>
              <a:srgbClr val="FFF2CC"/>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spcBef>
                  <a:spcPct val="0"/>
                </a:spcBef>
                <a:spcAft>
                  <a:spcPct val="0"/>
                </a:spcAft>
              </a:pPr>
              <a:endParaRPr sz="2400"/>
            </a:p>
          </p:txBody>
        </p:sp>
        <p:pic>
          <p:nvPicPr>
            <p:cNvPr id="9" name="Google Shape;831;p71" descr="&lt;math xmlns=&quot;http://www.w3.org/1998/Math/MathML&quot; display=&quot;block&quot; data-is-equatio=&quot;1&quot; data-latex=&quot;1&quot;&gt;&lt;mn&gt;1&lt;/mn&gt;&lt;/math&gt;" title="1">
              <a:extLst>
                <a:ext uri="{FF2B5EF4-FFF2-40B4-BE49-F238E27FC236}">
                  <a16:creationId xmlns:a16="http://schemas.microsoft.com/office/drawing/2014/main" id="{5A1673B3-BDFA-9BBB-9F02-B15998E3F7BD}"/>
                </a:ext>
              </a:extLst>
            </p:cNvPr>
            <p:cNvPicPr preferRelativeResize="0"/>
            <p:nvPr/>
          </p:nvPicPr>
          <p:blipFill>
            <a:blip r:embed="rId3">
              <a:alphaModFix/>
            </a:blip>
            <a:stretch>
              <a:fillRect/>
            </a:stretch>
          </p:blipFill>
          <p:spPr>
            <a:xfrm>
              <a:off x="1072733" y="1422092"/>
              <a:ext cx="118400" cy="266400"/>
            </a:xfrm>
            <a:prstGeom prst="rect">
              <a:avLst/>
            </a:prstGeom>
            <a:noFill/>
            <a:ln>
              <a:noFill/>
            </a:ln>
          </p:spPr>
        </p:pic>
      </p:grpSp>
      <p:grpSp>
        <p:nvGrpSpPr>
          <p:cNvPr id="10" name="Google Shape;832;p71">
            <a:extLst>
              <a:ext uri="{FF2B5EF4-FFF2-40B4-BE49-F238E27FC236}">
                <a16:creationId xmlns:a16="http://schemas.microsoft.com/office/drawing/2014/main" id="{61FA8101-6DF6-0824-0744-EF9383FECD04}"/>
              </a:ext>
            </a:extLst>
          </p:cNvPr>
          <p:cNvGrpSpPr/>
          <p:nvPr/>
        </p:nvGrpSpPr>
        <p:grpSpPr>
          <a:xfrm>
            <a:off x="1487892" y="2030847"/>
            <a:ext cx="651600" cy="651600"/>
            <a:chOff x="875285" y="1302000"/>
            <a:chExt cx="488700" cy="488700"/>
          </a:xfrm>
        </p:grpSpPr>
        <p:sp>
          <p:nvSpPr>
            <p:cNvPr id="11" name="Google Shape;833;p71">
              <a:extLst>
                <a:ext uri="{FF2B5EF4-FFF2-40B4-BE49-F238E27FC236}">
                  <a16:creationId xmlns:a16="http://schemas.microsoft.com/office/drawing/2014/main" id="{0F9F07F4-A202-9450-23D5-6CB0875C582A}"/>
                </a:ext>
              </a:extLst>
            </p:cNvPr>
            <p:cNvSpPr/>
            <p:nvPr/>
          </p:nvSpPr>
          <p:spPr>
            <a:xfrm>
              <a:off x="875285" y="1302000"/>
              <a:ext cx="488700" cy="488700"/>
            </a:xfrm>
            <a:prstGeom prst="rect">
              <a:avLst/>
            </a:prstGeom>
            <a:solidFill>
              <a:srgbClr val="FFF2CC"/>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spcBef>
                  <a:spcPct val="0"/>
                </a:spcBef>
                <a:spcAft>
                  <a:spcPct val="0"/>
                </a:spcAft>
              </a:pPr>
              <a:endParaRPr sz="2400"/>
            </a:p>
          </p:txBody>
        </p:sp>
        <p:pic>
          <p:nvPicPr>
            <p:cNvPr id="12" name="Google Shape;834;p71" descr="&lt;math xmlns=&quot;http://www.w3.org/1998/Math/MathML&quot; display=&quot;block&quot; data-is-equatio=&quot;1&quot; data-latex=&quot;1&quot;&gt;&lt;mn&gt;1&lt;/mn&gt;&lt;/math&gt;" title="1">
              <a:extLst>
                <a:ext uri="{FF2B5EF4-FFF2-40B4-BE49-F238E27FC236}">
                  <a16:creationId xmlns:a16="http://schemas.microsoft.com/office/drawing/2014/main" id="{A18206EE-25A7-169B-3640-4F5BA325875D}"/>
                </a:ext>
              </a:extLst>
            </p:cNvPr>
            <p:cNvPicPr preferRelativeResize="0"/>
            <p:nvPr/>
          </p:nvPicPr>
          <p:blipFill>
            <a:blip r:embed="rId3">
              <a:alphaModFix/>
            </a:blip>
            <a:stretch>
              <a:fillRect/>
            </a:stretch>
          </p:blipFill>
          <p:spPr>
            <a:xfrm>
              <a:off x="1072733" y="1422092"/>
              <a:ext cx="118400" cy="266400"/>
            </a:xfrm>
            <a:prstGeom prst="rect">
              <a:avLst/>
            </a:prstGeom>
            <a:noFill/>
            <a:ln>
              <a:noFill/>
            </a:ln>
          </p:spPr>
        </p:pic>
      </p:grpSp>
      <p:grpSp>
        <p:nvGrpSpPr>
          <p:cNvPr id="13" name="Google Shape;835;p71">
            <a:extLst>
              <a:ext uri="{FF2B5EF4-FFF2-40B4-BE49-F238E27FC236}">
                <a16:creationId xmlns:a16="http://schemas.microsoft.com/office/drawing/2014/main" id="{0006DA3E-93D1-8A9E-9ECA-5DAAFE0C976B}"/>
              </a:ext>
            </a:extLst>
          </p:cNvPr>
          <p:cNvGrpSpPr/>
          <p:nvPr/>
        </p:nvGrpSpPr>
        <p:grpSpPr>
          <a:xfrm>
            <a:off x="2367526" y="2497081"/>
            <a:ext cx="651600" cy="651600"/>
            <a:chOff x="875285" y="1302000"/>
            <a:chExt cx="488700" cy="488700"/>
          </a:xfrm>
        </p:grpSpPr>
        <p:sp>
          <p:nvSpPr>
            <p:cNvPr id="14" name="Google Shape;836;p71">
              <a:extLst>
                <a:ext uri="{FF2B5EF4-FFF2-40B4-BE49-F238E27FC236}">
                  <a16:creationId xmlns:a16="http://schemas.microsoft.com/office/drawing/2014/main" id="{3D88BCF6-9C58-F013-2D78-0B9E14006B73}"/>
                </a:ext>
              </a:extLst>
            </p:cNvPr>
            <p:cNvSpPr/>
            <p:nvPr/>
          </p:nvSpPr>
          <p:spPr>
            <a:xfrm>
              <a:off x="875285" y="1302000"/>
              <a:ext cx="488700" cy="488700"/>
            </a:xfrm>
            <a:prstGeom prst="rect">
              <a:avLst/>
            </a:prstGeom>
            <a:solidFill>
              <a:srgbClr val="FFF2CC"/>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spcBef>
                  <a:spcPct val="0"/>
                </a:spcBef>
                <a:spcAft>
                  <a:spcPct val="0"/>
                </a:spcAft>
              </a:pPr>
              <a:endParaRPr sz="2400"/>
            </a:p>
          </p:txBody>
        </p:sp>
        <p:pic>
          <p:nvPicPr>
            <p:cNvPr id="15" name="Google Shape;837;p71" descr="&lt;math xmlns=&quot;http://www.w3.org/1998/Math/MathML&quot; display=&quot;block&quot; data-is-equatio=&quot;1&quot; data-latex=&quot;1&quot;&gt;&lt;mn&gt;1&lt;/mn&gt;&lt;/math&gt;" title="1">
              <a:extLst>
                <a:ext uri="{FF2B5EF4-FFF2-40B4-BE49-F238E27FC236}">
                  <a16:creationId xmlns:a16="http://schemas.microsoft.com/office/drawing/2014/main" id="{47F0A1E9-DF35-19F5-B041-390B27408F8A}"/>
                </a:ext>
              </a:extLst>
            </p:cNvPr>
            <p:cNvPicPr preferRelativeResize="0"/>
            <p:nvPr/>
          </p:nvPicPr>
          <p:blipFill>
            <a:blip r:embed="rId3">
              <a:alphaModFix/>
            </a:blip>
            <a:stretch>
              <a:fillRect/>
            </a:stretch>
          </p:blipFill>
          <p:spPr>
            <a:xfrm>
              <a:off x="1072733" y="1422092"/>
              <a:ext cx="118400" cy="266400"/>
            </a:xfrm>
            <a:prstGeom prst="rect">
              <a:avLst/>
            </a:prstGeom>
            <a:noFill/>
            <a:ln>
              <a:noFill/>
            </a:ln>
          </p:spPr>
        </p:pic>
      </p:grpSp>
      <p:sp>
        <p:nvSpPr>
          <p:cNvPr id="16" name="Google Shape;838;p71">
            <a:extLst>
              <a:ext uri="{FF2B5EF4-FFF2-40B4-BE49-F238E27FC236}">
                <a16:creationId xmlns:a16="http://schemas.microsoft.com/office/drawing/2014/main" id="{FC425E8D-0A20-C9BE-4AF9-AFAD6353E27F}"/>
              </a:ext>
            </a:extLst>
          </p:cNvPr>
          <p:cNvSpPr txBox="1">
            <a:spLocks/>
          </p:cNvSpPr>
          <p:nvPr/>
        </p:nvSpPr>
        <p:spPr>
          <a:xfrm>
            <a:off x="6889046" y="1473214"/>
            <a:ext cx="651600" cy="4276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Aft>
                <a:spcPts val="1333"/>
              </a:spcAft>
              <a:buFont typeface="Arial" panose="020B0604020202020204" pitchFamily="34" charset="0"/>
              <a:buNone/>
            </a:pPr>
            <a:r>
              <a:rPr lang="en-GB">
                <a:latin typeface="Kalam"/>
                <a:ea typeface="Kalam"/>
                <a:cs typeface="Kalam"/>
                <a:sym typeface="Kalam"/>
              </a:rPr>
              <a:t>4</a:t>
            </a:r>
          </a:p>
        </p:txBody>
      </p:sp>
      <p:sp>
        <p:nvSpPr>
          <p:cNvPr id="17" name="Google Shape;839;p71">
            <a:extLst>
              <a:ext uri="{FF2B5EF4-FFF2-40B4-BE49-F238E27FC236}">
                <a16:creationId xmlns:a16="http://schemas.microsoft.com/office/drawing/2014/main" id="{065371A1-6FF1-D3AC-D63F-08A919A32032}"/>
              </a:ext>
            </a:extLst>
          </p:cNvPr>
          <p:cNvSpPr txBox="1">
            <a:spLocks/>
          </p:cNvSpPr>
          <p:nvPr/>
        </p:nvSpPr>
        <p:spPr>
          <a:xfrm>
            <a:off x="410979" y="3521214"/>
            <a:ext cx="11328000" cy="9632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Aft>
                <a:spcPts val="1333"/>
              </a:spcAft>
              <a:buFont typeface="Arial" panose="020B0604020202020204" pitchFamily="34" charset="0"/>
              <a:buNone/>
            </a:pPr>
            <a:r>
              <a:rPr lang="en-GB" sz="2667"/>
              <a:t>We can add 1s together and represent as a single number.</a:t>
            </a:r>
          </a:p>
        </p:txBody>
      </p:sp>
      <p:sp>
        <p:nvSpPr>
          <p:cNvPr id="18" name="Google Shape;840;p71">
            <a:extLst>
              <a:ext uri="{FF2B5EF4-FFF2-40B4-BE49-F238E27FC236}">
                <a16:creationId xmlns:a16="http://schemas.microsoft.com/office/drawing/2014/main" id="{01DFBC70-4686-4F6A-4F01-DBA90F8C8A91}"/>
              </a:ext>
            </a:extLst>
          </p:cNvPr>
          <p:cNvSpPr txBox="1">
            <a:spLocks/>
          </p:cNvSpPr>
          <p:nvPr/>
        </p:nvSpPr>
        <p:spPr>
          <a:xfrm>
            <a:off x="410979" y="4166014"/>
            <a:ext cx="10983600" cy="3888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Aft>
                <a:spcPts val="1333"/>
              </a:spcAft>
              <a:buFont typeface="Arial" panose="020B0604020202020204" pitchFamily="34" charset="0"/>
              <a:buNone/>
            </a:pPr>
            <a:r>
              <a:rPr lang="en-GB" sz="2667"/>
              <a:t>Instead of writing 1 + 1 + 1 + 1 we wrote 4</a:t>
            </a:r>
          </a:p>
        </p:txBody>
      </p:sp>
      <p:sp>
        <p:nvSpPr>
          <p:cNvPr id="19" name="Google Shape;841;p71">
            <a:extLst>
              <a:ext uri="{FF2B5EF4-FFF2-40B4-BE49-F238E27FC236}">
                <a16:creationId xmlns:a16="http://schemas.microsoft.com/office/drawing/2014/main" id="{EBC37A11-C154-FC29-107F-3672B28091BE}"/>
              </a:ext>
            </a:extLst>
          </p:cNvPr>
          <p:cNvSpPr txBox="1">
            <a:spLocks/>
          </p:cNvSpPr>
          <p:nvPr/>
        </p:nvSpPr>
        <p:spPr>
          <a:xfrm>
            <a:off x="410979" y="4828414"/>
            <a:ext cx="10983600" cy="3888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Aft>
                <a:spcPts val="1333"/>
              </a:spcAft>
              <a:buFont typeface="Arial" panose="020B0604020202020204" pitchFamily="34" charset="0"/>
              <a:buNone/>
            </a:pPr>
            <a:r>
              <a:rPr lang="en-GB" sz="2667"/>
              <a:t>This is the same with variables.</a:t>
            </a:r>
            <a:endParaRPr lang="en-GB" sz="2667" dirty="0"/>
          </a:p>
        </p:txBody>
      </p:sp>
      <p:grpSp>
        <p:nvGrpSpPr>
          <p:cNvPr id="20" name="Google Shape;842;p71">
            <a:extLst>
              <a:ext uri="{FF2B5EF4-FFF2-40B4-BE49-F238E27FC236}">
                <a16:creationId xmlns:a16="http://schemas.microsoft.com/office/drawing/2014/main" id="{C8F9E869-A7A2-C132-3001-666A8D49CAA2}"/>
              </a:ext>
            </a:extLst>
          </p:cNvPr>
          <p:cNvGrpSpPr/>
          <p:nvPr/>
        </p:nvGrpSpPr>
        <p:grpSpPr>
          <a:xfrm>
            <a:off x="3502792" y="2030847"/>
            <a:ext cx="651600" cy="651600"/>
            <a:chOff x="875285" y="1302000"/>
            <a:chExt cx="488700" cy="488700"/>
          </a:xfrm>
        </p:grpSpPr>
        <p:sp>
          <p:nvSpPr>
            <p:cNvPr id="21" name="Google Shape;843;p71">
              <a:extLst>
                <a:ext uri="{FF2B5EF4-FFF2-40B4-BE49-F238E27FC236}">
                  <a16:creationId xmlns:a16="http://schemas.microsoft.com/office/drawing/2014/main" id="{836A6223-CEC3-B7CB-9E31-2769DDADA2FA}"/>
                </a:ext>
              </a:extLst>
            </p:cNvPr>
            <p:cNvSpPr/>
            <p:nvPr/>
          </p:nvSpPr>
          <p:spPr>
            <a:xfrm>
              <a:off x="875285" y="1302000"/>
              <a:ext cx="488700" cy="488700"/>
            </a:xfrm>
            <a:prstGeom prst="rect">
              <a:avLst/>
            </a:prstGeom>
            <a:solidFill>
              <a:srgbClr val="FFF2CC"/>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spcBef>
                  <a:spcPct val="0"/>
                </a:spcBef>
                <a:spcAft>
                  <a:spcPct val="0"/>
                </a:spcAft>
              </a:pPr>
              <a:endParaRPr sz="2400"/>
            </a:p>
          </p:txBody>
        </p:sp>
        <p:pic>
          <p:nvPicPr>
            <p:cNvPr id="22" name="Google Shape;844;p71" descr="&lt;math xmlns=&quot;http://www.w3.org/1998/Math/MathML&quot; display=&quot;block&quot; data-is-equatio=&quot;1&quot; data-latex=&quot;1&quot;&gt;&lt;mn&gt;1&lt;/mn&gt;&lt;/math&gt;" title="1">
              <a:extLst>
                <a:ext uri="{FF2B5EF4-FFF2-40B4-BE49-F238E27FC236}">
                  <a16:creationId xmlns:a16="http://schemas.microsoft.com/office/drawing/2014/main" id="{238BB265-163F-F84E-49F7-12BCDAD6E4C0}"/>
                </a:ext>
              </a:extLst>
            </p:cNvPr>
            <p:cNvPicPr preferRelativeResize="0"/>
            <p:nvPr/>
          </p:nvPicPr>
          <p:blipFill>
            <a:blip r:embed="rId3">
              <a:alphaModFix/>
            </a:blip>
            <a:stretch>
              <a:fillRect/>
            </a:stretch>
          </p:blipFill>
          <p:spPr>
            <a:xfrm>
              <a:off x="1072733" y="1422092"/>
              <a:ext cx="118400" cy="266400"/>
            </a:xfrm>
            <a:prstGeom prst="rect">
              <a:avLst/>
            </a:prstGeom>
            <a:noFill/>
            <a:ln>
              <a:noFill/>
            </a:ln>
          </p:spPr>
        </p:pic>
      </p:grpSp>
    </p:spTree>
    <p:custDataLst>
      <p:tags r:id="rId1"/>
    </p:custDataLst>
    <p:extLst>
      <p:ext uri="{BB962C8B-B14F-4D97-AF65-F5344CB8AC3E}">
        <p14:creationId xmlns:p14="http://schemas.microsoft.com/office/powerpoint/2010/main" val="135883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2116BD0-0D8F-A70B-E774-2AE11FD3B58B}"/>
              </a:ext>
            </a:extLst>
          </p:cNvPr>
          <p:cNvPicPr>
            <a:picLocks noChangeAspect="1"/>
          </p:cNvPicPr>
          <p:nvPr/>
        </p:nvPicPr>
        <p:blipFill>
          <a:blip r:embed="rId2"/>
          <a:stretch>
            <a:fillRect/>
          </a:stretch>
        </p:blipFill>
        <p:spPr>
          <a:xfrm>
            <a:off x="11488675" y="1275228"/>
            <a:ext cx="813713" cy="582463"/>
          </a:xfrm>
          <a:prstGeom prst="rect">
            <a:avLst/>
          </a:prstGeom>
        </p:spPr>
      </p:pic>
      <p:sp>
        <p:nvSpPr>
          <p:cNvPr id="2" name="Google Shape;849;p72">
            <a:extLst>
              <a:ext uri="{FF2B5EF4-FFF2-40B4-BE49-F238E27FC236}">
                <a16:creationId xmlns:a16="http://schemas.microsoft.com/office/drawing/2014/main" id="{B1FF07F1-9E62-CF5C-D094-C8427290CC39}"/>
              </a:ext>
            </a:extLst>
          </p:cNvPr>
          <p:cNvSpPr txBox="1">
            <a:spLocks/>
          </p:cNvSpPr>
          <p:nvPr/>
        </p:nvSpPr>
        <p:spPr>
          <a:xfrm>
            <a:off x="1217380" y="2005115"/>
            <a:ext cx="8237700" cy="3207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sz="2000"/>
              <a:t>This algebra tile represents the variable  </a:t>
            </a:r>
          </a:p>
        </p:txBody>
      </p:sp>
      <p:sp>
        <p:nvSpPr>
          <p:cNvPr id="4" name="Google Shape;851;p72">
            <a:extLst>
              <a:ext uri="{FF2B5EF4-FFF2-40B4-BE49-F238E27FC236}">
                <a16:creationId xmlns:a16="http://schemas.microsoft.com/office/drawing/2014/main" id="{BFE3F99C-EC6C-7DD5-32D3-0014B64B7FC8}"/>
              </a:ext>
            </a:extLst>
          </p:cNvPr>
          <p:cNvSpPr txBox="1">
            <a:spLocks/>
          </p:cNvSpPr>
          <p:nvPr/>
        </p:nvSpPr>
        <p:spPr>
          <a:xfrm>
            <a:off x="1217380" y="3312065"/>
            <a:ext cx="8237700" cy="14193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sz="2000"/>
              <a:t>What value is shown below?</a:t>
            </a:r>
          </a:p>
        </p:txBody>
      </p:sp>
      <p:sp>
        <p:nvSpPr>
          <p:cNvPr id="5" name="Google Shape;852;p72">
            <a:extLst>
              <a:ext uri="{FF2B5EF4-FFF2-40B4-BE49-F238E27FC236}">
                <a16:creationId xmlns:a16="http://schemas.microsoft.com/office/drawing/2014/main" id="{718AA2EE-1052-7932-C0F3-BEC6F1F8BD80}"/>
              </a:ext>
            </a:extLst>
          </p:cNvPr>
          <p:cNvSpPr txBox="1">
            <a:spLocks/>
          </p:cNvSpPr>
          <p:nvPr/>
        </p:nvSpPr>
        <p:spPr>
          <a:xfrm>
            <a:off x="1479183" y="5031546"/>
            <a:ext cx="5460896" cy="781295"/>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sz="2000" dirty="0"/>
              <a:t>Instead of writing                                we can write     </a:t>
            </a:r>
          </a:p>
        </p:txBody>
      </p:sp>
      <p:pic>
        <p:nvPicPr>
          <p:cNvPr id="6" name="Google Shape;853;p72" descr="&lt;math xmlns=&quot;http://www.w3.org/1998/Math/MathML&quot; display=&quot;block&quot; data-is-equatio=&quot;1&quot; data-latex=&quot;x&quot;&gt;&lt;mi&gt;x&lt;/mi&gt;&lt;/math&gt;" title="x">
            <a:extLst>
              <a:ext uri="{FF2B5EF4-FFF2-40B4-BE49-F238E27FC236}">
                <a16:creationId xmlns:a16="http://schemas.microsoft.com/office/drawing/2014/main" id="{CBA98190-7526-F879-10D2-25D66BD2CAF9}"/>
              </a:ext>
            </a:extLst>
          </p:cNvPr>
          <p:cNvPicPr preferRelativeResize="0"/>
          <p:nvPr/>
        </p:nvPicPr>
        <p:blipFill>
          <a:blip r:embed="rId3">
            <a:alphaModFix/>
          </a:blip>
          <a:stretch>
            <a:fillRect/>
          </a:stretch>
        </p:blipFill>
        <p:spPr>
          <a:xfrm>
            <a:off x="5633979" y="2093305"/>
            <a:ext cx="158400" cy="144320"/>
          </a:xfrm>
          <a:prstGeom prst="rect">
            <a:avLst/>
          </a:prstGeom>
          <a:noFill/>
          <a:ln>
            <a:noFill/>
          </a:ln>
        </p:spPr>
      </p:pic>
      <p:grpSp>
        <p:nvGrpSpPr>
          <p:cNvPr id="7" name="Google Shape;854;p72">
            <a:extLst>
              <a:ext uri="{FF2B5EF4-FFF2-40B4-BE49-F238E27FC236}">
                <a16:creationId xmlns:a16="http://schemas.microsoft.com/office/drawing/2014/main" id="{08193082-D3FC-65AE-91A5-BAEB2FFC7F9F}"/>
              </a:ext>
            </a:extLst>
          </p:cNvPr>
          <p:cNvGrpSpPr/>
          <p:nvPr/>
        </p:nvGrpSpPr>
        <p:grpSpPr>
          <a:xfrm>
            <a:off x="1217380" y="2508740"/>
            <a:ext cx="1873500" cy="488700"/>
            <a:chOff x="1366500" y="1300400"/>
            <a:chExt cx="1873500" cy="488700"/>
          </a:xfrm>
        </p:grpSpPr>
        <p:sp>
          <p:nvSpPr>
            <p:cNvPr id="8" name="Google Shape;855;p72">
              <a:extLst>
                <a:ext uri="{FF2B5EF4-FFF2-40B4-BE49-F238E27FC236}">
                  <a16:creationId xmlns:a16="http://schemas.microsoft.com/office/drawing/2014/main" id="{DE123819-9C63-9895-C8ED-E56111FFC70A}"/>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9" name="Google Shape;856;p72" descr="&lt;math xmlns=&quot;http://www.w3.org/1998/Math/MathML&quot; display=&quot;block&quot; data-is-equatio=&quot;1&quot; data-latex=&quot;x&quot;&gt;&lt;mi&gt;x&lt;/mi&gt;&lt;/math&gt;" title="x">
              <a:extLst>
                <a:ext uri="{FF2B5EF4-FFF2-40B4-BE49-F238E27FC236}">
                  <a16:creationId xmlns:a16="http://schemas.microsoft.com/office/drawing/2014/main" id="{37E2327A-7885-FD9B-7258-7AFA8CDB4A7D}"/>
                </a:ext>
              </a:extLst>
            </p:cNvPr>
            <p:cNvPicPr preferRelativeResize="0"/>
            <p:nvPr/>
          </p:nvPicPr>
          <p:blipFill>
            <a:blip r:embed="rId3">
              <a:alphaModFix/>
            </a:blip>
            <a:stretch>
              <a:fillRect/>
            </a:stretch>
          </p:blipFill>
          <p:spPr>
            <a:xfrm>
              <a:off x="2184188" y="1444738"/>
              <a:ext cx="219075" cy="200025"/>
            </a:xfrm>
            <a:prstGeom prst="rect">
              <a:avLst/>
            </a:prstGeom>
            <a:noFill/>
            <a:ln>
              <a:noFill/>
            </a:ln>
          </p:spPr>
        </p:pic>
      </p:grpSp>
      <p:grpSp>
        <p:nvGrpSpPr>
          <p:cNvPr id="10" name="Google Shape;857;p72">
            <a:extLst>
              <a:ext uri="{FF2B5EF4-FFF2-40B4-BE49-F238E27FC236}">
                <a16:creationId xmlns:a16="http://schemas.microsoft.com/office/drawing/2014/main" id="{4A7B31A9-58D8-8386-D88A-D1913C21FA48}"/>
              </a:ext>
            </a:extLst>
          </p:cNvPr>
          <p:cNvGrpSpPr/>
          <p:nvPr/>
        </p:nvGrpSpPr>
        <p:grpSpPr>
          <a:xfrm>
            <a:off x="1217380" y="4067690"/>
            <a:ext cx="1873500" cy="488700"/>
            <a:chOff x="1366500" y="1300400"/>
            <a:chExt cx="1873500" cy="488700"/>
          </a:xfrm>
        </p:grpSpPr>
        <p:sp>
          <p:nvSpPr>
            <p:cNvPr id="11" name="Google Shape;858;p72">
              <a:extLst>
                <a:ext uri="{FF2B5EF4-FFF2-40B4-BE49-F238E27FC236}">
                  <a16:creationId xmlns:a16="http://schemas.microsoft.com/office/drawing/2014/main" id="{93EE1063-780A-F1AE-1797-B4B165727224}"/>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13" name="Google Shape;859;p72" descr="&lt;math xmlns=&quot;http://www.w3.org/1998/Math/MathML&quot; display=&quot;block&quot; data-is-equatio=&quot;1&quot; data-latex=&quot;x&quot;&gt;&lt;mi&gt;x&lt;/mi&gt;&lt;/math&gt;" title="x">
              <a:extLst>
                <a:ext uri="{FF2B5EF4-FFF2-40B4-BE49-F238E27FC236}">
                  <a16:creationId xmlns:a16="http://schemas.microsoft.com/office/drawing/2014/main" id="{96A627DA-9BFA-A748-0C38-2608863A93AB}"/>
                </a:ext>
              </a:extLst>
            </p:cNvPr>
            <p:cNvPicPr preferRelativeResize="0"/>
            <p:nvPr/>
          </p:nvPicPr>
          <p:blipFill>
            <a:blip r:embed="rId3">
              <a:alphaModFix/>
            </a:blip>
            <a:stretch>
              <a:fillRect/>
            </a:stretch>
          </p:blipFill>
          <p:spPr>
            <a:xfrm>
              <a:off x="2184188" y="1444738"/>
              <a:ext cx="219075" cy="200025"/>
            </a:xfrm>
            <a:prstGeom prst="rect">
              <a:avLst/>
            </a:prstGeom>
            <a:noFill/>
            <a:ln>
              <a:noFill/>
            </a:ln>
          </p:spPr>
        </p:pic>
      </p:grpSp>
      <p:grpSp>
        <p:nvGrpSpPr>
          <p:cNvPr id="14" name="Google Shape;860;p72">
            <a:extLst>
              <a:ext uri="{FF2B5EF4-FFF2-40B4-BE49-F238E27FC236}">
                <a16:creationId xmlns:a16="http://schemas.microsoft.com/office/drawing/2014/main" id="{B473AD08-421F-7F62-7E1E-ACFE1C039DF2}"/>
              </a:ext>
            </a:extLst>
          </p:cNvPr>
          <p:cNvGrpSpPr/>
          <p:nvPr/>
        </p:nvGrpSpPr>
        <p:grpSpPr>
          <a:xfrm>
            <a:off x="3391942" y="4087228"/>
            <a:ext cx="1873500" cy="488700"/>
            <a:chOff x="1366500" y="1300400"/>
            <a:chExt cx="1873500" cy="488700"/>
          </a:xfrm>
        </p:grpSpPr>
        <p:sp>
          <p:nvSpPr>
            <p:cNvPr id="15" name="Google Shape;861;p72">
              <a:extLst>
                <a:ext uri="{FF2B5EF4-FFF2-40B4-BE49-F238E27FC236}">
                  <a16:creationId xmlns:a16="http://schemas.microsoft.com/office/drawing/2014/main" id="{C8134373-767A-D389-D804-3FE026AE7C3D}"/>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16" name="Google Shape;862;p72" descr="&lt;math xmlns=&quot;http://www.w3.org/1998/Math/MathML&quot; display=&quot;block&quot; data-is-equatio=&quot;1&quot; data-latex=&quot;x&quot;&gt;&lt;mi&gt;x&lt;/mi&gt;&lt;/math&gt;" title="x">
              <a:extLst>
                <a:ext uri="{FF2B5EF4-FFF2-40B4-BE49-F238E27FC236}">
                  <a16:creationId xmlns:a16="http://schemas.microsoft.com/office/drawing/2014/main" id="{0E3851D0-579B-E369-6CA6-9A7ED14A1E7E}"/>
                </a:ext>
              </a:extLst>
            </p:cNvPr>
            <p:cNvPicPr preferRelativeResize="0"/>
            <p:nvPr/>
          </p:nvPicPr>
          <p:blipFill>
            <a:blip r:embed="rId3">
              <a:alphaModFix/>
            </a:blip>
            <a:stretch>
              <a:fillRect/>
            </a:stretch>
          </p:blipFill>
          <p:spPr>
            <a:xfrm>
              <a:off x="2184188" y="1444738"/>
              <a:ext cx="219075" cy="200025"/>
            </a:xfrm>
            <a:prstGeom prst="rect">
              <a:avLst/>
            </a:prstGeom>
            <a:noFill/>
            <a:ln>
              <a:noFill/>
            </a:ln>
          </p:spPr>
        </p:pic>
      </p:grpSp>
      <p:grpSp>
        <p:nvGrpSpPr>
          <p:cNvPr id="17" name="Google Shape;863;p72">
            <a:extLst>
              <a:ext uri="{FF2B5EF4-FFF2-40B4-BE49-F238E27FC236}">
                <a16:creationId xmlns:a16="http://schemas.microsoft.com/office/drawing/2014/main" id="{977BF49E-94E5-7880-783B-CE4C63B9C147}"/>
              </a:ext>
            </a:extLst>
          </p:cNvPr>
          <p:cNvGrpSpPr/>
          <p:nvPr/>
        </p:nvGrpSpPr>
        <p:grpSpPr>
          <a:xfrm>
            <a:off x="5566504" y="4021715"/>
            <a:ext cx="1873500" cy="488700"/>
            <a:chOff x="1366500" y="1300400"/>
            <a:chExt cx="1873500" cy="488700"/>
          </a:xfrm>
        </p:grpSpPr>
        <p:sp>
          <p:nvSpPr>
            <p:cNvPr id="18" name="Google Shape;864;p72">
              <a:extLst>
                <a:ext uri="{FF2B5EF4-FFF2-40B4-BE49-F238E27FC236}">
                  <a16:creationId xmlns:a16="http://schemas.microsoft.com/office/drawing/2014/main" id="{6D3E9848-EF23-EE98-5318-075558694A92}"/>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19" name="Google Shape;865;p72" descr="&lt;math xmlns=&quot;http://www.w3.org/1998/Math/MathML&quot; display=&quot;block&quot; data-is-equatio=&quot;1&quot; data-latex=&quot;x&quot;&gt;&lt;mi&gt;x&lt;/mi&gt;&lt;/math&gt;" title="x">
              <a:extLst>
                <a:ext uri="{FF2B5EF4-FFF2-40B4-BE49-F238E27FC236}">
                  <a16:creationId xmlns:a16="http://schemas.microsoft.com/office/drawing/2014/main" id="{AB9C084E-BDBF-46F5-6BBA-2BAC8CFCE589}"/>
                </a:ext>
              </a:extLst>
            </p:cNvPr>
            <p:cNvPicPr preferRelativeResize="0"/>
            <p:nvPr/>
          </p:nvPicPr>
          <p:blipFill>
            <a:blip r:embed="rId3">
              <a:alphaModFix/>
            </a:blip>
            <a:stretch>
              <a:fillRect/>
            </a:stretch>
          </p:blipFill>
          <p:spPr>
            <a:xfrm>
              <a:off x="2184188" y="1444738"/>
              <a:ext cx="219075" cy="200025"/>
            </a:xfrm>
            <a:prstGeom prst="rect">
              <a:avLst/>
            </a:prstGeom>
            <a:noFill/>
            <a:ln>
              <a:noFill/>
            </a:ln>
          </p:spPr>
        </p:pic>
      </p:grpSp>
      <p:pic>
        <p:nvPicPr>
          <p:cNvPr id="20" name="Google Shape;866;p72" descr="&lt;math xmlns=&quot;http://www.w3.org/1998/Math/MathML&quot; display=&quot;block&quot; data-is-equatio=&quot;1&quot; data-latex=&quot;x+x+x&quot;&gt;&lt;mi&gt;x&lt;/mi&gt;&lt;mo&gt;+&lt;/mo&gt;&lt;mi&gt;x&lt;/mi&gt;&lt;mo&gt;+&lt;/mo&gt;&lt;mi&gt;x&lt;/mi&gt;&lt;/math&gt;" title="x plus x plus x">
            <a:extLst>
              <a:ext uri="{FF2B5EF4-FFF2-40B4-BE49-F238E27FC236}">
                <a16:creationId xmlns:a16="http://schemas.microsoft.com/office/drawing/2014/main" id="{ADE21060-99B4-B03F-E25D-1BE90CFE9A45}"/>
              </a:ext>
            </a:extLst>
          </p:cNvPr>
          <p:cNvPicPr preferRelativeResize="0"/>
          <p:nvPr/>
        </p:nvPicPr>
        <p:blipFill>
          <a:blip r:embed="rId4">
            <a:alphaModFix/>
          </a:blip>
          <a:stretch>
            <a:fillRect/>
          </a:stretch>
        </p:blipFill>
        <p:spPr>
          <a:xfrm>
            <a:off x="3588631" y="5068333"/>
            <a:ext cx="1242000" cy="188924"/>
          </a:xfrm>
          <a:prstGeom prst="rect">
            <a:avLst/>
          </a:prstGeom>
          <a:noFill/>
          <a:ln>
            <a:noFill/>
          </a:ln>
        </p:spPr>
      </p:pic>
      <p:pic>
        <p:nvPicPr>
          <p:cNvPr id="21" name="Google Shape;867;p72" descr="&lt;math xmlns=&quot;http://www.w3.org/1998/Math/MathML&quot; display=&quot;block&quot; data-is-equatio=&quot;1&quot; data-latex=&quot;3x&quot;&gt;&lt;mn&gt;3&lt;/mn&gt;&lt;mi&gt;x&lt;/mi&gt;&lt;/math&gt;" title="3 x">
            <a:extLst>
              <a:ext uri="{FF2B5EF4-FFF2-40B4-BE49-F238E27FC236}">
                <a16:creationId xmlns:a16="http://schemas.microsoft.com/office/drawing/2014/main" id="{606605F8-CA70-47D5-C680-9FCF7328D6E6}"/>
              </a:ext>
            </a:extLst>
          </p:cNvPr>
          <p:cNvPicPr preferRelativeResize="0"/>
          <p:nvPr/>
        </p:nvPicPr>
        <p:blipFill>
          <a:blip r:embed="rId5">
            <a:alphaModFix/>
          </a:blip>
          <a:stretch>
            <a:fillRect/>
          </a:stretch>
        </p:blipFill>
        <p:spPr>
          <a:xfrm>
            <a:off x="6572130" y="5046390"/>
            <a:ext cx="306000" cy="215811"/>
          </a:xfrm>
          <a:prstGeom prst="rect">
            <a:avLst/>
          </a:prstGeom>
          <a:noFill/>
          <a:ln>
            <a:noFill/>
          </a:ln>
        </p:spPr>
      </p:pic>
    </p:spTree>
    <p:extLst>
      <p:ext uri="{BB962C8B-B14F-4D97-AF65-F5344CB8AC3E}">
        <p14:creationId xmlns:p14="http://schemas.microsoft.com/office/powerpoint/2010/main" val="347394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72;p73">
            <a:extLst>
              <a:ext uri="{FF2B5EF4-FFF2-40B4-BE49-F238E27FC236}">
                <a16:creationId xmlns:a16="http://schemas.microsoft.com/office/drawing/2014/main" id="{27926086-C579-863B-4C1B-82D2886A796F}"/>
              </a:ext>
            </a:extLst>
          </p:cNvPr>
          <p:cNvSpPr txBox="1">
            <a:spLocks/>
          </p:cNvSpPr>
          <p:nvPr/>
        </p:nvSpPr>
        <p:spPr>
          <a:xfrm>
            <a:off x="1091256" y="1927783"/>
            <a:ext cx="8237700" cy="3207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sz="2000"/>
              <a:t>What value do these algebra tiles represent?  </a:t>
            </a:r>
          </a:p>
        </p:txBody>
      </p:sp>
      <p:grpSp>
        <p:nvGrpSpPr>
          <p:cNvPr id="4" name="Google Shape;874;p73">
            <a:extLst>
              <a:ext uri="{FF2B5EF4-FFF2-40B4-BE49-F238E27FC236}">
                <a16:creationId xmlns:a16="http://schemas.microsoft.com/office/drawing/2014/main" id="{B517695D-E686-20DE-87AB-69173D9EDD36}"/>
              </a:ext>
            </a:extLst>
          </p:cNvPr>
          <p:cNvGrpSpPr/>
          <p:nvPr/>
        </p:nvGrpSpPr>
        <p:grpSpPr>
          <a:xfrm>
            <a:off x="177849" y="2464150"/>
            <a:ext cx="1873500" cy="488700"/>
            <a:chOff x="1366500" y="1300400"/>
            <a:chExt cx="1873500" cy="488700"/>
          </a:xfrm>
        </p:grpSpPr>
        <p:sp>
          <p:nvSpPr>
            <p:cNvPr id="5" name="Google Shape;875;p73">
              <a:extLst>
                <a:ext uri="{FF2B5EF4-FFF2-40B4-BE49-F238E27FC236}">
                  <a16:creationId xmlns:a16="http://schemas.microsoft.com/office/drawing/2014/main" id="{73CC777C-1E3A-8E71-C6BE-ADE01D889508}"/>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6" name="Google Shape;876;p73" descr="&lt;math xmlns=&quot;http://www.w3.org/1998/Math/MathML&quot; display=&quot;block&quot; data-is-equatio=&quot;1&quot; data-latex=&quot;x&quot;&gt;&lt;mi&gt;x&lt;/mi&gt;&lt;/math&gt;" title="x">
              <a:extLst>
                <a:ext uri="{FF2B5EF4-FFF2-40B4-BE49-F238E27FC236}">
                  <a16:creationId xmlns:a16="http://schemas.microsoft.com/office/drawing/2014/main" id="{CF322260-4E5C-97B0-3913-03B89D7B9D4A}"/>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7" name="Google Shape;877;p73">
            <a:extLst>
              <a:ext uri="{FF2B5EF4-FFF2-40B4-BE49-F238E27FC236}">
                <a16:creationId xmlns:a16="http://schemas.microsoft.com/office/drawing/2014/main" id="{99DE7EF3-727D-FE48-946E-2C31C7A3169C}"/>
              </a:ext>
            </a:extLst>
          </p:cNvPr>
          <p:cNvGrpSpPr/>
          <p:nvPr/>
        </p:nvGrpSpPr>
        <p:grpSpPr>
          <a:xfrm>
            <a:off x="4273356" y="2440842"/>
            <a:ext cx="1873500" cy="488700"/>
            <a:chOff x="1366500" y="1300400"/>
            <a:chExt cx="1873500" cy="488700"/>
          </a:xfrm>
        </p:grpSpPr>
        <p:sp>
          <p:nvSpPr>
            <p:cNvPr id="8" name="Google Shape;878;p73">
              <a:extLst>
                <a:ext uri="{FF2B5EF4-FFF2-40B4-BE49-F238E27FC236}">
                  <a16:creationId xmlns:a16="http://schemas.microsoft.com/office/drawing/2014/main" id="{C434FA30-3F70-1661-5D70-16B32686DCBD}"/>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9" name="Google Shape;879;p73" descr="&lt;math xmlns=&quot;http://www.w3.org/1998/Math/MathML&quot; display=&quot;block&quot; data-is-equatio=&quot;1&quot; data-latex=&quot;x&quot;&gt;&lt;mi&gt;x&lt;/mi&gt;&lt;/math&gt;" title="x">
              <a:extLst>
                <a:ext uri="{FF2B5EF4-FFF2-40B4-BE49-F238E27FC236}">
                  <a16:creationId xmlns:a16="http://schemas.microsoft.com/office/drawing/2014/main" id="{CC0FDA0E-60C6-492C-6B1D-4CAC1ED2E669}"/>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10" name="Google Shape;880;p73">
            <a:extLst>
              <a:ext uri="{FF2B5EF4-FFF2-40B4-BE49-F238E27FC236}">
                <a16:creationId xmlns:a16="http://schemas.microsoft.com/office/drawing/2014/main" id="{76F20022-F91E-383B-32BA-CA1914EF0164}"/>
              </a:ext>
            </a:extLst>
          </p:cNvPr>
          <p:cNvGrpSpPr/>
          <p:nvPr/>
        </p:nvGrpSpPr>
        <p:grpSpPr>
          <a:xfrm>
            <a:off x="6495363" y="2440842"/>
            <a:ext cx="1873500" cy="488700"/>
            <a:chOff x="1366500" y="1300400"/>
            <a:chExt cx="1873500" cy="488700"/>
          </a:xfrm>
        </p:grpSpPr>
        <p:sp>
          <p:nvSpPr>
            <p:cNvPr id="11" name="Google Shape;881;p73">
              <a:extLst>
                <a:ext uri="{FF2B5EF4-FFF2-40B4-BE49-F238E27FC236}">
                  <a16:creationId xmlns:a16="http://schemas.microsoft.com/office/drawing/2014/main" id="{36E856E3-2F11-6B5C-6143-AE4BF30424D3}"/>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12" name="Google Shape;882;p73" descr="&lt;math xmlns=&quot;http://www.w3.org/1998/Math/MathML&quot; display=&quot;block&quot; data-is-equatio=&quot;1&quot; data-latex=&quot;x&quot;&gt;&lt;mi&gt;x&lt;/mi&gt;&lt;/math&gt;" title="x">
              <a:extLst>
                <a:ext uri="{FF2B5EF4-FFF2-40B4-BE49-F238E27FC236}">
                  <a16:creationId xmlns:a16="http://schemas.microsoft.com/office/drawing/2014/main" id="{D0FE947E-89B1-CA9E-19DC-98DA382AF4FD}"/>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13" name="Google Shape;883;p73">
            <a:extLst>
              <a:ext uri="{FF2B5EF4-FFF2-40B4-BE49-F238E27FC236}">
                <a16:creationId xmlns:a16="http://schemas.microsoft.com/office/drawing/2014/main" id="{28EF9739-A1A3-AB0E-13B8-9AB832B592A7}"/>
              </a:ext>
            </a:extLst>
          </p:cNvPr>
          <p:cNvGrpSpPr/>
          <p:nvPr/>
        </p:nvGrpSpPr>
        <p:grpSpPr>
          <a:xfrm>
            <a:off x="8717370" y="2435386"/>
            <a:ext cx="1873500" cy="488700"/>
            <a:chOff x="1366500" y="1300400"/>
            <a:chExt cx="1873500" cy="488700"/>
          </a:xfrm>
        </p:grpSpPr>
        <p:sp>
          <p:nvSpPr>
            <p:cNvPr id="14" name="Google Shape;884;p73">
              <a:extLst>
                <a:ext uri="{FF2B5EF4-FFF2-40B4-BE49-F238E27FC236}">
                  <a16:creationId xmlns:a16="http://schemas.microsoft.com/office/drawing/2014/main" id="{604BC7C8-A5E7-667B-7BF4-F57250800C7D}"/>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15" name="Google Shape;885;p73" descr="&lt;math xmlns=&quot;http://www.w3.org/1998/Math/MathML&quot; display=&quot;block&quot; data-is-equatio=&quot;1&quot; data-latex=&quot;x&quot;&gt;&lt;mi&gt;x&lt;/mi&gt;&lt;/math&gt;" title="x">
              <a:extLst>
                <a:ext uri="{FF2B5EF4-FFF2-40B4-BE49-F238E27FC236}">
                  <a16:creationId xmlns:a16="http://schemas.microsoft.com/office/drawing/2014/main" id="{1A5E685F-3F12-B98C-E131-5BD35C827DD9}"/>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16" name="Google Shape;886;p73">
            <a:extLst>
              <a:ext uri="{FF2B5EF4-FFF2-40B4-BE49-F238E27FC236}">
                <a16:creationId xmlns:a16="http://schemas.microsoft.com/office/drawing/2014/main" id="{3C1729AD-CDBA-EDD2-FCF2-FA128DFC50A1}"/>
              </a:ext>
            </a:extLst>
          </p:cNvPr>
          <p:cNvGrpSpPr/>
          <p:nvPr/>
        </p:nvGrpSpPr>
        <p:grpSpPr>
          <a:xfrm>
            <a:off x="2239569" y="2464515"/>
            <a:ext cx="1873500" cy="488700"/>
            <a:chOff x="1366500" y="1300400"/>
            <a:chExt cx="1873500" cy="488700"/>
          </a:xfrm>
        </p:grpSpPr>
        <p:sp>
          <p:nvSpPr>
            <p:cNvPr id="17" name="Google Shape;887;p73">
              <a:extLst>
                <a:ext uri="{FF2B5EF4-FFF2-40B4-BE49-F238E27FC236}">
                  <a16:creationId xmlns:a16="http://schemas.microsoft.com/office/drawing/2014/main" id="{FF458776-EACB-8FE2-8468-BF93E5C79F4F}"/>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18" name="Google Shape;888;p73" descr="&lt;math xmlns=&quot;http://www.w3.org/1998/Math/MathML&quot; display=&quot;block&quot; data-is-equatio=&quot;1&quot; data-latex=&quot;x&quot;&gt;&lt;mi&gt;x&lt;/mi&gt;&lt;/math&gt;" title="x">
              <a:extLst>
                <a:ext uri="{FF2B5EF4-FFF2-40B4-BE49-F238E27FC236}">
                  <a16:creationId xmlns:a16="http://schemas.microsoft.com/office/drawing/2014/main" id="{D0492705-AC08-07C8-4E7F-69A002AD88C0}"/>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pic>
        <p:nvPicPr>
          <p:cNvPr id="19" name="Google Shape;889;p73" descr="&lt;math xmlns=&quot;http://www.w3.org/1998/Math/MathML&quot; display=&quot;block&quot; data-is-equatio=&quot;1&quot; data-latex=&quot;5x&quot;&gt;&lt;mn&gt;5&lt;/mn&gt;&lt;mi&gt;x&lt;/mi&gt;&lt;/math&gt;" title="5 x">
            <a:extLst>
              <a:ext uri="{FF2B5EF4-FFF2-40B4-BE49-F238E27FC236}">
                <a16:creationId xmlns:a16="http://schemas.microsoft.com/office/drawing/2014/main" id="{CDAAC468-17CE-A425-963D-94A834F54D0A}"/>
              </a:ext>
            </a:extLst>
          </p:cNvPr>
          <p:cNvPicPr preferRelativeResize="0"/>
          <p:nvPr/>
        </p:nvPicPr>
        <p:blipFill>
          <a:blip r:embed="rId3">
            <a:alphaModFix/>
          </a:blip>
          <a:stretch>
            <a:fillRect/>
          </a:stretch>
        </p:blipFill>
        <p:spPr>
          <a:xfrm>
            <a:off x="5591256" y="3314958"/>
            <a:ext cx="421200" cy="301805"/>
          </a:xfrm>
          <a:prstGeom prst="rect">
            <a:avLst/>
          </a:prstGeom>
          <a:noFill/>
          <a:ln>
            <a:noFill/>
          </a:ln>
        </p:spPr>
      </p:pic>
      <p:sp>
        <p:nvSpPr>
          <p:cNvPr id="20" name="Google Shape;890;p73">
            <a:extLst>
              <a:ext uri="{FF2B5EF4-FFF2-40B4-BE49-F238E27FC236}">
                <a16:creationId xmlns:a16="http://schemas.microsoft.com/office/drawing/2014/main" id="{E34E0A1E-9318-279B-F054-CEB227570AFF}"/>
              </a:ext>
            </a:extLst>
          </p:cNvPr>
          <p:cNvSpPr txBox="1">
            <a:spLocks/>
          </p:cNvSpPr>
          <p:nvPr/>
        </p:nvSpPr>
        <p:spPr>
          <a:xfrm>
            <a:off x="1091256" y="4417158"/>
            <a:ext cx="8237700" cy="3207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sz="2000" dirty="0"/>
              <a:t>How would we show                   using algebra tiles?  </a:t>
            </a:r>
          </a:p>
        </p:txBody>
      </p:sp>
      <p:pic>
        <p:nvPicPr>
          <p:cNvPr id="21" name="Google Shape;891;p73" descr="&lt;math xmlns=&quot;http://www.w3.org/1998/Math/MathML&quot; display=&quot;block&quot; data-is-equatio=&quot;1&quot; data-latex=&quot;2x&quot;&gt;&lt;mn&gt;2&lt;/mn&gt;&lt;mi&gt;x&lt;/mi&gt;&lt;/math&gt;" title="2 x">
            <a:extLst>
              <a:ext uri="{FF2B5EF4-FFF2-40B4-BE49-F238E27FC236}">
                <a16:creationId xmlns:a16="http://schemas.microsoft.com/office/drawing/2014/main" id="{6D71E26B-F3ED-81EF-D7DD-CFF540945424}"/>
              </a:ext>
            </a:extLst>
          </p:cNvPr>
          <p:cNvPicPr preferRelativeResize="0"/>
          <p:nvPr/>
        </p:nvPicPr>
        <p:blipFill>
          <a:blip r:embed="rId4">
            <a:alphaModFix/>
          </a:blip>
          <a:stretch>
            <a:fillRect/>
          </a:stretch>
        </p:blipFill>
        <p:spPr>
          <a:xfrm>
            <a:off x="3664856" y="4442248"/>
            <a:ext cx="304075" cy="209710"/>
          </a:xfrm>
          <a:prstGeom prst="rect">
            <a:avLst/>
          </a:prstGeom>
          <a:noFill/>
          <a:ln>
            <a:noFill/>
          </a:ln>
        </p:spPr>
      </p:pic>
      <p:grpSp>
        <p:nvGrpSpPr>
          <p:cNvPr id="22" name="Google Shape;892;p73">
            <a:extLst>
              <a:ext uri="{FF2B5EF4-FFF2-40B4-BE49-F238E27FC236}">
                <a16:creationId xmlns:a16="http://schemas.microsoft.com/office/drawing/2014/main" id="{2FFF97E7-56FB-80D2-83ED-E4997093EF52}"/>
              </a:ext>
            </a:extLst>
          </p:cNvPr>
          <p:cNvGrpSpPr/>
          <p:nvPr/>
        </p:nvGrpSpPr>
        <p:grpSpPr>
          <a:xfrm>
            <a:off x="1091256" y="5008458"/>
            <a:ext cx="1873500" cy="488700"/>
            <a:chOff x="1366500" y="1300400"/>
            <a:chExt cx="1873500" cy="488700"/>
          </a:xfrm>
        </p:grpSpPr>
        <p:sp>
          <p:nvSpPr>
            <p:cNvPr id="23" name="Google Shape;893;p73">
              <a:extLst>
                <a:ext uri="{FF2B5EF4-FFF2-40B4-BE49-F238E27FC236}">
                  <a16:creationId xmlns:a16="http://schemas.microsoft.com/office/drawing/2014/main" id="{13D0EE07-6702-E251-D743-296888A949C8}"/>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24" name="Google Shape;894;p73" descr="&lt;math xmlns=&quot;http://www.w3.org/1998/Math/MathML&quot; display=&quot;block&quot; data-is-equatio=&quot;1&quot; data-latex=&quot;x&quot;&gt;&lt;mi&gt;x&lt;/mi&gt;&lt;/math&gt;" title="x">
              <a:extLst>
                <a:ext uri="{FF2B5EF4-FFF2-40B4-BE49-F238E27FC236}">
                  <a16:creationId xmlns:a16="http://schemas.microsoft.com/office/drawing/2014/main" id="{C2F56593-36EA-7C86-85CA-29E9932E76DD}"/>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25" name="Google Shape;895;p73">
            <a:extLst>
              <a:ext uri="{FF2B5EF4-FFF2-40B4-BE49-F238E27FC236}">
                <a16:creationId xmlns:a16="http://schemas.microsoft.com/office/drawing/2014/main" id="{3CE4CFED-FDFA-D4FF-3027-A58FBD5A5D01}"/>
              </a:ext>
            </a:extLst>
          </p:cNvPr>
          <p:cNvGrpSpPr/>
          <p:nvPr/>
        </p:nvGrpSpPr>
        <p:grpSpPr>
          <a:xfrm>
            <a:off x="3654456" y="5008446"/>
            <a:ext cx="1873500" cy="488700"/>
            <a:chOff x="1366500" y="1300400"/>
            <a:chExt cx="1873500" cy="488700"/>
          </a:xfrm>
        </p:grpSpPr>
        <p:sp>
          <p:nvSpPr>
            <p:cNvPr id="26" name="Google Shape;896;p73">
              <a:extLst>
                <a:ext uri="{FF2B5EF4-FFF2-40B4-BE49-F238E27FC236}">
                  <a16:creationId xmlns:a16="http://schemas.microsoft.com/office/drawing/2014/main" id="{DACE9E7D-8B25-1B31-065C-86C9E3091594}"/>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27" name="Google Shape;897;p73" descr="&lt;math xmlns=&quot;http://www.w3.org/1998/Math/MathML&quot; display=&quot;block&quot; data-is-equatio=&quot;1&quot; data-latex=&quot;x&quot;&gt;&lt;mi&gt;x&lt;/mi&gt;&lt;/math&gt;" title="x">
              <a:extLst>
                <a:ext uri="{FF2B5EF4-FFF2-40B4-BE49-F238E27FC236}">
                  <a16:creationId xmlns:a16="http://schemas.microsoft.com/office/drawing/2014/main" id="{4E8AF505-4DA5-8B8E-748E-8677F58CB1EC}"/>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spTree>
    <p:extLst>
      <p:ext uri="{BB962C8B-B14F-4D97-AF65-F5344CB8AC3E}">
        <p14:creationId xmlns:p14="http://schemas.microsoft.com/office/powerpoint/2010/main" val="5946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2;p74">
            <a:extLst>
              <a:ext uri="{FF2B5EF4-FFF2-40B4-BE49-F238E27FC236}">
                <a16:creationId xmlns:a16="http://schemas.microsoft.com/office/drawing/2014/main" id="{7A15CC6F-9E8F-4ACF-7116-97E51D377834}"/>
              </a:ext>
            </a:extLst>
          </p:cNvPr>
          <p:cNvSpPr txBox="1">
            <a:spLocks/>
          </p:cNvSpPr>
          <p:nvPr/>
        </p:nvSpPr>
        <p:spPr>
          <a:xfrm>
            <a:off x="1511668" y="1633494"/>
            <a:ext cx="8237700" cy="7593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sz="2000"/>
              <a:t>When we have an </a:t>
            </a:r>
            <a:r>
              <a:rPr lang="en-GB" sz="2000" b="1"/>
              <a:t>expression</a:t>
            </a:r>
            <a:r>
              <a:rPr lang="en-GB" sz="2000"/>
              <a:t> made up of a single variable added to itself repeatedly, we can write that as a single </a:t>
            </a:r>
            <a:r>
              <a:rPr lang="en-GB" sz="2000" b="1"/>
              <a:t>term</a:t>
            </a:r>
            <a:r>
              <a:rPr lang="en-GB" sz="2000"/>
              <a:t>.  </a:t>
            </a:r>
          </a:p>
        </p:txBody>
      </p:sp>
      <p:sp>
        <p:nvSpPr>
          <p:cNvPr id="4" name="Google Shape;904;p74">
            <a:extLst>
              <a:ext uri="{FF2B5EF4-FFF2-40B4-BE49-F238E27FC236}">
                <a16:creationId xmlns:a16="http://schemas.microsoft.com/office/drawing/2014/main" id="{0138C7DB-A00B-A481-E2A0-4258692A0976}"/>
              </a:ext>
            </a:extLst>
          </p:cNvPr>
          <p:cNvSpPr txBox="1">
            <a:spLocks/>
          </p:cNvSpPr>
          <p:nvPr/>
        </p:nvSpPr>
        <p:spPr>
          <a:xfrm>
            <a:off x="1511668" y="2502869"/>
            <a:ext cx="8237700" cy="3207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sz="2000" dirty="0" err="1"/>
              <a:t>E.g</a:t>
            </a:r>
            <a:r>
              <a:rPr lang="en-GB" sz="2000" dirty="0"/>
              <a:t>                                                             can be written as    </a:t>
            </a:r>
          </a:p>
        </p:txBody>
      </p:sp>
      <p:pic>
        <p:nvPicPr>
          <p:cNvPr id="21" name="Google Shape;921;p74" descr="&lt;math xmlns=&quot;http://www.w3.org/1998/Math/MathML&quot; display=&quot;block&quot; data-is-equatio=&quot;1&quot; data-latex=&quot;n+n+n+n+n+n&quot;&gt;&lt;mi&gt;n&lt;/mi&gt;&lt;mo&gt;+&lt;/mo&gt;&lt;mi&gt;n&lt;/mi&gt;&lt;mo&gt;+&lt;/mo&gt;&lt;mi&gt;n&lt;/mi&gt;&lt;mo&gt;+&lt;/mo&gt;&lt;mi&gt;n&lt;/mi&gt;&lt;mo&gt;+&lt;/mo&gt;&lt;mi&gt;n&lt;/mi&gt;&lt;mo&gt;+&lt;/mo&gt;&lt;mi&gt;n&lt;/mi&gt;&lt;/math&gt;" title="n plus n plus n plus n plus n plus n">
            <a:extLst>
              <a:ext uri="{FF2B5EF4-FFF2-40B4-BE49-F238E27FC236}">
                <a16:creationId xmlns:a16="http://schemas.microsoft.com/office/drawing/2014/main" id="{F418E934-F0A2-E569-79CC-04D0572E9773}"/>
              </a:ext>
            </a:extLst>
          </p:cNvPr>
          <p:cNvPicPr preferRelativeResize="0"/>
          <p:nvPr/>
        </p:nvPicPr>
        <p:blipFill>
          <a:blip r:embed="rId2">
            <a:alphaModFix/>
          </a:blip>
          <a:stretch>
            <a:fillRect/>
          </a:stretch>
        </p:blipFill>
        <p:spPr>
          <a:xfrm>
            <a:off x="2129218" y="2571419"/>
            <a:ext cx="2786399" cy="191920"/>
          </a:xfrm>
          <a:prstGeom prst="rect">
            <a:avLst/>
          </a:prstGeom>
          <a:noFill/>
          <a:ln>
            <a:noFill/>
          </a:ln>
        </p:spPr>
      </p:pic>
      <p:pic>
        <p:nvPicPr>
          <p:cNvPr id="22" name="Google Shape;922;p74" descr="&lt;math xmlns=&quot;http://www.w3.org/1998/Math/MathML&quot; display=&quot;block&quot; data-is-equatio=&quot;1&quot; data-latex=&quot;6n&quot;&gt;&lt;mn&gt;6&lt;/mn&gt;&lt;mi&gt;n&lt;/mi&gt;&lt;/math&gt;" title="6 n">
            <a:extLst>
              <a:ext uri="{FF2B5EF4-FFF2-40B4-BE49-F238E27FC236}">
                <a16:creationId xmlns:a16="http://schemas.microsoft.com/office/drawing/2014/main" id="{A0382DA1-EA9C-2991-E965-00D5FB528D04}"/>
              </a:ext>
            </a:extLst>
          </p:cNvPr>
          <p:cNvPicPr preferRelativeResize="0"/>
          <p:nvPr/>
        </p:nvPicPr>
        <p:blipFill>
          <a:blip r:embed="rId3">
            <a:alphaModFix/>
          </a:blip>
          <a:stretch>
            <a:fillRect/>
          </a:stretch>
        </p:blipFill>
        <p:spPr>
          <a:xfrm>
            <a:off x="7407718" y="2555935"/>
            <a:ext cx="288000" cy="214584"/>
          </a:xfrm>
          <a:prstGeom prst="rect">
            <a:avLst/>
          </a:prstGeom>
          <a:noFill/>
          <a:ln>
            <a:noFill/>
          </a:ln>
        </p:spPr>
      </p:pic>
      <p:sp>
        <p:nvSpPr>
          <p:cNvPr id="29" name="Google Shape;910;p74">
            <a:extLst>
              <a:ext uri="{FF2B5EF4-FFF2-40B4-BE49-F238E27FC236}">
                <a16:creationId xmlns:a16="http://schemas.microsoft.com/office/drawing/2014/main" id="{182C98EE-B4A2-0A35-01F2-5B26C32ECF41}"/>
              </a:ext>
            </a:extLst>
          </p:cNvPr>
          <p:cNvSpPr/>
          <p:nvPr/>
        </p:nvSpPr>
        <p:spPr>
          <a:xfrm>
            <a:off x="4011552" y="3247558"/>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9C7978E-E13F-110C-D399-26554F915C29}"/>
                  </a:ext>
                </a:extLst>
              </p:cNvPr>
              <p:cNvSpPr txBox="1"/>
              <p:nvPr/>
            </p:nvSpPr>
            <p:spPr>
              <a:xfrm>
                <a:off x="4749238" y="3209910"/>
                <a:ext cx="73697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𝑛</m:t>
                      </m:r>
                    </m:oMath>
                  </m:oMathPara>
                </a14:m>
                <a:endParaRPr lang="en-GB" sz="2800" dirty="0"/>
              </a:p>
            </p:txBody>
          </p:sp>
        </mc:Choice>
        <mc:Fallback xmlns="">
          <p:sp>
            <p:nvSpPr>
              <p:cNvPr id="30" name="TextBox 29">
                <a:extLst>
                  <a:ext uri="{FF2B5EF4-FFF2-40B4-BE49-F238E27FC236}">
                    <a16:creationId xmlns:a16="http://schemas.microsoft.com/office/drawing/2014/main" id="{99C7978E-E13F-110C-D399-26554F915C29}"/>
                  </a:ext>
                </a:extLst>
              </p:cNvPr>
              <p:cNvSpPr txBox="1">
                <a:spLocks noRot="1" noChangeAspect="1" noMove="1" noResize="1" noEditPoints="1" noAdjustHandles="1" noChangeArrowheads="1" noChangeShapeType="1" noTextEdit="1"/>
              </p:cNvSpPr>
              <p:nvPr/>
            </p:nvSpPr>
            <p:spPr>
              <a:xfrm>
                <a:off x="4749238" y="3209910"/>
                <a:ext cx="736979" cy="523220"/>
              </a:xfrm>
              <a:prstGeom prst="rect">
                <a:avLst/>
              </a:prstGeom>
              <a:blipFill>
                <a:blip r:embed="rId4"/>
                <a:stretch>
                  <a:fillRect/>
                </a:stretch>
              </a:blipFill>
            </p:spPr>
            <p:txBody>
              <a:bodyPr/>
              <a:lstStyle/>
              <a:p>
                <a:r>
                  <a:rPr lang="en-GB">
                    <a:noFill/>
                  </a:rPr>
                  <a:t> </a:t>
                </a:r>
              </a:p>
            </p:txBody>
          </p:sp>
        </mc:Fallback>
      </mc:AlternateContent>
      <p:sp>
        <p:nvSpPr>
          <p:cNvPr id="31" name="Google Shape;910;p74">
            <a:extLst>
              <a:ext uri="{FF2B5EF4-FFF2-40B4-BE49-F238E27FC236}">
                <a16:creationId xmlns:a16="http://schemas.microsoft.com/office/drawing/2014/main" id="{5048C036-2C2E-44BF-D4FC-E0F6BB33E07A}"/>
              </a:ext>
            </a:extLst>
          </p:cNvPr>
          <p:cNvSpPr/>
          <p:nvPr/>
        </p:nvSpPr>
        <p:spPr>
          <a:xfrm>
            <a:off x="26634" y="3247558"/>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8749F56-5CA2-9762-51F0-FD90F7AE9F47}"/>
                  </a:ext>
                </a:extLst>
              </p:cNvPr>
              <p:cNvSpPr txBox="1"/>
              <p:nvPr/>
            </p:nvSpPr>
            <p:spPr>
              <a:xfrm>
                <a:off x="667190" y="3230298"/>
                <a:ext cx="73697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𝑛</m:t>
                      </m:r>
                    </m:oMath>
                  </m:oMathPara>
                </a14:m>
                <a:endParaRPr lang="en-GB" sz="2800" dirty="0"/>
              </a:p>
            </p:txBody>
          </p:sp>
        </mc:Choice>
        <mc:Fallback xmlns="">
          <p:sp>
            <p:nvSpPr>
              <p:cNvPr id="32" name="TextBox 31">
                <a:extLst>
                  <a:ext uri="{FF2B5EF4-FFF2-40B4-BE49-F238E27FC236}">
                    <a16:creationId xmlns:a16="http://schemas.microsoft.com/office/drawing/2014/main" id="{F8749F56-5CA2-9762-51F0-FD90F7AE9F47}"/>
                  </a:ext>
                </a:extLst>
              </p:cNvPr>
              <p:cNvSpPr txBox="1">
                <a:spLocks noRot="1" noChangeAspect="1" noMove="1" noResize="1" noEditPoints="1" noAdjustHandles="1" noChangeArrowheads="1" noChangeShapeType="1" noTextEdit="1"/>
              </p:cNvSpPr>
              <p:nvPr/>
            </p:nvSpPr>
            <p:spPr>
              <a:xfrm>
                <a:off x="667190" y="3230298"/>
                <a:ext cx="736979" cy="523220"/>
              </a:xfrm>
              <a:prstGeom prst="rect">
                <a:avLst/>
              </a:prstGeom>
              <a:blipFill>
                <a:blip r:embed="rId5"/>
                <a:stretch>
                  <a:fillRect/>
                </a:stretch>
              </a:blipFill>
            </p:spPr>
            <p:txBody>
              <a:bodyPr/>
              <a:lstStyle/>
              <a:p>
                <a:r>
                  <a:rPr lang="en-GB">
                    <a:noFill/>
                  </a:rPr>
                  <a:t> </a:t>
                </a:r>
              </a:p>
            </p:txBody>
          </p:sp>
        </mc:Fallback>
      </mc:AlternateContent>
      <p:sp>
        <p:nvSpPr>
          <p:cNvPr id="33" name="Google Shape;910;p74">
            <a:extLst>
              <a:ext uri="{FF2B5EF4-FFF2-40B4-BE49-F238E27FC236}">
                <a16:creationId xmlns:a16="http://schemas.microsoft.com/office/drawing/2014/main" id="{ABAB1920-3758-CA4A-F094-CA5835137A6B}"/>
              </a:ext>
            </a:extLst>
          </p:cNvPr>
          <p:cNvSpPr/>
          <p:nvPr/>
        </p:nvSpPr>
        <p:spPr>
          <a:xfrm>
            <a:off x="5982182" y="3253792"/>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E3C9E72-B6F5-619F-3804-9DA25F4563A8}"/>
                  </a:ext>
                </a:extLst>
              </p:cNvPr>
              <p:cNvSpPr txBox="1"/>
              <p:nvPr/>
            </p:nvSpPr>
            <p:spPr>
              <a:xfrm>
                <a:off x="6567352" y="3213038"/>
                <a:ext cx="73697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𝑛</m:t>
                      </m:r>
                    </m:oMath>
                  </m:oMathPara>
                </a14:m>
                <a:endParaRPr lang="en-GB" sz="2800" dirty="0"/>
              </a:p>
            </p:txBody>
          </p:sp>
        </mc:Choice>
        <mc:Fallback xmlns="">
          <p:sp>
            <p:nvSpPr>
              <p:cNvPr id="34" name="TextBox 33">
                <a:extLst>
                  <a:ext uri="{FF2B5EF4-FFF2-40B4-BE49-F238E27FC236}">
                    <a16:creationId xmlns:a16="http://schemas.microsoft.com/office/drawing/2014/main" id="{AE3C9E72-B6F5-619F-3804-9DA25F4563A8}"/>
                  </a:ext>
                </a:extLst>
              </p:cNvPr>
              <p:cNvSpPr txBox="1">
                <a:spLocks noRot="1" noChangeAspect="1" noMove="1" noResize="1" noEditPoints="1" noAdjustHandles="1" noChangeArrowheads="1" noChangeShapeType="1" noTextEdit="1"/>
              </p:cNvSpPr>
              <p:nvPr/>
            </p:nvSpPr>
            <p:spPr>
              <a:xfrm>
                <a:off x="6567352" y="3213038"/>
                <a:ext cx="736979" cy="523220"/>
              </a:xfrm>
              <a:prstGeom prst="rect">
                <a:avLst/>
              </a:prstGeom>
              <a:blipFill>
                <a:blip r:embed="rId6"/>
                <a:stretch>
                  <a:fillRect/>
                </a:stretch>
              </a:blipFill>
            </p:spPr>
            <p:txBody>
              <a:bodyPr/>
              <a:lstStyle/>
              <a:p>
                <a:r>
                  <a:rPr lang="en-GB">
                    <a:noFill/>
                  </a:rPr>
                  <a:t> </a:t>
                </a:r>
              </a:p>
            </p:txBody>
          </p:sp>
        </mc:Fallback>
      </mc:AlternateContent>
      <p:sp>
        <p:nvSpPr>
          <p:cNvPr id="35" name="Google Shape;910;p74">
            <a:extLst>
              <a:ext uri="{FF2B5EF4-FFF2-40B4-BE49-F238E27FC236}">
                <a16:creationId xmlns:a16="http://schemas.microsoft.com/office/drawing/2014/main" id="{EB90EF5F-FA7A-EEE1-7AFC-E87B18D91748}"/>
              </a:ext>
            </a:extLst>
          </p:cNvPr>
          <p:cNvSpPr/>
          <p:nvPr/>
        </p:nvSpPr>
        <p:spPr>
          <a:xfrm>
            <a:off x="7952812" y="3264818"/>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94D498F-4F75-256D-2486-6CD39C975A5C}"/>
                  </a:ext>
                </a:extLst>
              </p:cNvPr>
              <p:cNvSpPr txBox="1"/>
              <p:nvPr/>
            </p:nvSpPr>
            <p:spPr>
              <a:xfrm>
                <a:off x="8635112" y="3213038"/>
                <a:ext cx="73697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𝑛</m:t>
                      </m:r>
                    </m:oMath>
                  </m:oMathPara>
                </a14:m>
                <a:endParaRPr lang="en-GB" sz="2800" dirty="0"/>
              </a:p>
            </p:txBody>
          </p:sp>
        </mc:Choice>
        <mc:Fallback xmlns="">
          <p:sp>
            <p:nvSpPr>
              <p:cNvPr id="36" name="TextBox 35">
                <a:extLst>
                  <a:ext uri="{FF2B5EF4-FFF2-40B4-BE49-F238E27FC236}">
                    <a16:creationId xmlns:a16="http://schemas.microsoft.com/office/drawing/2014/main" id="{394D498F-4F75-256D-2486-6CD39C975A5C}"/>
                  </a:ext>
                </a:extLst>
              </p:cNvPr>
              <p:cNvSpPr txBox="1">
                <a:spLocks noRot="1" noChangeAspect="1" noMove="1" noResize="1" noEditPoints="1" noAdjustHandles="1" noChangeArrowheads="1" noChangeShapeType="1" noTextEdit="1"/>
              </p:cNvSpPr>
              <p:nvPr/>
            </p:nvSpPr>
            <p:spPr>
              <a:xfrm>
                <a:off x="8635112" y="3213038"/>
                <a:ext cx="736979" cy="523220"/>
              </a:xfrm>
              <a:prstGeom prst="rect">
                <a:avLst/>
              </a:prstGeom>
              <a:blipFill>
                <a:blip r:embed="rId7"/>
                <a:stretch>
                  <a:fillRect/>
                </a:stretch>
              </a:blipFill>
            </p:spPr>
            <p:txBody>
              <a:bodyPr/>
              <a:lstStyle/>
              <a:p>
                <a:r>
                  <a:rPr lang="en-GB">
                    <a:noFill/>
                  </a:rPr>
                  <a:t> </a:t>
                </a:r>
              </a:p>
            </p:txBody>
          </p:sp>
        </mc:Fallback>
      </mc:AlternateContent>
      <p:sp>
        <p:nvSpPr>
          <p:cNvPr id="37" name="Google Shape;910;p74">
            <a:extLst>
              <a:ext uri="{FF2B5EF4-FFF2-40B4-BE49-F238E27FC236}">
                <a16:creationId xmlns:a16="http://schemas.microsoft.com/office/drawing/2014/main" id="{307E6D08-491F-E1C2-7A6B-D427F67655B9}"/>
              </a:ext>
            </a:extLst>
          </p:cNvPr>
          <p:cNvSpPr/>
          <p:nvPr/>
        </p:nvSpPr>
        <p:spPr>
          <a:xfrm>
            <a:off x="2019093" y="3247558"/>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5C97433-6593-4EC8-385D-E8D61236C653}"/>
                  </a:ext>
                </a:extLst>
              </p:cNvPr>
              <p:cNvSpPr txBox="1"/>
              <p:nvPr/>
            </p:nvSpPr>
            <p:spPr>
              <a:xfrm>
                <a:off x="2672600" y="3187328"/>
                <a:ext cx="73697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𝑛</m:t>
                      </m:r>
                    </m:oMath>
                  </m:oMathPara>
                </a14:m>
                <a:endParaRPr lang="en-GB" sz="2800" dirty="0"/>
              </a:p>
            </p:txBody>
          </p:sp>
        </mc:Choice>
        <mc:Fallback xmlns="">
          <p:sp>
            <p:nvSpPr>
              <p:cNvPr id="38" name="TextBox 37">
                <a:extLst>
                  <a:ext uri="{FF2B5EF4-FFF2-40B4-BE49-F238E27FC236}">
                    <a16:creationId xmlns:a16="http://schemas.microsoft.com/office/drawing/2014/main" id="{95C97433-6593-4EC8-385D-E8D61236C653}"/>
                  </a:ext>
                </a:extLst>
              </p:cNvPr>
              <p:cNvSpPr txBox="1">
                <a:spLocks noRot="1" noChangeAspect="1" noMove="1" noResize="1" noEditPoints="1" noAdjustHandles="1" noChangeArrowheads="1" noChangeShapeType="1" noTextEdit="1"/>
              </p:cNvSpPr>
              <p:nvPr/>
            </p:nvSpPr>
            <p:spPr>
              <a:xfrm>
                <a:off x="2672600" y="3187328"/>
                <a:ext cx="736979" cy="523220"/>
              </a:xfrm>
              <a:prstGeom prst="rect">
                <a:avLst/>
              </a:prstGeom>
              <a:blipFill>
                <a:blip r:embed="rId8"/>
                <a:stretch>
                  <a:fillRect/>
                </a:stretch>
              </a:blipFill>
            </p:spPr>
            <p:txBody>
              <a:bodyPr/>
              <a:lstStyle/>
              <a:p>
                <a:r>
                  <a:rPr lang="en-GB">
                    <a:noFill/>
                  </a:rPr>
                  <a:t> </a:t>
                </a:r>
              </a:p>
            </p:txBody>
          </p:sp>
        </mc:Fallback>
      </mc:AlternateContent>
      <p:sp>
        <p:nvSpPr>
          <p:cNvPr id="39" name="Google Shape;910;p74">
            <a:extLst>
              <a:ext uri="{FF2B5EF4-FFF2-40B4-BE49-F238E27FC236}">
                <a16:creationId xmlns:a16="http://schemas.microsoft.com/office/drawing/2014/main" id="{A8C2A581-B58A-BE77-180E-DB0FB55927D4}"/>
              </a:ext>
            </a:extLst>
          </p:cNvPr>
          <p:cNvSpPr/>
          <p:nvPr/>
        </p:nvSpPr>
        <p:spPr>
          <a:xfrm>
            <a:off x="9923442" y="3264818"/>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654CF32-8063-F166-081F-8EBCF77C309B}"/>
                  </a:ext>
                </a:extLst>
              </p:cNvPr>
              <p:cNvSpPr txBox="1"/>
              <p:nvPr/>
            </p:nvSpPr>
            <p:spPr>
              <a:xfrm>
                <a:off x="10533447" y="3230298"/>
                <a:ext cx="73697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𝑛</m:t>
                      </m:r>
                    </m:oMath>
                  </m:oMathPara>
                </a14:m>
                <a:endParaRPr lang="en-GB" sz="2800" dirty="0"/>
              </a:p>
            </p:txBody>
          </p:sp>
        </mc:Choice>
        <mc:Fallback xmlns="">
          <p:sp>
            <p:nvSpPr>
              <p:cNvPr id="40" name="TextBox 39">
                <a:extLst>
                  <a:ext uri="{FF2B5EF4-FFF2-40B4-BE49-F238E27FC236}">
                    <a16:creationId xmlns:a16="http://schemas.microsoft.com/office/drawing/2014/main" id="{7654CF32-8063-F166-081F-8EBCF77C309B}"/>
                  </a:ext>
                </a:extLst>
              </p:cNvPr>
              <p:cNvSpPr txBox="1">
                <a:spLocks noRot="1" noChangeAspect="1" noMove="1" noResize="1" noEditPoints="1" noAdjustHandles="1" noChangeArrowheads="1" noChangeShapeType="1" noTextEdit="1"/>
              </p:cNvSpPr>
              <p:nvPr/>
            </p:nvSpPr>
            <p:spPr>
              <a:xfrm>
                <a:off x="10533447" y="3230298"/>
                <a:ext cx="736979" cy="523220"/>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29773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906;p74">
            <a:extLst>
              <a:ext uri="{FF2B5EF4-FFF2-40B4-BE49-F238E27FC236}">
                <a16:creationId xmlns:a16="http://schemas.microsoft.com/office/drawing/2014/main" id="{F4F84E10-90CD-4B92-FDE8-0716E8902544}"/>
              </a:ext>
            </a:extLst>
          </p:cNvPr>
          <p:cNvGrpSpPr/>
          <p:nvPr/>
        </p:nvGrpSpPr>
        <p:grpSpPr>
          <a:xfrm>
            <a:off x="3422862" y="2477388"/>
            <a:ext cx="1873500" cy="488700"/>
            <a:chOff x="1366500" y="1300400"/>
            <a:chExt cx="1873500" cy="488700"/>
          </a:xfrm>
        </p:grpSpPr>
        <p:sp>
          <p:nvSpPr>
            <p:cNvPr id="3" name="Google Shape;907;p74">
              <a:extLst>
                <a:ext uri="{FF2B5EF4-FFF2-40B4-BE49-F238E27FC236}">
                  <a16:creationId xmlns:a16="http://schemas.microsoft.com/office/drawing/2014/main" id="{9A5E481A-AE2F-F5B0-36D2-248873465ED5}"/>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4" name="Google Shape;908;p74" descr="&lt;math xmlns=&quot;http://www.w3.org/1998/Math/MathML&quot; display=&quot;block&quot; data-is-equatio=&quot;1&quot; data-latex=&quot;x&quot;&gt;&lt;mi&gt;x&lt;/mi&gt;&lt;/math&gt;" title="x">
              <a:extLst>
                <a:ext uri="{FF2B5EF4-FFF2-40B4-BE49-F238E27FC236}">
                  <a16:creationId xmlns:a16="http://schemas.microsoft.com/office/drawing/2014/main" id="{21876CE5-C0FE-98C4-D0ED-89CD9BD88B0E}"/>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5" name="Google Shape;909;p74">
            <a:extLst>
              <a:ext uri="{FF2B5EF4-FFF2-40B4-BE49-F238E27FC236}">
                <a16:creationId xmlns:a16="http://schemas.microsoft.com/office/drawing/2014/main" id="{76A35681-72F6-EB2E-CF60-F5D4B68DE082}"/>
              </a:ext>
            </a:extLst>
          </p:cNvPr>
          <p:cNvGrpSpPr/>
          <p:nvPr/>
        </p:nvGrpSpPr>
        <p:grpSpPr>
          <a:xfrm>
            <a:off x="2002987" y="3068700"/>
            <a:ext cx="1873500" cy="488700"/>
            <a:chOff x="1366500" y="1300400"/>
            <a:chExt cx="1873500" cy="488700"/>
          </a:xfrm>
        </p:grpSpPr>
        <p:sp>
          <p:nvSpPr>
            <p:cNvPr id="6" name="Google Shape;910;p74">
              <a:extLst>
                <a:ext uri="{FF2B5EF4-FFF2-40B4-BE49-F238E27FC236}">
                  <a16:creationId xmlns:a16="http://schemas.microsoft.com/office/drawing/2014/main" id="{0E599FBF-3726-7AE5-1A06-454282B8AA7E}"/>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7" name="Google Shape;911;p74" descr="&lt;math xmlns=&quot;http://www.w3.org/1998/Math/MathML&quot; display=&quot;block&quot; data-is-equatio=&quot;1&quot; data-latex=&quot;x&quot;&gt;&lt;mi&gt;x&lt;/mi&gt;&lt;/math&gt;" title="x">
              <a:extLst>
                <a:ext uri="{FF2B5EF4-FFF2-40B4-BE49-F238E27FC236}">
                  <a16:creationId xmlns:a16="http://schemas.microsoft.com/office/drawing/2014/main" id="{19D8575B-7B79-B41A-D97D-4C5FC270ADC8}"/>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8" name="Google Shape;912;p74">
            <a:extLst>
              <a:ext uri="{FF2B5EF4-FFF2-40B4-BE49-F238E27FC236}">
                <a16:creationId xmlns:a16="http://schemas.microsoft.com/office/drawing/2014/main" id="{410A55F9-D1DF-65CC-0B84-3E0449FF47CF}"/>
              </a:ext>
            </a:extLst>
          </p:cNvPr>
          <p:cNvGrpSpPr/>
          <p:nvPr/>
        </p:nvGrpSpPr>
        <p:grpSpPr>
          <a:xfrm>
            <a:off x="4967812" y="3068688"/>
            <a:ext cx="1873500" cy="488700"/>
            <a:chOff x="1366500" y="1300400"/>
            <a:chExt cx="1873500" cy="488700"/>
          </a:xfrm>
        </p:grpSpPr>
        <p:sp>
          <p:nvSpPr>
            <p:cNvPr id="9" name="Google Shape;913;p74">
              <a:extLst>
                <a:ext uri="{FF2B5EF4-FFF2-40B4-BE49-F238E27FC236}">
                  <a16:creationId xmlns:a16="http://schemas.microsoft.com/office/drawing/2014/main" id="{1DB7EA2F-1479-1D56-3845-6D96AE748422}"/>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10" name="Google Shape;914;p74" descr="&lt;math xmlns=&quot;http://www.w3.org/1998/Math/MathML&quot; display=&quot;block&quot; data-is-equatio=&quot;1&quot; data-latex=&quot;x&quot;&gt;&lt;mi&gt;x&lt;/mi&gt;&lt;/math&gt;" title="x">
              <a:extLst>
                <a:ext uri="{FF2B5EF4-FFF2-40B4-BE49-F238E27FC236}">
                  <a16:creationId xmlns:a16="http://schemas.microsoft.com/office/drawing/2014/main" id="{987AE65A-2229-8712-53C7-B4F4EB91A1F0}"/>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pic>
        <p:nvPicPr>
          <p:cNvPr id="11" name="Google Shape;915;p74" descr="&lt;math xmlns=&quot;http://www.w3.org/1998/Math/MathML&quot; display=&quot;block&quot; data-is-equatio=&quot;1&quot; data-latex=&quot;x&quot;&gt;&lt;mi&gt;x&lt;/mi&gt;&lt;/math&gt;" title="x">
            <a:extLst>
              <a:ext uri="{FF2B5EF4-FFF2-40B4-BE49-F238E27FC236}">
                <a16:creationId xmlns:a16="http://schemas.microsoft.com/office/drawing/2014/main" id="{32B97B46-EF7E-CE3F-C2F3-3DAAE6E18026}"/>
              </a:ext>
            </a:extLst>
          </p:cNvPr>
          <p:cNvPicPr preferRelativeResize="0"/>
          <p:nvPr/>
        </p:nvPicPr>
        <p:blipFill>
          <a:blip r:embed="rId2">
            <a:alphaModFix/>
          </a:blip>
          <a:stretch>
            <a:fillRect/>
          </a:stretch>
        </p:blipFill>
        <p:spPr>
          <a:xfrm>
            <a:off x="7453386" y="2811700"/>
            <a:ext cx="225768" cy="205700"/>
          </a:xfrm>
          <a:prstGeom prst="rect">
            <a:avLst/>
          </a:prstGeom>
          <a:noFill/>
          <a:ln>
            <a:noFill/>
          </a:ln>
        </p:spPr>
      </p:pic>
      <p:sp>
        <p:nvSpPr>
          <p:cNvPr id="12" name="Google Shape;916;p74">
            <a:extLst>
              <a:ext uri="{FF2B5EF4-FFF2-40B4-BE49-F238E27FC236}">
                <a16:creationId xmlns:a16="http://schemas.microsoft.com/office/drawing/2014/main" id="{D0FCD2E5-8380-5446-9263-2D825F978B7A}"/>
              </a:ext>
            </a:extLst>
          </p:cNvPr>
          <p:cNvSpPr txBox="1">
            <a:spLocks/>
          </p:cNvSpPr>
          <p:nvPr/>
        </p:nvSpPr>
        <p:spPr>
          <a:xfrm>
            <a:off x="7742762" y="2724600"/>
            <a:ext cx="288000" cy="3207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sz="2400"/>
              <a:t>+    </a:t>
            </a:r>
          </a:p>
        </p:txBody>
      </p:sp>
      <p:pic>
        <p:nvPicPr>
          <p:cNvPr id="13" name="Google Shape;917;p74" descr="&lt;math xmlns=&quot;http://www.w3.org/1998/Math/MathML&quot; display=&quot;block&quot; data-is-equatio=&quot;1&quot; data-latex=&quot;x&quot;&gt;&lt;mi&gt;x&lt;/mi&gt;&lt;/math&gt;" title="x">
            <a:extLst>
              <a:ext uri="{FF2B5EF4-FFF2-40B4-BE49-F238E27FC236}">
                <a16:creationId xmlns:a16="http://schemas.microsoft.com/office/drawing/2014/main" id="{B519B1CD-0803-51EC-F7A6-4AB503115CDA}"/>
              </a:ext>
            </a:extLst>
          </p:cNvPr>
          <p:cNvPicPr preferRelativeResize="0"/>
          <p:nvPr/>
        </p:nvPicPr>
        <p:blipFill>
          <a:blip r:embed="rId2">
            <a:alphaModFix/>
          </a:blip>
          <a:stretch>
            <a:fillRect/>
          </a:stretch>
        </p:blipFill>
        <p:spPr>
          <a:xfrm>
            <a:off x="7950036" y="2811700"/>
            <a:ext cx="225768" cy="205700"/>
          </a:xfrm>
          <a:prstGeom prst="rect">
            <a:avLst/>
          </a:prstGeom>
          <a:noFill/>
          <a:ln>
            <a:noFill/>
          </a:ln>
        </p:spPr>
      </p:pic>
      <p:sp>
        <p:nvSpPr>
          <p:cNvPr id="14" name="Google Shape;918;p74">
            <a:extLst>
              <a:ext uri="{FF2B5EF4-FFF2-40B4-BE49-F238E27FC236}">
                <a16:creationId xmlns:a16="http://schemas.microsoft.com/office/drawing/2014/main" id="{09B25232-6C9F-19DB-360C-480947ACFC5D}"/>
              </a:ext>
            </a:extLst>
          </p:cNvPr>
          <p:cNvSpPr txBox="1">
            <a:spLocks/>
          </p:cNvSpPr>
          <p:nvPr/>
        </p:nvSpPr>
        <p:spPr>
          <a:xfrm>
            <a:off x="8725804" y="2696700"/>
            <a:ext cx="288000" cy="3207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sz="2400"/>
              <a:t>-    </a:t>
            </a:r>
          </a:p>
        </p:txBody>
      </p:sp>
      <p:pic>
        <p:nvPicPr>
          <p:cNvPr id="15" name="Google Shape;919;p74" descr="&lt;math xmlns=&quot;http://www.w3.org/1998/Math/MathML&quot; display=&quot;block&quot; data-is-equatio=&quot;1&quot; data-latex=&quot;x&quot;&gt;&lt;mi&gt;x&lt;/mi&gt;&lt;/math&gt;" title="x">
            <a:extLst>
              <a:ext uri="{FF2B5EF4-FFF2-40B4-BE49-F238E27FC236}">
                <a16:creationId xmlns:a16="http://schemas.microsoft.com/office/drawing/2014/main" id="{8B7DBC48-94D1-04A4-9DDA-C096058AD714}"/>
              </a:ext>
            </a:extLst>
          </p:cNvPr>
          <p:cNvPicPr preferRelativeResize="0"/>
          <p:nvPr/>
        </p:nvPicPr>
        <p:blipFill>
          <a:blip r:embed="rId2">
            <a:alphaModFix/>
          </a:blip>
          <a:stretch>
            <a:fillRect/>
          </a:stretch>
        </p:blipFill>
        <p:spPr>
          <a:xfrm>
            <a:off x="8917978" y="2811700"/>
            <a:ext cx="225768" cy="205700"/>
          </a:xfrm>
          <a:prstGeom prst="rect">
            <a:avLst/>
          </a:prstGeom>
          <a:noFill/>
          <a:ln>
            <a:noFill/>
          </a:ln>
        </p:spPr>
      </p:pic>
      <p:pic>
        <p:nvPicPr>
          <p:cNvPr id="16" name="Google Shape;920;p74" descr="&lt;math xmlns=&quot;http://www.w3.org/1998/Math/MathML&quot; display=&quot;block&quot; data-is-equatio=&quot;1&quot; data-latex=&quot;2x&quot;&gt;&lt;mn&gt;2&lt;/mn&gt;&lt;mi&gt;x&lt;/mi&gt;&lt;/math&gt;" title="2 x">
            <a:extLst>
              <a:ext uri="{FF2B5EF4-FFF2-40B4-BE49-F238E27FC236}">
                <a16:creationId xmlns:a16="http://schemas.microsoft.com/office/drawing/2014/main" id="{E51533FF-94CA-A259-6999-AE2B0438554B}"/>
              </a:ext>
            </a:extLst>
          </p:cNvPr>
          <p:cNvPicPr preferRelativeResize="0"/>
          <p:nvPr/>
        </p:nvPicPr>
        <p:blipFill>
          <a:blip r:embed="rId3">
            <a:alphaModFix/>
          </a:blip>
          <a:stretch>
            <a:fillRect/>
          </a:stretch>
        </p:blipFill>
        <p:spPr>
          <a:xfrm>
            <a:off x="8100931" y="2724592"/>
            <a:ext cx="428400" cy="295563"/>
          </a:xfrm>
          <a:prstGeom prst="rect">
            <a:avLst/>
          </a:prstGeom>
          <a:noFill/>
          <a:ln>
            <a:noFill/>
          </a:ln>
        </p:spPr>
      </p:pic>
      <p:sp>
        <p:nvSpPr>
          <p:cNvPr id="17" name="Google Shape;923;p74">
            <a:extLst>
              <a:ext uri="{FF2B5EF4-FFF2-40B4-BE49-F238E27FC236}">
                <a16:creationId xmlns:a16="http://schemas.microsoft.com/office/drawing/2014/main" id="{9723E356-783B-9857-C008-88FA826FE1CE}"/>
              </a:ext>
            </a:extLst>
          </p:cNvPr>
          <p:cNvSpPr txBox="1">
            <a:spLocks/>
          </p:cNvSpPr>
          <p:nvPr/>
        </p:nvSpPr>
        <p:spPr>
          <a:xfrm>
            <a:off x="8241329" y="2727321"/>
            <a:ext cx="288000" cy="3207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sz="2400"/>
              <a:t>+    </a:t>
            </a:r>
          </a:p>
        </p:txBody>
      </p:sp>
      <p:pic>
        <p:nvPicPr>
          <p:cNvPr id="18" name="Google Shape;924;p74" descr="&lt;math xmlns=&quot;http://www.w3.org/1998/Math/MathML&quot; display=&quot;block&quot; data-is-equatio=&quot;1&quot; data-latex=&quot;x&quot;&gt;&lt;mi&gt;x&lt;/mi&gt;&lt;/math&gt;" title="x">
            <a:extLst>
              <a:ext uri="{FF2B5EF4-FFF2-40B4-BE49-F238E27FC236}">
                <a16:creationId xmlns:a16="http://schemas.microsoft.com/office/drawing/2014/main" id="{F430039A-BCCA-D718-7724-748C7D133F17}"/>
              </a:ext>
            </a:extLst>
          </p:cNvPr>
          <p:cNvPicPr preferRelativeResize="0"/>
          <p:nvPr/>
        </p:nvPicPr>
        <p:blipFill>
          <a:blip r:embed="rId2">
            <a:alphaModFix/>
          </a:blip>
          <a:stretch>
            <a:fillRect/>
          </a:stretch>
        </p:blipFill>
        <p:spPr>
          <a:xfrm>
            <a:off x="8448603" y="2814421"/>
            <a:ext cx="225768" cy="205700"/>
          </a:xfrm>
          <a:prstGeom prst="rect">
            <a:avLst/>
          </a:prstGeom>
          <a:noFill/>
          <a:ln>
            <a:noFill/>
          </a:ln>
        </p:spPr>
      </p:pic>
      <p:sp>
        <p:nvSpPr>
          <p:cNvPr id="19" name="Google Shape;905;p74">
            <a:extLst>
              <a:ext uri="{FF2B5EF4-FFF2-40B4-BE49-F238E27FC236}">
                <a16:creationId xmlns:a16="http://schemas.microsoft.com/office/drawing/2014/main" id="{C929C593-4566-370B-994E-E932035C751B}"/>
              </a:ext>
            </a:extLst>
          </p:cNvPr>
          <p:cNvSpPr txBox="1">
            <a:spLocks/>
          </p:cNvSpPr>
          <p:nvPr/>
        </p:nvSpPr>
        <p:spPr>
          <a:xfrm>
            <a:off x="1484372" y="904975"/>
            <a:ext cx="8237700" cy="7593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sz="2000" dirty="0"/>
              <a:t>This works with subtraction as well  </a:t>
            </a:r>
          </a:p>
        </p:txBody>
      </p:sp>
    </p:spTree>
    <p:extLst>
      <p:ext uri="{BB962C8B-B14F-4D97-AF65-F5344CB8AC3E}">
        <p14:creationId xmlns:p14="http://schemas.microsoft.com/office/powerpoint/2010/main" val="107601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8"/>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30;p75">
            <a:extLst>
              <a:ext uri="{FF2B5EF4-FFF2-40B4-BE49-F238E27FC236}">
                <a16:creationId xmlns:a16="http://schemas.microsoft.com/office/drawing/2014/main" id="{3C8D8C7D-0426-14E1-3254-A0A21F2E0DA9}"/>
              </a:ext>
            </a:extLst>
          </p:cNvPr>
          <p:cNvSpPr txBox="1">
            <a:spLocks/>
          </p:cNvSpPr>
          <p:nvPr/>
        </p:nvSpPr>
        <p:spPr>
          <a:xfrm>
            <a:off x="1133296" y="2106156"/>
            <a:ext cx="8237700" cy="7593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sz="2000"/>
              <a:t>Subtracting a variable is the same as adding the negative of that variable.  </a:t>
            </a:r>
          </a:p>
        </p:txBody>
      </p:sp>
      <p:sp>
        <p:nvSpPr>
          <p:cNvPr id="4" name="Google Shape;931;p75">
            <a:extLst>
              <a:ext uri="{FF2B5EF4-FFF2-40B4-BE49-F238E27FC236}">
                <a16:creationId xmlns:a16="http://schemas.microsoft.com/office/drawing/2014/main" id="{B8E0BBCD-8720-5C3C-2EB4-B3A9E461B1CA}"/>
              </a:ext>
            </a:extLst>
          </p:cNvPr>
          <p:cNvSpPr txBox="1">
            <a:spLocks/>
          </p:cNvSpPr>
          <p:nvPr/>
        </p:nvSpPr>
        <p:spPr>
          <a:xfrm>
            <a:off x="1133296" y="3242881"/>
            <a:ext cx="8237700" cy="7593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sz="2000"/>
              <a:t>This can be represented as:   </a:t>
            </a:r>
          </a:p>
        </p:txBody>
      </p:sp>
      <p:grpSp>
        <p:nvGrpSpPr>
          <p:cNvPr id="5" name="Google Shape;932;p75">
            <a:extLst>
              <a:ext uri="{FF2B5EF4-FFF2-40B4-BE49-F238E27FC236}">
                <a16:creationId xmlns:a16="http://schemas.microsoft.com/office/drawing/2014/main" id="{33806361-6884-AD00-033A-06E986168A14}"/>
              </a:ext>
            </a:extLst>
          </p:cNvPr>
          <p:cNvGrpSpPr/>
          <p:nvPr/>
        </p:nvGrpSpPr>
        <p:grpSpPr>
          <a:xfrm>
            <a:off x="2553171" y="3803694"/>
            <a:ext cx="1873500" cy="488700"/>
            <a:chOff x="1366500" y="1300400"/>
            <a:chExt cx="1873500" cy="488700"/>
          </a:xfrm>
        </p:grpSpPr>
        <p:sp>
          <p:nvSpPr>
            <p:cNvPr id="6" name="Google Shape;933;p75">
              <a:extLst>
                <a:ext uri="{FF2B5EF4-FFF2-40B4-BE49-F238E27FC236}">
                  <a16:creationId xmlns:a16="http://schemas.microsoft.com/office/drawing/2014/main" id="{87273D9C-E4B4-CCD7-BB7B-F35D004DE160}"/>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7" name="Google Shape;934;p75" descr="&lt;math xmlns=&quot;http://www.w3.org/1998/Math/MathML&quot; display=&quot;block&quot; data-is-equatio=&quot;1&quot; data-latex=&quot;x&quot;&gt;&lt;mi&gt;x&lt;/mi&gt;&lt;/math&gt;" title="x">
              <a:extLst>
                <a:ext uri="{FF2B5EF4-FFF2-40B4-BE49-F238E27FC236}">
                  <a16:creationId xmlns:a16="http://schemas.microsoft.com/office/drawing/2014/main" id="{1FF36EFF-9800-14B8-793E-C28B67B39E37}"/>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8" name="Google Shape;935;p75">
            <a:extLst>
              <a:ext uri="{FF2B5EF4-FFF2-40B4-BE49-F238E27FC236}">
                <a16:creationId xmlns:a16="http://schemas.microsoft.com/office/drawing/2014/main" id="{537A69F5-84E2-DCDD-6082-9A32B0DB83C5}"/>
              </a:ext>
            </a:extLst>
          </p:cNvPr>
          <p:cNvGrpSpPr/>
          <p:nvPr/>
        </p:nvGrpSpPr>
        <p:grpSpPr>
          <a:xfrm>
            <a:off x="1133296" y="4395006"/>
            <a:ext cx="1873500" cy="488700"/>
            <a:chOff x="1366500" y="1300400"/>
            <a:chExt cx="1873500" cy="488700"/>
          </a:xfrm>
        </p:grpSpPr>
        <p:sp>
          <p:nvSpPr>
            <p:cNvPr id="9" name="Google Shape;936;p75">
              <a:extLst>
                <a:ext uri="{FF2B5EF4-FFF2-40B4-BE49-F238E27FC236}">
                  <a16:creationId xmlns:a16="http://schemas.microsoft.com/office/drawing/2014/main" id="{348D7907-3091-B378-340F-3047B01FE70B}"/>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10" name="Google Shape;937;p75" descr="&lt;math xmlns=&quot;http://www.w3.org/1998/Math/MathML&quot; display=&quot;block&quot; data-is-equatio=&quot;1&quot; data-latex=&quot;x&quot;&gt;&lt;mi&gt;x&lt;/mi&gt;&lt;/math&gt;" title="x">
              <a:extLst>
                <a:ext uri="{FF2B5EF4-FFF2-40B4-BE49-F238E27FC236}">
                  <a16:creationId xmlns:a16="http://schemas.microsoft.com/office/drawing/2014/main" id="{C0777125-55AC-0B92-8864-BB5863CAE263}"/>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11" name="Google Shape;938;p75">
            <a:extLst>
              <a:ext uri="{FF2B5EF4-FFF2-40B4-BE49-F238E27FC236}">
                <a16:creationId xmlns:a16="http://schemas.microsoft.com/office/drawing/2014/main" id="{DB0BC92A-5969-3728-1F7E-3881D91083B0}"/>
              </a:ext>
            </a:extLst>
          </p:cNvPr>
          <p:cNvGrpSpPr/>
          <p:nvPr/>
        </p:nvGrpSpPr>
        <p:grpSpPr>
          <a:xfrm>
            <a:off x="4098121" y="4394994"/>
            <a:ext cx="1873500" cy="488700"/>
            <a:chOff x="1366500" y="1300400"/>
            <a:chExt cx="1873500" cy="488700"/>
          </a:xfrm>
        </p:grpSpPr>
        <p:sp>
          <p:nvSpPr>
            <p:cNvPr id="12" name="Google Shape;939;p75">
              <a:extLst>
                <a:ext uri="{FF2B5EF4-FFF2-40B4-BE49-F238E27FC236}">
                  <a16:creationId xmlns:a16="http://schemas.microsoft.com/office/drawing/2014/main" id="{D94AA9BD-5810-F320-3C28-F7B3E8D98A74}"/>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13" name="Google Shape;940;p75" descr="&lt;math xmlns=&quot;http://www.w3.org/1998/Math/MathML&quot; display=&quot;block&quot; data-is-equatio=&quot;1&quot; data-latex=&quot;x&quot;&gt;&lt;mi&gt;x&lt;/mi&gt;&lt;/math&gt;" title="x">
              <a:extLst>
                <a:ext uri="{FF2B5EF4-FFF2-40B4-BE49-F238E27FC236}">
                  <a16:creationId xmlns:a16="http://schemas.microsoft.com/office/drawing/2014/main" id="{DA6912DD-AAE1-2FCD-58C7-BDA35B10ACE8}"/>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14" name="Google Shape;941;p75">
            <a:extLst>
              <a:ext uri="{FF2B5EF4-FFF2-40B4-BE49-F238E27FC236}">
                <a16:creationId xmlns:a16="http://schemas.microsoft.com/office/drawing/2014/main" id="{9FC1796E-B51F-C2CA-FC47-7A4E3A40771A}"/>
              </a:ext>
            </a:extLst>
          </p:cNvPr>
          <p:cNvGrpSpPr/>
          <p:nvPr/>
        </p:nvGrpSpPr>
        <p:grpSpPr>
          <a:xfrm>
            <a:off x="6027596" y="4526473"/>
            <a:ext cx="1873500" cy="488700"/>
            <a:chOff x="4414500" y="1300400"/>
            <a:chExt cx="1873500" cy="488700"/>
          </a:xfrm>
        </p:grpSpPr>
        <p:sp>
          <p:nvSpPr>
            <p:cNvPr id="15" name="Google Shape;942;p75">
              <a:extLst>
                <a:ext uri="{FF2B5EF4-FFF2-40B4-BE49-F238E27FC236}">
                  <a16:creationId xmlns:a16="http://schemas.microsoft.com/office/drawing/2014/main" id="{39EDB03B-0AD9-E565-B6C6-DCFA39FFCB01}"/>
                </a:ext>
              </a:extLst>
            </p:cNvPr>
            <p:cNvSpPr/>
            <p:nvPr/>
          </p:nvSpPr>
          <p:spPr>
            <a:xfrm>
              <a:off x="4414500" y="1300400"/>
              <a:ext cx="1873500" cy="488700"/>
            </a:xfrm>
            <a:prstGeom prst="rect">
              <a:avLst/>
            </a:prstGeom>
            <a:solidFill>
              <a:srgbClr val="F4CCCC"/>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16" name="Google Shape;943;p75" descr="&lt;math xmlns=&quot;http://www.w3.org/1998/Math/MathML&quot; display=&quot;block&quot; data-is-equatio=&quot;1&quot; data-latex=&quot;-x&quot;&gt;&lt;mo&gt;−&lt;/mo&gt;&lt;mi&gt;x&lt;/mi&gt;&lt;/math&gt;" title="negative x">
              <a:extLst>
                <a:ext uri="{FF2B5EF4-FFF2-40B4-BE49-F238E27FC236}">
                  <a16:creationId xmlns:a16="http://schemas.microsoft.com/office/drawing/2014/main" id="{C77306FE-3A91-3955-F6EE-E00A72C4EDB1}"/>
                </a:ext>
              </a:extLst>
            </p:cNvPr>
            <p:cNvPicPr preferRelativeResize="0"/>
            <p:nvPr/>
          </p:nvPicPr>
          <p:blipFill>
            <a:blip r:embed="rId3">
              <a:alphaModFix/>
            </a:blip>
            <a:stretch>
              <a:fillRect/>
            </a:stretch>
          </p:blipFill>
          <p:spPr>
            <a:xfrm>
              <a:off x="5141925" y="1475385"/>
              <a:ext cx="399600" cy="159840"/>
            </a:xfrm>
            <a:prstGeom prst="rect">
              <a:avLst/>
            </a:prstGeom>
            <a:noFill/>
            <a:ln>
              <a:noFill/>
            </a:ln>
          </p:spPr>
        </p:pic>
      </p:grpSp>
      <p:pic>
        <p:nvPicPr>
          <p:cNvPr id="17" name="Google Shape;944;p75" descr="&lt;math xmlns=&quot;http://www.w3.org/1998/Math/MathML&quot; display=&quot;block&quot; data-is-equatio=&quot;1&quot; data-latex=&quot;x&quot;&gt;&lt;mi&gt;x&lt;/mi&gt;&lt;/math&gt;" title="x">
            <a:extLst>
              <a:ext uri="{FF2B5EF4-FFF2-40B4-BE49-F238E27FC236}">
                <a16:creationId xmlns:a16="http://schemas.microsoft.com/office/drawing/2014/main" id="{064DEA3B-3736-4F74-FC08-B5D6CFB89208}"/>
              </a:ext>
            </a:extLst>
          </p:cNvPr>
          <p:cNvPicPr preferRelativeResize="0"/>
          <p:nvPr/>
        </p:nvPicPr>
        <p:blipFill>
          <a:blip r:embed="rId2">
            <a:alphaModFix/>
          </a:blip>
          <a:stretch>
            <a:fillRect/>
          </a:stretch>
        </p:blipFill>
        <p:spPr>
          <a:xfrm>
            <a:off x="6659170" y="4086706"/>
            <a:ext cx="225768" cy="205700"/>
          </a:xfrm>
          <a:prstGeom prst="rect">
            <a:avLst/>
          </a:prstGeom>
          <a:noFill/>
          <a:ln>
            <a:noFill/>
          </a:ln>
        </p:spPr>
      </p:pic>
      <p:sp>
        <p:nvSpPr>
          <p:cNvPr id="18" name="Google Shape;945;p75">
            <a:extLst>
              <a:ext uri="{FF2B5EF4-FFF2-40B4-BE49-F238E27FC236}">
                <a16:creationId xmlns:a16="http://schemas.microsoft.com/office/drawing/2014/main" id="{F9DAFD21-D392-D3F2-B63E-38B132DC0867}"/>
              </a:ext>
            </a:extLst>
          </p:cNvPr>
          <p:cNvSpPr txBox="1">
            <a:spLocks/>
          </p:cNvSpPr>
          <p:nvPr/>
        </p:nvSpPr>
        <p:spPr>
          <a:xfrm>
            <a:off x="6948546" y="3971706"/>
            <a:ext cx="288000" cy="3207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sz="2400"/>
              <a:t>+    </a:t>
            </a:r>
          </a:p>
        </p:txBody>
      </p:sp>
      <p:pic>
        <p:nvPicPr>
          <p:cNvPr id="19" name="Google Shape;946;p75" descr="&lt;math xmlns=&quot;http://www.w3.org/1998/Math/MathML&quot; display=&quot;block&quot; data-is-equatio=&quot;1&quot; data-latex=&quot;x&quot;&gt;&lt;mi&gt;x&lt;/mi&gt;&lt;/math&gt;" title="x">
            <a:extLst>
              <a:ext uri="{FF2B5EF4-FFF2-40B4-BE49-F238E27FC236}">
                <a16:creationId xmlns:a16="http://schemas.microsoft.com/office/drawing/2014/main" id="{4CE9DDD4-EC64-57F6-13F8-E5122CAC904A}"/>
              </a:ext>
            </a:extLst>
          </p:cNvPr>
          <p:cNvPicPr preferRelativeResize="0"/>
          <p:nvPr/>
        </p:nvPicPr>
        <p:blipFill>
          <a:blip r:embed="rId2">
            <a:alphaModFix/>
          </a:blip>
          <a:stretch>
            <a:fillRect/>
          </a:stretch>
        </p:blipFill>
        <p:spPr>
          <a:xfrm>
            <a:off x="7155820" y="4086706"/>
            <a:ext cx="225768" cy="205700"/>
          </a:xfrm>
          <a:prstGeom prst="rect">
            <a:avLst/>
          </a:prstGeom>
          <a:noFill/>
          <a:ln>
            <a:noFill/>
          </a:ln>
        </p:spPr>
      </p:pic>
      <p:sp>
        <p:nvSpPr>
          <p:cNvPr id="20" name="Google Shape;947;p75">
            <a:extLst>
              <a:ext uri="{FF2B5EF4-FFF2-40B4-BE49-F238E27FC236}">
                <a16:creationId xmlns:a16="http://schemas.microsoft.com/office/drawing/2014/main" id="{BE1DCE7A-743E-82E4-6D7C-57451B6A937D}"/>
              </a:ext>
            </a:extLst>
          </p:cNvPr>
          <p:cNvSpPr txBox="1">
            <a:spLocks/>
          </p:cNvSpPr>
          <p:nvPr/>
        </p:nvSpPr>
        <p:spPr>
          <a:xfrm>
            <a:off x="7460311" y="3971706"/>
            <a:ext cx="288000" cy="3207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sz="2400"/>
              <a:t>+    </a:t>
            </a:r>
          </a:p>
        </p:txBody>
      </p:sp>
      <p:pic>
        <p:nvPicPr>
          <p:cNvPr id="21" name="Google Shape;948;p75" descr="&lt;math xmlns=&quot;http://www.w3.org/1998/Math/MathML&quot; display=&quot;block&quot; data-is-equatio=&quot;1&quot; data-latex=&quot;2x&quot;&gt;&lt;mn&gt;2&lt;/mn&gt;&lt;mi&gt;x&lt;/mi&gt;&lt;/math&gt;" title="2 x">
            <a:extLst>
              <a:ext uri="{FF2B5EF4-FFF2-40B4-BE49-F238E27FC236}">
                <a16:creationId xmlns:a16="http://schemas.microsoft.com/office/drawing/2014/main" id="{6D348716-46FC-2278-BF40-0137A5A4AC3C}"/>
              </a:ext>
            </a:extLst>
          </p:cNvPr>
          <p:cNvPicPr preferRelativeResize="0"/>
          <p:nvPr/>
        </p:nvPicPr>
        <p:blipFill>
          <a:blip r:embed="rId4">
            <a:alphaModFix/>
          </a:blip>
          <a:stretch>
            <a:fillRect/>
          </a:stretch>
        </p:blipFill>
        <p:spPr>
          <a:xfrm>
            <a:off x="7211140" y="3984272"/>
            <a:ext cx="428400" cy="295563"/>
          </a:xfrm>
          <a:prstGeom prst="rect">
            <a:avLst/>
          </a:prstGeom>
          <a:noFill/>
          <a:ln>
            <a:noFill/>
          </a:ln>
        </p:spPr>
      </p:pic>
      <p:pic>
        <p:nvPicPr>
          <p:cNvPr id="22" name="Google Shape;949;p75" descr="&lt;math xmlns=&quot;http://www.w3.org/1998/Math/MathML&quot; display=&quot;block&quot; data-is-equatio=&quot;1&quot; data-latex=&quot;-x&quot;&gt;&lt;mo&gt;−&lt;/mo&gt;&lt;mi&gt;x&lt;/mi&gt;&lt;/math&gt;" title="negative x">
            <a:extLst>
              <a:ext uri="{FF2B5EF4-FFF2-40B4-BE49-F238E27FC236}">
                <a16:creationId xmlns:a16="http://schemas.microsoft.com/office/drawing/2014/main" id="{8D3B734F-FEF4-0196-75B0-2BD9C7C00D28}"/>
              </a:ext>
            </a:extLst>
          </p:cNvPr>
          <p:cNvPicPr preferRelativeResize="0"/>
          <p:nvPr/>
        </p:nvPicPr>
        <p:blipFill>
          <a:blip r:embed="rId3">
            <a:alphaModFix/>
          </a:blip>
          <a:stretch>
            <a:fillRect/>
          </a:stretch>
        </p:blipFill>
        <p:spPr>
          <a:xfrm>
            <a:off x="8238409" y="4098006"/>
            <a:ext cx="486000" cy="194400"/>
          </a:xfrm>
          <a:prstGeom prst="rect">
            <a:avLst/>
          </a:prstGeom>
          <a:noFill/>
          <a:ln>
            <a:noFill/>
          </a:ln>
        </p:spPr>
      </p:pic>
      <p:pic>
        <p:nvPicPr>
          <p:cNvPr id="23" name="Google Shape;950;p75" descr="&lt;math xmlns=&quot;http://www.w3.org/1998/Math/MathML&quot; display=&quot;block&quot; data-is-equatio=&quot;1&quot; data-latex=&quot;x&quot;&gt;&lt;mi&gt;x&lt;/mi&gt;&lt;/math&gt;" title="x">
            <a:extLst>
              <a:ext uri="{FF2B5EF4-FFF2-40B4-BE49-F238E27FC236}">
                <a16:creationId xmlns:a16="http://schemas.microsoft.com/office/drawing/2014/main" id="{72B95295-F3BD-FA6B-91DD-9F9DECE91BAA}"/>
              </a:ext>
            </a:extLst>
          </p:cNvPr>
          <p:cNvPicPr preferRelativeResize="0"/>
          <p:nvPr/>
        </p:nvPicPr>
        <p:blipFill>
          <a:blip r:embed="rId2">
            <a:alphaModFix/>
          </a:blip>
          <a:stretch>
            <a:fillRect/>
          </a:stretch>
        </p:blipFill>
        <p:spPr>
          <a:xfrm>
            <a:off x="7697120" y="4086706"/>
            <a:ext cx="225768" cy="205700"/>
          </a:xfrm>
          <a:prstGeom prst="rect">
            <a:avLst/>
          </a:prstGeom>
          <a:noFill/>
          <a:ln>
            <a:noFill/>
          </a:ln>
        </p:spPr>
      </p:pic>
      <p:sp>
        <p:nvSpPr>
          <p:cNvPr id="24" name="Google Shape;951;p75">
            <a:extLst>
              <a:ext uri="{FF2B5EF4-FFF2-40B4-BE49-F238E27FC236}">
                <a16:creationId xmlns:a16="http://schemas.microsoft.com/office/drawing/2014/main" id="{B3DBE07D-0CAA-C053-F1F0-93A71C9BD9DB}"/>
              </a:ext>
            </a:extLst>
          </p:cNvPr>
          <p:cNvSpPr txBox="1">
            <a:spLocks/>
          </p:cNvSpPr>
          <p:nvPr/>
        </p:nvSpPr>
        <p:spPr>
          <a:xfrm>
            <a:off x="7965711" y="3971706"/>
            <a:ext cx="288000" cy="3207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sz="2400"/>
              <a:t>+    </a:t>
            </a:r>
          </a:p>
        </p:txBody>
      </p:sp>
      <p:pic>
        <p:nvPicPr>
          <p:cNvPr id="25" name="Google Shape;952;p75" descr="&lt;math xmlns=&quot;http://www.w3.org/1998/Math/MathML&quot; display=&quot;block&quot; data-is-equatio=&quot;1&quot; data-latex=&quot;x+x+x-x&quot;&gt;&lt;mi&gt;x&lt;/mi&gt;&lt;mo&gt;+&lt;/mo&gt;&lt;mi&gt;x&lt;/mi&gt;&lt;mo&gt;+&lt;/mo&gt;&lt;mi&gt;x&lt;/mi&gt;&lt;mo&gt;−&lt;/mo&gt;&lt;mi&gt;x&lt;/mi&gt;&lt;/math&gt;" title="x plus x plus x minus x">
            <a:extLst>
              <a:ext uri="{FF2B5EF4-FFF2-40B4-BE49-F238E27FC236}">
                <a16:creationId xmlns:a16="http://schemas.microsoft.com/office/drawing/2014/main" id="{62ADD5CD-1712-3AA9-56F9-3282D37F5132}"/>
              </a:ext>
            </a:extLst>
          </p:cNvPr>
          <p:cNvPicPr preferRelativeResize="0"/>
          <p:nvPr/>
        </p:nvPicPr>
        <p:blipFill>
          <a:blip r:embed="rId5">
            <a:alphaModFix/>
          </a:blip>
          <a:stretch>
            <a:fillRect/>
          </a:stretch>
        </p:blipFill>
        <p:spPr>
          <a:xfrm>
            <a:off x="4106983" y="1572081"/>
            <a:ext cx="2290325" cy="246125"/>
          </a:xfrm>
          <a:prstGeom prst="rect">
            <a:avLst/>
          </a:prstGeom>
          <a:noFill/>
          <a:ln>
            <a:noFill/>
          </a:ln>
        </p:spPr>
      </p:pic>
      <p:sp>
        <p:nvSpPr>
          <p:cNvPr id="26" name="TextBox 25">
            <a:extLst>
              <a:ext uri="{FF2B5EF4-FFF2-40B4-BE49-F238E27FC236}">
                <a16:creationId xmlns:a16="http://schemas.microsoft.com/office/drawing/2014/main" id="{5BB44B12-44D8-1CCF-D0B6-42B5794D564C}"/>
              </a:ext>
            </a:extLst>
          </p:cNvPr>
          <p:cNvSpPr txBox="1"/>
          <p:nvPr/>
        </p:nvSpPr>
        <p:spPr>
          <a:xfrm>
            <a:off x="7748311" y="5507868"/>
            <a:ext cx="2047330" cy="369332"/>
          </a:xfrm>
          <a:prstGeom prst="rect">
            <a:avLst/>
          </a:prstGeom>
          <a:noFill/>
        </p:spPr>
        <p:txBody>
          <a:bodyPr wrap="square" rtlCol="0">
            <a:spAutoFit/>
          </a:bodyPr>
          <a:lstStyle/>
          <a:p>
            <a:r>
              <a:rPr lang="en-GB" dirty="0"/>
              <a:t>Zero number pair </a:t>
            </a:r>
          </a:p>
        </p:txBody>
      </p:sp>
    </p:spTree>
    <p:extLst>
      <p:ext uri="{BB962C8B-B14F-4D97-AF65-F5344CB8AC3E}">
        <p14:creationId xmlns:p14="http://schemas.microsoft.com/office/powerpoint/2010/main" val="75100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4"/>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8"/>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9"/>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4"/>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CEFFF-5F08-625F-284F-235E627CBC82}"/>
              </a:ext>
            </a:extLst>
          </p:cNvPr>
          <p:cNvPicPr>
            <a:picLocks noChangeAspect="1"/>
          </p:cNvPicPr>
          <p:nvPr/>
        </p:nvPicPr>
        <p:blipFill>
          <a:blip r:embed="rId2"/>
          <a:stretch>
            <a:fillRect/>
          </a:stretch>
        </p:blipFill>
        <p:spPr>
          <a:xfrm>
            <a:off x="10595295" y="66538"/>
            <a:ext cx="813713" cy="582463"/>
          </a:xfrm>
          <a:prstGeom prst="rect">
            <a:avLst/>
          </a:prstGeom>
        </p:spPr>
      </p:pic>
      <p:sp>
        <p:nvSpPr>
          <p:cNvPr id="2" name="Google Shape;958;p76">
            <a:extLst>
              <a:ext uri="{FF2B5EF4-FFF2-40B4-BE49-F238E27FC236}">
                <a16:creationId xmlns:a16="http://schemas.microsoft.com/office/drawing/2014/main" id="{9B97E0DE-93DC-FD1A-FF61-58EAB67CB1FA}"/>
              </a:ext>
            </a:extLst>
          </p:cNvPr>
          <p:cNvSpPr txBox="1">
            <a:spLocks/>
          </p:cNvSpPr>
          <p:nvPr/>
        </p:nvSpPr>
        <p:spPr>
          <a:xfrm>
            <a:off x="912580" y="839585"/>
            <a:ext cx="8179200" cy="489600"/>
          </a:xfrm>
          <a:prstGeom prst="rect">
            <a:avLst/>
          </a:prstGeom>
        </p:spPr>
        <p:txBody>
          <a:bodyPr spcFirstLastPara="1" wrap="square" lIns="0" tIns="0" rIns="0" bIns="0" anchor="t" anchorCtr="0">
            <a:noAutofit/>
          </a:bodyPr>
          <a:lstStyle>
            <a:lvl1pPr algn="l" defTabSz="914373" rtl="0" eaLnBrk="1" latinLnBrk="0" hangingPunct="1">
              <a:lnSpc>
                <a:spcPct val="90000"/>
              </a:lnSpc>
              <a:spcBef>
                <a:spcPct val="0"/>
              </a:spcBef>
              <a:buNone/>
              <a:defRPr sz="4400" kern="1200">
                <a:solidFill>
                  <a:schemeClr val="tx1"/>
                </a:solidFill>
                <a:latin typeface="+mj-lt"/>
                <a:ea typeface="+mj-ea"/>
                <a:cs typeface="+mj-cs"/>
              </a:defRPr>
            </a:lvl1pPr>
          </a:lstStyle>
          <a:p>
            <a:pPr>
              <a:spcAft>
                <a:spcPct val="0"/>
              </a:spcAft>
            </a:pPr>
            <a:r>
              <a:rPr lang="en-GB" dirty="0"/>
              <a:t>Which of the following </a:t>
            </a:r>
            <a:r>
              <a:rPr lang="en-GB" b="1" dirty="0"/>
              <a:t>expressions</a:t>
            </a:r>
            <a:r>
              <a:rPr lang="en-GB" dirty="0"/>
              <a:t> can be written as       ?</a:t>
            </a:r>
          </a:p>
        </p:txBody>
      </p:sp>
      <p:pic>
        <p:nvPicPr>
          <p:cNvPr id="4" name="Google Shape;959;p76">
            <a:extLst>
              <a:ext uri="{FF2B5EF4-FFF2-40B4-BE49-F238E27FC236}">
                <a16:creationId xmlns:a16="http://schemas.microsoft.com/office/drawing/2014/main" id="{254C6958-B604-6B59-A940-F5F36CD2A735}"/>
              </a:ext>
            </a:extLst>
          </p:cNvPr>
          <p:cNvPicPr preferRelativeResize="0"/>
          <p:nvPr/>
        </p:nvPicPr>
        <p:blipFill>
          <a:blip r:embed="rId3">
            <a:alphaModFix/>
          </a:blip>
          <a:stretch>
            <a:fillRect/>
          </a:stretch>
        </p:blipFill>
        <p:spPr>
          <a:xfrm>
            <a:off x="4177433" y="3012219"/>
            <a:ext cx="396000" cy="419100"/>
          </a:xfrm>
          <a:prstGeom prst="rect">
            <a:avLst/>
          </a:prstGeom>
          <a:noFill/>
          <a:ln>
            <a:noFill/>
          </a:ln>
        </p:spPr>
      </p:pic>
      <p:pic>
        <p:nvPicPr>
          <p:cNvPr id="5" name="Google Shape;960;p76">
            <a:extLst>
              <a:ext uri="{FF2B5EF4-FFF2-40B4-BE49-F238E27FC236}">
                <a16:creationId xmlns:a16="http://schemas.microsoft.com/office/drawing/2014/main" id="{DC6D8BF7-0D31-CCB8-6197-31EF0AE19977}"/>
              </a:ext>
            </a:extLst>
          </p:cNvPr>
          <p:cNvPicPr preferRelativeResize="0"/>
          <p:nvPr/>
        </p:nvPicPr>
        <p:blipFill>
          <a:blip r:embed="rId3">
            <a:alphaModFix/>
          </a:blip>
          <a:stretch>
            <a:fillRect/>
          </a:stretch>
        </p:blipFill>
        <p:spPr>
          <a:xfrm>
            <a:off x="5512583" y="3818057"/>
            <a:ext cx="396000" cy="419100"/>
          </a:xfrm>
          <a:prstGeom prst="rect">
            <a:avLst/>
          </a:prstGeom>
          <a:noFill/>
          <a:ln>
            <a:noFill/>
          </a:ln>
        </p:spPr>
      </p:pic>
      <p:sp>
        <p:nvSpPr>
          <p:cNvPr id="6" name="Google Shape;961;p76">
            <a:extLst>
              <a:ext uri="{FF2B5EF4-FFF2-40B4-BE49-F238E27FC236}">
                <a16:creationId xmlns:a16="http://schemas.microsoft.com/office/drawing/2014/main" id="{FE369F58-BD1F-9D66-6D65-D1BAE599D59F}"/>
              </a:ext>
            </a:extLst>
          </p:cNvPr>
          <p:cNvSpPr txBox="1"/>
          <p:nvPr/>
        </p:nvSpPr>
        <p:spPr>
          <a:xfrm>
            <a:off x="11164350" y="2945494"/>
            <a:ext cx="4058400" cy="400200"/>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endParaRPr>
              <a:latin typeface="Lexend"/>
              <a:ea typeface="Lexend"/>
              <a:cs typeface="Lexend"/>
              <a:sym typeface="Lexend"/>
            </a:endParaRPr>
          </a:p>
        </p:txBody>
      </p:sp>
      <p:pic>
        <p:nvPicPr>
          <p:cNvPr id="7" name="Google Shape;962;p76" descr="&lt;math xmlns=&quot;http://www.w3.org/1998/Math/MathML&quot; display=&quot;block&quot; data-is-equatio=&quot;1&quot; data-latex=&quot;3x&quot;&gt;&lt;mn&gt;3&lt;/mn&gt;&lt;mi&gt;x&lt;/mi&gt;&lt;/math&gt;" title="3 x">
            <a:extLst>
              <a:ext uri="{FF2B5EF4-FFF2-40B4-BE49-F238E27FC236}">
                <a16:creationId xmlns:a16="http://schemas.microsoft.com/office/drawing/2014/main" id="{B7963BA6-D7C9-7D21-DA5E-2D5CE7497F74}"/>
              </a:ext>
            </a:extLst>
          </p:cNvPr>
          <p:cNvPicPr preferRelativeResize="0"/>
          <p:nvPr/>
        </p:nvPicPr>
        <p:blipFill>
          <a:blip r:embed="rId4">
            <a:alphaModFix/>
          </a:blip>
          <a:stretch>
            <a:fillRect/>
          </a:stretch>
        </p:blipFill>
        <p:spPr>
          <a:xfrm>
            <a:off x="5002180" y="1595386"/>
            <a:ext cx="595957" cy="283939"/>
          </a:xfrm>
          <a:prstGeom prst="rect">
            <a:avLst/>
          </a:prstGeom>
          <a:noFill/>
          <a:ln>
            <a:noFill/>
          </a:ln>
        </p:spPr>
      </p:pic>
      <p:pic>
        <p:nvPicPr>
          <p:cNvPr id="8" name="Google Shape;963;p76" descr="&lt;math xmlns=&quot;http://www.w3.org/1998/Math/MathML&quot; display=&quot;block&quot; data-is-equatio=&quot;1&quot; data-latex=&quot;x+x+x&quot;&gt;&lt;mi&gt;x&lt;/mi&gt;&lt;mo&gt;+&lt;/mo&gt;&lt;mi&gt;x&lt;/mi&gt;&lt;mo&gt;+&lt;/mo&gt;&lt;mi&gt;x&lt;/mi&gt;&lt;/math&gt;" title="x plus x plus x">
            <a:extLst>
              <a:ext uri="{FF2B5EF4-FFF2-40B4-BE49-F238E27FC236}">
                <a16:creationId xmlns:a16="http://schemas.microsoft.com/office/drawing/2014/main" id="{1FBCE469-F129-02D2-98C1-451277EAF2A7}"/>
              </a:ext>
            </a:extLst>
          </p:cNvPr>
          <p:cNvPicPr preferRelativeResize="0"/>
          <p:nvPr/>
        </p:nvPicPr>
        <p:blipFill>
          <a:blip r:embed="rId5">
            <a:alphaModFix/>
          </a:blip>
          <a:stretch>
            <a:fillRect/>
          </a:stretch>
        </p:blipFill>
        <p:spPr>
          <a:xfrm>
            <a:off x="1859791" y="3124017"/>
            <a:ext cx="1869221" cy="283939"/>
          </a:xfrm>
          <a:prstGeom prst="rect">
            <a:avLst/>
          </a:prstGeom>
          <a:noFill/>
          <a:ln>
            <a:noFill/>
          </a:ln>
        </p:spPr>
      </p:pic>
      <p:pic>
        <p:nvPicPr>
          <p:cNvPr id="9" name="Google Shape;964;p76" descr="&lt;math xmlns=&quot;http://www.w3.org/1998/Math/MathML&quot; display=&quot;block&quot; data-is-equatio=&quot;1&quot; data-latex=&quot;x+x&quot;&gt;&lt;mi&gt;x&lt;/mi&gt;&lt;mo&gt;+&lt;/mo&gt;&lt;mi&gt;x&lt;/mi&gt;&lt;/math&gt;" title="x plus x">
            <a:extLst>
              <a:ext uri="{FF2B5EF4-FFF2-40B4-BE49-F238E27FC236}">
                <a16:creationId xmlns:a16="http://schemas.microsoft.com/office/drawing/2014/main" id="{AA9FE756-2DFA-EF54-0F6A-E5DCCE1A05DA}"/>
              </a:ext>
            </a:extLst>
          </p:cNvPr>
          <p:cNvPicPr preferRelativeResize="0"/>
          <p:nvPr/>
        </p:nvPicPr>
        <p:blipFill>
          <a:blip r:embed="rId6">
            <a:alphaModFix/>
          </a:blip>
          <a:stretch>
            <a:fillRect/>
          </a:stretch>
        </p:blipFill>
        <p:spPr>
          <a:xfrm>
            <a:off x="1859791" y="2289932"/>
            <a:ext cx="1054432" cy="283939"/>
          </a:xfrm>
          <a:prstGeom prst="rect">
            <a:avLst/>
          </a:prstGeom>
          <a:noFill/>
          <a:ln>
            <a:noFill/>
          </a:ln>
        </p:spPr>
      </p:pic>
      <p:pic>
        <p:nvPicPr>
          <p:cNvPr id="10" name="Google Shape;965;p76" descr="&lt;math xmlns=&quot;http://www.w3.org/1998/Math/MathML&quot; display=&quot;block&quot; data-is-equatio=&quot;1&quot; data-latex=&quot;x+x+x+x-x-x&quot;&gt;&lt;mi&gt;x&lt;/mi&gt;&lt;mo&gt;+&lt;/mo&gt;&lt;mi&gt;x&lt;/mi&gt;&lt;mo&gt;+&lt;/mo&gt;&lt;mi&gt;x&lt;/mi&gt;&lt;mo&gt;+&lt;/mo&gt;&lt;mi&gt;x&lt;/mi&gt;&lt;mo&gt;−&lt;/mo&gt;&lt;mi&gt;x&lt;/mi&gt;&lt;mo&gt;−&lt;/mo&gt;&lt;mi&gt;x&lt;/mi&gt;&lt;/math&gt;" title="x plus x plus x plus x minus x minus x">
            <a:extLst>
              <a:ext uri="{FF2B5EF4-FFF2-40B4-BE49-F238E27FC236}">
                <a16:creationId xmlns:a16="http://schemas.microsoft.com/office/drawing/2014/main" id="{0CC1FAC6-37D7-532F-77F5-9DB8DEA55564}"/>
              </a:ext>
            </a:extLst>
          </p:cNvPr>
          <p:cNvPicPr preferRelativeResize="0"/>
          <p:nvPr/>
        </p:nvPicPr>
        <p:blipFill>
          <a:blip r:embed="rId7">
            <a:alphaModFix/>
          </a:blip>
          <a:stretch>
            <a:fillRect/>
          </a:stretch>
        </p:blipFill>
        <p:spPr>
          <a:xfrm>
            <a:off x="1859788" y="4756099"/>
            <a:ext cx="4305599" cy="283939"/>
          </a:xfrm>
          <a:prstGeom prst="rect">
            <a:avLst/>
          </a:prstGeom>
          <a:noFill/>
          <a:ln>
            <a:noFill/>
          </a:ln>
        </p:spPr>
      </p:pic>
      <p:pic>
        <p:nvPicPr>
          <p:cNvPr id="11" name="Google Shape;966;p76" descr="&lt;math xmlns=&quot;http://www.w3.org/1998/Math/MathML&quot; display=&quot;block&quot; data-is-equatio=&quot;1&quot; data-latex=&quot;x+x+x-x+x&quot;&gt;&lt;mi&gt;x&lt;/mi&gt;&lt;mo&gt;+&lt;/mo&gt;&lt;mi&gt;x&lt;/mi&gt;&lt;mo&gt;+&lt;/mo&gt;&lt;mi&gt;x&lt;/mi&gt;&lt;mo&gt;−&lt;/mo&gt;&lt;mi&gt;x&lt;/mi&gt;&lt;mo&gt;+&lt;/mo&gt;&lt;mi&gt;x&lt;/mi&gt;&lt;/math&gt;" title="x plus x plus x minus x plus x">
            <a:extLst>
              <a:ext uri="{FF2B5EF4-FFF2-40B4-BE49-F238E27FC236}">
                <a16:creationId xmlns:a16="http://schemas.microsoft.com/office/drawing/2014/main" id="{57AF9409-2B2C-33AF-EB30-4A06F3882D2A}"/>
              </a:ext>
            </a:extLst>
          </p:cNvPr>
          <p:cNvPicPr preferRelativeResize="0"/>
          <p:nvPr/>
        </p:nvPicPr>
        <p:blipFill>
          <a:blip r:embed="rId8">
            <a:alphaModFix/>
          </a:blip>
          <a:stretch>
            <a:fillRect/>
          </a:stretch>
        </p:blipFill>
        <p:spPr>
          <a:xfrm>
            <a:off x="1829579" y="3958096"/>
            <a:ext cx="3334424" cy="271219"/>
          </a:xfrm>
          <a:prstGeom prst="rect">
            <a:avLst/>
          </a:prstGeom>
          <a:noFill/>
          <a:ln>
            <a:noFill/>
          </a:ln>
        </p:spPr>
      </p:pic>
    </p:spTree>
    <p:extLst>
      <p:ext uri="{BB962C8B-B14F-4D97-AF65-F5344CB8AC3E}">
        <p14:creationId xmlns:p14="http://schemas.microsoft.com/office/powerpoint/2010/main" val="162782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71;p77">
            <a:extLst>
              <a:ext uri="{FF2B5EF4-FFF2-40B4-BE49-F238E27FC236}">
                <a16:creationId xmlns:a16="http://schemas.microsoft.com/office/drawing/2014/main" id="{AA06F6BA-51C0-1002-7F0F-35A827526B91}"/>
              </a:ext>
            </a:extLst>
          </p:cNvPr>
          <p:cNvSpPr/>
          <p:nvPr/>
        </p:nvSpPr>
        <p:spPr>
          <a:xfrm>
            <a:off x="1012428" y="4058658"/>
            <a:ext cx="4500000" cy="4251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 name="Google Shape;972;p77">
            <a:extLst>
              <a:ext uri="{FF2B5EF4-FFF2-40B4-BE49-F238E27FC236}">
                <a16:creationId xmlns:a16="http://schemas.microsoft.com/office/drawing/2014/main" id="{B0E2ED85-9A8E-DC1B-9DDF-C2E236BD71D9}"/>
              </a:ext>
            </a:extLst>
          </p:cNvPr>
          <p:cNvSpPr/>
          <p:nvPr/>
        </p:nvSpPr>
        <p:spPr>
          <a:xfrm>
            <a:off x="1012428" y="4785983"/>
            <a:ext cx="4500000" cy="4251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 name="Google Shape;973;p77">
            <a:extLst>
              <a:ext uri="{FF2B5EF4-FFF2-40B4-BE49-F238E27FC236}">
                <a16:creationId xmlns:a16="http://schemas.microsoft.com/office/drawing/2014/main" id="{851107FB-E8C6-602C-28A3-C9C6092194BC}"/>
              </a:ext>
            </a:extLst>
          </p:cNvPr>
          <p:cNvSpPr/>
          <p:nvPr/>
        </p:nvSpPr>
        <p:spPr>
          <a:xfrm>
            <a:off x="1012428" y="3331321"/>
            <a:ext cx="4500000" cy="4251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 name="Google Shape;974;p77">
            <a:extLst>
              <a:ext uri="{FF2B5EF4-FFF2-40B4-BE49-F238E27FC236}">
                <a16:creationId xmlns:a16="http://schemas.microsoft.com/office/drawing/2014/main" id="{7BC10054-32A9-B722-A7E3-CF097999F449}"/>
              </a:ext>
            </a:extLst>
          </p:cNvPr>
          <p:cNvSpPr/>
          <p:nvPr/>
        </p:nvSpPr>
        <p:spPr>
          <a:xfrm>
            <a:off x="1012428" y="2603971"/>
            <a:ext cx="4500000" cy="4251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 name="Google Shape;975;p77">
            <a:extLst>
              <a:ext uri="{FF2B5EF4-FFF2-40B4-BE49-F238E27FC236}">
                <a16:creationId xmlns:a16="http://schemas.microsoft.com/office/drawing/2014/main" id="{A153F421-A38B-5C55-8372-6FE512C79F84}"/>
              </a:ext>
            </a:extLst>
          </p:cNvPr>
          <p:cNvSpPr/>
          <p:nvPr/>
        </p:nvSpPr>
        <p:spPr>
          <a:xfrm>
            <a:off x="1012428" y="1876633"/>
            <a:ext cx="4500000" cy="4251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 name="Google Shape;976;p77">
            <a:extLst>
              <a:ext uri="{FF2B5EF4-FFF2-40B4-BE49-F238E27FC236}">
                <a16:creationId xmlns:a16="http://schemas.microsoft.com/office/drawing/2014/main" id="{A2517A18-E224-5101-5C88-3269A6D0B114}"/>
              </a:ext>
            </a:extLst>
          </p:cNvPr>
          <p:cNvSpPr txBox="1">
            <a:spLocks/>
          </p:cNvSpPr>
          <p:nvPr/>
        </p:nvSpPr>
        <p:spPr>
          <a:xfrm>
            <a:off x="555228" y="1326858"/>
            <a:ext cx="8237700" cy="3207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457200" indent="-368300">
              <a:spcBef>
                <a:spcPct val="0"/>
              </a:spcBef>
              <a:spcAft>
                <a:spcPct val="0"/>
              </a:spcAft>
              <a:buSzPts val="2200"/>
              <a:buFont typeface="Arial" panose="020B0604020202020204" pitchFamily="34" charset="0"/>
              <a:buAutoNum type="arabicParenR"/>
            </a:pPr>
            <a:r>
              <a:rPr lang="en-GB"/>
              <a:t>Match the </a:t>
            </a:r>
            <a:r>
              <a:rPr lang="en-GB" b="1"/>
              <a:t>expression</a:t>
            </a:r>
            <a:r>
              <a:rPr lang="en-GB"/>
              <a:t> with the equivalent </a:t>
            </a:r>
            <a:r>
              <a:rPr lang="en-GB" b="1"/>
              <a:t>term</a:t>
            </a:r>
            <a:r>
              <a:rPr lang="en-GB"/>
              <a:t>.</a:t>
            </a:r>
          </a:p>
        </p:txBody>
      </p:sp>
      <p:pic>
        <p:nvPicPr>
          <p:cNvPr id="8" name="Google Shape;977;p77" descr="&lt;math xmlns=&quot;http://www.w3.org/1998/Math/MathML&quot; display=&quot;block&quot; data-is-equatio=&quot;1&quot; data-latex=&quot;a\ +\ a\ +\ a&quot;&gt;&lt;mi&gt;a&lt;/mi&gt;&lt;mtext&gt;&lt;/mtext&gt;&lt;mo&gt;+&lt;/mo&gt;&lt;mtext&gt;&lt;/mtext&gt;&lt;mi&gt;a&lt;/mi&gt;&lt;mtext&gt;&lt;/mtext&gt;&lt;mo&gt;+&lt;/mo&gt;&lt;mtext&gt;&lt;/mtext&gt;&lt;mi&gt;a&lt;/mi&gt;&lt;/math&gt;" title="a plus a plus a">
            <a:extLst>
              <a:ext uri="{FF2B5EF4-FFF2-40B4-BE49-F238E27FC236}">
                <a16:creationId xmlns:a16="http://schemas.microsoft.com/office/drawing/2014/main" id="{CD6D4B5C-B629-B760-0FA5-D4E02D0A5674}"/>
              </a:ext>
            </a:extLst>
          </p:cNvPr>
          <p:cNvPicPr preferRelativeResize="0"/>
          <p:nvPr/>
        </p:nvPicPr>
        <p:blipFill>
          <a:blip r:embed="rId2">
            <a:alphaModFix/>
          </a:blip>
          <a:stretch>
            <a:fillRect/>
          </a:stretch>
        </p:blipFill>
        <p:spPr>
          <a:xfrm>
            <a:off x="2384028" y="3432889"/>
            <a:ext cx="1757025" cy="221950"/>
          </a:xfrm>
          <a:prstGeom prst="rect">
            <a:avLst/>
          </a:prstGeom>
          <a:noFill/>
          <a:ln>
            <a:noFill/>
          </a:ln>
        </p:spPr>
      </p:pic>
      <p:pic>
        <p:nvPicPr>
          <p:cNvPr id="9" name="Google Shape;978;p77" descr="&lt;math xmlns=&quot;http://www.w3.org/1998/Math/MathML&quot; display=&quot;block&quot; data-is-equatio=&quot;1&quot; data-latex=&quot;a\ +\ a\ &quot;&gt;&lt;mi&gt;a&lt;/mi&gt;&lt;mtext&gt;&lt;/mtext&gt;&lt;mo&gt;+&lt;/mo&gt;&lt;mtext&gt;&lt;/mtext&gt;&lt;mi&gt;a&lt;/mi&gt;&lt;mtext&gt;&lt;/mtext&gt;&lt;/math&gt;" title="a plus a">
            <a:extLst>
              <a:ext uri="{FF2B5EF4-FFF2-40B4-BE49-F238E27FC236}">
                <a16:creationId xmlns:a16="http://schemas.microsoft.com/office/drawing/2014/main" id="{1FEC66CC-E850-238B-3121-C0963A919495}"/>
              </a:ext>
            </a:extLst>
          </p:cNvPr>
          <p:cNvPicPr preferRelativeResize="0"/>
          <p:nvPr/>
        </p:nvPicPr>
        <p:blipFill>
          <a:blip r:embed="rId3">
            <a:alphaModFix/>
          </a:blip>
          <a:stretch>
            <a:fillRect/>
          </a:stretch>
        </p:blipFill>
        <p:spPr>
          <a:xfrm>
            <a:off x="2688828" y="1978220"/>
            <a:ext cx="961775" cy="221950"/>
          </a:xfrm>
          <a:prstGeom prst="rect">
            <a:avLst/>
          </a:prstGeom>
          <a:noFill/>
          <a:ln>
            <a:noFill/>
          </a:ln>
        </p:spPr>
      </p:pic>
      <p:pic>
        <p:nvPicPr>
          <p:cNvPr id="10" name="Google Shape;979;p77" descr="&lt;math xmlns=&quot;http://www.w3.org/1998/Math/MathML&quot; display=&quot;block&quot; data-is-equatio=&quot;1&quot; data-latex=&quot;a\ +\ a\ +\ a\ +\ a\ +\ a&quot;&gt;&lt;mi&gt;a&lt;/mi&gt;&lt;mtext&gt;&lt;/mtext&gt;&lt;mo&gt;+&lt;/mo&gt;&lt;mtext&gt;&lt;/mtext&gt;&lt;mi&gt;a&lt;/mi&gt;&lt;mtext&gt;&lt;/mtext&gt;&lt;mo&gt;+&lt;/mo&gt;&lt;mtext&gt;&lt;/mtext&gt;&lt;mi&gt;a&lt;/mi&gt;&lt;mtext&gt;&lt;/mtext&gt;&lt;mo&gt;+&lt;/mo&gt;&lt;mtext&gt;&lt;/mtext&gt;&lt;mi&gt;a&lt;/mi&gt;&lt;mtext&gt;&lt;/mtext&gt;&lt;mo&gt;+&lt;/mo&gt;&lt;mtext&gt;&lt;/mtext&gt;&lt;mi&gt;a&lt;/mi&gt;&lt;/math&gt;" title="a plus a plus a plus a plus a">
            <a:extLst>
              <a:ext uri="{FF2B5EF4-FFF2-40B4-BE49-F238E27FC236}">
                <a16:creationId xmlns:a16="http://schemas.microsoft.com/office/drawing/2014/main" id="{35C7260A-5788-1CBE-CAB1-E71A224232A9}"/>
              </a:ext>
            </a:extLst>
          </p:cNvPr>
          <p:cNvPicPr preferRelativeResize="0"/>
          <p:nvPr/>
        </p:nvPicPr>
        <p:blipFill>
          <a:blip r:embed="rId4">
            <a:alphaModFix/>
          </a:blip>
          <a:stretch>
            <a:fillRect/>
          </a:stretch>
        </p:blipFill>
        <p:spPr>
          <a:xfrm>
            <a:off x="1591412" y="2705555"/>
            <a:ext cx="3347710" cy="221950"/>
          </a:xfrm>
          <a:prstGeom prst="rect">
            <a:avLst/>
          </a:prstGeom>
          <a:noFill/>
          <a:ln>
            <a:noFill/>
          </a:ln>
        </p:spPr>
      </p:pic>
      <p:pic>
        <p:nvPicPr>
          <p:cNvPr id="11" name="Google Shape;980;p77" descr="&lt;math xmlns=&quot;http://www.w3.org/1998/Math/MathML&quot; display=&quot;block&quot; data-is-equatio=&quot;1&quot; data-latex=&quot;a\ +\ a\ +\ a\ +\ a\ +\ a\ -\ a&quot;&gt;&lt;mi&gt;a&lt;/mi&gt;&lt;mtext&gt;&lt;/mtext&gt;&lt;mo&gt;+&lt;/mo&gt;&lt;mtext&gt;&lt;/mtext&gt;&lt;mi&gt;a&lt;/mi&gt;&lt;mtext&gt;&lt;/mtext&gt;&lt;mo&gt;+&lt;/mo&gt;&lt;mtext&gt;&lt;/mtext&gt;&lt;mi&gt;a&lt;/mi&gt;&lt;mtext&gt;&lt;/mtext&gt;&lt;mo&gt;+&lt;/mo&gt;&lt;mtext&gt;&lt;/mtext&gt;&lt;mi&gt;a&lt;/mi&gt;&lt;mtext&gt;&lt;/mtext&gt;&lt;mo&gt;+&lt;/mo&gt;&lt;mtext&gt;&lt;/mtext&gt;&lt;mi&gt;a&lt;/mi&gt;&lt;mtext&gt;&lt;/mtext&gt;&lt;mo&gt;−&lt;/mo&gt;&lt;mtext&gt;&lt;/mtext&gt;&lt;mi&gt;a&lt;/mi&gt;&lt;/math&gt;" title="a plus a plus a plus a plus a minus a">
            <a:extLst>
              <a:ext uri="{FF2B5EF4-FFF2-40B4-BE49-F238E27FC236}">
                <a16:creationId xmlns:a16="http://schemas.microsoft.com/office/drawing/2014/main" id="{73A5DC4F-B4A6-A2E4-2535-29880B8912DB}"/>
              </a:ext>
            </a:extLst>
          </p:cNvPr>
          <p:cNvPicPr preferRelativeResize="0"/>
          <p:nvPr/>
        </p:nvPicPr>
        <p:blipFill>
          <a:blip r:embed="rId5">
            <a:alphaModFix/>
          </a:blip>
          <a:stretch>
            <a:fillRect/>
          </a:stretch>
        </p:blipFill>
        <p:spPr>
          <a:xfrm>
            <a:off x="1164828" y="4160224"/>
            <a:ext cx="4143066" cy="221950"/>
          </a:xfrm>
          <a:prstGeom prst="rect">
            <a:avLst/>
          </a:prstGeom>
          <a:noFill/>
          <a:ln>
            <a:noFill/>
          </a:ln>
        </p:spPr>
      </p:pic>
      <p:pic>
        <p:nvPicPr>
          <p:cNvPr id="12" name="Google Shape;981;p77" descr="&lt;math xmlns=&quot;http://www.w3.org/1998/Math/MathML&quot; display=&quot;block&quot; data-is-equatio=&quot;1&quot; data-latex=&quot;2a&quot;&gt;&lt;mn&gt;2&lt;/mn&gt;&lt;mi&gt;a&lt;/mi&gt;&lt;/math&gt;" title="2 a">
            <a:extLst>
              <a:ext uri="{FF2B5EF4-FFF2-40B4-BE49-F238E27FC236}">
                <a16:creationId xmlns:a16="http://schemas.microsoft.com/office/drawing/2014/main" id="{64CD4A0B-801C-E800-AC03-19B7225C743C}"/>
              </a:ext>
            </a:extLst>
          </p:cNvPr>
          <p:cNvPicPr preferRelativeResize="0"/>
          <p:nvPr/>
        </p:nvPicPr>
        <p:blipFill>
          <a:blip r:embed="rId6">
            <a:alphaModFix/>
          </a:blip>
          <a:stretch>
            <a:fillRect/>
          </a:stretch>
        </p:blipFill>
        <p:spPr>
          <a:xfrm>
            <a:off x="6940457" y="2675893"/>
            <a:ext cx="342000" cy="241029"/>
          </a:xfrm>
          <a:prstGeom prst="rect">
            <a:avLst/>
          </a:prstGeom>
          <a:noFill/>
          <a:ln>
            <a:noFill/>
          </a:ln>
        </p:spPr>
      </p:pic>
      <p:pic>
        <p:nvPicPr>
          <p:cNvPr id="13" name="Google Shape;982;p77" descr="&lt;math xmlns=&quot;http://www.w3.org/1998/Math/MathML&quot; display=&quot;block&quot; data-is-equatio=&quot;1&quot; data-latex=&quot;5a&quot;&gt;&lt;mn&gt;5&lt;/mn&gt;&lt;mi&gt;a&lt;/mi&gt;&lt;/math&gt;" title="5 a">
            <a:extLst>
              <a:ext uri="{FF2B5EF4-FFF2-40B4-BE49-F238E27FC236}">
                <a16:creationId xmlns:a16="http://schemas.microsoft.com/office/drawing/2014/main" id="{499437F8-A3EE-038F-1E7B-649B1D07086B}"/>
              </a:ext>
            </a:extLst>
          </p:cNvPr>
          <p:cNvPicPr preferRelativeResize="0"/>
          <p:nvPr/>
        </p:nvPicPr>
        <p:blipFill>
          <a:blip r:embed="rId7">
            <a:alphaModFix/>
          </a:blip>
          <a:stretch>
            <a:fillRect/>
          </a:stretch>
        </p:blipFill>
        <p:spPr>
          <a:xfrm>
            <a:off x="6940453" y="4863775"/>
            <a:ext cx="342000" cy="249933"/>
          </a:xfrm>
          <a:prstGeom prst="rect">
            <a:avLst/>
          </a:prstGeom>
          <a:noFill/>
          <a:ln>
            <a:noFill/>
          </a:ln>
        </p:spPr>
      </p:pic>
      <p:pic>
        <p:nvPicPr>
          <p:cNvPr id="14" name="Google Shape;983;p77" descr="&lt;math xmlns=&quot;http://www.w3.org/1998/Math/MathML&quot; display=&quot;block&quot; data-is-equatio=&quot;1&quot; data-latex=&quot;3a&quot;&gt;&lt;mn&gt;3&lt;/mn&gt;&lt;mi&gt;a&lt;/mi&gt;&lt;/math&gt;" title="3 a">
            <a:extLst>
              <a:ext uri="{FF2B5EF4-FFF2-40B4-BE49-F238E27FC236}">
                <a16:creationId xmlns:a16="http://schemas.microsoft.com/office/drawing/2014/main" id="{D130716C-748A-32A8-EEFE-248191F118B0}"/>
              </a:ext>
            </a:extLst>
          </p:cNvPr>
          <p:cNvPicPr preferRelativeResize="0"/>
          <p:nvPr/>
        </p:nvPicPr>
        <p:blipFill>
          <a:blip r:embed="rId8">
            <a:alphaModFix/>
          </a:blip>
          <a:stretch>
            <a:fillRect/>
          </a:stretch>
        </p:blipFill>
        <p:spPr>
          <a:xfrm>
            <a:off x="6940450" y="3403582"/>
            <a:ext cx="342000" cy="248118"/>
          </a:xfrm>
          <a:prstGeom prst="rect">
            <a:avLst/>
          </a:prstGeom>
          <a:noFill/>
          <a:ln>
            <a:noFill/>
          </a:ln>
        </p:spPr>
      </p:pic>
      <p:pic>
        <p:nvPicPr>
          <p:cNvPr id="15" name="Google Shape;984;p77" descr="&lt;math xmlns=&quot;http://www.w3.org/1998/Math/MathML&quot; display=&quot;block&quot; data-is-equatio=&quot;1&quot; data-latex=&quot;a&quot;&gt;&lt;mi&gt;a&lt;/mi&gt;&lt;/math&gt;" title="a">
            <a:extLst>
              <a:ext uri="{FF2B5EF4-FFF2-40B4-BE49-F238E27FC236}">
                <a16:creationId xmlns:a16="http://schemas.microsoft.com/office/drawing/2014/main" id="{E900E184-A4E0-DD60-CFA1-772FF37D4703}"/>
              </a:ext>
            </a:extLst>
          </p:cNvPr>
          <p:cNvPicPr preferRelativeResize="0"/>
          <p:nvPr/>
        </p:nvPicPr>
        <p:blipFill>
          <a:blip r:embed="rId9">
            <a:alphaModFix/>
          </a:blip>
          <a:stretch>
            <a:fillRect/>
          </a:stretch>
        </p:blipFill>
        <p:spPr>
          <a:xfrm>
            <a:off x="6940444" y="2023633"/>
            <a:ext cx="165600" cy="165600"/>
          </a:xfrm>
          <a:prstGeom prst="rect">
            <a:avLst/>
          </a:prstGeom>
          <a:noFill/>
          <a:ln>
            <a:noFill/>
          </a:ln>
        </p:spPr>
      </p:pic>
      <p:pic>
        <p:nvPicPr>
          <p:cNvPr id="16" name="Google Shape;985;p77" descr="&lt;math xmlns=&quot;http://www.w3.org/1998/Math/MathML&quot; display=&quot;block&quot; data-is-equatio=&quot;1&quot; data-latex=&quot;4a&quot;&gt;&lt;mn&gt;4&lt;/mn&gt;&lt;mi&gt;a&lt;/mi&gt;&lt;/math&gt;" title="4 a">
            <a:extLst>
              <a:ext uri="{FF2B5EF4-FFF2-40B4-BE49-F238E27FC236}">
                <a16:creationId xmlns:a16="http://schemas.microsoft.com/office/drawing/2014/main" id="{0F34DEDC-D569-A9F1-8EA1-AB2CDB7DC3DE}"/>
              </a:ext>
            </a:extLst>
          </p:cNvPr>
          <p:cNvPicPr preferRelativeResize="0"/>
          <p:nvPr/>
        </p:nvPicPr>
        <p:blipFill>
          <a:blip r:embed="rId10">
            <a:alphaModFix/>
          </a:blip>
          <a:stretch>
            <a:fillRect/>
          </a:stretch>
        </p:blipFill>
        <p:spPr>
          <a:xfrm>
            <a:off x="6940454" y="4138360"/>
            <a:ext cx="342000" cy="238755"/>
          </a:xfrm>
          <a:prstGeom prst="rect">
            <a:avLst/>
          </a:prstGeom>
          <a:noFill/>
          <a:ln>
            <a:noFill/>
          </a:ln>
        </p:spPr>
      </p:pic>
      <p:pic>
        <p:nvPicPr>
          <p:cNvPr id="17" name="Google Shape;987;p77" descr="&lt;math xmlns=&quot;http://www.w3.org/1998/Math/MathML&quot; display=&quot;block&quot; data-is-equatio=&quot;1&quot; data-latex=&quot;a\ +\ a\ -\ a\ -\ a\ +\ a&quot;&gt;&lt;mi&gt;a&lt;/mi&gt;&lt;mtext&gt;&lt;/mtext&gt;&lt;mo&gt;+&lt;/mo&gt;&lt;mtext&gt;&lt;/mtext&gt;&lt;mi&gt;a&lt;/mi&gt;&lt;mtext&gt;&lt;/mtext&gt;&lt;mo&gt;−&lt;/mo&gt;&lt;mtext&gt;&lt;/mtext&gt;&lt;mi&gt;a&lt;/mi&gt;&lt;mtext&gt;&lt;/mtext&gt;&lt;mo&gt;−&lt;/mo&gt;&lt;mtext&gt;&lt;/mtext&gt;&lt;mi&gt;a&lt;/mi&gt;&lt;mtext&gt;&lt;/mtext&gt;&lt;mo&gt;+&lt;/mo&gt;&lt;mtext&gt;&lt;/mtext&gt;&lt;mi&gt;a&lt;/mi&gt;&lt;/math&gt;" title="a plus a minus a minus a plus a">
            <a:extLst>
              <a:ext uri="{FF2B5EF4-FFF2-40B4-BE49-F238E27FC236}">
                <a16:creationId xmlns:a16="http://schemas.microsoft.com/office/drawing/2014/main" id="{A454DD53-EC73-9C60-D56A-1BFA40D61FFF}"/>
              </a:ext>
            </a:extLst>
          </p:cNvPr>
          <p:cNvPicPr preferRelativeResize="0"/>
          <p:nvPr/>
        </p:nvPicPr>
        <p:blipFill>
          <a:blip r:embed="rId11">
            <a:alphaModFix/>
          </a:blip>
          <a:stretch>
            <a:fillRect/>
          </a:stretch>
        </p:blipFill>
        <p:spPr>
          <a:xfrm>
            <a:off x="1622028" y="4887558"/>
            <a:ext cx="3347750" cy="221950"/>
          </a:xfrm>
          <a:prstGeom prst="rect">
            <a:avLst/>
          </a:prstGeom>
          <a:noFill/>
          <a:ln>
            <a:noFill/>
          </a:ln>
        </p:spPr>
      </p:pic>
      <p:sp>
        <p:nvSpPr>
          <p:cNvPr id="18" name="Google Shape;988;p77">
            <a:extLst>
              <a:ext uri="{FF2B5EF4-FFF2-40B4-BE49-F238E27FC236}">
                <a16:creationId xmlns:a16="http://schemas.microsoft.com/office/drawing/2014/main" id="{0DD22A5F-BB84-4BB5-FC95-4A7C659864AF}"/>
              </a:ext>
            </a:extLst>
          </p:cNvPr>
          <p:cNvSpPr txBox="1"/>
          <p:nvPr/>
        </p:nvSpPr>
        <p:spPr>
          <a:xfrm>
            <a:off x="578203" y="1894258"/>
            <a:ext cx="434100" cy="3316800"/>
          </a:xfrm>
          <a:prstGeom prst="rect">
            <a:avLst/>
          </a:prstGeom>
          <a:noFill/>
          <a:ln>
            <a:noFill/>
          </a:ln>
        </p:spPr>
        <p:txBody>
          <a:bodyPr spcFirstLastPara="1" wrap="square" lIns="0" tIns="0" rIns="91425" bIns="91425" anchor="t" anchorCtr="0">
            <a:noAutofit/>
          </a:bodyPr>
          <a:lstStyle/>
          <a:p>
            <a:pPr marL="0" lvl="0" indent="0" algn="l" rtl="0">
              <a:lnSpc>
                <a:spcPct val="220000"/>
              </a:lnSpc>
              <a:spcBef>
                <a:spcPct val="0"/>
              </a:spcBef>
              <a:spcAft>
                <a:spcPct val="0"/>
              </a:spcAft>
              <a:buNone/>
            </a:pPr>
            <a:r>
              <a:rPr lang="en-GB" sz="2200">
                <a:latin typeface="Lexend"/>
                <a:ea typeface="Lexend"/>
                <a:cs typeface="Lexend"/>
                <a:sym typeface="Lexend"/>
              </a:rPr>
              <a:t>a)</a:t>
            </a:r>
            <a:endParaRPr sz="2200">
              <a:latin typeface="Lexend"/>
              <a:ea typeface="Lexend"/>
              <a:cs typeface="Lexend"/>
              <a:sym typeface="Lexend"/>
            </a:endParaRPr>
          </a:p>
          <a:p>
            <a:pPr marL="0" lvl="0" indent="0" algn="l" rtl="0">
              <a:lnSpc>
                <a:spcPct val="220000"/>
              </a:lnSpc>
              <a:spcBef>
                <a:spcPct val="0"/>
              </a:spcBef>
              <a:spcAft>
                <a:spcPct val="0"/>
              </a:spcAft>
              <a:buNone/>
            </a:pPr>
            <a:r>
              <a:rPr lang="en-GB" sz="2200">
                <a:latin typeface="Lexend"/>
                <a:ea typeface="Lexend"/>
                <a:cs typeface="Lexend"/>
                <a:sym typeface="Lexend"/>
              </a:rPr>
              <a:t>b)</a:t>
            </a:r>
            <a:endParaRPr sz="2200">
              <a:latin typeface="Lexend"/>
              <a:ea typeface="Lexend"/>
              <a:cs typeface="Lexend"/>
              <a:sym typeface="Lexend"/>
            </a:endParaRPr>
          </a:p>
          <a:p>
            <a:pPr marL="0" lvl="0" indent="0" algn="l" rtl="0">
              <a:lnSpc>
                <a:spcPct val="220000"/>
              </a:lnSpc>
              <a:spcBef>
                <a:spcPct val="0"/>
              </a:spcBef>
              <a:spcAft>
                <a:spcPct val="0"/>
              </a:spcAft>
              <a:buNone/>
            </a:pPr>
            <a:r>
              <a:rPr lang="en-GB" sz="2200">
                <a:latin typeface="Lexend"/>
                <a:ea typeface="Lexend"/>
                <a:cs typeface="Lexend"/>
                <a:sym typeface="Lexend"/>
              </a:rPr>
              <a:t>c)</a:t>
            </a:r>
            <a:endParaRPr sz="2200">
              <a:latin typeface="Lexend"/>
              <a:ea typeface="Lexend"/>
              <a:cs typeface="Lexend"/>
              <a:sym typeface="Lexend"/>
            </a:endParaRPr>
          </a:p>
          <a:p>
            <a:pPr marL="0" lvl="0" indent="0" algn="l" rtl="0">
              <a:lnSpc>
                <a:spcPct val="220000"/>
              </a:lnSpc>
              <a:spcBef>
                <a:spcPct val="0"/>
              </a:spcBef>
              <a:spcAft>
                <a:spcPct val="0"/>
              </a:spcAft>
              <a:buNone/>
            </a:pPr>
            <a:r>
              <a:rPr lang="en-GB" sz="2200">
                <a:latin typeface="Lexend"/>
                <a:ea typeface="Lexend"/>
                <a:cs typeface="Lexend"/>
                <a:sym typeface="Lexend"/>
              </a:rPr>
              <a:t>d)</a:t>
            </a:r>
            <a:endParaRPr sz="2200">
              <a:latin typeface="Lexend"/>
              <a:ea typeface="Lexend"/>
              <a:cs typeface="Lexend"/>
              <a:sym typeface="Lexend"/>
            </a:endParaRPr>
          </a:p>
          <a:p>
            <a:pPr marL="0" lvl="0" indent="0" algn="l" rtl="0">
              <a:lnSpc>
                <a:spcPct val="220000"/>
              </a:lnSpc>
              <a:spcBef>
                <a:spcPct val="0"/>
              </a:spcBef>
              <a:spcAft>
                <a:spcPct val="0"/>
              </a:spcAft>
              <a:buNone/>
            </a:pPr>
            <a:r>
              <a:rPr lang="en-GB" sz="2200">
                <a:latin typeface="Lexend"/>
                <a:ea typeface="Lexend"/>
                <a:cs typeface="Lexend"/>
                <a:sym typeface="Lexend"/>
              </a:rPr>
              <a:t>e)</a:t>
            </a:r>
            <a:endParaRPr sz="2200">
              <a:latin typeface="Lexend"/>
              <a:ea typeface="Lexend"/>
              <a:cs typeface="Lexend"/>
              <a:sym typeface="Lexend"/>
            </a:endParaRPr>
          </a:p>
        </p:txBody>
      </p:sp>
      <p:sp>
        <p:nvSpPr>
          <p:cNvPr id="19" name="Google Shape;989;p77">
            <a:extLst>
              <a:ext uri="{FF2B5EF4-FFF2-40B4-BE49-F238E27FC236}">
                <a16:creationId xmlns:a16="http://schemas.microsoft.com/office/drawing/2014/main" id="{9E7C9DAD-AF4C-4456-8B0D-D75C883CCA96}"/>
              </a:ext>
            </a:extLst>
          </p:cNvPr>
          <p:cNvSpPr/>
          <p:nvPr/>
        </p:nvSpPr>
        <p:spPr>
          <a:xfrm>
            <a:off x="6729778" y="1885433"/>
            <a:ext cx="737100" cy="4251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 name="Google Shape;990;p77">
            <a:extLst>
              <a:ext uri="{FF2B5EF4-FFF2-40B4-BE49-F238E27FC236}">
                <a16:creationId xmlns:a16="http://schemas.microsoft.com/office/drawing/2014/main" id="{F56CE36E-D127-5FD3-6FBC-32C58E37ECA1}"/>
              </a:ext>
            </a:extLst>
          </p:cNvPr>
          <p:cNvSpPr/>
          <p:nvPr/>
        </p:nvSpPr>
        <p:spPr>
          <a:xfrm>
            <a:off x="6749828" y="2592658"/>
            <a:ext cx="737100" cy="4251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 name="Google Shape;991;p77">
            <a:extLst>
              <a:ext uri="{FF2B5EF4-FFF2-40B4-BE49-F238E27FC236}">
                <a16:creationId xmlns:a16="http://schemas.microsoft.com/office/drawing/2014/main" id="{5DE525A7-DCEA-C717-28D5-79FB8C424944}"/>
              </a:ext>
            </a:extLst>
          </p:cNvPr>
          <p:cNvSpPr/>
          <p:nvPr/>
        </p:nvSpPr>
        <p:spPr>
          <a:xfrm>
            <a:off x="6770239" y="3334088"/>
            <a:ext cx="737100" cy="4251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 name="Google Shape;992;p77">
            <a:extLst>
              <a:ext uri="{FF2B5EF4-FFF2-40B4-BE49-F238E27FC236}">
                <a16:creationId xmlns:a16="http://schemas.microsoft.com/office/drawing/2014/main" id="{73BB5BED-C6DF-88B6-28D7-B5BB146260F9}"/>
              </a:ext>
            </a:extLst>
          </p:cNvPr>
          <p:cNvSpPr/>
          <p:nvPr/>
        </p:nvSpPr>
        <p:spPr>
          <a:xfrm>
            <a:off x="6770239" y="4074412"/>
            <a:ext cx="737100" cy="4251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 name="Google Shape;993;p77">
            <a:extLst>
              <a:ext uri="{FF2B5EF4-FFF2-40B4-BE49-F238E27FC236}">
                <a16:creationId xmlns:a16="http://schemas.microsoft.com/office/drawing/2014/main" id="{A9F4BC87-42A9-9C3D-80FF-60BAFAB726C8}"/>
              </a:ext>
            </a:extLst>
          </p:cNvPr>
          <p:cNvSpPr/>
          <p:nvPr/>
        </p:nvSpPr>
        <p:spPr>
          <a:xfrm>
            <a:off x="6770239" y="4782737"/>
            <a:ext cx="737100" cy="4251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720092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6;p79">
            <a:extLst>
              <a:ext uri="{FF2B5EF4-FFF2-40B4-BE49-F238E27FC236}">
                <a16:creationId xmlns:a16="http://schemas.microsoft.com/office/drawing/2014/main" id="{08D51A46-3CBA-2B29-943C-3EB2517E64AB}"/>
              </a:ext>
            </a:extLst>
          </p:cNvPr>
          <p:cNvSpPr/>
          <p:nvPr/>
        </p:nvSpPr>
        <p:spPr>
          <a:xfrm>
            <a:off x="1863641" y="4498382"/>
            <a:ext cx="4500000" cy="4251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 name="Google Shape;1047;p79">
            <a:extLst>
              <a:ext uri="{FF2B5EF4-FFF2-40B4-BE49-F238E27FC236}">
                <a16:creationId xmlns:a16="http://schemas.microsoft.com/office/drawing/2014/main" id="{104B67C4-A4DA-C88B-F842-541C78BDC391}"/>
              </a:ext>
            </a:extLst>
          </p:cNvPr>
          <p:cNvSpPr/>
          <p:nvPr/>
        </p:nvSpPr>
        <p:spPr>
          <a:xfrm>
            <a:off x="1863641" y="5225707"/>
            <a:ext cx="4500000" cy="4251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 name="Google Shape;1048;p79">
            <a:extLst>
              <a:ext uri="{FF2B5EF4-FFF2-40B4-BE49-F238E27FC236}">
                <a16:creationId xmlns:a16="http://schemas.microsoft.com/office/drawing/2014/main" id="{D69DA5DD-7408-94C4-4B4F-69F3C6DCC5C3}"/>
              </a:ext>
            </a:extLst>
          </p:cNvPr>
          <p:cNvSpPr/>
          <p:nvPr/>
        </p:nvSpPr>
        <p:spPr>
          <a:xfrm>
            <a:off x="1863641" y="3771045"/>
            <a:ext cx="4500000" cy="4251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 name="Google Shape;1049;p79">
            <a:extLst>
              <a:ext uri="{FF2B5EF4-FFF2-40B4-BE49-F238E27FC236}">
                <a16:creationId xmlns:a16="http://schemas.microsoft.com/office/drawing/2014/main" id="{76060158-E151-2D32-B267-C8A8049D26A1}"/>
              </a:ext>
            </a:extLst>
          </p:cNvPr>
          <p:cNvSpPr/>
          <p:nvPr/>
        </p:nvSpPr>
        <p:spPr>
          <a:xfrm>
            <a:off x="1863641" y="3043695"/>
            <a:ext cx="4500000" cy="4251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 name="Google Shape;1050;p79">
            <a:extLst>
              <a:ext uri="{FF2B5EF4-FFF2-40B4-BE49-F238E27FC236}">
                <a16:creationId xmlns:a16="http://schemas.microsoft.com/office/drawing/2014/main" id="{CEFD3AE7-5F36-813E-1E67-8C777D1153AB}"/>
              </a:ext>
            </a:extLst>
          </p:cNvPr>
          <p:cNvSpPr/>
          <p:nvPr/>
        </p:nvSpPr>
        <p:spPr>
          <a:xfrm>
            <a:off x="1863641" y="2316357"/>
            <a:ext cx="4500000" cy="4251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 name="Google Shape;1051;p79">
            <a:extLst>
              <a:ext uri="{FF2B5EF4-FFF2-40B4-BE49-F238E27FC236}">
                <a16:creationId xmlns:a16="http://schemas.microsoft.com/office/drawing/2014/main" id="{C221C51C-57BA-1378-AE74-56931E8EC683}"/>
              </a:ext>
            </a:extLst>
          </p:cNvPr>
          <p:cNvSpPr txBox="1">
            <a:spLocks/>
          </p:cNvSpPr>
          <p:nvPr/>
        </p:nvSpPr>
        <p:spPr>
          <a:xfrm>
            <a:off x="1406566" y="1757782"/>
            <a:ext cx="8237700" cy="3207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457200" indent="-368300">
              <a:spcBef>
                <a:spcPct val="0"/>
              </a:spcBef>
              <a:spcAft>
                <a:spcPct val="0"/>
              </a:spcAft>
              <a:buSzPts val="2200"/>
              <a:buFont typeface="Arial" panose="020B0604020202020204" pitchFamily="34" charset="0"/>
              <a:buAutoNum type="arabicParenR"/>
            </a:pPr>
            <a:r>
              <a:rPr lang="en-GB"/>
              <a:t>Match the </a:t>
            </a:r>
            <a:r>
              <a:rPr lang="en-GB" b="1"/>
              <a:t>expression</a:t>
            </a:r>
            <a:r>
              <a:rPr lang="en-GB"/>
              <a:t> with the equivalent </a:t>
            </a:r>
            <a:r>
              <a:rPr lang="en-GB" b="1"/>
              <a:t>term</a:t>
            </a:r>
            <a:r>
              <a:rPr lang="en-GB"/>
              <a:t>.</a:t>
            </a:r>
          </a:p>
        </p:txBody>
      </p:sp>
      <p:pic>
        <p:nvPicPr>
          <p:cNvPr id="8" name="Google Shape;1052;p79" descr="&lt;math xmlns=&quot;http://www.w3.org/1998/Math/MathML&quot; display=&quot;block&quot; data-is-equatio=&quot;1&quot; data-latex=&quot;a\ +\ a\ +\ a&quot;&gt;&lt;mi&gt;a&lt;/mi&gt;&lt;mtext&gt;&lt;/mtext&gt;&lt;mo&gt;+&lt;/mo&gt;&lt;mtext&gt;&lt;/mtext&gt;&lt;mi&gt;a&lt;/mi&gt;&lt;mtext&gt;&lt;/mtext&gt;&lt;mo&gt;+&lt;/mo&gt;&lt;mtext&gt;&lt;/mtext&gt;&lt;mi&gt;a&lt;/mi&gt;&lt;/math&gt;" title="a plus a plus a">
            <a:extLst>
              <a:ext uri="{FF2B5EF4-FFF2-40B4-BE49-F238E27FC236}">
                <a16:creationId xmlns:a16="http://schemas.microsoft.com/office/drawing/2014/main" id="{F3DCE482-AEF4-7D16-38E4-03CD2B431B5E}"/>
              </a:ext>
            </a:extLst>
          </p:cNvPr>
          <p:cNvPicPr preferRelativeResize="0"/>
          <p:nvPr/>
        </p:nvPicPr>
        <p:blipFill>
          <a:blip r:embed="rId2">
            <a:alphaModFix/>
          </a:blip>
          <a:stretch>
            <a:fillRect/>
          </a:stretch>
        </p:blipFill>
        <p:spPr>
          <a:xfrm>
            <a:off x="3082841" y="3872613"/>
            <a:ext cx="1757025" cy="221950"/>
          </a:xfrm>
          <a:prstGeom prst="rect">
            <a:avLst/>
          </a:prstGeom>
          <a:noFill/>
          <a:ln>
            <a:noFill/>
          </a:ln>
        </p:spPr>
      </p:pic>
      <p:pic>
        <p:nvPicPr>
          <p:cNvPr id="9" name="Google Shape;1053;p79" descr="&lt;math xmlns=&quot;http://www.w3.org/1998/Math/MathML&quot; display=&quot;block&quot; data-is-equatio=&quot;1&quot; data-latex=&quot;a\ +\ a\ &quot;&gt;&lt;mi&gt;a&lt;/mi&gt;&lt;mtext&gt;&lt;/mtext&gt;&lt;mo&gt;+&lt;/mo&gt;&lt;mtext&gt;&lt;/mtext&gt;&lt;mi&gt;a&lt;/mi&gt;&lt;mtext&gt;&lt;/mtext&gt;&lt;/math&gt;" title="a plus a">
            <a:extLst>
              <a:ext uri="{FF2B5EF4-FFF2-40B4-BE49-F238E27FC236}">
                <a16:creationId xmlns:a16="http://schemas.microsoft.com/office/drawing/2014/main" id="{918E99CF-4D7D-AF90-C696-78769B8E1A02}"/>
              </a:ext>
            </a:extLst>
          </p:cNvPr>
          <p:cNvPicPr preferRelativeResize="0"/>
          <p:nvPr/>
        </p:nvPicPr>
        <p:blipFill>
          <a:blip r:embed="rId3">
            <a:alphaModFix/>
          </a:blip>
          <a:stretch>
            <a:fillRect/>
          </a:stretch>
        </p:blipFill>
        <p:spPr>
          <a:xfrm>
            <a:off x="3484252" y="2417944"/>
            <a:ext cx="961775" cy="221950"/>
          </a:xfrm>
          <a:prstGeom prst="rect">
            <a:avLst/>
          </a:prstGeom>
          <a:noFill/>
          <a:ln>
            <a:noFill/>
          </a:ln>
        </p:spPr>
      </p:pic>
      <p:pic>
        <p:nvPicPr>
          <p:cNvPr id="10" name="Google Shape;1054;p79" descr="&lt;math xmlns=&quot;http://www.w3.org/1998/Math/MathML&quot; display=&quot;block&quot; data-is-equatio=&quot;1&quot; data-latex=&quot;a\ +\ a\ +\ a\ +\ a\ +\ a&quot;&gt;&lt;mi&gt;a&lt;/mi&gt;&lt;mtext&gt;&lt;/mtext&gt;&lt;mo&gt;+&lt;/mo&gt;&lt;mtext&gt;&lt;/mtext&gt;&lt;mi&gt;a&lt;/mi&gt;&lt;mtext&gt;&lt;/mtext&gt;&lt;mo&gt;+&lt;/mo&gt;&lt;mtext&gt;&lt;/mtext&gt;&lt;mi&gt;a&lt;/mi&gt;&lt;mtext&gt;&lt;/mtext&gt;&lt;mo&gt;+&lt;/mo&gt;&lt;mtext&gt;&lt;/mtext&gt;&lt;mi&gt;a&lt;/mi&gt;&lt;mtext&gt;&lt;/mtext&gt;&lt;mo&gt;+&lt;/mo&gt;&lt;mtext&gt;&lt;/mtext&gt;&lt;mi&gt;a&lt;/mi&gt;&lt;/math&gt;" title="a plus a plus a plus a plus a">
            <a:extLst>
              <a:ext uri="{FF2B5EF4-FFF2-40B4-BE49-F238E27FC236}">
                <a16:creationId xmlns:a16="http://schemas.microsoft.com/office/drawing/2014/main" id="{D2D8A53E-2042-CBB5-CED0-663F54DFF94C}"/>
              </a:ext>
            </a:extLst>
          </p:cNvPr>
          <p:cNvPicPr preferRelativeResize="0"/>
          <p:nvPr/>
        </p:nvPicPr>
        <p:blipFill>
          <a:blip r:embed="rId4">
            <a:alphaModFix/>
          </a:blip>
          <a:stretch>
            <a:fillRect/>
          </a:stretch>
        </p:blipFill>
        <p:spPr>
          <a:xfrm>
            <a:off x="2320841" y="3145279"/>
            <a:ext cx="3347710" cy="221950"/>
          </a:xfrm>
          <a:prstGeom prst="rect">
            <a:avLst/>
          </a:prstGeom>
          <a:noFill/>
          <a:ln>
            <a:noFill/>
          </a:ln>
        </p:spPr>
      </p:pic>
      <p:pic>
        <p:nvPicPr>
          <p:cNvPr id="11" name="Google Shape;1055;p79" descr="&lt;math xmlns=&quot;http://www.w3.org/1998/Math/MathML&quot; display=&quot;block&quot; data-is-equatio=&quot;1&quot; data-latex=&quot;a\ +\ a\ +\ a\ +\ a\ +\ a\ -\ a&quot;&gt;&lt;mi&gt;a&lt;/mi&gt;&lt;mtext&gt;&lt;/mtext&gt;&lt;mo&gt;+&lt;/mo&gt;&lt;mtext&gt;&lt;/mtext&gt;&lt;mi&gt;a&lt;/mi&gt;&lt;mtext&gt;&lt;/mtext&gt;&lt;mo&gt;+&lt;/mo&gt;&lt;mtext&gt;&lt;/mtext&gt;&lt;mi&gt;a&lt;/mi&gt;&lt;mtext&gt;&lt;/mtext&gt;&lt;mo&gt;+&lt;/mo&gt;&lt;mtext&gt;&lt;/mtext&gt;&lt;mi&gt;a&lt;/mi&gt;&lt;mtext&gt;&lt;/mtext&gt;&lt;mo&gt;+&lt;/mo&gt;&lt;mtext&gt;&lt;/mtext&gt;&lt;mi&gt;a&lt;/mi&gt;&lt;mtext&gt;&lt;/mtext&gt;&lt;mo&gt;−&lt;/mo&gt;&lt;mtext&gt;&lt;/mtext&gt;&lt;mi&gt;a&lt;/mi&gt;&lt;/math&gt;" title="a plus a plus a plus a plus a minus a">
            <a:extLst>
              <a:ext uri="{FF2B5EF4-FFF2-40B4-BE49-F238E27FC236}">
                <a16:creationId xmlns:a16="http://schemas.microsoft.com/office/drawing/2014/main" id="{3B5D5074-A5C4-2A99-B60F-FF5EF25FF057}"/>
              </a:ext>
            </a:extLst>
          </p:cNvPr>
          <p:cNvPicPr preferRelativeResize="0"/>
          <p:nvPr/>
        </p:nvPicPr>
        <p:blipFill>
          <a:blip r:embed="rId5">
            <a:alphaModFix/>
          </a:blip>
          <a:stretch>
            <a:fillRect/>
          </a:stretch>
        </p:blipFill>
        <p:spPr>
          <a:xfrm>
            <a:off x="2016041" y="4599948"/>
            <a:ext cx="4143066" cy="221950"/>
          </a:xfrm>
          <a:prstGeom prst="rect">
            <a:avLst/>
          </a:prstGeom>
          <a:noFill/>
          <a:ln>
            <a:noFill/>
          </a:ln>
        </p:spPr>
      </p:pic>
      <p:pic>
        <p:nvPicPr>
          <p:cNvPr id="12" name="Google Shape;1056;p79" descr="&lt;math xmlns=&quot;http://www.w3.org/1998/Math/MathML&quot; display=&quot;block&quot; data-is-equatio=&quot;1&quot; data-latex=&quot;2a&quot;&gt;&lt;mn&gt;2&lt;/mn&gt;&lt;mi&gt;a&lt;/mi&gt;&lt;/math&gt;" title="2 a">
            <a:extLst>
              <a:ext uri="{FF2B5EF4-FFF2-40B4-BE49-F238E27FC236}">
                <a16:creationId xmlns:a16="http://schemas.microsoft.com/office/drawing/2014/main" id="{F53780A7-DDE7-A060-EF0B-2013634C993A}"/>
              </a:ext>
            </a:extLst>
          </p:cNvPr>
          <p:cNvPicPr preferRelativeResize="0"/>
          <p:nvPr/>
        </p:nvPicPr>
        <p:blipFill>
          <a:blip r:embed="rId6">
            <a:alphaModFix/>
          </a:blip>
          <a:stretch>
            <a:fillRect/>
          </a:stretch>
        </p:blipFill>
        <p:spPr>
          <a:xfrm>
            <a:off x="7798716" y="3115617"/>
            <a:ext cx="342000" cy="241029"/>
          </a:xfrm>
          <a:prstGeom prst="rect">
            <a:avLst/>
          </a:prstGeom>
          <a:noFill/>
          <a:ln>
            <a:noFill/>
          </a:ln>
        </p:spPr>
      </p:pic>
      <p:pic>
        <p:nvPicPr>
          <p:cNvPr id="13" name="Google Shape;1057;p79" descr="&lt;math xmlns=&quot;http://www.w3.org/1998/Math/MathML&quot; display=&quot;block&quot; data-is-equatio=&quot;1&quot; data-latex=&quot;5a&quot;&gt;&lt;mn&gt;5&lt;/mn&gt;&lt;mi&gt;a&lt;/mi&gt;&lt;/math&gt;" title="5 a">
            <a:extLst>
              <a:ext uri="{FF2B5EF4-FFF2-40B4-BE49-F238E27FC236}">
                <a16:creationId xmlns:a16="http://schemas.microsoft.com/office/drawing/2014/main" id="{C01F11EF-276D-0C18-430A-75C0924675EE}"/>
              </a:ext>
            </a:extLst>
          </p:cNvPr>
          <p:cNvPicPr preferRelativeResize="0"/>
          <p:nvPr/>
        </p:nvPicPr>
        <p:blipFill>
          <a:blip r:embed="rId7">
            <a:alphaModFix/>
          </a:blip>
          <a:stretch>
            <a:fillRect/>
          </a:stretch>
        </p:blipFill>
        <p:spPr>
          <a:xfrm>
            <a:off x="7798712" y="5303499"/>
            <a:ext cx="342000" cy="249933"/>
          </a:xfrm>
          <a:prstGeom prst="rect">
            <a:avLst/>
          </a:prstGeom>
          <a:noFill/>
          <a:ln>
            <a:noFill/>
          </a:ln>
        </p:spPr>
      </p:pic>
      <p:pic>
        <p:nvPicPr>
          <p:cNvPr id="14" name="Google Shape;1058;p79" descr="&lt;math xmlns=&quot;http://www.w3.org/1998/Math/MathML&quot; display=&quot;block&quot; data-is-equatio=&quot;1&quot; data-latex=&quot;3a&quot;&gt;&lt;mn&gt;3&lt;/mn&gt;&lt;mi&gt;a&lt;/mi&gt;&lt;/math&gt;" title="3 a">
            <a:extLst>
              <a:ext uri="{FF2B5EF4-FFF2-40B4-BE49-F238E27FC236}">
                <a16:creationId xmlns:a16="http://schemas.microsoft.com/office/drawing/2014/main" id="{08C4F366-7D08-478C-0DC5-78E3666FF818}"/>
              </a:ext>
            </a:extLst>
          </p:cNvPr>
          <p:cNvPicPr preferRelativeResize="0"/>
          <p:nvPr/>
        </p:nvPicPr>
        <p:blipFill>
          <a:blip r:embed="rId8">
            <a:alphaModFix/>
          </a:blip>
          <a:stretch>
            <a:fillRect/>
          </a:stretch>
        </p:blipFill>
        <p:spPr>
          <a:xfrm>
            <a:off x="7798709" y="3843306"/>
            <a:ext cx="342000" cy="248118"/>
          </a:xfrm>
          <a:prstGeom prst="rect">
            <a:avLst/>
          </a:prstGeom>
          <a:noFill/>
          <a:ln>
            <a:noFill/>
          </a:ln>
        </p:spPr>
      </p:pic>
      <p:pic>
        <p:nvPicPr>
          <p:cNvPr id="15" name="Google Shape;1059;p79" descr="&lt;math xmlns=&quot;http://www.w3.org/1998/Math/MathML&quot; display=&quot;block&quot; data-is-equatio=&quot;1&quot; data-latex=&quot;a&quot;&gt;&lt;mi&gt;a&lt;/mi&gt;&lt;/math&gt;" title="a">
            <a:extLst>
              <a:ext uri="{FF2B5EF4-FFF2-40B4-BE49-F238E27FC236}">
                <a16:creationId xmlns:a16="http://schemas.microsoft.com/office/drawing/2014/main" id="{AAA2218C-E9E2-9A24-CD3B-CB26519EF6ED}"/>
              </a:ext>
            </a:extLst>
          </p:cNvPr>
          <p:cNvPicPr preferRelativeResize="0"/>
          <p:nvPr/>
        </p:nvPicPr>
        <p:blipFill>
          <a:blip r:embed="rId9">
            <a:alphaModFix/>
          </a:blip>
          <a:stretch>
            <a:fillRect/>
          </a:stretch>
        </p:blipFill>
        <p:spPr>
          <a:xfrm>
            <a:off x="7798703" y="2463357"/>
            <a:ext cx="165600" cy="165600"/>
          </a:xfrm>
          <a:prstGeom prst="rect">
            <a:avLst/>
          </a:prstGeom>
          <a:noFill/>
          <a:ln>
            <a:noFill/>
          </a:ln>
        </p:spPr>
      </p:pic>
      <p:pic>
        <p:nvPicPr>
          <p:cNvPr id="16" name="Google Shape;1060;p79" descr="&lt;math xmlns=&quot;http://www.w3.org/1998/Math/MathML&quot; display=&quot;block&quot; data-is-equatio=&quot;1&quot; data-latex=&quot;4a&quot;&gt;&lt;mn&gt;4&lt;/mn&gt;&lt;mi&gt;a&lt;/mi&gt;&lt;/math&gt;" title="4 a">
            <a:extLst>
              <a:ext uri="{FF2B5EF4-FFF2-40B4-BE49-F238E27FC236}">
                <a16:creationId xmlns:a16="http://schemas.microsoft.com/office/drawing/2014/main" id="{F9E2CF65-B498-9E8E-A9C7-DB98C67C417C}"/>
              </a:ext>
            </a:extLst>
          </p:cNvPr>
          <p:cNvPicPr preferRelativeResize="0"/>
          <p:nvPr/>
        </p:nvPicPr>
        <p:blipFill>
          <a:blip r:embed="rId10">
            <a:alphaModFix/>
          </a:blip>
          <a:stretch>
            <a:fillRect/>
          </a:stretch>
        </p:blipFill>
        <p:spPr>
          <a:xfrm>
            <a:off x="7798713" y="4598495"/>
            <a:ext cx="342000" cy="238755"/>
          </a:xfrm>
          <a:prstGeom prst="rect">
            <a:avLst/>
          </a:prstGeom>
          <a:noFill/>
          <a:ln>
            <a:noFill/>
          </a:ln>
        </p:spPr>
      </p:pic>
      <p:cxnSp>
        <p:nvCxnSpPr>
          <p:cNvPr id="18" name="Google Shape;1062;p79">
            <a:extLst>
              <a:ext uri="{FF2B5EF4-FFF2-40B4-BE49-F238E27FC236}">
                <a16:creationId xmlns:a16="http://schemas.microsoft.com/office/drawing/2014/main" id="{5B1E41D3-1E77-4DCF-DC99-5747942D9CF5}"/>
              </a:ext>
            </a:extLst>
          </p:cNvPr>
          <p:cNvCxnSpPr>
            <a:stCxn id="6" idx="3"/>
            <a:endCxn id="26" idx="1"/>
          </p:cNvCxnSpPr>
          <p:nvPr/>
        </p:nvCxnSpPr>
        <p:spPr>
          <a:xfrm>
            <a:off x="6363641" y="2528907"/>
            <a:ext cx="1237500" cy="707100"/>
          </a:xfrm>
          <a:prstGeom prst="straightConnector1">
            <a:avLst/>
          </a:prstGeom>
          <a:noFill/>
          <a:ln w="38100" cap="flat" cmpd="sng">
            <a:solidFill>
              <a:schemeClr val="accent4"/>
            </a:solidFill>
            <a:prstDash val="solid"/>
            <a:round/>
            <a:headEnd type="none" w="med" len="med"/>
            <a:tailEnd type="none" w="med" len="med"/>
          </a:ln>
        </p:spPr>
      </p:cxnSp>
      <p:cxnSp>
        <p:nvCxnSpPr>
          <p:cNvPr id="19" name="Google Shape;1064;p79">
            <a:extLst>
              <a:ext uri="{FF2B5EF4-FFF2-40B4-BE49-F238E27FC236}">
                <a16:creationId xmlns:a16="http://schemas.microsoft.com/office/drawing/2014/main" id="{89C1346A-7898-8441-E3C1-9F24C127221D}"/>
              </a:ext>
            </a:extLst>
          </p:cNvPr>
          <p:cNvCxnSpPr>
            <a:stCxn id="5" idx="3"/>
            <a:endCxn id="29" idx="1"/>
          </p:cNvCxnSpPr>
          <p:nvPr/>
        </p:nvCxnSpPr>
        <p:spPr>
          <a:xfrm>
            <a:off x="6363641" y="3256245"/>
            <a:ext cx="1257900" cy="2169900"/>
          </a:xfrm>
          <a:prstGeom prst="straightConnector1">
            <a:avLst/>
          </a:prstGeom>
          <a:noFill/>
          <a:ln w="38100" cap="flat" cmpd="sng">
            <a:solidFill>
              <a:schemeClr val="accent4"/>
            </a:solidFill>
            <a:prstDash val="solid"/>
            <a:round/>
            <a:headEnd type="none" w="med" len="med"/>
            <a:tailEnd type="none" w="med" len="med"/>
          </a:ln>
        </p:spPr>
      </p:cxnSp>
      <p:cxnSp>
        <p:nvCxnSpPr>
          <p:cNvPr id="20" name="Google Shape;1066;p79">
            <a:extLst>
              <a:ext uri="{FF2B5EF4-FFF2-40B4-BE49-F238E27FC236}">
                <a16:creationId xmlns:a16="http://schemas.microsoft.com/office/drawing/2014/main" id="{BF8094A1-941B-81E9-299E-856DAF1C5EA1}"/>
              </a:ext>
            </a:extLst>
          </p:cNvPr>
          <p:cNvCxnSpPr>
            <a:stCxn id="4" idx="3"/>
            <a:endCxn id="27" idx="1"/>
          </p:cNvCxnSpPr>
          <p:nvPr/>
        </p:nvCxnSpPr>
        <p:spPr>
          <a:xfrm rot="10800000" flipH="1">
            <a:off x="6363641" y="3977595"/>
            <a:ext cx="1257900" cy="6000"/>
          </a:xfrm>
          <a:prstGeom prst="straightConnector1">
            <a:avLst/>
          </a:prstGeom>
          <a:noFill/>
          <a:ln w="38100" cap="flat" cmpd="sng">
            <a:solidFill>
              <a:schemeClr val="accent4"/>
            </a:solidFill>
            <a:prstDash val="solid"/>
            <a:round/>
            <a:headEnd type="none" w="med" len="med"/>
            <a:tailEnd type="none" w="med" len="med"/>
          </a:ln>
        </p:spPr>
      </p:cxnSp>
      <p:cxnSp>
        <p:nvCxnSpPr>
          <p:cNvPr id="21" name="Google Shape;1068;p79">
            <a:extLst>
              <a:ext uri="{FF2B5EF4-FFF2-40B4-BE49-F238E27FC236}">
                <a16:creationId xmlns:a16="http://schemas.microsoft.com/office/drawing/2014/main" id="{FA0FE53D-4215-9255-8E9A-5638E04AFC73}"/>
              </a:ext>
            </a:extLst>
          </p:cNvPr>
          <p:cNvCxnSpPr>
            <a:stCxn id="2" idx="3"/>
            <a:endCxn id="28" idx="1"/>
          </p:cNvCxnSpPr>
          <p:nvPr/>
        </p:nvCxnSpPr>
        <p:spPr>
          <a:xfrm>
            <a:off x="6363641" y="4710932"/>
            <a:ext cx="1257900" cy="6900"/>
          </a:xfrm>
          <a:prstGeom prst="straightConnector1">
            <a:avLst/>
          </a:prstGeom>
          <a:noFill/>
          <a:ln w="38100" cap="flat" cmpd="sng">
            <a:solidFill>
              <a:schemeClr val="accent4"/>
            </a:solidFill>
            <a:prstDash val="solid"/>
            <a:round/>
            <a:headEnd type="none" w="med" len="med"/>
            <a:tailEnd type="none" w="med" len="med"/>
          </a:ln>
        </p:spPr>
      </p:cxnSp>
      <p:pic>
        <p:nvPicPr>
          <p:cNvPr id="22" name="Google Shape;1070;p79" descr="&lt;math xmlns=&quot;http://www.w3.org/1998/Math/MathML&quot; display=&quot;block&quot; data-is-equatio=&quot;1&quot; data-latex=&quot;a\ +\ a\ -\ a\ -\ a\ +\ a&quot;&gt;&lt;mi&gt;a&lt;/mi&gt;&lt;mtext&gt;&lt;/mtext&gt;&lt;mo&gt;+&lt;/mo&gt;&lt;mtext&gt;&lt;/mtext&gt;&lt;mi&gt;a&lt;/mi&gt;&lt;mtext&gt;&lt;/mtext&gt;&lt;mo&gt;−&lt;/mo&gt;&lt;mtext&gt;&lt;/mtext&gt;&lt;mi&gt;a&lt;/mi&gt;&lt;mtext&gt;&lt;/mtext&gt;&lt;mo&gt;−&lt;/mo&gt;&lt;mtext&gt;&lt;/mtext&gt;&lt;mi&gt;a&lt;/mi&gt;&lt;mtext&gt;&lt;/mtext&gt;&lt;mo&gt;+&lt;/mo&gt;&lt;mtext&gt;&lt;/mtext&gt;&lt;mi&gt;a&lt;/mi&gt;&lt;/math&gt;" title="a plus a minus a minus a plus a">
            <a:extLst>
              <a:ext uri="{FF2B5EF4-FFF2-40B4-BE49-F238E27FC236}">
                <a16:creationId xmlns:a16="http://schemas.microsoft.com/office/drawing/2014/main" id="{B46A6A49-5D44-BD02-6754-66821F1B7241}"/>
              </a:ext>
            </a:extLst>
          </p:cNvPr>
          <p:cNvPicPr preferRelativeResize="0"/>
          <p:nvPr/>
        </p:nvPicPr>
        <p:blipFill>
          <a:blip r:embed="rId11">
            <a:alphaModFix/>
          </a:blip>
          <a:stretch>
            <a:fillRect/>
          </a:stretch>
        </p:blipFill>
        <p:spPr>
          <a:xfrm>
            <a:off x="2397041" y="5327282"/>
            <a:ext cx="3347750" cy="221950"/>
          </a:xfrm>
          <a:prstGeom prst="rect">
            <a:avLst/>
          </a:prstGeom>
          <a:noFill/>
          <a:ln>
            <a:noFill/>
          </a:ln>
        </p:spPr>
      </p:pic>
      <p:cxnSp>
        <p:nvCxnSpPr>
          <p:cNvPr id="23" name="Google Shape;1071;p79">
            <a:extLst>
              <a:ext uri="{FF2B5EF4-FFF2-40B4-BE49-F238E27FC236}">
                <a16:creationId xmlns:a16="http://schemas.microsoft.com/office/drawing/2014/main" id="{FDB30DDB-EDC3-FB5F-6A28-2654DACE4316}"/>
              </a:ext>
            </a:extLst>
          </p:cNvPr>
          <p:cNvCxnSpPr>
            <a:stCxn id="3" idx="3"/>
            <a:endCxn id="25" idx="1"/>
          </p:cNvCxnSpPr>
          <p:nvPr/>
        </p:nvCxnSpPr>
        <p:spPr>
          <a:xfrm rot="10800000" flipH="1">
            <a:off x="6363641" y="2528857"/>
            <a:ext cx="1217400" cy="2909400"/>
          </a:xfrm>
          <a:prstGeom prst="straightConnector1">
            <a:avLst/>
          </a:prstGeom>
          <a:noFill/>
          <a:ln w="38100" cap="flat" cmpd="sng">
            <a:solidFill>
              <a:schemeClr val="accent4"/>
            </a:solidFill>
            <a:prstDash val="solid"/>
            <a:round/>
            <a:headEnd type="none" w="med" len="med"/>
            <a:tailEnd type="none" w="med" len="med"/>
          </a:ln>
        </p:spPr>
      </p:cxnSp>
      <p:sp>
        <p:nvSpPr>
          <p:cNvPr id="24" name="Google Shape;1073;p79">
            <a:extLst>
              <a:ext uri="{FF2B5EF4-FFF2-40B4-BE49-F238E27FC236}">
                <a16:creationId xmlns:a16="http://schemas.microsoft.com/office/drawing/2014/main" id="{22773E1C-6792-1C15-9E21-D24C0168A35B}"/>
              </a:ext>
            </a:extLst>
          </p:cNvPr>
          <p:cNvSpPr txBox="1"/>
          <p:nvPr/>
        </p:nvSpPr>
        <p:spPr>
          <a:xfrm>
            <a:off x="1429541" y="2325182"/>
            <a:ext cx="434100" cy="3316800"/>
          </a:xfrm>
          <a:prstGeom prst="rect">
            <a:avLst/>
          </a:prstGeom>
          <a:noFill/>
          <a:ln>
            <a:noFill/>
          </a:ln>
        </p:spPr>
        <p:txBody>
          <a:bodyPr spcFirstLastPara="1" wrap="square" lIns="0" tIns="0" rIns="91425" bIns="91425" anchor="t" anchorCtr="0">
            <a:noAutofit/>
          </a:bodyPr>
          <a:lstStyle/>
          <a:p>
            <a:pPr marL="0" lvl="0" indent="0" algn="l" rtl="0">
              <a:lnSpc>
                <a:spcPct val="220000"/>
              </a:lnSpc>
              <a:spcBef>
                <a:spcPct val="0"/>
              </a:spcBef>
              <a:spcAft>
                <a:spcPct val="0"/>
              </a:spcAft>
              <a:buNone/>
            </a:pPr>
            <a:r>
              <a:rPr lang="en-GB" sz="2200">
                <a:latin typeface="Lexend"/>
                <a:ea typeface="Lexend"/>
                <a:cs typeface="Lexend"/>
                <a:sym typeface="Lexend"/>
              </a:rPr>
              <a:t>a)</a:t>
            </a:r>
            <a:endParaRPr sz="2200">
              <a:latin typeface="Lexend"/>
              <a:ea typeface="Lexend"/>
              <a:cs typeface="Lexend"/>
              <a:sym typeface="Lexend"/>
            </a:endParaRPr>
          </a:p>
          <a:p>
            <a:pPr marL="0" lvl="0" indent="0" algn="l" rtl="0">
              <a:lnSpc>
                <a:spcPct val="220000"/>
              </a:lnSpc>
              <a:spcBef>
                <a:spcPct val="0"/>
              </a:spcBef>
              <a:spcAft>
                <a:spcPct val="0"/>
              </a:spcAft>
              <a:buNone/>
            </a:pPr>
            <a:r>
              <a:rPr lang="en-GB" sz="2200">
                <a:latin typeface="Lexend"/>
                <a:ea typeface="Lexend"/>
                <a:cs typeface="Lexend"/>
                <a:sym typeface="Lexend"/>
              </a:rPr>
              <a:t>b)</a:t>
            </a:r>
            <a:endParaRPr sz="2200">
              <a:latin typeface="Lexend"/>
              <a:ea typeface="Lexend"/>
              <a:cs typeface="Lexend"/>
              <a:sym typeface="Lexend"/>
            </a:endParaRPr>
          </a:p>
          <a:p>
            <a:pPr marL="0" lvl="0" indent="0" algn="l" rtl="0">
              <a:lnSpc>
                <a:spcPct val="220000"/>
              </a:lnSpc>
              <a:spcBef>
                <a:spcPct val="0"/>
              </a:spcBef>
              <a:spcAft>
                <a:spcPct val="0"/>
              </a:spcAft>
              <a:buNone/>
            </a:pPr>
            <a:r>
              <a:rPr lang="en-GB" sz="2200">
                <a:latin typeface="Lexend"/>
                <a:ea typeface="Lexend"/>
                <a:cs typeface="Lexend"/>
                <a:sym typeface="Lexend"/>
              </a:rPr>
              <a:t>c)</a:t>
            </a:r>
            <a:endParaRPr sz="2200">
              <a:latin typeface="Lexend"/>
              <a:ea typeface="Lexend"/>
              <a:cs typeface="Lexend"/>
              <a:sym typeface="Lexend"/>
            </a:endParaRPr>
          </a:p>
          <a:p>
            <a:pPr marL="0" lvl="0" indent="0" algn="l" rtl="0">
              <a:lnSpc>
                <a:spcPct val="220000"/>
              </a:lnSpc>
              <a:spcBef>
                <a:spcPct val="0"/>
              </a:spcBef>
              <a:spcAft>
                <a:spcPct val="0"/>
              </a:spcAft>
              <a:buNone/>
            </a:pPr>
            <a:r>
              <a:rPr lang="en-GB" sz="2200">
                <a:latin typeface="Lexend"/>
                <a:ea typeface="Lexend"/>
                <a:cs typeface="Lexend"/>
                <a:sym typeface="Lexend"/>
              </a:rPr>
              <a:t>d)</a:t>
            </a:r>
            <a:endParaRPr sz="2200">
              <a:latin typeface="Lexend"/>
              <a:ea typeface="Lexend"/>
              <a:cs typeface="Lexend"/>
              <a:sym typeface="Lexend"/>
            </a:endParaRPr>
          </a:p>
          <a:p>
            <a:pPr marL="0" lvl="0" indent="0" algn="l" rtl="0">
              <a:lnSpc>
                <a:spcPct val="220000"/>
              </a:lnSpc>
              <a:spcBef>
                <a:spcPct val="0"/>
              </a:spcBef>
              <a:spcAft>
                <a:spcPct val="0"/>
              </a:spcAft>
              <a:buNone/>
            </a:pPr>
            <a:r>
              <a:rPr lang="en-GB" sz="2200">
                <a:latin typeface="Lexend"/>
                <a:ea typeface="Lexend"/>
                <a:cs typeface="Lexend"/>
                <a:sym typeface="Lexend"/>
              </a:rPr>
              <a:t>e)</a:t>
            </a:r>
            <a:endParaRPr sz="2200">
              <a:latin typeface="Lexend"/>
              <a:ea typeface="Lexend"/>
              <a:cs typeface="Lexend"/>
              <a:sym typeface="Lexend"/>
            </a:endParaRPr>
          </a:p>
        </p:txBody>
      </p:sp>
      <p:sp>
        <p:nvSpPr>
          <p:cNvPr id="25" name="Google Shape;1072;p79">
            <a:extLst>
              <a:ext uri="{FF2B5EF4-FFF2-40B4-BE49-F238E27FC236}">
                <a16:creationId xmlns:a16="http://schemas.microsoft.com/office/drawing/2014/main" id="{37837DA0-1A98-6E12-1FC6-5604511477C4}"/>
              </a:ext>
            </a:extLst>
          </p:cNvPr>
          <p:cNvSpPr/>
          <p:nvPr/>
        </p:nvSpPr>
        <p:spPr>
          <a:xfrm>
            <a:off x="7581116" y="2316357"/>
            <a:ext cx="737100" cy="4251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 name="Google Shape;1063;p79">
            <a:extLst>
              <a:ext uri="{FF2B5EF4-FFF2-40B4-BE49-F238E27FC236}">
                <a16:creationId xmlns:a16="http://schemas.microsoft.com/office/drawing/2014/main" id="{6F23D1DB-9C87-759B-6704-EB928473A2BB}"/>
              </a:ext>
            </a:extLst>
          </p:cNvPr>
          <p:cNvSpPr/>
          <p:nvPr/>
        </p:nvSpPr>
        <p:spPr>
          <a:xfrm>
            <a:off x="7601166" y="3023582"/>
            <a:ext cx="737100" cy="4251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 name="Google Shape;1067;p79">
            <a:extLst>
              <a:ext uri="{FF2B5EF4-FFF2-40B4-BE49-F238E27FC236}">
                <a16:creationId xmlns:a16="http://schemas.microsoft.com/office/drawing/2014/main" id="{081229D7-A9FB-9CDB-2FCD-4E5D339DBFC9}"/>
              </a:ext>
            </a:extLst>
          </p:cNvPr>
          <p:cNvSpPr/>
          <p:nvPr/>
        </p:nvSpPr>
        <p:spPr>
          <a:xfrm>
            <a:off x="7621577" y="3765012"/>
            <a:ext cx="737100" cy="4251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 name="Google Shape;1069;p79">
            <a:extLst>
              <a:ext uri="{FF2B5EF4-FFF2-40B4-BE49-F238E27FC236}">
                <a16:creationId xmlns:a16="http://schemas.microsoft.com/office/drawing/2014/main" id="{3D533C71-7368-85B8-73DA-7450A16026B2}"/>
              </a:ext>
            </a:extLst>
          </p:cNvPr>
          <p:cNvSpPr/>
          <p:nvPr/>
        </p:nvSpPr>
        <p:spPr>
          <a:xfrm>
            <a:off x="7621577" y="4505336"/>
            <a:ext cx="737100" cy="4251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 name="Google Shape;1065;p79">
            <a:extLst>
              <a:ext uri="{FF2B5EF4-FFF2-40B4-BE49-F238E27FC236}">
                <a16:creationId xmlns:a16="http://schemas.microsoft.com/office/drawing/2014/main" id="{5D76218D-84CB-ADD2-633E-858E40DFE7B3}"/>
              </a:ext>
            </a:extLst>
          </p:cNvPr>
          <p:cNvSpPr/>
          <p:nvPr/>
        </p:nvSpPr>
        <p:spPr>
          <a:xfrm>
            <a:off x="7621577" y="5213661"/>
            <a:ext cx="737100" cy="4251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700995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98;p78">
            <a:extLst>
              <a:ext uri="{FF2B5EF4-FFF2-40B4-BE49-F238E27FC236}">
                <a16:creationId xmlns:a16="http://schemas.microsoft.com/office/drawing/2014/main" id="{BE131C23-CB2D-EB78-F016-EC1A26A2DC43}"/>
              </a:ext>
            </a:extLst>
          </p:cNvPr>
          <p:cNvSpPr txBox="1">
            <a:spLocks/>
          </p:cNvSpPr>
          <p:nvPr/>
        </p:nvSpPr>
        <p:spPr>
          <a:xfrm>
            <a:off x="1375035" y="1454289"/>
            <a:ext cx="8237700" cy="3207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sz="1900"/>
              <a:t>2) Write each expression as a single </a:t>
            </a:r>
            <a:r>
              <a:rPr lang="en-GB" sz="1900" b="1"/>
              <a:t>term</a:t>
            </a:r>
            <a:r>
              <a:rPr lang="en-GB" sz="1900"/>
              <a:t>.</a:t>
            </a:r>
          </a:p>
        </p:txBody>
      </p:sp>
      <p:sp>
        <p:nvSpPr>
          <p:cNvPr id="4" name="Google Shape;1000;p78">
            <a:extLst>
              <a:ext uri="{FF2B5EF4-FFF2-40B4-BE49-F238E27FC236}">
                <a16:creationId xmlns:a16="http://schemas.microsoft.com/office/drawing/2014/main" id="{AD7C9191-A644-EC1E-D7F5-0A94FEB7F65C}"/>
              </a:ext>
            </a:extLst>
          </p:cNvPr>
          <p:cNvSpPr txBox="1"/>
          <p:nvPr/>
        </p:nvSpPr>
        <p:spPr>
          <a:xfrm>
            <a:off x="1375035" y="2040189"/>
            <a:ext cx="1757100" cy="34818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n-GB" sz="2200">
                <a:latin typeface="Lexend"/>
                <a:ea typeface="Lexend"/>
                <a:cs typeface="Lexend"/>
                <a:sym typeface="Lexend"/>
              </a:rPr>
              <a:t>a)</a:t>
            </a:r>
            <a:endParaRPr sz="2200">
              <a:latin typeface="Lexend"/>
              <a:ea typeface="Lexend"/>
              <a:cs typeface="Lexend"/>
              <a:sym typeface="Lexend"/>
            </a:endParaRPr>
          </a:p>
          <a:p>
            <a:pPr marL="0" lvl="0" indent="0" algn="l" rtl="0">
              <a:spcBef>
                <a:spcPct val="0"/>
              </a:spcBef>
              <a:spcAft>
                <a:spcPct val="0"/>
              </a:spcAft>
              <a:buNone/>
            </a:pPr>
            <a:endParaRPr sz="2200">
              <a:latin typeface="Lexend"/>
              <a:ea typeface="Lexend"/>
              <a:cs typeface="Lexend"/>
              <a:sym typeface="Lexend"/>
            </a:endParaRPr>
          </a:p>
          <a:p>
            <a:pPr marL="0" lvl="0" indent="0" algn="l" rtl="0">
              <a:spcBef>
                <a:spcPct val="0"/>
              </a:spcBef>
              <a:spcAft>
                <a:spcPct val="0"/>
              </a:spcAft>
              <a:buNone/>
            </a:pPr>
            <a:r>
              <a:rPr lang="en-GB" sz="2200">
                <a:latin typeface="Lexend"/>
                <a:ea typeface="Lexend"/>
                <a:cs typeface="Lexend"/>
                <a:sym typeface="Lexend"/>
              </a:rPr>
              <a:t>b)</a:t>
            </a:r>
            <a:endParaRPr sz="2200">
              <a:latin typeface="Lexend"/>
              <a:ea typeface="Lexend"/>
              <a:cs typeface="Lexend"/>
              <a:sym typeface="Lexend"/>
            </a:endParaRPr>
          </a:p>
          <a:p>
            <a:pPr marL="0" lvl="0" indent="0" algn="l" rtl="0">
              <a:spcBef>
                <a:spcPct val="0"/>
              </a:spcBef>
              <a:spcAft>
                <a:spcPct val="0"/>
              </a:spcAft>
              <a:buNone/>
            </a:pPr>
            <a:endParaRPr sz="2200">
              <a:latin typeface="Lexend"/>
              <a:ea typeface="Lexend"/>
              <a:cs typeface="Lexend"/>
              <a:sym typeface="Lexend"/>
            </a:endParaRPr>
          </a:p>
          <a:p>
            <a:pPr marL="0" lvl="0" indent="0" algn="l" rtl="0">
              <a:spcBef>
                <a:spcPct val="0"/>
              </a:spcBef>
              <a:spcAft>
                <a:spcPct val="0"/>
              </a:spcAft>
              <a:buNone/>
            </a:pPr>
            <a:r>
              <a:rPr lang="en-GB" sz="2200">
                <a:latin typeface="Lexend"/>
                <a:ea typeface="Lexend"/>
                <a:cs typeface="Lexend"/>
                <a:sym typeface="Lexend"/>
              </a:rPr>
              <a:t>c)</a:t>
            </a:r>
            <a:endParaRPr sz="2200">
              <a:latin typeface="Lexend"/>
              <a:ea typeface="Lexend"/>
              <a:cs typeface="Lexend"/>
              <a:sym typeface="Lexend"/>
            </a:endParaRPr>
          </a:p>
          <a:p>
            <a:pPr marL="0" lvl="0" indent="0" algn="l" rtl="0">
              <a:spcBef>
                <a:spcPct val="0"/>
              </a:spcBef>
              <a:spcAft>
                <a:spcPct val="0"/>
              </a:spcAft>
              <a:buNone/>
            </a:pPr>
            <a:endParaRPr sz="2200">
              <a:latin typeface="Lexend"/>
              <a:ea typeface="Lexend"/>
              <a:cs typeface="Lexend"/>
              <a:sym typeface="Lexend"/>
            </a:endParaRPr>
          </a:p>
          <a:p>
            <a:pPr marL="0" lvl="0" indent="0" algn="l" rtl="0">
              <a:spcBef>
                <a:spcPct val="0"/>
              </a:spcBef>
              <a:spcAft>
                <a:spcPct val="0"/>
              </a:spcAft>
              <a:buNone/>
            </a:pPr>
            <a:r>
              <a:rPr lang="en-GB" sz="2200">
                <a:latin typeface="Lexend"/>
                <a:ea typeface="Lexend"/>
                <a:cs typeface="Lexend"/>
                <a:sym typeface="Lexend"/>
              </a:rPr>
              <a:t>d)</a:t>
            </a:r>
            <a:endParaRPr sz="2200">
              <a:latin typeface="Lexend"/>
              <a:ea typeface="Lexend"/>
              <a:cs typeface="Lexend"/>
              <a:sym typeface="Lexend"/>
            </a:endParaRPr>
          </a:p>
          <a:p>
            <a:pPr marL="0" lvl="0" indent="0" algn="l" rtl="0">
              <a:spcBef>
                <a:spcPct val="0"/>
              </a:spcBef>
              <a:spcAft>
                <a:spcPct val="0"/>
              </a:spcAft>
              <a:buNone/>
            </a:pPr>
            <a:endParaRPr sz="2200">
              <a:latin typeface="Lexend"/>
              <a:ea typeface="Lexend"/>
              <a:cs typeface="Lexend"/>
              <a:sym typeface="Lexend"/>
            </a:endParaRPr>
          </a:p>
          <a:p>
            <a:pPr marL="0" lvl="0" indent="0" algn="l" rtl="0">
              <a:spcBef>
                <a:spcPct val="0"/>
              </a:spcBef>
              <a:spcAft>
                <a:spcPct val="0"/>
              </a:spcAft>
              <a:buNone/>
            </a:pPr>
            <a:r>
              <a:rPr lang="en-GB" sz="2200">
                <a:latin typeface="Lexend"/>
                <a:ea typeface="Lexend"/>
                <a:cs typeface="Lexend"/>
                <a:sym typeface="Lexend"/>
              </a:rPr>
              <a:t>e)</a:t>
            </a:r>
            <a:endParaRPr sz="2200">
              <a:latin typeface="Lexend"/>
              <a:ea typeface="Lexend"/>
              <a:cs typeface="Lexend"/>
              <a:sym typeface="Lexend"/>
            </a:endParaRPr>
          </a:p>
        </p:txBody>
      </p:sp>
      <p:grpSp>
        <p:nvGrpSpPr>
          <p:cNvPr id="5" name="Google Shape;1001;p78">
            <a:extLst>
              <a:ext uri="{FF2B5EF4-FFF2-40B4-BE49-F238E27FC236}">
                <a16:creationId xmlns:a16="http://schemas.microsoft.com/office/drawing/2014/main" id="{C8C2CB5D-C01D-00C8-F891-BEB70EDEEEB9}"/>
              </a:ext>
            </a:extLst>
          </p:cNvPr>
          <p:cNvGrpSpPr/>
          <p:nvPr/>
        </p:nvGrpSpPr>
        <p:grpSpPr>
          <a:xfrm>
            <a:off x="1853283" y="2157575"/>
            <a:ext cx="1259929" cy="315016"/>
            <a:chOff x="1366500" y="1300400"/>
            <a:chExt cx="1873500" cy="488700"/>
          </a:xfrm>
        </p:grpSpPr>
        <p:sp>
          <p:nvSpPr>
            <p:cNvPr id="6" name="Google Shape;1002;p78">
              <a:extLst>
                <a:ext uri="{FF2B5EF4-FFF2-40B4-BE49-F238E27FC236}">
                  <a16:creationId xmlns:a16="http://schemas.microsoft.com/office/drawing/2014/main" id="{2631644E-74C2-178E-86BF-BA22B077C9CC}"/>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7" name="Google Shape;1003;p78" descr="&lt;math xmlns=&quot;http://www.w3.org/1998/Math/MathML&quot; display=&quot;block&quot; data-is-equatio=&quot;1&quot; data-latex=&quot;x&quot;&gt;&lt;mi&gt;x&lt;/mi&gt;&lt;/math&gt;" title="x">
              <a:extLst>
                <a:ext uri="{FF2B5EF4-FFF2-40B4-BE49-F238E27FC236}">
                  <a16:creationId xmlns:a16="http://schemas.microsoft.com/office/drawing/2014/main" id="{C4427085-D27D-DDBB-A2B6-823ACD8C77ED}"/>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8" name="Google Shape;1004;p78">
            <a:extLst>
              <a:ext uri="{FF2B5EF4-FFF2-40B4-BE49-F238E27FC236}">
                <a16:creationId xmlns:a16="http://schemas.microsoft.com/office/drawing/2014/main" id="{A3734AB9-C654-E1A8-62A1-DA8ED5EC443C}"/>
              </a:ext>
            </a:extLst>
          </p:cNvPr>
          <p:cNvGrpSpPr/>
          <p:nvPr/>
        </p:nvGrpSpPr>
        <p:grpSpPr>
          <a:xfrm>
            <a:off x="3166389" y="2157575"/>
            <a:ext cx="1259929" cy="315016"/>
            <a:chOff x="1366500" y="1300400"/>
            <a:chExt cx="1873500" cy="488700"/>
          </a:xfrm>
        </p:grpSpPr>
        <p:sp>
          <p:nvSpPr>
            <p:cNvPr id="9" name="Google Shape;1005;p78">
              <a:extLst>
                <a:ext uri="{FF2B5EF4-FFF2-40B4-BE49-F238E27FC236}">
                  <a16:creationId xmlns:a16="http://schemas.microsoft.com/office/drawing/2014/main" id="{E27D99E6-7664-A8C4-85BD-DE8BD9928BE3}"/>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10" name="Google Shape;1006;p78" descr="&lt;math xmlns=&quot;http://www.w3.org/1998/Math/MathML&quot; display=&quot;block&quot; data-is-equatio=&quot;1&quot; data-latex=&quot;x&quot;&gt;&lt;mi&gt;x&lt;/mi&gt;&lt;/math&gt;" title="x">
              <a:extLst>
                <a:ext uri="{FF2B5EF4-FFF2-40B4-BE49-F238E27FC236}">
                  <a16:creationId xmlns:a16="http://schemas.microsoft.com/office/drawing/2014/main" id="{D7AAF199-BFC1-EF11-1C2B-5528B4907628}"/>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11" name="Google Shape;1007;p78">
            <a:extLst>
              <a:ext uri="{FF2B5EF4-FFF2-40B4-BE49-F238E27FC236}">
                <a16:creationId xmlns:a16="http://schemas.microsoft.com/office/drawing/2014/main" id="{ED1097B8-F6D5-C0B3-72DC-A269AB341DB2}"/>
              </a:ext>
            </a:extLst>
          </p:cNvPr>
          <p:cNvGrpSpPr/>
          <p:nvPr/>
        </p:nvGrpSpPr>
        <p:grpSpPr>
          <a:xfrm>
            <a:off x="4478189" y="2157575"/>
            <a:ext cx="1259929" cy="315016"/>
            <a:chOff x="1366500" y="1300400"/>
            <a:chExt cx="1873500" cy="488700"/>
          </a:xfrm>
        </p:grpSpPr>
        <p:sp>
          <p:nvSpPr>
            <p:cNvPr id="12" name="Google Shape;1008;p78">
              <a:extLst>
                <a:ext uri="{FF2B5EF4-FFF2-40B4-BE49-F238E27FC236}">
                  <a16:creationId xmlns:a16="http://schemas.microsoft.com/office/drawing/2014/main" id="{40AAC0EA-3A26-A322-F971-30CB2A8E9961}"/>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13" name="Google Shape;1009;p78" descr="&lt;math xmlns=&quot;http://www.w3.org/1998/Math/MathML&quot; display=&quot;block&quot; data-is-equatio=&quot;1&quot; data-latex=&quot;x&quot;&gt;&lt;mi&gt;x&lt;/mi&gt;&lt;/math&gt;" title="x">
              <a:extLst>
                <a:ext uri="{FF2B5EF4-FFF2-40B4-BE49-F238E27FC236}">
                  <a16:creationId xmlns:a16="http://schemas.microsoft.com/office/drawing/2014/main" id="{01CAD08C-B12E-FD32-C428-73268D699268}"/>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14" name="Google Shape;1010;p78">
            <a:extLst>
              <a:ext uri="{FF2B5EF4-FFF2-40B4-BE49-F238E27FC236}">
                <a16:creationId xmlns:a16="http://schemas.microsoft.com/office/drawing/2014/main" id="{A1ECF8D4-ECB8-0B66-EE64-7D05BC08DC07}"/>
              </a:ext>
            </a:extLst>
          </p:cNvPr>
          <p:cNvGrpSpPr/>
          <p:nvPr/>
        </p:nvGrpSpPr>
        <p:grpSpPr>
          <a:xfrm>
            <a:off x="5791257" y="2157575"/>
            <a:ext cx="1259929" cy="315016"/>
            <a:chOff x="1366500" y="1300400"/>
            <a:chExt cx="1873500" cy="488700"/>
          </a:xfrm>
        </p:grpSpPr>
        <p:sp>
          <p:nvSpPr>
            <p:cNvPr id="15" name="Google Shape;1011;p78">
              <a:extLst>
                <a:ext uri="{FF2B5EF4-FFF2-40B4-BE49-F238E27FC236}">
                  <a16:creationId xmlns:a16="http://schemas.microsoft.com/office/drawing/2014/main" id="{7E805798-9BAE-07CC-9122-4A9B6AD99437}"/>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16" name="Google Shape;1012;p78" descr="&lt;math xmlns=&quot;http://www.w3.org/1998/Math/MathML&quot; display=&quot;block&quot; data-is-equatio=&quot;1&quot; data-latex=&quot;x&quot;&gt;&lt;mi&gt;x&lt;/mi&gt;&lt;/math&gt;" title="x">
              <a:extLst>
                <a:ext uri="{FF2B5EF4-FFF2-40B4-BE49-F238E27FC236}">
                  <a16:creationId xmlns:a16="http://schemas.microsoft.com/office/drawing/2014/main" id="{CA8D79AC-E541-EFA2-1079-B87054DCD2D5}"/>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17" name="Google Shape;1013;p78">
            <a:extLst>
              <a:ext uri="{FF2B5EF4-FFF2-40B4-BE49-F238E27FC236}">
                <a16:creationId xmlns:a16="http://schemas.microsoft.com/office/drawing/2014/main" id="{5CFAE987-CE6A-F740-6438-C8028B0EBB18}"/>
              </a:ext>
            </a:extLst>
          </p:cNvPr>
          <p:cNvGrpSpPr/>
          <p:nvPr/>
        </p:nvGrpSpPr>
        <p:grpSpPr>
          <a:xfrm>
            <a:off x="7098951" y="2157575"/>
            <a:ext cx="1259929" cy="315016"/>
            <a:chOff x="1366500" y="1300400"/>
            <a:chExt cx="1873500" cy="488700"/>
          </a:xfrm>
        </p:grpSpPr>
        <p:sp>
          <p:nvSpPr>
            <p:cNvPr id="18" name="Google Shape;1014;p78">
              <a:extLst>
                <a:ext uri="{FF2B5EF4-FFF2-40B4-BE49-F238E27FC236}">
                  <a16:creationId xmlns:a16="http://schemas.microsoft.com/office/drawing/2014/main" id="{CA78B562-B40A-0709-538E-C287D3F6AE98}"/>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19" name="Google Shape;1015;p78" descr="&lt;math xmlns=&quot;http://www.w3.org/1998/Math/MathML&quot; display=&quot;block&quot; data-is-equatio=&quot;1&quot; data-latex=&quot;x&quot;&gt;&lt;mi&gt;x&lt;/mi&gt;&lt;/math&gt;" title="x">
              <a:extLst>
                <a:ext uri="{FF2B5EF4-FFF2-40B4-BE49-F238E27FC236}">
                  <a16:creationId xmlns:a16="http://schemas.microsoft.com/office/drawing/2014/main" id="{EA2F220A-80D4-2CFF-2FA0-12A806A1C9BF}"/>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20" name="Google Shape;1016;p78">
            <a:extLst>
              <a:ext uri="{FF2B5EF4-FFF2-40B4-BE49-F238E27FC236}">
                <a16:creationId xmlns:a16="http://schemas.microsoft.com/office/drawing/2014/main" id="{6A3089CA-353C-1437-3568-1A70B9EAA5DA}"/>
              </a:ext>
            </a:extLst>
          </p:cNvPr>
          <p:cNvGrpSpPr/>
          <p:nvPr/>
        </p:nvGrpSpPr>
        <p:grpSpPr>
          <a:xfrm>
            <a:off x="1853283" y="2860843"/>
            <a:ext cx="1259929" cy="315016"/>
            <a:chOff x="1366500" y="1300400"/>
            <a:chExt cx="1873500" cy="488700"/>
          </a:xfrm>
        </p:grpSpPr>
        <p:sp>
          <p:nvSpPr>
            <p:cNvPr id="21" name="Google Shape;1017;p78">
              <a:extLst>
                <a:ext uri="{FF2B5EF4-FFF2-40B4-BE49-F238E27FC236}">
                  <a16:creationId xmlns:a16="http://schemas.microsoft.com/office/drawing/2014/main" id="{7BD48F6B-3C5E-A853-053B-2F97E2B478F3}"/>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22" name="Google Shape;1018;p78" descr="&lt;math xmlns=&quot;http://www.w3.org/1998/Math/MathML&quot; display=&quot;block&quot; data-is-equatio=&quot;1&quot; data-latex=&quot;x&quot;&gt;&lt;mi&gt;x&lt;/mi&gt;&lt;/math&gt;" title="x">
              <a:extLst>
                <a:ext uri="{FF2B5EF4-FFF2-40B4-BE49-F238E27FC236}">
                  <a16:creationId xmlns:a16="http://schemas.microsoft.com/office/drawing/2014/main" id="{84F655FA-8C41-A86E-E130-1211BAD6C897}"/>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23" name="Google Shape;1019;p78">
            <a:extLst>
              <a:ext uri="{FF2B5EF4-FFF2-40B4-BE49-F238E27FC236}">
                <a16:creationId xmlns:a16="http://schemas.microsoft.com/office/drawing/2014/main" id="{03B40604-B98C-4209-D4FB-C6CDA0906FA4}"/>
              </a:ext>
            </a:extLst>
          </p:cNvPr>
          <p:cNvGrpSpPr/>
          <p:nvPr/>
        </p:nvGrpSpPr>
        <p:grpSpPr>
          <a:xfrm>
            <a:off x="3166389" y="2860843"/>
            <a:ext cx="1259929" cy="315016"/>
            <a:chOff x="1366500" y="1300400"/>
            <a:chExt cx="1873500" cy="488700"/>
          </a:xfrm>
        </p:grpSpPr>
        <p:sp>
          <p:nvSpPr>
            <p:cNvPr id="24" name="Google Shape;1020;p78">
              <a:extLst>
                <a:ext uri="{FF2B5EF4-FFF2-40B4-BE49-F238E27FC236}">
                  <a16:creationId xmlns:a16="http://schemas.microsoft.com/office/drawing/2014/main" id="{573EDA85-4198-79E9-AED9-7A2E51F59ED7}"/>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25" name="Google Shape;1021;p78" descr="&lt;math xmlns=&quot;http://www.w3.org/1998/Math/MathML&quot; display=&quot;block&quot; data-is-equatio=&quot;1&quot; data-latex=&quot;x&quot;&gt;&lt;mi&gt;x&lt;/mi&gt;&lt;/math&gt;" title="x">
              <a:extLst>
                <a:ext uri="{FF2B5EF4-FFF2-40B4-BE49-F238E27FC236}">
                  <a16:creationId xmlns:a16="http://schemas.microsoft.com/office/drawing/2014/main" id="{CC167F97-AF5E-2E78-07A4-00D9C077DF35}"/>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26" name="Google Shape;1022;p78">
            <a:extLst>
              <a:ext uri="{FF2B5EF4-FFF2-40B4-BE49-F238E27FC236}">
                <a16:creationId xmlns:a16="http://schemas.microsoft.com/office/drawing/2014/main" id="{0B2BA0E7-04AF-F5E0-CAAB-910F8145B3B7}"/>
              </a:ext>
            </a:extLst>
          </p:cNvPr>
          <p:cNvGrpSpPr/>
          <p:nvPr/>
        </p:nvGrpSpPr>
        <p:grpSpPr>
          <a:xfrm>
            <a:off x="4478189" y="2860843"/>
            <a:ext cx="1259929" cy="315016"/>
            <a:chOff x="1366500" y="1300400"/>
            <a:chExt cx="1873500" cy="488700"/>
          </a:xfrm>
        </p:grpSpPr>
        <p:sp>
          <p:nvSpPr>
            <p:cNvPr id="27" name="Google Shape;1023;p78">
              <a:extLst>
                <a:ext uri="{FF2B5EF4-FFF2-40B4-BE49-F238E27FC236}">
                  <a16:creationId xmlns:a16="http://schemas.microsoft.com/office/drawing/2014/main" id="{26CD1FB6-5A91-BF1F-5978-F4A0308C0F1C}"/>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28" name="Google Shape;1024;p78" descr="&lt;math xmlns=&quot;http://www.w3.org/1998/Math/MathML&quot; display=&quot;block&quot; data-is-equatio=&quot;1&quot; data-latex=&quot;x&quot;&gt;&lt;mi&gt;x&lt;/mi&gt;&lt;/math&gt;" title="x">
              <a:extLst>
                <a:ext uri="{FF2B5EF4-FFF2-40B4-BE49-F238E27FC236}">
                  <a16:creationId xmlns:a16="http://schemas.microsoft.com/office/drawing/2014/main" id="{F7F75489-D443-8FA2-30A3-3EE64F96A86A}"/>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29" name="Google Shape;1025;p78">
            <a:extLst>
              <a:ext uri="{FF2B5EF4-FFF2-40B4-BE49-F238E27FC236}">
                <a16:creationId xmlns:a16="http://schemas.microsoft.com/office/drawing/2014/main" id="{4A9C5FBA-E39B-6939-C63D-7050549E25C8}"/>
              </a:ext>
            </a:extLst>
          </p:cNvPr>
          <p:cNvGrpSpPr/>
          <p:nvPr/>
        </p:nvGrpSpPr>
        <p:grpSpPr>
          <a:xfrm>
            <a:off x="1853283" y="3511956"/>
            <a:ext cx="1259929" cy="315016"/>
            <a:chOff x="1366500" y="1300400"/>
            <a:chExt cx="1873500" cy="488700"/>
          </a:xfrm>
        </p:grpSpPr>
        <p:sp>
          <p:nvSpPr>
            <p:cNvPr id="30" name="Google Shape;1026;p78">
              <a:extLst>
                <a:ext uri="{FF2B5EF4-FFF2-40B4-BE49-F238E27FC236}">
                  <a16:creationId xmlns:a16="http://schemas.microsoft.com/office/drawing/2014/main" id="{6122F134-BD51-C314-0836-69E06434BD2B}"/>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31" name="Google Shape;1027;p78" descr="&lt;math xmlns=&quot;http://www.w3.org/1998/Math/MathML&quot; display=&quot;block&quot; data-is-equatio=&quot;1&quot; data-latex=&quot;x&quot;&gt;&lt;mi&gt;x&lt;/mi&gt;&lt;/math&gt;" title="x">
              <a:extLst>
                <a:ext uri="{FF2B5EF4-FFF2-40B4-BE49-F238E27FC236}">
                  <a16:creationId xmlns:a16="http://schemas.microsoft.com/office/drawing/2014/main" id="{E5A82225-E2CF-5434-A2EF-68199F79BF37}"/>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32" name="Google Shape;1028;p78">
            <a:extLst>
              <a:ext uri="{FF2B5EF4-FFF2-40B4-BE49-F238E27FC236}">
                <a16:creationId xmlns:a16="http://schemas.microsoft.com/office/drawing/2014/main" id="{DDB11559-3C91-5000-7CEC-6473DA827CAC}"/>
              </a:ext>
            </a:extLst>
          </p:cNvPr>
          <p:cNvGrpSpPr/>
          <p:nvPr/>
        </p:nvGrpSpPr>
        <p:grpSpPr>
          <a:xfrm>
            <a:off x="4478189" y="3511956"/>
            <a:ext cx="1259929" cy="315016"/>
            <a:chOff x="1366500" y="1300400"/>
            <a:chExt cx="1873500" cy="488700"/>
          </a:xfrm>
        </p:grpSpPr>
        <p:sp>
          <p:nvSpPr>
            <p:cNvPr id="33" name="Google Shape;1029;p78">
              <a:extLst>
                <a:ext uri="{FF2B5EF4-FFF2-40B4-BE49-F238E27FC236}">
                  <a16:creationId xmlns:a16="http://schemas.microsoft.com/office/drawing/2014/main" id="{9CDD08D9-EC52-FBA5-30EE-DE035F3AA11C}"/>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34" name="Google Shape;1030;p78" descr="&lt;math xmlns=&quot;http://www.w3.org/1998/Math/MathML&quot; display=&quot;block&quot; data-is-equatio=&quot;1&quot; data-latex=&quot;x&quot;&gt;&lt;mi&gt;x&lt;/mi&gt;&lt;/math&gt;" title="x">
              <a:extLst>
                <a:ext uri="{FF2B5EF4-FFF2-40B4-BE49-F238E27FC236}">
                  <a16:creationId xmlns:a16="http://schemas.microsoft.com/office/drawing/2014/main" id="{33C787E6-F733-4814-CDA1-29F9C117CF17}"/>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35" name="Google Shape;1031;p78">
            <a:extLst>
              <a:ext uri="{FF2B5EF4-FFF2-40B4-BE49-F238E27FC236}">
                <a16:creationId xmlns:a16="http://schemas.microsoft.com/office/drawing/2014/main" id="{DCB4EDC1-8577-22BE-6826-78AB69002C03}"/>
              </a:ext>
            </a:extLst>
          </p:cNvPr>
          <p:cNvGrpSpPr/>
          <p:nvPr/>
        </p:nvGrpSpPr>
        <p:grpSpPr>
          <a:xfrm>
            <a:off x="5791257" y="3511956"/>
            <a:ext cx="1259929" cy="315016"/>
            <a:chOff x="1366500" y="1300400"/>
            <a:chExt cx="1873500" cy="488700"/>
          </a:xfrm>
        </p:grpSpPr>
        <p:sp>
          <p:nvSpPr>
            <p:cNvPr id="36" name="Google Shape;1032;p78">
              <a:extLst>
                <a:ext uri="{FF2B5EF4-FFF2-40B4-BE49-F238E27FC236}">
                  <a16:creationId xmlns:a16="http://schemas.microsoft.com/office/drawing/2014/main" id="{94664F91-1408-9748-AB85-7CB043FBCDD8}"/>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37" name="Google Shape;1033;p78" descr="&lt;math xmlns=&quot;http://www.w3.org/1998/Math/MathML&quot; display=&quot;block&quot; data-is-equatio=&quot;1&quot; data-latex=&quot;x&quot;&gt;&lt;mi&gt;x&lt;/mi&gt;&lt;/math&gt;" title="x">
              <a:extLst>
                <a:ext uri="{FF2B5EF4-FFF2-40B4-BE49-F238E27FC236}">
                  <a16:creationId xmlns:a16="http://schemas.microsoft.com/office/drawing/2014/main" id="{1A694D8C-5549-3CC0-1599-DE898694C5FF}"/>
                </a:ext>
              </a:extLst>
            </p:cNvPr>
            <p:cNvPicPr preferRelativeResize="0"/>
            <p:nvPr/>
          </p:nvPicPr>
          <p:blipFill>
            <a:blip r:embed="rId2">
              <a:alphaModFix/>
            </a:blip>
            <a:stretch>
              <a:fillRect/>
            </a:stretch>
          </p:blipFill>
          <p:spPr>
            <a:xfrm>
              <a:off x="2184188" y="1444738"/>
              <a:ext cx="219075" cy="200025"/>
            </a:xfrm>
            <a:prstGeom prst="rect">
              <a:avLst/>
            </a:prstGeom>
            <a:noFill/>
            <a:ln>
              <a:noFill/>
            </a:ln>
          </p:spPr>
        </p:pic>
      </p:grpSp>
      <p:grpSp>
        <p:nvGrpSpPr>
          <p:cNvPr id="38" name="Google Shape;1034;p78">
            <a:extLst>
              <a:ext uri="{FF2B5EF4-FFF2-40B4-BE49-F238E27FC236}">
                <a16:creationId xmlns:a16="http://schemas.microsoft.com/office/drawing/2014/main" id="{E8EA9171-13BB-4DAD-90E3-4597788C39DE}"/>
              </a:ext>
            </a:extLst>
          </p:cNvPr>
          <p:cNvGrpSpPr/>
          <p:nvPr/>
        </p:nvGrpSpPr>
        <p:grpSpPr>
          <a:xfrm>
            <a:off x="3166394" y="3512057"/>
            <a:ext cx="1259929" cy="315016"/>
            <a:chOff x="4414500" y="1300400"/>
            <a:chExt cx="1873500" cy="488700"/>
          </a:xfrm>
        </p:grpSpPr>
        <p:sp>
          <p:nvSpPr>
            <p:cNvPr id="39" name="Google Shape;1035;p78">
              <a:extLst>
                <a:ext uri="{FF2B5EF4-FFF2-40B4-BE49-F238E27FC236}">
                  <a16:creationId xmlns:a16="http://schemas.microsoft.com/office/drawing/2014/main" id="{501F86C8-EE2B-6CDD-9621-7F73048A7E97}"/>
                </a:ext>
              </a:extLst>
            </p:cNvPr>
            <p:cNvSpPr/>
            <p:nvPr/>
          </p:nvSpPr>
          <p:spPr>
            <a:xfrm>
              <a:off x="4414500" y="1300400"/>
              <a:ext cx="1873500" cy="488700"/>
            </a:xfrm>
            <a:prstGeom prst="rect">
              <a:avLst/>
            </a:prstGeom>
            <a:solidFill>
              <a:srgbClr val="F4CCCC"/>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40" name="Google Shape;1036;p78" descr="&lt;math xmlns=&quot;http://www.w3.org/1998/Math/MathML&quot; display=&quot;block&quot; data-is-equatio=&quot;1&quot; data-latex=&quot;-x&quot;&gt;&lt;mo&gt;−&lt;/mo&gt;&lt;mi&gt;x&lt;/mi&gt;&lt;/math&gt;" title="negative x">
              <a:extLst>
                <a:ext uri="{FF2B5EF4-FFF2-40B4-BE49-F238E27FC236}">
                  <a16:creationId xmlns:a16="http://schemas.microsoft.com/office/drawing/2014/main" id="{23556867-58F7-7DB1-3FDF-CC1E257C43DF}"/>
                </a:ext>
              </a:extLst>
            </p:cNvPr>
            <p:cNvPicPr preferRelativeResize="0"/>
            <p:nvPr/>
          </p:nvPicPr>
          <p:blipFill>
            <a:blip r:embed="rId3">
              <a:alphaModFix/>
            </a:blip>
            <a:stretch>
              <a:fillRect/>
            </a:stretch>
          </p:blipFill>
          <p:spPr>
            <a:xfrm>
              <a:off x="5141925" y="1475385"/>
              <a:ext cx="399600" cy="159840"/>
            </a:xfrm>
            <a:prstGeom prst="rect">
              <a:avLst/>
            </a:prstGeom>
            <a:noFill/>
            <a:ln>
              <a:noFill/>
            </a:ln>
          </p:spPr>
        </p:pic>
      </p:grpSp>
      <p:grpSp>
        <p:nvGrpSpPr>
          <p:cNvPr id="41" name="Google Shape;1037;p78">
            <a:extLst>
              <a:ext uri="{FF2B5EF4-FFF2-40B4-BE49-F238E27FC236}">
                <a16:creationId xmlns:a16="http://schemas.microsoft.com/office/drawing/2014/main" id="{1CA5DC3A-0A07-BD21-5087-85B6DBFF3071}"/>
              </a:ext>
            </a:extLst>
          </p:cNvPr>
          <p:cNvGrpSpPr/>
          <p:nvPr/>
        </p:nvGrpSpPr>
        <p:grpSpPr>
          <a:xfrm>
            <a:off x="7098968" y="3512057"/>
            <a:ext cx="1259929" cy="315016"/>
            <a:chOff x="4414500" y="1300400"/>
            <a:chExt cx="1873500" cy="488700"/>
          </a:xfrm>
        </p:grpSpPr>
        <p:sp>
          <p:nvSpPr>
            <p:cNvPr id="42" name="Google Shape;1038;p78">
              <a:extLst>
                <a:ext uri="{FF2B5EF4-FFF2-40B4-BE49-F238E27FC236}">
                  <a16:creationId xmlns:a16="http://schemas.microsoft.com/office/drawing/2014/main" id="{782AD9C6-DC91-104A-1222-7E35393C937D}"/>
                </a:ext>
              </a:extLst>
            </p:cNvPr>
            <p:cNvSpPr/>
            <p:nvPr/>
          </p:nvSpPr>
          <p:spPr>
            <a:xfrm>
              <a:off x="4414500" y="1300400"/>
              <a:ext cx="1873500" cy="488700"/>
            </a:xfrm>
            <a:prstGeom prst="rect">
              <a:avLst/>
            </a:prstGeom>
            <a:solidFill>
              <a:srgbClr val="F4CCCC"/>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43" name="Google Shape;1039;p78" descr="&lt;math xmlns=&quot;http://www.w3.org/1998/Math/MathML&quot; display=&quot;block&quot; data-is-equatio=&quot;1&quot; data-latex=&quot;-x&quot;&gt;&lt;mo&gt;−&lt;/mo&gt;&lt;mi&gt;x&lt;/mi&gt;&lt;/math&gt;" title="negative x">
              <a:extLst>
                <a:ext uri="{FF2B5EF4-FFF2-40B4-BE49-F238E27FC236}">
                  <a16:creationId xmlns:a16="http://schemas.microsoft.com/office/drawing/2014/main" id="{6CD694F4-ED3C-6379-1372-CA5D448BAD59}"/>
                </a:ext>
              </a:extLst>
            </p:cNvPr>
            <p:cNvPicPr preferRelativeResize="0"/>
            <p:nvPr/>
          </p:nvPicPr>
          <p:blipFill>
            <a:blip r:embed="rId3">
              <a:alphaModFix/>
            </a:blip>
            <a:stretch>
              <a:fillRect/>
            </a:stretch>
          </p:blipFill>
          <p:spPr>
            <a:xfrm>
              <a:off x="5141925" y="1475385"/>
              <a:ext cx="399600" cy="159840"/>
            </a:xfrm>
            <a:prstGeom prst="rect">
              <a:avLst/>
            </a:prstGeom>
            <a:noFill/>
            <a:ln>
              <a:noFill/>
            </a:ln>
          </p:spPr>
        </p:pic>
      </p:grpSp>
      <p:pic>
        <p:nvPicPr>
          <p:cNvPr id="44" name="Google Shape;1040;p78" descr="&lt;math xmlns=&quot;http://www.w3.org/1998/Math/MathML&quot; display=&quot;block&quot; data-is-equatio=&quot;1&quot; data-latex=&quot;f+f+f+f+f+f+f&quot;&gt;&lt;mi&gt;f&lt;/mi&gt;&lt;mo&gt;+&lt;/mo&gt;&lt;mi&gt;f&lt;/mi&gt;&lt;mo&gt;+&lt;/mo&gt;&lt;mi&gt;f&lt;/mi&gt;&lt;mo&gt;+&lt;/mo&gt;&lt;mi&gt;f&lt;/mi&gt;&lt;mo&gt;+&lt;/mo&gt;&lt;mi&gt;f&lt;/mi&gt;&lt;mo&gt;+&lt;/mo&gt;&lt;mi&gt;f&lt;/mi&gt;&lt;mo&gt;+&lt;/mo&gt;&lt;mi&gt;f&lt;/mi&gt;&lt;/math&gt;" title="f plus f plus f plus f plus f plus f plus f">
            <a:extLst>
              <a:ext uri="{FF2B5EF4-FFF2-40B4-BE49-F238E27FC236}">
                <a16:creationId xmlns:a16="http://schemas.microsoft.com/office/drawing/2014/main" id="{23B52474-56E3-CA2F-0FD0-F37485B57B80}"/>
              </a:ext>
            </a:extLst>
          </p:cNvPr>
          <p:cNvPicPr preferRelativeResize="0"/>
          <p:nvPr/>
        </p:nvPicPr>
        <p:blipFill>
          <a:blip r:embed="rId4">
            <a:alphaModFix/>
          </a:blip>
          <a:stretch>
            <a:fillRect/>
          </a:stretch>
        </p:blipFill>
        <p:spPr>
          <a:xfrm>
            <a:off x="1853285" y="4233814"/>
            <a:ext cx="3729600" cy="285247"/>
          </a:xfrm>
          <a:prstGeom prst="rect">
            <a:avLst/>
          </a:prstGeom>
          <a:noFill/>
          <a:ln>
            <a:noFill/>
          </a:ln>
        </p:spPr>
      </p:pic>
      <p:pic>
        <p:nvPicPr>
          <p:cNvPr id="45" name="Google Shape;1041;p78" descr="&lt;math xmlns=&quot;http://www.w3.org/1998/Math/MathML&quot; display=&quot;block&quot; data-is-equatio=&quot;1&quot; data-latex=&quot;t+t+t-t&quot;&gt;&lt;mi&gt;t&lt;/mi&gt;&lt;mo&gt;+&lt;/mo&gt;&lt;mi&gt;t&lt;/mi&gt;&lt;mo&gt;+&lt;/mo&gt;&lt;mi&gt;t&lt;/mi&gt;&lt;mo&gt;−&lt;/mo&gt;&lt;mi&gt;t&lt;/mi&gt;&lt;/math&gt;" title="t plus t plus t minus t">
            <a:extLst>
              <a:ext uri="{FF2B5EF4-FFF2-40B4-BE49-F238E27FC236}">
                <a16:creationId xmlns:a16="http://schemas.microsoft.com/office/drawing/2014/main" id="{0FE78422-F90E-0CDC-D5DC-DF153D5966CE}"/>
              </a:ext>
            </a:extLst>
          </p:cNvPr>
          <p:cNvPicPr preferRelativeResize="0"/>
          <p:nvPr/>
        </p:nvPicPr>
        <p:blipFill>
          <a:blip r:embed="rId5">
            <a:alphaModFix/>
          </a:blip>
          <a:stretch>
            <a:fillRect/>
          </a:stretch>
        </p:blipFill>
        <p:spPr>
          <a:xfrm>
            <a:off x="1853285" y="4866539"/>
            <a:ext cx="1576800" cy="232296"/>
          </a:xfrm>
          <a:prstGeom prst="rect">
            <a:avLst/>
          </a:prstGeom>
          <a:noFill/>
          <a:ln>
            <a:noFill/>
          </a:ln>
        </p:spPr>
      </p:pic>
    </p:spTree>
    <p:extLst>
      <p:ext uri="{BB962C8B-B14F-4D97-AF65-F5344CB8AC3E}">
        <p14:creationId xmlns:p14="http://schemas.microsoft.com/office/powerpoint/2010/main" val="360635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5020" y="696266"/>
            <a:ext cx="9099550" cy="488983"/>
          </a:xfrm>
        </p:spPr>
        <p:txBody>
          <a:bodyPr/>
          <a:lstStyle/>
          <a:p>
            <a:r>
              <a:rPr lang="en-GB" dirty="0"/>
              <a:t>Spaced Retrieval</a:t>
            </a:r>
          </a:p>
        </p:txBody>
      </p:sp>
      <p:sp>
        <p:nvSpPr>
          <p:cNvPr id="3" name="Text Placeholder 2">
            <a:extLst>
              <a:ext uri="{FF2B5EF4-FFF2-40B4-BE49-F238E27FC236}">
                <a16:creationId xmlns:a16="http://schemas.microsoft.com/office/drawing/2014/main" id="{BA818526-C100-B091-4CE5-F88FBAA2C5E4}"/>
              </a:ext>
            </a:extLst>
          </p:cNvPr>
          <p:cNvSpPr>
            <a:spLocks noGrp="1"/>
          </p:cNvSpPr>
          <p:nvPr>
            <p:ph type="body" sz="quarter" idx="11"/>
          </p:nvPr>
        </p:nvSpPr>
        <p:spPr/>
        <p:txBody>
          <a:bodyPr/>
          <a:lstStyle/>
          <a:p>
            <a:endParaRPr lang="en-GB"/>
          </a:p>
        </p:txBody>
      </p:sp>
      <p:sp>
        <p:nvSpPr>
          <p:cNvPr id="9" name="Text Placeholder 8">
            <a:extLst>
              <a:ext uri="{FF2B5EF4-FFF2-40B4-BE49-F238E27FC236}">
                <a16:creationId xmlns:a16="http://schemas.microsoft.com/office/drawing/2014/main" id="{FDA377DF-E4B9-D444-B10F-53F81467FC01}"/>
              </a:ext>
            </a:extLst>
          </p:cNvPr>
          <p:cNvSpPr>
            <a:spLocks noGrp="1"/>
          </p:cNvSpPr>
          <p:nvPr>
            <p:ph type="body" sz="quarter" idx="12"/>
          </p:nvPr>
        </p:nvSpPr>
        <p:spPr/>
        <p:txBody>
          <a:bodyPr/>
          <a:lstStyle/>
          <a:p>
            <a:endParaRPr lang="en-GB"/>
          </a:p>
        </p:txBody>
      </p:sp>
      <p:sp>
        <p:nvSpPr>
          <p:cNvPr id="2" name="Text Placeholder 2">
            <a:extLst>
              <a:ext uri="{FF2B5EF4-FFF2-40B4-BE49-F238E27FC236}">
                <a16:creationId xmlns:a16="http://schemas.microsoft.com/office/drawing/2014/main" id="{68A08635-790F-DC87-ECFA-74BCA0A7649D}"/>
              </a:ext>
            </a:extLst>
          </p:cNvPr>
          <p:cNvSpPr txBox="1">
            <a:spLocks/>
          </p:cNvSpPr>
          <p:nvPr/>
        </p:nvSpPr>
        <p:spPr>
          <a:xfrm>
            <a:off x="425020" y="92063"/>
            <a:ext cx="9099550" cy="488983"/>
          </a:xfrm>
          <a:prstGeom prst="rect">
            <a:avLst/>
          </a:prstGeom>
        </p:spPr>
        <p:txBody>
          <a:bodyPr/>
          <a:lstStyle>
            <a:lvl1pPr marL="0" indent="0" algn="l" defTabSz="914373" rtl="0" eaLnBrk="1" latinLnBrk="0" hangingPunct="1">
              <a:lnSpc>
                <a:spcPct val="90000"/>
              </a:lnSpc>
              <a:spcBef>
                <a:spcPts val="1001"/>
              </a:spcBef>
              <a:buFont typeface="Arial" panose="020B0604020202020204" pitchFamily="34" charset="0"/>
              <a:buNone/>
              <a:defRPr sz="2400" kern="1200">
                <a:solidFill>
                  <a:srgbClr val="002060"/>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1828746" indent="0" algn="l" defTabSz="914373"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3600" b="1" u="sng"/>
              <a:t>TITLE: Algebraic Conventions </a:t>
            </a:r>
            <a:endParaRPr lang="en-GB" sz="3600" b="1" u="sng" dirty="0"/>
          </a:p>
        </p:txBody>
      </p:sp>
      <p:sp>
        <p:nvSpPr>
          <p:cNvPr id="5" name="TextBox 4">
            <a:extLst>
              <a:ext uri="{FF2B5EF4-FFF2-40B4-BE49-F238E27FC236}">
                <a16:creationId xmlns:a16="http://schemas.microsoft.com/office/drawing/2014/main" id="{BD9D8E88-7354-185E-43D3-4CB8B0D91D37}"/>
              </a:ext>
            </a:extLst>
          </p:cNvPr>
          <p:cNvSpPr txBox="1"/>
          <p:nvPr/>
        </p:nvSpPr>
        <p:spPr>
          <a:xfrm>
            <a:off x="8562729" y="98129"/>
            <a:ext cx="2785929" cy="369332"/>
          </a:xfrm>
          <a:prstGeom prst="rect">
            <a:avLst/>
          </a:prstGeom>
          <a:noFill/>
        </p:spPr>
        <p:txBody>
          <a:bodyPr wrap="square" rtlCol="0">
            <a:spAutoFit/>
          </a:bodyPr>
          <a:lstStyle/>
          <a:p>
            <a:fld id="{97D249AB-574A-4C0D-9593-55B22D4E2741}" type="datetime1">
              <a:rPr lang="en-GB" smtClean="0"/>
              <a:t>27/06/2025</a:t>
            </a:fld>
            <a:endParaRPr lang="en-GB" dirty="0"/>
          </a:p>
        </p:txBody>
      </p:sp>
    </p:spTree>
    <p:extLst>
      <p:ext uri="{BB962C8B-B14F-4D97-AF65-F5344CB8AC3E}">
        <p14:creationId xmlns:p14="http://schemas.microsoft.com/office/powerpoint/2010/main" val="359310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78;p80">
            <a:extLst>
              <a:ext uri="{FF2B5EF4-FFF2-40B4-BE49-F238E27FC236}">
                <a16:creationId xmlns:a16="http://schemas.microsoft.com/office/drawing/2014/main" id="{C6B6E9FE-E208-5305-C634-E44DA7DCD38B}"/>
              </a:ext>
            </a:extLst>
          </p:cNvPr>
          <p:cNvSpPr txBox="1">
            <a:spLocks/>
          </p:cNvSpPr>
          <p:nvPr/>
        </p:nvSpPr>
        <p:spPr>
          <a:xfrm>
            <a:off x="1049214" y="1580413"/>
            <a:ext cx="8237700" cy="3207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sz="1900"/>
              <a:t>2) Write each expression as a single </a:t>
            </a:r>
            <a:r>
              <a:rPr lang="en-GB" sz="1900" b="1"/>
              <a:t>term</a:t>
            </a:r>
            <a:r>
              <a:rPr lang="en-GB" sz="1900"/>
              <a:t>.</a:t>
            </a:r>
          </a:p>
        </p:txBody>
      </p:sp>
      <p:pic>
        <p:nvPicPr>
          <p:cNvPr id="4" name="Google Shape;1080;p80" descr="&lt;math xmlns=&quot;http://www.w3.org/1998/Math/MathML&quot; display=&quot;block&quot; data-is-equatio=&quot;1&quot; data-latex=&quot;f+f+f+f+f+f+f&quot;&gt;&lt;mi&gt;f&lt;/mi&gt;&lt;mo&gt;+&lt;/mo&gt;&lt;mi&gt;f&lt;/mi&gt;&lt;mo&gt;+&lt;/mo&gt;&lt;mi&gt;f&lt;/mi&gt;&lt;mo&gt;+&lt;/mo&gt;&lt;mi&gt;f&lt;/mi&gt;&lt;mo&gt;+&lt;/mo&gt;&lt;mi&gt;f&lt;/mi&gt;&lt;mo&gt;+&lt;/mo&gt;&lt;mi&gt;f&lt;/mi&gt;&lt;mo&gt;+&lt;/mo&gt;&lt;mi&gt;f&lt;/mi&gt;&lt;/math&gt;" title="f plus f plus f plus f plus f plus f plus f">
            <a:extLst>
              <a:ext uri="{FF2B5EF4-FFF2-40B4-BE49-F238E27FC236}">
                <a16:creationId xmlns:a16="http://schemas.microsoft.com/office/drawing/2014/main" id="{2C84B8E9-3F64-94D8-D94C-469BF0F0E438}"/>
              </a:ext>
            </a:extLst>
          </p:cNvPr>
          <p:cNvPicPr preferRelativeResize="0"/>
          <p:nvPr/>
        </p:nvPicPr>
        <p:blipFill>
          <a:blip r:embed="rId2">
            <a:alphaModFix/>
          </a:blip>
          <a:stretch>
            <a:fillRect/>
          </a:stretch>
        </p:blipFill>
        <p:spPr>
          <a:xfrm>
            <a:off x="1527464" y="4316400"/>
            <a:ext cx="3729600" cy="285247"/>
          </a:xfrm>
          <a:prstGeom prst="rect">
            <a:avLst/>
          </a:prstGeom>
          <a:noFill/>
          <a:ln>
            <a:noFill/>
          </a:ln>
        </p:spPr>
      </p:pic>
      <p:pic>
        <p:nvPicPr>
          <p:cNvPr id="5" name="Google Shape;1081;p80" descr="&lt;math xmlns=&quot;http://www.w3.org/1998/Math/MathML&quot; display=&quot;block&quot; data-is-equatio=&quot;1&quot; data-latex=&quot;t+t+t-t&quot;&gt;&lt;mi&gt;t&lt;/mi&gt;&lt;mo&gt;+&lt;/mo&gt;&lt;mi&gt;t&lt;/mi&gt;&lt;mo&gt;+&lt;/mo&gt;&lt;mi&gt;t&lt;/mi&gt;&lt;mo&gt;−&lt;/mo&gt;&lt;mi&gt;t&lt;/mi&gt;&lt;/math&gt;" title="t plus t plus t minus t">
            <a:extLst>
              <a:ext uri="{FF2B5EF4-FFF2-40B4-BE49-F238E27FC236}">
                <a16:creationId xmlns:a16="http://schemas.microsoft.com/office/drawing/2014/main" id="{6E3961CC-CF92-7CF8-F105-2F4C368E4167}"/>
              </a:ext>
            </a:extLst>
          </p:cNvPr>
          <p:cNvPicPr preferRelativeResize="0"/>
          <p:nvPr/>
        </p:nvPicPr>
        <p:blipFill>
          <a:blip r:embed="rId3">
            <a:alphaModFix/>
          </a:blip>
          <a:stretch>
            <a:fillRect/>
          </a:stretch>
        </p:blipFill>
        <p:spPr>
          <a:xfrm>
            <a:off x="1527464" y="5011204"/>
            <a:ext cx="1576800" cy="232296"/>
          </a:xfrm>
          <a:prstGeom prst="rect">
            <a:avLst/>
          </a:prstGeom>
          <a:noFill/>
          <a:ln>
            <a:noFill/>
          </a:ln>
        </p:spPr>
      </p:pic>
      <p:pic>
        <p:nvPicPr>
          <p:cNvPr id="6" name="Google Shape;1082;p80" descr="&lt;math xmlns=&quot;http://www.w3.org/1998/Math/MathML&quot; display=&quot;block&quot; data-is-equatio=&quot;1&quot; data-latex=&quot;5x&quot;&gt;&lt;mn&gt;5&lt;/mn&gt;&lt;mi&gt;x&lt;/mi&gt;&lt;/math&gt;" title="5 x">
            <a:extLst>
              <a:ext uri="{FF2B5EF4-FFF2-40B4-BE49-F238E27FC236}">
                <a16:creationId xmlns:a16="http://schemas.microsoft.com/office/drawing/2014/main" id="{1C2C0392-2327-5078-72FA-9C73D403FA7A}"/>
              </a:ext>
            </a:extLst>
          </p:cNvPr>
          <p:cNvPicPr preferRelativeResize="0"/>
          <p:nvPr/>
        </p:nvPicPr>
        <p:blipFill>
          <a:blip r:embed="rId4">
            <a:alphaModFix/>
          </a:blip>
          <a:stretch>
            <a:fillRect/>
          </a:stretch>
        </p:blipFill>
        <p:spPr>
          <a:xfrm>
            <a:off x="8894821" y="2158013"/>
            <a:ext cx="323996" cy="232300"/>
          </a:xfrm>
          <a:prstGeom prst="rect">
            <a:avLst/>
          </a:prstGeom>
          <a:noFill/>
          <a:ln>
            <a:noFill/>
          </a:ln>
        </p:spPr>
      </p:pic>
      <p:pic>
        <p:nvPicPr>
          <p:cNvPr id="7" name="Google Shape;1083;p80" descr="&lt;math xmlns=&quot;http://www.w3.org/1998/Math/MathML&quot; display=&quot;block&quot; data-is-equatio=&quot;1&quot; data-latex=&quot;3x&quot;&gt;&lt;mn&gt;3&lt;/mn&gt;&lt;mi&gt;x&lt;/mi&gt;&lt;/math&gt;" title="3 x">
            <a:extLst>
              <a:ext uri="{FF2B5EF4-FFF2-40B4-BE49-F238E27FC236}">
                <a16:creationId xmlns:a16="http://schemas.microsoft.com/office/drawing/2014/main" id="{37A74685-4BFC-B2BC-681E-DBD2360EF791}"/>
              </a:ext>
            </a:extLst>
          </p:cNvPr>
          <p:cNvPicPr preferRelativeResize="0"/>
          <p:nvPr/>
        </p:nvPicPr>
        <p:blipFill>
          <a:blip r:embed="rId5">
            <a:alphaModFix/>
          </a:blip>
          <a:stretch>
            <a:fillRect/>
          </a:stretch>
        </p:blipFill>
        <p:spPr>
          <a:xfrm>
            <a:off x="8894820" y="2983651"/>
            <a:ext cx="324000" cy="230540"/>
          </a:xfrm>
          <a:prstGeom prst="rect">
            <a:avLst/>
          </a:prstGeom>
          <a:noFill/>
          <a:ln>
            <a:noFill/>
          </a:ln>
        </p:spPr>
      </p:pic>
      <p:pic>
        <p:nvPicPr>
          <p:cNvPr id="8" name="Google Shape;1084;p80" descr="&lt;math xmlns=&quot;http://www.w3.org/1998/Math/MathML&quot; display=&quot;block&quot; data-is-equatio=&quot;1&quot; data-latex=&quot;1x\ or\ x&quot;&gt;&lt;mn&gt;1&lt;/mn&gt;&lt;mi&gt;x&lt;/mi&gt;&lt;mtext&gt;&lt;/mtext&gt;&lt;mi&gt;o&lt;/mi&gt;&lt;mi&gt;r&lt;/mi&gt;&lt;mtext&gt;&lt;/mtext&gt;&lt;mi&gt;x&lt;/mi&gt;&lt;/math&gt;" title="1 x o r x">
            <a:extLst>
              <a:ext uri="{FF2B5EF4-FFF2-40B4-BE49-F238E27FC236}">
                <a16:creationId xmlns:a16="http://schemas.microsoft.com/office/drawing/2014/main" id="{4D107CD6-C4FB-4A83-A3C1-1FB0230ACF53}"/>
              </a:ext>
            </a:extLst>
          </p:cNvPr>
          <p:cNvPicPr preferRelativeResize="0"/>
          <p:nvPr/>
        </p:nvPicPr>
        <p:blipFill>
          <a:blip r:embed="rId6">
            <a:alphaModFix/>
          </a:blip>
          <a:stretch>
            <a:fillRect/>
          </a:stretch>
        </p:blipFill>
        <p:spPr>
          <a:xfrm>
            <a:off x="8579314" y="3807529"/>
            <a:ext cx="955011" cy="232300"/>
          </a:xfrm>
          <a:prstGeom prst="rect">
            <a:avLst/>
          </a:prstGeom>
          <a:noFill/>
          <a:ln>
            <a:noFill/>
          </a:ln>
        </p:spPr>
      </p:pic>
      <p:pic>
        <p:nvPicPr>
          <p:cNvPr id="9" name="Google Shape;1085;p80" descr="&lt;math xmlns=&quot;http://www.w3.org/1998/Math/MathML&quot; display=&quot;block&quot; data-is-equatio=&quot;1&quot; data-latex=&quot;7f&quot;&gt;&lt;mn&gt;7&lt;/mn&gt;&lt;mi&gt;f&lt;/mi&gt;&lt;/math&gt;" title="7 f">
            <a:extLst>
              <a:ext uri="{FF2B5EF4-FFF2-40B4-BE49-F238E27FC236}">
                <a16:creationId xmlns:a16="http://schemas.microsoft.com/office/drawing/2014/main" id="{864AA9E9-C9DD-8484-80B1-214234B85335}"/>
              </a:ext>
            </a:extLst>
          </p:cNvPr>
          <p:cNvPicPr preferRelativeResize="0"/>
          <p:nvPr/>
        </p:nvPicPr>
        <p:blipFill>
          <a:blip r:embed="rId7">
            <a:alphaModFix/>
          </a:blip>
          <a:stretch>
            <a:fillRect/>
          </a:stretch>
        </p:blipFill>
        <p:spPr>
          <a:xfrm>
            <a:off x="8876820" y="4388467"/>
            <a:ext cx="360000" cy="284000"/>
          </a:xfrm>
          <a:prstGeom prst="rect">
            <a:avLst/>
          </a:prstGeom>
          <a:noFill/>
          <a:ln>
            <a:noFill/>
          </a:ln>
        </p:spPr>
      </p:pic>
      <p:pic>
        <p:nvPicPr>
          <p:cNvPr id="10" name="Google Shape;1086;p80" descr="&lt;math xmlns=&quot;http://www.w3.org/1998/Math/MathML&quot; display=&quot;block&quot; data-is-equatio=&quot;1&quot; data-latex=&quot;2t&quot;&gt;&lt;mn&gt;2&lt;/mn&gt;&lt;mi&gt;t&lt;/mi&gt;&lt;/math&gt;" title="2 t">
            <a:extLst>
              <a:ext uri="{FF2B5EF4-FFF2-40B4-BE49-F238E27FC236}">
                <a16:creationId xmlns:a16="http://schemas.microsoft.com/office/drawing/2014/main" id="{BC590043-41A0-548C-E562-413D56CB9F78}"/>
              </a:ext>
            </a:extLst>
          </p:cNvPr>
          <p:cNvPicPr preferRelativeResize="0"/>
          <p:nvPr/>
        </p:nvPicPr>
        <p:blipFill>
          <a:blip r:embed="rId8">
            <a:alphaModFix/>
          </a:blip>
          <a:stretch>
            <a:fillRect/>
          </a:stretch>
        </p:blipFill>
        <p:spPr>
          <a:xfrm>
            <a:off x="8925420" y="5053468"/>
            <a:ext cx="262800" cy="229429"/>
          </a:xfrm>
          <a:prstGeom prst="rect">
            <a:avLst/>
          </a:prstGeom>
          <a:noFill/>
          <a:ln>
            <a:noFill/>
          </a:ln>
        </p:spPr>
      </p:pic>
      <p:grpSp>
        <p:nvGrpSpPr>
          <p:cNvPr id="11" name="Google Shape;1087;p80">
            <a:extLst>
              <a:ext uri="{FF2B5EF4-FFF2-40B4-BE49-F238E27FC236}">
                <a16:creationId xmlns:a16="http://schemas.microsoft.com/office/drawing/2014/main" id="{673987C6-E7FF-421D-EE06-5DADE6223105}"/>
              </a:ext>
            </a:extLst>
          </p:cNvPr>
          <p:cNvGrpSpPr/>
          <p:nvPr/>
        </p:nvGrpSpPr>
        <p:grpSpPr>
          <a:xfrm>
            <a:off x="1527462" y="2283699"/>
            <a:ext cx="1259929" cy="315016"/>
            <a:chOff x="1366500" y="1300400"/>
            <a:chExt cx="1873500" cy="488700"/>
          </a:xfrm>
        </p:grpSpPr>
        <p:sp>
          <p:nvSpPr>
            <p:cNvPr id="12" name="Google Shape;1088;p80">
              <a:extLst>
                <a:ext uri="{FF2B5EF4-FFF2-40B4-BE49-F238E27FC236}">
                  <a16:creationId xmlns:a16="http://schemas.microsoft.com/office/drawing/2014/main" id="{7B14D4D1-DCE3-BB02-28C8-39C4195BEB81}"/>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13" name="Google Shape;1089;p80" descr="&lt;math xmlns=&quot;http://www.w3.org/1998/Math/MathML&quot; display=&quot;block&quot; data-is-equatio=&quot;1&quot; data-latex=&quot;x&quot;&gt;&lt;mi&gt;x&lt;/mi&gt;&lt;/math&gt;" title="x">
              <a:extLst>
                <a:ext uri="{FF2B5EF4-FFF2-40B4-BE49-F238E27FC236}">
                  <a16:creationId xmlns:a16="http://schemas.microsoft.com/office/drawing/2014/main" id="{198DCD0E-49E5-9058-A10D-6C61936383D7}"/>
                </a:ext>
              </a:extLst>
            </p:cNvPr>
            <p:cNvPicPr preferRelativeResize="0"/>
            <p:nvPr/>
          </p:nvPicPr>
          <p:blipFill>
            <a:blip r:embed="rId9">
              <a:alphaModFix/>
            </a:blip>
            <a:stretch>
              <a:fillRect/>
            </a:stretch>
          </p:blipFill>
          <p:spPr>
            <a:xfrm>
              <a:off x="2184188" y="1444738"/>
              <a:ext cx="219075" cy="200025"/>
            </a:xfrm>
            <a:prstGeom prst="rect">
              <a:avLst/>
            </a:prstGeom>
            <a:noFill/>
            <a:ln>
              <a:noFill/>
            </a:ln>
          </p:spPr>
        </p:pic>
      </p:grpSp>
      <p:grpSp>
        <p:nvGrpSpPr>
          <p:cNvPr id="14" name="Google Shape;1090;p80">
            <a:extLst>
              <a:ext uri="{FF2B5EF4-FFF2-40B4-BE49-F238E27FC236}">
                <a16:creationId xmlns:a16="http://schemas.microsoft.com/office/drawing/2014/main" id="{60E57E8A-C8F4-5475-D4FC-818D8DA0B4DA}"/>
              </a:ext>
            </a:extLst>
          </p:cNvPr>
          <p:cNvGrpSpPr/>
          <p:nvPr/>
        </p:nvGrpSpPr>
        <p:grpSpPr>
          <a:xfrm>
            <a:off x="2840568" y="2283699"/>
            <a:ext cx="1259929" cy="315016"/>
            <a:chOff x="1366500" y="1300400"/>
            <a:chExt cx="1873500" cy="488700"/>
          </a:xfrm>
        </p:grpSpPr>
        <p:sp>
          <p:nvSpPr>
            <p:cNvPr id="15" name="Google Shape;1091;p80">
              <a:extLst>
                <a:ext uri="{FF2B5EF4-FFF2-40B4-BE49-F238E27FC236}">
                  <a16:creationId xmlns:a16="http://schemas.microsoft.com/office/drawing/2014/main" id="{DB8FABA0-A869-7947-3A9E-21C129E76230}"/>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16" name="Google Shape;1092;p80" descr="&lt;math xmlns=&quot;http://www.w3.org/1998/Math/MathML&quot; display=&quot;block&quot; data-is-equatio=&quot;1&quot; data-latex=&quot;x&quot;&gt;&lt;mi&gt;x&lt;/mi&gt;&lt;/math&gt;" title="x">
              <a:extLst>
                <a:ext uri="{FF2B5EF4-FFF2-40B4-BE49-F238E27FC236}">
                  <a16:creationId xmlns:a16="http://schemas.microsoft.com/office/drawing/2014/main" id="{91945054-266B-ABC7-4C04-1CCE5F209BF0}"/>
                </a:ext>
              </a:extLst>
            </p:cNvPr>
            <p:cNvPicPr preferRelativeResize="0"/>
            <p:nvPr/>
          </p:nvPicPr>
          <p:blipFill>
            <a:blip r:embed="rId9">
              <a:alphaModFix/>
            </a:blip>
            <a:stretch>
              <a:fillRect/>
            </a:stretch>
          </p:blipFill>
          <p:spPr>
            <a:xfrm>
              <a:off x="2184188" y="1444738"/>
              <a:ext cx="219075" cy="200025"/>
            </a:xfrm>
            <a:prstGeom prst="rect">
              <a:avLst/>
            </a:prstGeom>
            <a:noFill/>
            <a:ln>
              <a:noFill/>
            </a:ln>
          </p:spPr>
        </p:pic>
      </p:grpSp>
      <p:grpSp>
        <p:nvGrpSpPr>
          <p:cNvPr id="17" name="Google Shape;1093;p80">
            <a:extLst>
              <a:ext uri="{FF2B5EF4-FFF2-40B4-BE49-F238E27FC236}">
                <a16:creationId xmlns:a16="http://schemas.microsoft.com/office/drawing/2014/main" id="{83AA90C5-0CA2-78C1-804B-CFD0D0E0827B}"/>
              </a:ext>
            </a:extLst>
          </p:cNvPr>
          <p:cNvGrpSpPr/>
          <p:nvPr/>
        </p:nvGrpSpPr>
        <p:grpSpPr>
          <a:xfrm>
            <a:off x="4152368" y="2283699"/>
            <a:ext cx="1259929" cy="315016"/>
            <a:chOff x="1366500" y="1300400"/>
            <a:chExt cx="1873500" cy="488700"/>
          </a:xfrm>
        </p:grpSpPr>
        <p:sp>
          <p:nvSpPr>
            <p:cNvPr id="18" name="Google Shape;1094;p80">
              <a:extLst>
                <a:ext uri="{FF2B5EF4-FFF2-40B4-BE49-F238E27FC236}">
                  <a16:creationId xmlns:a16="http://schemas.microsoft.com/office/drawing/2014/main" id="{8C64CD14-A187-C622-BF85-623B27C2F373}"/>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19" name="Google Shape;1095;p80" descr="&lt;math xmlns=&quot;http://www.w3.org/1998/Math/MathML&quot; display=&quot;block&quot; data-is-equatio=&quot;1&quot; data-latex=&quot;x&quot;&gt;&lt;mi&gt;x&lt;/mi&gt;&lt;/math&gt;" title="x">
              <a:extLst>
                <a:ext uri="{FF2B5EF4-FFF2-40B4-BE49-F238E27FC236}">
                  <a16:creationId xmlns:a16="http://schemas.microsoft.com/office/drawing/2014/main" id="{5AA54D23-7044-E3D2-1764-6C5DFA1D201B}"/>
                </a:ext>
              </a:extLst>
            </p:cNvPr>
            <p:cNvPicPr preferRelativeResize="0"/>
            <p:nvPr/>
          </p:nvPicPr>
          <p:blipFill>
            <a:blip r:embed="rId9">
              <a:alphaModFix/>
            </a:blip>
            <a:stretch>
              <a:fillRect/>
            </a:stretch>
          </p:blipFill>
          <p:spPr>
            <a:xfrm>
              <a:off x="2184188" y="1444738"/>
              <a:ext cx="219075" cy="200025"/>
            </a:xfrm>
            <a:prstGeom prst="rect">
              <a:avLst/>
            </a:prstGeom>
            <a:noFill/>
            <a:ln>
              <a:noFill/>
            </a:ln>
          </p:spPr>
        </p:pic>
      </p:grpSp>
      <p:grpSp>
        <p:nvGrpSpPr>
          <p:cNvPr id="20" name="Google Shape;1096;p80">
            <a:extLst>
              <a:ext uri="{FF2B5EF4-FFF2-40B4-BE49-F238E27FC236}">
                <a16:creationId xmlns:a16="http://schemas.microsoft.com/office/drawing/2014/main" id="{9620D8B1-310D-70E1-DB6F-7936B90DBAA9}"/>
              </a:ext>
            </a:extLst>
          </p:cNvPr>
          <p:cNvGrpSpPr/>
          <p:nvPr/>
        </p:nvGrpSpPr>
        <p:grpSpPr>
          <a:xfrm>
            <a:off x="5465436" y="2283699"/>
            <a:ext cx="1259929" cy="315016"/>
            <a:chOff x="1366500" y="1300400"/>
            <a:chExt cx="1873500" cy="488700"/>
          </a:xfrm>
        </p:grpSpPr>
        <p:sp>
          <p:nvSpPr>
            <p:cNvPr id="21" name="Google Shape;1097;p80">
              <a:extLst>
                <a:ext uri="{FF2B5EF4-FFF2-40B4-BE49-F238E27FC236}">
                  <a16:creationId xmlns:a16="http://schemas.microsoft.com/office/drawing/2014/main" id="{48AC1E26-21A4-C1FB-D9BA-25883F683C5B}"/>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22" name="Google Shape;1098;p80" descr="&lt;math xmlns=&quot;http://www.w3.org/1998/Math/MathML&quot; display=&quot;block&quot; data-is-equatio=&quot;1&quot; data-latex=&quot;x&quot;&gt;&lt;mi&gt;x&lt;/mi&gt;&lt;/math&gt;" title="x">
              <a:extLst>
                <a:ext uri="{FF2B5EF4-FFF2-40B4-BE49-F238E27FC236}">
                  <a16:creationId xmlns:a16="http://schemas.microsoft.com/office/drawing/2014/main" id="{79D4C231-E393-599E-C7B2-050BDF136106}"/>
                </a:ext>
              </a:extLst>
            </p:cNvPr>
            <p:cNvPicPr preferRelativeResize="0"/>
            <p:nvPr/>
          </p:nvPicPr>
          <p:blipFill>
            <a:blip r:embed="rId9">
              <a:alphaModFix/>
            </a:blip>
            <a:stretch>
              <a:fillRect/>
            </a:stretch>
          </p:blipFill>
          <p:spPr>
            <a:xfrm>
              <a:off x="2184188" y="1444738"/>
              <a:ext cx="219075" cy="200025"/>
            </a:xfrm>
            <a:prstGeom prst="rect">
              <a:avLst/>
            </a:prstGeom>
            <a:noFill/>
            <a:ln>
              <a:noFill/>
            </a:ln>
          </p:spPr>
        </p:pic>
      </p:grpSp>
      <p:grpSp>
        <p:nvGrpSpPr>
          <p:cNvPr id="23" name="Google Shape;1099;p80">
            <a:extLst>
              <a:ext uri="{FF2B5EF4-FFF2-40B4-BE49-F238E27FC236}">
                <a16:creationId xmlns:a16="http://schemas.microsoft.com/office/drawing/2014/main" id="{AC749E21-0ABE-B490-FE80-D9C7CCB0D6C4}"/>
              </a:ext>
            </a:extLst>
          </p:cNvPr>
          <p:cNvGrpSpPr/>
          <p:nvPr/>
        </p:nvGrpSpPr>
        <p:grpSpPr>
          <a:xfrm>
            <a:off x="6773130" y="2283699"/>
            <a:ext cx="1259929" cy="315016"/>
            <a:chOff x="1366500" y="1300400"/>
            <a:chExt cx="1873500" cy="488700"/>
          </a:xfrm>
        </p:grpSpPr>
        <p:sp>
          <p:nvSpPr>
            <p:cNvPr id="24" name="Google Shape;1100;p80">
              <a:extLst>
                <a:ext uri="{FF2B5EF4-FFF2-40B4-BE49-F238E27FC236}">
                  <a16:creationId xmlns:a16="http://schemas.microsoft.com/office/drawing/2014/main" id="{3D677EE7-4F48-94F4-B47D-08AFE9BF8603}"/>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25" name="Google Shape;1101;p80" descr="&lt;math xmlns=&quot;http://www.w3.org/1998/Math/MathML&quot; display=&quot;block&quot; data-is-equatio=&quot;1&quot; data-latex=&quot;x&quot;&gt;&lt;mi&gt;x&lt;/mi&gt;&lt;/math&gt;" title="x">
              <a:extLst>
                <a:ext uri="{FF2B5EF4-FFF2-40B4-BE49-F238E27FC236}">
                  <a16:creationId xmlns:a16="http://schemas.microsoft.com/office/drawing/2014/main" id="{5FEB1431-1D68-9DEE-5E2D-50F8B161E304}"/>
                </a:ext>
              </a:extLst>
            </p:cNvPr>
            <p:cNvPicPr preferRelativeResize="0"/>
            <p:nvPr/>
          </p:nvPicPr>
          <p:blipFill>
            <a:blip r:embed="rId9">
              <a:alphaModFix/>
            </a:blip>
            <a:stretch>
              <a:fillRect/>
            </a:stretch>
          </p:blipFill>
          <p:spPr>
            <a:xfrm>
              <a:off x="2184188" y="1444738"/>
              <a:ext cx="219075" cy="200025"/>
            </a:xfrm>
            <a:prstGeom prst="rect">
              <a:avLst/>
            </a:prstGeom>
            <a:noFill/>
            <a:ln>
              <a:noFill/>
            </a:ln>
          </p:spPr>
        </p:pic>
      </p:grpSp>
      <p:grpSp>
        <p:nvGrpSpPr>
          <p:cNvPr id="26" name="Google Shape;1102;p80">
            <a:extLst>
              <a:ext uri="{FF2B5EF4-FFF2-40B4-BE49-F238E27FC236}">
                <a16:creationId xmlns:a16="http://schemas.microsoft.com/office/drawing/2014/main" id="{14446F41-819E-1234-4716-6DB4736F4FF7}"/>
              </a:ext>
            </a:extLst>
          </p:cNvPr>
          <p:cNvGrpSpPr/>
          <p:nvPr/>
        </p:nvGrpSpPr>
        <p:grpSpPr>
          <a:xfrm>
            <a:off x="1527462" y="2986967"/>
            <a:ext cx="1259929" cy="315016"/>
            <a:chOff x="1366500" y="1300400"/>
            <a:chExt cx="1873500" cy="488700"/>
          </a:xfrm>
        </p:grpSpPr>
        <p:sp>
          <p:nvSpPr>
            <p:cNvPr id="27" name="Google Shape;1103;p80">
              <a:extLst>
                <a:ext uri="{FF2B5EF4-FFF2-40B4-BE49-F238E27FC236}">
                  <a16:creationId xmlns:a16="http://schemas.microsoft.com/office/drawing/2014/main" id="{2861020B-7E85-85B7-8642-82A44CE84490}"/>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28" name="Google Shape;1104;p80" descr="&lt;math xmlns=&quot;http://www.w3.org/1998/Math/MathML&quot; display=&quot;block&quot; data-is-equatio=&quot;1&quot; data-latex=&quot;x&quot;&gt;&lt;mi&gt;x&lt;/mi&gt;&lt;/math&gt;" title="x">
              <a:extLst>
                <a:ext uri="{FF2B5EF4-FFF2-40B4-BE49-F238E27FC236}">
                  <a16:creationId xmlns:a16="http://schemas.microsoft.com/office/drawing/2014/main" id="{66B8CF8B-64ED-4735-2EA4-BE18CF0BEB10}"/>
                </a:ext>
              </a:extLst>
            </p:cNvPr>
            <p:cNvPicPr preferRelativeResize="0"/>
            <p:nvPr/>
          </p:nvPicPr>
          <p:blipFill>
            <a:blip r:embed="rId9">
              <a:alphaModFix/>
            </a:blip>
            <a:stretch>
              <a:fillRect/>
            </a:stretch>
          </p:blipFill>
          <p:spPr>
            <a:xfrm>
              <a:off x="2184188" y="1444738"/>
              <a:ext cx="219075" cy="200025"/>
            </a:xfrm>
            <a:prstGeom prst="rect">
              <a:avLst/>
            </a:prstGeom>
            <a:noFill/>
            <a:ln>
              <a:noFill/>
            </a:ln>
          </p:spPr>
        </p:pic>
      </p:grpSp>
      <p:grpSp>
        <p:nvGrpSpPr>
          <p:cNvPr id="29" name="Google Shape;1105;p80">
            <a:extLst>
              <a:ext uri="{FF2B5EF4-FFF2-40B4-BE49-F238E27FC236}">
                <a16:creationId xmlns:a16="http://schemas.microsoft.com/office/drawing/2014/main" id="{3FEF9797-A1C8-9F93-3280-6FB65D36EC25}"/>
              </a:ext>
            </a:extLst>
          </p:cNvPr>
          <p:cNvGrpSpPr/>
          <p:nvPr/>
        </p:nvGrpSpPr>
        <p:grpSpPr>
          <a:xfrm>
            <a:off x="2840568" y="2986967"/>
            <a:ext cx="1259929" cy="315016"/>
            <a:chOff x="1366500" y="1300400"/>
            <a:chExt cx="1873500" cy="488700"/>
          </a:xfrm>
        </p:grpSpPr>
        <p:sp>
          <p:nvSpPr>
            <p:cNvPr id="30" name="Google Shape;1106;p80">
              <a:extLst>
                <a:ext uri="{FF2B5EF4-FFF2-40B4-BE49-F238E27FC236}">
                  <a16:creationId xmlns:a16="http://schemas.microsoft.com/office/drawing/2014/main" id="{BC9B9164-9669-F138-9D13-22B08F8C877E}"/>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31" name="Google Shape;1107;p80" descr="&lt;math xmlns=&quot;http://www.w3.org/1998/Math/MathML&quot; display=&quot;block&quot; data-is-equatio=&quot;1&quot; data-latex=&quot;x&quot;&gt;&lt;mi&gt;x&lt;/mi&gt;&lt;/math&gt;" title="x">
              <a:extLst>
                <a:ext uri="{FF2B5EF4-FFF2-40B4-BE49-F238E27FC236}">
                  <a16:creationId xmlns:a16="http://schemas.microsoft.com/office/drawing/2014/main" id="{9AD5E5E9-9A34-7636-6497-AA080B8926BE}"/>
                </a:ext>
              </a:extLst>
            </p:cNvPr>
            <p:cNvPicPr preferRelativeResize="0"/>
            <p:nvPr/>
          </p:nvPicPr>
          <p:blipFill>
            <a:blip r:embed="rId9">
              <a:alphaModFix/>
            </a:blip>
            <a:stretch>
              <a:fillRect/>
            </a:stretch>
          </p:blipFill>
          <p:spPr>
            <a:xfrm>
              <a:off x="2184188" y="1444738"/>
              <a:ext cx="219075" cy="200025"/>
            </a:xfrm>
            <a:prstGeom prst="rect">
              <a:avLst/>
            </a:prstGeom>
            <a:noFill/>
            <a:ln>
              <a:noFill/>
            </a:ln>
          </p:spPr>
        </p:pic>
      </p:grpSp>
      <p:grpSp>
        <p:nvGrpSpPr>
          <p:cNvPr id="32" name="Google Shape;1108;p80">
            <a:extLst>
              <a:ext uri="{FF2B5EF4-FFF2-40B4-BE49-F238E27FC236}">
                <a16:creationId xmlns:a16="http://schemas.microsoft.com/office/drawing/2014/main" id="{4D3A9888-2778-9057-D61F-00C8F60FDD1B}"/>
              </a:ext>
            </a:extLst>
          </p:cNvPr>
          <p:cNvGrpSpPr/>
          <p:nvPr/>
        </p:nvGrpSpPr>
        <p:grpSpPr>
          <a:xfrm>
            <a:off x="4152368" y="2986967"/>
            <a:ext cx="1259929" cy="315016"/>
            <a:chOff x="1366500" y="1300400"/>
            <a:chExt cx="1873500" cy="488700"/>
          </a:xfrm>
        </p:grpSpPr>
        <p:sp>
          <p:nvSpPr>
            <p:cNvPr id="33" name="Google Shape;1109;p80">
              <a:extLst>
                <a:ext uri="{FF2B5EF4-FFF2-40B4-BE49-F238E27FC236}">
                  <a16:creationId xmlns:a16="http://schemas.microsoft.com/office/drawing/2014/main" id="{B8439377-8EEF-1F6B-04E9-C75217F1C743}"/>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34" name="Google Shape;1110;p80" descr="&lt;math xmlns=&quot;http://www.w3.org/1998/Math/MathML&quot; display=&quot;block&quot; data-is-equatio=&quot;1&quot; data-latex=&quot;x&quot;&gt;&lt;mi&gt;x&lt;/mi&gt;&lt;/math&gt;" title="x">
              <a:extLst>
                <a:ext uri="{FF2B5EF4-FFF2-40B4-BE49-F238E27FC236}">
                  <a16:creationId xmlns:a16="http://schemas.microsoft.com/office/drawing/2014/main" id="{BB89ED8E-D6C6-DD1F-1E77-8311FF8501C9}"/>
                </a:ext>
              </a:extLst>
            </p:cNvPr>
            <p:cNvPicPr preferRelativeResize="0"/>
            <p:nvPr/>
          </p:nvPicPr>
          <p:blipFill>
            <a:blip r:embed="rId9">
              <a:alphaModFix/>
            </a:blip>
            <a:stretch>
              <a:fillRect/>
            </a:stretch>
          </p:blipFill>
          <p:spPr>
            <a:xfrm>
              <a:off x="2184188" y="1444738"/>
              <a:ext cx="219075" cy="200025"/>
            </a:xfrm>
            <a:prstGeom prst="rect">
              <a:avLst/>
            </a:prstGeom>
            <a:noFill/>
            <a:ln>
              <a:noFill/>
            </a:ln>
          </p:spPr>
        </p:pic>
      </p:grpSp>
      <p:grpSp>
        <p:nvGrpSpPr>
          <p:cNvPr id="35" name="Google Shape;1111;p80">
            <a:extLst>
              <a:ext uri="{FF2B5EF4-FFF2-40B4-BE49-F238E27FC236}">
                <a16:creationId xmlns:a16="http://schemas.microsoft.com/office/drawing/2014/main" id="{170BD91B-15F9-EB3B-F057-6D676D2979FC}"/>
              </a:ext>
            </a:extLst>
          </p:cNvPr>
          <p:cNvGrpSpPr/>
          <p:nvPr/>
        </p:nvGrpSpPr>
        <p:grpSpPr>
          <a:xfrm>
            <a:off x="1527462" y="3638080"/>
            <a:ext cx="1259929" cy="315016"/>
            <a:chOff x="1366500" y="1300400"/>
            <a:chExt cx="1873500" cy="488700"/>
          </a:xfrm>
        </p:grpSpPr>
        <p:sp>
          <p:nvSpPr>
            <p:cNvPr id="36" name="Google Shape;1112;p80">
              <a:extLst>
                <a:ext uri="{FF2B5EF4-FFF2-40B4-BE49-F238E27FC236}">
                  <a16:creationId xmlns:a16="http://schemas.microsoft.com/office/drawing/2014/main" id="{5869A336-A7CE-9B2F-58D2-0C33A89FA687}"/>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37" name="Google Shape;1113;p80" descr="&lt;math xmlns=&quot;http://www.w3.org/1998/Math/MathML&quot; display=&quot;block&quot; data-is-equatio=&quot;1&quot; data-latex=&quot;x&quot;&gt;&lt;mi&gt;x&lt;/mi&gt;&lt;/math&gt;" title="x">
              <a:extLst>
                <a:ext uri="{FF2B5EF4-FFF2-40B4-BE49-F238E27FC236}">
                  <a16:creationId xmlns:a16="http://schemas.microsoft.com/office/drawing/2014/main" id="{918D314D-E2A8-2C38-484C-D28753B39800}"/>
                </a:ext>
              </a:extLst>
            </p:cNvPr>
            <p:cNvPicPr preferRelativeResize="0"/>
            <p:nvPr/>
          </p:nvPicPr>
          <p:blipFill>
            <a:blip r:embed="rId9">
              <a:alphaModFix/>
            </a:blip>
            <a:stretch>
              <a:fillRect/>
            </a:stretch>
          </p:blipFill>
          <p:spPr>
            <a:xfrm>
              <a:off x="2184188" y="1444738"/>
              <a:ext cx="219075" cy="200025"/>
            </a:xfrm>
            <a:prstGeom prst="rect">
              <a:avLst/>
            </a:prstGeom>
            <a:noFill/>
            <a:ln>
              <a:noFill/>
            </a:ln>
          </p:spPr>
        </p:pic>
      </p:grpSp>
      <p:grpSp>
        <p:nvGrpSpPr>
          <p:cNvPr id="38" name="Google Shape;1114;p80">
            <a:extLst>
              <a:ext uri="{FF2B5EF4-FFF2-40B4-BE49-F238E27FC236}">
                <a16:creationId xmlns:a16="http://schemas.microsoft.com/office/drawing/2014/main" id="{CE1E7433-FB4F-8AC2-AAE8-66BB55202446}"/>
              </a:ext>
            </a:extLst>
          </p:cNvPr>
          <p:cNvGrpSpPr/>
          <p:nvPr/>
        </p:nvGrpSpPr>
        <p:grpSpPr>
          <a:xfrm>
            <a:off x="4152368" y="3638080"/>
            <a:ext cx="1259929" cy="315016"/>
            <a:chOff x="1366500" y="1300400"/>
            <a:chExt cx="1873500" cy="488700"/>
          </a:xfrm>
        </p:grpSpPr>
        <p:sp>
          <p:nvSpPr>
            <p:cNvPr id="39" name="Google Shape;1115;p80">
              <a:extLst>
                <a:ext uri="{FF2B5EF4-FFF2-40B4-BE49-F238E27FC236}">
                  <a16:creationId xmlns:a16="http://schemas.microsoft.com/office/drawing/2014/main" id="{0A9ADDD9-4D0C-A161-D64F-F05B49066FC1}"/>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40" name="Google Shape;1116;p80" descr="&lt;math xmlns=&quot;http://www.w3.org/1998/Math/MathML&quot; display=&quot;block&quot; data-is-equatio=&quot;1&quot; data-latex=&quot;x&quot;&gt;&lt;mi&gt;x&lt;/mi&gt;&lt;/math&gt;" title="x">
              <a:extLst>
                <a:ext uri="{FF2B5EF4-FFF2-40B4-BE49-F238E27FC236}">
                  <a16:creationId xmlns:a16="http://schemas.microsoft.com/office/drawing/2014/main" id="{1AF1BDAE-C9B9-68CF-C5FF-7C6F26E0C113}"/>
                </a:ext>
              </a:extLst>
            </p:cNvPr>
            <p:cNvPicPr preferRelativeResize="0"/>
            <p:nvPr/>
          </p:nvPicPr>
          <p:blipFill>
            <a:blip r:embed="rId9">
              <a:alphaModFix/>
            </a:blip>
            <a:stretch>
              <a:fillRect/>
            </a:stretch>
          </p:blipFill>
          <p:spPr>
            <a:xfrm>
              <a:off x="2184188" y="1444738"/>
              <a:ext cx="219075" cy="200025"/>
            </a:xfrm>
            <a:prstGeom prst="rect">
              <a:avLst/>
            </a:prstGeom>
            <a:noFill/>
            <a:ln>
              <a:noFill/>
            </a:ln>
          </p:spPr>
        </p:pic>
      </p:grpSp>
      <p:grpSp>
        <p:nvGrpSpPr>
          <p:cNvPr id="41" name="Google Shape;1117;p80">
            <a:extLst>
              <a:ext uri="{FF2B5EF4-FFF2-40B4-BE49-F238E27FC236}">
                <a16:creationId xmlns:a16="http://schemas.microsoft.com/office/drawing/2014/main" id="{075D099D-4DD0-EC4B-3C69-7B936258FF44}"/>
              </a:ext>
            </a:extLst>
          </p:cNvPr>
          <p:cNvGrpSpPr/>
          <p:nvPr/>
        </p:nvGrpSpPr>
        <p:grpSpPr>
          <a:xfrm>
            <a:off x="5465436" y="3638080"/>
            <a:ext cx="1259929" cy="315016"/>
            <a:chOff x="1366500" y="1300400"/>
            <a:chExt cx="1873500" cy="488700"/>
          </a:xfrm>
        </p:grpSpPr>
        <p:sp>
          <p:nvSpPr>
            <p:cNvPr id="42" name="Google Shape;1118;p80">
              <a:extLst>
                <a:ext uri="{FF2B5EF4-FFF2-40B4-BE49-F238E27FC236}">
                  <a16:creationId xmlns:a16="http://schemas.microsoft.com/office/drawing/2014/main" id="{41362D3D-6F15-C658-55D5-DD9D6DC3F8BB}"/>
                </a:ext>
              </a:extLst>
            </p:cNvPr>
            <p:cNvSpPr/>
            <p:nvPr/>
          </p:nvSpPr>
          <p:spPr>
            <a:xfrm>
              <a:off x="1366500" y="1300400"/>
              <a:ext cx="1873500" cy="488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43" name="Google Shape;1119;p80" descr="&lt;math xmlns=&quot;http://www.w3.org/1998/Math/MathML&quot; display=&quot;block&quot; data-is-equatio=&quot;1&quot; data-latex=&quot;x&quot;&gt;&lt;mi&gt;x&lt;/mi&gt;&lt;/math&gt;" title="x">
              <a:extLst>
                <a:ext uri="{FF2B5EF4-FFF2-40B4-BE49-F238E27FC236}">
                  <a16:creationId xmlns:a16="http://schemas.microsoft.com/office/drawing/2014/main" id="{DA7D837A-C2CD-765A-5D31-28A1AE7CAA41}"/>
                </a:ext>
              </a:extLst>
            </p:cNvPr>
            <p:cNvPicPr preferRelativeResize="0"/>
            <p:nvPr/>
          </p:nvPicPr>
          <p:blipFill>
            <a:blip r:embed="rId9">
              <a:alphaModFix/>
            </a:blip>
            <a:stretch>
              <a:fillRect/>
            </a:stretch>
          </p:blipFill>
          <p:spPr>
            <a:xfrm>
              <a:off x="2184188" y="1444738"/>
              <a:ext cx="219075" cy="200025"/>
            </a:xfrm>
            <a:prstGeom prst="rect">
              <a:avLst/>
            </a:prstGeom>
            <a:noFill/>
            <a:ln>
              <a:noFill/>
            </a:ln>
          </p:spPr>
        </p:pic>
      </p:grpSp>
      <p:grpSp>
        <p:nvGrpSpPr>
          <p:cNvPr id="44" name="Google Shape;1120;p80">
            <a:extLst>
              <a:ext uri="{FF2B5EF4-FFF2-40B4-BE49-F238E27FC236}">
                <a16:creationId xmlns:a16="http://schemas.microsoft.com/office/drawing/2014/main" id="{9535D95A-AFD8-4214-5A42-38A1E807F5B3}"/>
              </a:ext>
            </a:extLst>
          </p:cNvPr>
          <p:cNvGrpSpPr/>
          <p:nvPr/>
        </p:nvGrpSpPr>
        <p:grpSpPr>
          <a:xfrm>
            <a:off x="2840573" y="3638181"/>
            <a:ext cx="1259929" cy="315016"/>
            <a:chOff x="4414500" y="1300400"/>
            <a:chExt cx="1873500" cy="488700"/>
          </a:xfrm>
        </p:grpSpPr>
        <p:sp>
          <p:nvSpPr>
            <p:cNvPr id="45" name="Google Shape;1121;p80">
              <a:extLst>
                <a:ext uri="{FF2B5EF4-FFF2-40B4-BE49-F238E27FC236}">
                  <a16:creationId xmlns:a16="http://schemas.microsoft.com/office/drawing/2014/main" id="{90909AD1-79E9-8009-9873-4F5C22AFA046}"/>
                </a:ext>
              </a:extLst>
            </p:cNvPr>
            <p:cNvSpPr/>
            <p:nvPr/>
          </p:nvSpPr>
          <p:spPr>
            <a:xfrm>
              <a:off x="4414500" y="1300400"/>
              <a:ext cx="1873500" cy="488700"/>
            </a:xfrm>
            <a:prstGeom prst="rect">
              <a:avLst/>
            </a:prstGeom>
            <a:solidFill>
              <a:srgbClr val="F4CCCC"/>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46" name="Google Shape;1122;p80" descr="&lt;math xmlns=&quot;http://www.w3.org/1998/Math/MathML&quot; display=&quot;block&quot; data-is-equatio=&quot;1&quot; data-latex=&quot;-x&quot;&gt;&lt;mo&gt;−&lt;/mo&gt;&lt;mi&gt;x&lt;/mi&gt;&lt;/math&gt;" title="negative x">
              <a:extLst>
                <a:ext uri="{FF2B5EF4-FFF2-40B4-BE49-F238E27FC236}">
                  <a16:creationId xmlns:a16="http://schemas.microsoft.com/office/drawing/2014/main" id="{E7C74057-AC4D-2675-C9DC-08B09EB4D2DB}"/>
                </a:ext>
              </a:extLst>
            </p:cNvPr>
            <p:cNvPicPr preferRelativeResize="0"/>
            <p:nvPr/>
          </p:nvPicPr>
          <p:blipFill>
            <a:blip r:embed="rId10">
              <a:alphaModFix/>
            </a:blip>
            <a:stretch>
              <a:fillRect/>
            </a:stretch>
          </p:blipFill>
          <p:spPr>
            <a:xfrm>
              <a:off x="5141925" y="1475385"/>
              <a:ext cx="399600" cy="159840"/>
            </a:xfrm>
            <a:prstGeom prst="rect">
              <a:avLst/>
            </a:prstGeom>
            <a:noFill/>
            <a:ln>
              <a:noFill/>
            </a:ln>
          </p:spPr>
        </p:pic>
      </p:grpSp>
      <p:grpSp>
        <p:nvGrpSpPr>
          <p:cNvPr id="47" name="Google Shape;1123;p80">
            <a:extLst>
              <a:ext uri="{FF2B5EF4-FFF2-40B4-BE49-F238E27FC236}">
                <a16:creationId xmlns:a16="http://schemas.microsoft.com/office/drawing/2014/main" id="{578DD6A8-24F7-7D1B-DCB2-E1893272381E}"/>
              </a:ext>
            </a:extLst>
          </p:cNvPr>
          <p:cNvGrpSpPr/>
          <p:nvPr/>
        </p:nvGrpSpPr>
        <p:grpSpPr>
          <a:xfrm>
            <a:off x="6773089" y="3638181"/>
            <a:ext cx="1259929" cy="315016"/>
            <a:chOff x="4414500" y="1300400"/>
            <a:chExt cx="1873500" cy="488700"/>
          </a:xfrm>
        </p:grpSpPr>
        <p:sp>
          <p:nvSpPr>
            <p:cNvPr id="48" name="Google Shape;1124;p80">
              <a:extLst>
                <a:ext uri="{FF2B5EF4-FFF2-40B4-BE49-F238E27FC236}">
                  <a16:creationId xmlns:a16="http://schemas.microsoft.com/office/drawing/2014/main" id="{499065A1-CF2E-59BF-79EB-E4918A765AB8}"/>
                </a:ext>
              </a:extLst>
            </p:cNvPr>
            <p:cNvSpPr/>
            <p:nvPr/>
          </p:nvSpPr>
          <p:spPr>
            <a:xfrm>
              <a:off x="4414500" y="1300400"/>
              <a:ext cx="1873500" cy="488700"/>
            </a:xfrm>
            <a:prstGeom prst="rect">
              <a:avLst/>
            </a:prstGeom>
            <a:solidFill>
              <a:srgbClr val="F4CCCC"/>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49" name="Google Shape;1125;p80" descr="&lt;math xmlns=&quot;http://www.w3.org/1998/Math/MathML&quot; display=&quot;block&quot; data-is-equatio=&quot;1&quot; data-latex=&quot;-x&quot;&gt;&lt;mo&gt;−&lt;/mo&gt;&lt;mi&gt;x&lt;/mi&gt;&lt;/math&gt;" title="negative x">
              <a:extLst>
                <a:ext uri="{FF2B5EF4-FFF2-40B4-BE49-F238E27FC236}">
                  <a16:creationId xmlns:a16="http://schemas.microsoft.com/office/drawing/2014/main" id="{7D2FF103-801D-C413-CCC4-71771E80BFAE}"/>
                </a:ext>
              </a:extLst>
            </p:cNvPr>
            <p:cNvPicPr preferRelativeResize="0"/>
            <p:nvPr/>
          </p:nvPicPr>
          <p:blipFill>
            <a:blip r:embed="rId10">
              <a:alphaModFix/>
            </a:blip>
            <a:stretch>
              <a:fillRect/>
            </a:stretch>
          </p:blipFill>
          <p:spPr>
            <a:xfrm>
              <a:off x="5141925" y="1475385"/>
              <a:ext cx="399600" cy="159840"/>
            </a:xfrm>
            <a:prstGeom prst="rect">
              <a:avLst/>
            </a:prstGeom>
            <a:noFill/>
            <a:ln>
              <a:noFill/>
            </a:ln>
          </p:spPr>
        </p:pic>
      </p:grpSp>
      <p:sp>
        <p:nvSpPr>
          <p:cNvPr id="50" name="Google Shape;1126;p80">
            <a:extLst>
              <a:ext uri="{FF2B5EF4-FFF2-40B4-BE49-F238E27FC236}">
                <a16:creationId xmlns:a16="http://schemas.microsoft.com/office/drawing/2014/main" id="{801FB2B9-FDBC-B23F-9FC9-2ED59E2280C1}"/>
              </a:ext>
            </a:extLst>
          </p:cNvPr>
          <p:cNvSpPr txBox="1"/>
          <p:nvPr/>
        </p:nvSpPr>
        <p:spPr>
          <a:xfrm>
            <a:off x="1049214" y="2166313"/>
            <a:ext cx="543600" cy="34818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n-GB" sz="2200">
                <a:latin typeface="Lexend"/>
                <a:ea typeface="Lexend"/>
                <a:cs typeface="Lexend"/>
                <a:sym typeface="Lexend"/>
              </a:rPr>
              <a:t>a)</a:t>
            </a:r>
            <a:endParaRPr sz="2200">
              <a:latin typeface="Lexend"/>
              <a:ea typeface="Lexend"/>
              <a:cs typeface="Lexend"/>
              <a:sym typeface="Lexend"/>
            </a:endParaRPr>
          </a:p>
          <a:p>
            <a:pPr marL="0" lvl="0" indent="0" algn="l" rtl="0">
              <a:spcBef>
                <a:spcPct val="0"/>
              </a:spcBef>
              <a:spcAft>
                <a:spcPct val="0"/>
              </a:spcAft>
              <a:buNone/>
            </a:pPr>
            <a:endParaRPr sz="2200">
              <a:latin typeface="Lexend"/>
              <a:ea typeface="Lexend"/>
              <a:cs typeface="Lexend"/>
              <a:sym typeface="Lexend"/>
            </a:endParaRPr>
          </a:p>
          <a:p>
            <a:pPr marL="0" lvl="0" indent="0" algn="l" rtl="0">
              <a:spcBef>
                <a:spcPct val="0"/>
              </a:spcBef>
              <a:spcAft>
                <a:spcPct val="0"/>
              </a:spcAft>
              <a:buNone/>
            </a:pPr>
            <a:r>
              <a:rPr lang="en-GB" sz="2200">
                <a:latin typeface="Lexend"/>
                <a:ea typeface="Lexend"/>
                <a:cs typeface="Lexend"/>
                <a:sym typeface="Lexend"/>
              </a:rPr>
              <a:t>b)</a:t>
            </a:r>
            <a:endParaRPr sz="2200">
              <a:latin typeface="Lexend"/>
              <a:ea typeface="Lexend"/>
              <a:cs typeface="Lexend"/>
              <a:sym typeface="Lexend"/>
            </a:endParaRPr>
          </a:p>
          <a:p>
            <a:pPr marL="0" lvl="0" indent="0" algn="l" rtl="0">
              <a:spcBef>
                <a:spcPct val="0"/>
              </a:spcBef>
              <a:spcAft>
                <a:spcPct val="0"/>
              </a:spcAft>
              <a:buNone/>
            </a:pPr>
            <a:endParaRPr sz="2200">
              <a:latin typeface="Lexend"/>
              <a:ea typeface="Lexend"/>
              <a:cs typeface="Lexend"/>
              <a:sym typeface="Lexend"/>
            </a:endParaRPr>
          </a:p>
          <a:p>
            <a:pPr marL="0" lvl="0" indent="0" algn="l" rtl="0">
              <a:spcBef>
                <a:spcPct val="0"/>
              </a:spcBef>
              <a:spcAft>
                <a:spcPct val="0"/>
              </a:spcAft>
              <a:buNone/>
            </a:pPr>
            <a:r>
              <a:rPr lang="en-GB" sz="2200">
                <a:latin typeface="Lexend"/>
                <a:ea typeface="Lexend"/>
                <a:cs typeface="Lexend"/>
                <a:sym typeface="Lexend"/>
              </a:rPr>
              <a:t>c)</a:t>
            </a:r>
            <a:endParaRPr sz="2200">
              <a:latin typeface="Lexend"/>
              <a:ea typeface="Lexend"/>
              <a:cs typeface="Lexend"/>
              <a:sym typeface="Lexend"/>
            </a:endParaRPr>
          </a:p>
          <a:p>
            <a:pPr marL="0" lvl="0" indent="0" algn="l" rtl="0">
              <a:spcBef>
                <a:spcPct val="0"/>
              </a:spcBef>
              <a:spcAft>
                <a:spcPct val="0"/>
              </a:spcAft>
              <a:buNone/>
            </a:pPr>
            <a:endParaRPr sz="2200">
              <a:latin typeface="Lexend"/>
              <a:ea typeface="Lexend"/>
              <a:cs typeface="Lexend"/>
              <a:sym typeface="Lexend"/>
            </a:endParaRPr>
          </a:p>
          <a:p>
            <a:pPr marL="0" lvl="0" indent="0" algn="l" rtl="0">
              <a:spcBef>
                <a:spcPct val="0"/>
              </a:spcBef>
              <a:spcAft>
                <a:spcPct val="0"/>
              </a:spcAft>
              <a:buNone/>
            </a:pPr>
            <a:r>
              <a:rPr lang="en-GB" sz="2200">
                <a:latin typeface="Lexend"/>
                <a:ea typeface="Lexend"/>
                <a:cs typeface="Lexend"/>
                <a:sym typeface="Lexend"/>
              </a:rPr>
              <a:t>d)</a:t>
            </a:r>
            <a:endParaRPr sz="2200">
              <a:latin typeface="Lexend"/>
              <a:ea typeface="Lexend"/>
              <a:cs typeface="Lexend"/>
              <a:sym typeface="Lexend"/>
            </a:endParaRPr>
          </a:p>
          <a:p>
            <a:pPr marL="0" lvl="0" indent="0" algn="l" rtl="0">
              <a:spcBef>
                <a:spcPct val="0"/>
              </a:spcBef>
              <a:spcAft>
                <a:spcPct val="0"/>
              </a:spcAft>
              <a:buNone/>
            </a:pPr>
            <a:endParaRPr sz="2200">
              <a:latin typeface="Lexend"/>
              <a:ea typeface="Lexend"/>
              <a:cs typeface="Lexend"/>
              <a:sym typeface="Lexend"/>
            </a:endParaRPr>
          </a:p>
          <a:p>
            <a:pPr marL="0" lvl="0" indent="0" algn="l" rtl="0">
              <a:spcBef>
                <a:spcPct val="0"/>
              </a:spcBef>
              <a:spcAft>
                <a:spcPct val="0"/>
              </a:spcAft>
              <a:buNone/>
            </a:pPr>
            <a:r>
              <a:rPr lang="en-GB" sz="2200">
                <a:latin typeface="Lexend"/>
                <a:ea typeface="Lexend"/>
                <a:cs typeface="Lexend"/>
                <a:sym typeface="Lexend"/>
              </a:rPr>
              <a:t>e)</a:t>
            </a:r>
            <a:endParaRPr sz="2200">
              <a:latin typeface="Lexend"/>
              <a:ea typeface="Lexend"/>
              <a:cs typeface="Lexend"/>
              <a:sym typeface="Lexend"/>
            </a:endParaRPr>
          </a:p>
        </p:txBody>
      </p:sp>
    </p:spTree>
    <p:extLst>
      <p:ext uri="{BB962C8B-B14F-4D97-AF65-F5344CB8AC3E}">
        <p14:creationId xmlns:p14="http://schemas.microsoft.com/office/powerpoint/2010/main" val="718286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62A2751B-A3A5-906E-91BE-C690782FB04A}"/>
                  </a:ext>
                </a:extLst>
              </p:cNvPr>
              <p:cNvGraphicFramePr>
                <a:graphicFrameLocks noGrp="1"/>
              </p:cNvGraphicFramePr>
              <p:nvPr>
                <p:extLst>
                  <p:ext uri="{D42A27DB-BD31-4B8C-83A1-F6EECF244321}">
                    <p14:modId xmlns:p14="http://schemas.microsoft.com/office/powerpoint/2010/main" val="3181860853"/>
                  </p:ext>
                </p:extLst>
              </p:nvPr>
            </p:nvGraphicFramePr>
            <p:xfrm>
              <a:off x="1804424" y="2694895"/>
              <a:ext cx="6381336" cy="747044"/>
            </p:xfrm>
            <a:graphic>
              <a:graphicData uri="http://schemas.openxmlformats.org/drawingml/2006/table">
                <a:tbl>
                  <a:tblPr firstRow="1" bandRow="1">
                    <a:tableStyleId>{5940675A-B579-460E-94D1-54222C63F5DA}</a:tableStyleId>
                  </a:tblPr>
                  <a:tblGrid>
                    <a:gridCol w="2127112">
                      <a:extLst>
                        <a:ext uri="{9D8B030D-6E8A-4147-A177-3AD203B41FA5}">
                          <a16:colId xmlns:a16="http://schemas.microsoft.com/office/drawing/2014/main" val="78336199"/>
                        </a:ext>
                      </a:extLst>
                    </a:gridCol>
                    <a:gridCol w="2127112">
                      <a:extLst>
                        <a:ext uri="{9D8B030D-6E8A-4147-A177-3AD203B41FA5}">
                          <a16:colId xmlns:a16="http://schemas.microsoft.com/office/drawing/2014/main" val="2092660385"/>
                        </a:ext>
                      </a:extLst>
                    </a:gridCol>
                    <a:gridCol w="2127112">
                      <a:extLst>
                        <a:ext uri="{9D8B030D-6E8A-4147-A177-3AD203B41FA5}">
                          <a16:colId xmlns:a16="http://schemas.microsoft.com/office/drawing/2014/main" val="2318429098"/>
                        </a:ext>
                      </a:extLst>
                    </a:gridCol>
                  </a:tblGrid>
                  <a:tr h="747044">
                    <a:tc>
                      <a:txBody>
                        <a:bodyPr/>
                        <a:lstStyle/>
                        <a:p>
                          <a:pPr algn="ctr"/>
                          <a14:m>
                            <m:oMath xmlns:m="http://schemas.openxmlformats.org/officeDocument/2006/math">
                              <m:r>
                                <a:rPr lang="en-GB" sz="2800" b="0" i="1" smtClean="0">
                                  <a:latin typeface="Cambria Math" panose="02040503050406030204" pitchFamily="18" charset="0"/>
                                </a:rPr>
                                <m:t>𝑤</m:t>
                              </m:r>
                            </m:oMath>
                          </a14:m>
                          <a:r>
                            <a:rPr lang="en-GB" sz="2800" dirty="0"/>
                            <a:t>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800" b="0" i="1" smtClean="0">
                                  <a:latin typeface="Cambria Math" panose="02040503050406030204" pitchFamily="18" charset="0"/>
                                </a:rPr>
                                <m:t>𝑤</m:t>
                              </m:r>
                            </m:oMath>
                          </a14:m>
                          <a:r>
                            <a:rPr lang="en-GB" sz="2800" dirty="0"/>
                            <a:t>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800" b="0" i="1" smtClean="0">
                                  <a:latin typeface="Cambria Math" panose="02040503050406030204" pitchFamily="18" charset="0"/>
                                </a:rPr>
                                <m:t>𝑤</m:t>
                              </m:r>
                            </m:oMath>
                          </a14:m>
                          <a:r>
                            <a:rPr lang="en-GB" sz="2800" dirty="0"/>
                            <a:t>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48276086"/>
                      </a:ext>
                    </a:extLst>
                  </a:tr>
                </a:tbl>
              </a:graphicData>
            </a:graphic>
          </p:graphicFrame>
        </mc:Choice>
        <mc:Fallback xmlns="">
          <p:graphicFrame>
            <p:nvGraphicFramePr>
              <p:cNvPr id="2" name="Table 1">
                <a:extLst>
                  <a:ext uri="{FF2B5EF4-FFF2-40B4-BE49-F238E27FC236}">
                    <a16:creationId xmlns:a16="http://schemas.microsoft.com/office/drawing/2014/main" id="{62A2751B-A3A5-906E-91BE-C690782FB04A}"/>
                  </a:ext>
                </a:extLst>
              </p:cNvPr>
              <p:cNvGraphicFramePr>
                <a:graphicFrameLocks noGrp="1"/>
              </p:cNvGraphicFramePr>
              <p:nvPr>
                <p:extLst>
                  <p:ext uri="{D42A27DB-BD31-4B8C-83A1-F6EECF244321}">
                    <p14:modId xmlns:p14="http://schemas.microsoft.com/office/powerpoint/2010/main" val="3181860853"/>
                  </p:ext>
                </p:extLst>
              </p:nvPr>
            </p:nvGraphicFramePr>
            <p:xfrm>
              <a:off x="1804424" y="2694895"/>
              <a:ext cx="6381336" cy="747044"/>
            </p:xfrm>
            <a:graphic>
              <a:graphicData uri="http://schemas.openxmlformats.org/drawingml/2006/table">
                <a:tbl>
                  <a:tblPr firstRow="1" bandRow="1">
                    <a:tableStyleId>{5940675A-B579-460E-94D1-54222C63F5DA}</a:tableStyleId>
                  </a:tblPr>
                  <a:tblGrid>
                    <a:gridCol w="2127112">
                      <a:extLst>
                        <a:ext uri="{9D8B030D-6E8A-4147-A177-3AD203B41FA5}">
                          <a16:colId xmlns:a16="http://schemas.microsoft.com/office/drawing/2014/main" val="78336199"/>
                        </a:ext>
                      </a:extLst>
                    </a:gridCol>
                    <a:gridCol w="2127112">
                      <a:extLst>
                        <a:ext uri="{9D8B030D-6E8A-4147-A177-3AD203B41FA5}">
                          <a16:colId xmlns:a16="http://schemas.microsoft.com/office/drawing/2014/main" val="2092660385"/>
                        </a:ext>
                      </a:extLst>
                    </a:gridCol>
                    <a:gridCol w="2127112">
                      <a:extLst>
                        <a:ext uri="{9D8B030D-6E8A-4147-A177-3AD203B41FA5}">
                          <a16:colId xmlns:a16="http://schemas.microsoft.com/office/drawing/2014/main" val="2318429098"/>
                        </a:ext>
                      </a:extLst>
                    </a:gridCol>
                  </a:tblGrid>
                  <a:tr h="747044">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2"/>
                          <a:stretch>
                            <a:fillRect l="-860" t="-2439" r="-201433" b="-4065"/>
                          </a:stretch>
                        </a:blip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2"/>
                          <a:stretch>
                            <a:fillRect l="-100860" t="-2439" r="-101433" b="-4065"/>
                          </a:stretch>
                        </a:blip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2"/>
                          <a:stretch>
                            <a:fillRect l="-200860" t="-2439" r="-1433" b="-4065"/>
                          </a:stretch>
                        </a:blipFill>
                      </a:tcPr>
                    </a:tc>
                    <a:extLst>
                      <a:ext uri="{0D108BD9-81ED-4DB2-BD59-A6C34878D82A}">
                        <a16:rowId xmlns:a16="http://schemas.microsoft.com/office/drawing/2014/main" val="1848276086"/>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1360A74-6432-9999-0195-4C6C84D41ED8}"/>
                  </a:ext>
                </a:extLst>
              </p:cNvPr>
              <p:cNvSpPr txBox="1"/>
              <p:nvPr/>
            </p:nvSpPr>
            <p:spPr>
              <a:xfrm>
                <a:off x="3837929" y="3851320"/>
                <a:ext cx="1062407" cy="523220"/>
              </a:xfrm>
              <a:prstGeom prst="rect">
                <a:avLst/>
              </a:prstGeom>
              <a:noFill/>
            </p:spPr>
            <p:txBody>
              <a:bodyPr wrap="none" rtlCol="0">
                <a:spAutoFit/>
              </a:bodyPr>
              <a:lstStyle/>
              <a:p>
                <a:r>
                  <a:rPr lang="en-GB" sz="2800" dirty="0"/>
                  <a:t>3 </a:t>
                </a:r>
                <a14:m>
                  <m:oMath xmlns:m="http://schemas.openxmlformats.org/officeDocument/2006/math">
                    <m:r>
                      <a:rPr lang="en-GB" sz="2800" i="1">
                        <a:latin typeface="Cambria Math" panose="02040503050406030204" pitchFamily="18" charset="0"/>
                        <a:ea typeface="Cambria Math" panose="02040503050406030204" pitchFamily="18" charset="0"/>
                      </a:rPr>
                      <m:t>×</m:t>
                    </m:r>
                  </m:oMath>
                </a14:m>
                <a:r>
                  <a:rPr lang="en-GB" sz="2800" dirty="0"/>
                  <a:t> </a:t>
                </a:r>
                <a14:m>
                  <m:oMath xmlns:m="http://schemas.openxmlformats.org/officeDocument/2006/math">
                    <m:r>
                      <a:rPr lang="en-GB" sz="2800" i="1" dirty="0">
                        <a:latin typeface="Cambria Math" panose="02040503050406030204" pitchFamily="18" charset="0"/>
                      </a:rPr>
                      <m:t>𝑤</m:t>
                    </m:r>
                  </m:oMath>
                </a14:m>
                <a:endParaRPr lang="en-GB" sz="2800" dirty="0"/>
              </a:p>
            </p:txBody>
          </p:sp>
        </mc:Choice>
        <mc:Fallback xmlns="">
          <p:sp>
            <p:nvSpPr>
              <p:cNvPr id="3" name="TextBox 2">
                <a:extLst>
                  <a:ext uri="{FF2B5EF4-FFF2-40B4-BE49-F238E27FC236}">
                    <a16:creationId xmlns:a16="http://schemas.microsoft.com/office/drawing/2014/main" id="{81360A74-6432-9999-0195-4C6C84D41ED8}"/>
                  </a:ext>
                </a:extLst>
              </p:cNvPr>
              <p:cNvSpPr txBox="1">
                <a:spLocks noRot="1" noChangeAspect="1" noMove="1" noResize="1" noEditPoints="1" noAdjustHandles="1" noChangeArrowheads="1" noChangeShapeType="1" noTextEdit="1"/>
              </p:cNvSpPr>
              <p:nvPr/>
            </p:nvSpPr>
            <p:spPr>
              <a:xfrm>
                <a:off x="3837929" y="3851320"/>
                <a:ext cx="1062407" cy="523220"/>
              </a:xfrm>
              <a:prstGeom prst="rect">
                <a:avLst/>
              </a:prstGeom>
              <a:blipFill>
                <a:blip r:embed="rId3"/>
                <a:stretch>
                  <a:fillRect l="-12069" t="-11628"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EB3B537-B2C6-0AE0-77B4-EF3461955281}"/>
                  </a:ext>
                </a:extLst>
              </p:cNvPr>
              <p:cNvSpPr txBox="1"/>
              <p:nvPr/>
            </p:nvSpPr>
            <p:spPr>
              <a:xfrm>
                <a:off x="4769648" y="3851320"/>
                <a:ext cx="1411861" cy="523220"/>
              </a:xfrm>
              <a:prstGeom prst="rect">
                <a:avLst/>
              </a:prstGeom>
              <a:noFill/>
            </p:spPr>
            <p:txBody>
              <a:bodyPr wrap="none" rtlCol="0">
                <a:spAutoFit/>
              </a:bodyPr>
              <a:lstStyle/>
              <a:p>
                <a14:m>
                  <m:oMath xmlns:m="http://schemas.openxmlformats.org/officeDocument/2006/math">
                    <m:r>
                      <a:rPr lang="en-GB" sz="2800" i="1" dirty="0">
                        <a:latin typeface="Cambria Math" panose="02040503050406030204" pitchFamily="18" charset="0"/>
                      </a:rPr>
                      <m:t>=</m:t>
                    </m:r>
                  </m:oMath>
                </a14:m>
                <a:r>
                  <a:rPr lang="en-GB" sz="2800" dirty="0"/>
                  <a:t> </a:t>
                </a:r>
                <a14:m>
                  <m:oMath xmlns:m="http://schemas.openxmlformats.org/officeDocument/2006/math">
                    <m:r>
                      <a:rPr lang="en-GB" sz="2800" i="1" dirty="0">
                        <a:latin typeface="Cambria Math" panose="02040503050406030204" pitchFamily="18" charset="0"/>
                      </a:rPr>
                      <m:t>𝑤</m:t>
                    </m:r>
                  </m:oMath>
                </a14:m>
                <a:r>
                  <a:rPr lang="en-GB" sz="2800" dirty="0"/>
                  <a:t> </a:t>
                </a:r>
                <a14:m>
                  <m:oMath xmlns:m="http://schemas.openxmlformats.org/officeDocument/2006/math">
                    <m:r>
                      <a:rPr lang="en-GB" sz="2800" i="1">
                        <a:latin typeface="Cambria Math" panose="02040503050406030204" pitchFamily="18" charset="0"/>
                        <a:ea typeface="Cambria Math" panose="02040503050406030204" pitchFamily="18" charset="0"/>
                      </a:rPr>
                      <m:t>×</m:t>
                    </m:r>
                  </m:oMath>
                </a14:m>
                <a:r>
                  <a:rPr lang="en-GB" sz="2800" dirty="0"/>
                  <a:t> 3</a:t>
                </a:r>
              </a:p>
            </p:txBody>
          </p:sp>
        </mc:Choice>
        <mc:Fallback xmlns="">
          <p:sp>
            <p:nvSpPr>
              <p:cNvPr id="4" name="TextBox 3">
                <a:extLst>
                  <a:ext uri="{FF2B5EF4-FFF2-40B4-BE49-F238E27FC236}">
                    <a16:creationId xmlns:a16="http://schemas.microsoft.com/office/drawing/2014/main" id="{4EB3B537-B2C6-0AE0-77B4-EF3461955281}"/>
                  </a:ext>
                </a:extLst>
              </p:cNvPr>
              <p:cNvSpPr txBox="1">
                <a:spLocks noRot="1" noChangeAspect="1" noMove="1" noResize="1" noEditPoints="1" noAdjustHandles="1" noChangeArrowheads="1" noChangeShapeType="1" noTextEdit="1"/>
              </p:cNvSpPr>
              <p:nvPr/>
            </p:nvSpPr>
            <p:spPr>
              <a:xfrm>
                <a:off x="4769648" y="3851320"/>
                <a:ext cx="1411861" cy="523220"/>
              </a:xfrm>
              <a:prstGeom prst="rect">
                <a:avLst/>
              </a:prstGeom>
              <a:blipFill>
                <a:blip r:embed="rId4"/>
                <a:stretch>
                  <a:fillRect t="-11628" r="-7759" b="-32558"/>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FC408B79-ECEB-3810-DFD2-FA0B6AA7B75D}"/>
              </a:ext>
            </a:extLst>
          </p:cNvPr>
          <p:cNvSpPr txBox="1"/>
          <p:nvPr/>
        </p:nvSpPr>
        <p:spPr>
          <a:xfrm>
            <a:off x="1257517" y="4674948"/>
            <a:ext cx="7511566" cy="523220"/>
          </a:xfrm>
          <a:prstGeom prst="rect">
            <a:avLst/>
          </a:prstGeom>
          <a:noFill/>
        </p:spPr>
        <p:txBody>
          <a:bodyPr wrap="square" rtlCol="0">
            <a:spAutoFit/>
          </a:bodyPr>
          <a:lstStyle/>
          <a:p>
            <a:pPr algn="ctr"/>
            <a:r>
              <a:rPr lang="en-GB" sz="2800" dirty="0"/>
              <a:t>How should we write this?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ECE5C57-48AD-21BA-ACCE-259929A38490}"/>
                  </a:ext>
                </a:extLst>
              </p:cNvPr>
              <p:cNvSpPr txBox="1"/>
              <p:nvPr/>
            </p:nvSpPr>
            <p:spPr>
              <a:xfrm>
                <a:off x="1257515" y="5607549"/>
                <a:ext cx="7511566" cy="523220"/>
              </a:xfrm>
              <a:prstGeom prst="rect">
                <a:avLst/>
              </a:prstGeom>
              <a:noFill/>
            </p:spPr>
            <p:txBody>
              <a:bodyPr wrap="square" rtlCol="0">
                <a:spAutoFit/>
              </a:bodyPr>
              <a:lstStyle/>
              <a:p>
                <a:pPr algn="ctr"/>
                <a:r>
                  <a:rPr lang="en-GB" sz="2800" dirty="0"/>
                  <a:t>3</a:t>
                </a:r>
                <a14:m>
                  <m:oMath xmlns:m="http://schemas.openxmlformats.org/officeDocument/2006/math">
                    <m:r>
                      <a:rPr lang="en-GB" sz="2800" i="1" dirty="0">
                        <a:latin typeface="Cambria Math" panose="02040503050406030204" pitchFamily="18" charset="0"/>
                      </a:rPr>
                      <m:t>𝑤</m:t>
                    </m:r>
                  </m:oMath>
                </a14:m>
                <a:r>
                  <a:rPr lang="en-GB" sz="2800" dirty="0"/>
                  <a:t> 	OR      </a:t>
                </a:r>
                <a14:m>
                  <m:oMath xmlns:m="http://schemas.openxmlformats.org/officeDocument/2006/math">
                    <m:r>
                      <a:rPr lang="en-GB" sz="2800" i="1" dirty="0">
                        <a:latin typeface="Cambria Math" panose="02040503050406030204" pitchFamily="18" charset="0"/>
                      </a:rPr>
                      <m:t>𝑤</m:t>
                    </m:r>
                  </m:oMath>
                </a14:m>
                <a:r>
                  <a:rPr lang="en-GB" sz="2800" dirty="0"/>
                  <a:t>3</a:t>
                </a:r>
              </a:p>
            </p:txBody>
          </p:sp>
        </mc:Choice>
        <mc:Fallback xmlns="">
          <p:sp>
            <p:nvSpPr>
              <p:cNvPr id="6" name="TextBox 5">
                <a:extLst>
                  <a:ext uri="{FF2B5EF4-FFF2-40B4-BE49-F238E27FC236}">
                    <a16:creationId xmlns:a16="http://schemas.microsoft.com/office/drawing/2014/main" id="{5ECE5C57-48AD-21BA-ACCE-259929A38490}"/>
                  </a:ext>
                </a:extLst>
              </p:cNvPr>
              <p:cNvSpPr txBox="1">
                <a:spLocks noRot="1" noChangeAspect="1" noMove="1" noResize="1" noEditPoints="1" noAdjustHandles="1" noChangeArrowheads="1" noChangeShapeType="1" noTextEdit="1"/>
              </p:cNvSpPr>
              <p:nvPr/>
            </p:nvSpPr>
            <p:spPr>
              <a:xfrm>
                <a:off x="1257515" y="5607549"/>
                <a:ext cx="7511566" cy="523220"/>
              </a:xfrm>
              <a:prstGeom prst="rect">
                <a:avLst/>
              </a:prstGeom>
              <a:blipFill>
                <a:blip r:embed="rId5"/>
                <a:stretch>
                  <a:fillRect t="-11628" b="-32558"/>
                </a:stretch>
              </a:blipFill>
            </p:spPr>
            <p:txBody>
              <a:bodyPr/>
              <a:lstStyle/>
              <a:p>
                <a:r>
                  <a:rPr lang="en-GB">
                    <a:noFill/>
                  </a:rPr>
                  <a:t> </a:t>
                </a:r>
              </a:p>
            </p:txBody>
          </p:sp>
        </mc:Fallback>
      </mc:AlternateContent>
      <p:sp>
        <p:nvSpPr>
          <p:cNvPr id="7" name="Rounded Rectangle 10">
            <a:extLst>
              <a:ext uri="{FF2B5EF4-FFF2-40B4-BE49-F238E27FC236}">
                <a16:creationId xmlns:a16="http://schemas.microsoft.com/office/drawing/2014/main" id="{21014CCD-3B34-E0BC-255E-408FF88AEE09}"/>
              </a:ext>
            </a:extLst>
          </p:cNvPr>
          <p:cNvSpPr/>
          <p:nvPr/>
        </p:nvSpPr>
        <p:spPr>
          <a:xfrm>
            <a:off x="3610596" y="5565985"/>
            <a:ext cx="758536" cy="5997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ross 7">
            <a:extLst>
              <a:ext uri="{FF2B5EF4-FFF2-40B4-BE49-F238E27FC236}">
                <a16:creationId xmlns:a16="http://schemas.microsoft.com/office/drawing/2014/main" id="{54F922D8-2701-A2A5-09A1-A39BEABDCA0D}"/>
              </a:ext>
            </a:extLst>
          </p:cNvPr>
          <p:cNvSpPr/>
          <p:nvPr/>
        </p:nvSpPr>
        <p:spPr>
          <a:xfrm rot="2700000">
            <a:off x="5756170" y="5595877"/>
            <a:ext cx="540000" cy="540000"/>
          </a:xfrm>
          <a:prstGeom prst="plus">
            <a:avLst>
              <a:gd name="adj" fmla="val 4231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304DDB3-58DD-FC69-A854-ADC936705687}"/>
              </a:ext>
            </a:extLst>
          </p:cNvPr>
          <p:cNvSpPr txBox="1"/>
          <p:nvPr/>
        </p:nvSpPr>
        <p:spPr>
          <a:xfrm>
            <a:off x="257911" y="232790"/>
            <a:ext cx="6908800" cy="707886"/>
          </a:xfrm>
          <a:prstGeom prst="rect">
            <a:avLst/>
          </a:prstGeom>
          <a:noFill/>
        </p:spPr>
        <p:txBody>
          <a:bodyPr wrap="square" rtlCol="0">
            <a:spAutoFit/>
          </a:bodyPr>
          <a:lstStyle/>
          <a:p>
            <a:r>
              <a:rPr lang="en-GB" sz="4000" dirty="0"/>
              <a:t>On your whiteboards…</a:t>
            </a:r>
          </a:p>
        </p:txBody>
      </p:sp>
      <p:sp>
        <p:nvSpPr>
          <p:cNvPr id="10" name="TextBox 9">
            <a:extLst>
              <a:ext uri="{FF2B5EF4-FFF2-40B4-BE49-F238E27FC236}">
                <a16:creationId xmlns:a16="http://schemas.microsoft.com/office/drawing/2014/main" id="{55DD4A5B-BF35-34FC-B65C-9F81A78686B7}"/>
              </a:ext>
            </a:extLst>
          </p:cNvPr>
          <p:cNvSpPr txBox="1"/>
          <p:nvPr/>
        </p:nvSpPr>
        <p:spPr>
          <a:xfrm>
            <a:off x="1257515" y="1256259"/>
            <a:ext cx="7511566" cy="954107"/>
          </a:xfrm>
          <a:prstGeom prst="rect">
            <a:avLst/>
          </a:prstGeom>
          <a:noFill/>
        </p:spPr>
        <p:txBody>
          <a:bodyPr wrap="square" rtlCol="0">
            <a:spAutoFit/>
          </a:bodyPr>
          <a:lstStyle/>
          <a:p>
            <a:pPr algn="ctr"/>
            <a:r>
              <a:rPr lang="en-GB" sz="2800" dirty="0"/>
              <a:t>What calculation does this bar model represent? Can you write it another way?</a:t>
            </a:r>
          </a:p>
        </p:txBody>
      </p:sp>
    </p:spTree>
    <p:extLst>
      <p:ext uri="{BB962C8B-B14F-4D97-AF65-F5344CB8AC3E}">
        <p14:creationId xmlns:p14="http://schemas.microsoft.com/office/powerpoint/2010/main" val="107308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46C4875-45A5-DCA7-51F4-88717E3222B0}"/>
                  </a:ext>
                </a:extLst>
              </p:cNvPr>
              <p:cNvSpPr txBox="1"/>
              <p:nvPr/>
            </p:nvSpPr>
            <p:spPr>
              <a:xfrm>
                <a:off x="2785210" y="2174806"/>
                <a:ext cx="1199559" cy="584775"/>
              </a:xfrm>
              <a:prstGeom prst="rect">
                <a:avLst/>
              </a:prstGeom>
              <a:noFill/>
            </p:spPr>
            <p:txBody>
              <a:bodyPr wrap="none" rtlCol="0">
                <a:spAutoFit/>
              </a:bodyPr>
              <a:lstStyle/>
              <a:p>
                <a:r>
                  <a:rPr lang="en-GB" sz="3200" dirty="0"/>
                  <a:t>7 </a:t>
                </a:r>
                <a14:m>
                  <m:oMath xmlns:m="http://schemas.openxmlformats.org/officeDocument/2006/math">
                    <m:r>
                      <a:rPr lang="en-GB" sz="3200" i="1">
                        <a:latin typeface="Cambria Math" panose="02040503050406030204" pitchFamily="18" charset="0"/>
                        <a:ea typeface="Cambria Math" panose="02040503050406030204" pitchFamily="18" charset="0"/>
                      </a:rPr>
                      <m:t>× </m:t>
                    </m:r>
                    <m:r>
                      <a:rPr lang="en-GB" sz="3200" i="1">
                        <a:latin typeface="Cambria Math" panose="02040503050406030204" pitchFamily="18" charset="0"/>
                        <a:ea typeface="Cambria Math" panose="02040503050406030204" pitchFamily="18" charset="0"/>
                      </a:rPr>
                      <m:t>𝑎</m:t>
                    </m:r>
                  </m:oMath>
                </a14:m>
                <a:endParaRPr lang="en-GB" sz="3200" dirty="0"/>
              </a:p>
            </p:txBody>
          </p:sp>
        </mc:Choice>
        <mc:Fallback xmlns="">
          <p:sp>
            <p:nvSpPr>
              <p:cNvPr id="2" name="TextBox 1">
                <a:extLst>
                  <a:ext uri="{FF2B5EF4-FFF2-40B4-BE49-F238E27FC236}">
                    <a16:creationId xmlns:a16="http://schemas.microsoft.com/office/drawing/2014/main" id="{546C4875-45A5-DCA7-51F4-88717E3222B0}"/>
                  </a:ext>
                </a:extLst>
              </p:cNvPr>
              <p:cNvSpPr txBox="1">
                <a:spLocks noRot="1" noChangeAspect="1" noMove="1" noResize="1" noEditPoints="1" noAdjustHandles="1" noChangeArrowheads="1" noChangeShapeType="1" noTextEdit="1"/>
              </p:cNvSpPr>
              <p:nvPr/>
            </p:nvSpPr>
            <p:spPr>
              <a:xfrm>
                <a:off x="2785210" y="2174806"/>
                <a:ext cx="1199559" cy="584775"/>
              </a:xfrm>
              <a:prstGeom prst="rect">
                <a:avLst/>
              </a:prstGeom>
              <a:blipFill>
                <a:blip r:embed="rId2"/>
                <a:stretch>
                  <a:fillRect l="-13198" t="-12500" b="-34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9778AE5-7F49-676D-A611-23873D8465F8}"/>
                  </a:ext>
                </a:extLst>
              </p:cNvPr>
              <p:cNvSpPr txBox="1"/>
              <p:nvPr/>
            </p:nvSpPr>
            <p:spPr>
              <a:xfrm>
                <a:off x="2727198" y="3677113"/>
                <a:ext cx="141134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200" i="1">
                          <a:latin typeface="Cambria Math" panose="02040503050406030204" pitchFamily="18" charset="0"/>
                          <a:ea typeface="Cambria Math" panose="02040503050406030204" pitchFamily="18" charset="0"/>
                        </a:rPr>
                        <m:t>𝑎</m:t>
                      </m:r>
                      <m:r>
                        <a:rPr lang="en-GB" sz="3200" i="1">
                          <a:latin typeface="Cambria Math" panose="02040503050406030204" pitchFamily="18" charset="0"/>
                          <a:ea typeface="Cambria Math" panose="02040503050406030204" pitchFamily="18" charset="0"/>
                        </a:rPr>
                        <m:t> × </m:t>
                      </m:r>
                      <m:r>
                        <a:rPr lang="en-GB" sz="3200" i="1">
                          <a:latin typeface="Cambria Math" panose="02040503050406030204" pitchFamily="18" charset="0"/>
                          <a:ea typeface="Cambria Math" panose="02040503050406030204" pitchFamily="18" charset="0"/>
                        </a:rPr>
                        <m:t>𝑎</m:t>
                      </m:r>
                    </m:oMath>
                  </m:oMathPara>
                </a14:m>
                <a:endParaRPr lang="en-GB" sz="3200" dirty="0"/>
              </a:p>
            </p:txBody>
          </p:sp>
        </mc:Choice>
        <mc:Fallback xmlns="">
          <p:sp>
            <p:nvSpPr>
              <p:cNvPr id="3" name="TextBox 2">
                <a:extLst>
                  <a:ext uri="{FF2B5EF4-FFF2-40B4-BE49-F238E27FC236}">
                    <a16:creationId xmlns:a16="http://schemas.microsoft.com/office/drawing/2014/main" id="{59778AE5-7F49-676D-A611-23873D8465F8}"/>
                  </a:ext>
                </a:extLst>
              </p:cNvPr>
              <p:cNvSpPr txBox="1">
                <a:spLocks noRot="1" noChangeAspect="1" noMove="1" noResize="1" noEditPoints="1" noAdjustHandles="1" noChangeArrowheads="1" noChangeShapeType="1" noTextEdit="1"/>
              </p:cNvSpPr>
              <p:nvPr/>
            </p:nvSpPr>
            <p:spPr>
              <a:xfrm>
                <a:off x="2727198" y="3677113"/>
                <a:ext cx="1411348" cy="58477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4FF6375-C095-E281-92B7-D535A74A9C79}"/>
                  </a:ext>
                </a:extLst>
              </p:cNvPr>
              <p:cNvSpPr txBox="1"/>
              <p:nvPr/>
            </p:nvSpPr>
            <p:spPr>
              <a:xfrm>
                <a:off x="2044511" y="5263036"/>
                <a:ext cx="2094035" cy="584775"/>
              </a:xfrm>
              <a:prstGeom prst="rect">
                <a:avLst/>
              </a:prstGeom>
              <a:noFill/>
            </p:spPr>
            <p:txBody>
              <a:bodyPr wrap="none" rtlCol="0">
                <a:spAutoFit/>
              </a:bodyPr>
              <a:lstStyle/>
              <a:p>
                <a:r>
                  <a:rPr lang="en-GB" sz="3200" dirty="0"/>
                  <a:t>7 </a:t>
                </a:r>
                <a14:m>
                  <m:oMath xmlns:m="http://schemas.openxmlformats.org/officeDocument/2006/math">
                    <m:r>
                      <a:rPr lang="en-GB" sz="3200" i="1">
                        <a:latin typeface="Cambria Math" panose="02040503050406030204" pitchFamily="18" charset="0"/>
                        <a:ea typeface="Cambria Math" panose="02040503050406030204" pitchFamily="18" charset="0"/>
                      </a:rPr>
                      <m:t>× </m:t>
                    </m:r>
                    <m:r>
                      <a:rPr lang="en-GB" sz="3200" i="1">
                        <a:latin typeface="Cambria Math" panose="02040503050406030204" pitchFamily="18" charset="0"/>
                        <a:ea typeface="Cambria Math" panose="02040503050406030204" pitchFamily="18" charset="0"/>
                      </a:rPr>
                      <m:t>𝑎</m:t>
                    </m:r>
                    <m:r>
                      <a:rPr lang="en-GB" sz="3200" i="1">
                        <a:latin typeface="Cambria Math" panose="02040503050406030204" pitchFamily="18" charset="0"/>
                        <a:ea typeface="Cambria Math" panose="02040503050406030204" pitchFamily="18" charset="0"/>
                      </a:rPr>
                      <m:t> × </m:t>
                    </m:r>
                    <m:r>
                      <a:rPr lang="en-GB" sz="3200" i="1">
                        <a:latin typeface="Cambria Math" panose="02040503050406030204" pitchFamily="18" charset="0"/>
                        <a:ea typeface="Cambria Math" panose="02040503050406030204" pitchFamily="18" charset="0"/>
                      </a:rPr>
                      <m:t>𝑎</m:t>
                    </m:r>
                  </m:oMath>
                </a14:m>
                <a:endParaRPr lang="en-GB" sz="3200" dirty="0"/>
              </a:p>
            </p:txBody>
          </p:sp>
        </mc:Choice>
        <mc:Fallback xmlns="">
          <p:sp>
            <p:nvSpPr>
              <p:cNvPr id="4" name="TextBox 3">
                <a:extLst>
                  <a:ext uri="{FF2B5EF4-FFF2-40B4-BE49-F238E27FC236}">
                    <a16:creationId xmlns:a16="http://schemas.microsoft.com/office/drawing/2014/main" id="{B4FF6375-C095-E281-92B7-D535A74A9C79}"/>
                  </a:ext>
                </a:extLst>
              </p:cNvPr>
              <p:cNvSpPr txBox="1">
                <a:spLocks noRot="1" noChangeAspect="1" noMove="1" noResize="1" noEditPoints="1" noAdjustHandles="1" noChangeArrowheads="1" noChangeShapeType="1" noTextEdit="1"/>
              </p:cNvSpPr>
              <p:nvPr/>
            </p:nvSpPr>
            <p:spPr>
              <a:xfrm>
                <a:off x="2044511" y="5263036"/>
                <a:ext cx="2094035" cy="584775"/>
              </a:xfrm>
              <a:prstGeom prst="rect">
                <a:avLst/>
              </a:prstGeom>
              <a:blipFill>
                <a:blip r:embed="rId4"/>
                <a:stretch>
                  <a:fillRect l="-7267" t="-12500" b="-34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4D48037-DC40-99DA-DCD5-697DE15AA9D4}"/>
                  </a:ext>
                </a:extLst>
              </p:cNvPr>
              <p:cNvSpPr txBox="1"/>
              <p:nvPr/>
            </p:nvSpPr>
            <p:spPr>
              <a:xfrm>
                <a:off x="3940620" y="2192561"/>
                <a:ext cx="1031436" cy="584775"/>
              </a:xfrm>
              <a:prstGeom prst="rect">
                <a:avLst/>
              </a:prstGeom>
              <a:noFill/>
            </p:spPr>
            <p:txBody>
              <a:bodyPr wrap="none" rtlCol="0">
                <a:spAutoFit/>
              </a:bodyPr>
              <a:lstStyle/>
              <a:p>
                <a14:m>
                  <m:oMath xmlns:m="http://schemas.openxmlformats.org/officeDocument/2006/math">
                    <m:r>
                      <a:rPr lang="en-GB" sz="3200" i="1" dirty="0">
                        <a:latin typeface="Cambria Math" panose="02040503050406030204" pitchFamily="18" charset="0"/>
                      </a:rPr>
                      <m:t>=</m:t>
                    </m:r>
                  </m:oMath>
                </a14:m>
                <a:r>
                  <a:rPr lang="en-GB" sz="3200" dirty="0"/>
                  <a:t> 7</a:t>
                </a:r>
                <a14:m>
                  <m:oMath xmlns:m="http://schemas.openxmlformats.org/officeDocument/2006/math">
                    <m:r>
                      <a:rPr lang="en-GB" sz="3200" i="1">
                        <a:latin typeface="Cambria Math" panose="02040503050406030204" pitchFamily="18" charset="0"/>
                        <a:ea typeface="Cambria Math" panose="02040503050406030204" pitchFamily="18" charset="0"/>
                      </a:rPr>
                      <m:t>𝑎</m:t>
                    </m:r>
                  </m:oMath>
                </a14:m>
                <a:endParaRPr lang="en-GB" sz="3200" dirty="0"/>
              </a:p>
            </p:txBody>
          </p:sp>
        </mc:Choice>
        <mc:Fallback xmlns="">
          <p:sp>
            <p:nvSpPr>
              <p:cNvPr id="5" name="TextBox 4">
                <a:extLst>
                  <a:ext uri="{FF2B5EF4-FFF2-40B4-BE49-F238E27FC236}">
                    <a16:creationId xmlns:a16="http://schemas.microsoft.com/office/drawing/2014/main" id="{54D48037-DC40-99DA-DCD5-697DE15AA9D4}"/>
                  </a:ext>
                </a:extLst>
              </p:cNvPr>
              <p:cNvSpPr txBox="1">
                <a:spLocks noRot="1" noChangeAspect="1" noMove="1" noResize="1" noEditPoints="1" noAdjustHandles="1" noChangeArrowheads="1" noChangeShapeType="1" noTextEdit="1"/>
              </p:cNvSpPr>
              <p:nvPr/>
            </p:nvSpPr>
            <p:spPr>
              <a:xfrm>
                <a:off x="3940620" y="2192561"/>
                <a:ext cx="1031436" cy="584775"/>
              </a:xfrm>
              <a:prstGeom prst="rect">
                <a:avLst/>
              </a:prstGeom>
              <a:blipFill>
                <a:blip r:embed="rId5"/>
                <a:stretch>
                  <a:fillRect t="-12500" b="-34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E24885A-C7F9-72D8-9DB1-C32D51E4F000}"/>
                  </a:ext>
                </a:extLst>
              </p:cNvPr>
              <p:cNvSpPr txBox="1"/>
              <p:nvPr/>
            </p:nvSpPr>
            <p:spPr>
              <a:xfrm>
                <a:off x="3958830" y="3694868"/>
                <a:ext cx="1013226" cy="584775"/>
              </a:xfrm>
              <a:prstGeom prst="rect">
                <a:avLst/>
              </a:prstGeom>
              <a:noFill/>
            </p:spPr>
            <p:txBody>
              <a:bodyPr wrap="none" rtlCol="0">
                <a:spAutoFit/>
              </a:bodyPr>
              <a:lstStyle/>
              <a:p>
                <a14:m>
                  <m:oMath xmlns:m="http://schemas.openxmlformats.org/officeDocument/2006/math">
                    <m:r>
                      <a:rPr lang="en-GB" sz="3200" i="1" dirty="0">
                        <a:latin typeface="Cambria Math" panose="02040503050406030204" pitchFamily="18" charset="0"/>
                      </a:rPr>
                      <m:t>=</m:t>
                    </m:r>
                  </m:oMath>
                </a14:m>
                <a:r>
                  <a:rPr lang="en-GB" sz="3200" dirty="0"/>
                  <a:t> </a:t>
                </a:r>
                <a14:m>
                  <m:oMath xmlns:m="http://schemas.openxmlformats.org/officeDocument/2006/math">
                    <m:sSup>
                      <m:sSupPr>
                        <m:ctrlPr>
                          <a:rPr lang="en-GB" sz="3200" i="1">
                            <a:latin typeface="Cambria Math" panose="02040503050406030204" pitchFamily="18" charset="0"/>
                            <a:ea typeface="Cambria Math" panose="02040503050406030204" pitchFamily="18" charset="0"/>
                          </a:rPr>
                        </m:ctrlPr>
                      </m:sSupPr>
                      <m:e>
                        <m:r>
                          <a:rPr lang="en-GB" sz="3200" i="1">
                            <a:latin typeface="Cambria Math" panose="02040503050406030204" pitchFamily="18" charset="0"/>
                            <a:ea typeface="Cambria Math" panose="02040503050406030204" pitchFamily="18" charset="0"/>
                          </a:rPr>
                          <m:t>𝑎</m:t>
                        </m:r>
                      </m:e>
                      <m:sup>
                        <m:r>
                          <a:rPr lang="en-GB" sz="3200" i="1">
                            <a:latin typeface="Cambria Math" panose="02040503050406030204" pitchFamily="18" charset="0"/>
                            <a:ea typeface="Cambria Math" panose="02040503050406030204" pitchFamily="18" charset="0"/>
                          </a:rPr>
                          <m:t>2</m:t>
                        </m:r>
                      </m:sup>
                    </m:sSup>
                  </m:oMath>
                </a14:m>
                <a:endParaRPr lang="en-GB" sz="3200" dirty="0"/>
              </a:p>
            </p:txBody>
          </p:sp>
        </mc:Choice>
        <mc:Fallback xmlns="">
          <p:sp>
            <p:nvSpPr>
              <p:cNvPr id="6" name="TextBox 5">
                <a:extLst>
                  <a:ext uri="{FF2B5EF4-FFF2-40B4-BE49-F238E27FC236}">
                    <a16:creationId xmlns:a16="http://schemas.microsoft.com/office/drawing/2014/main" id="{2E24885A-C7F9-72D8-9DB1-C32D51E4F000}"/>
                  </a:ext>
                </a:extLst>
              </p:cNvPr>
              <p:cNvSpPr txBox="1">
                <a:spLocks noRot="1" noChangeAspect="1" noMove="1" noResize="1" noEditPoints="1" noAdjustHandles="1" noChangeArrowheads="1" noChangeShapeType="1" noTextEdit="1"/>
              </p:cNvSpPr>
              <p:nvPr/>
            </p:nvSpPr>
            <p:spPr>
              <a:xfrm>
                <a:off x="3958830" y="3694868"/>
                <a:ext cx="1013226" cy="58477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A7D4812-6975-104E-1298-9D5B2CB1F0D3}"/>
                  </a:ext>
                </a:extLst>
              </p:cNvPr>
              <p:cNvSpPr txBox="1"/>
              <p:nvPr/>
            </p:nvSpPr>
            <p:spPr>
              <a:xfrm>
                <a:off x="4138546" y="5280791"/>
                <a:ext cx="1788888" cy="584775"/>
              </a:xfrm>
              <a:prstGeom prst="rect">
                <a:avLst/>
              </a:prstGeom>
              <a:noFill/>
            </p:spPr>
            <p:txBody>
              <a:bodyPr wrap="none" rtlCol="0">
                <a:spAutoFit/>
              </a:bodyPr>
              <a:lstStyle/>
              <a:p>
                <a14:m>
                  <m:oMath xmlns:m="http://schemas.openxmlformats.org/officeDocument/2006/math">
                    <m:r>
                      <a:rPr lang="en-GB" sz="3200" i="1" dirty="0">
                        <a:latin typeface="Cambria Math" panose="02040503050406030204" pitchFamily="18" charset="0"/>
                      </a:rPr>
                      <m:t>=</m:t>
                    </m:r>
                  </m:oMath>
                </a14:m>
                <a:r>
                  <a:rPr lang="en-GB" sz="3200" dirty="0"/>
                  <a:t> 7 </a:t>
                </a:r>
                <a14:m>
                  <m:oMath xmlns:m="http://schemas.openxmlformats.org/officeDocument/2006/math">
                    <m:r>
                      <a:rPr lang="en-GB" sz="3200" i="1">
                        <a:latin typeface="Cambria Math" panose="02040503050406030204" pitchFamily="18" charset="0"/>
                        <a:ea typeface="Cambria Math" panose="02040503050406030204" pitchFamily="18" charset="0"/>
                      </a:rPr>
                      <m:t>× </m:t>
                    </m:r>
                    <m:sSup>
                      <m:sSupPr>
                        <m:ctrlPr>
                          <a:rPr lang="en-GB" sz="3200" i="1">
                            <a:latin typeface="Cambria Math" panose="02040503050406030204" pitchFamily="18" charset="0"/>
                            <a:ea typeface="Cambria Math" panose="02040503050406030204" pitchFamily="18" charset="0"/>
                          </a:rPr>
                        </m:ctrlPr>
                      </m:sSupPr>
                      <m:e>
                        <m:r>
                          <a:rPr lang="en-GB" sz="3200" i="1">
                            <a:latin typeface="Cambria Math" panose="02040503050406030204" pitchFamily="18" charset="0"/>
                            <a:ea typeface="Cambria Math" panose="02040503050406030204" pitchFamily="18" charset="0"/>
                          </a:rPr>
                          <m:t>𝑎</m:t>
                        </m:r>
                      </m:e>
                      <m:sup>
                        <m:r>
                          <a:rPr lang="en-GB" sz="3200" i="1">
                            <a:latin typeface="Cambria Math" panose="02040503050406030204" pitchFamily="18" charset="0"/>
                            <a:ea typeface="Cambria Math" panose="02040503050406030204" pitchFamily="18" charset="0"/>
                          </a:rPr>
                          <m:t>2</m:t>
                        </m:r>
                      </m:sup>
                    </m:sSup>
                  </m:oMath>
                </a14:m>
                <a:endParaRPr lang="en-GB" sz="3200" dirty="0"/>
              </a:p>
            </p:txBody>
          </p:sp>
        </mc:Choice>
        <mc:Fallback xmlns="">
          <p:sp>
            <p:nvSpPr>
              <p:cNvPr id="7" name="TextBox 6">
                <a:extLst>
                  <a:ext uri="{FF2B5EF4-FFF2-40B4-BE49-F238E27FC236}">
                    <a16:creationId xmlns:a16="http://schemas.microsoft.com/office/drawing/2014/main" id="{8A7D4812-6975-104E-1298-9D5B2CB1F0D3}"/>
                  </a:ext>
                </a:extLst>
              </p:cNvPr>
              <p:cNvSpPr txBox="1">
                <a:spLocks noRot="1" noChangeAspect="1" noMove="1" noResize="1" noEditPoints="1" noAdjustHandles="1" noChangeArrowheads="1" noChangeShapeType="1" noTextEdit="1"/>
              </p:cNvSpPr>
              <p:nvPr/>
            </p:nvSpPr>
            <p:spPr>
              <a:xfrm>
                <a:off x="4138546" y="5280791"/>
                <a:ext cx="1788888" cy="584775"/>
              </a:xfrm>
              <a:prstGeom prst="rect">
                <a:avLst/>
              </a:prstGeom>
              <a:blipFill>
                <a:blip r:embed="rId7"/>
                <a:stretch>
                  <a:fillRect t="-12500" b="-34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B3430E5-FD04-F71D-3D07-FF12DCCF8877}"/>
                  </a:ext>
                </a:extLst>
              </p:cNvPr>
              <p:cNvSpPr txBox="1"/>
              <p:nvPr/>
            </p:nvSpPr>
            <p:spPr>
              <a:xfrm>
                <a:off x="4138546" y="5906661"/>
                <a:ext cx="1221616" cy="584775"/>
              </a:xfrm>
              <a:prstGeom prst="rect">
                <a:avLst/>
              </a:prstGeom>
              <a:noFill/>
            </p:spPr>
            <p:txBody>
              <a:bodyPr wrap="none" rtlCol="0">
                <a:spAutoFit/>
              </a:bodyPr>
              <a:lstStyle/>
              <a:p>
                <a14:m>
                  <m:oMath xmlns:m="http://schemas.openxmlformats.org/officeDocument/2006/math">
                    <m:r>
                      <a:rPr lang="en-GB" sz="3200" i="1" dirty="0">
                        <a:latin typeface="Cambria Math" panose="02040503050406030204" pitchFamily="18" charset="0"/>
                      </a:rPr>
                      <m:t>=</m:t>
                    </m:r>
                  </m:oMath>
                </a14:m>
                <a:r>
                  <a:rPr lang="en-GB" sz="3200" dirty="0"/>
                  <a:t> 7</a:t>
                </a:r>
                <a14:m>
                  <m:oMath xmlns:m="http://schemas.openxmlformats.org/officeDocument/2006/math">
                    <m:sSup>
                      <m:sSupPr>
                        <m:ctrlPr>
                          <a:rPr lang="en-GB" sz="3200" i="1">
                            <a:latin typeface="Cambria Math" panose="02040503050406030204" pitchFamily="18" charset="0"/>
                            <a:ea typeface="Cambria Math" panose="02040503050406030204" pitchFamily="18" charset="0"/>
                          </a:rPr>
                        </m:ctrlPr>
                      </m:sSupPr>
                      <m:e>
                        <m:r>
                          <a:rPr lang="en-GB" sz="3200" i="1">
                            <a:latin typeface="Cambria Math" panose="02040503050406030204" pitchFamily="18" charset="0"/>
                            <a:ea typeface="Cambria Math" panose="02040503050406030204" pitchFamily="18" charset="0"/>
                          </a:rPr>
                          <m:t>𝑎</m:t>
                        </m:r>
                      </m:e>
                      <m:sup>
                        <m:r>
                          <a:rPr lang="en-GB" sz="3200" i="1">
                            <a:latin typeface="Cambria Math" panose="02040503050406030204" pitchFamily="18" charset="0"/>
                            <a:ea typeface="Cambria Math" panose="02040503050406030204" pitchFamily="18" charset="0"/>
                          </a:rPr>
                          <m:t>2</m:t>
                        </m:r>
                      </m:sup>
                    </m:sSup>
                  </m:oMath>
                </a14:m>
                <a:endParaRPr lang="en-GB" sz="3200" dirty="0"/>
              </a:p>
            </p:txBody>
          </p:sp>
        </mc:Choice>
        <mc:Fallback xmlns="">
          <p:sp>
            <p:nvSpPr>
              <p:cNvPr id="8" name="TextBox 7">
                <a:extLst>
                  <a:ext uri="{FF2B5EF4-FFF2-40B4-BE49-F238E27FC236}">
                    <a16:creationId xmlns:a16="http://schemas.microsoft.com/office/drawing/2014/main" id="{3B3430E5-FD04-F71D-3D07-FF12DCCF8877}"/>
                  </a:ext>
                </a:extLst>
              </p:cNvPr>
              <p:cNvSpPr txBox="1">
                <a:spLocks noRot="1" noChangeAspect="1" noMove="1" noResize="1" noEditPoints="1" noAdjustHandles="1" noChangeArrowheads="1" noChangeShapeType="1" noTextEdit="1"/>
              </p:cNvSpPr>
              <p:nvPr/>
            </p:nvSpPr>
            <p:spPr>
              <a:xfrm>
                <a:off x="4138546" y="5906661"/>
                <a:ext cx="1221616" cy="584775"/>
              </a:xfrm>
              <a:prstGeom prst="rect">
                <a:avLst/>
              </a:prstGeom>
              <a:blipFill>
                <a:blip r:embed="rId8"/>
                <a:stretch>
                  <a:fillRect t="-12500" b="-34375"/>
                </a:stretch>
              </a:blipFill>
            </p:spPr>
            <p:txBody>
              <a:bodyPr/>
              <a:lstStyle/>
              <a:p>
                <a:r>
                  <a:rPr lang="en-GB">
                    <a:noFill/>
                  </a:rPr>
                  <a:t> </a:t>
                </a:r>
              </a:p>
            </p:txBody>
          </p:sp>
        </mc:Fallback>
      </mc:AlternateContent>
      <p:sp>
        <p:nvSpPr>
          <p:cNvPr id="9" name="Rounded Rectangle 12">
            <a:extLst>
              <a:ext uri="{FF2B5EF4-FFF2-40B4-BE49-F238E27FC236}">
                <a16:creationId xmlns:a16="http://schemas.microsoft.com/office/drawing/2014/main" id="{C4A67F79-6A78-CD72-73DD-DBFEF83ACA76}"/>
              </a:ext>
            </a:extLst>
          </p:cNvPr>
          <p:cNvSpPr/>
          <p:nvPr/>
        </p:nvSpPr>
        <p:spPr>
          <a:xfrm>
            <a:off x="2774383" y="5280791"/>
            <a:ext cx="1317371" cy="5847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1E6517E-1964-9EAE-2DA3-744F48B7213D}"/>
              </a:ext>
            </a:extLst>
          </p:cNvPr>
          <p:cNvSpPr txBox="1"/>
          <p:nvPr/>
        </p:nvSpPr>
        <p:spPr>
          <a:xfrm>
            <a:off x="257911" y="232790"/>
            <a:ext cx="6908800" cy="707886"/>
          </a:xfrm>
          <a:prstGeom prst="rect">
            <a:avLst/>
          </a:prstGeom>
          <a:noFill/>
        </p:spPr>
        <p:txBody>
          <a:bodyPr wrap="square" rtlCol="0">
            <a:spAutoFit/>
          </a:bodyPr>
          <a:lstStyle/>
          <a:p>
            <a:r>
              <a:rPr lang="en-GB" sz="4000" dirty="0"/>
              <a:t>On your whiteboards…</a:t>
            </a:r>
          </a:p>
        </p:txBody>
      </p:sp>
      <p:sp>
        <p:nvSpPr>
          <p:cNvPr id="11" name="TextBox 10">
            <a:extLst>
              <a:ext uri="{FF2B5EF4-FFF2-40B4-BE49-F238E27FC236}">
                <a16:creationId xmlns:a16="http://schemas.microsoft.com/office/drawing/2014/main" id="{166E9A49-977B-8179-FD4B-8194B4C37B42}"/>
              </a:ext>
            </a:extLst>
          </p:cNvPr>
          <p:cNvSpPr txBox="1"/>
          <p:nvPr/>
        </p:nvSpPr>
        <p:spPr>
          <a:xfrm>
            <a:off x="840509" y="1287254"/>
            <a:ext cx="8004291" cy="523220"/>
          </a:xfrm>
          <a:prstGeom prst="rect">
            <a:avLst/>
          </a:prstGeom>
          <a:noFill/>
        </p:spPr>
        <p:txBody>
          <a:bodyPr wrap="square" rtlCol="0">
            <a:spAutoFit/>
          </a:bodyPr>
          <a:lstStyle/>
          <a:p>
            <a:pPr algn="ctr"/>
            <a:r>
              <a:rPr lang="en-GB" sz="2800" dirty="0"/>
              <a:t>How could we write the following </a:t>
            </a:r>
            <a:r>
              <a:rPr lang="en-GB" sz="2800" dirty="0">
                <a:solidFill>
                  <a:srgbClr val="FF0000"/>
                </a:solidFill>
              </a:rPr>
              <a:t>expressions?</a:t>
            </a:r>
          </a:p>
        </p:txBody>
      </p:sp>
    </p:spTree>
    <p:extLst>
      <p:ext uri="{BB962C8B-B14F-4D97-AF65-F5344CB8AC3E}">
        <p14:creationId xmlns:p14="http://schemas.microsoft.com/office/powerpoint/2010/main" val="360808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7CC1B197-3E71-8157-8A3D-02B61FD4C9B9}"/>
                  </a:ext>
                </a:extLst>
              </p:cNvPr>
              <p:cNvGraphicFramePr>
                <a:graphicFrameLocks noGrp="1"/>
              </p:cNvGraphicFramePr>
              <p:nvPr>
                <p:extLst>
                  <p:ext uri="{D42A27DB-BD31-4B8C-83A1-F6EECF244321}">
                    <p14:modId xmlns:p14="http://schemas.microsoft.com/office/powerpoint/2010/main" val="1890410409"/>
                  </p:ext>
                </p:extLst>
              </p:nvPr>
            </p:nvGraphicFramePr>
            <p:xfrm>
              <a:off x="2741949" y="2358778"/>
              <a:ext cx="6381336" cy="897392"/>
            </p:xfrm>
            <a:graphic>
              <a:graphicData uri="http://schemas.openxmlformats.org/drawingml/2006/table">
                <a:tbl>
                  <a:tblPr firstRow="1" bandRow="1">
                    <a:tableStyleId>{5940675A-B579-460E-94D1-54222C63F5DA}</a:tableStyleId>
                  </a:tblPr>
                  <a:tblGrid>
                    <a:gridCol w="6381336">
                      <a:extLst>
                        <a:ext uri="{9D8B030D-6E8A-4147-A177-3AD203B41FA5}">
                          <a16:colId xmlns:a16="http://schemas.microsoft.com/office/drawing/2014/main" val="78336199"/>
                        </a:ext>
                      </a:extLst>
                    </a:gridCol>
                  </a:tblGrid>
                  <a:tr h="897392">
                    <a:tc>
                      <a:txBody>
                        <a:bodyPr/>
                        <a:lstStyle/>
                        <a:p>
                          <a:pPr algn="ct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rPr>
                                  <m:t>𝑑</m:t>
                                </m:r>
                              </m:oMath>
                            </m:oMathPara>
                          </a14:m>
                          <a:endParaRPr lang="en-GB"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48276086"/>
                      </a:ext>
                    </a:extLst>
                  </a:tr>
                </a:tbl>
              </a:graphicData>
            </a:graphic>
          </p:graphicFrame>
        </mc:Choice>
        <mc:Fallback xmlns="">
          <p:graphicFrame>
            <p:nvGraphicFramePr>
              <p:cNvPr id="2" name="Table 1">
                <a:extLst>
                  <a:ext uri="{FF2B5EF4-FFF2-40B4-BE49-F238E27FC236}">
                    <a16:creationId xmlns:a16="http://schemas.microsoft.com/office/drawing/2014/main" id="{7CC1B197-3E71-8157-8A3D-02B61FD4C9B9}"/>
                  </a:ext>
                </a:extLst>
              </p:cNvPr>
              <p:cNvGraphicFramePr>
                <a:graphicFrameLocks noGrp="1"/>
              </p:cNvGraphicFramePr>
              <p:nvPr>
                <p:extLst>
                  <p:ext uri="{D42A27DB-BD31-4B8C-83A1-F6EECF244321}">
                    <p14:modId xmlns:p14="http://schemas.microsoft.com/office/powerpoint/2010/main" val="1890410409"/>
                  </p:ext>
                </p:extLst>
              </p:nvPr>
            </p:nvGraphicFramePr>
            <p:xfrm>
              <a:off x="2741949" y="2358778"/>
              <a:ext cx="6381336" cy="897392"/>
            </p:xfrm>
            <a:graphic>
              <a:graphicData uri="http://schemas.openxmlformats.org/drawingml/2006/table">
                <a:tbl>
                  <a:tblPr firstRow="1" bandRow="1">
                    <a:tableStyleId>{5940675A-B579-460E-94D1-54222C63F5DA}</a:tableStyleId>
                  </a:tblPr>
                  <a:tblGrid>
                    <a:gridCol w="6381336">
                      <a:extLst>
                        <a:ext uri="{9D8B030D-6E8A-4147-A177-3AD203B41FA5}">
                          <a16:colId xmlns:a16="http://schemas.microsoft.com/office/drawing/2014/main" val="78336199"/>
                        </a:ext>
                      </a:extLst>
                    </a:gridCol>
                  </a:tblGrid>
                  <a:tr h="897392">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2"/>
                          <a:stretch>
                            <a:fillRect l="-191" t="-1342" r="-477" b="-2685"/>
                          </a:stretch>
                        </a:blipFill>
                      </a:tcPr>
                    </a:tc>
                    <a:extLst>
                      <a:ext uri="{0D108BD9-81ED-4DB2-BD59-A6C34878D82A}">
                        <a16:rowId xmlns:a16="http://schemas.microsoft.com/office/drawing/2014/main" val="1848276086"/>
                      </a:ext>
                    </a:extLst>
                  </a:tr>
                </a:tbl>
              </a:graphicData>
            </a:graphic>
          </p:graphicFrame>
        </mc:Fallback>
      </mc:AlternateContent>
      <p:graphicFrame>
        <p:nvGraphicFramePr>
          <p:cNvPr id="3" name="Table 2">
            <a:extLst>
              <a:ext uri="{FF2B5EF4-FFF2-40B4-BE49-F238E27FC236}">
                <a16:creationId xmlns:a16="http://schemas.microsoft.com/office/drawing/2014/main" id="{3610D338-B584-640D-BB04-6E1B5F618F7B}"/>
              </a:ext>
            </a:extLst>
          </p:cNvPr>
          <p:cNvGraphicFramePr>
            <a:graphicFrameLocks noGrp="1"/>
          </p:cNvGraphicFramePr>
          <p:nvPr>
            <p:extLst>
              <p:ext uri="{D42A27DB-BD31-4B8C-83A1-F6EECF244321}">
                <p14:modId xmlns:p14="http://schemas.microsoft.com/office/powerpoint/2010/main" val="3536087169"/>
              </p:ext>
            </p:extLst>
          </p:nvPr>
        </p:nvGraphicFramePr>
        <p:xfrm>
          <a:off x="2741949" y="2358778"/>
          <a:ext cx="6381336" cy="897392"/>
        </p:xfrm>
        <a:graphic>
          <a:graphicData uri="http://schemas.openxmlformats.org/drawingml/2006/table">
            <a:tbl>
              <a:tblPr firstRow="1" bandRow="1">
                <a:tableStyleId>{5940675A-B579-460E-94D1-54222C63F5DA}</a:tableStyleId>
              </a:tblPr>
              <a:tblGrid>
                <a:gridCol w="2127112">
                  <a:extLst>
                    <a:ext uri="{9D8B030D-6E8A-4147-A177-3AD203B41FA5}">
                      <a16:colId xmlns:a16="http://schemas.microsoft.com/office/drawing/2014/main" val="78336199"/>
                    </a:ext>
                  </a:extLst>
                </a:gridCol>
                <a:gridCol w="2127112">
                  <a:extLst>
                    <a:ext uri="{9D8B030D-6E8A-4147-A177-3AD203B41FA5}">
                      <a16:colId xmlns:a16="http://schemas.microsoft.com/office/drawing/2014/main" val="2092660385"/>
                    </a:ext>
                  </a:extLst>
                </a:gridCol>
                <a:gridCol w="2127112">
                  <a:extLst>
                    <a:ext uri="{9D8B030D-6E8A-4147-A177-3AD203B41FA5}">
                      <a16:colId xmlns:a16="http://schemas.microsoft.com/office/drawing/2014/main" val="2318429098"/>
                    </a:ext>
                  </a:extLst>
                </a:gridCol>
              </a:tblGrid>
              <a:tr h="897392">
                <a:tc>
                  <a:txBody>
                    <a:bodyPr/>
                    <a:lstStyle/>
                    <a:p>
                      <a:pPr algn="ctr"/>
                      <a:endParaRPr lang="en-GB"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GB"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GB"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48276086"/>
                  </a:ext>
                </a:extLst>
              </a:tr>
            </a:tbl>
          </a:graphicData>
        </a:graphic>
      </p:graphicFrame>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6BFE79BE-85A7-4822-EC10-F5EE6491230D}"/>
                  </a:ext>
                </a:extLst>
              </p:cNvPr>
              <p:cNvGraphicFramePr>
                <a:graphicFrameLocks noGrp="1"/>
              </p:cNvGraphicFramePr>
              <p:nvPr>
                <p:extLst>
                  <p:ext uri="{D42A27DB-BD31-4B8C-83A1-F6EECF244321}">
                    <p14:modId xmlns:p14="http://schemas.microsoft.com/office/powerpoint/2010/main" val="3240676668"/>
                  </p:ext>
                </p:extLst>
              </p:nvPr>
            </p:nvGraphicFramePr>
            <p:xfrm>
              <a:off x="2741949" y="2358778"/>
              <a:ext cx="6381336" cy="897392"/>
            </p:xfrm>
            <a:graphic>
              <a:graphicData uri="http://schemas.openxmlformats.org/drawingml/2006/table">
                <a:tbl>
                  <a:tblPr firstRow="1" bandRow="1">
                    <a:tableStyleId>{5940675A-B579-460E-94D1-54222C63F5DA}</a:tableStyleId>
                  </a:tblPr>
                  <a:tblGrid>
                    <a:gridCol w="2127112">
                      <a:extLst>
                        <a:ext uri="{9D8B030D-6E8A-4147-A177-3AD203B41FA5}">
                          <a16:colId xmlns:a16="http://schemas.microsoft.com/office/drawing/2014/main" val="78336199"/>
                        </a:ext>
                      </a:extLst>
                    </a:gridCol>
                    <a:gridCol w="2127112">
                      <a:extLst>
                        <a:ext uri="{9D8B030D-6E8A-4147-A177-3AD203B41FA5}">
                          <a16:colId xmlns:a16="http://schemas.microsoft.com/office/drawing/2014/main" val="2092660385"/>
                        </a:ext>
                      </a:extLst>
                    </a:gridCol>
                    <a:gridCol w="2127112">
                      <a:extLst>
                        <a:ext uri="{9D8B030D-6E8A-4147-A177-3AD203B41FA5}">
                          <a16:colId xmlns:a16="http://schemas.microsoft.com/office/drawing/2014/main" val="2318429098"/>
                        </a:ext>
                      </a:extLst>
                    </a:gridCol>
                  </a:tblGrid>
                  <a:tr h="897392">
                    <a:tc>
                      <a:txBody>
                        <a:bodyPr/>
                        <a:lstStyle/>
                        <a:p>
                          <a:pPr algn="ctr"/>
                          <a14:m>
                            <m:oMath xmlns:m="http://schemas.openxmlformats.org/officeDocument/2006/math">
                              <m:r>
                                <a:rPr lang="en-GB" sz="2800" b="0" i="1" smtClean="0">
                                  <a:latin typeface="Cambria Math" panose="02040503050406030204" pitchFamily="18" charset="0"/>
                                </a:rPr>
                                <m:t>𝑑</m:t>
                              </m:r>
                              <m:r>
                                <a:rPr lang="en-GB" sz="2800" b="0" i="1" smtClean="0">
                                  <a:latin typeface="Cambria Math" panose="02040503050406030204" pitchFamily="18" charset="0"/>
                                  <a:ea typeface="Cambria Math" panose="02040503050406030204" pitchFamily="18" charset="0"/>
                                </a:rPr>
                                <m:t>÷3</m:t>
                              </m:r>
                            </m:oMath>
                          </a14:m>
                          <a:r>
                            <a:rPr lang="en-GB" sz="2800" dirty="0"/>
                            <a:t>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14:m>
                            <m:oMath xmlns:m="http://schemas.openxmlformats.org/officeDocument/2006/math">
                              <m:r>
                                <a:rPr lang="en-GB" sz="2800" b="0" i="1" smtClean="0">
                                  <a:latin typeface="Cambria Math" panose="02040503050406030204" pitchFamily="18" charset="0"/>
                                </a:rPr>
                                <m:t>𝑑</m:t>
                              </m:r>
                              <m:r>
                                <a:rPr lang="en-GB" sz="2800" b="0" i="1" smtClean="0">
                                  <a:latin typeface="Cambria Math" panose="02040503050406030204" pitchFamily="18" charset="0"/>
                                  <a:ea typeface="Cambria Math" panose="02040503050406030204" pitchFamily="18" charset="0"/>
                                </a:rPr>
                                <m:t>÷3</m:t>
                              </m:r>
                            </m:oMath>
                          </a14:m>
                          <a:r>
                            <a:rPr lang="en-GB" sz="2800" dirty="0"/>
                            <a:t>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14:m>
                            <m:oMath xmlns:m="http://schemas.openxmlformats.org/officeDocument/2006/math">
                              <m:r>
                                <a:rPr lang="en-GB" sz="2800" b="0" i="1" smtClean="0">
                                  <a:latin typeface="Cambria Math" panose="02040503050406030204" pitchFamily="18" charset="0"/>
                                </a:rPr>
                                <m:t>𝑑</m:t>
                              </m:r>
                              <m:r>
                                <a:rPr lang="en-GB" sz="2800" b="0" i="1" smtClean="0">
                                  <a:latin typeface="Cambria Math" panose="02040503050406030204" pitchFamily="18" charset="0"/>
                                  <a:ea typeface="Cambria Math" panose="02040503050406030204" pitchFamily="18" charset="0"/>
                                </a:rPr>
                                <m:t>÷3</m:t>
                              </m:r>
                            </m:oMath>
                          </a14:m>
                          <a:r>
                            <a:rPr lang="en-GB" sz="2800" dirty="0"/>
                            <a:t>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48276086"/>
                      </a:ext>
                    </a:extLst>
                  </a:tr>
                </a:tbl>
              </a:graphicData>
            </a:graphic>
          </p:graphicFrame>
        </mc:Choice>
        <mc:Fallback xmlns="">
          <p:graphicFrame>
            <p:nvGraphicFramePr>
              <p:cNvPr id="4" name="Table 3">
                <a:extLst>
                  <a:ext uri="{FF2B5EF4-FFF2-40B4-BE49-F238E27FC236}">
                    <a16:creationId xmlns:a16="http://schemas.microsoft.com/office/drawing/2014/main" id="{6BFE79BE-85A7-4822-EC10-F5EE6491230D}"/>
                  </a:ext>
                </a:extLst>
              </p:cNvPr>
              <p:cNvGraphicFramePr>
                <a:graphicFrameLocks noGrp="1"/>
              </p:cNvGraphicFramePr>
              <p:nvPr>
                <p:extLst>
                  <p:ext uri="{D42A27DB-BD31-4B8C-83A1-F6EECF244321}">
                    <p14:modId xmlns:p14="http://schemas.microsoft.com/office/powerpoint/2010/main" val="3240676668"/>
                  </p:ext>
                </p:extLst>
              </p:nvPr>
            </p:nvGraphicFramePr>
            <p:xfrm>
              <a:off x="2741949" y="2358778"/>
              <a:ext cx="6381336" cy="897392"/>
            </p:xfrm>
            <a:graphic>
              <a:graphicData uri="http://schemas.openxmlformats.org/drawingml/2006/table">
                <a:tbl>
                  <a:tblPr firstRow="1" bandRow="1">
                    <a:tableStyleId>{5940675A-B579-460E-94D1-54222C63F5DA}</a:tableStyleId>
                  </a:tblPr>
                  <a:tblGrid>
                    <a:gridCol w="2127112">
                      <a:extLst>
                        <a:ext uri="{9D8B030D-6E8A-4147-A177-3AD203B41FA5}">
                          <a16:colId xmlns:a16="http://schemas.microsoft.com/office/drawing/2014/main" val="78336199"/>
                        </a:ext>
                      </a:extLst>
                    </a:gridCol>
                    <a:gridCol w="2127112">
                      <a:extLst>
                        <a:ext uri="{9D8B030D-6E8A-4147-A177-3AD203B41FA5}">
                          <a16:colId xmlns:a16="http://schemas.microsoft.com/office/drawing/2014/main" val="2092660385"/>
                        </a:ext>
                      </a:extLst>
                    </a:gridCol>
                    <a:gridCol w="2127112">
                      <a:extLst>
                        <a:ext uri="{9D8B030D-6E8A-4147-A177-3AD203B41FA5}">
                          <a16:colId xmlns:a16="http://schemas.microsoft.com/office/drawing/2014/main" val="2318429098"/>
                        </a:ext>
                      </a:extLst>
                    </a:gridCol>
                  </a:tblGrid>
                  <a:tr h="897392">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3"/>
                          <a:stretch>
                            <a:fillRect l="-573" t="-1342" r="-201719" b="-2685"/>
                          </a:stretch>
                        </a:blip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3"/>
                          <a:stretch>
                            <a:fillRect l="-100286" t="-1342" r="-101143" b="-2685"/>
                          </a:stretch>
                        </a:blip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3"/>
                          <a:stretch>
                            <a:fillRect l="-200860" t="-1342" r="-1433" b="-2685"/>
                          </a:stretch>
                        </a:blipFill>
                      </a:tcPr>
                    </a:tc>
                    <a:extLst>
                      <a:ext uri="{0D108BD9-81ED-4DB2-BD59-A6C34878D82A}">
                        <a16:rowId xmlns:a16="http://schemas.microsoft.com/office/drawing/2014/main" val="184827608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1D25DBE-43D9-CB9D-203D-C0F22B671F79}"/>
                  </a:ext>
                </a:extLst>
              </p:cNvPr>
              <p:cNvGraphicFramePr>
                <a:graphicFrameLocks noGrp="1"/>
              </p:cNvGraphicFramePr>
              <p:nvPr>
                <p:extLst>
                  <p:ext uri="{D42A27DB-BD31-4B8C-83A1-F6EECF244321}">
                    <p14:modId xmlns:p14="http://schemas.microsoft.com/office/powerpoint/2010/main" val="1222502642"/>
                  </p:ext>
                </p:extLst>
              </p:nvPr>
            </p:nvGraphicFramePr>
            <p:xfrm>
              <a:off x="2741949" y="2358778"/>
              <a:ext cx="6381336" cy="897392"/>
            </p:xfrm>
            <a:graphic>
              <a:graphicData uri="http://schemas.openxmlformats.org/drawingml/2006/table">
                <a:tbl>
                  <a:tblPr firstRow="1" bandRow="1">
                    <a:tableStyleId>{5940675A-B579-460E-94D1-54222C63F5DA}</a:tableStyleId>
                  </a:tblPr>
                  <a:tblGrid>
                    <a:gridCol w="2127112">
                      <a:extLst>
                        <a:ext uri="{9D8B030D-6E8A-4147-A177-3AD203B41FA5}">
                          <a16:colId xmlns:a16="http://schemas.microsoft.com/office/drawing/2014/main" val="78336199"/>
                        </a:ext>
                      </a:extLst>
                    </a:gridCol>
                    <a:gridCol w="2127112">
                      <a:extLst>
                        <a:ext uri="{9D8B030D-6E8A-4147-A177-3AD203B41FA5}">
                          <a16:colId xmlns:a16="http://schemas.microsoft.com/office/drawing/2014/main" val="2092660385"/>
                        </a:ext>
                      </a:extLst>
                    </a:gridCol>
                    <a:gridCol w="2127112">
                      <a:extLst>
                        <a:ext uri="{9D8B030D-6E8A-4147-A177-3AD203B41FA5}">
                          <a16:colId xmlns:a16="http://schemas.microsoft.com/office/drawing/2014/main" val="2318429098"/>
                        </a:ext>
                      </a:extLst>
                    </a:gridCol>
                  </a:tblGrid>
                  <a:tr h="897392">
                    <a:tc>
                      <a:txBody>
                        <a:bodyPr/>
                        <a:lstStyle/>
                        <a:p>
                          <a:pPr algn="ctr"/>
                          <a14:m>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𝑑</m:t>
                                  </m:r>
                                </m:num>
                                <m:den>
                                  <m:r>
                                    <a:rPr lang="en-GB" sz="2800" b="0" i="1" smtClean="0">
                                      <a:latin typeface="Cambria Math" panose="02040503050406030204" pitchFamily="18" charset="0"/>
                                    </a:rPr>
                                    <m:t>3</m:t>
                                  </m:r>
                                </m:den>
                              </m:f>
                            </m:oMath>
                          </a14:m>
                          <a:r>
                            <a:rPr lang="en-GB" sz="2800" dirty="0"/>
                            <a:t>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𝑑</m:t>
                                  </m:r>
                                </m:num>
                                <m:den>
                                  <m:r>
                                    <a:rPr lang="en-GB" sz="2800" b="0" i="1" smtClean="0">
                                      <a:latin typeface="Cambria Math" panose="02040503050406030204" pitchFamily="18" charset="0"/>
                                    </a:rPr>
                                    <m:t>3</m:t>
                                  </m:r>
                                </m:den>
                              </m:f>
                            </m:oMath>
                          </a14:m>
                          <a:r>
                            <a:rPr lang="en-GB" sz="2800" dirty="0"/>
                            <a:t>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𝑑</m:t>
                                  </m:r>
                                </m:num>
                                <m:den>
                                  <m:r>
                                    <a:rPr lang="en-GB" sz="2800" b="0" i="1" smtClean="0">
                                      <a:latin typeface="Cambria Math" panose="02040503050406030204" pitchFamily="18" charset="0"/>
                                    </a:rPr>
                                    <m:t>3</m:t>
                                  </m:r>
                                </m:den>
                              </m:f>
                            </m:oMath>
                          </a14:m>
                          <a:r>
                            <a:rPr lang="en-GB" sz="2800" dirty="0"/>
                            <a:t>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48276086"/>
                      </a:ext>
                    </a:extLst>
                  </a:tr>
                </a:tbl>
              </a:graphicData>
            </a:graphic>
          </p:graphicFrame>
        </mc:Choice>
        <mc:Fallback xmlns="">
          <p:graphicFrame>
            <p:nvGraphicFramePr>
              <p:cNvPr id="5" name="Table 4">
                <a:extLst>
                  <a:ext uri="{FF2B5EF4-FFF2-40B4-BE49-F238E27FC236}">
                    <a16:creationId xmlns:a16="http://schemas.microsoft.com/office/drawing/2014/main" id="{01D25DBE-43D9-CB9D-203D-C0F22B671F79}"/>
                  </a:ext>
                </a:extLst>
              </p:cNvPr>
              <p:cNvGraphicFramePr>
                <a:graphicFrameLocks noGrp="1"/>
              </p:cNvGraphicFramePr>
              <p:nvPr>
                <p:extLst>
                  <p:ext uri="{D42A27DB-BD31-4B8C-83A1-F6EECF244321}">
                    <p14:modId xmlns:p14="http://schemas.microsoft.com/office/powerpoint/2010/main" val="1222502642"/>
                  </p:ext>
                </p:extLst>
              </p:nvPr>
            </p:nvGraphicFramePr>
            <p:xfrm>
              <a:off x="2741949" y="2358778"/>
              <a:ext cx="6381336" cy="897392"/>
            </p:xfrm>
            <a:graphic>
              <a:graphicData uri="http://schemas.openxmlformats.org/drawingml/2006/table">
                <a:tbl>
                  <a:tblPr firstRow="1" bandRow="1">
                    <a:tableStyleId>{5940675A-B579-460E-94D1-54222C63F5DA}</a:tableStyleId>
                  </a:tblPr>
                  <a:tblGrid>
                    <a:gridCol w="2127112">
                      <a:extLst>
                        <a:ext uri="{9D8B030D-6E8A-4147-A177-3AD203B41FA5}">
                          <a16:colId xmlns:a16="http://schemas.microsoft.com/office/drawing/2014/main" val="78336199"/>
                        </a:ext>
                      </a:extLst>
                    </a:gridCol>
                    <a:gridCol w="2127112">
                      <a:extLst>
                        <a:ext uri="{9D8B030D-6E8A-4147-A177-3AD203B41FA5}">
                          <a16:colId xmlns:a16="http://schemas.microsoft.com/office/drawing/2014/main" val="2092660385"/>
                        </a:ext>
                      </a:extLst>
                    </a:gridCol>
                    <a:gridCol w="2127112">
                      <a:extLst>
                        <a:ext uri="{9D8B030D-6E8A-4147-A177-3AD203B41FA5}">
                          <a16:colId xmlns:a16="http://schemas.microsoft.com/office/drawing/2014/main" val="2318429098"/>
                        </a:ext>
                      </a:extLst>
                    </a:gridCol>
                  </a:tblGrid>
                  <a:tr h="897392">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4"/>
                          <a:stretch>
                            <a:fillRect l="-573" t="-1342" r="-201719" b="-2685"/>
                          </a:stretch>
                        </a:blip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4"/>
                          <a:stretch>
                            <a:fillRect l="-100286" t="-1342" r="-101143" b="-2685"/>
                          </a:stretch>
                        </a:blip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4"/>
                          <a:stretch>
                            <a:fillRect l="-200860" t="-1342" r="-1433" b="-2685"/>
                          </a:stretch>
                        </a:blipFill>
                      </a:tcPr>
                    </a:tc>
                    <a:extLst>
                      <a:ext uri="{0D108BD9-81ED-4DB2-BD59-A6C34878D82A}">
                        <a16:rowId xmlns:a16="http://schemas.microsoft.com/office/drawing/2014/main" val="1848276086"/>
                      </a:ext>
                    </a:extLst>
                  </a:tr>
                </a:tbl>
              </a:graphicData>
            </a:graphic>
          </p:graphicFrame>
        </mc:Fallback>
      </mc:AlternateContent>
      <p:sp>
        <p:nvSpPr>
          <p:cNvPr id="6" name="Right Brace 5">
            <a:extLst>
              <a:ext uri="{FF2B5EF4-FFF2-40B4-BE49-F238E27FC236}">
                <a16:creationId xmlns:a16="http://schemas.microsoft.com/office/drawing/2014/main" id="{06B8534B-33AE-5AFF-CEE6-CFF6CCB62D03}"/>
              </a:ext>
            </a:extLst>
          </p:cNvPr>
          <p:cNvSpPr/>
          <p:nvPr/>
        </p:nvSpPr>
        <p:spPr>
          <a:xfrm rot="5400000">
            <a:off x="3662176" y="2335944"/>
            <a:ext cx="280555" cy="212100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9EE0790C-2CA4-D0CE-9635-2EF8ED9A9B0C}"/>
              </a:ext>
            </a:extLst>
          </p:cNvPr>
          <p:cNvSpPr txBox="1"/>
          <p:nvPr/>
        </p:nvSpPr>
        <p:spPr>
          <a:xfrm>
            <a:off x="1293017" y="3874220"/>
            <a:ext cx="5166671" cy="523220"/>
          </a:xfrm>
          <a:prstGeom prst="rect">
            <a:avLst/>
          </a:prstGeom>
          <a:noFill/>
        </p:spPr>
        <p:txBody>
          <a:bodyPr wrap="none" rtlCol="0">
            <a:spAutoFit/>
          </a:bodyPr>
          <a:lstStyle/>
          <a:p>
            <a:pPr algn="ctr"/>
            <a:r>
              <a:rPr lang="en-GB" sz="2800" dirty="0"/>
              <a:t>What does this section represent?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0E94538-2E86-FC24-7BB3-A8ECA9D16CF8}"/>
                  </a:ext>
                </a:extLst>
              </p:cNvPr>
              <p:cNvSpPr txBox="1"/>
              <p:nvPr/>
            </p:nvSpPr>
            <p:spPr>
              <a:xfrm>
                <a:off x="4925699" y="5035073"/>
                <a:ext cx="1112228" cy="52322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𝑑</m:t>
                      </m:r>
                      <m:r>
                        <a:rPr lang="en-GB" sz="2800" i="1">
                          <a:latin typeface="Cambria Math" panose="02040503050406030204" pitchFamily="18" charset="0"/>
                          <a:ea typeface="Cambria Math" panose="02040503050406030204" pitchFamily="18" charset="0"/>
                        </a:rPr>
                        <m:t>÷3</m:t>
                      </m:r>
                    </m:oMath>
                  </m:oMathPara>
                </a14:m>
                <a:endParaRPr lang="en-GB" sz="2800" dirty="0"/>
              </a:p>
            </p:txBody>
          </p:sp>
        </mc:Choice>
        <mc:Fallback xmlns="">
          <p:sp>
            <p:nvSpPr>
              <p:cNvPr id="8" name="TextBox 7">
                <a:extLst>
                  <a:ext uri="{FF2B5EF4-FFF2-40B4-BE49-F238E27FC236}">
                    <a16:creationId xmlns:a16="http://schemas.microsoft.com/office/drawing/2014/main" id="{F0E94538-2E86-FC24-7BB3-A8ECA9D16CF8}"/>
                  </a:ext>
                </a:extLst>
              </p:cNvPr>
              <p:cNvSpPr txBox="1">
                <a:spLocks noRot="1" noChangeAspect="1" noMove="1" noResize="1" noEditPoints="1" noAdjustHandles="1" noChangeArrowheads="1" noChangeShapeType="1" noTextEdit="1"/>
              </p:cNvSpPr>
              <p:nvPr/>
            </p:nvSpPr>
            <p:spPr>
              <a:xfrm>
                <a:off x="4925699" y="5035073"/>
                <a:ext cx="1112228" cy="52322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BA63F8D-7377-BE80-E8B4-1462C69FCEBB}"/>
                  </a:ext>
                </a:extLst>
              </p:cNvPr>
              <p:cNvSpPr txBox="1"/>
              <p:nvPr/>
            </p:nvSpPr>
            <p:spPr>
              <a:xfrm>
                <a:off x="5857859" y="4815811"/>
                <a:ext cx="853695" cy="910377"/>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m:t>
                      </m:r>
                      <m:f>
                        <m:fPr>
                          <m:ctrlPr>
                            <a:rPr lang="en-GB" sz="2800" i="1">
                              <a:latin typeface="Cambria Math" panose="02040503050406030204" pitchFamily="18" charset="0"/>
                            </a:rPr>
                          </m:ctrlPr>
                        </m:fPr>
                        <m:num>
                          <m:r>
                            <a:rPr lang="en-GB" sz="2800" i="1">
                              <a:latin typeface="Cambria Math" panose="02040503050406030204" pitchFamily="18" charset="0"/>
                            </a:rPr>
                            <m:t>𝑑</m:t>
                          </m:r>
                        </m:num>
                        <m:den>
                          <m:r>
                            <a:rPr lang="en-GB" sz="2800" i="1">
                              <a:latin typeface="Cambria Math" panose="02040503050406030204" pitchFamily="18" charset="0"/>
                            </a:rPr>
                            <m:t>3</m:t>
                          </m:r>
                        </m:den>
                      </m:f>
                    </m:oMath>
                  </m:oMathPara>
                </a14:m>
                <a:endParaRPr lang="en-GB" sz="2800" dirty="0"/>
              </a:p>
            </p:txBody>
          </p:sp>
        </mc:Choice>
        <mc:Fallback xmlns="">
          <p:sp>
            <p:nvSpPr>
              <p:cNvPr id="9" name="TextBox 8">
                <a:extLst>
                  <a:ext uri="{FF2B5EF4-FFF2-40B4-BE49-F238E27FC236}">
                    <a16:creationId xmlns:a16="http://schemas.microsoft.com/office/drawing/2014/main" id="{3BA63F8D-7377-BE80-E8B4-1462C69FCEBB}"/>
                  </a:ext>
                </a:extLst>
              </p:cNvPr>
              <p:cNvSpPr txBox="1">
                <a:spLocks noRot="1" noChangeAspect="1" noMove="1" noResize="1" noEditPoints="1" noAdjustHandles="1" noChangeArrowheads="1" noChangeShapeType="1" noTextEdit="1"/>
              </p:cNvSpPr>
              <p:nvPr/>
            </p:nvSpPr>
            <p:spPr>
              <a:xfrm>
                <a:off x="5857859" y="4815811"/>
                <a:ext cx="853695" cy="910377"/>
              </a:xfrm>
              <a:prstGeom prst="rect">
                <a:avLst/>
              </a:prstGeom>
              <a:blipFill>
                <a:blip r:embed="rId6"/>
                <a:stretch>
                  <a:fillRect/>
                </a:stretch>
              </a:blipFill>
            </p:spPr>
            <p:txBody>
              <a:bodyPr/>
              <a:lstStyle/>
              <a:p>
                <a:r>
                  <a:rPr lang="en-GB">
                    <a:noFill/>
                  </a:rPr>
                  <a:t> </a:t>
                </a:r>
              </a:p>
            </p:txBody>
          </p:sp>
        </mc:Fallback>
      </mc:AlternateContent>
      <p:sp>
        <p:nvSpPr>
          <p:cNvPr id="10" name="Right Brace 9">
            <a:extLst>
              <a:ext uri="{FF2B5EF4-FFF2-40B4-BE49-F238E27FC236}">
                <a16:creationId xmlns:a16="http://schemas.microsoft.com/office/drawing/2014/main" id="{1ECB8E02-E229-6A06-C94F-1369E50B137D}"/>
              </a:ext>
            </a:extLst>
          </p:cNvPr>
          <p:cNvSpPr/>
          <p:nvPr/>
        </p:nvSpPr>
        <p:spPr>
          <a:xfrm rot="16200000">
            <a:off x="5792340" y="-974019"/>
            <a:ext cx="280555" cy="638133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56DBFF2-28A8-93BF-809D-B00C34AE0C45}"/>
                  </a:ext>
                </a:extLst>
              </p:cNvPr>
              <p:cNvSpPr txBox="1"/>
              <p:nvPr/>
            </p:nvSpPr>
            <p:spPr>
              <a:xfrm>
                <a:off x="5746297" y="1611951"/>
                <a:ext cx="486222" cy="52322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𝑑</m:t>
                      </m:r>
                    </m:oMath>
                  </m:oMathPara>
                </a14:m>
                <a:endParaRPr lang="en-GB" sz="2800" dirty="0"/>
              </a:p>
            </p:txBody>
          </p:sp>
        </mc:Choice>
        <mc:Fallback xmlns="">
          <p:sp>
            <p:nvSpPr>
              <p:cNvPr id="11" name="TextBox 10">
                <a:extLst>
                  <a:ext uri="{FF2B5EF4-FFF2-40B4-BE49-F238E27FC236}">
                    <a16:creationId xmlns:a16="http://schemas.microsoft.com/office/drawing/2014/main" id="{956DBFF2-28A8-93BF-809D-B00C34AE0C45}"/>
                  </a:ext>
                </a:extLst>
              </p:cNvPr>
              <p:cNvSpPr txBox="1">
                <a:spLocks noRot="1" noChangeAspect="1" noMove="1" noResize="1" noEditPoints="1" noAdjustHandles="1" noChangeArrowheads="1" noChangeShapeType="1" noTextEdit="1"/>
              </p:cNvSpPr>
              <p:nvPr/>
            </p:nvSpPr>
            <p:spPr>
              <a:xfrm>
                <a:off x="5746297" y="1611951"/>
                <a:ext cx="486222" cy="523220"/>
              </a:xfrm>
              <a:prstGeom prst="rect">
                <a:avLst/>
              </a:prstGeom>
              <a:blipFill>
                <a:blip r:embed="rId7"/>
                <a:stretch>
                  <a:fillRect/>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D46FBEA8-61D1-46D0-3F0C-792D7D99DB6D}"/>
              </a:ext>
            </a:extLst>
          </p:cNvPr>
          <p:cNvSpPr txBox="1"/>
          <p:nvPr/>
        </p:nvSpPr>
        <p:spPr>
          <a:xfrm>
            <a:off x="1212851" y="736170"/>
            <a:ext cx="6908800" cy="707886"/>
          </a:xfrm>
          <a:prstGeom prst="rect">
            <a:avLst/>
          </a:prstGeom>
          <a:noFill/>
        </p:spPr>
        <p:txBody>
          <a:bodyPr wrap="square" rtlCol="0">
            <a:spAutoFit/>
          </a:bodyPr>
          <a:lstStyle/>
          <a:p>
            <a:r>
              <a:rPr lang="en-GB" sz="4000" dirty="0"/>
              <a:t>Think, Pair, Share</a:t>
            </a:r>
          </a:p>
        </p:txBody>
      </p:sp>
    </p:spTree>
    <p:extLst>
      <p:ext uri="{BB962C8B-B14F-4D97-AF65-F5344CB8AC3E}">
        <p14:creationId xmlns:p14="http://schemas.microsoft.com/office/powerpoint/2010/main" val="8385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4F1C9ED-6187-7C5A-E3FB-066805925F1F}"/>
                  </a:ext>
                </a:extLst>
              </p:cNvPr>
              <p:cNvSpPr txBox="1"/>
              <p:nvPr/>
            </p:nvSpPr>
            <p:spPr>
              <a:xfrm>
                <a:off x="2785210" y="2174806"/>
                <a:ext cx="1253869"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rPr>
                        <m:t>𝑥</m:t>
                      </m:r>
                      <m:r>
                        <a:rPr kumimoji="0" lang="en-GB" sz="3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a:rPr>
                        <m:t>÷7</m:t>
                      </m:r>
                    </m:oMath>
                  </m:oMathPara>
                </a14:m>
                <a:endParaRPr kumimoji="0" lang="en-GB" sz="32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2" name="TextBox 1">
                <a:extLst>
                  <a:ext uri="{FF2B5EF4-FFF2-40B4-BE49-F238E27FC236}">
                    <a16:creationId xmlns:a16="http://schemas.microsoft.com/office/drawing/2014/main" id="{94F1C9ED-6187-7C5A-E3FB-066805925F1F}"/>
                  </a:ext>
                </a:extLst>
              </p:cNvPr>
              <p:cNvSpPr txBox="1">
                <a:spLocks noRot="1" noChangeAspect="1" noMove="1" noResize="1" noEditPoints="1" noAdjustHandles="1" noChangeArrowheads="1" noChangeShapeType="1" noTextEdit="1"/>
              </p:cNvSpPr>
              <p:nvPr/>
            </p:nvSpPr>
            <p:spPr>
              <a:xfrm>
                <a:off x="2785210" y="2174806"/>
                <a:ext cx="1253869" cy="58477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575498E-19C1-2A4B-713B-060966F6B512}"/>
                  </a:ext>
                </a:extLst>
              </p:cNvPr>
              <p:cNvSpPr txBox="1"/>
              <p:nvPr/>
            </p:nvSpPr>
            <p:spPr>
              <a:xfrm>
                <a:off x="2727198" y="3677113"/>
                <a:ext cx="133485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3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7</m:t>
                      </m:r>
                      <m:r>
                        <a:rPr kumimoji="0" lang="en-GB" sz="3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 </m:t>
                      </m:r>
                      <m:r>
                        <a:rPr kumimoji="0" lang="en-GB" sz="3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en-GB" sz="3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𝑥</m:t>
                      </m:r>
                    </m:oMath>
                  </m:oMathPara>
                </a14:m>
                <a:endParaRPr kumimoji="0" lang="en-GB" sz="32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3" name="TextBox 2">
                <a:extLst>
                  <a:ext uri="{FF2B5EF4-FFF2-40B4-BE49-F238E27FC236}">
                    <a16:creationId xmlns:a16="http://schemas.microsoft.com/office/drawing/2014/main" id="{F575498E-19C1-2A4B-713B-060966F6B512}"/>
                  </a:ext>
                </a:extLst>
              </p:cNvPr>
              <p:cNvSpPr txBox="1">
                <a:spLocks noRot="1" noChangeAspect="1" noMove="1" noResize="1" noEditPoints="1" noAdjustHandles="1" noChangeArrowheads="1" noChangeShapeType="1" noTextEdit="1"/>
              </p:cNvSpPr>
              <p:nvPr/>
            </p:nvSpPr>
            <p:spPr>
              <a:xfrm>
                <a:off x="2727198" y="3677113"/>
                <a:ext cx="1334853" cy="58477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026D83C-0E03-CB3F-1795-A68B61AC6454}"/>
                  </a:ext>
                </a:extLst>
              </p:cNvPr>
              <p:cNvSpPr txBox="1"/>
              <p:nvPr/>
            </p:nvSpPr>
            <p:spPr>
              <a:xfrm>
                <a:off x="2882048" y="5280790"/>
                <a:ext cx="1256498"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a:rPr>
                        <m:t>𝑥</m:t>
                      </m:r>
                      <m:r>
                        <a:rPr kumimoji="0" lang="en-GB" sz="3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a:rPr>
                        <m:t>÷</m:t>
                      </m:r>
                      <m:r>
                        <a:rPr kumimoji="0" lang="en-GB" sz="3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a:rPr>
                        <m:t>𝑏</m:t>
                      </m:r>
                    </m:oMath>
                  </m:oMathPara>
                </a14:m>
                <a:endParaRPr kumimoji="0" lang="en-GB" sz="32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4" name="TextBox 3">
                <a:extLst>
                  <a:ext uri="{FF2B5EF4-FFF2-40B4-BE49-F238E27FC236}">
                    <a16:creationId xmlns:a16="http://schemas.microsoft.com/office/drawing/2014/main" id="{B026D83C-0E03-CB3F-1795-A68B61AC6454}"/>
                  </a:ext>
                </a:extLst>
              </p:cNvPr>
              <p:cNvSpPr txBox="1">
                <a:spLocks noRot="1" noChangeAspect="1" noMove="1" noResize="1" noEditPoints="1" noAdjustHandles="1" noChangeArrowheads="1" noChangeShapeType="1" noTextEdit="1"/>
              </p:cNvSpPr>
              <p:nvPr/>
            </p:nvSpPr>
            <p:spPr>
              <a:xfrm>
                <a:off x="2882048" y="5280790"/>
                <a:ext cx="1256498" cy="58477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090EA04-9ADA-8254-D366-56D3ABCB9AA6}"/>
                  </a:ext>
                </a:extLst>
              </p:cNvPr>
              <p:cNvSpPr txBox="1"/>
              <p:nvPr/>
            </p:nvSpPr>
            <p:spPr>
              <a:xfrm>
                <a:off x="3940620" y="2192561"/>
                <a:ext cx="799514" cy="74937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3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rPr>
                      <m:t>=</m:t>
                    </m:r>
                  </m:oMath>
                </a14:m>
                <a:r>
                  <a:rPr kumimoji="0" lang="en-GB" sz="3200" b="0" i="0" u="none" strike="noStrike" kern="1200" cap="none" spc="0" normalizeH="0" baseline="0" noProof="0" dirty="0">
                    <a:ln>
                      <a:noFill/>
                    </a:ln>
                    <a:solidFill>
                      <a:srgbClr val="000000"/>
                    </a:solidFill>
                    <a:effectLst/>
                    <a:uLnTx/>
                    <a:uFillTx/>
                    <a:latin typeface="Arial"/>
                    <a:ea typeface="+mn-ea"/>
                    <a:cs typeface="Arial"/>
                  </a:rPr>
                  <a:t> </a:t>
                </a:r>
                <a14:m>
                  <m:oMath xmlns:m="http://schemas.openxmlformats.org/officeDocument/2006/math">
                    <m:f>
                      <m:fPr>
                        <m:ctrlPr>
                          <a:rPr kumimoji="0" lang="en-GB" sz="3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Arial"/>
                          </a:rPr>
                        </m:ctrlPr>
                      </m:fPr>
                      <m:num>
                        <m:r>
                          <a:rPr kumimoji="0" lang="en-GB" sz="3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Arial"/>
                          </a:rPr>
                          <m:t>𝑥</m:t>
                        </m:r>
                      </m:num>
                      <m:den>
                        <m:r>
                          <a:rPr kumimoji="0" lang="en-GB" sz="3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Arial"/>
                          </a:rPr>
                          <m:t>7</m:t>
                        </m:r>
                      </m:den>
                    </m:f>
                  </m:oMath>
                </a14:m>
                <a:endParaRPr kumimoji="0" lang="en-GB" sz="32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5" name="TextBox 4">
                <a:extLst>
                  <a:ext uri="{FF2B5EF4-FFF2-40B4-BE49-F238E27FC236}">
                    <a16:creationId xmlns:a16="http://schemas.microsoft.com/office/drawing/2014/main" id="{0090EA04-9ADA-8254-D366-56D3ABCB9AA6}"/>
                  </a:ext>
                </a:extLst>
              </p:cNvPr>
              <p:cNvSpPr txBox="1">
                <a:spLocks noRot="1" noChangeAspect="1" noMove="1" noResize="1" noEditPoints="1" noAdjustHandles="1" noChangeArrowheads="1" noChangeShapeType="1" noTextEdit="1"/>
              </p:cNvSpPr>
              <p:nvPr/>
            </p:nvSpPr>
            <p:spPr>
              <a:xfrm>
                <a:off x="3940620" y="2192561"/>
                <a:ext cx="799514" cy="74937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D0BEC45-6521-B1A1-D24A-EC8081AE5B99}"/>
                  </a:ext>
                </a:extLst>
              </p:cNvPr>
              <p:cNvSpPr txBox="1"/>
              <p:nvPr/>
            </p:nvSpPr>
            <p:spPr>
              <a:xfrm>
                <a:off x="4043140" y="3604624"/>
                <a:ext cx="799514" cy="78861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3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rPr>
                      <m:t>=</m:t>
                    </m:r>
                  </m:oMath>
                </a14:m>
                <a:r>
                  <a:rPr kumimoji="0" lang="en-GB" sz="3200" b="0" i="0" u="none" strike="noStrike" kern="1200" cap="none" spc="0" normalizeH="0" baseline="0" noProof="0" dirty="0">
                    <a:ln>
                      <a:noFill/>
                    </a:ln>
                    <a:solidFill>
                      <a:srgbClr val="000000"/>
                    </a:solidFill>
                    <a:effectLst/>
                    <a:uLnTx/>
                    <a:uFillTx/>
                    <a:latin typeface="Arial"/>
                    <a:ea typeface="+mn-ea"/>
                    <a:cs typeface="Arial"/>
                  </a:rPr>
                  <a:t> </a:t>
                </a:r>
                <a14:m>
                  <m:oMath xmlns:m="http://schemas.openxmlformats.org/officeDocument/2006/math">
                    <m:f>
                      <m:fPr>
                        <m:ctrlPr>
                          <a:rPr kumimoji="0" lang="en-GB" sz="3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GB" sz="3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7</m:t>
                        </m:r>
                      </m:num>
                      <m:den>
                        <m:r>
                          <a:rPr kumimoji="0" lang="en-GB" sz="3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𝑥</m:t>
                        </m:r>
                      </m:den>
                    </m:f>
                  </m:oMath>
                </a14:m>
                <a:endParaRPr kumimoji="0" lang="en-GB" sz="32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6" name="TextBox 5">
                <a:extLst>
                  <a:ext uri="{FF2B5EF4-FFF2-40B4-BE49-F238E27FC236}">
                    <a16:creationId xmlns:a16="http://schemas.microsoft.com/office/drawing/2014/main" id="{FD0BEC45-6521-B1A1-D24A-EC8081AE5B99}"/>
                  </a:ext>
                </a:extLst>
              </p:cNvPr>
              <p:cNvSpPr txBox="1">
                <a:spLocks noRot="1" noChangeAspect="1" noMove="1" noResize="1" noEditPoints="1" noAdjustHandles="1" noChangeArrowheads="1" noChangeShapeType="1" noTextEdit="1"/>
              </p:cNvSpPr>
              <p:nvPr/>
            </p:nvSpPr>
            <p:spPr>
              <a:xfrm>
                <a:off x="4043140" y="3604624"/>
                <a:ext cx="799514" cy="78861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BE51F9E-46BA-5A28-EE90-E550C9C235C3}"/>
                  </a:ext>
                </a:extLst>
              </p:cNvPr>
              <p:cNvSpPr txBox="1"/>
              <p:nvPr/>
            </p:nvSpPr>
            <p:spPr>
              <a:xfrm>
                <a:off x="4160604" y="5280790"/>
                <a:ext cx="799514" cy="75129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3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rPr>
                      <m:t>=</m:t>
                    </m:r>
                  </m:oMath>
                </a14:m>
                <a:r>
                  <a:rPr kumimoji="0" lang="en-GB" sz="3200" b="0" i="0" u="none" strike="noStrike" kern="1200" cap="none" spc="0" normalizeH="0" baseline="0" noProof="0" dirty="0">
                    <a:ln>
                      <a:noFill/>
                    </a:ln>
                    <a:solidFill>
                      <a:srgbClr val="000000"/>
                    </a:solidFill>
                    <a:effectLst/>
                    <a:uLnTx/>
                    <a:uFillTx/>
                    <a:latin typeface="Arial"/>
                    <a:ea typeface="+mn-ea"/>
                    <a:cs typeface="Arial"/>
                  </a:rPr>
                  <a:t> </a:t>
                </a:r>
                <a14:m>
                  <m:oMath xmlns:m="http://schemas.openxmlformats.org/officeDocument/2006/math">
                    <m:f>
                      <m:fPr>
                        <m:ctrlPr>
                          <a:rPr kumimoji="0" lang="en-GB" sz="3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Arial"/>
                          </a:rPr>
                        </m:ctrlPr>
                      </m:fPr>
                      <m:num>
                        <m:r>
                          <a:rPr kumimoji="0" lang="en-GB" sz="3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Arial"/>
                          </a:rPr>
                          <m:t>𝑥</m:t>
                        </m:r>
                      </m:num>
                      <m:den>
                        <m:r>
                          <a:rPr kumimoji="0" lang="en-GB" sz="3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Arial"/>
                          </a:rPr>
                          <m:t>𝑏</m:t>
                        </m:r>
                      </m:den>
                    </m:f>
                  </m:oMath>
                </a14:m>
                <a:endParaRPr kumimoji="0" lang="en-GB" sz="32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7" name="TextBox 6">
                <a:extLst>
                  <a:ext uri="{FF2B5EF4-FFF2-40B4-BE49-F238E27FC236}">
                    <a16:creationId xmlns:a16="http://schemas.microsoft.com/office/drawing/2014/main" id="{3BE51F9E-46BA-5A28-EE90-E550C9C235C3}"/>
                  </a:ext>
                </a:extLst>
              </p:cNvPr>
              <p:cNvSpPr txBox="1">
                <a:spLocks noRot="1" noChangeAspect="1" noMove="1" noResize="1" noEditPoints="1" noAdjustHandles="1" noChangeArrowheads="1" noChangeShapeType="1" noTextEdit="1"/>
              </p:cNvSpPr>
              <p:nvPr/>
            </p:nvSpPr>
            <p:spPr>
              <a:xfrm>
                <a:off x="4160604" y="5280790"/>
                <a:ext cx="799514" cy="751296"/>
              </a:xfrm>
              <a:prstGeom prst="rect">
                <a:avLst/>
              </a:prstGeom>
              <a:blipFill>
                <a:blip r:embed="rId7"/>
                <a:stretch>
                  <a:fillRect/>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6CB4A4DA-B54F-CDBF-DA7B-0BFF1B1680F6}"/>
              </a:ext>
            </a:extLst>
          </p:cNvPr>
          <p:cNvSpPr txBox="1"/>
          <p:nvPr/>
        </p:nvSpPr>
        <p:spPr>
          <a:xfrm>
            <a:off x="257911" y="232790"/>
            <a:ext cx="69088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0000"/>
                </a:solidFill>
                <a:effectLst/>
                <a:uLnTx/>
                <a:uFillTx/>
                <a:latin typeface="Arial"/>
                <a:ea typeface="+mn-ea"/>
                <a:cs typeface="Arial"/>
              </a:rPr>
              <a:t>On your whiteboards…</a:t>
            </a:r>
          </a:p>
        </p:txBody>
      </p:sp>
      <p:sp>
        <p:nvSpPr>
          <p:cNvPr id="9" name="TextBox 8">
            <a:extLst>
              <a:ext uri="{FF2B5EF4-FFF2-40B4-BE49-F238E27FC236}">
                <a16:creationId xmlns:a16="http://schemas.microsoft.com/office/drawing/2014/main" id="{82A7C512-AD2D-2605-D688-E30744B2AEF8}"/>
              </a:ext>
            </a:extLst>
          </p:cNvPr>
          <p:cNvSpPr txBox="1"/>
          <p:nvPr/>
        </p:nvSpPr>
        <p:spPr>
          <a:xfrm>
            <a:off x="840509" y="1287254"/>
            <a:ext cx="800429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a:ea typeface="+mn-ea"/>
                <a:cs typeface="Arial"/>
              </a:rPr>
              <a:t>How could we write the following </a:t>
            </a:r>
            <a:r>
              <a:rPr kumimoji="0" lang="en-GB" sz="2800" b="0" i="0" u="none" strike="noStrike" kern="1200" cap="none" spc="0" normalizeH="0" baseline="0" noProof="0" dirty="0">
                <a:ln>
                  <a:noFill/>
                </a:ln>
                <a:solidFill>
                  <a:srgbClr val="FF0000"/>
                </a:solidFill>
                <a:effectLst/>
                <a:uLnTx/>
                <a:uFillTx/>
                <a:latin typeface="Arial"/>
                <a:ea typeface="+mn-ea"/>
                <a:cs typeface="Arial"/>
              </a:rPr>
              <a:t>expressions?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9C2D977-6DCD-288A-D885-4AAADB9FF37B}"/>
                  </a:ext>
                </a:extLst>
              </p:cNvPr>
              <p:cNvSpPr txBox="1"/>
              <p:nvPr/>
            </p:nvSpPr>
            <p:spPr>
              <a:xfrm>
                <a:off x="6280727" y="2798602"/>
                <a:ext cx="3417454" cy="1323439"/>
              </a:xfrm>
              <a:prstGeom prst="rect">
                <a:avLst/>
              </a:prstGeom>
              <a:noFill/>
            </p:spPr>
            <p:txBody>
              <a:bodyPr wrap="square" rtlCol="0">
                <a:spAutoFit/>
              </a:bodyPr>
              <a:lstStyle/>
              <a:p>
                <a:pPr algn="ctr"/>
                <a:r>
                  <a:rPr lang="en-GB" sz="2000" dirty="0"/>
                  <a:t>Notice how we write </a:t>
                </a:r>
                <a14:m>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rPr>
                      <m:t> </m:t>
                    </m:r>
                  </m:oMath>
                </a14:m>
                <a:r>
                  <a:rPr lang="en-GB" sz="2000" dirty="0"/>
                  <a:t>not x</a:t>
                </a:r>
              </a:p>
              <a:p>
                <a:pPr algn="ctr"/>
                <a:endParaRPr lang="en-GB" sz="2000" dirty="0"/>
              </a:p>
              <a:p>
                <a:pPr algn="ctr"/>
                <a:r>
                  <a:rPr lang="en-GB" sz="2000" dirty="0"/>
                  <a:t>Why do you think this is a convention? </a:t>
                </a:r>
              </a:p>
            </p:txBody>
          </p:sp>
        </mc:Choice>
        <mc:Fallback xmlns="">
          <p:sp>
            <p:nvSpPr>
              <p:cNvPr id="10" name="TextBox 9">
                <a:extLst>
                  <a:ext uri="{FF2B5EF4-FFF2-40B4-BE49-F238E27FC236}">
                    <a16:creationId xmlns:a16="http://schemas.microsoft.com/office/drawing/2014/main" id="{C9C2D977-6DCD-288A-D885-4AAADB9FF37B}"/>
                  </a:ext>
                </a:extLst>
              </p:cNvPr>
              <p:cNvSpPr txBox="1">
                <a:spLocks noRot="1" noChangeAspect="1" noMove="1" noResize="1" noEditPoints="1" noAdjustHandles="1" noChangeArrowheads="1" noChangeShapeType="1" noTextEdit="1"/>
              </p:cNvSpPr>
              <p:nvPr/>
            </p:nvSpPr>
            <p:spPr>
              <a:xfrm>
                <a:off x="6280727" y="2798602"/>
                <a:ext cx="3417454" cy="1323439"/>
              </a:xfrm>
              <a:prstGeom prst="rect">
                <a:avLst/>
              </a:prstGeom>
              <a:blipFill>
                <a:blip r:embed="rId8"/>
                <a:stretch>
                  <a:fillRect t="-2304" b="-7373"/>
                </a:stretch>
              </a:blipFill>
            </p:spPr>
            <p:txBody>
              <a:bodyPr/>
              <a:lstStyle/>
              <a:p>
                <a:r>
                  <a:rPr lang="en-GB">
                    <a:noFill/>
                  </a:rPr>
                  <a:t> </a:t>
                </a:r>
              </a:p>
            </p:txBody>
          </p:sp>
        </mc:Fallback>
      </mc:AlternateContent>
    </p:spTree>
    <p:extLst>
      <p:ext uri="{BB962C8B-B14F-4D97-AF65-F5344CB8AC3E}">
        <p14:creationId xmlns:p14="http://schemas.microsoft.com/office/powerpoint/2010/main" val="332843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42966E77-902D-94A6-F17A-2CB3337FA13F}"/>
              </a:ext>
            </a:extLst>
          </p:cNvPr>
          <p:cNvSpPr txBox="1">
            <a:spLocks/>
          </p:cNvSpPr>
          <p:nvPr/>
        </p:nvSpPr>
        <p:spPr>
          <a:xfrm>
            <a:off x="495300" y="85452"/>
            <a:ext cx="8915400" cy="860479"/>
          </a:xfrm>
          <a:prstGeom prst="rect">
            <a:avLst/>
          </a:prstGeom>
        </p:spPr>
        <p:txBody>
          <a:bodyPr/>
          <a:lstStyle>
            <a:lvl1pPr algn="l" defTabSz="914373" rtl="0" eaLnBrk="1" latinLnBrk="0" hangingPunct="1">
              <a:lnSpc>
                <a:spcPct val="90000"/>
              </a:lnSpc>
              <a:spcBef>
                <a:spcPct val="0"/>
              </a:spcBef>
              <a:buNone/>
              <a:defRPr sz="4400" kern="1200">
                <a:solidFill>
                  <a:schemeClr val="tx1"/>
                </a:solidFill>
                <a:latin typeface="+mj-lt"/>
                <a:ea typeface="+mj-ea"/>
                <a:cs typeface="+mj-cs"/>
              </a:defRPr>
            </a:lvl1pPr>
          </a:lstStyle>
          <a:p>
            <a:r>
              <a:rPr lang="en-GB"/>
              <a:t>In your books: </a:t>
            </a:r>
            <a:r>
              <a:rPr lang="en-GB" u="sng"/>
              <a:t>Algebraic Conventions </a:t>
            </a:r>
            <a:endParaRPr lang="en-GB" u="sng" dirty="0"/>
          </a:p>
        </p:txBody>
      </p:sp>
      <p:sp>
        <p:nvSpPr>
          <p:cNvPr id="24" name="Content Placeholder 3">
            <a:extLst>
              <a:ext uri="{FF2B5EF4-FFF2-40B4-BE49-F238E27FC236}">
                <a16:creationId xmlns:a16="http://schemas.microsoft.com/office/drawing/2014/main" id="{0B06833F-FE33-B57D-09A0-A5094E3EAECC}"/>
              </a:ext>
            </a:extLst>
          </p:cNvPr>
          <p:cNvSpPr txBox="1">
            <a:spLocks/>
          </p:cNvSpPr>
          <p:nvPr/>
        </p:nvSpPr>
        <p:spPr>
          <a:xfrm>
            <a:off x="589893" y="1022137"/>
            <a:ext cx="8915400" cy="4598182"/>
          </a:xfrm>
          <a:prstGeom prst="rect">
            <a:avLst/>
          </a:prstGeom>
          <a:noFill/>
        </p:spPr>
        <p:txBody>
          <a:bodyPr wrap="square" rtlCol="0">
            <a:sp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514350" indent="-514350">
              <a:buFont typeface="Arial" panose="020B0604020202020204" pitchFamily="34" charset="0"/>
              <a:buAutoNum type="arabicParenR"/>
            </a:pPr>
            <a:r>
              <a:rPr lang="en-GB" sz="2400" dirty="0">
                <a:latin typeface="Calibri" panose="020F0502020204030204" pitchFamily="34" charset="0"/>
                <a:cs typeface="Calibri" panose="020F0502020204030204" pitchFamily="34" charset="0"/>
              </a:rPr>
              <a:t>Copy and complete the expressions without using an operation.</a:t>
            </a:r>
          </a:p>
          <a:p>
            <a:pPr marL="0" indent="0">
              <a:buFont typeface="Arial" panose="020B0604020202020204" pitchFamily="34" charset="0"/>
              <a:buNone/>
            </a:pPr>
            <a:endParaRPr lang="en-GB"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GB"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GB" dirty="0">
              <a:latin typeface="Calibri" panose="020F0502020204030204" pitchFamily="34" charset="0"/>
              <a:cs typeface="Calibri" panose="020F0502020204030204" pitchFamily="34" charset="0"/>
            </a:endParaRPr>
          </a:p>
          <a:p>
            <a:pPr marL="514350" indent="-514350">
              <a:buFont typeface="Arial" panose="020B0604020202020204" pitchFamily="34" charset="0"/>
              <a:buAutoNum type="arabicParenR" startAt="2"/>
            </a:pPr>
            <a:r>
              <a:rPr lang="en-GB" sz="2400" dirty="0">
                <a:latin typeface="Calibri" panose="020F0502020204030204" pitchFamily="34" charset="0"/>
                <a:cs typeface="Calibri" panose="020F0502020204030204" pitchFamily="34" charset="0"/>
              </a:rPr>
              <a:t>Which expression represents the bar model below?</a:t>
            </a:r>
          </a:p>
          <a:p>
            <a:pPr marL="514350" indent="-514350">
              <a:buFont typeface="Arial" panose="020B0604020202020204" pitchFamily="34" charset="0"/>
              <a:buAutoNum type="arabicParenR" startAt="2"/>
            </a:pPr>
            <a:endParaRPr lang="en-GB"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GB"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GB"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GB" dirty="0">
                <a:latin typeface="Calibri" panose="020F0502020204030204" pitchFamily="34" charset="0"/>
                <a:cs typeface="Calibri" panose="020F0502020204030204" pitchFamily="34" charset="0"/>
              </a:rPr>
              <a:t>3) </a:t>
            </a:r>
            <a:r>
              <a:rPr lang="en-GB" sz="2400" dirty="0">
                <a:latin typeface="Calibri" panose="020F0502020204030204" pitchFamily="34" charset="0"/>
                <a:cs typeface="Calibri" panose="020F0502020204030204" pitchFamily="34" charset="0"/>
              </a:rPr>
              <a:t>Copy and complete the expressions without an operation </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3250FE7-7227-BE9E-B0F8-0234E5FCC549}"/>
                  </a:ext>
                </a:extLst>
              </p:cNvPr>
              <p:cNvSpPr txBox="1"/>
              <p:nvPr/>
            </p:nvSpPr>
            <p:spPr>
              <a:xfrm>
                <a:off x="1082865" y="1536124"/>
                <a:ext cx="2079800" cy="461665"/>
              </a:xfrm>
              <a:prstGeom prst="rect">
                <a:avLst/>
              </a:prstGeom>
              <a:noFill/>
            </p:spPr>
            <p:txBody>
              <a:bodyPr wrap="none" rtlCol="0">
                <a:spAutoFit/>
              </a:bodyPr>
              <a:lstStyle/>
              <a:p>
                <a:r>
                  <a:rPr lang="en-GB" sz="2400" dirty="0"/>
                  <a:t>a) </a:t>
                </a:r>
                <a14:m>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 ×</m:t>
                    </m:r>
                  </m:oMath>
                </a14:m>
                <a:r>
                  <a:rPr lang="en-GB" sz="2400" dirty="0"/>
                  <a:t> 4 </a:t>
                </a:r>
                <a14:m>
                  <m:oMath xmlns:m="http://schemas.openxmlformats.org/officeDocument/2006/math">
                    <m:r>
                      <a:rPr lang="en-GB" sz="2400" i="1" dirty="0">
                        <a:latin typeface="Cambria Math" panose="02040503050406030204" pitchFamily="18" charset="0"/>
                      </a:rPr>
                      <m:t>=</m:t>
                    </m:r>
                  </m:oMath>
                </a14:m>
                <a:r>
                  <a:rPr lang="en-GB" sz="2400" dirty="0"/>
                  <a:t> 4</a:t>
                </a:r>
                <a14:m>
                  <m:oMath xmlns:m="http://schemas.openxmlformats.org/officeDocument/2006/math">
                    <m:r>
                      <a:rPr lang="en-GB" sz="2400" i="1" dirty="0">
                        <a:latin typeface="Cambria Math" panose="02040503050406030204" pitchFamily="18" charset="0"/>
                      </a:rPr>
                      <m:t>𝑦</m:t>
                    </m:r>
                  </m:oMath>
                </a14:m>
                <a:endParaRPr lang="en-GB" sz="2400" dirty="0"/>
              </a:p>
            </p:txBody>
          </p:sp>
        </mc:Choice>
        <mc:Fallback xmlns="">
          <p:sp>
            <p:nvSpPr>
              <p:cNvPr id="25" name="TextBox 24">
                <a:extLst>
                  <a:ext uri="{FF2B5EF4-FFF2-40B4-BE49-F238E27FC236}">
                    <a16:creationId xmlns:a16="http://schemas.microsoft.com/office/drawing/2014/main" id="{33250FE7-7227-BE9E-B0F8-0234E5FCC549}"/>
                  </a:ext>
                </a:extLst>
              </p:cNvPr>
              <p:cNvSpPr txBox="1">
                <a:spLocks noRot="1" noChangeAspect="1" noMove="1" noResize="1" noEditPoints="1" noAdjustHandles="1" noChangeArrowheads="1" noChangeShapeType="1" noTextEdit="1"/>
              </p:cNvSpPr>
              <p:nvPr/>
            </p:nvSpPr>
            <p:spPr>
              <a:xfrm>
                <a:off x="1082865" y="1536124"/>
                <a:ext cx="2079800" cy="461665"/>
              </a:xfrm>
              <a:prstGeom prst="rect">
                <a:avLst/>
              </a:prstGeom>
              <a:blipFill>
                <a:blip r:embed="rId2"/>
                <a:stretch>
                  <a:fillRect l="-4692"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D01496D-68ED-5114-5E7E-FA21BD36E812}"/>
                  </a:ext>
                </a:extLst>
              </p:cNvPr>
              <p:cNvSpPr txBox="1"/>
              <p:nvPr/>
            </p:nvSpPr>
            <p:spPr>
              <a:xfrm>
                <a:off x="1064430" y="2021314"/>
                <a:ext cx="2116670" cy="461665"/>
              </a:xfrm>
              <a:prstGeom prst="rect">
                <a:avLst/>
              </a:prstGeom>
              <a:noFill/>
            </p:spPr>
            <p:txBody>
              <a:bodyPr wrap="none" rtlCol="0">
                <a:spAutoFit/>
              </a:bodyPr>
              <a:lstStyle/>
              <a:p>
                <a:r>
                  <a:rPr lang="en-GB" sz="2400" dirty="0"/>
                  <a:t>b) </a:t>
                </a:r>
                <a14:m>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 × </m:t>
                    </m:r>
                    <m:r>
                      <a:rPr lang="en-GB" sz="2400" i="1">
                        <a:latin typeface="Cambria Math" panose="02040503050406030204" pitchFamily="18" charset="0"/>
                        <a:ea typeface="Cambria Math" panose="02040503050406030204" pitchFamily="18" charset="0"/>
                      </a:rPr>
                      <m:t>𝑦</m:t>
                    </m:r>
                  </m:oMath>
                </a14:m>
                <a:r>
                  <a:rPr lang="en-GB" sz="2400" dirty="0"/>
                  <a:t> </a:t>
                </a:r>
                <a14:m>
                  <m:oMath xmlns:m="http://schemas.openxmlformats.org/officeDocument/2006/math">
                    <m:r>
                      <a:rPr lang="en-GB" sz="2400" i="1" dirty="0">
                        <a:latin typeface="Cambria Math" panose="02040503050406030204" pitchFamily="18" charset="0"/>
                      </a:rPr>
                      <m:t>=</m:t>
                    </m:r>
                  </m:oMath>
                </a14:m>
                <a:r>
                  <a:rPr lang="en-GB" sz="2400" dirty="0"/>
                  <a:t> </a:t>
                </a:r>
                <a14:m>
                  <m:oMath xmlns:m="http://schemas.openxmlformats.org/officeDocument/2006/math">
                    <m:sSup>
                      <m:sSupPr>
                        <m:ctrlPr>
                          <a:rPr lang="en-GB" sz="2400" i="1" dirty="0">
                            <a:latin typeface="Cambria Math" panose="02040503050406030204" pitchFamily="18" charset="0"/>
                          </a:rPr>
                        </m:ctrlPr>
                      </m:sSupPr>
                      <m:e>
                        <m:r>
                          <a:rPr lang="en-GB" sz="2400" i="1" dirty="0">
                            <a:latin typeface="Cambria Math" panose="02040503050406030204" pitchFamily="18" charset="0"/>
                          </a:rPr>
                          <m:t>𝑦</m:t>
                        </m:r>
                      </m:e>
                      <m:sup>
                        <m:r>
                          <a:rPr lang="en-GB" sz="2400" i="1" dirty="0">
                            <a:latin typeface="Cambria Math" panose="02040503050406030204" pitchFamily="18" charset="0"/>
                          </a:rPr>
                          <m:t>2</m:t>
                        </m:r>
                      </m:sup>
                    </m:sSup>
                  </m:oMath>
                </a14:m>
                <a:endParaRPr lang="en-GB" sz="2400" dirty="0"/>
              </a:p>
            </p:txBody>
          </p:sp>
        </mc:Choice>
        <mc:Fallback xmlns="">
          <p:sp>
            <p:nvSpPr>
              <p:cNvPr id="26" name="TextBox 25">
                <a:extLst>
                  <a:ext uri="{FF2B5EF4-FFF2-40B4-BE49-F238E27FC236}">
                    <a16:creationId xmlns:a16="http://schemas.microsoft.com/office/drawing/2014/main" id="{5D01496D-68ED-5114-5E7E-FA21BD36E812}"/>
                  </a:ext>
                </a:extLst>
              </p:cNvPr>
              <p:cNvSpPr txBox="1">
                <a:spLocks noRot="1" noChangeAspect="1" noMove="1" noResize="1" noEditPoints="1" noAdjustHandles="1" noChangeArrowheads="1" noChangeShapeType="1" noTextEdit="1"/>
              </p:cNvSpPr>
              <p:nvPr/>
            </p:nvSpPr>
            <p:spPr>
              <a:xfrm>
                <a:off x="1064430" y="2021314"/>
                <a:ext cx="2116670" cy="461665"/>
              </a:xfrm>
              <a:prstGeom prst="rect">
                <a:avLst/>
              </a:prstGeom>
              <a:blipFill>
                <a:blip r:embed="rId3"/>
                <a:stretch>
                  <a:fillRect l="-4611" t="-10667" b="-30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4C333AF-4D86-D859-1FC2-FBDC8CA6B22A}"/>
                  </a:ext>
                </a:extLst>
              </p:cNvPr>
              <p:cNvSpPr txBox="1"/>
              <p:nvPr/>
            </p:nvSpPr>
            <p:spPr>
              <a:xfrm>
                <a:off x="5266318" y="1536123"/>
                <a:ext cx="2831609" cy="461665"/>
              </a:xfrm>
              <a:prstGeom prst="rect">
                <a:avLst/>
              </a:prstGeom>
              <a:noFill/>
            </p:spPr>
            <p:txBody>
              <a:bodyPr wrap="none" rtlCol="0">
                <a:spAutoFit/>
              </a:bodyPr>
              <a:lstStyle/>
              <a:p>
                <a:r>
                  <a:rPr lang="en-GB" sz="2400" dirty="0"/>
                  <a:t>c) </a:t>
                </a:r>
                <a14:m>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 ×</m:t>
                    </m:r>
                  </m:oMath>
                </a14:m>
                <a:r>
                  <a:rPr lang="en-GB" sz="2400" dirty="0"/>
                  <a:t> 4 </a:t>
                </a:r>
                <a14:m>
                  <m:oMath xmlns:m="http://schemas.openxmlformats.org/officeDocument/2006/math">
                    <m:r>
                      <a:rPr lang="en-GB" sz="2400" i="1">
                        <a:latin typeface="Cambria Math" panose="02040503050406030204" pitchFamily="18" charset="0"/>
                        <a:ea typeface="Cambria Math" panose="02040503050406030204" pitchFamily="18" charset="0"/>
                      </a:rPr>
                      <m:t>× </m:t>
                    </m:r>
                    <m:r>
                      <a:rPr lang="en-GB" sz="2400" i="1">
                        <a:latin typeface="Cambria Math" panose="02040503050406030204" pitchFamily="18" charset="0"/>
                        <a:ea typeface="Cambria Math" panose="02040503050406030204" pitchFamily="18" charset="0"/>
                      </a:rPr>
                      <m:t>𝑦</m:t>
                    </m:r>
                  </m:oMath>
                </a14:m>
                <a:r>
                  <a:rPr lang="en-GB" sz="2400" dirty="0"/>
                  <a:t> </a:t>
                </a:r>
                <a14:m>
                  <m:oMath xmlns:m="http://schemas.openxmlformats.org/officeDocument/2006/math">
                    <m:r>
                      <a:rPr lang="en-GB" sz="2400" i="1" dirty="0">
                        <a:latin typeface="Cambria Math" panose="02040503050406030204" pitchFamily="18" charset="0"/>
                      </a:rPr>
                      <m:t>=</m:t>
                    </m:r>
                  </m:oMath>
                </a14:m>
                <a:r>
                  <a:rPr lang="en-GB" sz="2400" dirty="0"/>
                  <a:t> 4</a:t>
                </a:r>
                <a14:m>
                  <m:oMath xmlns:m="http://schemas.openxmlformats.org/officeDocument/2006/math">
                    <m:sSup>
                      <m:sSupPr>
                        <m:ctrlPr>
                          <a:rPr lang="en-GB" sz="2400" i="1" dirty="0">
                            <a:latin typeface="Cambria Math" panose="02040503050406030204" pitchFamily="18" charset="0"/>
                          </a:rPr>
                        </m:ctrlPr>
                      </m:sSupPr>
                      <m:e>
                        <m:r>
                          <a:rPr lang="en-GB" sz="2400" i="1" dirty="0">
                            <a:latin typeface="Cambria Math" panose="02040503050406030204" pitchFamily="18" charset="0"/>
                          </a:rPr>
                          <m:t>𝑦</m:t>
                        </m:r>
                      </m:e>
                      <m:sup>
                        <m:r>
                          <a:rPr lang="en-GB" sz="2400" i="1" dirty="0">
                            <a:latin typeface="Cambria Math" panose="02040503050406030204" pitchFamily="18" charset="0"/>
                          </a:rPr>
                          <m:t>2</m:t>
                        </m:r>
                      </m:sup>
                    </m:sSup>
                  </m:oMath>
                </a14:m>
                <a:endParaRPr lang="en-GB" sz="2400" dirty="0"/>
              </a:p>
            </p:txBody>
          </p:sp>
        </mc:Choice>
        <mc:Fallback xmlns="">
          <p:sp>
            <p:nvSpPr>
              <p:cNvPr id="27" name="TextBox 26">
                <a:extLst>
                  <a:ext uri="{FF2B5EF4-FFF2-40B4-BE49-F238E27FC236}">
                    <a16:creationId xmlns:a16="http://schemas.microsoft.com/office/drawing/2014/main" id="{14C333AF-4D86-D859-1FC2-FBDC8CA6B22A}"/>
                  </a:ext>
                </a:extLst>
              </p:cNvPr>
              <p:cNvSpPr txBox="1">
                <a:spLocks noRot="1" noChangeAspect="1" noMove="1" noResize="1" noEditPoints="1" noAdjustHandles="1" noChangeArrowheads="1" noChangeShapeType="1" noTextEdit="1"/>
              </p:cNvSpPr>
              <p:nvPr/>
            </p:nvSpPr>
            <p:spPr>
              <a:xfrm>
                <a:off x="5266318" y="1536123"/>
                <a:ext cx="2831609" cy="461665"/>
              </a:xfrm>
              <a:prstGeom prst="rect">
                <a:avLst/>
              </a:prstGeom>
              <a:blipFill>
                <a:blip r:embed="rId4"/>
                <a:stretch>
                  <a:fillRect l="-3448"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96A861B-88A5-F970-048E-54D397B85393}"/>
                  </a:ext>
                </a:extLst>
              </p:cNvPr>
              <p:cNvSpPr txBox="1"/>
              <p:nvPr/>
            </p:nvSpPr>
            <p:spPr>
              <a:xfrm>
                <a:off x="5266318" y="2021314"/>
                <a:ext cx="2863156" cy="461665"/>
              </a:xfrm>
              <a:prstGeom prst="rect">
                <a:avLst/>
              </a:prstGeom>
              <a:noFill/>
            </p:spPr>
            <p:txBody>
              <a:bodyPr wrap="none" rtlCol="0">
                <a:spAutoFit/>
              </a:bodyPr>
              <a:lstStyle/>
              <a:p>
                <a:r>
                  <a:rPr lang="en-GB" sz="2400" dirty="0"/>
                  <a:t>d) 4 </a:t>
                </a:r>
                <a14:m>
                  <m:oMath xmlns:m="http://schemas.openxmlformats.org/officeDocument/2006/math">
                    <m:r>
                      <a:rPr lang="en-GB" sz="2400" i="1">
                        <a:latin typeface="Cambria Math" panose="02040503050406030204" pitchFamily="18" charset="0"/>
                        <a:ea typeface="Cambria Math" panose="02040503050406030204" pitchFamily="18" charset="0"/>
                      </a:rPr>
                      <m:t>× </m:t>
                    </m:r>
                    <m:r>
                      <a:rPr lang="en-GB" sz="2400" i="1">
                        <a:latin typeface="Cambria Math" panose="02040503050406030204" pitchFamily="18" charset="0"/>
                      </a:rPr>
                      <m:t>𝑦</m:t>
                    </m:r>
                    <m:r>
                      <a:rPr lang="en-GB" sz="2400" i="1">
                        <a:latin typeface="Cambria Math" panose="02040503050406030204" pitchFamily="18" charset="0"/>
                      </a:rPr>
                      <m:t> ×</m:t>
                    </m:r>
                  </m:oMath>
                </a14:m>
                <a:r>
                  <a:rPr lang="en-GB" sz="2400" dirty="0"/>
                  <a:t> 4 </a:t>
                </a:r>
                <a14:m>
                  <m:oMath xmlns:m="http://schemas.openxmlformats.org/officeDocument/2006/math">
                    <m:r>
                      <a:rPr lang="en-GB" sz="2400" i="1" dirty="0">
                        <a:latin typeface="Cambria Math" panose="02040503050406030204" pitchFamily="18" charset="0"/>
                      </a:rPr>
                      <m:t>=</m:t>
                    </m:r>
                  </m:oMath>
                </a14:m>
                <a:r>
                  <a:rPr lang="en-GB" sz="2400" dirty="0"/>
                  <a:t> 16</a:t>
                </a:r>
                <a14:m>
                  <m:oMath xmlns:m="http://schemas.openxmlformats.org/officeDocument/2006/math">
                    <m:r>
                      <a:rPr lang="en-GB" sz="2400" i="1" dirty="0">
                        <a:latin typeface="Cambria Math" panose="02040503050406030204" pitchFamily="18" charset="0"/>
                      </a:rPr>
                      <m:t>𝑦</m:t>
                    </m:r>
                  </m:oMath>
                </a14:m>
                <a:endParaRPr lang="en-GB" sz="2400" dirty="0"/>
              </a:p>
            </p:txBody>
          </p:sp>
        </mc:Choice>
        <mc:Fallback xmlns="">
          <p:sp>
            <p:nvSpPr>
              <p:cNvPr id="28" name="TextBox 27">
                <a:extLst>
                  <a:ext uri="{FF2B5EF4-FFF2-40B4-BE49-F238E27FC236}">
                    <a16:creationId xmlns:a16="http://schemas.microsoft.com/office/drawing/2014/main" id="{096A861B-88A5-F970-048E-54D397B85393}"/>
                  </a:ext>
                </a:extLst>
              </p:cNvPr>
              <p:cNvSpPr txBox="1">
                <a:spLocks noRot="1" noChangeAspect="1" noMove="1" noResize="1" noEditPoints="1" noAdjustHandles="1" noChangeArrowheads="1" noChangeShapeType="1" noTextEdit="1"/>
              </p:cNvSpPr>
              <p:nvPr/>
            </p:nvSpPr>
            <p:spPr>
              <a:xfrm>
                <a:off x="5266318" y="2021314"/>
                <a:ext cx="2863156" cy="461665"/>
              </a:xfrm>
              <a:prstGeom prst="rect">
                <a:avLst/>
              </a:prstGeom>
              <a:blipFill>
                <a:blip r:embed="rId5"/>
                <a:stretch>
                  <a:fillRect l="-3404" t="-10667" b="-30667"/>
                </a:stretch>
              </a:blipFill>
            </p:spPr>
            <p:txBody>
              <a:bodyPr/>
              <a:lstStyle/>
              <a:p>
                <a:r>
                  <a:rPr lang="en-GB">
                    <a:noFill/>
                  </a:rPr>
                  <a:t> </a:t>
                </a:r>
              </a:p>
            </p:txBody>
          </p:sp>
        </mc:Fallback>
      </mc:AlternateContent>
      <p:sp>
        <p:nvSpPr>
          <p:cNvPr id="29" name="Rounded Rectangle 11">
            <a:extLst>
              <a:ext uri="{FF2B5EF4-FFF2-40B4-BE49-F238E27FC236}">
                <a16:creationId xmlns:a16="http://schemas.microsoft.com/office/drawing/2014/main" id="{95F6D889-3564-CB4E-73B6-4C352FD34F4B}"/>
              </a:ext>
            </a:extLst>
          </p:cNvPr>
          <p:cNvSpPr/>
          <p:nvPr/>
        </p:nvSpPr>
        <p:spPr>
          <a:xfrm>
            <a:off x="7383472" y="1558990"/>
            <a:ext cx="578288" cy="358531"/>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t>
            </a:r>
          </a:p>
        </p:txBody>
      </p:sp>
      <p:sp>
        <p:nvSpPr>
          <p:cNvPr id="30" name="Rounded Rectangle 12">
            <a:extLst>
              <a:ext uri="{FF2B5EF4-FFF2-40B4-BE49-F238E27FC236}">
                <a16:creationId xmlns:a16="http://schemas.microsoft.com/office/drawing/2014/main" id="{D1D8117E-6EE9-0791-E3E1-1F8F440E660A}"/>
              </a:ext>
            </a:extLst>
          </p:cNvPr>
          <p:cNvSpPr/>
          <p:nvPr/>
        </p:nvSpPr>
        <p:spPr>
          <a:xfrm>
            <a:off x="7441104" y="2006731"/>
            <a:ext cx="578289" cy="358531"/>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t>
            </a:r>
          </a:p>
        </p:txBody>
      </p:sp>
      <mc:AlternateContent xmlns:mc="http://schemas.openxmlformats.org/markup-compatibility/2006" xmlns:a14="http://schemas.microsoft.com/office/drawing/2010/main">
        <mc:Choice Requires="a14">
          <p:graphicFrame>
            <p:nvGraphicFramePr>
              <p:cNvPr id="31" name="Table 5">
                <a:extLst>
                  <a:ext uri="{FF2B5EF4-FFF2-40B4-BE49-F238E27FC236}">
                    <a16:creationId xmlns:a16="http://schemas.microsoft.com/office/drawing/2014/main" id="{CDD265A9-08AC-FD21-2D78-0D7E6842FB0C}"/>
                  </a:ext>
                </a:extLst>
              </p:cNvPr>
              <p:cNvGraphicFramePr>
                <a:graphicFrameLocks noGrp="1"/>
              </p:cNvGraphicFramePr>
              <p:nvPr>
                <p:extLst>
                  <p:ext uri="{D42A27DB-BD31-4B8C-83A1-F6EECF244321}">
                    <p14:modId xmlns:p14="http://schemas.microsoft.com/office/powerpoint/2010/main" val="1201792106"/>
                  </p:ext>
                </p:extLst>
              </p:nvPr>
            </p:nvGraphicFramePr>
            <p:xfrm>
              <a:off x="2122765" y="3772809"/>
              <a:ext cx="5318339" cy="457200"/>
            </p:xfrm>
            <a:graphic>
              <a:graphicData uri="http://schemas.openxmlformats.org/drawingml/2006/table">
                <a:tbl>
                  <a:tblPr firstRow="1" bandRow="1">
                    <a:tableStyleId>{5940675A-B579-460E-94D1-54222C63F5DA}</a:tableStyleId>
                  </a:tblPr>
                  <a:tblGrid>
                    <a:gridCol w="1008000">
                      <a:extLst>
                        <a:ext uri="{9D8B030D-6E8A-4147-A177-3AD203B41FA5}">
                          <a16:colId xmlns:a16="http://schemas.microsoft.com/office/drawing/2014/main" val="78336199"/>
                        </a:ext>
                      </a:extLst>
                    </a:gridCol>
                    <a:gridCol w="1008000">
                      <a:extLst>
                        <a:ext uri="{9D8B030D-6E8A-4147-A177-3AD203B41FA5}">
                          <a16:colId xmlns:a16="http://schemas.microsoft.com/office/drawing/2014/main" val="2092660385"/>
                        </a:ext>
                      </a:extLst>
                    </a:gridCol>
                    <a:gridCol w="1008000">
                      <a:extLst>
                        <a:ext uri="{9D8B030D-6E8A-4147-A177-3AD203B41FA5}">
                          <a16:colId xmlns:a16="http://schemas.microsoft.com/office/drawing/2014/main" val="2318429098"/>
                        </a:ext>
                      </a:extLst>
                    </a:gridCol>
                    <a:gridCol w="1008000">
                      <a:extLst>
                        <a:ext uri="{9D8B030D-6E8A-4147-A177-3AD203B41FA5}">
                          <a16:colId xmlns:a16="http://schemas.microsoft.com/office/drawing/2014/main" val="2847645319"/>
                        </a:ext>
                      </a:extLst>
                    </a:gridCol>
                    <a:gridCol w="1286339">
                      <a:extLst>
                        <a:ext uri="{9D8B030D-6E8A-4147-A177-3AD203B41FA5}">
                          <a16:colId xmlns:a16="http://schemas.microsoft.com/office/drawing/2014/main" val="505387675"/>
                        </a:ext>
                      </a:extLst>
                    </a:gridCol>
                  </a:tblGrid>
                  <a:tr h="344192">
                    <a:tc>
                      <a:txBody>
                        <a:bodyPr/>
                        <a:lstStyle/>
                        <a:p>
                          <a:pPr algn="ctr"/>
                          <a:r>
                            <a:rPr lang="en-GB" sz="2400" dirty="0"/>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400" dirty="0"/>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400" dirty="0"/>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400" dirty="0"/>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𝑟</m:t>
                                </m:r>
                              </m:oMath>
                            </m:oMathPara>
                          </a14:m>
                          <a:endParaRPr lang="en-GB" sz="24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48276086"/>
                      </a:ext>
                    </a:extLst>
                  </a:tr>
                </a:tbl>
              </a:graphicData>
            </a:graphic>
          </p:graphicFrame>
        </mc:Choice>
        <mc:Fallback xmlns="">
          <p:graphicFrame>
            <p:nvGraphicFramePr>
              <p:cNvPr id="31" name="Table 5">
                <a:extLst>
                  <a:ext uri="{FF2B5EF4-FFF2-40B4-BE49-F238E27FC236}">
                    <a16:creationId xmlns:a16="http://schemas.microsoft.com/office/drawing/2014/main" id="{CDD265A9-08AC-FD21-2D78-0D7E6842FB0C}"/>
                  </a:ext>
                </a:extLst>
              </p:cNvPr>
              <p:cNvGraphicFramePr>
                <a:graphicFrameLocks noGrp="1"/>
              </p:cNvGraphicFramePr>
              <p:nvPr>
                <p:extLst>
                  <p:ext uri="{D42A27DB-BD31-4B8C-83A1-F6EECF244321}">
                    <p14:modId xmlns:p14="http://schemas.microsoft.com/office/powerpoint/2010/main" val="1201792106"/>
                  </p:ext>
                </p:extLst>
              </p:nvPr>
            </p:nvGraphicFramePr>
            <p:xfrm>
              <a:off x="2122765" y="3772809"/>
              <a:ext cx="5318339" cy="457200"/>
            </p:xfrm>
            <a:graphic>
              <a:graphicData uri="http://schemas.openxmlformats.org/drawingml/2006/table">
                <a:tbl>
                  <a:tblPr firstRow="1" bandRow="1">
                    <a:tableStyleId>{5940675A-B579-460E-94D1-54222C63F5DA}</a:tableStyleId>
                  </a:tblPr>
                  <a:tblGrid>
                    <a:gridCol w="1008000">
                      <a:extLst>
                        <a:ext uri="{9D8B030D-6E8A-4147-A177-3AD203B41FA5}">
                          <a16:colId xmlns:a16="http://schemas.microsoft.com/office/drawing/2014/main" val="78336199"/>
                        </a:ext>
                      </a:extLst>
                    </a:gridCol>
                    <a:gridCol w="1008000">
                      <a:extLst>
                        <a:ext uri="{9D8B030D-6E8A-4147-A177-3AD203B41FA5}">
                          <a16:colId xmlns:a16="http://schemas.microsoft.com/office/drawing/2014/main" val="2092660385"/>
                        </a:ext>
                      </a:extLst>
                    </a:gridCol>
                    <a:gridCol w="1008000">
                      <a:extLst>
                        <a:ext uri="{9D8B030D-6E8A-4147-A177-3AD203B41FA5}">
                          <a16:colId xmlns:a16="http://schemas.microsoft.com/office/drawing/2014/main" val="2318429098"/>
                        </a:ext>
                      </a:extLst>
                    </a:gridCol>
                    <a:gridCol w="1008000">
                      <a:extLst>
                        <a:ext uri="{9D8B030D-6E8A-4147-A177-3AD203B41FA5}">
                          <a16:colId xmlns:a16="http://schemas.microsoft.com/office/drawing/2014/main" val="2847645319"/>
                        </a:ext>
                      </a:extLst>
                    </a:gridCol>
                    <a:gridCol w="1286339">
                      <a:extLst>
                        <a:ext uri="{9D8B030D-6E8A-4147-A177-3AD203B41FA5}">
                          <a16:colId xmlns:a16="http://schemas.microsoft.com/office/drawing/2014/main" val="505387675"/>
                        </a:ext>
                      </a:extLst>
                    </a:gridCol>
                  </a:tblGrid>
                  <a:tr h="457200">
                    <a:tc>
                      <a:txBody>
                        <a:bodyPr/>
                        <a:lstStyle/>
                        <a:p>
                          <a:pPr algn="ctr"/>
                          <a:r>
                            <a:rPr lang="en-GB" sz="2400" dirty="0"/>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400" dirty="0"/>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400" dirty="0"/>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400" dirty="0"/>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6"/>
                          <a:stretch>
                            <a:fillRect l="-315166" t="-9211" r="-2370" b="-30263"/>
                          </a:stretch>
                        </a:blipFill>
                      </a:tcPr>
                    </a:tc>
                    <a:extLst>
                      <a:ext uri="{0D108BD9-81ED-4DB2-BD59-A6C34878D82A}">
                        <a16:rowId xmlns:a16="http://schemas.microsoft.com/office/drawing/2014/main" val="1848276086"/>
                      </a:ext>
                    </a:extLst>
                  </a:tr>
                </a:tbl>
              </a:graphicData>
            </a:graphic>
          </p:graphicFrame>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BFAE953-57D4-5EED-9332-D6AFB9FEBEBF}"/>
                  </a:ext>
                </a:extLst>
              </p:cNvPr>
              <p:cNvSpPr txBox="1"/>
              <p:nvPr/>
            </p:nvSpPr>
            <p:spPr>
              <a:xfrm>
                <a:off x="1289047" y="4391940"/>
                <a:ext cx="508794" cy="461665"/>
              </a:xfrm>
              <a:prstGeom prst="rect">
                <a:avLst/>
              </a:prstGeom>
              <a:noFill/>
            </p:spPr>
            <p:txBody>
              <a:bodyPr wrap="none" rtlCol="0">
                <a:spAutoFit/>
              </a:bodyPr>
              <a:lstStyle/>
              <a:p>
                <a:r>
                  <a:rPr lang="en-GB" sz="2400" dirty="0"/>
                  <a:t>8</a:t>
                </a:r>
                <a14:m>
                  <m:oMath xmlns:m="http://schemas.openxmlformats.org/officeDocument/2006/math">
                    <m:r>
                      <a:rPr lang="en-GB" sz="2400" i="1" dirty="0">
                        <a:latin typeface="Cambria Math" panose="02040503050406030204" pitchFamily="18" charset="0"/>
                      </a:rPr>
                      <m:t>𝑟</m:t>
                    </m:r>
                  </m:oMath>
                </a14:m>
                <a:endParaRPr lang="en-GB" sz="2400" dirty="0"/>
              </a:p>
            </p:txBody>
          </p:sp>
        </mc:Choice>
        <mc:Fallback xmlns="">
          <p:sp>
            <p:nvSpPr>
              <p:cNvPr id="32" name="TextBox 31">
                <a:extLst>
                  <a:ext uri="{FF2B5EF4-FFF2-40B4-BE49-F238E27FC236}">
                    <a16:creationId xmlns:a16="http://schemas.microsoft.com/office/drawing/2014/main" id="{8BFAE953-57D4-5EED-9332-D6AFB9FEBEBF}"/>
                  </a:ext>
                </a:extLst>
              </p:cNvPr>
              <p:cNvSpPr txBox="1">
                <a:spLocks noRot="1" noChangeAspect="1" noMove="1" noResize="1" noEditPoints="1" noAdjustHandles="1" noChangeArrowheads="1" noChangeShapeType="1" noTextEdit="1"/>
              </p:cNvSpPr>
              <p:nvPr/>
            </p:nvSpPr>
            <p:spPr>
              <a:xfrm>
                <a:off x="1289047" y="4391940"/>
                <a:ext cx="508794" cy="461665"/>
              </a:xfrm>
              <a:prstGeom prst="rect">
                <a:avLst/>
              </a:prstGeom>
              <a:blipFill>
                <a:blip r:embed="rId7"/>
                <a:stretch>
                  <a:fillRect l="-17857"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4A01724-4282-CA53-4F58-532F4FC0CE78}"/>
                  </a:ext>
                </a:extLst>
              </p:cNvPr>
              <p:cNvSpPr txBox="1"/>
              <p:nvPr/>
            </p:nvSpPr>
            <p:spPr>
              <a:xfrm>
                <a:off x="2961958" y="4449236"/>
                <a:ext cx="882806" cy="400110"/>
              </a:xfrm>
              <a:prstGeom prst="rect">
                <a:avLst/>
              </a:prstGeom>
              <a:noFill/>
            </p:spPr>
            <p:txBody>
              <a:bodyPr wrap="none" rtlCol="0">
                <a:spAutoFit/>
              </a:bodyPr>
              <a:lstStyle/>
              <a:p>
                <a:r>
                  <a:rPr lang="en-GB" sz="2000" dirty="0"/>
                  <a:t>2222</a:t>
                </a:r>
                <a14:m>
                  <m:oMath xmlns:m="http://schemas.openxmlformats.org/officeDocument/2006/math">
                    <m:r>
                      <a:rPr lang="en-GB" sz="2000" i="1" dirty="0">
                        <a:latin typeface="Cambria Math" panose="02040503050406030204" pitchFamily="18" charset="0"/>
                      </a:rPr>
                      <m:t>𝑟</m:t>
                    </m:r>
                  </m:oMath>
                </a14:m>
                <a:endParaRPr lang="en-GB" sz="2000" dirty="0"/>
              </a:p>
            </p:txBody>
          </p:sp>
        </mc:Choice>
        <mc:Fallback xmlns="">
          <p:sp>
            <p:nvSpPr>
              <p:cNvPr id="33" name="TextBox 32">
                <a:extLst>
                  <a:ext uri="{FF2B5EF4-FFF2-40B4-BE49-F238E27FC236}">
                    <a16:creationId xmlns:a16="http://schemas.microsoft.com/office/drawing/2014/main" id="{84A01724-4282-CA53-4F58-532F4FC0CE78}"/>
                  </a:ext>
                </a:extLst>
              </p:cNvPr>
              <p:cNvSpPr txBox="1">
                <a:spLocks noRot="1" noChangeAspect="1" noMove="1" noResize="1" noEditPoints="1" noAdjustHandles="1" noChangeArrowheads="1" noChangeShapeType="1" noTextEdit="1"/>
              </p:cNvSpPr>
              <p:nvPr/>
            </p:nvSpPr>
            <p:spPr>
              <a:xfrm>
                <a:off x="2961958" y="4449236"/>
                <a:ext cx="882806" cy="400110"/>
              </a:xfrm>
              <a:prstGeom prst="rect">
                <a:avLst/>
              </a:prstGeom>
              <a:blipFill>
                <a:blip r:embed="rId8"/>
                <a:stretch>
                  <a:fillRect l="-7586" t="-9231" b="-2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E0BD239-BBBC-A1FC-1B67-B323E6EFC6EF}"/>
                  </a:ext>
                </a:extLst>
              </p:cNvPr>
              <p:cNvSpPr txBox="1"/>
              <p:nvPr/>
            </p:nvSpPr>
            <p:spPr>
              <a:xfrm>
                <a:off x="5046954" y="4414374"/>
                <a:ext cx="773802" cy="400110"/>
              </a:xfrm>
              <a:prstGeom prst="rect">
                <a:avLst/>
              </a:prstGeom>
              <a:noFill/>
            </p:spPr>
            <p:txBody>
              <a:bodyPr wrap="none" rtlCol="0">
                <a:spAutoFit/>
              </a:bodyPr>
              <a:lstStyle/>
              <a:p>
                <a:r>
                  <a:rPr lang="en-GB" sz="2000" dirty="0"/>
                  <a:t>8 </a:t>
                </a:r>
                <a14:m>
                  <m:oMath xmlns:m="http://schemas.openxmlformats.org/officeDocument/2006/math">
                    <m:r>
                      <a:rPr lang="en-GB" sz="2000" i="1" dirty="0">
                        <a:latin typeface="Cambria Math" panose="02040503050406030204" pitchFamily="18" charset="0"/>
                      </a:rPr>
                      <m:t>+ </m:t>
                    </m:r>
                    <m:r>
                      <a:rPr lang="en-GB" sz="2000" i="1" dirty="0">
                        <a:latin typeface="Cambria Math" panose="02040503050406030204" pitchFamily="18" charset="0"/>
                      </a:rPr>
                      <m:t>𝑟</m:t>
                    </m:r>
                  </m:oMath>
                </a14:m>
                <a:endParaRPr lang="en-GB" sz="2000" dirty="0"/>
              </a:p>
            </p:txBody>
          </p:sp>
        </mc:Choice>
        <mc:Fallback xmlns="">
          <p:sp>
            <p:nvSpPr>
              <p:cNvPr id="34" name="TextBox 33">
                <a:extLst>
                  <a:ext uri="{FF2B5EF4-FFF2-40B4-BE49-F238E27FC236}">
                    <a16:creationId xmlns:a16="http://schemas.microsoft.com/office/drawing/2014/main" id="{4E0BD239-BBBC-A1FC-1B67-B323E6EFC6EF}"/>
                  </a:ext>
                </a:extLst>
              </p:cNvPr>
              <p:cNvSpPr txBox="1">
                <a:spLocks noRot="1" noChangeAspect="1" noMove="1" noResize="1" noEditPoints="1" noAdjustHandles="1" noChangeArrowheads="1" noChangeShapeType="1" noTextEdit="1"/>
              </p:cNvSpPr>
              <p:nvPr/>
            </p:nvSpPr>
            <p:spPr>
              <a:xfrm>
                <a:off x="5046954" y="4414374"/>
                <a:ext cx="773802" cy="400110"/>
              </a:xfrm>
              <a:prstGeom prst="rect">
                <a:avLst/>
              </a:prstGeom>
              <a:blipFill>
                <a:blip r:embed="rId9"/>
                <a:stretch>
                  <a:fillRect l="-8661" t="-7576" b="-257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5F776B6-EFA6-6F1D-4ABC-3B5012FA24C6}"/>
                  </a:ext>
                </a:extLst>
              </p:cNvPr>
              <p:cNvSpPr txBox="1"/>
              <p:nvPr/>
            </p:nvSpPr>
            <p:spPr>
              <a:xfrm>
                <a:off x="7364289" y="4456797"/>
                <a:ext cx="597471" cy="400110"/>
              </a:xfrm>
              <a:prstGeom prst="rect">
                <a:avLst/>
              </a:prstGeom>
              <a:noFill/>
            </p:spPr>
            <p:txBody>
              <a:bodyPr wrap="none" rtlCol="0">
                <a:spAutoFit/>
              </a:bodyPr>
              <a:lstStyle/>
              <a:p>
                <a:r>
                  <a:rPr lang="en-GB" sz="2000" dirty="0"/>
                  <a:t>16</a:t>
                </a:r>
                <a14:m>
                  <m:oMath xmlns:m="http://schemas.openxmlformats.org/officeDocument/2006/math">
                    <m:r>
                      <a:rPr lang="en-GB" sz="2000" i="1" dirty="0">
                        <a:latin typeface="Cambria Math" panose="02040503050406030204" pitchFamily="18" charset="0"/>
                      </a:rPr>
                      <m:t>𝑟</m:t>
                    </m:r>
                  </m:oMath>
                </a14:m>
                <a:endParaRPr lang="en-GB" sz="2000" dirty="0"/>
              </a:p>
            </p:txBody>
          </p:sp>
        </mc:Choice>
        <mc:Fallback xmlns="">
          <p:sp>
            <p:nvSpPr>
              <p:cNvPr id="35" name="TextBox 34">
                <a:extLst>
                  <a:ext uri="{FF2B5EF4-FFF2-40B4-BE49-F238E27FC236}">
                    <a16:creationId xmlns:a16="http://schemas.microsoft.com/office/drawing/2014/main" id="{75F776B6-EFA6-6F1D-4ABC-3B5012FA24C6}"/>
                  </a:ext>
                </a:extLst>
              </p:cNvPr>
              <p:cNvSpPr txBox="1">
                <a:spLocks noRot="1" noChangeAspect="1" noMove="1" noResize="1" noEditPoints="1" noAdjustHandles="1" noChangeArrowheads="1" noChangeShapeType="1" noTextEdit="1"/>
              </p:cNvSpPr>
              <p:nvPr/>
            </p:nvSpPr>
            <p:spPr>
              <a:xfrm>
                <a:off x="7364289" y="4456797"/>
                <a:ext cx="597471" cy="400110"/>
              </a:xfrm>
              <a:prstGeom prst="rect">
                <a:avLst/>
              </a:prstGeom>
              <a:blipFill>
                <a:blip r:embed="rId10"/>
                <a:stretch>
                  <a:fillRect l="-10204" t="-7576" b="-257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6F2F1A4-E465-0B68-A3A8-08EC57806CA7}"/>
                  </a:ext>
                </a:extLst>
              </p:cNvPr>
              <p:cNvSpPr txBox="1"/>
              <p:nvPr/>
            </p:nvSpPr>
            <p:spPr>
              <a:xfrm>
                <a:off x="840526" y="5677657"/>
                <a:ext cx="1889235" cy="584584"/>
              </a:xfrm>
              <a:prstGeom prst="rect">
                <a:avLst/>
              </a:prstGeom>
              <a:noFill/>
            </p:spPr>
            <p:txBody>
              <a:bodyPr wrap="none" rtlCol="0">
                <a:spAutoFit/>
              </a:bodyPr>
              <a:lstStyle/>
              <a:p>
                <a:r>
                  <a:rPr lang="en-GB" sz="2400" dirty="0"/>
                  <a:t>a) </a:t>
                </a:r>
                <a14:m>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 ÷</m:t>
                    </m:r>
                  </m:oMath>
                </a14:m>
                <a:r>
                  <a:rPr lang="en-GB" sz="2400" dirty="0"/>
                  <a:t> 4 </a:t>
                </a:r>
                <a14:m>
                  <m:oMath xmlns:m="http://schemas.openxmlformats.org/officeDocument/2006/math">
                    <m:r>
                      <a:rPr lang="en-GB" sz="2400" i="1" dirty="0">
                        <a:latin typeface="Cambria Math" panose="02040503050406030204" pitchFamily="18" charset="0"/>
                      </a:rPr>
                      <m:t>=</m:t>
                    </m:r>
                  </m:oMath>
                </a14:m>
                <a:r>
                  <a:rPr lang="en-GB" sz="2400" dirty="0"/>
                  <a:t> </a:t>
                </a:r>
                <a14:m>
                  <m:oMath xmlns:m="http://schemas.openxmlformats.org/officeDocument/2006/math">
                    <m:f>
                      <m:fPr>
                        <m:ctrlPr>
                          <a:rPr lang="en-GB" sz="2400" i="1" dirty="0" smtClean="0">
                            <a:latin typeface="Cambria Math" panose="02040503050406030204" pitchFamily="18" charset="0"/>
                          </a:rPr>
                        </m:ctrlPr>
                      </m:fPr>
                      <m:num>
                        <m:r>
                          <a:rPr lang="en-GB" sz="2400" b="0" i="1" dirty="0" smtClean="0">
                            <a:latin typeface="Cambria Math" panose="02040503050406030204" pitchFamily="18" charset="0"/>
                          </a:rPr>
                          <m:t>𝑦</m:t>
                        </m:r>
                      </m:num>
                      <m:den>
                        <m:r>
                          <a:rPr lang="en-GB" sz="2400" b="0" i="1" dirty="0" smtClean="0">
                            <a:latin typeface="Cambria Math" panose="02040503050406030204" pitchFamily="18" charset="0"/>
                          </a:rPr>
                          <m:t>4</m:t>
                        </m:r>
                      </m:den>
                    </m:f>
                  </m:oMath>
                </a14:m>
                <a:endParaRPr lang="en-GB" sz="2400" dirty="0"/>
              </a:p>
            </p:txBody>
          </p:sp>
        </mc:Choice>
        <mc:Fallback xmlns="">
          <p:sp>
            <p:nvSpPr>
              <p:cNvPr id="36" name="TextBox 35">
                <a:extLst>
                  <a:ext uri="{FF2B5EF4-FFF2-40B4-BE49-F238E27FC236}">
                    <a16:creationId xmlns:a16="http://schemas.microsoft.com/office/drawing/2014/main" id="{66F2F1A4-E465-0B68-A3A8-08EC57806CA7}"/>
                  </a:ext>
                </a:extLst>
              </p:cNvPr>
              <p:cNvSpPr txBox="1">
                <a:spLocks noRot="1" noChangeAspect="1" noMove="1" noResize="1" noEditPoints="1" noAdjustHandles="1" noChangeArrowheads="1" noChangeShapeType="1" noTextEdit="1"/>
              </p:cNvSpPr>
              <p:nvPr/>
            </p:nvSpPr>
            <p:spPr>
              <a:xfrm>
                <a:off x="840526" y="5677657"/>
                <a:ext cx="1889235" cy="584584"/>
              </a:xfrm>
              <a:prstGeom prst="rect">
                <a:avLst/>
              </a:prstGeom>
              <a:blipFill>
                <a:blip r:embed="rId11"/>
                <a:stretch>
                  <a:fillRect l="-5161" b="-104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D05E796-7E23-E0FE-B4FF-4E1477050AF3}"/>
                  </a:ext>
                </a:extLst>
              </p:cNvPr>
              <p:cNvSpPr txBox="1"/>
              <p:nvPr/>
            </p:nvSpPr>
            <p:spPr>
              <a:xfrm>
                <a:off x="3403361" y="5739116"/>
                <a:ext cx="2418034" cy="461665"/>
              </a:xfrm>
              <a:prstGeom prst="rect">
                <a:avLst/>
              </a:prstGeom>
              <a:noFill/>
            </p:spPr>
            <p:txBody>
              <a:bodyPr wrap="none" rtlCol="0">
                <a:spAutoFit/>
              </a:bodyPr>
              <a:lstStyle/>
              <a:p>
                <a:r>
                  <a:rPr lang="en-GB" sz="2400" dirty="0"/>
                  <a:t>b) </a:t>
                </a:r>
                <a14:m>
                  <m:oMath xmlns:m="http://schemas.openxmlformats.org/officeDocument/2006/math">
                    <m:r>
                      <a:rPr lang="en-GB" sz="2400" b="0" i="0" smtClean="0">
                        <a:latin typeface="Cambria Math" panose="02040503050406030204" pitchFamily="18" charset="0"/>
                      </a:rPr>
                      <m:t>5</m:t>
                    </m:r>
                    <m:r>
                      <a:rPr lang="en-GB" sz="2400" i="1">
                        <a:latin typeface="Cambria Math" panose="02040503050406030204" pitchFamily="18" charset="0"/>
                      </a:rPr>
                      <m:t>𝑦</m:t>
                    </m:r>
                    <m:r>
                      <a:rPr lang="en-GB" sz="2400" i="1">
                        <a:latin typeface="Cambria Math" panose="02040503050406030204" pitchFamily="18" charset="0"/>
                      </a:rPr>
                      <m:t> ×</m:t>
                    </m:r>
                  </m:oMath>
                </a14:m>
                <a:r>
                  <a:rPr lang="en-GB" sz="2400" dirty="0"/>
                  <a:t> 2 </a:t>
                </a:r>
                <a14:m>
                  <m:oMath xmlns:m="http://schemas.openxmlformats.org/officeDocument/2006/math">
                    <m:r>
                      <a:rPr lang="en-GB" sz="2400" i="1" dirty="0">
                        <a:latin typeface="Cambria Math" panose="02040503050406030204" pitchFamily="18" charset="0"/>
                      </a:rPr>
                      <m:t>=</m:t>
                    </m:r>
                  </m:oMath>
                </a14:m>
                <a:r>
                  <a:rPr lang="en-GB" sz="2400" dirty="0"/>
                  <a:t> </a:t>
                </a:r>
                <a14:m>
                  <m:oMath xmlns:m="http://schemas.openxmlformats.org/officeDocument/2006/math">
                    <m:r>
                      <a:rPr lang="en-GB" sz="2400" i="1" dirty="0" smtClean="0">
                        <a:latin typeface="Cambria Math" panose="02040503050406030204" pitchFamily="18" charset="0"/>
                      </a:rPr>
                      <m:t>1</m:t>
                    </m:r>
                    <m:r>
                      <a:rPr lang="en-GB" sz="2400" b="0" i="1" dirty="0" smtClean="0">
                        <a:latin typeface="Cambria Math" panose="02040503050406030204" pitchFamily="18" charset="0"/>
                      </a:rPr>
                      <m:t>0</m:t>
                    </m:r>
                    <m:r>
                      <a:rPr lang="en-GB" sz="2400" b="0" i="1" dirty="0" smtClean="0">
                        <a:latin typeface="Cambria Math" panose="02040503050406030204" pitchFamily="18" charset="0"/>
                      </a:rPr>
                      <m:t>𝑦</m:t>
                    </m:r>
                  </m:oMath>
                </a14:m>
                <a:endParaRPr lang="en-GB" sz="2400" dirty="0"/>
              </a:p>
            </p:txBody>
          </p:sp>
        </mc:Choice>
        <mc:Fallback xmlns="">
          <p:sp>
            <p:nvSpPr>
              <p:cNvPr id="37" name="TextBox 36">
                <a:extLst>
                  <a:ext uri="{FF2B5EF4-FFF2-40B4-BE49-F238E27FC236}">
                    <a16:creationId xmlns:a16="http://schemas.microsoft.com/office/drawing/2014/main" id="{ED05E796-7E23-E0FE-B4FF-4E1477050AF3}"/>
                  </a:ext>
                </a:extLst>
              </p:cNvPr>
              <p:cNvSpPr txBox="1">
                <a:spLocks noRot="1" noChangeAspect="1" noMove="1" noResize="1" noEditPoints="1" noAdjustHandles="1" noChangeArrowheads="1" noChangeShapeType="1" noTextEdit="1"/>
              </p:cNvSpPr>
              <p:nvPr/>
            </p:nvSpPr>
            <p:spPr>
              <a:xfrm>
                <a:off x="3403361" y="5739116"/>
                <a:ext cx="2418034" cy="461665"/>
              </a:xfrm>
              <a:prstGeom prst="rect">
                <a:avLst/>
              </a:prstGeom>
              <a:blipFill>
                <a:blip r:embed="rId12"/>
                <a:stretch>
                  <a:fillRect l="-3778"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154C951-D03E-5C8D-18AB-DBBCEEAEE226}"/>
                  </a:ext>
                </a:extLst>
              </p:cNvPr>
              <p:cNvSpPr txBox="1"/>
              <p:nvPr/>
            </p:nvSpPr>
            <p:spPr>
              <a:xfrm>
                <a:off x="6697896" y="5742162"/>
                <a:ext cx="2377510" cy="461665"/>
              </a:xfrm>
              <a:prstGeom prst="rect">
                <a:avLst/>
              </a:prstGeom>
              <a:noFill/>
            </p:spPr>
            <p:txBody>
              <a:bodyPr wrap="none" rtlCol="0">
                <a:spAutoFit/>
              </a:bodyPr>
              <a:lstStyle/>
              <a:p>
                <a:r>
                  <a:rPr lang="en-GB" sz="2400" dirty="0"/>
                  <a:t>c) </a:t>
                </a:r>
                <a14:m>
                  <m:oMath xmlns:m="http://schemas.openxmlformats.org/officeDocument/2006/math">
                    <m:r>
                      <a:rPr lang="en-GB" sz="2400" b="0" i="0" smtClean="0">
                        <a:latin typeface="Cambria Math" panose="02040503050406030204" pitchFamily="18" charset="0"/>
                      </a:rPr>
                      <m:t>4</m:t>
                    </m:r>
                    <m:r>
                      <a:rPr lang="en-GB" sz="2400" i="1">
                        <a:latin typeface="Cambria Math" panose="02040503050406030204" pitchFamily="18" charset="0"/>
                      </a:rPr>
                      <m:t> </m:t>
                    </m:r>
                    <m:r>
                      <a:rPr lang="en-GB" sz="2400" i="1" smtClean="0">
                        <a:latin typeface="Cambria Math" panose="02040503050406030204" pitchFamily="18" charset="0"/>
                        <a:ea typeface="Cambria Math" panose="02040503050406030204" pitchFamily="18" charset="0"/>
                      </a:rPr>
                      <m:t>×</m:t>
                    </m:r>
                  </m:oMath>
                </a14:m>
                <a:r>
                  <a:rPr lang="en-GB" sz="2400" dirty="0"/>
                  <a:t> 5y </a:t>
                </a:r>
                <a14:m>
                  <m:oMath xmlns:m="http://schemas.openxmlformats.org/officeDocument/2006/math">
                    <m:r>
                      <a:rPr lang="en-GB" sz="2400" i="1" dirty="0">
                        <a:latin typeface="Cambria Math" panose="02040503050406030204" pitchFamily="18" charset="0"/>
                      </a:rPr>
                      <m:t>=</m:t>
                    </m:r>
                  </m:oMath>
                </a14:m>
                <a:r>
                  <a:rPr lang="en-GB" sz="2400" dirty="0"/>
                  <a:t> </a:t>
                </a:r>
                <a14:m>
                  <m:oMath xmlns:m="http://schemas.openxmlformats.org/officeDocument/2006/math">
                    <m:r>
                      <a:rPr lang="en-GB" sz="2400" i="1" dirty="0" smtClean="0">
                        <a:latin typeface="Cambria Math" panose="02040503050406030204" pitchFamily="18" charset="0"/>
                      </a:rPr>
                      <m:t>2</m:t>
                    </m:r>
                    <m:r>
                      <a:rPr lang="en-GB" sz="2400" b="0" i="1" dirty="0" smtClean="0">
                        <a:latin typeface="Cambria Math" panose="02040503050406030204" pitchFamily="18" charset="0"/>
                      </a:rPr>
                      <m:t>0</m:t>
                    </m:r>
                    <m:r>
                      <a:rPr lang="en-GB" sz="2400" b="0" i="1" dirty="0" smtClean="0">
                        <a:latin typeface="Cambria Math" panose="02040503050406030204" pitchFamily="18" charset="0"/>
                      </a:rPr>
                      <m:t>𝑦</m:t>
                    </m:r>
                  </m:oMath>
                </a14:m>
                <a:endParaRPr lang="en-GB" sz="2400" dirty="0"/>
              </a:p>
            </p:txBody>
          </p:sp>
        </mc:Choice>
        <mc:Fallback xmlns="">
          <p:sp>
            <p:nvSpPr>
              <p:cNvPr id="38" name="TextBox 37">
                <a:extLst>
                  <a:ext uri="{FF2B5EF4-FFF2-40B4-BE49-F238E27FC236}">
                    <a16:creationId xmlns:a16="http://schemas.microsoft.com/office/drawing/2014/main" id="{9154C951-D03E-5C8D-18AB-DBBCEEAEE226}"/>
                  </a:ext>
                </a:extLst>
              </p:cNvPr>
              <p:cNvSpPr txBox="1">
                <a:spLocks noRot="1" noChangeAspect="1" noMove="1" noResize="1" noEditPoints="1" noAdjustHandles="1" noChangeArrowheads="1" noChangeShapeType="1" noTextEdit="1"/>
              </p:cNvSpPr>
              <p:nvPr/>
            </p:nvSpPr>
            <p:spPr>
              <a:xfrm>
                <a:off x="6697896" y="5742162"/>
                <a:ext cx="2377510" cy="461665"/>
              </a:xfrm>
              <a:prstGeom prst="rect">
                <a:avLst/>
              </a:prstGeom>
              <a:blipFill>
                <a:blip r:embed="rId13"/>
                <a:stretch>
                  <a:fillRect l="-4103" t="-10526" b="-28947"/>
                </a:stretch>
              </a:blipFill>
            </p:spPr>
            <p:txBody>
              <a:bodyPr/>
              <a:lstStyle/>
              <a:p>
                <a:r>
                  <a:rPr lang="en-GB">
                    <a:noFill/>
                  </a:rPr>
                  <a:t> </a:t>
                </a:r>
              </a:p>
            </p:txBody>
          </p:sp>
        </mc:Fallback>
      </mc:AlternateContent>
      <p:sp>
        <p:nvSpPr>
          <p:cNvPr id="39" name="Rounded Rectangle 21">
            <a:extLst>
              <a:ext uri="{FF2B5EF4-FFF2-40B4-BE49-F238E27FC236}">
                <a16:creationId xmlns:a16="http://schemas.microsoft.com/office/drawing/2014/main" id="{98A27338-8C61-0573-D5A4-4D4DB2C20B80}"/>
              </a:ext>
            </a:extLst>
          </p:cNvPr>
          <p:cNvSpPr/>
          <p:nvPr/>
        </p:nvSpPr>
        <p:spPr>
          <a:xfrm>
            <a:off x="2602812" y="1605243"/>
            <a:ext cx="578288" cy="358531"/>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t>
            </a:r>
          </a:p>
        </p:txBody>
      </p:sp>
      <p:sp>
        <p:nvSpPr>
          <p:cNvPr id="40" name="Rounded Rectangle 22">
            <a:extLst>
              <a:ext uri="{FF2B5EF4-FFF2-40B4-BE49-F238E27FC236}">
                <a16:creationId xmlns:a16="http://schemas.microsoft.com/office/drawing/2014/main" id="{EE14D59E-875C-5880-7F8D-787085B3A9B5}"/>
              </a:ext>
            </a:extLst>
          </p:cNvPr>
          <p:cNvSpPr/>
          <p:nvPr/>
        </p:nvSpPr>
        <p:spPr>
          <a:xfrm>
            <a:off x="2672814" y="2074740"/>
            <a:ext cx="578289" cy="358531"/>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t>
            </a:r>
          </a:p>
        </p:txBody>
      </p:sp>
      <p:sp>
        <p:nvSpPr>
          <p:cNvPr id="41" name="Rounded Rectangle 23">
            <a:extLst>
              <a:ext uri="{FF2B5EF4-FFF2-40B4-BE49-F238E27FC236}">
                <a16:creationId xmlns:a16="http://schemas.microsoft.com/office/drawing/2014/main" id="{0F660DD7-4CA7-DF07-4E43-A7071D3BBB0A}"/>
              </a:ext>
            </a:extLst>
          </p:cNvPr>
          <p:cNvSpPr/>
          <p:nvPr/>
        </p:nvSpPr>
        <p:spPr>
          <a:xfrm>
            <a:off x="2300579" y="5842250"/>
            <a:ext cx="578288" cy="358531"/>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t>
            </a:r>
          </a:p>
        </p:txBody>
      </p:sp>
      <p:sp>
        <p:nvSpPr>
          <p:cNvPr id="42" name="Rounded Rectangle 24">
            <a:extLst>
              <a:ext uri="{FF2B5EF4-FFF2-40B4-BE49-F238E27FC236}">
                <a16:creationId xmlns:a16="http://schemas.microsoft.com/office/drawing/2014/main" id="{E3D31B4D-80D7-3DE7-EA8C-F12957CE30B6}"/>
              </a:ext>
            </a:extLst>
          </p:cNvPr>
          <p:cNvSpPr/>
          <p:nvPr/>
        </p:nvSpPr>
        <p:spPr>
          <a:xfrm>
            <a:off x="5144711" y="5794393"/>
            <a:ext cx="578288" cy="358531"/>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t>
            </a:r>
          </a:p>
        </p:txBody>
      </p:sp>
      <p:sp>
        <p:nvSpPr>
          <p:cNvPr id="43" name="Rounded Rectangle 25">
            <a:extLst>
              <a:ext uri="{FF2B5EF4-FFF2-40B4-BE49-F238E27FC236}">
                <a16:creationId xmlns:a16="http://schemas.microsoft.com/office/drawing/2014/main" id="{C11A6495-AA7B-B1A0-63B2-211F69A57F4D}"/>
              </a:ext>
            </a:extLst>
          </p:cNvPr>
          <p:cNvSpPr/>
          <p:nvPr/>
        </p:nvSpPr>
        <p:spPr>
          <a:xfrm>
            <a:off x="8359388" y="5835863"/>
            <a:ext cx="578288" cy="358531"/>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t>
            </a:r>
          </a:p>
        </p:txBody>
      </p:sp>
    </p:spTree>
    <p:extLst>
      <p:ext uri="{BB962C8B-B14F-4D97-AF65-F5344CB8AC3E}">
        <p14:creationId xmlns:p14="http://schemas.microsoft.com/office/powerpoint/2010/main" val="176363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0"/>
                                        </p:tgtEl>
                                      </p:cBhvr>
                                    </p:animEffect>
                                    <p:set>
                                      <p:cBhvr>
                                        <p:cTn id="16" dur="1" fill="hold">
                                          <p:stCondLst>
                                            <p:cond delay="499"/>
                                          </p:stCondLst>
                                        </p:cTn>
                                        <p:tgtEl>
                                          <p:spTgt spid="4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1"/>
                                        </p:tgtEl>
                                      </p:cBhvr>
                                    </p:animEffect>
                                    <p:set>
                                      <p:cBhvr>
                                        <p:cTn id="19" dur="1" fill="hold">
                                          <p:stCondLst>
                                            <p:cond delay="499"/>
                                          </p:stCondLst>
                                        </p:cTn>
                                        <p:tgtEl>
                                          <p:spTgt spid="4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42"/>
                                        </p:tgtEl>
                                      </p:cBhvr>
                                    </p:animEffect>
                                    <p:set>
                                      <p:cBhvr>
                                        <p:cTn id="22" dur="1" fill="hold">
                                          <p:stCondLst>
                                            <p:cond delay="499"/>
                                          </p:stCondLst>
                                        </p:cTn>
                                        <p:tgtEl>
                                          <p:spTgt spid="4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548C86EA-B495-7910-EDD1-E9D825944CA2}"/>
              </a:ext>
            </a:extLst>
          </p:cNvPr>
          <p:cNvSpPr txBox="1"/>
          <p:nvPr/>
        </p:nvSpPr>
        <p:spPr>
          <a:xfrm>
            <a:off x="1341793" y="69543"/>
            <a:ext cx="9015066"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u="sng"/>
              <a:t>Can you spot what’s wrong with each of these statements?</a:t>
            </a:r>
          </a:p>
        </p:txBody>
      </p:sp>
      <p:sp>
        <p:nvSpPr>
          <p:cNvPr id="3" name="TextBox 4">
            <a:extLst>
              <a:ext uri="{FF2B5EF4-FFF2-40B4-BE49-F238E27FC236}">
                <a16:creationId xmlns:a16="http://schemas.microsoft.com/office/drawing/2014/main" id="{1EB317A3-7937-5EA1-81D7-0F81A12E7BDE}"/>
              </a:ext>
            </a:extLst>
          </p:cNvPr>
          <p:cNvSpPr txBox="1"/>
          <p:nvPr/>
        </p:nvSpPr>
        <p:spPr>
          <a:xfrm>
            <a:off x="2222435" y="1535829"/>
            <a:ext cx="8229600"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a:solidFill>
                  <a:srgbClr val="00B050"/>
                </a:solidFill>
              </a:rPr>
              <a:t>I have four banknotes each worth y pounds, so all together I have y4 pounds.</a:t>
            </a:r>
          </a:p>
        </p:txBody>
      </p:sp>
      <p:sp>
        <p:nvSpPr>
          <p:cNvPr id="4" name="TextBox 5">
            <a:extLst>
              <a:ext uri="{FF2B5EF4-FFF2-40B4-BE49-F238E27FC236}">
                <a16:creationId xmlns:a16="http://schemas.microsoft.com/office/drawing/2014/main" id="{8F1E0519-A7C7-CBBA-C550-3AF88F586CE1}"/>
              </a:ext>
            </a:extLst>
          </p:cNvPr>
          <p:cNvSpPr txBox="1"/>
          <p:nvPr/>
        </p:nvSpPr>
        <p:spPr>
          <a:xfrm>
            <a:off x="2222435" y="5834349"/>
            <a:ext cx="8229600"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a:solidFill>
                  <a:srgbClr val="0070C0"/>
                </a:solidFill>
              </a:rPr>
              <a:t>A rectangle has a width of </a:t>
            </a:r>
            <a:r>
              <a:rPr lang="en-US" sz="2800" i="1">
                <a:solidFill>
                  <a:srgbClr val="0070C0"/>
                </a:solidFill>
              </a:rPr>
              <a:t>b </a:t>
            </a:r>
            <a:r>
              <a:rPr lang="en-US" sz="2800">
                <a:solidFill>
                  <a:srgbClr val="0070C0"/>
                </a:solidFill>
              </a:rPr>
              <a:t>cm and a length of </a:t>
            </a:r>
            <a:r>
              <a:rPr lang="en-US" sz="2800" i="1">
                <a:solidFill>
                  <a:srgbClr val="0070C0"/>
                </a:solidFill>
              </a:rPr>
              <a:t>c </a:t>
            </a:r>
            <a:r>
              <a:rPr lang="en-US" sz="2800">
                <a:solidFill>
                  <a:srgbClr val="0070C0"/>
                </a:solidFill>
              </a:rPr>
              <a:t>cm, so it has an area of bc</a:t>
            </a:r>
            <a:r>
              <a:rPr lang="en-US" sz="2800" baseline="30000">
                <a:solidFill>
                  <a:srgbClr val="0070C0"/>
                </a:solidFill>
              </a:rPr>
              <a:t>3</a:t>
            </a:r>
            <a:r>
              <a:rPr lang="en-US" sz="2800">
                <a:solidFill>
                  <a:srgbClr val="0070C0"/>
                </a:solidFill>
              </a:rPr>
              <a:t>m.</a:t>
            </a:r>
          </a:p>
        </p:txBody>
      </p:sp>
      <p:sp>
        <p:nvSpPr>
          <p:cNvPr id="5" name="TextBox 6">
            <a:extLst>
              <a:ext uri="{FF2B5EF4-FFF2-40B4-BE49-F238E27FC236}">
                <a16:creationId xmlns:a16="http://schemas.microsoft.com/office/drawing/2014/main" id="{8CFC8FE5-679D-F144-C422-F8DC71BB91B1}"/>
              </a:ext>
            </a:extLst>
          </p:cNvPr>
          <p:cNvSpPr txBox="1"/>
          <p:nvPr/>
        </p:nvSpPr>
        <p:spPr>
          <a:xfrm>
            <a:off x="2222435" y="3054758"/>
            <a:ext cx="8229600"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a:solidFill>
                  <a:srgbClr val="7030A0"/>
                </a:solidFill>
              </a:rPr>
              <a:t>A class contains n students, then 3 students leave. Now there are 3 - n students in the class.</a:t>
            </a:r>
          </a:p>
        </p:txBody>
      </p:sp>
      <p:sp>
        <p:nvSpPr>
          <p:cNvPr id="6" name="TextBox 7">
            <a:extLst>
              <a:ext uri="{FF2B5EF4-FFF2-40B4-BE49-F238E27FC236}">
                <a16:creationId xmlns:a16="http://schemas.microsoft.com/office/drawing/2014/main" id="{5ED55ADB-3AD0-C002-8DA0-66733576270B}"/>
              </a:ext>
            </a:extLst>
          </p:cNvPr>
          <p:cNvSpPr txBox="1"/>
          <p:nvPr/>
        </p:nvSpPr>
        <p:spPr>
          <a:xfrm>
            <a:off x="2222435" y="2505898"/>
            <a:ext cx="8229600"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a:solidFill>
                  <a:srgbClr val="FF2F92"/>
                </a:solidFill>
              </a:rPr>
              <a:t>a is the first letter of the alphabet so a = 1.</a:t>
            </a:r>
          </a:p>
        </p:txBody>
      </p:sp>
      <mc:AlternateContent xmlns:mc="http://schemas.openxmlformats.org/markup-compatibility/2006" xmlns:a14="http://schemas.microsoft.com/office/drawing/2010/main">
        <mc:Choice Requires="a14">
          <p:sp>
            <p:nvSpPr>
              <p:cNvPr id="7" name="TextBox 8">
                <a:extLst>
                  <a:ext uri="{FF2B5EF4-FFF2-40B4-BE49-F238E27FC236}">
                    <a16:creationId xmlns:a16="http://schemas.microsoft.com/office/drawing/2014/main" id="{7327AE8F-E39E-4424-CBFC-71A9E8BF2EBF}"/>
                  </a:ext>
                </a:extLst>
              </p:cNvPr>
              <p:cNvSpPr txBox="1"/>
              <p:nvPr/>
            </p:nvSpPr>
            <p:spPr>
              <a:xfrm>
                <a:off x="2222436" y="3887314"/>
                <a:ext cx="8627771" cy="10974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a:solidFill>
                      <a:srgbClr val="FFC000"/>
                    </a:solidFill>
                  </a:rPr>
                  <a:t>I share  6 pizzas between </a:t>
                </a:r>
                <a:r>
                  <a:rPr lang="en-US" sz="2800" i="1">
                    <a:solidFill>
                      <a:srgbClr val="FFC000"/>
                    </a:solidFill>
                  </a:rPr>
                  <a:t>p </a:t>
                </a:r>
                <a:r>
                  <a:rPr lang="en-US" sz="2800">
                    <a:solidFill>
                      <a:srgbClr val="FFC000"/>
                    </a:solidFill>
                  </a:rPr>
                  <a:t>friends. Each friend will get </a:t>
                </a:r>
                <a14:m>
                  <m:oMath xmlns:m="http://schemas.openxmlformats.org/officeDocument/2006/math">
                    <m:f>
                      <m:fPr>
                        <m:ctrlPr>
                          <a:rPr lang="mr-IN" sz="2800" i="1">
                            <a:solidFill>
                              <a:srgbClr val="FFC000"/>
                            </a:solidFill>
                            <a:latin typeface="Cambria Math" panose="02040503050406030204" pitchFamily="18" charset="0"/>
                          </a:rPr>
                        </m:ctrlPr>
                      </m:fPr>
                      <m:num>
                        <m:r>
                          <a:rPr lang="en-GB" sz="2800" i="1">
                            <a:solidFill>
                              <a:srgbClr val="FFC000"/>
                            </a:solidFill>
                            <a:latin typeface="Cambria Math" charset="0"/>
                          </a:rPr>
                          <m:t>𝑝</m:t>
                        </m:r>
                      </m:num>
                      <m:den>
                        <m:r>
                          <a:rPr lang="en-GB" sz="2800" i="1">
                            <a:solidFill>
                              <a:srgbClr val="FFC000"/>
                            </a:solidFill>
                            <a:latin typeface="Cambria Math" charset="0"/>
                          </a:rPr>
                          <m:t>6</m:t>
                        </m:r>
                      </m:den>
                    </m:f>
                  </m:oMath>
                </a14:m>
                <a:r>
                  <a:rPr lang="en-US" sz="2800">
                    <a:solidFill>
                      <a:srgbClr val="FFC000"/>
                    </a:solidFill>
                  </a:rPr>
                  <a:t> of a pizza</a:t>
                </a:r>
              </a:p>
            </p:txBody>
          </p:sp>
        </mc:Choice>
        <mc:Fallback xmlns="">
          <p:sp>
            <p:nvSpPr>
              <p:cNvPr id="7" name="TextBox 8">
                <a:extLst>
                  <a:ext uri="{FF2B5EF4-FFF2-40B4-BE49-F238E27FC236}">
                    <a16:creationId xmlns:a16="http://schemas.microsoft.com/office/drawing/2014/main" id="{7327AE8F-E39E-4424-CBFC-71A9E8BF2EBF}"/>
                  </a:ext>
                </a:extLst>
              </p:cNvPr>
              <p:cNvSpPr txBox="1">
                <a:spLocks noRot="1" noChangeAspect="1" noMove="1" noResize="1" noEditPoints="1" noAdjustHandles="1" noChangeArrowheads="1" noChangeShapeType="1" noTextEdit="1"/>
              </p:cNvSpPr>
              <p:nvPr/>
            </p:nvSpPr>
            <p:spPr>
              <a:xfrm>
                <a:off x="2222436" y="3887314"/>
                <a:ext cx="8627771" cy="1097416"/>
              </a:xfrm>
              <a:prstGeom prst="rect">
                <a:avLst/>
              </a:prstGeom>
              <a:blipFill>
                <a:blip r:embed="rId2"/>
                <a:stretch>
                  <a:fillRect l="-1484" t="-556" b="-15000"/>
                </a:stretch>
              </a:blipFill>
            </p:spPr>
            <p:txBody>
              <a:bodyPr/>
              <a:lstStyle/>
              <a:p>
                <a:r>
                  <a:rPr lang="en-GB">
                    <a:noFill/>
                  </a:rPr>
                  <a:t> </a:t>
                </a:r>
              </a:p>
            </p:txBody>
          </p:sp>
        </mc:Fallback>
      </mc:AlternateContent>
      <p:sp>
        <p:nvSpPr>
          <p:cNvPr id="8" name="TextBox 9">
            <a:extLst>
              <a:ext uri="{FF2B5EF4-FFF2-40B4-BE49-F238E27FC236}">
                <a16:creationId xmlns:a16="http://schemas.microsoft.com/office/drawing/2014/main" id="{DD8EFD7A-75F0-BB15-4355-2BB4DE2BCBCE}"/>
              </a:ext>
            </a:extLst>
          </p:cNvPr>
          <p:cNvSpPr txBox="1"/>
          <p:nvPr/>
        </p:nvSpPr>
        <p:spPr>
          <a:xfrm>
            <a:off x="2222435" y="4934961"/>
            <a:ext cx="8229600"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a:solidFill>
                  <a:srgbClr val="FF0000"/>
                </a:solidFill>
              </a:rPr>
              <a:t>A packet of crisps costs £c and an apple costs £a. If I buy one of each, I will spend £a + £c </a:t>
            </a:r>
          </a:p>
        </p:txBody>
      </p:sp>
      <p:sp>
        <p:nvSpPr>
          <p:cNvPr id="9" name="TextBox 10">
            <a:extLst>
              <a:ext uri="{FF2B5EF4-FFF2-40B4-BE49-F238E27FC236}">
                <a16:creationId xmlns:a16="http://schemas.microsoft.com/office/drawing/2014/main" id="{B62DF8F0-A0D7-7D0F-4860-E6C7420D6A38}"/>
              </a:ext>
            </a:extLst>
          </p:cNvPr>
          <p:cNvSpPr txBox="1"/>
          <p:nvPr/>
        </p:nvSpPr>
        <p:spPr>
          <a:xfrm>
            <a:off x="2222435" y="1073220"/>
            <a:ext cx="8229600"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a:solidFill>
                  <a:schemeClr val="accent2">
                    <a:lumMod val="75000"/>
                  </a:schemeClr>
                </a:solidFill>
              </a:rPr>
              <a:t>t x r x 5 is written as tr5 in algebra.</a:t>
            </a:r>
          </a:p>
        </p:txBody>
      </p:sp>
    </p:spTree>
    <p:extLst>
      <p:ext uri="{BB962C8B-B14F-4D97-AF65-F5344CB8AC3E}">
        <p14:creationId xmlns:p14="http://schemas.microsoft.com/office/powerpoint/2010/main" val="2858627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4B5A45-7A51-40C0-7569-CC84579414BD}"/>
              </a:ext>
            </a:extLst>
          </p:cNvPr>
          <p:cNvPicPr>
            <a:picLocks noChangeAspect="1"/>
          </p:cNvPicPr>
          <p:nvPr/>
        </p:nvPicPr>
        <p:blipFill rotWithShape="1">
          <a:blip r:embed="rId2"/>
          <a:srcRect b="61587"/>
          <a:stretch/>
        </p:blipFill>
        <p:spPr>
          <a:xfrm>
            <a:off x="191825" y="28575"/>
            <a:ext cx="5960950" cy="3162807"/>
          </a:xfrm>
          <a:prstGeom prst="rect">
            <a:avLst/>
          </a:prstGeom>
        </p:spPr>
      </p:pic>
      <p:pic>
        <p:nvPicPr>
          <p:cNvPr id="3" name="Picture 2">
            <a:extLst>
              <a:ext uri="{FF2B5EF4-FFF2-40B4-BE49-F238E27FC236}">
                <a16:creationId xmlns:a16="http://schemas.microsoft.com/office/drawing/2014/main" id="{D7DD71E5-C746-BE4B-81E2-8236334E15F8}"/>
              </a:ext>
            </a:extLst>
          </p:cNvPr>
          <p:cNvPicPr>
            <a:picLocks noChangeAspect="1"/>
          </p:cNvPicPr>
          <p:nvPr/>
        </p:nvPicPr>
        <p:blipFill rotWithShape="1">
          <a:blip r:embed="rId2"/>
          <a:srcRect t="39227"/>
          <a:stretch/>
        </p:blipFill>
        <p:spPr>
          <a:xfrm>
            <a:off x="6240910" y="2274897"/>
            <a:ext cx="4620887" cy="3893516"/>
          </a:xfrm>
          <a:prstGeom prst="rect">
            <a:avLst/>
          </a:prstGeom>
        </p:spPr>
      </p:pic>
      <p:sp>
        <p:nvSpPr>
          <p:cNvPr id="4" name="TextBox 3">
            <a:extLst>
              <a:ext uri="{FF2B5EF4-FFF2-40B4-BE49-F238E27FC236}">
                <a16:creationId xmlns:a16="http://schemas.microsoft.com/office/drawing/2014/main" id="{DD07C74E-6D6C-D4DD-B586-5EBEC629D6E6}"/>
              </a:ext>
            </a:extLst>
          </p:cNvPr>
          <p:cNvSpPr txBox="1"/>
          <p:nvPr/>
        </p:nvSpPr>
        <p:spPr>
          <a:xfrm>
            <a:off x="2160287" y="3982791"/>
            <a:ext cx="2398395" cy="13388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50" dirty="0"/>
              <a:t>What do you think?</a:t>
            </a:r>
          </a:p>
        </p:txBody>
      </p:sp>
      <p:sp>
        <p:nvSpPr>
          <p:cNvPr id="5" name="TextBox 4">
            <a:extLst>
              <a:ext uri="{FF2B5EF4-FFF2-40B4-BE49-F238E27FC236}">
                <a16:creationId xmlns:a16="http://schemas.microsoft.com/office/drawing/2014/main" id="{A4F9DEB6-32DC-AB5E-5D0D-160E7547E683}"/>
              </a:ext>
            </a:extLst>
          </p:cNvPr>
          <p:cNvSpPr txBox="1"/>
          <p:nvPr/>
        </p:nvSpPr>
        <p:spPr>
          <a:xfrm>
            <a:off x="7978679" y="294126"/>
            <a:ext cx="3165075"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a:t>‘The price of a bag of sweets is </a:t>
            </a:r>
            <a:r>
              <a:rPr lang="en-GB" sz="2800" i="1" dirty="0"/>
              <a:t>S</a:t>
            </a:r>
            <a:r>
              <a:rPr lang="en-GB" sz="2800" dirty="0"/>
              <a:t>, and the price of a packet of crisps is </a:t>
            </a:r>
            <a:r>
              <a:rPr lang="en-GB" sz="2800" i="1" dirty="0"/>
              <a:t>C</a:t>
            </a:r>
            <a:r>
              <a:rPr lang="en-GB" sz="2800" dirty="0"/>
              <a:t>.’</a:t>
            </a:r>
          </a:p>
        </p:txBody>
      </p:sp>
    </p:spTree>
    <p:extLst>
      <p:ext uri="{BB962C8B-B14F-4D97-AF65-F5344CB8AC3E}">
        <p14:creationId xmlns:p14="http://schemas.microsoft.com/office/powerpoint/2010/main" val="2336404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6A14CD-594A-4414-CC1C-EBFCDFF39409}"/>
              </a:ext>
            </a:extLst>
          </p:cNvPr>
          <p:cNvPicPr>
            <a:picLocks noChangeAspect="1"/>
          </p:cNvPicPr>
          <p:nvPr/>
        </p:nvPicPr>
        <p:blipFill>
          <a:blip r:embed="rId2"/>
          <a:stretch>
            <a:fillRect/>
          </a:stretch>
        </p:blipFill>
        <p:spPr>
          <a:xfrm>
            <a:off x="3985420" y="610563"/>
            <a:ext cx="5317396" cy="3391755"/>
          </a:xfrm>
          <a:prstGeom prst="rect">
            <a:avLst/>
          </a:prstGeom>
        </p:spPr>
      </p:pic>
      <p:sp>
        <p:nvSpPr>
          <p:cNvPr id="3" name="Subtitle 2">
            <a:extLst>
              <a:ext uri="{FF2B5EF4-FFF2-40B4-BE49-F238E27FC236}">
                <a16:creationId xmlns:a16="http://schemas.microsoft.com/office/drawing/2014/main" id="{A0318153-2D10-C1DE-CA67-C4EC88604B3E}"/>
              </a:ext>
            </a:extLst>
          </p:cNvPr>
          <p:cNvSpPr txBox="1">
            <a:spLocks/>
          </p:cNvSpPr>
          <p:nvPr/>
        </p:nvSpPr>
        <p:spPr>
          <a:xfrm>
            <a:off x="3285076" y="4134124"/>
            <a:ext cx="6858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dirty="0"/>
          </a:p>
          <a:p>
            <a:pPr marL="0" indent="0" algn="ctr">
              <a:buNone/>
            </a:pPr>
            <a:r>
              <a:rPr lang="en-GB" dirty="0"/>
              <a:t>What does perimeter mean? </a:t>
            </a:r>
          </a:p>
          <a:p>
            <a:pPr marL="0" indent="0" algn="ctr">
              <a:buNone/>
            </a:pPr>
            <a:r>
              <a:rPr lang="en-GB" dirty="0"/>
              <a:t>How could we express it using the information given?</a:t>
            </a:r>
          </a:p>
        </p:txBody>
      </p:sp>
      <p:sp>
        <p:nvSpPr>
          <p:cNvPr id="4" name="TextBox 3">
            <a:extLst>
              <a:ext uri="{FF2B5EF4-FFF2-40B4-BE49-F238E27FC236}">
                <a16:creationId xmlns:a16="http://schemas.microsoft.com/office/drawing/2014/main" id="{82A13A5F-EB9B-0B84-AC6D-CEBD9D009219}"/>
              </a:ext>
            </a:extLst>
          </p:cNvPr>
          <p:cNvSpPr txBox="1"/>
          <p:nvPr/>
        </p:nvSpPr>
        <p:spPr>
          <a:xfrm>
            <a:off x="114691" y="0"/>
            <a:ext cx="69088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0000"/>
                </a:solidFill>
                <a:effectLst/>
                <a:uLnTx/>
                <a:uFillTx/>
                <a:latin typeface="Arial"/>
                <a:ea typeface="+mn-ea"/>
                <a:cs typeface="Arial"/>
              </a:rPr>
              <a:t>On your whiteboards…</a:t>
            </a:r>
          </a:p>
        </p:txBody>
      </p:sp>
    </p:spTree>
    <p:extLst>
      <p:ext uri="{BB962C8B-B14F-4D97-AF65-F5344CB8AC3E}">
        <p14:creationId xmlns:p14="http://schemas.microsoft.com/office/powerpoint/2010/main" val="1665506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545E4B4-8F9A-8FAE-8488-F7A640500800}"/>
              </a:ext>
            </a:extLst>
          </p:cNvPr>
          <p:cNvSpPr txBox="1">
            <a:spLocks/>
          </p:cNvSpPr>
          <p:nvPr/>
        </p:nvSpPr>
        <p:spPr>
          <a:xfrm>
            <a:off x="2359780" y="506884"/>
            <a:ext cx="6858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What did you write for this one?</a:t>
            </a:r>
          </a:p>
        </p:txBody>
      </p:sp>
      <p:pic>
        <p:nvPicPr>
          <p:cNvPr id="3" name="Picture 2">
            <a:extLst>
              <a:ext uri="{FF2B5EF4-FFF2-40B4-BE49-F238E27FC236}">
                <a16:creationId xmlns:a16="http://schemas.microsoft.com/office/drawing/2014/main" id="{18A1E18C-9D8B-2DB2-B9BD-70088122BD27}"/>
              </a:ext>
            </a:extLst>
          </p:cNvPr>
          <p:cNvPicPr>
            <a:picLocks noChangeAspect="1"/>
          </p:cNvPicPr>
          <p:nvPr/>
        </p:nvPicPr>
        <p:blipFill>
          <a:blip r:embed="rId2"/>
          <a:stretch>
            <a:fillRect/>
          </a:stretch>
        </p:blipFill>
        <p:spPr>
          <a:xfrm>
            <a:off x="3675710" y="1627187"/>
            <a:ext cx="3995900" cy="1983259"/>
          </a:xfrm>
          <a:prstGeom prst="rect">
            <a:avLst/>
          </a:prstGeom>
        </p:spPr>
      </p:pic>
      <p:sp>
        <p:nvSpPr>
          <p:cNvPr id="4" name="Subtitle 2">
            <a:extLst>
              <a:ext uri="{FF2B5EF4-FFF2-40B4-BE49-F238E27FC236}">
                <a16:creationId xmlns:a16="http://schemas.microsoft.com/office/drawing/2014/main" id="{0200AEAD-1CBA-A39C-B195-FB9A42378F53}"/>
              </a:ext>
            </a:extLst>
          </p:cNvPr>
          <p:cNvSpPr txBox="1">
            <a:spLocks/>
          </p:cNvSpPr>
          <p:nvPr/>
        </p:nvSpPr>
        <p:spPr>
          <a:xfrm>
            <a:off x="2359780" y="4053273"/>
            <a:ext cx="6858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The bar model could help with this one…</a:t>
            </a:r>
          </a:p>
        </p:txBody>
      </p:sp>
      <p:pic>
        <p:nvPicPr>
          <p:cNvPr id="5" name="Picture 4">
            <a:extLst>
              <a:ext uri="{FF2B5EF4-FFF2-40B4-BE49-F238E27FC236}">
                <a16:creationId xmlns:a16="http://schemas.microsoft.com/office/drawing/2014/main" id="{437CA32A-0367-3961-F90F-E1A8C620429E}"/>
              </a:ext>
            </a:extLst>
          </p:cNvPr>
          <p:cNvPicPr>
            <a:picLocks noChangeAspect="1"/>
          </p:cNvPicPr>
          <p:nvPr/>
        </p:nvPicPr>
        <p:blipFill>
          <a:blip r:embed="rId3"/>
          <a:stretch>
            <a:fillRect/>
          </a:stretch>
        </p:blipFill>
        <p:spPr>
          <a:xfrm>
            <a:off x="4233694" y="4925175"/>
            <a:ext cx="3076962" cy="938364"/>
          </a:xfrm>
          <a:prstGeom prst="rect">
            <a:avLst/>
          </a:prstGeom>
        </p:spPr>
      </p:pic>
    </p:spTree>
    <p:extLst>
      <p:ext uri="{BB962C8B-B14F-4D97-AF65-F5344CB8AC3E}">
        <p14:creationId xmlns:p14="http://schemas.microsoft.com/office/powerpoint/2010/main" val="352683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7">
            <a:extLst>
              <a:ext uri="{FF2B5EF4-FFF2-40B4-BE49-F238E27FC236}">
                <a16:creationId xmlns:a16="http://schemas.microsoft.com/office/drawing/2014/main" id="{8E360EA5-D80A-44C8-B406-A1A603314AD5}"/>
              </a:ext>
            </a:extLst>
          </p:cNvPr>
          <p:cNvSpPr txBox="1"/>
          <p:nvPr/>
        </p:nvSpPr>
        <p:spPr>
          <a:xfrm>
            <a:off x="7153778" y="1781622"/>
            <a:ext cx="1544955" cy="36933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B00400"/>
                </a:solidFill>
                <a:latin typeface="Londrina Solid" panose="02000506000000020003" pitchFamily="50" charset="0"/>
              </a:rPr>
              <a:t>Meteorologist</a:t>
            </a:r>
            <a:r>
              <a:rPr lang="en-US" sz="1800">
                <a:solidFill>
                  <a:srgbClr val="B00400"/>
                </a:solidFill>
                <a:latin typeface="Londrina Solid" panose="02000506000000020003" pitchFamily="50" charset="0"/>
              </a:rPr>
              <a:t> </a:t>
            </a:r>
          </a:p>
        </p:txBody>
      </p:sp>
      <p:sp>
        <p:nvSpPr>
          <p:cNvPr id="4" name="TextBox 21">
            <a:extLst>
              <a:ext uri="{FF2B5EF4-FFF2-40B4-BE49-F238E27FC236}">
                <a16:creationId xmlns:a16="http://schemas.microsoft.com/office/drawing/2014/main" id="{0B603376-E91E-4011-B8AD-B3356D35D3E6}"/>
              </a:ext>
            </a:extLst>
          </p:cNvPr>
          <p:cNvSpPr txBox="1"/>
          <p:nvPr/>
        </p:nvSpPr>
        <p:spPr>
          <a:xfrm>
            <a:off x="6528084" y="3930781"/>
            <a:ext cx="2704432" cy="36933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B00400"/>
                </a:solidFill>
                <a:latin typeface="Londrina Solid" panose="02000506000000020003" pitchFamily="50" charset="0"/>
              </a:rPr>
              <a:t>Forensic Pathologist </a:t>
            </a:r>
            <a:endParaRPr lang="en-US" sz="1800">
              <a:solidFill>
                <a:srgbClr val="B00400"/>
              </a:solidFill>
              <a:latin typeface="Londrina Solid" panose="02000506000000020003" pitchFamily="50" charset="0"/>
            </a:endParaRPr>
          </a:p>
        </p:txBody>
      </p:sp>
      <p:sp>
        <p:nvSpPr>
          <p:cNvPr id="5" name="TextBox 23">
            <a:extLst>
              <a:ext uri="{FF2B5EF4-FFF2-40B4-BE49-F238E27FC236}">
                <a16:creationId xmlns:a16="http://schemas.microsoft.com/office/drawing/2014/main" id="{1E8EA4A1-3432-435E-9D0B-BD44656B10AE}"/>
              </a:ext>
            </a:extLst>
          </p:cNvPr>
          <p:cNvSpPr txBox="1"/>
          <p:nvPr/>
        </p:nvSpPr>
        <p:spPr>
          <a:xfrm>
            <a:off x="9441073" y="3910432"/>
            <a:ext cx="2278808" cy="36933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a:solidFill>
                  <a:srgbClr val="B00400"/>
                </a:solidFill>
                <a:latin typeface="Londrina Solid" panose="02000506000000020003" pitchFamily="50" charset="0"/>
              </a:rPr>
              <a:t>Electrician </a:t>
            </a:r>
          </a:p>
        </p:txBody>
      </p:sp>
      <p:sp>
        <p:nvSpPr>
          <p:cNvPr id="6" name="TextBox 25">
            <a:extLst>
              <a:ext uri="{FF2B5EF4-FFF2-40B4-BE49-F238E27FC236}">
                <a16:creationId xmlns:a16="http://schemas.microsoft.com/office/drawing/2014/main" id="{7D9CE87D-845B-4CA2-817E-627D9038143A}"/>
              </a:ext>
            </a:extLst>
          </p:cNvPr>
          <p:cNvSpPr txBox="1"/>
          <p:nvPr/>
        </p:nvSpPr>
        <p:spPr>
          <a:xfrm>
            <a:off x="9082565" y="1752366"/>
            <a:ext cx="2995825" cy="36933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B00400"/>
                </a:solidFill>
                <a:latin typeface="Londrina Solid" panose="02000506000000020003" pitchFamily="50" charset="0"/>
              </a:rPr>
              <a:t>Chemist</a:t>
            </a:r>
            <a:endParaRPr lang="en-US" sz="1800">
              <a:solidFill>
                <a:srgbClr val="B00400"/>
              </a:solidFill>
              <a:latin typeface="Londrina Solid" panose="02000506000000020003" pitchFamily="50" charset="0"/>
            </a:endParaRPr>
          </a:p>
        </p:txBody>
      </p:sp>
      <p:pic>
        <p:nvPicPr>
          <p:cNvPr id="7" name="Picture 6">
            <a:extLst>
              <a:ext uri="{FF2B5EF4-FFF2-40B4-BE49-F238E27FC236}">
                <a16:creationId xmlns:a16="http://schemas.microsoft.com/office/drawing/2014/main" id="{626E8C3F-0611-BE5F-D93A-53669EB5FEC3}"/>
              </a:ext>
            </a:extLst>
          </p:cNvPr>
          <p:cNvPicPr>
            <a:picLocks noChangeAspect="1"/>
          </p:cNvPicPr>
          <p:nvPr/>
        </p:nvPicPr>
        <p:blipFill rotWithShape="1">
          <a:blip r:embed="rId2"/>
          <a:srcRect t="2606"/>
          <a:stretch/>
        </p:blipFill>
        <p:spPr>
          <a:xfrm>
            <a:off x="22509" y="1285471"/>
            <a:ext cx="6505575" cy="3552734"/>
          </a:xfrm>
          <a:prstGeom prst="rect">
            <a:avLst/>
          </a:prstGeom>
          <a:ln>
            <a:solidFill>
              <a:schemeClr val="tx1"/>
            </a:solidFill>
          </a:ln>
        </p:spPr>
      </p:pic>
      <p:pic>
        <p:nvPicPr>
          <p:cNvPr id="8" name="Picture 7">
            <a:extLst>
              <a:ext uri="{FF2B5EF4-FFF2-40B4-BE49-F238E27FC236}">
                <a16:creationId xmlns:a16="http://schemas.microsoft.com/office/drawing/2014/main" id="{E51F11E3-1EF7-D510-EC03-C025A53E7984}"/>
              </a:ext>
            </a:extLst>
          </p:cNvPr>
          <p:cNvPicPr>
            <a:picLocks noChangeAspect="1"/>
          </p:cNvPicPr>
          <p:nvPr/>
        </p:nvPicPr>
        <p:blipFill>
          <a:blip r:embed="rId3"/>
          <a:stretch>
            <a:fillRect/>
          </a:stretch>
        </p:blipFill>
        <p:spPr>
          <a:xfrm>
            <a:off x="6504823" y="127525"/>
            <a:ext cx="5505305" cy="1624841"/>
          </a:xfrm>
          <a:prstGeom prst="rect">
            <a:avLst/>
          </a:prstGeom>
        </p:spPr>
      </p:pic>
      <p:pic>
        <p:nvPicPr>
          <p:cNvPr id="9" name="Picture 8">
            <a:extLst>
              <a:ext uri="{FF2B5EF4-FFF2-40B4-BE49-F238E27FC236}">
                <a16:creationId xmlns:a16="http://schemas.microsoft.com/office/drawing/2014/main" id="{5EAC0B2E-BDF4-8FFC-B08A-3753637E4CAC}"/>
              </a:ext>
            </a:extLst>
          </p:cNvPr>
          <p:cNvPicPr>
            <a:picLocks noChangeAspect="1"/>
          </p:cNvPicPr>
          <p:nvPr/>
        </p:nvPicPr>
        <p:blipFill>
          <a:blip r:embed="rId4"/>
          <a:stretch>
            <a:fillRect/>
          </a:stretch>
        </p:blipFill>
        <p:spPr>
          <a:xfrm>
            <a:off x="6618655" y="2182156"/>
            <a:ext cx="2463910" cy="1484489"/>
          </a:xfrm>
          <a:prstGeom prst="rect">
            <a:avLst/>
          </a:prstGeom>
        </p:spPr>
      </p:pic>
      <p:pic>
        <p:nvPicPr>
          <p:cNvPr id="10" name="Picture 9">
            <a:extLst>
              <a:ext uri="{FF2B5EF4-FFF2-40B4-BE49-F238E27FC236}">
                <a16:creationId xmlns:a16="http://schemas.microsoft.com/office/drawing/2014/main" id="{1C714E3E-CCB6-CB41-51F4-22BE8B70A726}"/>
              </a:ext>
            </a:extLst>
          </p:cNvPr>
          <p:cNvPicPr>
            <a:picLocks noChangeAspect="1"/>
          </p:cNvPicPr>
          <p:nvPr/>
        </p:nvPicPr>
        <p:blipFill>
          <a:blip r:embed="rId5"/>
          <a:stretch>
            <a:fillRect/>
          </a:stretch>
        </p:blipFill>
        <p:spPr>
          <a:xfrm>
            <a:off x="9592388" y="2097678"/>
            <a:ext cx="2102170" cy="1568967"/>
          </a:xfrm>
          <a:prstGeom prst="rect">
            <a:avLst/>
          </a:prstGeom>
        </p:spPr>
      </p:pic>
      <p:pic>
        <p:nvPicPr>
          <p:cNvPr id="11" name="Picture 10">
            <a:extLst>
              <a:ext uri="{FF2B5EF4-FFF2-40B4-BE49-F238E27FC236}">
                <a16:creationId xmlns:a16="http://schemas.microsoft.com/office/drawing/2014/main" id="{F3D4CDA0-A2B6-8BDA-2AAA-F5CA027CCC14}"/>
              </a:ext>
            </a:extLst>
          </p:cNvPr>
          <p:cNvPicPr>
            <a:picLocks noChangeAspect="1"/>
          </p:cNvPicPr>
          <p:nvPr/>
        </p:nvPicPr>
        <p:blipFill>
          <a:blip r:embed="rId6"/>
          <a:stretch>
            <a:fillRect/>
          </a:stretch>
        </p:blipFill>
        <p:spPr>
          <a:xfrm>
            <a:off x="6682156" y="4364461"/>
            <a:ext cx="2400409" cy="1744735"/>
          </a:xfrm>
          <a:prstGeom prst="rect">
            <a:avLst/>
          </a:prstGeom>
        </p:spPr>
      </p:pic>
      <p:pic>
        <p:nvPicPr>
          <p:cNvPr id="12" name="Picture 11">
            <a:extLst>
              <a:ext uri="{FF2B5EF4-FFF2-40B4-BE49-F238E27FC236}">
                <a16:creationId xmlns:a16="http://schemas.microsoft.com/office/drawing/2014/main" id="{3CEF164B-4415-128D-666B-F127DDE1645B}"/>
              </a:ext>
            </a:extLst>
          </p:cNvPr>
          <p:cNvPicPr>
            <a:picLocks noChangeAspect="1"/>
          </p:cNvPicPr>
          <p:nvPr/>
        </p:nvPicPr>
        <p:blipFill>
          <a:blip r:embed="rId7"/>
          <a:stretch>
            <a:fillRect/>
          </a:stretch>
        </p:blipFill>
        <p:spPr>
          <a:xfrm>
            <a:off x="9592388" y="4364461"/>
            <a:ext cx="2111684" cy="1704037"/>
          </a:xfrm>
          <a:prstGeom prst="rect">
            <a:avLst/>
          </a:prstGeom>
        </p:spPr>
      </p:pic>
      <p:sp>
        <p:nvSpPr>
          <p:cNvPr id="13" name="TextBox 4">
            <a:extLst>
              <a:ext uri="{FF2B5EF4-FFF2-40B4-BE49-F238E27FC236}">
                <a16:creationId xmlns:a16="http://schemas.microsoft.com/office/drawing/2014/main" id="{D3A0D9BA-1AB4-E713-5987-BB09AF196B49}"/>
              </a:ext>
            </a:extLst>
          </p:cNvPr>
          <p:cNvSpPr txBox="1"/>
          <p:nvPr/>
        </p:nvSpPr>
        <p:spPr>
          <a:xfrm>
            <a:off x="1671186" y="5314537"/>
            <a:ext cx="3811509"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a:hlinkClick r:id="rId8"/>
              </a:rPr>
              <a:t>Algebra- Why Bother?</a:t>
            </a:r>
            <a:endParaRPr lang="en-GB" sz="2800"/>
          </a:p>
        </p:txBody>
      </p:sp>
    </p:spTree>
    <p:extLst>
      <p:ext uri="{BB962C8B-B14F-4D97-AF65-F5344CB8AC3E}">
        <p14:creationId xmlns:p14="http://schemas.microsoft.com/office/powerpoint/2010/main" val="2470690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Screen Clipping">
            <a:extLst>
              <a:ext uri="{FF2B5EF4-FFF2-40B4-BE49-F238E27FC236}">
                <a16:creationId xmlns:a16="http://schemas.microsoft.com/office/drawing/2014/main" id="{45E7AADF-A1C0-8698-1892-59C93B0DA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12" y="271056"/>
            <a:ext cx="9959248" cy="6127009"/>
          </a:xfrm>
          <a:prstGeom prst="rect">
            <a:avLst/>
          </a:prstGeom>
        </p:spPr>
      </p:pic>
    </p:spTree>
    <p:extLst>
      <p:ext uri="{BB962C8B-B14F-4D97-AF65-F5344CB8AC3E}">
        <p14:creationId xmlns:p14="http://schemas.microsoft.com/office/powerpoint/2010/main" val="506774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9F75A-EAD9-5DA3-6C3D-E04017BBDC11}"/>
            </a:ext>
          </a:extLst>
        </p:cNvPr>
        <p:cNvGrpSpPr/>
        <p:nvPr/>
      </p:nvGrpSpPr>
      <p:grpSpPr>
        <a:xfrm>
          <a:off x="0" y="0"/>
          <a:ext cx="0" cy="0"/>
          <a:chOff x="0" y="0"/>
          <a:chExt cx="0" cy="0"/>
        </a:xfrm>
      </p:grpSpPr>
      <p:sp>
        <p:nvSpPr>
          <p:cNvPr id="3" name="Google Shape;958;p76">
            <a:extLst>
              <a:ext uri="{FF2B5EF4-FFF2-40B4-BE49-F238E27FC236}">
                <a16:creationId xmlns:a16="http://schemas.microsoft.com/office/drawing/2014/main" id="{C78C97CB-3BFB-ABF7-6B98-41977F7B6BCD}"/>
              </a:ext>
            </a:extLst>
          </p:cNvPr>
          <p:cNvSpPr txBox="1">
            <a:spLocks/>
          </p:cNvSpPr>
          <p:nvPr/>
        </p:nvSpPr>
        <p:spPr>
          <a:xfrm>
            <a:off x="912580" y="839585"/>
            <a:ext cx="8179200" cy="489600"/>
          </a:xfrm>
          <a:prstGeom prst="rect">
            <a:avLst/>
          </a:prstGeom>
        </p:spPr>
        <p:txBody>
          <a:bodyPr spcFirstLastPara="1" wrap="square" lIns="0" tIns="0" rIns="0" bIns="0" anchor="t" anchorCtr="0">
            <a:noAutofit/>
          </a:bodyPr>
          <a:lstStyle>
            <a:lvl1pPr algn="l" defTabSz="914373" rtl="0" eaLnBrk="1" latinLnBrk="0" hangingPunct="1">
              <a:lnSpc>
                <a:spcPct val="90000"/>
              </a:lnSpc>
              <a:spcBef>
                <a:spcPct val="0"/>
              </a:spcBef>
              <a:buNone/>
              <a:defRPr sz="4400" kern="1200">
                <a:solidFill>
                  <a:schemeClr val="tx1"/>
                </a:solidFill>
                <a:latin typeface="+mj-lt"/>
                <a:ea typeface="+mj-ea"/>
                <a:cs typeface="+mj-cs"/>
              </a:defRPr>
            </a:lvl1pPr>
          </a:lstStyle>
          <a:p>
            <a:pPr>
              <a:spcAft>
                <a:spcPct val="0"/>
              </a:spcAft>
            </a:pPr>
            <a:endParaRPr lang="en-GB" dirty="0"/>
          </a:p>
        </p:txBody>
      </p:sp>
      <p:sp>
        <p:nvSpPr>
          <p:cNvPr id="6" name="Google Shape;961;p76">
            <a:extLst>
              <a:ext uri="{FF2B5EF4-FFF2-40B4-BE49-F238E27FC236}">
                <a16:creationId xmlns:a16="http://schemas.microsoft.com/office/drawing/2014/main" id="{F30638D7-E3B0-DEAE-8BA9-9C9FD27DB06F}"/>
              </a:ext>
            </a:extLst>
          </p:cNvPr>
          <p:cNvSpPr txBox="1"/>
          <p:nvPr/>
        </p:nvSpPr>
        <p:spPr>
          <a:xfrm>
            <a:off x="11164350" y="2945494"/>
            <a:ext cx="4058400" cy="400200"/>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endParaRPr>
              <a:latin typeface="Lexend"/>
              <a:ea typeface="Lexend"/>
              <a:cs typeface="Lexend"/>
              <a:sym typeface="Lexend"/>
            </a:endParaRPr>
          </a:p>
        </p:txBody>
      </p:sp>
      <p:sp>
        <p:nvSpPr>
          <p:cNvPr id="14" name="TextBox 13">
            <a:extLst>
              <a:ext uri="{FF2B5EF4-FFF2-40B4-BE49-F238E27FC236}">
                <a16:creationId xmlns:a16="http://schemas.microsoft.com/office/drawing/2014/main" id="{AB86B933-E8F6-1FDA-B3D0-2BCAD188C04B}"/>
              </a:ext>
            </a:extLst>
          </p:cNvPr>
          <p:cNvSpPr txBox="1"/>
          <p:nvPr/>
        </p:nvSpPr>
        <p:spPr>
          <a:xfrm>
            <a:off x="209463" y="-11794"/>
            <a:ext cx="2560445" cy="769441"/>
          </a:xfrm>
          <a:prstGeom prst="rect">
            <a:avLst/>
          </a:prstGeom>
          <a:noFill/>
        </p:spPr>
        <p:txBody>
          <a:bodyPr wrap="none" rtlCol="0">
            <a:spAutoFit/>
          </a:bodyPr>
          <a:lstStyle/>
          <a:p>
            <a:r>
              <a:rPr lang="en-GB" sz="4400" dirty="0"/>
              <a:t>Challenge </a:t>
            </a:r>
          </a:p>
        </p:txBody>
      </p:sp>
      <p:sp>
        <p:nvSpPr>
          <p:cNvPr id="2" name="Text Placeholder 2">
            <a:extLst>
              <a:ext uri="{FF2B5EF4-FFF2-40B4-BE49-F238E27FC236}">
                <a16:creationId xmlns:a16="http://schemas.microsoft.com/office/drawing/2014/main" id="{DE207AC4-76EC-9FDE-83EC-AF6745C8860B}"/>
              </a:ext>
            </a:extLst>
          </p:cNvPr>
          <p:cNvSpPr txBox="1">
            <a:spLocks/>
          </p:cNvSpPr>
          <p:nvPr/>
        </p:nvSpPr>
        <p:spPr>
          <a:xfrm>
            <a:off x="0" y="639490"/>
            <a:ext cx="11926984" cy="431800"/>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2400" dirty="0"/>
              <a:t>Checkpoint</a:t>
            </a:r>
            <a:r>
              <a:rPr lang="en-GB" dirty="0"/>
              <a:t> 6: Stick differences</a:t>
            </a:r>
          </a:p>
          <a:p>
            <a:endParaRPr lang="en-GB" dirty="0"/>
          </a:p>
        </p:txBody>
      </p:sp>
      <p:sp>
        <p:nvSpPr>
          <p:cNvPr id="4" name="Action Button: Help 3">
            <a:hlinkClick r:id="" action="ppaction://noaction" highlightClick="1"/>
            <a:extLst>
              <a:ext uri="{FF2B5EF4-FFF2-40B4-BE49-F238E27FC236}">
                <a16:creationId xmlns:a16="http://schemas.microsoft.com/office/drawing/2014/main" id="{0F71CD94-6507-80B6-325E-55EEFA09E69B}"/>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5" name="Group 4">
            <a:extLst>
              <a:ext uri="{FF2B5EF4-FFF2-40B4-BE49-F238E27FC236}">
                <a16:creationId xmlns:a16="http://schemas.microsoft.com/office/drawing/2014/main" id="{DCAEE6EA-D142-D70E-DC76-14C4364AE30B}"/>
              </a:ext>
            </a:extLst>
          </p:cNvPr>
          <p:cNvGrpSpPr/>
          <p:nvPr/>
        </p:nvGrpSpPr>
        <p:grpSpPr>
          <a:xfrm rot="16200000">
            <a:off x="-115686" y="3292499"/>
            <a:ext cx="3154680" cy="228600"/>
            <a:chOff x="1158240" y="3072106"/>
            <a:chExt cx="3154680" cy="228600"/>
          </a:xfrm>
        </p:grpSpPr>
        <p:sp>
          <p:nvSpPr>
            <p:cNvPr id="7" name="Rectangle 6">
              <a:extLst>
                <a:ext uri="{FF2B5EF4-FFF2-40B4-BE49-F238E27FC236}">
                  <a16:creationId xmlns:a16="http://schemas.microsoft.com/office/drawing/2014/main" id="{50DEF2F4-C6E5-F496-4BDE-D299F26614CD}"/>
                </a:ext>
              </a:extLst>
            </p:cNvPr>
            <p:cNvSpPr/>
            <p:nvPr/>
          </p:nvSpPr>
          <p:spPr>
            <a:xfrm rot="5400000">
              <a:off x="1935480" y="2294866"/>
              <a:ext cx="228600" cy="1783080"/>
            </a:xfrm>
            <a:prstGeom prst="rect">
              <a:avLst/>
            </a:prstGeom>
            <a:solidFill>
              <a:srgbClr val="7030A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D3737D0-F609-3CB2-3E69-DC3B307626B3}"/>
                </a:ext>
              </a:extLst>
            </p:cNvPr>
            <p:cNvSpPr/>
            <p:nvPr/>
          </p:nvSpPr>
          <p:spPr>
            <a:xfrm rot="5400000">
              <a:off x="3512820" y="2500606"/>
              <a:ext cx="228600" cy="1371600"/>
            </a:xfrm>
            <a:prstGeom prst="rect">
              <a:avLst/>
            </a:prstGeom>
            <a:solidFill>
              <a:srgbClr val="92D05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E1678DA4-B5D6-E79C-6434-1583D97186D3}"/>
              </a:ext>
            </a:extLst>
          </p:cNvPr>
          <p:cNvGrpSpPr/>
          <p:nvPr/>
        </p:nvGrpSpPr>
        <p:grpSpPr>
          <a:xfrm rot="5400000" flipH="1">
            <a:off x="1211493" y="3863999"/>
            <a:ext cx="1783080" cy="457200"/>
            <a:chOff x="4434840" y="2096748"/>
            <a:chExt cx="1783080" cy="457200"/>
          </a:xfrm>
        </p:grpSpPr>
        <p:sp>
          <p:nvSpPr>
            <p:cNvPr id="10" name="Rectangle 9">
              <a:extLst>
                <a:ext uri="{FF2B5EF4-FFF2-40B4-BE49-F238E27FC236}">
                  <a16:creationId xmlns:a16="http://schemas.microsoft.com/office/drawing/2014/main" id="{27B4F3F9-B2EA-0672-B33D-1896C74A4B3E}"/>
                </a:ext>
              </a:extLst>
            </p:cNvPr>
            <p:cNvSpPr/>
            <p:nvPr/>
          </p:nvSpPr>
          <p:spPr>
            <a:xfrm rot="5400000">
              <a:off x="5212080" y="1319508"/>
              <a:ext cx="228600" cy="1783080"/>
            </a:xfrm>
            <a:prstGeom prst="rect">
              <a:avLst/>
            </a:prstGeom>
            <a:solidFill>
              <a:srgbClr val="7030A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F9AB11-2FCF-467C-F6C9-FD56582BBEC4}"/>
                </a:ext>
              </a:extLst>
            </p:cNvPr>
            <p:cNvSpPr/>
            <p:nvPr/>
          </p:nvSpPr>
          <p:spPr>
            <a:xfrm rot="5400000">
              <a:off x="5006340" y="1753848"/>
              <a:ext cx="228600" cy="1371600"/>
            </a:xfrm>
            <a:prstGeom prst="rect">
              <a:avLst/>
            </a:prstGeom>
            <a:solidFill>
              <a:srgbClr val="92D05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D5CF29F5-028F-752C-0955-98488F0E7014}"/>
              </a:ext>
            </a:extLst>
          </p:cNvPr>
          <p:cNvSpPr txBox="1"/>
          <p:nvPr/>
        </p:nvSpPr>
        <p:spPr>
          <a:xfrm>
            <a:off x="2980632" y="2077674"/>
            <a:ext cx="8616058" cy="2246769"/>
          </a:xfrm>
          <a:prstGeom prst="rect">
            <a:avLst/>
          </a:prstGeom>
          <a:noFill/>
        </p:spPr>
        <p:txBody>
          <a:bodyPr wrap="square" rtlCol="0">
            <a:spAutoFit/>
          </a:bodyPr>
          <a:lstStyle/>
          <a:p>
            <a:pPr>
              <a:spcBef>
                <a:spcPts val="1200"/>
              </a:spcBef>
              <a:buNone/>
            </a:pPr>
            <a:r>
              <a:rPr lang="en-US" sz="2400" dirty="0"/>
              <a:t>When he balances the sticks on top of each other, the total height is 150 cm.</a:t>
            </a:r>
          </a:p>
          <a:p>
            <a:pPr>
              <a:spcBef>
                <a:spcPts val="1200"/>
              </a:spcBef>
              <a:buNone/>
            </a:pPr>
            <a:r>
              <a:rPr lang="en-US" sz="2400" dirty="0"/>
              <a:t>When he stands them next to each other, the purple stick is 10 cm longer than the green stick.</a:t>
            </a:r>
          </a:p>
          <a:p>
            <a:pPr>
              <a:spcBef>
                <a:spcPts val="1200"/>
              </a:spcBef>
              <a:buNone/>
            </a:pPr>
            <a:r>
              <a:rPr lang="en-US" sz="2400" dirty="0"/>
              <a:t>How long is each stick?</a:t>
            </a:r>
          </a:p>
        </p:txBody>
      </p:sp>
      <p:sp>
        <p:nvSpPr>
          <p:cNvPr id="15" name="TextBox 14">
            <a:extLst>
              <a:ext uri="{FF2B5EF4-FFF2-40B4-BE49-F238E27FC236}">
                <a16:creationId xmlns:a16="http://schemas.microsoft.com/office/drawing/2014/main" id="{BAC143D2-2AE0-B1CB-B3CC-0960FD0AF941}"/>
              </a:ext>
            </a:extLst>
          </p:cNvPr>
          <p:cNvSpPr txBox="1"/>
          <p:nvPr/>
        </p:nvSpPr>
        <p:spPr>
          <a:xfrm>
            <a:off x="1053894" y="5359710"/>
            <a:ext cx="7907225" cy="830997"/>
          </a:xfrm>
          <a:prstGeom prst="rect">
            <a:avLst/>
          </a:prstGeom>
          <a:noFill/>
        </p:spPr>
        <p:txBody>
          <a:bodyPr wrap="square" rtlCol="0">
            <a:spAutoFit/>
          </a:bodyPr>
          <a:lstStyle/>
          <a:p>
            <a:pPr>
              <a:buNone/>
            </a:pPr>
            <a:r>
              <a:rPr lang="en-US" sz="2400" dirty="0"/>
              <a:t>Create your own stick problem. What information must you give to make sure it is solvable? </a:t>
            </a:r>
          </a:p>
        </p:txBody>
      </p:sp>
      <p:sp>
        <p:nvSpPr>
          <p:cNvPr id="16" name="TextBox 15">
            <a:extLst>
              <a:ext uri="{FF2B5EF4-FFF2-40B4-BE49-F238E27FC236}">
                <a16:creationId xmlns:a16="http://schemas.microsoft.com/office/drawing/2014/main" id="{50571E4A-C1B2-4230-E033-1F15BDB0FD5B}"/>
              </a:ext>
            </a:extLst>
          </p:cNvPr>
          <p:cNvSpPr txBox="1"/>
          <p:nvPr/>
        </p:nvSpPr>
        <p:spPr>
          <a:xfrm>
            <a:off x="209463" y="1223055"/>
            <a:ext cx="3787139" cy="461665"/>
          </a:xfrm>
          <a:prstGeom prst="rect">
            <a:avLst/>
          </a:prstGeom>
          <a:noFill/>
        </p:spPr>
        <p:txBody>
          <a:bodyPr wrap="square" rtlCol="0">
            <a:spAutoFit/>
          </a:bodyPr>
          <a:lstStyle/>
          <a:p>
            <a:pPr>
              <a:spcBef>
                <a:spcPts val="1200"/>
              </a:spcBef>
              <a:buNone/>
            </a:pPr>
            <a:r>
              <a:rPr lang="en-US" sz="2400" dirty="0"/>
              <a:t>James has two sticks.</a:t>
            </a:r>
          </a:p>
        </p:txBody>
      </p:sp>
    </p:spTree>
    <p:extLst>
      <p:ext uri="{BB962C8B-B14F-4D97-AF65-F5344CB8AC3E}">
        <p14:creationId xmlns:p14="http://schemas.microsoft.com/office/powerpoint/2010/main" val="292573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uiExpand="1" build="p"/>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58;p76">
            <a:extLst>
              <a:ext uri="{FF2B5EF4-FFF2-40B4-BE49-F238E27FC236}">
                <a16:creationId xmlns:a16="http://schemas.microsoft.com/office/drawing/2014/main" id="{E5FA7856-E3AB-51E6-EA5E-A6B970A06767}"/>
              </a:ext>
            </a:extLst>
          </p:cNvPr>
          <p:cNvSpPr txBox="1">
            <a:spLocks/>
          </p:cNvSpPr>
          <p:nvPr/>
        </p:nvSpPr>
        <p:spPr>
          <a:xfrm>
            <a:off x="912580" y="839585"/>
            <a:ext cx="8179200" cy="489600"/>
          </a:xfrm>
          <a:prstGeom prst="rect">
            <a:avLst/>
          </a:prstGeom>
        </p:spPr>
        <p:txBody>
          <a:bodyPr spcFirstLastPara="1" wrap="square" lIns="0" tIns="0" rIns="0" bIns="0" anchor="t" anchorCtr="0">
            <a:noAutofit/>
          </a:bodyPr>
          <a:lstStyle>
            <a:lvl1pPr algn="l" defTabSz="914373" rtl="0" eaLnBrk="1" latinLnBrk="0" hangingPunct="1">
              <a:lnSpc>
                <a:spcPct val="90000"/>
              </a:lnSpc>
              <a:spcBef>
                <a:spcPct val="0"/>
              </a:spcBef>
              <a:buNone/>
              <a:defRPr sz="4400" kern="1200">
                <a:solidFill>
                  <a:schemeClr val="tx1"/>
                </a:solidFill>
                <a:latin typeface="+mj-lt"/>
                <a:ea typeface="+mj-ea"/>
                <a:cs typeface="+mj-cs"/>
              </a:defRPr>
            </a:lvl1pPr>
          </a:lstStyle>
          <a:p>
            <a:pPr>
              <a:spcAft>
                <a:spcPct val="0"/>
              </a:spcAft>
            </a:pPr>
            <a:endParaRPr lang="en-GB" dirty="0"/>
          </a:p>
        </p:txBody>
      </p:sp>
      <p:sp>
        <p:nvSpPr>
          <p:cNvPr id="6" name="Google Shape;961;p76">
            <a:extLst>
              <a:ext uri="{FF2B5EF4-FFF2-40B4-BE49-F238E27FC236}">
                <a16:creationId xmlns:a16="http://schemas.microsoft.com/office/drawing/2014/main" id="{F55C4279-6E51-A9B9-D4C9-9DA251D8A83B}"/>
              </a:ext>
            </a:extLst>
          </p:cNvPr>
          <p:cNvSpPr txBox="1"/>
          <p:nvPr/>
        </p:nvSpPr>
        <p:spPr>
          <a:xfrm>
            <a:off x="11164350" y="2945494"/>
            <a:ext cx="4058400" cy="400200"/>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endParaRPr>
              <a:latin typeface="Lexend"/>
              <a:ea typeface="Lexend"/>
              <a:cs typeface="Lexend"/>
              <a:sym typeface="Lexend"/>
            </a:endParaRPr>
          </a:p>
        </p:txBody>
      </p:sp>
      <p:sp>
        <p:nvSpPr>
          <p:cNvPr id="13" name="TextBox 12">
            <a:extLst>
              <a:ext uri="{FF2B5EF4-FFF2-40B4-BE49-F238E27FC236}">
                <a16:creationId xmlns:a16="http://schemas.microsoft.com/office/drawing/2014/main" id="{79DF1A02-4746-1A11-F40F-8414824E221D}"/>
              </a:ext>
            </a:extLst>
          </p:cNvPr>
          <p:cNvSpPr txBox="1"/>
          <p:nvPr/>
        </p:nvSpPr>
        <p:spPr>
          <a:xfrm>
            <a:off x="2291256" y="1801789"/>
            <a:ext cx="7609488" cy="584775"/>
          </a:xfrm>
          <a:prstGeom prst="rect">
            <a:avLst/>
          </a:prstGeom>
          <a:noFill/>
        </p:spPr>
        <p:txBody>
          <a:bodyPr wrap="square">
            <a:spAutoFit/>
          </a:bodyPr>
          <a:lstStyle/>
          <a:p>
            <a:r>
              <a:rPr lang="en-GB" sz="3200" dirty="0">
                <a:hlinkClick r:id="rId2"/>
              </a:rPr>
              <a:t>Perimeter Expressions | NRICH</a:t>
            </a:r>
            <a:endParaRPr lang="en-GB" sz="3200" dirty="0"/>
          </a:p>
        </p:txBody>
      </p:sp>
      <p:sp>
        <p:nvSpPr>
          <p:cNvPr id="14" name="TextBox 13">
            <a:extLst>
              <a:ext uri="{FF2B5EF4-FFF2-40B4-BE49-F238E27FC236}">
                <a16:creationId xmlns:a16="http://schemas.microsoft.com/office/drawing/2014/main" id="{E9551885-0C9F-8A35-D7B5-732EF2C1DAD1}"/>
              </a:ext>
            </a:extLst>
          </p:cNvPr>
          <p:cNvSpPr txBox="1"/>
          <p:nvPr/>
        </p:nvSpPr>
        <p:spPr>
          <a:xfrm>
            <a:off x="609600" y="346841"/>
            <a:ext cx="2560445" cy="769441"/>
          </a:xfrm>
          <a:prstGeom prst="rect">
            <a:avLst/>
          </a:prstGeom>
          <a:noFill/>
        </p:spPr>
        <p:txBody>
          <a:bodyPr wrap="none" rtlCol="0">
            <a:spAutoFit/>
          </a:bodyPr>
          <a:lstStyle/>
          <a:p>
            <a:r>
              <a:rPr lang="en-GB" sz="4400" dirty="0"/>
              <a:t>Challenge </a:t>
            </a:r>
          </a:p>
        </p:txBody>
      </p:sp>
    </p:spTree>
    <p:extLst>
      <p:ext uri="{BB962C8B-B14F-4D97-AF65-F5344CB8AC3E}">
        <p14:creationId xmlns:p14="http://schemas.microsoft.com/office/powerpoint/2010/main" val="2455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ED37D0-CB59-E641-5F06-2F1560E0A91D}"/>
              </a:ext>
            </a:extLst>
          </p:cNvPr>
          <p:cNvSpPr>
            <a:spLocks noGrp="1"/>
          </p:cNvSpPr>
          <p:nvPr>
            <p:ph type="body" sz="quarter" idx="10"/>
          </p:nvPr>
        </p:nvSpPr>
        <p:spPr>
          <a:xfrm>
            <a:off x="416631" y="344312"/>
            <a:ext cx="9099550" cy="488983"/>
          </a:xfrm>
        </p:spPr>
        <p:txBody>
          <a:bodyPr/>
          <a:lstStyle/>
          <a:p>
            <a:r>
              <a:rPr lang="en-GB" sz="3600" b="1" u="sng" dirty="0"/>
              <a:t>TITLE: Algebraic Conventions </a:t>
            </a:r>
          </a:p>
        </p:txBody>
      </p:sp>
      <p:sp>
        <p:nvSpPr>
          <p:cNvPr id="4" name="TextBox 3">
            <a:extLst>
              <a:ext uri="{FF2B5EF4-FFF2-40B4-BE49-F238E27FC236}">
                <a16:creationId xmlns:a16="http://schemas.microsoft.com/office/drawing/2014/main" id="{82E02E3C-164E-86E1-5EE3-DFB465BA9844}"/>
              </a:ext>
            </a:extLst>
          </p:cNvPr>
          <p:cNvSpPr txBox="1"/>
          <p:nvPr/>
        </p:nvSpPr>
        <p:spPr>
          <a:xfrm>
            <a:off x="8554340" y="350378"/>
            <a:ext cx="2785929" cy="369332"/>
          </a:xfrm>
          <a:prstGeom prst="rect">
            <a:avLst/>
          </a:prstGeom>
          <a:noFill/>
        </p:spPr>
        <p:txBody>
          <a:bodyPr wrap="square" rtlCol="0">
            <a:spAutoFit/>
          </a:bodyPr>
          <a:lstStyle/>
          <a:p>
            <a:fld id="{97D249AB-574A-4C0D-9593-55B22D4E2741}" type="datetime1">
              <a:rPr lang="en-GB" smtClean="0"/>
              <a:t>27/06/2025</a:t>
            </a:fld>
            <a:endParaRPr lang="en-GB" dirty="0"/>
          </a:p>
        </p:txBody>
      </p:sp>
      <p:sp>
        <p:nvSpPr>
          <p:cNvPr id="2" name="Right Arrow 3">
            <a:extLst>
              <a:ext uri="{FF2B5EF4-FFF2-40B4-BE49-F238E27FC236}">
                <a16:creationId xmlns:a16="http://schemas.microsoft.com/office/drawing/2014/main" id="{ECAE6130-D8C9-E9B6-8034-40B3EF04BD34}"/>
              </a:ext>
            </a:extLst>
          </p:cNvPr>
          <p:cNvSpPr/>
          <p:nvPr/>
        </p:nvSpPr>
        <p:spPr>
          <a:xfrm>
            <a:off x="2798632" y="4729813"/>
            <a:ext cx="1097280" cy="459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sp>
        <p:nvSpPr>
          <p:cNvPr id="5" name="Right Arrow 4">
            <a:extLst>
              <a:ext uri="{FF2B5EF4-FFF2-40B4-BE49-F238E27FC236}">
                <a16:creationId xmlns:a16="http://schemas.microsoft.com/office/drawing/2014/main" id="{67BCB8EA-76C2-DE69-23DB-C8E1F01E0A58}"/>
              </a:ext>
            </a:extLst>
          </p:cNvPr>
          <p:cNvSpPr/>
          <p:nvPr/>
        </p:nvSpPr>
        <p:spPr>
          <a:xfrm>
            <a:off x="6108221" y="4729812"/>
            <a:ext cx="1097280" cy="459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sp>
        <p:nvSpPr>
          <p:cNvPr id="6" name="TextBox 5">
            <a:extLst>
              <a:ext uri="{FF2B5EF4-FFF2-40B4-BE49-F238E27FC236}">
                <a16:creationId xmlns:a16="http://schemas.microsoft.com/office/drawing/2014/main" id="{30CDD79C-8B9C-3DA0-F722-FDAB982DC34C}"/>
              </a:ext>
            </a:extLst>
          </p:cNvPr>
          <p:cNvSpPr txBox="1"/>
          <p:nvPr/>
        </p:nvSpPr>
        <p:spPr>
          <a:xfrm>
            <a:off x="1891562" y="4699122"/>
            <a:ext cx="367408"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a:ea typeface="+mn-ea"/>
                <a:cs typeface="Arial"/>
              </a:rPr>
              <a:t>3</a:t>
            </a:r>
          </a:p>
        </p:txBody>
      </p:sp>
      <p:sp>
        <p:nvSpPr>
          <p:cNvPr id="7" name="TextBox 6">
            <a:extLst>
              <a:ext uri="{FF2B5EF4-FFF2-40B4-BE49-F238E27FC236}">
                <a16:creationId xmlns:a16="http://schemas.microsoft.com/office/drawing/2014/main" id="{45DBABE1-4E38-FED3-E293-262C993F8555}"/>
              </a:ext>
            </a:extLst>
          </p:cNvPr>
          <p:cNvSpPr txBox="1"/>
          <p:nvPr/>
        </p:nvSpPr>
        <p:spPr>
          <a:xfrm>
            <a:off x="1893656" y="4699122"/>
            <a:ext cx="367408"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a:ea typeface="+mn-ea"/>
                <a:cs typeface="Arial"/>
              </a:rPr>
              <a:t>3</a:t>
            </a:r>
          </a:p>
        </p:txBody>
      </p:sp>
      <p:sp>
        <p:nvSpPr>
          <p:cNvPr id="8" name="TextBox 7">
            <a:extLst>
              <a:ext uri="{FF2B5EF4-FFF2-40B4-BE49-F238E27FC236}">
                <a16:creationId xmlns:a16="http://schemas.microsoft.com/office/drawing/2014/main" id="{EE6DF654-FF27-722C-CD25-C030F9A0085C}"/>
              </a:ext>
            </a:extLst>
          </p:cNvPr>
          <p:cNvSpPr txBox="1"/>
          <p:nvPr/>
        </p:nvSpPr>
        <p:spPr>
          <a:xfrm>
            <a:off x="4766148" y="4699122"/>
            <a:ext cx="550151"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a:ea typeface="+mn-ea"/>
                <a:cs typeface="Arial"/>
              </a:rPr>
              <a:t>13</a:t>
            </a:r>
          </a:p>
        </p:txBody>
      </p:sp>
      <p:sp>
        <p:nvSpPr>
          <p:cNvPr id="9" name="TextBox 8">
            <a:extLst>
              <a:ext uri="{FF2B5EF4-FFF2-40B4-BE49-F238E27FC236}">
                <a16:creationId xmlns:a16="http://schemas.microsoft.com/office/drawing/2014/main" id="{F4A45881-3D7C-2211-3928-C143DF7EA91F}"/>
              </a:ext>
            </a:extLst>
          </p:cNvPr>
          <p:cNvSpPr txBox="1"/>
          <p:nvPr/>
        </p:nvSpPr>
        <p:spPr>
          <a:xfrm>
            <a:off x="4764243" y="4699122"/>
            <a:ext cx="550151"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a:ea typeface="+mn-ea"/>
                <a:cs typeface="Arial"/>
              </a:rPr>
              <a:t>70</a:t>
            </a:r>
          </a:p>
        </p:txBody>
      </p:sp>
      <p:sp>
        <p:nvSpPr>
          <p:cNvPr id="10" name="Rounded Rectangle 1">
            <a:extLst>
              <a:ext uri="{FF2B5EF4-FFF2-40B4-BE49-F238E27FC236}">
                <a16:creationId xmlns:a16="http://schemas.microsoft.com/office/drawing/2014/main" id="{916122FC-977E-F36A-AE58-F6EFAAE38C9F}"/>
              </a:ext>
            </a:extLst>
          </p:cNvPr>
          <p:cNvSpPr/>
          <p:nvPr/>
        </p:nvSpPr>
        <p:spPr>
          <a:xfrm>
            <a:off x="3985470" y="4325056"/>
            <a:ext cx="2033195" cy="1269402"/>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Arial"/>
            </a:endParaRPr>
          </a:p>
        </p:txBody>
      </p:sp>
      <p:sp>
        <p:nvSpPr>
          <p:cNvPr id="11" name="TextBox 10">
            <a:extLst>
              <a:ext uri="{FF2B5EF4-FFF2-40B4-BE49-F238E27FC236}">
                <a16:creationId xmlns:a16="http://schemas.microsoft.com/office/drawing/2014/main" id="{F4A2D778-32B3-D7FB-2077-221C05B39A82}"/>
              </a:ext>
            </a:extLst>
          </p:cNvPr>
          <p:cNvSpPr txBox="1"/>
          <p:nvPr/>
        </p:nvSpPr>
        <p:spPr>
          <a:xfrm>
            <a:off x="1543710" y="3425486"/>
            <a:ext cx="1063112"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Arial"/>
                <a:ea typeface="+mn-ea"/>
                <a:cs typeface="Arial"/>
              </a:rPr>
              <a:t>Input</a:t>
            </a:r>
          </a:p>
        </p:txBody>
      </p:sp>
      <p:sp>
        <p:nvSpPr>
          <p:cNvPr id="12" name="TextBox 11">
            <a:extLst>
              <a:ext uri="{FF2B5EF4-FFF2-40B4-BE49-F238E27FC236}">
                <a16:creationId xmlns:a16="http://schemas.microsoft.com/office/drawing/2014/main" id="{C7269A54-EDEB-0EDB-9EA9-FAEFC1B8177E}"/>
              </a:ext>
            </a:extLst>
          </p:cNvPr>
          <p:cNvSpPr txBox="1"/>
          <p:nvPr/>
        </p:nvSpPr>
        <p:spPr>
          <a:xfrm>
            <a:off x="7273172" y="3429000"/>
            <a:ext cx="1362874"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Arial"/>
                <a:ea typeface="+mn-ea"/>
                <a:cs typeface="Arial"/>
              </a:rPr>
              <a:t>Output</a:t>
            </a:r>
          </a:p>
        </p:txBody>
      </p:sp>
      <mc:AlternateContent xmlns:mc="http://schemas.openxmlformats.org/markup-compatibility/2006" xmlns:a14="http://schemas.microsoft.com/office/drawing/2010/main">
        <mc:Choice Requires="a14">
          <p:sp>
            <p:nvSpPr>
              <p:cNvPr id="13" name="Rounded Rectangle 7">
                <a:extLst>
                  <a:ext uri="{FF2B5EF4-FFF2-40B4-BE49-F238E27FC236}">
                    <a16:creationId xmlns:a16="http://schemas.microsoft.com/office/drawing/2014/main" id="{29E333D0-DF30-B12C-5714-5EE8DC40ED41}"/>
                  </a:ext>
                </a:extLst>
              </p:cNvPr>
              <p:cNvSpPr/>
              <p:nvPr/>
            </p:nvSpPr>
            <p:spPr>
              <a:xfrm>
                <a:off x="3985469" y="4325056"/>
                <a:ext cx="2033195" cy="1269402"/>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2800" b="0" i="1" u="none" strike="noStrike" kern="1200" cap="none" spc="0" normalizeH="0" baseline="0" noProof="0">
                        <a:ln>
                          <a:noFill/>
                        </a:ln>
                        <a:solidFill>
                          <a:srgbClr val="000000"/>
                        </a:solidFill>
                        <a:effectLst/>
                        <a:uLnTx/>
                        <a:uFillTx/>
                        <a:latin typeface="Cambria Math" panose="02040503050406030204" pitchFamily="18" charset="0"/>
                        <a:ea typeface="+mn-ea"/>
                      </a:rPr>
                      <m:t>+</m:t>
                    </m:r>
                  </m:oMath>
                </a14:m>
                <a:r>
                  <a:rPr kumimoji="0" lang="en-GB" sz="2800" b="0" i="0" u="none" strike="noStrike" kern="1200" cap="none" spc="0" normalizeH="0" baseline="0" noProof="0" dirty="0">
                    <a:ln>
                      <a:noFill/>
                    </a:ln>
                    <a:solidFill>
                      <a:srgbClr val="000000"/>
                    </a:solidFill>
                    <a:effectLst/>
                    <a:uLnTx/>
                    <a:uFillTx/>
                    <a:latin typeface="Arial"/>
                    <a:ea typeface="+mn-ea"/>
                    <a:cs typeface="Arial"/>
                  </a:rPr>
                  <a:t> 10</a:t>
                </a:r>
              </a:p>
            </p:txBody>
          </p:sp>
        </mc:Choice>
        <mc:Fallback xmlns="">
          <p:sp>
            <p:nvSpPr>
              <p:cNvPr id="13" name="Rounded Rectangle 7">
                <a:extLst>
                  <a:ext uri="{FF2B5EF4-FFF2-40B4-BE49-F238E27FC236}">
                    <a16:creationId xmlns:a16="http://schemas.microsoft.com/office/drawing/2014/main" id="{29E333D0-DF30-B12C-5714-5EE8DC40ED41}"/>
                  </a:ext>
                </a:extLst>
              </p:cNvPr>
              <p:cNvSpPr>
                <a:spLocks noRot="1" noChangeAspect="1" noMove="1" noResize="1" noEditPoints="1" noAdjustHandles="1" noChangeArrowheads="1" noChangeShapeType="1" noTextEdit="1"/>
              </p:cNvSpPr>
              <p:nvPr/>
            </p:nvSpPr>
            <p:spPr>
              <a:xfrm>
                <a:off x="3985469" y="4325056"/>
                <a:ext cx="2033195" cy="1269402"/>
              </a:xfrm>
              <a:prstGeom prst="roundRect">
                <a:avLst/>
              </a:prstGeom>
              <a:blipFill>
                <a:blip r:embed="rId4"/>
                <a:stretch>
                  <a:fillRect/>
                </a:stretch>
              </a:blipFill>
              <a:ln w="76200">
                <a:solidFill>
                  <a:schemeClr val="accent1"/>
                </a:solidFill>
              </a:ln>
            </p:spPr>
            <p:txBody>
              <a:bodyPr/>
              <a:lstStyle/>
              <a:p>
                <a:r>
                  <a:rPr lang="en-GB">
                    <a:noFill/>
                  </a:rPr>
                  <a:t> </a:t>
                </a:r>
              </a:p>
            </p:txBody>
          </p:sp>
        </mc:Fallback>
      </mc:AlternateContent>
      <p:sp>
        <p:nvSpPr>
          <p:cNvPr id="14" name="TextBox 13">
            <a:extLst>
              <a:ext uri="{FF2B5EF4-FFF2-40B4-BE49-F238E27FC236}">
                <a16:creationId xmlns:a16="http://schemas.microsoft.com/office/drawing/2014/main" id="{ED5A31C3-074B-AA2C-86F3-83713A1961D1}"/>
              </a:ext>
            </a:extLst>
          </p:cNvPr>
          <p:cNvSpPr txBox="1"/>
          <p:nvPr/>
        </p:nvSpPr>
        <p:spPr>
          <a:xfrm>
            <a:off x="4150711" y="3429000"/>
            <a:ext cx="1702710"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Arial"/>
                <a:ea typeface="+mn-ea"/>
                <a:cs typeface="Arial"/>
              </a:rPr>
              <a:t>Function</a:t>
            </a:r>
          </a:p>
        </p:txBody>
      </p:sp>
      <mc:AlternateContent xmlns:mc="http://schemas.openxmlformats.org/markup-compatibility/2006" xmlns:a14="http://schemas.microsoft.com/office/drawing/2010/main">
        <mc:Choice Requires="a14">
          <p:sp>
            <p:nvSpPr>
              <p:cNvPr id="15" name="Rounded Rectangle 15">
                <a:extLst>
                  <a:ext uri="{FF2B5EF4-FFF2-40B4-BE49-F238E27FC236}">
                    <a16:creationId xmlns:a16="http://schemas.microsoft.com/office/drawing/2014/main" id="{A3B47D1C-8070-70C5-DC34-D6D05EE3DB0F}"/>
                  </a:ext>
                </a:extLst>
              </p:cNvPr>
              <p:cNvSpPr/>
              <p:nvPr/>
            </p:nvSpPr>
            <p:spPr>
              <a:xfrm>
                <a:off x="3985462" y="4321438"/>
                <a:ext cx="2033195" cy="1269402"/>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2800" b="0" i="1" u="none" strike="noStrike" kern="1200" cap="none" spc="0" normalizeH="0" baseline="0" noProof="0">
                        <a:ln>
                          <a:noFill/>
                        </a:ln>
                        <a:solidFill>
                          <a:srgbClr val="000000"/>
                        </a:solidFill>
                        <a:effectLst/>
                        <a:uLnTx/>
                        <a:uFillTx/>
                        <a:latin typeface="Cambria Math" panose="02040503050406030204" pitchFamily="18" charset="0"/>
                        <a:ea typeface="+mn-ea"/>
                      </a:rPr>
                      <m:t>−</m:t>
                    </m:r>
                  </m:oMath>
                </a14:m>
                <a:r>
                  <a:rPr kumimoji="0" lang="en-GB" sz="2800" b="0" i="0" u="none" strike="noStrike" kern="1200" cap="none" spc="0" normalizeH="0" baseline="0" noProof="0" dirty="0">
                    <a:ln>
                      <a:noFill/>
                    </a:ln>
                    <a:solidFill>
                      <a:srgbClr val="000000"/>
                    </a:solidFill>
                    <a:effectLst/>
                    <a:uLnTx/>
                    <a:uFillTx/>
                    <a:latin typeface="Arial"/>
                    <a:ea typeface="+mn-ea"/>
                    <a:cs typeface="Arial"/>
                  </a:rPr>
                  <a:t> 7.5</a:t>
                </a:r>
              </a:p>
            </p:txBody>
          </p:sp>
        </mc:Choice>
        <mc:Fallback xmlns="">
          <p:sp>
            <p:nvSpPr>
              <p:cNvPr id="15" name="Rounded Rectangle 15">
                <a:extLst>
                  <a:ext uri="{FF2B5EF4-FFF2-40B4-BE49-F238E27FC236}">
                    <a16:creationId xmlns:a16="http://schemas.microsoft.com/office/drawing/2014/main" id="{A3B47D1C-8070-70C5-DC34-D6D05EE3DB0F}"/>
                  </a:ext>
                </a:extLst>
              </p:cNvPr>
              <p:cNvSpPr>
                <a:spLocks noRot="1" noChangeAspect="1" noMove="1" noResize="1" noEditPoints="1" noAdjustHandles="1" noChangeArrowheads="1" noChangeShapeType="1" noTextEdit="1"/>
              </p:cNvSpPr>
              <p:nvPr/>
            </p:nvSpPr>
            <p:spPr>
              <a:xfrm>
                <a:off x="3985462" y="4321438"/>
                <a:ext cx="2033195" cy="1269402"/>
              </a:xfrm>
              <a:prstGeom prst="roundRect">
                <a:avLst/>
              </a:prstGeom>
              <a:blipFill>
                <a:blip r:embed="rId5"/>
                <a:stretch>
                  <a:fillRect/>
                </a:stretch>
              </a:blipFill>
              <a:ln w="76200">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ounded Rectangle 16">
                <a:extLst>
                  <a:ext uri="{FF2B5EF4-FFF2-40B4-BE49-F238E27FC236}">
                    <a16:creationId xmlns:a16="http://schemas.microsoft.com/office/drawing/2014/main" id="{1C96505A-DAFE-59C4-72C5-BD5748AE5085}"/>
                  </a:ext>
                </a:extLst>
              </p:cNvPr>
              <p:cNvSpPr/>
              <p:nvPr/>
            </p:nvSpPr>
            <p:spPr>
              <a:xfrm>
                <a:off x="3983368" y="4317820"/>
                <a:ext cx="2033195" cy="1269402"/>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m:t>
                    </m:r>
                  </m:oMath>
                </a14:m>
                <a:r>
                  <a:rPr kumimoji="0" lang="en-GB" sz="2800" b="0" i="0" u="none" strike="noStrike" kern="1200" cap="none" spc="0" normalizeH="0" baseline="0" noProof="0" dirty="0">
                    <a:ln>
                      <a:noFill/>
                    </a:ln>
                    <a:solidFill>
                      <a:srgbClr val="000000"/>
                    </a:solidFill>
                    <a:effectLst/>
                    <a:uLnTx/>
                    <a:uFillTx/>
                    <a:latin typeface="Arial"/>
                    <a:ea typeface="+mn-ea"/>
                    <a:cs typeface="Arial"/>
                  </a:rPr>
                  <a:t> 12</a:t>
                </a:r>
              </a:p>
            </p:txBody>
          </p:sp>
        </mc:Choice>
        <mc:Fallback xmlns="">
          <p:sp>
            <p:nvSpPr>
              <p:cNvPr id="16" name="Rounded Rectangle 16">
                <a:extLst>
                  <a:ext uri="{FF2B5EF4-FFF2-40B4-BE49-F238E27FC236}">
                    <a16:creationId xmlns:a16="http://schemas.microsoft.com/office/drawing/2014/main" id="{1C96505A-DAFE-59C4-72C5-BD5748AE5085}"/>
                  </a:ext>
                </a:extLst>
              </p:cNvPr>
              <p:cNvSpPr>
                <a:spLocks noRot="1" noChangeAspect="1" noMove="1" noResize="1" noEditPoints="1" noAdjustHandles="1" noChangeArrowheads="1" noChangeShapeType="1" noTextEdit="1"/>
              </p:cNvSpPr>
              <p:nvPr/>
            </p:nvSpPr>
            <p:spPr>
              <a:xfrm>
                <a:off x="3983368" y="4317820"/>
                <a:ext cx="2033195" cy="1269402"/>
              </a:xfrm>
              <a:prstGeom prst="roundRect">
                <a:avLst/>
              </a:prstGeom>
              <a:blipFill>
                <a:blip r:embed="rId6"/>
                <a:stretch>
                  <a:fillRect/>
                </a:stretch>
              </a:blipFill>
              <a:ln w="76200">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ounded Rectangle 18">
                <a:extLst>
                  <a:ext uri="{FF2B5EF4-FFF2-40B4-BE49-F238E27FC236}">
                    <a16:creationId xmlns:a16="http://schemas.microsoft.com/office/drawing/2014/main" id="{D4DFF572-D2BF-5499-2C6E-BED93C9AB857}"/>
                  </a:ext>
                </a:extLst>
              </p:cNvPr>
              <p:cNvSpPr/>
              <p:nvPr/>
            </p:nvSpPr>
            <p:spPr>
              <a:xfrm>
                <a:off x="3983368" y="4317820"/>
                <a:ext cx="2033195" cy="1269402"/>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a14:m>
                <a:r>
                  <a:rPr kumimoji="0" lang="en-GB" sz="2800" b="0" i="0" u="none" strike="noStrike" kern="1200" cap="none" spc="0" normalizeH="0" baseline="0" noProof="0" dirty="0">
                    <a:ln>
                      <a:noFill/>
                    </a:ln>
                    <a:solidFill>
                      <a:srgbClr val="000000"/>
                    </a:solidFill>
                    <a:effectLst/>
                    <a:uLnTx/>
                    <a:uFillTx/>
                    <a:latin typeface="Arial"/>
                    <a:ea typeface="+mn-ea"/>
                    <a:cs typeface="Arial"/>
                  </a:rPr>
                  <a:t> 8</a:t>
                </a:r>
              </a:p>
            </p:txBody>
          </p:sp>
        </mc:Choice>
        <mc:Fallback xmlns="">
          <p:sp>
            <p:nvSpPr>
              <p:cNvPr id="17" name="Rounded Rectangle 18">
                <a:extLst>
                  <a:ext uri="{FF2B5EF4-FFF2-40B4-BE49-F238E27FC236}">
                    <a16:creationId xmlns:a16="http://schemas.microsoft.com/office/drawing/2014/main" id="{D4DFF572-D2BF-5499-2C6E-BED93C9AB857}"/>
                  </a:ext>
                </a:extLst>
              </p:cNvPr>
              <p:cNvSpPr>
                <a:spLocks noRot="1" noChangeAspect="1" noMove="1" noResize="1" noEditPoints="1" noAdjustHandles="1" noChangeArrowheads="1" noChangeShapeType="1" noTextEdit="1"/>
              </p:cNvSpPr>
              <p:nvPr/>
            </p:nvSpPr>
            <p:spPr>
              <a:xfrm>
                <a:off x="3983368" y="4317820"/>
                <a:ext cx="2033195" cy="1269402"/>
              </a:xfrm>
              <a:prstGeom prst="roundRect">
                <a:avLst/>
              </a:prstGeom>
              <a:blipFill>
                <a:blip r:embed="rId7"/>
                <a:stretch>
                  <a:fillRect/>
                </a:stretch>
              </a:blipFill>
              <a:ln w="76200">
                <a:solidFill>
                  <a:schemeClr val="accent1"/>
                </a:solidFill>
              </a:ln>
            </p:spPr>
            <p:txBody>
              <a:bodyPr/>
              <a:lstStyle/>
              <a:p>
                <a:r>
                  <a:rPr lang="en-GB">
                    <a:noFill/>
                  </a:rPr>
                  <a:t> </a:t>
                </a:r>
              </a:p>
            </p:txBody>
          </p:sp>
        </mc:Fallback>
      </mc:AlternateContent>
      <p:sp>
        <p:nvSpPr>
          <p:cNvPr id="18" name="Rectangle 17">
            <a:extLst>
              <a:ext uri="{FF2B5EF4-FFF2-40B4-BE49-F238E27FC236}">
                <a16:creationId xmlns:a16="http://schemas.microsoft.com/office/drawing/2014/main" id="{C59F1BD6-BA6C-1E88-19A8-EE5639BE7D51}"/>
              </a:ext>
            </a:extLst>
          </p:cNvPr>
          <p:cNvSpPr/>
          <p:nvPr/>
        </p:nvSpPr>
        <p:spPr>
          <a:xfrm>
            <a:off x="457636" y="1239429"/>
            <a:ext cx="9058545"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a:ea typeface="+mn-ea"/>
                <a:cs typeface="Arial"/>
              </a:rPr>
              <a:t>From last lesson…</a:t>
            </a:r>
          </a:p>
          <a:p>
            <a:pPr defTabSz="457200">
              <a:defRPr/>
            </a:pPr>
            <a:endParaRPr kumimoji="0" lang="en-GB" sz="4000" b="0" i="0" u="none" strike="noStrike" kern="1200" cap="none" spc="0" normalizeH="0" baseline="0" noProof="0" dirty="0">
              <a:ln>
                <a:noFill/>
              </a:ln>
              <a:solidFill>
                <a:prstClr val="black"/>
              </a:solidFill>
              <a:effectLst/>
              <a:uLnTx/>
              <a:uFillTx/>
              <a:latin typeface="Calibri"/>
              <a:ea typeface="+mn-ea"/>
              <a:cs typeface="Arial"/>
            </a:endParaRPr>
          </a:p>
        </p:txBody>
      </p:sp>
      <p:sp>
        <p:nvSpPr>
          <p:cNvPr id="19" name="TextBox 18">
            <a:extLst>
              <a:ext uri="{FF2B5EF4-FFF2-40B4-BE49-F238E27FC236}">
                <a16:creationId xmlns:a16="http://schemas.microsoft.com/office/drawing/2014/main" id="{20EC572F-9626-C452-498C-ED6980726D62}"/>
              </a:ext>
            </a:extLst>
          </p:cNvPr>
          <p:cNvSpPr txBox="1"/>
          <p:nvPr/>
        </p:nvSpPr>
        <p:spPr>
          <a:xfrm>
            <a:off x="7750824" y="4666481"/>
            <a:ext cx="558744"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a:ea typeface="+mn-ea"/>
                <a:cs typeface="Arial"/>
              </a:rPr>
              <a:t>11</a:t>
            </a:r>
          </a:p>
        </p:txBody>
      </p:sp>
      <p:pic>
        <p:nvPicPr>
          <p:cNvPr id="21" name="Picture 20">
            <a:extLst>
              <a:ext uri="{FF2B5EF4-FFF2-40B4-BE49-F238E27FC236}">
                <a16:creationId xmlns:a16="http://schemas.microsoft.com/office/drawing/2014/main" id="{B65F3E74-3439-3DE0-0189-E97514E5EAE0}"/>
              </a:ext>
            </a:extLst>
          </p:cNvPr>
          <p:cNvPicPr>
            <a:picLocks noChangeAspect="1"/>
          </p:cNvPicPr>
          <p:nvPr/>
        </p:nvPicPr>
        <p:blipFill rotWithShape="1">
          <a:blip r:embed="rId8">
            <a:clrChange>
              <a:clrFrom>
                <a:srgbClr val="FFFFFF"/>
              </a:clrFrom>
              <a:clrTo>
                <a:srgbClr val="FFFFFF">
                  <a:alpha val="0"/>
                </a:srgbClr>
              </a:clrTo>
            </a:clrChange>
          </a:blip>
          <a:srcRect b="1495"/>
          <a:stretch/>
        </p:blipFill>
        <p:spPr>
          <a:xfrm>
            <a:off x="10877353" y="4480560"/>
            <a:ext cx="1391627" cy="1856630"/>
          </a:xfrm>
          <a:prstGeom prst="rect">
            <a:avLst/>
          </a:prstGeom>
        </p:spPr>
      </p:pic>
    </p:spTree>
    <p:custDataLst>
      <p:tags r:id="rId1"/>
    </p:custDataLst>
    <p:extLst>
      <p:ext uri="{BB962C8B-B14F-4D97-AF65-F5344CB8AC3E}">
        <p14:creationId xmlns:p14="http://schemas.microsoft.com/office/powerpoint/2010/main" val="71215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3">
            <a:extLst>
              <a:ext uri="{FF2B5EF4-FFF2-40B4-BE49-F238E27FC236}">
                <a16:creationId xmlns:a16="http://schemas.microsoft.com/office/drawing/2014/main" id="{0A728809-D278-C63E-D4D7-AEA4D1A43F82}"/>
              </a:ext>
            </a:extLst>
          </p:cNvPr>
          <p:cNvSpPr/>
          <p:nvPr/>
        </p:nvSpPr>
        <p:spPr>
          <a:xfrm>
            <a:off x="3050694" y="4718575"/>
            <a:ext cx="1097280" cy="459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sp>
        <p:nvSpPr>
          <p:cNvPr id="4" name="Right Arrow 4">
            <a:extLst>
              <a:ext uri="{FF2B5EF4-FFF2-40B4-BE49-F238E27FC236}">
                <a16:creationId xmlns:a16="http://schemas.microsoft.com/office/drawing/2014/main" id="{3D15D0C0-EF33-A547-19DC-B925E46A4A08}"/>
              </a:ext>
            </a:extLst>
          </p:cNvPr>
          <p:cNvSpPr/>
          <p:nvPr/>
        </p:nvSpPr>
        <p:spPr>
          <a:xfrm>
            <a:off x="6360283" y="4718574"/>
            <a:ext cx="1097280" cy="459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D2719EF-BD90-1A87-5802-5A52963E9809}"/>
                  </a:ext>
                </a:extLst>
              </p:cNvPr>
              <p:cNvSpPr txBox="1"/>
              <p:nvPr/>
            </p:nvSpPr>
            <p:spPr>
              <a:xfrm>
                <a:off x="2080722" y="4687884"/>
                <a:ext cx="493212"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Arial"/>
                        </a:rPr>
                        <m:t>𝑎</m:t>
                      </m:r>
                    </m:oMath>
                  </m:oMathPara>
                </a14:m>
                <a:endParaRPr kumimoji="0" lang="en-GB" sz="2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5" name="TextBox 4">
                <a:extLst>
                  <a:ext uri="{FF2B5EF4-FFF2-40B4-BE49-F238E27FC236}">
                    <a16:creationId xmlns:a16="http://schemas.microsoft.com/office/drawing/2014/main" id="{FD2719EF-BD90-1A87-5802-5A52963E9809}"/>
                  </a:ext>
                </a:extLst>
              </p:cNvPr>
              <p:cNvSpPr txBox="1">
                <a:spLocks noRot="1" noChangeAspect="1" noMove="1" noResize="1" noEditPoints="1" noAdjustHandles="1" noChangeArrowheads="1" noChangeShapeType="1" noTextEdit="1"/>
              </p:cNvSpPr>
              <p:nvPr/>
            </p:nvSpPr>
            <p:spPr>
              <a:xfrm>
                <a:off x="2080722" y="4687884"/>
                <a:ext cx="493212" cy="523220"/>
              </a:xfrm>
              <a:prstGeom prst="rect">
                <a:avLst/>
              </a:prstGeom>
              <a:blipFill>
                <a:blip r:embed="rId2"/>
                <a:stretch>
                  <a:fillRect/>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52F08665-6B04-BAF3-6D8C-6330C241B4BF}"/>
              </a:ext>
            </a:extLst>
          </p:cNvPr>
          <p:cNvSpPr txBox="1"/>
          <p:nvPr/>
        </p:nvSpPr>
        <p:spPr>
          <a:xfrm>
            <a:off x="5018210" y="4687884"/>
            <a:ext cx="550151"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a:ea typeface="+mn-ea"/>
                <a:cs typeface="Arial"/>
              </a:rPr>
              <a:t>13</a:t>
            </a:r>
          </a:p>
        </p:txBody>
      </p:sp>
      <p:sp>
        <p:nvSpPr>
          <p:cNvPr id="7" name="TextBox 6">
            <a:extLst>
              <a:ext uri="{FF2B5EF4-FFF2-40B4-BE49-F238E27FC236}">
                <a16:creationId xmlns:a16="http://schemas.microsoft.com/office/drawing/2014/main" id="{998C3690-6176-145B-854F-7B2A04D5F019}"/>
              </a:ext>
            </a:extLst>
          </p:cNvPr>
          <p:cNvSpPr txBox="1"/>
          <p:nvPr/>
        </p:nvSpPr>
        <p:spPr>
          <a:xfrm>
            <a:off x="5016305" y="4687884"/>
            <a:ext cx="550151"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a:ea typeface="+mn-ea"/>
                <a:cs typeface="Arial"/>
              </a:rPr>
              <a:t>70</a:t>
            </a:r>
          </a:p>
        </p:txBody>
      </p:sp>
      <p:sp>
        <p:nvSpPr>
          <p:cNvPr id="8" name="Rounded Rectangle 1">
            <a:extLst>
              <a:ext uri="{FF2B5EF4-FFF2-40B4-BE49-F238E27FC236}">
                <a16:creationId xmlns:a16="http://schemas.microsoft.com/office/drawing/2014/main" id="{DB63CB7E-0C00-3784-C2AB-6FEF6C0DC745}"/>
              </a:ext>
            </a:extLst>
          </p:cNvPr>
          <p:cNvSpPr/>
          <p:nvPr/>
        </p:nvSpPr>
        <p:spPr>
          <a:xfrm>
            <a:off x="4237532" y="4313818"/>
            <a:ext cx="2033195" cy="1269402"/>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Arial"/>
            </a:endParaRPr>
          </a:p>
        </p:txBody>
      </p:sp>
      <p:sp>
        <p:nvSpPr>
          <p:cNvPr id="9" name="TextBox 8">
            <a:extLst>
              <a:ext uri="{FF2B5EF4-FFF2-40B4-BE49-F238E27FC236}">
                <a16:creationId xmlns:a16="http://schemas.microsoft.com/office/drawing/2014/main" id="{43B69E4C-B5C9-5DE4-76C8-D5F35D35666A}"/>
              </a:ext>
            </a:extLst>
          </p:cNvPr>
          <p:cNvSpPr txBox="1"/>
          <p:nvPr/>
        </p:nvSpPr>
        <p:spPr>
          <a:xfrm>
            <a:off x="1795772" y="3414248"/>
            <a:ext cx="1063112"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Arial"/>
                <a:ea typeface="+mn-ea"/>
                <a:cs typeface="Arial"/>
              </a:rPr>
              <a:t>Input</a:t>
            </a:r>
          </a:p>
        </p:txBody>
      </p:sp>
      <p:sp>
        <p:nvSpPr>
          <p:cNvPr id="10" name="TextBox 9">
            <a:extLst>
              <a:ext uri="{FF2B5EF4-FFF2-40B4-BE49-F238E27FC236}">
                <a16:creationId xmlns:a16="http://schemas.microsoft.com/office/drawing/2014/main" id="{8C088AAD-5560-53A3-9837-5F28FDF4EE8F}"/>
              </a:ext>
            </a:extLst>
          </p:cNvPr>
          <p:cNvSpPr txBox="1"/>
          <p:nvPr/>
        </p:nvSpPr>
        <p:spPr>
          <a:xfrm>
            <a:off x="7525234" y="3417762"/>
            <a:ext cx="1362874"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Arial"/>
                <a:ea typeface="+mn-ea"/>
                <a:cs typeface="Arial"/>
              </a:rPr>
              <a:t>Output</a:t>
            </a:r>
          </a:p>
        </p:txBody>
      </p:sp>
      <mc:AlternateContent xmlns:mc="http://schemas.openxmlformats.org/markup-compatibility/2006" xmlns:a14="http://schemas.microsoft.com/office/drawing/2010/main">
        <mc:Choice Requires="a14">
          <p:sp>
            <p:nvSpPr>
              <p:cNvPr id="11" name="Rounded Rectangle 7">
                <a:extLst>
                  <a:ext uri="{FF2B5EF4-FFF2-40B4-BE49-F238E27FC236}">
                    <a16:creationId xmlns:a16="http://schemas.microsoft.com/office/drawing/2014/main" id="{E64EF6D5-4BA7-84BB-10A5-191BCE1A216D}"/>
                  </a:ext>
                </a:extLst>
              </p:cNvPr>
              <p:cNvSpPr/>
              <p:nvPr/>
            </p:nvSpPr>
            <p:spPr>
              <a:xfrm>
                <a:off x="4237531" y="4313818"/>
                <a:ext cx="2033195" cy="1269402"/>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2800" b="0" i="1" u="none" strike="noStrike" kern="1200" cap="none" spc="0" normalizeH="0" baseline="0" noProof="0">
                        <a:ln>
                          <a:noFill/>
                        </a:ln>
                        <a:solidFill>
                          <a:srgbClr val="000000"/>
                        </a:solidFill>
                        <a:effectLst/>
                        <a:uLnTx/>
                        <a:uFillTx/>
                        <a:latin typeface="Cambria Math" panose="02040503050406030204" pitchFamily="18" charset="0"/>
                        <a:ea typeface="+mn-ea"/>
                      </a:rPr>
                      <m:t>+</m:t>
                    </m:r>
                  </m:oMath>
                </a14:m>
                <a:r>
                  <a:rPr kumimoji="0" lang="en-GB" sz="2800" b="0" i="0" u="none" strike="noStrike" kern="1200" cap="none" spc="0" normalizeH="0" baseline="0" noProof="0" dirty="0">
                    <a:ln>
                      <a:noFill/>
                    </a:ln>
                    <a:solidFill>
                      <a:srgbClr val="000000"/>
                    </a:solidFill>
                    <a:effectLst/>
                    <a:uLnTx/>
                    <a:uFillTx/>
                    <a:latin typeface="Arial"/>
                    <a:ea typeface="+mn-ea"/>
                    <a:cs typeface="Arial"/>
                  </a:rPr>
                  <a:t> 10</a:t>
                </a:r>
              </a:p>
            </p:txBody>
          </p:sp>
        </mc:Choice>
        <mc:Fallback xmlns="">
          <p:sp>
            <p:nvSpPr>
              <p:cNvPr id="11" name="Rounded Rectangle 7">
                <a:extLst>
                  <a:ext uri="{FF2B5EF4-FFF2-40B4-BE49-F238E27FC236}">
                    <a16:creationId xmlns:a16="http://schemas.microsoft.com/office/drawing/2014/main" id="{E64EF6D5-4BA7-84BB-10A5-191BCE1A216D}"/>
                  </a:ext>
                </a:extLst>
              </p:cNvPr>
              <p:cNvSpPr>
                <a:spLocks noRot="1" noChangeAspect="1" noMove="1" noResize="1" noEditPoints="1" noAdjustHandles="1" noChangeArrowheads="1" noChangeShapeType="1" noTextEdit="1"/>
              </p:cNvSpPr>
              <p:nvPr/>
            </p:nvSpPr>
            <p:spPr>
              <a:xfrm>
                <a:off x="4237531" y="4313818"/>
                <a:ext cx="2033195" cy="1269402"/>
              </a:xfrm>
              <a:prstGeom prst="roundRect">
                <a:avLst/>
              </a:prstGeom>
              <a:blipFill>
                <a:blip r:embed="rId3"/>
                <a:stretch>
                  <a:fillRect/>
                </a:stretch>
              </a:blipFill>
              <a:ln w="76200">
                <a:solidFill>
                  <a:schemeClr val="accent1"/>
                </a:solidFill>
              </a:ln>
            </p:spPr>
            <p:txBody>
              <a:bodyPr/>
              <a:lstStyle/>
              <a:p>
                <a:r>
                  <a:rPr lang="en-GB">
                    <a:noFill/>
                  </a:rPr>
                  <a:t> </a:t>
                </a:r>
              </a:p>
            </p:txBody>
          </p:sp>
        </mc:Fallback>
      </mc:AlternateContent>
      <p:sp>
        <p:nvSpPr>
          <p:cNvPr id="12" name="TextBox 11">
            <a:extLst>
              <a:ext uri="{FF2B5EF4-FFF2-40B4-BE49-F238E27FC236}">
                <a16:creationId xmlns:a16="http://schemas.microsoft.com/office/drawing/2014/main" id="{6B125CEF-D030-76FB-7FB6-5D60225F4717}"/>
              </a:ext>
            </a:extLst>
          </p:cNvPr>
          <p:cNvSpPr txBox="1"/>
          <p:nvPr/>
        </p:nvSpPr>
        <p:spPr>
          <a:xfrm>
            <a:off x="4402773" y="3417762"/>
            <a:ext cx="1702710"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Arial"/>
                <a:ea typeface="+mn-ea"/>
                <a:cs typeface="Arial"/>
              </a:rPr>
              <a:t>Function</a:t>
            </a:r>
          </a:p>
        </p:txBody>
      </p:sp>
      <mc:AlternateContent xmlns:mc="http://schemas.openxmlformats.org/markup-compatibility/2006" xmlns:a14="http://schemas.microsoft.com/office/drawing/2010/main">
        <mc:Choice Requires="a14">
          <p:sp>
            <p:nvSpPr>
              <p:cNvPr id="13" name="Rounded Rectangle 15">
                <a:extLst>
                  <a:ext uri="{FF2B5EF4-FFF2-40B4-BE49-F238E27FC236}">
                    <a16:creationId xmlns:a16="http://schemas.microsoft.com/office/drawing/2014/main" id="{33F37C5A-30AD-3009-7CBF-AA5DA6D7759E}"/>
                  </a:ext>
                </a:extLst>
              </p:cNvPr>
              <p:cNvSpPr/>
              <p:nvPr/>
            </p:nvSpPr>
            <p:spPr>
              <a:xfrm>
                <a:off x="4237524" y="4310200"/>
                <a:ext cx="2033195" cy="1269402"/>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2800" b="0" i="1" u="none" strike="noStrike" kern="1200" cap="none" spc="0" normalizeH="0" baseline="0" noProof="0">
                        <a:ln>
                          <a:noFill/>
                        </a:ln>
                        <a:solidFill>
                          <a:srgbClr val="000000"/>
                        </a:solidFill>
                        <a:effectLst/>
                        <a:uLnTx/>
                        <a:uFillTx/>
                        <a:latin typeface="Cambria Math" panose="02040503050406030204" pitchFamily="18" charset="0"/>
                        <a:ea typeface="+mn-ea"/>
                      </a:rPr>
                      <m:t>−</m:t>
                    </m:r>
                  </m:oMath>
                </a14:m>
                <a:r>
                  <a:rPr kumimoji="0" lang="en-GB" sz="2800" b="0" i="0" u="none" strike="noStrike" kern="1200" cap="none" spc="0" normalizeH="0" baseline="0" noProof="0" dirty="0">
                    <a:ln>
                      <a:noFill/>
                    </a:ln>
                    <a:solidFill>
                      <a:srgbClr val="000000"/>
                    </a:solidFill>
                    <a:effectLst/>
                    <a:uLnTx/>
                    <a:uFillTx/>
                    <a:latin typeface="Arial"/>
                    <a:ea typeface="+mn-ea"/>
                    <a:cs typeface="Arial"/>
                  </a:rPr>
                  <a:t> 7.5</a:t>
                </a:r>
              </a:p>
            </p:txBody>
          </p:sp>
        </mc:Choice>
        <mc:Fallback xmlns="">
          <p:sp>
            <p:nvSpPr>
              <p:cNvPr id="13" name="Rounded Rectangle 15">
                <a:extLst>
                  <a:ext uri="{FF2B5EF4-FFF2-40B4-BE49-F238E27FC236}">
                    <a16:creationId xmlns:a16="http://schemas.microsoft.com/office/drawing/2014/main" id="{33F37C5A-30AD-3009-7CBF-AA5DA6D7759E}"/>
                  </a:ext>
                </a:extLst>
              </p:cNvPr>
              <p:cNvSpPr>
                <a:spLocks noRot="1" noChangeAspect="1" noMove="1" noResize="1" noEditPoints="1" noAdjustHandles="1" noChangeArrowheads="1" noChangeShapeType="1" noTextEdit="1"/>
              </p:cNvSpPr>
              <p:nvPr/>
            </p:nvSpPr>
            <p:spPr>
              <a:xfrm>
                <a:off x="4237524" y="4310200"/>
                <a:ext cx="2033195" cy="1269402"/>
              </a:xfrm>
              <a:prstGeom prst="roundRect">
                <a:avLst/>
              </a:prstGeom>
              <a:blipFill>
                <a:blip r:embed="rId4"/>
                <a:stretch>
                  <a:fillRect/>
                </a:stretch>
              </a:blipFill>
              <a:ln w="76200">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ounded Rectangle 16">
                <a:extLst>
                  <a:ext uri="{FF2B5EF4-FFF2-40B4-BE49-F238E27FC236}">
                    <a16:creationId xmlns:a16="http://schemas.microsoft.com/office/drawing/2014/main" id="{D5A0C76D-34F3-DEAC-3ADB-BEFD40BDA6FE}"/>
                  </a:ext>
                </a:extLst>
              </p:cNvPr>
              <p:cNvSpPr/>
              <p:nvPr/>
            </p:nvSpPr>
            <p:spPr>
              <a:xfrm>
                <a:off x="4235430" y="4306582"/>
                <a:ext cx="2033195" cy="1269402"/>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m:t>
                    </m:r>
                  </m:oMath>
                </a14:m>
                <a:r>
                  <a:rPr kumimoji="0" lang="en-GB" sz="2800" b="0" i="0" u="none" strike="noStrike" kern="1200" cap="none" spc="0" normalizeH="0" baseline="0" noProof="0" dirty="0">
                    <a:ln>
                      <a:noFill/>
                    </a:ln>
                    <a:solidFill>
                      <a:srgbClr val="000000"/>
                    </a:solidFill>
                    <a:effectLst/>
                    <a:uLnTx/>
                    <a:uFillTx/>
                    <a:latin typeface="Arial"/>
                    <a:ea typeface="+mn-ea"/>
                    <a:cs typeface="Arial"/>
                  </a:rPr>
                  <a:t> 12</a:t>
                </a:r>
              </a:p>
            </p:txBody>
          </p:sp>
        </mc:Choice>
        <mc:Fallback xmlns="">
          <p:sp>
            <p:nvSpPr>
              <p:cNvPr id="14" name="Rounded Rectangle 16">
                <a:extLst>
                  <a:ext uri="{FF2B5EF4-FFF2-40B4-BE49-F238E27FC236}">
                    <a16:creationId xmlns:a16="http://schemas.microsoft.com/office/drawing/2014/main" id="{D5A0C76D-34F3-DEAC-3ADB-BEFD40BDA6FE}"/>
                  </a:ext>
                </a:extLst>
              </p:cNvPr>
              <p:cNvSpPr>
                <a:spLocks noRot="1" noChangeAspect="1" noMove="1" noResize="1" noEditPoints="1" noAdjustHandles="1" noChangeArrowheads="1" noChangeShapeType="1" noTextEdit="1"/>
              </p:cNvSpPr>
              <p:nvPr/>
            </p:nvSpPr>
            <p:spPr>
              <a:xfrm>
                <a:off x="4235430" y="4306582"/>
                <a:ext cx="2033195" cy="1269402"/>
              </a:xfrm>
              <a:prstGeom prst="roundRect">
                <a:avLst/>
              </a:prstGeom>
              <a:blipFill>
                <a:blip r:embed="rId5"/>
                <a:stretch>
                  <a:fillRect/>
                </a:stretch>
              </a:blipFill>
              <a:ln w="76200">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ounded Rectangle 18">
                <a:extLst>
                  <a:ext uri="{FF2B5EF4-FFF2-40B4-BE49-F238E27FC236}">
                    <a16:creationId xmlns:a16="http://schemas.microsoft.com/office/drawing/2014/main" id="{137B7528-CF69-5BAC-0F07-3DEA3315D9B5}"/>
                  </a:ext>
                </a:extLst>
              </p:cNvPr>
              <p:cNvSpPr/>
              <p:nvPr/>
            </p:nvSpPr>
            <p:spPr>
              <a:xfrm>
                <a:off x="4235430" y="4306582"/>
                <a:ext cx="2033195" cy="1269402"/>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a14:m>
                <a:r>
                  <a:rPr kumimoji="0" lang="en-GB" sz="2800" b="0" i="0" u="none" strike="noStrike" kern="1200" cap="none" spc="0" normalizeH="0" baseline="0" noProof="0" dirty="0">
                    <a:ln>
                      <a:noFill/>
                    </a:ln>
                    <a:solidFill>
                      <a:srgbClr val="000000"/>
                    </a:solidFill>
                    <a:effectLst/>
                    <a:uLnTx/>
                    <a:uFillTx/>
                    <a:latin typeface="Arial"/>
                    <a:ea typeface="+mn-ea"/>
                    <a:cs typeface="Arial"/>
                  </a:rPr>
                  <a:t> 8</a:t>
                </a:r>
              </a:p>
            </p:txBody>
          </p:sp>
        </mc:Choice>
        <mc:Fallback xmlns="">
          <p:sp>
            <p:nvSpPr>
              <p:cNvPr id="15" name="Rounded Rectangle 18">
                <a:extLst>
                  <a:ext uri="{FF2B5EF4-FFF2-40B4-BE49-F238E27FC236}">
                    <a16:creationId xmlns:a16="http://schemas.microsoft.com/office/drawing/2014/main" id="{137B7528-CF69-5BAC-0F07-3DEA3315D9B5}"/>
                  </a:ext>
                </a:extLst>
              </p:cNvPr>
              <p:cNvSpPr>
                <a:spLocks noRot="1" noChangeAspect="1" noMove="1" noResize="1" noEditPoints="1" noAdjustHandles="1" noChangeArrowheads="1" noChangeShapeType="1" noTextEdit="1"/>
              </p:cNvSpPr>
              <p:nvPr/>
            </p:nvSpPr>
            <p:spPr>
              <a:xfrm>
                <a:off x="4235430" y="4306582"/>
                <a:ext cx="2033195" cy="1269402"/>
              </a:xfrm>
              <a:prstGeom prst="roundRect">
                <a:avLst/>
              </a:prstGeom>
              <a:blipFill>
                <a:blip r:embed="rId6"/>
                <a:stretch>
                  <a:fillRect/>
                </a:stretch>
              </a:blipFill>
              <a:ln w="76200">
                <a:solidFill>
                  <a:schemeClr val="accent1"/>
                </a:solidFill>
              </a:ln>
            </p:spPr>
            <p:txBody>
              <a:bodyPr/>
              <a:lstStyle/>
              <a:p>
                <a:r>
                  <a:rPr lang="en-GB">
                    <a:noFill/>
                  </a:rPr>
                  <a:t> </a:t>
                </a:r>
              </a:p>
            </p:txBody>
          </p:sp>
        </mc:Fallback>
      </mc:AlternateContent>
      <p:sp>
        <p:nvSpPr>
          <p:cNvPr id="16" name="Rectangle 15">
            <a:extLst>
              <a:ext uri="{FF2B5EF4-FFF2-40B4-BE49-F238E27FC236}">
                <a16:creationId xmlns:a16="http://schemas.microsoft.com/office/drawing/2014/main" id="{506F312B-1E66-AC90-B28F-7FAC158AA9EC}"/>
              </a:ext>
            </a:extLst>
          </p:cNvPr>
          <p:cNvSpPr/>
          <p:nvPr/>
        </p:nvSpPr>
        <p:spPr>
          <a:xfrm>
            <a:off x="709698" y="1228191"/>
            <a:ext cx="9058545"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a:ea typeface="+mn-ea"/>
                <a:cs typeface="Arial"/>
              </a:rPr>
              <a:t>What will</a:t>
            </a:r>
            <a:r>
              <a:rPr kumimoji="0" lang="en-GB" sz="4000" b="0" i="0" u="none" strike="noStrike" kern="1200" cap="none" spc="0" normalizeH="0" noProof="0" dirty="0">
                <a:ln>
                  <a:noFill/>
                </a:ln>
                <a:solidFill>
                  <a:prstClr val="black"/>
                </a:solidFill>
                <a:effectLst/>
                <a:uLnTx/>
                <a:uFillTx/>
                <a:latin typeface="Calibri"/>
                <a:ea typeface="+mn-ea"/>
                <a:cs typeface="Arial"/>
              </a:rPr>
              <a:t> the output be? </a:t>
            </a:r>
            <a:endParaRPr kumimoji="0" lang="en-GB" sz="4000" b="0" i="0" u="none" strike="noStrike" kern="1200" cap="none" spc="0" normalizeH="0" baseline="0" noProof="0" dirty="0">
              <a:ln>
                <a:noFill/>
              </a:ln>
              <a:solidFill>
                <a:prstClr val="black"/>
              </a:solidFill>
              <a:effectLst/>
              <a:uLnTx/>
              <a:uFillTx/>
              <a:latin typeface="Calibri"/>
              <a:ea typeface="+mn-ea"/>
              <a:cs typeface="Aria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EFB00DA-2502-683B-3CBA-13006C058848}"/>
                  </a:ext>
                </a:extLst>
              </p:cNvPr>
              <p:cNvSpPr txBox="1"/>
              <p:nvPr/>
            </p:nvSpPr>
            <p:spPr>
              <a:xfrm>
                <a:off x="7722649" y="4655243"/>
                <a:ext cx="1119217"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Arial"/>
                        </a:rPr>
                        <m:t>𝑎</m:t>
                      </m:r>
                      <m:r>
                        <a:rPr kumimoji="0" lang="en-GB" sz="2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Arial"/>
                        </a:rPr>
                        <m:t>+8</m:t>
                      </m:r>
                    </m:oMath>
                  </m:oMathPara>
                </a14:m>
                <a:endParaRPr kumimoji="0" lang="en-GB" sz="2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7" name="TextBox 16">
                <a:extLst>
                  <a:ext uri="{FF2B5EF4-FFF2-40B4-BE49-F238E27FC236}">
                    <a16:creationId xmlns:a16="http://schemas.microsoft.com/office/drawing/2014/main" id="{3EFB00DA-2502-683B-3CBA-13006C058848}"/>
                  </a:ext>
                </a:extLst>
              </p:cNvPr>
              <p:cNvSpPr txBox="1">
                <a:spLocks noRot="1" noChangeAspect="1" noMove="1" noResize="1" noEditPoints="1" noAdjustHandles="1" noChangeArrowheads="1" noChangeShapeType="1" noTextEdit="1"/>
              </p:cNvSpPr>
              <p:nvPr/>
            </p:nvSpPr>
            <p:spPr>
              <a:xfrm>
                <a:off x="7722649" y="4655243"/>
                <a:ext cx="1119217"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7B13597-62F9-4E59-9CA4-9AB0D62085BD}"/>
                  </a:ext>
                </a:extLst>
              </p:cNvPr>
              <p:cNvSpPr txBox="1"/>
              <p:nvPr/>
            </p:nvSpPr>
            <p:spPr>
              <a:xfrm>
                <a:off x="7720232" y="4340627"/>
                <a:ext cx="1119217"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Arial"/>
                        </a:rPr>
                        <m:t>8+</m:t>
                      </m:r>
                      <m:r>
                        <a:rPr kumimoji="0" lang="en-GB" sz="2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Arial"/>
                        </a:rPr>
                        <m:t>𝑎</m:t>
                      </m:r>
                    </m:oMath>
                  </m:oMathPara>
                </a14:m>
                <a:endParaRPr kumimoji="0" lang="en-GB" sz="2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8" name="TextBox 17">
                <a:extLst>
                  <a:ext uri="{FF2B5EF4-FFF2-40B4-BE49-F238E27FC236}">
                    <a16:creationId xmlns:a16="http://schemas.microsoft.com/office/drawing/2014/main" id="{67B13597-62F9-4E59-9CA4-9AB0D62085BD}"/>
                  </a:ext>
                </a:extLst>
              </p:cNvPr>
              <p:cNvSpPr txBox="1">
                <a:spLocks noRot="1" noChangeAspect="1" noMove="1" noResize="1" noEditPoints="1" noAdjustHandles="1" noChangeArrowheads="1" noChangeShapeType="1" noTextEdit="1"/>
              </p:cNvSpPr>
              <p:nvPr/>
            </p:nvSpPr>
            <p:spPr>
              <a:xfrm>
                <a:off x="7720232" y="4340627"/>
                <a:ext cx="1119217" cy="523220"/>
              </a:xfrm>
              <a:prstGeom prst="rect">
                <a:avLst/>
              </a:prstGeom>
              <a:blipFill>
                <a:blip r:embed="rId8"/>
                <a:stretch>
                  <a:fillRect/>
                </a:stretch>
              </a:blipFill>
            </p:spPr>
            <p:txBody>
              <a:bodyPr/>
              <a:lstStyle/>
              <a:p>
                <a:r>
                  <a:rPr lang="en-GB">
                    <a:noFill/>
                  </a:rPr>
                  <a:t> </a:t>
                </a:r>
              </a:p>
            </p:txBody>
          </p:sp>
        </mc:Fallback>
      </mc:AlternateContent>
      <p:sp>
        <p:nvSpPr>
          <p:cNvPr id="19" name="Text Placeholder 2">
            <a:extLst>
              <a:ext uri="{FF2B5EF4-FFF2-40B4-BE49-F238E27FC236}">
                <a16:creationId xmlns:a16="http://schemas.microsoft.com/office/drawing/2014/main" id="{0BE02B55-4A04-FC2E-CD18-4AAC0071494F}"/>
              </a:ext>
            </a:extLst>
          </p:cNvPr>
          <p:cNvSpPr>
            <a:spLocks noGrp="1"/>
          </p:cNvSpPr>
          <p:nvPr>
            <p:ph type="body" sz="quarter" idx="10"/>
          </p:nvPr>
        </p:nvSpPr>
        <p:spPr>
          <a:xfrm>
            <a:off x="425450" y="434975"/>
            <a:ext cx="9099550" cy="488950"/>
          </a:xfrm>
        </p:spPr>
        <p:txBody>
          <a:bodyPr/>
          <a:lstStyle/>
          <a:p>
            <a:r>
              <a:rPr lang="en-GB" sz="3600" b="1" u="sng" dirty="0"/>
              <a:t>TITLE: Algebraic Conventions </a:t>
            </a:r>
          </a:p>
        </p:txBody>
      </p:sp>
      <p:pic>
        <p:nvPicPr>
          <p:cNvPr id="2" name="Picture 1">
            <a:extLst>
              <a:ext uri="{FF2B5EF4-FFF2-40B4-BE49-F238E27FC236}">
                <a16:creationId xmlns:a16="http://schemas.microsoft.com/office/drawing/2014/main" id="{71F45386-9515-560C-6A45-FB319E011C14}"/>
              </a:ext>
            </a:extLst>
          </p:cNvPr>
          <p:cNvPicPr>
            <a:picLocks noChangeAspect="1"/>
          </p:cNvPicPr>
          <p:nvPr/>
        </p:nvPicPr>
        <p:blipFill rotWithShape="1">
          <a:blip r:embed="rId4">
            <a:clrChange>
              <a:clrFrom>
                <a:srgbClr val="FFFFFF"/>
              </a:clrFrom>
              <a:clrTo>
                <a:srgbClr val="FFFFFF">
                  <a:alpha val="0"/>
                </a:srgbClr>
              </a:clrTo>
            </a:clrChange>
          </a:blip>
          <a:srcRect b="1495"/>
          <a:stretch/>
        </p:blipFill>
        <p:spPr>
          <a:xfrm>
            <a:off x="9678729" y="3937468"/>
            <a:ext cx="2590252" cy="2399722"/>
          </a:xfrm>
          <a:prstGeom prst="rect">
            <a:avLst/>
          </a:prstGeom>
        </p:spPr>
      </p:pic>
    </p:spTree>
    <p:extLst>
      <p:ext uri="{BB962C8B-B14F-4D97-AF65-F5344CB8AC3E}">
        <p14:creationId xmlns:p14="http://schemas.microsoft.com/office/powerpoint/2010/main" val="296848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3">
            <a:extLst>
              <a:ext uri="{FF2B5EF4-FFF2-40B4-BE49-F238E27FC236}">
                <a16:creationId xmlns:a16="http://schemas.microsoft.com/office/drawing/2014/main" id="{004662A6-74C6-C726-F9F0-43833B18D497}"/>
              </a:ext>
            </a:extLst>
          </p:cNvPr>
          <p:cNvSpPr/>
          <p:nvPr/>
        </p:nvSpPr>
        <p:spPr>
          <a:xfrm>
            <a:off x="2766016" y="3924768"/>
            <a:ext cx="1097280" cy="459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sp>
        <p:nvSpPr>
          <p:cNvPr id="4" name="Right Arrow 4">
            <a:extLst>
              <a:ext uri="{FF2B5EF4-FFF2-40B4-BE49-F238E27FC236}">
                <a16:creationId xmlns:a16="http://schemas.microsoft.com/office/drawing/2014/main" id="{E8E3EF72-DD04-FB6A-82F0-2F091652B85F}"/>
              </a:ext>
            </a:extLst>
          </p:cNvPr>
          <p:cNvSpPr/>
          <p:nvPr/>
        </p:nvSpPr>
        <p:spPr>
          <a:xfrm>
            <a:off x="6075605" y="3924767"/>
            <a:ext cx="1097280" cy="459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96206D0-0D04-8CD0-FC48-91B6292B32E1}"/>
                  </a:ext>
                </a:extLst>
              </p:cNvPr>
              <p:cNvSpPr txBox="1"/>
              <p:nvPr/>
            </p:nvSpPr>
            <p:spPr>
              <a:xfrm>
                <a:off x="1796044" y="3894077"/>
                <a:ext cx="493212"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Arial"/>
                        </a:rPr>
                        <m:t>𝑥</m:t>
                      </m:r>
                    </m:oMath>
                  </m:oMathPara>
                </a14:m>
                <a:endParaRPr kumimoji="0" lang="en-GB" sz="2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5" name="TextBox 4">
                <a:extLst>
                  <a:ext uri="{FF2B5EF4-FFF2-40B4-BE49-F238E27FC236}">
                    <a16:creationId xmlns:a16="http://schemas.microsoft.com/office/drawing/2014/main" id="{296206D0-0D04-8CD0-FC48-91B6292B32E1}"/>
                  </a:ext>
                </a:extLst>
              </p:cNvPr>
              <p:cNvSpPr txBox="1">
                <a:spLocks noRot="1" noChangeAspect="1" noMove="1" noResize="1" noEditPoints="1" noAdjustHandles="1" noChangeArrowheads="1" noChangeShapeType="1" noTextEdit="1"/>
              </p:cNvSpPr>
              <p:nvPr/>
            </p:nvSpPr>
            <p:spPr>
              <a:xfrm>
                <a:off x="1796044" y="3894077"/>
                <a:ext cx="493212" cy="523220"/>
              </a:xfrm>
              <a:prstGeom prst="rect">
                <a:avLst/>
              </a:prstGeom>
              <a:blipFill>
                <a:blip r:embed="rId2"/>
                <a:stretch>
                  <a:fillRect/>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F13F768D-BB05-EB34-B9D9-7D3FE2D61572}"/>
              </a:ext>
            </a:extLst>
          </p:cNvPr>
          <p:cNvSpPr txBox="1"/>
          <p:nvPr/>
        </p:nvSpPr>
        <p:spPr>
          <a:xfrm>
            <a:off x="4733532" y="3894077"/>
            <a:ext cx="550151"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a:ea typeface="+mn-ea"/>
                <a:cs typeface="Arial"/>
              </a:rPr>
              <a:t>13</a:t>
            </a:r>
          </a:p>
        </p:txBody>
      </p:sp>
      <p:sp>
        <p:nvSpPr>
          <p:cNvPr id="7" name="TextBox 6">
            <a:extLst>
              <a:ext uri="{FF2B5EF4-FFF2-40B4-BE49-F238E27FC236}">
                <a16:creationId xmlns:a16="http://schemas.microsoft.com/office/drawing/2014/main" id="{60AA60A1-2759-B33E-4F0A-91B513CFC418}"/>
              </a:ext>
            </a:extLst>
          </p:cNvPr>
          <p:cNvSpPr txBox="1"/>
          <p:nvPr/>
        </p:nvSpPr>
        <p:spPr>
          <a:xfrm>
            <a:off x="4731627" y="3894077"/>
            <a:ext cx="550151"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a:ea typeface="+mn-ea"/>
                <a:cs typeface="Arial"/>
              </a:rPr>
              <a:t>70</a:t>
            </a:r>
          </a:p>
        </p:txBody>
      </p:sp>
      <p:sp>
        <p:nvSpPr>
          <p:cNvPr id="8" name="Rounded Rectangle 1">
            <a:extLst>
              <a:ext uri="{FF2B5EF4-FFF2-40B4-BE49-F238E27FC236}">
                <a16:creationId xmlns:a16="http://schemas.microsoft.com/office/drawing/2014/main" id="{1F2BA46B-7972-A3CF-EBE0-E50E1C8D0220}"/>
              </a:ext>
            </a:extLst>
          </p:cNvPr>
          <p:cNvSpPr/>
          <p:nvPr/>
        </p:nvSpPr>
        <p:spPr>
          <a:xfrm>
            <a:off x="3952854" y="3520011"/>
            <a:ext cx="2033195" cy="1269402"/>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Arial"/>
            </a:endParaRPr>
          </a:p>
        </p:txBody>
      </p:sp>
      <p:sp>
        <p:nvSpPr>
          <p:cNvPr id="9" name="TextBox 8">
            <a:extLst>
              <a:ext uri="{FF2B5EF4-FFF2-40B4-BE49-F238E27FC236}">
                <a16:creationId xmlns:a16="http://schemas.microsoft.com/office/drawing/2014/main" id="{6F9BD221-1918-D890-ACDB-673F5C7A9F50}"/>
              </a:ext>
            </a:extLst>
          </p:cNvPr>
          <p:cNvSpPr txBox="1"/>
          <p:nvPr/>
        </p:nvSpPr>
        <p:spPr>
          <a:xfrm>
            <a:off x="1511094" y="2620441"/>
            <a:ext cx="1063112"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Arial"/>
                <a:ea typeface="+mn-ea"/>
                <a:cs typeface="Arial"/>
              </a:rPr>
              <a:t>Input</a:t>
            </a:r>
          </a:p>
        </p:txBody>
      </p:sp>
      <p:sp>
        <p:nvSpPr>
          <p:cNvPr id="10" name="TextBox 9">
            <a:extLst>
              <a:ext uri="{FF2B5EF4-FFF2-40B4-BE49-F238E27FC236}">
                <a16:creationId xmlns:a16="http://schemas.microsoft.com/office/drawing/2014/main" id="{CA8CAEAD-6339-740D-3836-8D20CCCA149A}"/>
              </a:ext>
            </a:extLst>
          </p:cNvPr>
          <p:cNvSpPr txBox="1"/>
          <p:nvPr/>
        </p:nvSpPr>
        <p:spPr>
          <a:xfrm>
            <a:off x="7240556" y="2623955"/>
            <a:ext cx="1362874"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Arial"/>
                <a:ea typeface="+mn-ea"/>
                <a:cs typeface="Arial"/>
              </a:rPr>
              <a:t>Output</a:t>
            </a:r>
          </a:p>
        </p:txBody>
      </p:sp>
      <mc:AlternateContent xmlns:mc="http://schemas.openxmlformats.org/markup-compatibility/2006" xmlns:a14="http://schemas.microsoft.com/office/drawing/2010/main">
        <mc:Choice Requires="a14">
          <p:sp>
            <p:nvSpPr>
              <p:cNvPr id="11" name="Rounded Rectangle 7">
                <a:extLst>
                  <a:ext uri="{FF2B5EF4-FFF2-40B4-BE49-F238E27FC236}">
                    <a16:creationId xmlns:a16="http://schemas.microsoft.com/office/drawing/2014/main" id="{752CADDA-1A92-E8FC-8856-A75CC20C7EC5}"/>
                  </a:ext>
                </a:extLst>
              </p:cNvPr>
              <p:cNvSpPr/>
              <p:nvPr/>
            </p:nvSpPr>
            <p:spPr>
              <a:xfrm>
                <a:off x="3952853" y="3520011"/>
                <a:ext cx="2033195" cy="1269402"/>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2800" b="0" i="1" u="none" strike="noStrike" kern="1200" cap="none" spc="0" normalizeH="0" baseline="0" noProof="0">
                        <a:ln>
                          <a:noFill/>
                        </a:ln>
                        <a:solidFill>
                          <a:srgbClr val="000000"/>
                        </a:solidFill>
                        <a:effectLst/>
                        <a:uLnTx/>
                        <a:uFillTx/>
                        <a:latin typeface="Cambria Math" panose="02040503050406030204" pitchFamily="18" charset="0"/>
                        <a:ea typeface="+mn-ea"/>
                      </a:rPr>
                      <m:t>+</m:t>
                    </m:r>
                  </m:oMath>
                </a14:m>
                <a:r>
                  <a:rPr kumimoji="0" lang="en-GB" sz="2800" b="0" i="0" u="none" strike="noStrike" kern="1200" cap="none" spc="0" normalizeH="0" baseline="0" noProof="0" dirty="0">
                    <a:ln>
                      <a:noFill/>
                    </a:ln>
                    <a:solidFill>
                      <a:srgbClr val="000000"/>
                    </a:solidFill>
                    <a:effectLst/>
                    <a:uLnTx/>
                    <a:uFillTx/>
                    <a:latin typeface="Arial"/>
                    <a:ea typeface="+mn-ea"/>
                    <a:cs typeface="Arial"/>
                  </a:rPr>
                  <a:t> 10</a:t>
                </a:r>
              </a:p>
            </p:txBody>
          </p:sp>
        </mc:Choice>
        <mc:Fallback xmlns="">
          <p:sp>
            <p:nvSpPr>
              <p:cNvPr id="11" name="Rounded Rectangle 7">
                <a:extLst>
                  <a:ext uri="{FF2B5EF4-FFF2-40B4-BE49-F238E27FC236}">
                    <a16:creationId xmlns:a16="http://schemas.microsoft.com/office/drawing/2014/main" id="{752CADDA-1A92-E8FC-8856-A75CC20C7EC5}"/>
                  </a:ext>
                </a:extLst>
              </p:cNvPr>
              <p:cNvSpPr>
                <a:spLocks noRot="1" noChangeAspect="1" noMove="1" noResize="1" noEditPoints="1" noAdjustHandles="1" noChangeArrowheads="1" noChangeShapeType="1" noTextEdit="1"/>
              </p:cNvSpPr>
              <p:nvPr/>
            </p:nvSpPr>
            <p:spPr>
              <a:xfrm>
                <a:off x="3952853" y="3520011"/>
                <a:ext cx="2033195" cy="1269402"/>
              </a:xfrm>
              <a:prstGeom prst="roundRect">
                <a:avLst/>
              </a:prstGeom>
              <a:blipFill>
                <a:blip r:embed="rId3"/>
                <a:stretch>
                  <a:fillRect/>
                </a:stretch>
              </a:blipFill>
              <a:ln w="76200">
                <a:solidFill>
                  <a:schemeClr val="accent1"/>
                </a:solidFill>
              </a:ln>
            </p:spPr>
            <p:txBody>
              <a:bodyPr/>
              <a:lstStyle/>
              <a:p>
                <a:r>
                  <a:rPr lang="en-GB">
                    <a:noFill/>
                  </a:rPr>
                  <a:t> </a:t>
                </a:r>
              </a:p>
            </p:txBody>
          </p:sp>
        </mc:Fallback>
      </mc:AlternateContent>
      <p:sp>
        <p:nvSpPr>
          <p:cNvPr id="12" name="TextBox 11">
            <a:extLst>
              <a:ext uri="{FF2B5EF4-FFF2-40B4-BE49-F238E27FC236}">
                <a16:creationId xmlns:a16="http://schemas.microsoft.com/office/drawing/2014/main" id="{BCFCD089-09DF-CE96-1EE4-121004E8AAC4}"/>
              </a:ext>
            </a:extLst>
          </p:cNvPr>
          <p:cNvSpPr txBox="1"/>
          <p:nvPr/>
        </p:nvSpPr>
        <p:spPr>
          <a:xfrm>
            <a:off x="4118095" y="2623955"/>
            <a:ext cx="1702710"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Arial"/>
                <a:ea typeface="+mn-ea"/>
                <a:cs typeface="Arial"/>
              </a:rPr>
              <a:t>Function</a:t>
            </a:r>
          </a:p>
        </p:txBody>
      </p:sp>
      <mc:AlternateContent xmlns:mc="http://schemas.openxmlformats.org/markup-compatibility/2006" xmlns:a14="http://schemas.microsoft.com/office/drawing/2010/main">
        <mc:Choice Requires="a14">
          <p:sp>
            <p:nvSpPr>
              <p:cNvPr id="13" name="Rounded Rectangle 15">
                <a:extLst>
                  <a:ext uri="{FF2B5EF4-FFF2-40B4-BE49-F238E27FC236}">
                    <a16:creationId xmlns:a16="http://schemas.microsoft.com/office/drawing/2014/main" id="{10F7494C-5C82-02C0-3984-3BBED1E7E599}"/>
                  </a:ext>
                </a:extLst>
              </p:cNvPr>
              <p:cNvSpPr/>
              <p:nvPr/>
            </p:nvSpPr>
            <p:spPr>
              <a:xfrm>
                <a:off x="3952846" y="3516393"/>
                <a:ext cx="2033195" cy="1269402"/>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2800" b="0" i="1" u="none" strike="noStrike" kern="1200" cap="none" spc="0" normalizeH="0" baseline="0" noProof="0">
                        <a:ln>
                          <a:noFill/>
                        </a:ln>
                        <a:solidFill>
                          <a:srgbClr val="000000"/>
                        </a:solidFill>
                        <a:effectLst/>
                        <a:uLnTx/>
                        <a:uFillTx/>
                        <a:latin typeface="Cambria Math" panose="02040503050406030204" pitchFamily="18" charset="0"/>
                        <a:ea typeface="+mn-ea"/>
                      </a:rPr>
                      <m:t>−</m:t>
                    </m:r>
                  </m:oMath>
                </a14:m>
                <a:r>
                  <a:rPr kumimoji="0" lang="en-GB" sz="2800" b="0" i="0" u="none" strike="noStrike" kern="1200" cap="none" spc="0" normalizeH="0" baseline="0" noProof="0" dirty="0">
                    <a:ln>
                      <a:noFill/>
                    </a:ln>
                    <a:solidFill>
                      <a:srgbClr val="000000"/>
                    </a:solidFill>
                    <a:effectLst/>
                    <a:uLnTx/>
                    <a:uFillTx/>
                    <a:latin typeface="Arial"/>
                    <a:ea typeface="+mn-ea"/>
                    <a:cs typeface="Arial"/>
                  </a:rPr>
                  <a:t> 7.5</a:t>
                </a:r>
              </a:p>
            </p:txBody>
          </p:sp>
        </mc:Choice>
        <mc:Fallback xmlns="">
          <p:sp>
            <p:nvSpPr>
              <p:cNvPr id="13" name="Rounded Rectangle 15">
                <a:extLst>
                  <a:ext uri="{FF2B5EF4-FFF2-40B4-BE49-F238E27FC236}">
                    <a16:creationId xmlns:a16="http://schemas.microsoft.com/office/drawing/2014/main" id="{10F7494C-5C82-02C0-3984-3BBED1E7E599}"/>
                  </a:ext>
                </a:extLst>
              </p:cNvPr>
              <p:cNvSpPr>
                <a:spLocks noRot="1" noChangeAspect="1" noMove="1" noResize="1" noEditPoints="1" noAdjustHandles="1" noChangeArrowheads="1" noChangeShapeType="1" noTextEdit="1"/>
              </p:cNvSpPr>
              <p:nvPr/>
            </p:nvSpPr>
            <p:spPr>
              <a:xfrm>
                <a:off x="3952846" y="3516393"/>
                <a:ext cx="2033195" cy="1269402"/>
              </a:xfrm>
              <a:prstGeom prst="roundRect">
                <a:avLst/>
              </a:prstGeom>
              <a:blipFill>
                <a:blip r:embed="rId4"/>
                <a:stretch>
                  <a:fillRect/>
                </a:stretch>
              </a:blipFill>
              <a:ln w="76200">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ounded Rectangle 16">
                <a:extLst>
                  <a:ext uri="{FF2B5EF4-FFF2-40B4-BE49-F238E27FC236}">
                    <a16:creationId xmlns:a16="http://schemas.microsoft.com/office/drawing/2014/main" id="{E9D95975-7D04-74F0-7003-7910ADBCD375}"/>
                  </a:ext>
                </a:extLst>
              </p:cNvPr>
              <p:cNvSpPr/>
              <p:nvPr/>
            </p:nvSpPr>
            <p:spPr>
              <a:xfrm>
                <a:off x="3950752" y="3512775"/>
                <a:ext cx="2033195" cy="1269402"/>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m:t>
                    </m:r>
                  </m:oMath>
                </a14:m>
                <a:r>
                  <a:rPr kumimoji="0" lang="en-GB" sz="2800" b="0" i="0" u="none" strike="noStrike" kern="1200" cap="none" spc="0" normalizeH="0" baseline="0" noProof="0" dirty="0">
                    <a:ln>
                      <a:noFill/>
                    </a:ln>
                    <a:solidFill>
                      <a:srgbClr val="000000"/>
                    </a:solidFill>
                    <a:effectLst/>
                    <a:uLnTx/>
                    <a:uFillTx/>
                    <a:latin typeface="Arial"/>
                    <a:ea typeface="+mn-ea"/>
                    <a:cs typeface="Arial"/>
                  </a:rPr>
                  <a:t> 12</a:t>
                </a:r>
              </a:p>
            </p:txBody>
          </p:sp>
        </mc:Choice>
        <mc:Fallback xmlns="">
          <p:sp>
            <p:nvSpPr>
              <p:cNvPr id="14" name="Rounded Rectangle 16">
                <a:extLst>
                  <a:ext uri="{FF2B5EF4-FFF2-40B4-BE49-F238E27FC236}">
                    <a16:creationId xmlns:a16="http://schemas.microsoft.com/office/drawing/2014/main" id="{E9D95975-7D04-74F0-7003-7910ADBCD375}"/>
                  </a:ext>
                </a:extLst>
              </p:cNvPr>
              <p:cNvSpPr>
                <a:spLocks noRot="1" noChangeAspect="1" noMove="1" noResize="1" noEditPoints="1" noAdjustHandles="1" noChangeArrowheads="1" noChangeShapeType="1" noTextEdit="1"/>
              </p:cNvSpPr>
              <p:nvPr/>
            </p:nvSpPr>
            <p:spPr>
              <a:xfrm>
                <a:off x="3950752" y="3512775"/>
                <a:ext cx="2033195" cy="1269402"/>
              </a:xfrm>
              <a:prstGeom prst="roundRect">
                <a:avLst/>
              </a:prstGeom>
              <a:blipFill>
                <a:blip r:embed="rId5"/>
                <a:stretch>
                  <a:fillRect/>
                </a:stretch>
              </a:blipFill>
              <a:ln w="76200">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ounded Rectangle 18">
                <a:extLst>
                  <a:ext uri="{FF2B5EF4-FFF2-40B4-BE49-F238E27FC236}">
                    <a16:creationId xmlns:a16="http://schemas.microsoft.com/office/drawing/2014/main" id="{2C741D46-054A-F861-0385-6A9D3283B0DB}"/>
                  </a:ext>
                </a:extLst>
              </p:cNvPr>
              <p:cNvSpPr/>
              <p:nvPr/>
            </p:nvSpPr>
            <p:spPr>
              <a:xfrm>
                <a:off x="3950752" y="3512775"/>
                <a:ext cx="2033195" cy="1269402"/>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a14:m>
                <a:r>
                  <a:rPr kumimoji="0" lang="en-GB" sz="2800" b="0" i="0" u="none" strike="noStrike" kern="1200" cap="none" spc="0" normalizeH="0" baseline="0" noProof="0" dirty="0">
                    <a:ln>
                      <a:noFill/>
                    </a:ln>
                    <a:solidFill>
                      <a:srgbClr val="000000"/>
                    </a:solidFill>
                    <a:effectLst/>
                    <a:uLnTx/>
                    <a:uFillTx/>
                    <a:latin typeface="Arial"/>
                    <a:ea typeface="+mn-ea"/>
                    <a:cs typeface="Arial"/>
                  </a:rPr>
                  <a:t> 9</a:t>
                </a:r>
              </a:p>
            </p:txBody>
          </p:sp>
        </mc:Choice>
        <mc:Fallback xmlns="">
          <p:sp>
            <p:nvSpPr>
              <p:cNvPr id="15" name="Rounded Rectangle 18">
                <a:extLst>
                  <a:ext uri="{FF2B5EF4-FFF2-40B4-BE49-F238E27FC236}">
                    <a16:creationId xmlns:a16="http://schemas.microsoft.com/office/drawing/2014/main" id="{2C741D46-054A-F861-0385-6A9D3283B0DB}"/>
                  </a:ext>
                </a:extLst>
              </p:cNvPr>
              <p:cNvSpPr>
                <a:spLocks noRot="1" noChangeAspect="1" noMove="1" noResize="1" noEditPoints="1" noAdjustHandles="1" noChangeArrowheads="1" noChangeShapeType="1" noTextEdit="1"/>
              </p:cNvSpPr>
              <p:nvPr/>
            </p:nvSpPr>
            <p:spPr>
              <a:xfrm>
                <a:off x="3950752" y="3512775"/>
                <a:ext cx="2033195" cy="1269402"/>
              </a:xfrm>
              <a:prstGeom prst="roundRect">
                <a:avLst/>
              </a:prstGeom>
              <a:blipFill>
                <a:blip r:embed="rId6"/>
                <a:stretch>
                  <a:fillRect/>
                </a:stretch>
              </a:blipFill>
              <a:ln w="76200">
                <a:solidFill>
                  <a:schemeClr val="accent1"/>
                </a:solidFill>
              </a:ln>
            </p:spPr>
            <p:txBody>
              <a:bodyPr/>
              <a:lstStyle/>
              <a:p>
                <a:r>
                  <a:rPr lang="en-GB">
                    <a:noFill/>
                  </a:rPr>
                  <a:t> </a:t>
                </a:r>
              </a:p>
            </p:txBody>
          </p:sp>
        </mc:Fallback>
      </mc:AlternateContent>
      <p:sp>
        <p:nvSpPr>
          <p:cNvPr id="16" name="Rectangle 15">
            <a:extLst>
              <a:ext uri="{FF2B5EF4-FFF2-40B4-BE49-F238E27FC236}">
                <a16:creationId xmlns:a16="http://schemas.microsoft.com/office/drawing/2014/main" id="{B83ED0D5-4A67-261A-DEC9-7C70F978098A}"/>
              </a:ext>
            </a:extLst>
          </p:cNvPr>
          <p:cNvSpPr/>
          <p:nvPr/>
        </p:nvSpPr>
        <p:spPr>
          <a:xfrm>
            <a:off x="477429" y="1244460"/>
            <a:ext cx="9058545"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a:ea typeface="+mn-ea"/>
                <a:cs typeface="Arial"/>
              </a:rPr>
              <a:t>What will the output be?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5E1E49E-F439-B122-8691-F2D697744197}"/>
                  </a:ext>
                </a:extLst>
              </p:cNvPr>
              <p:cNvSpPr txBox="1"/>
              <p:nvPr/>
            </p:nvSpPr>
            <p:spPr>
              <a:xfrm>
                <a:off x="7437971" y="3861436"/>
                <a:ext cx="1119217"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Arial"/>
                        </a:rPr>
                        <m:t>𝑥</m:t>
                      </m:r>
                      <m:r>
                        <a:rPr kumimoji="0" lang="en-GB" sz="2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Arial"/>
                        </a:rPr>
                        <m:t>−9</m:t>
                      </m:r>
                    </m:oMath>
                  </m:oMathPara>
                </a14:m>
                <a:endParaRPr kumimoji="0" lang="en-GB" sz="2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7" name="TextBox 16">
                <a:extLst>
                  <a:ext uri="{FF2B5EF4-FFF2-40B4-BE49-F238E27FC236}">
                    <a16:creationId xmlns:a16="http://schemas.microsoft.com/office/drawing/2014/main" id="{65E1E49E-F439-B122-8691-F2D697744197}"/>
                  </a:ext>
                </a:extLst>
              </p:cNvPr>
              <p:cNvSpPr txBox="1">
                <a:spLocks noRot="1" noChangeAspect="1" noMove="1" noResize="1" noEditPoints="1" noAdjustHandles="1" noChangeArrowheads="1" noChangeShapeType="1" noTextEdit="1"/>
              </p:cNvSpPr>
              <p:nvPr/>
            </p:nvSpPr>
            <p:spPr>
              <a:xfrm>
                <a:off x="7437971" y="3861436"/>
                <a:ext cx="1119217"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0A5CC073-2C2A-9698-5537-A1CFFB0A55B7}"/>
                  </a:ext>
                </a:extLst>
              </p:cNvPr>
              <p:cNvSpPr/>
              <p:nvPr/>
            </p:nvSpPr>
            <p:spPr>
              <a:xfrm>
                <a:off x="752505" y="5532593"/>
                <a:ext cx="9058545"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a:ea typeface="+mn-ea"/>
                    <a:cs typeface="Arial"/>
                  </a:rPr>
                  <a:t>Could we also write</a:t>
                </a:r>
                <a:r>
                  <a:rPr kumimoji="0" lang="en-GB" sz="4000" b="0" i="0" u="none" strike="noStrike" kern="1200" cap="none" spc="0" normalizeH="0" noProof="0" dirty="0">
                    <a:ln>
                      <a:noFill/>
                    </a:ln>
                    <a:solidFill>
                      <a:prstClr val="black"/>
                    </a:solidFill>
                    <a:effectLst/>
                    <a:uLnTx/>
                    <a:uFillTx/>
                    <a:latin typeface="Calibri"/>
                    <a:ea typeface="+mn-ea"/>
                    <a:cs typeface="Arial"/>
                  </a:rPr>
                  <a:t> the output as </a:t>
                </a:r>
                <a14:m>
                  <m:oMath xmlns:m="http://schemas.openxmlformats.org/officeDocument/2006/math">
                    <m:r>
                      <a:rPr kumimoji="0" lang="en-GB" sz="4000" b="0" i="1" u="none" strike="noStrike" kern="1200" cap="none" spc="0" normalizeH="0" noProof="0" smtClean="0">
                        <a:ln>
                          <a:noFill/>
                        </a:ln>
                        <a:solidFill>
                          <a:prstClr val="black"/>
                        </a:solidFill>
                        <a:effectLst/>
                        <a:uLnTx/>
                        <a:uFillTx/>
                        <a:latin typeface="Cambria Math" panose="02040503050406030204" pitchFamily="18" charset="0"/>
                        <a:ea typeface="+mn-ea"/>
                        <a:cs typeface="Arial"/>
                      </a:rPr>
                      <m:t>9−</m:t>
                    </m:r>
                    <m:r>
                      <a:rPr kumimoji="0" lang="en-GB" sz="4000" b="0" i="1" u="none" strike="noStrike" kern="1200" cap="none" spc="0" normalizeH="0" noProof="0" smtClean="0">
                        <a:ln>
                          <a:noFill/>
                        </a:ln>
                        <a:solidFill>
                          <a:prstClr val="black"/>
                        </a:solidFill>
                        <a:effectLst/>
                        <a:uLnTx/>
                        <a:uFillTx/>
                        <a:latin typeface="Cambria Math" panose="02040503050406030204" pitchFamily="18" charset="0"/>
                        <a:ea typeface="+mn-ea"/>
                        <a:cs typeface="Arial"/>
                      </a:rPr>
                      <m:t>𝑥</m:t>
                    </m:r>
                    <m:r>
                      <a:rPr kumimoji="0" lang="en-GB" sz="4000" b="0" i="1" u="none" strike="noStrike" kern="1200" cap="none" spc="0" normalizeH="0" noProof="0" smtClean="0">
                        <a:ln>
                          <a:noFill/>
                        </a:ln>
                        <a:solidFill>
                          <a:prstClr val="black"/>
                        </a:solidFill>
                        <a:effectLst/>
                        <a:uLnTx/>
                        <a:uFillTx/>
                        <a:latin typeface="Cambria Math" panose="02040503050406030204" pitchFamily="18" charset="0"/>
                        <a:ea typeface="+mn-ea"/>
                        <a:cs typeface="Arial"/>
                      </a:rPr>
                      <m:t>?</m:t>
                    </m:r>
                  </m:oMath>
                </a14:m>
                <a:endParaRPr kumimoji="0" lang="en-GB" sz="4000" b="0" i="0" u="none" strike="noStrike" kern="1200" cap="none" spc="0" normalizeH="0" baseline="0" noProof="0" dirty="0">
                  <a:ln>
                    <a:noFill/>
                  </a:ln>
                  <a:solidFill>
                    <a:prstClr val="black"/>
                  </a:solidFill>
                  <a:effectLst/>
                  <a:uLnTx/>
                  <a:uFillTx/>
                  <a:latin typeface="Calibri"/>
                  <a:ea typeface="+mn-ea"/>
                  <a:cs typeface="Arial"/>
                </a:endParaRPr>
              </a:p>
            </p:txBody>
          </p:sp>
        </mc:Choice>
        <mc:Fallback xmlns="">
          <p:sp>
            <p:nvSpPr>
              <p:cNvPr id="18" name="Rectangle 17">
                <a:extLst>
                  <a:ext uri="{FF2B5EF4-FFF2-40B4-BE49-F238E27FC236}">
                    <a16:creationId xmlns:a16="http://schemas.microsoft.com/office/drawing/2014/main" id="{0A5CC073-2C2A-9698-5537-A1CFFB0A55B7}"/>
                  </a:ext>
                </a:extLst>
              </p:cNvPr>
              <p:cNvSpPr>
                <a:spLocks noRot="1" noChangeAspect="1" noMove="1" noResize="1" noEditPoints="1" noAdjustHandles="1" noChangeArrowheads="1" noChangeShapeType="1" noTextEdit="1"/>
              </p:cNvSpPr>
              <p:nvPr/>
            </p:nvSpPr>
            <p:spPr>
              <a:xfrm>
                <a:off x="752505" y="5532593"/>
                <a:ext cx="9058545" cy="707886"/>
              </a:xfrm>
              <a:prstGeom prst="rect">
                <a:avLst/>
              </a:prstGeom>
              <a:blipFill>
                <a:blip r:embed="rId8"/>
                <a:stretch>
                  <a:fillRect l="-2355" t="-15517" b="-36207"/>
                </a:stretch>
              </a:blipFill>
            </p:spPr>
            <p:txBody>
              <a:bodyPr/>
              <a:lstStyle/>
              <a:p>
                <a:r>
                  <a:rPr lang="en-GB">
                    <a:noFill/>
                  </a:rPr>
                  <a:t> </a:t>
                </a:r>
              </a:p>
            </p:txBody>
          </p:sp>
        </mc:Fallback>
      </mc:AlternateContent>
      <p:sp>
        <p:nvSpPr>
          <p:cNvPr id="19" name="Text Placeholder 2">
            <a:extLst>
              <a:ext uri="{FF2B5EF4-FFF2-40B4-BE49-F238E27FC236}">
                <a16:creationId xmlns:a16="http://schemas.microsoft.com/office/drawing/2014/main" id="{3FC681FA-6C34-CA4F-A250-AEF081432EDC}"/>
              </a:ext>
            </a:extLst>
          </p:cNvPr>
          <p:cNvSpPr>
            <a:spLocks noGrp="1"/>
          </p:cNvSpPr>
          <p:nvPr>
            <p:ph type="body" sz="quarter" idx="10"/>
          </p:nvPr>
        </p:nvSpPr>
        <p:spPr>
          <a:xfrm>
            <a:off x="416631" y="344312"/>
            <a:ext cx="9099550" cy="488983"/>
          </a:xfrm>
        </p:spPr>
        <p:txBody>
          <a:bodyPr/>
          <a:lstStyle/>
          <a:p>
            <a:r>
              <a:rPr lang="en-GB" sz="3600" b="1" u="sng" dirty="0"/>
              <a:t>TITLE: Algebraic Conventions </a:t>
            </a:r>
          </a:p>
        </p:txBody>
      </p:sp>
      <p:pic>
        <p:nvPicPr>
          <p:cNvPr id="2" name="Picture 1">
            <a:extLst>
              <a:ext uri="{FF2B5EF4-FFF2-40B4-BE49-F238E27FC236}">
                <a16:creationId xmlns:a16="http://schemas.microsoft.com/office/drawing/2014/main" id="{3476BD62-0386-79D7-595A-726CC50C4D38}"/>
              </a:ext>
            </a:extLst>
          </p:cNvPr>
          <p:cNvPicPr>
            <a:picLocks noChangeAspect="1"/>
          </p:cNvPicPr>
          <p:nvPr/>
        </p:nvPicPr>
        <p:blipFill rotWithShape="1">
          <a:blip r:embed="rId9">
            <a:clrChange>
              <a:clrFrom>
                <a:srgbClr val="FFFFFF"/>
              </a:clrFrom>
              <a:clrTo>
                <a:srgbClr val="FFFFFF">
                  <a:alpha val="0"/>
                </a:srgbClr>
              </a:clrTo>
            </a:clrChange>
          </a:blip>
          <a:srcRect b="1495"/>
          <a:stretch/>
        </p:blipFill>
        <p:spPr>
          <a:xfrm>
            <a:off x="10644323" y="4169664"/>
            <a:ext cx="1624658" cy="2167526"/>
          </a:xfrm>
          <a:prstGeom prst="rect">
            <a:avLst/>
          </a:prstGeom>
        </p:spPr>
      </p:pic>
    </p:spTree>
    <p:extLst>
      <p:ext uri="{BB962C8B-B14F-4D97-AF65-F5344CB8AC3E}">
        <p14:creationId xmlns:p14="http://schemas.microsoft.com/office/powerpoint/2010/main" val="5252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3">
            <a:extLst>
              <a:ext uri="{FF2B5EF4-FFF2-40B4-BE49-F238E27FC236}">
                <a16:creationId xmlns:a16="http://schemas.microsoft.com/office/drawing/2014/main" id="{2DDEFFAD-886C-3221-CBE1-523A8F28B2FF}"/>
              </a:ext>
            </a:extLst>
          </p:cNvPr>
          <p:cNvSpPr/>
          <p:nvPr/>
        </p:nvSpPr>
        <p:spPr>
          <a:xfrm>
            <a:off x="2568687" y="3421049"/>
            <a:ext cx="1097280" cy="459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sp>
        <p:nvSpPr>
          <p:cNvPr id="4" name="Right Arrow 4">
            <a:extLst>
              <a:ext uri="{FF2B5EF4-FFF2-40B4-BE49-F238E27FC236}">
                <a16:creationId xmlns:a16="http://schemas.microsoft.com/office/drawing/2014/main" id="{80202690-5AA8-5EA3-5819-9DD3E6A80362}"/>
              </a:ext>
            </a:extLst>
          </p:cNvPr>
          <p:cNvSpPr/>
          <p:nvPr/>
        </p:nvSpPr>
        <p:spPr>
          <a:xfrm>
            <a:off x="5878276" y="3421048"/>
            <a:ext cx="1097280" cy="459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6D41CDA-4621-FF2C-E387-8E612898D0EA}"/>
                  </a:ext>
                </a:extLst>
              </p:cNvPr>
              <p:cNvSpPr txBox="1"/>
              <p:nvPr/>
            </p:nvSpPr>
            <p:spPr>
              <a:xfrm>
                <a:off x="1598715" y="3390358"/>
                <a:ext cx="493212"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Arial"/>
                        </a:rPr>
                        <m:t>𝑦</m:t>
                      </m:r>
                    </m:oMath>
                  </m:oMathPara>
                </a14:m>
                <a:endParaRPr kumimoji="0" lang="en-GB" sz="2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5" name="TextBox 4">
                <a:extLst>
                  <a:ext uri="{FF2B5EF4-FFF2-40B4-BE49-F238E27FC236}">
                    <a16:creationId xmlns:a16="http://schemas.microsoft.com/office/drawing/2014/main" id="{D6D41CDA-4621-FF2C-E387-8E612898D0EA}"/>
                  </a:ext>
                </a:extLst>
              </p:cNvPr>
              <p:cNvSpPr txBox="1">
                <a:spLocks noRot="1" noChangeAspect="1" noMove="1" noResize="1" noEditPoints="1" noAdjustHandles="1" noChangeArrowheads="1" noChangeShapeType="1" noTextEdit="1"/>
              </p:cNvSpPr>
              <p:nvPr/>
            </p:nvSpPr>
            <p:spPr>
              <a:xfrm>
                <a:off x="1598715" y="3390358"/>
                <a:ext cx="493212" cy="523220"/>
              </a:xfrm>
              <a:prstGeom prst="rect">
                <a:avLst/>
              </a:prstGeom>
              <a:blipFill>
                <a:blip r:embed="rId2"/>
                <a:stretch>
                  <a:fillRect/>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4EB48D03-2204-28D9-B58A-2D8AA148E55A}"/>
              </a:ext>
            </a:extLst>
          </p:cNvPr>
          <p:cNvSpPr txBox="1"/>
          <p:nvPr/>
        </p:nvSpPr>
        <p:spPr>
          <a:xfrm>
            <a:off x="4536203" y="3390358"/>
            <a:ext cx="550151"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a:ea typeface="+mn-ea"/>
                <a:cs typeface="Arial"/>
              </a:rPr>
              <a:t>13</a:t>
            </a:r>
          </a:p>
        </p:txBody>
      </p:sp>
      <p:sp>
        <p:nvSpPr>
          <p:cNvPr id="7" name="TextBox 6">
            <a:extLst>
              <a:ext uri="{FF2B5EF4-FFF2-40B4-BE49-F238E27FC236}">
                <a16:creationId xmlns:a16="http://schemas.microsoft.com/office/drawing/2014/main" id="{F6817CC0-0F75-51AB-D78D-56D69735CFFA}"/>
              </a:ext>
            </a:extLst>
          </p:cNvPr>
          <p:cNvSpPr txBox="1"/>
          <p:nvPr/>
        </p:nvSpPr>
        <p:spPr>
          <a:xfrm>
            <a:off x="4534298" y="3390358"/>
            <a:ext cx="550151"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a:ea typeface="+mn-ea"/>
                <a:cs typeface="Arial"/>
              </a:rPr>
              <a:t>70</a:t>
            </a:r>
          </a:p>
        </p:txBody>
      </p:sp>
      <p:sp>
        <p:nvSpPr>
          <p:cNvPr id="8" name="Rounded Rectangle 1">
            <a:extLst>
              <a:ext uri="{FF2B5EF4-FFF2-40B4-BE49-F238E27FC236}">
                <a16:creationId xmlns:a16="http://schemas.microsoft.com/office/drawing/2014/main" id="{1DCC4AF1-1D14-1896-7D7E-5A6CC3BD4FA9}"/>
              </a:ext>
            </a:extLst>
          </p:cNvPr>
          <p:cNvSpPr/>
          <p:nvPr/>
        </p:nvSpPr>
        <p:spPr>
          <a:xfrm>
            <a:off x="3755525" y="3016292"/>
            <a:ext cx="2033195" cy="1269402"/>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Arial"/>
            </a:endParaRPr>
          </a:p>
        </p:txBody>
      </p:sp>
      <p:sp>
        <p:nvSpPr>
          <p:cNvPr id="9" name="TextBox 8">
            <a:extLst>
              <a:ext uri="{FF2B5EF4-FFF2-40B4-BE49-F238E27FC236}">
                <a16:creationId xmlns:a16="http://schemas.microsoft.com/office/drawing/2014/main" id="{C61CD973-3043-39A0-3532-2D3113004F6C}"/>
              </a:ext>
            </a:extLst>
          </p:cNvPr>
          <p:cNvSpPr txBox="1"/>
          <p:nvPr/>
        </p:nvSpPr>
        <p:spPr>
          <a:xfrm>
            <a:off x="1313765" y="2116722"/>
            <a:ext cx="1063112"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Arial"/>
                <a:ea typeface="+mn-ea"/>
                <a:cs typeface="Arial"/>
              </a:rPr>
              <a:t>Input</a:t>
            </a:r>
          </a:p>
        </p:txBody>
      </p:sp>
      <p:sp>
        <p:nvSpPr>
          <p:cNvPr id="10" name="TextBox 9">
            <a:extLst>
              <a:ext uri="{FF2B5EF4-FFF2-40B4-BE49-F238E27FC236}">
                <a16:creationId xmlns:a16="http://schemas.microsoft.com/office/drawing/2014/main" id="{A082FB37-28C3-6E30-00DF-83C142190F39}"/>
              </a:ext>
            </a:extLst>
          </p:cNvPr>
          <p:cNvSpPr txBox="1"/>
          <p:nvPr/>
        </p:nvSpPr>
        <p:spPr>
          <a:xfrm>
            <a:off x="7043227" y="2120236"/>
            <a:ext cx="1362874"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Arial"/>
                <a:ea typeface="+mn-ea"/>
                <a:cs typeface="Arial"/>
              </a:rPr>
              <a:t>Output</a:t>
            </a:r>
          </a:p>
        </p:txBody>
      </p:sp>
      <mc:AlternateContent xmlns:mc="http://schemas.openxmlformats.org/markup-compatibility/2006" xmlns:a14="http://schemas.microsoft.com/office/drawing/2010/main">
        <mc:Choice Requires="a14">
          <p:sp>
            <p:nvSpPr>
              <p:cNvPr id="11" name="Rounded Rectangle 7">
                <a:extLst>
                  <a:ext uri="{FF2B5EF4-FFF2-40B4-BE49-F238E27FC236}">
                    <a16:creationId xmlns:a16="http://schemas.microsoft.com/office/drawing/2014/main" id="{83255033-8455-F9A6-8D59-0253E4D23F61}"/>
                  </a:ext>
                </a:extLst>
              </p:cNvPr>
              <p:cNvSpPr/>
              <p:nvPr/>
            </p:nvSpPr>
            <p:spPr>
              <a:xfrm>
                <a:off x="3755524" y="3016292"/>
                <a:ext cx="2033195" cy="1269402"/>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2800" b="0" i="1" u="none" strike="noStrike" kern="1200" cap="none" spc="0" normalizeH="0" baseline="0" noProof="0">
                        <a:ln>
                          <a:noFill/>
                        </a:ln>
                        <a:solidFill>
                          <a:srgbClr val="000000"/>
                        </a:solidFill>
                        <a:effectLst/>
                        <a:uLnTx/>
                        <a:uFillTx/>
                        <a:latin typeface="Cambria Math" panose="02040503050406030204" pitchFamily="18" charset="0"/>
                        <a:ea typeface="+mn-ea"/>
                      </a:rPr>
                      <m:t>+</m:t>
                    </m:r>
                  </m:oMath>
                </a14:m>
                <a:r>
                  <a:rPr kumimoji="0" lang="en-GB" sz="2800" b="0" i="0" u="none" strike="noStrike" kern="1200" cap="none" spc="0" normalizeH="0" baseline="0" noProof="0" dirty="0">
                    <a:ln>
                      <a:noFill/>
                    </a:ln>
                    <a:solidFill>
                      <a:srgbClr val="000000"/>
                    </a:solidFill>
                    <a:effectLst/>
                    <a:uLnTx/>
                    <a:uFillTx/>
                    <a:latin typeface="Arial"/>
                    <a:ea typeface="+mn-ea"/>
                    <a:cs typeface="Arial"/>
                  </a:rPr>
                  <a:t> 10</a:t>
                </a:r>
              </a:p>
            </p:txBody>
          </p:sp>
        </mc:Choice>
        <mc:Fallback xmlns="">
          <p:sp>
            <p:nvSpPr>
              <p:cNvPr id="11" name="Rounded Rectangle 7">
                <a:extLst>
                  <a:ext uri="{FF2B5EF4-FFF2-40B4-BE49-F238E27FC236}">
                    <a16:creationId xmlns:a16="http://schemas.microsoft.com/office/drawing/2014/main" id="{83255033-8455-F9A6-8D59-0253E4D23F61}"/>
                  </a:ext>
                </a:extLst>
              </p:cNvPr>
              <p:cNvSpPr>
                <a:spLocks noRot="1" noChangeAspect="1" noMove="1" noResize="1" noEditPoints="1" noAdjustHandles="1" noChangeArrowheads="1" noChangeShapeType="1" noTextEdit="1"/>
              </p:cNvSpPr>
              <p:nvPr/>
            </p:nvSpPr>
            <p:spPr>
              <a:xfrm>
                <a:off x="3755524" y="3016292"/>
                <a:ext cx="2033195" cy="1269402"/>
              </a:xfrm>
              <a:prstGeom prst="roundRect">
                <a:avLst/>
              </a:prstGeom>
              <a:blipFill>
                <a:blip r:embed="rId3"/>
                <a:stretch>
                  <a:fillRect/>
                </a:stretch>
              </a:blipFill>
              <a:ln w="76200">
                <a:solidFill>
                  <a:schemeClr val="accent1"/>
                </a:solidFill>
              </a:ln>
            </p:spPr>
            <p:txBody>
              <a:bodyPr/>
              <a:lstStyle/>
              <a:p>
                <a:r>
                  <a:rPr lang="en-GB">
                    <a:noFill/>
                  </a:rPr>
                  <a:t> </a:t>
                </a:r>
              </a:p>
            </p:txBody>
          </p:sp>
        </mc:Fallback>
      </mc:AlternateContent>
      <p:sp>
        <p:nvSpPr>
          <p:cNvPr id="12" name="TextBox 11">
            <a:extLst>
              <a:ext uri="{FF2B5EF4-FFF2-40B4-BE49-F238E27FC236}">
                <a16:creationId xmlns:a16="http://schemas.microsoft.com/office/drawing/2014/main" id="{78ACEDB9-4610-7192-EC13-BFEE7D8160F0}"/>
              </a:ext>
            </a:extLst>
          </p:cNvPr>
          <p:cNvSpPr txBox="1"/>
          <p:nvPr/>
        </p:nvSpPr>
        <p:spPr>
          <a:xfrm>
            <a:off x="3920766" y="2120236"/>
            <a:ext cx="1702710"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Arial"/>
                <a:ea typeface="+mn-ea"/>
                <a:cs typeface="Arial"/>
              </a:rPr>
              <a:t>Function</a:t>
            </a:r>
          </a:p>
        </p:txBody>
      </p:sp>
      <mc:AlternateContent xmlns:mc="http://schemas.openxmlformats.org/markup-compatibility/2006" xmlns:a14="http://schemas.microsoft.com/office/drawing/2010/main">
        <mc:Choice Requires="a14">
          <p:sp>
            <p:nvSpPr>
              <p:cNvPr id="13" name="Rounded Rectangle 15">
                <a:extLst>
                  <a:ext uri="{FF2B5EF4-FFF2-40B4-BE49-F238E27FC236}">
                    <a16:creationId xmlns:a16="http://schemas.microsoft.com/office/drawing/2014/main" id="{2DAADB70-E728-175E-CA2B-E6B3D1A44A9D}"/>
                  </a:ext>
                </a:extLst>
              </p:cNvPr>
              <p:cNvSpPr/>
              <p:nvPr/>
            </p:nvSpPr>
            <p:spPr>
              <a:xfrm>
                <a:off x="3755517" y="3012674"/>
                <a:ext cx="2033195" cy="1269402"/>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2800" b="0" i="1" u="none" strike="noStrike" kern="1200" cap="none" spc="0" normalizeH="0" baseline="0" noProof="0">
                        <a:ln>
                          <a:noFill/>
                        </a:ln>
                        <a:solidFill>
                          <a:srgbClr val="000000"/>
                        </a:solidFill>
                        <a:effectLst/>
                        <a:uLnTx/>
                        <a:uFillTx/>
                        <a:latin typeface="Cambria Math" panose="02040503050406030204" pitchFamily="18" charset="0"/>
                        <a:ea typeface="+mn-ea"/>
                      </a:rPr>
                      <m:t>−</m:t>
                    </m:r>
                  </m:oMath>
                </a14:m>
                <a:r>
                  <a:rPr kumimoji="0" lang="en-GB" sz="2800" b="0" i="0" u="none" strike="noStrike" kern="1200" cap="none" spc="0" normalizeH="0" baseline="0" noProof="0" dirty="0">
                    <a:ln>
                      <a:noFill/>
                    </a:ln>
                    <a:solidFill>
                      <a:srgbClr val="000000"/>
                    </a:solidFill>
                    <a:effectLst/>
                    <a:uLnTx/>
                    <a:uFillTx/>
                    <a:latin typeface="Arial"/>
                    <a:ea typeface="+mn-ea"/>
                    <a:cs typeface="Arial"/>
                  </a:rPr>
                  <a:t> 7.5</a:t>
                </a:r>
              </a:p>
            </p:txBody>
          </p:sp>
        </mc:Choice>
        <mc:Fallback xmlns="">
          <p:sp>
            <p:nvSpPr>
              <p:cNvPr id="13" name="Rounded Rectangle 15">
                <a:extLst>
                  <a:ext uri="{FF2B5EF4-FFF2-40B4-BE49-F238E27FC236}">
                    <a16:creationId xmlns:a16="http://schemas.microsoft.com/office/drawing/2014/main" id="{2DAADB70-E728-175E-CA2B-E6B3D1A44A9D}"/>
                  </a:ext>
                </a:extLst>
              </p:cNvPr>
              <p:cNvSpPr>
                <a:spLocks noRot="1" noChangeAspect="1" noMove="1" noResize="1" noEditPoints="1" noAdjustHandles="1" noChangeArrowheads="1" noChangeShapeType="1" noTextEdit="1"/>
              </p:cNvSpPr>
              <p:nvPr/>
            </p:nvSpPr>
            <p:spPr>
              <a:xfrm>
                <a:off x="3755517" y="3012674"/>
                <a:ext cx="2033195" cy="1269402"/>
              </a:xfrm>
              <a:prstGeom prst="roundRect">
                <a:avLst/>
              </a:prstGeom>
              <a:blipFill>
                <a:blip r:embed="rId4"/>
                <a:stretch>
                  <a:fillRect/>
                </a:stretch>
              </a:blipFill>
              <a:ln w="76200">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ounded Rectangle 16">
                <a:extLst>
                  <a:ext uri="{FF2B5EF4-FFF2-40B4-BE49-F238E27FC236}">
                    <a16:creationId xmlns:a16="http://schemas.microsoft.com/office/drawing/2014/main" id="{20CFCEF0-D9B5-B8DA-3B3A-D2B96F847F85}"/>
                  </a:ext>
                </a:extLst>
              </p:cNvPr>
              <p:cNvSpPr/>
              <p:nvPr/>
            </p:nvSpPr>
            <p:spPr>
              <a:xfrm>
                <a:off x="3753423" y="3009056"/>
                <a:ext cx="2033195" cy="1269402"/>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m:t>
                    </m:r>
                  </m:oMath>
                </a14:m>
                <a:r>
                  <a:rPr kumimoji="0" lang="en-GB" sz="2800" b="0" i="0" u="none" strike="noStrike" kern="1200" cap="none" spc="0" normalizeH="0" baseline="0" noProof="0" dirty="0">
                    <a:ln>
                      <a:noFill/>
                    </a:ln>
                    <a:solidFill>
                      <a:srgbClr val="000000"/>
                    </a:solidFill>
                    <a:effectLst/>
                    <a:uLnTx/>
                    <a:uFillTx/>
                    <a:latin typeface="Arial"/>
                    <a:ea typeface="+mn-ea"/>
                    <a:cs typeface="Arial"/>
                  </a:rPr>
                  <a:t> 12</a:t>
                </a:r>
              </a:p>
            </p:txBody>
          </p:sp>
        </mc:Choice>
        <mc:Fallback xmlns="">
          <p:sp>
            <p:nvSpPr>
              <p:cNvPr id="14" name="Rounded Rectangle 16">
                <a:extLst>
                  <a:ext uri="{FF2B5EF4-FFF2-40B4-BE49-F238E27FC236}">
                    <a16:creationId xmlns:a16="http://schemas.microsoft.com/office/drawing/2014/main" id="{20CFCEF0-D9B5-B8DA-3B3A-D2B96F847F85}"/>
                  </a:ext>
                </a:extLst>
              </p:cNvPr>
              <p:cNvSpPr>
                <a:spLocks noRot="1" noChangeAspect="1" noMove="1" noResize="1" noEditPoints="1" noAdjustHandles="1" noChangeArrowheads="1" noChangeShapeType="1" noTextEdit="1"/>
              </p:cNvSpPr>
              <p:nvPr/>
            </p:nvSpPr>
            <p:spPr>
              <a:xfrm>
                <a:off x="3753423" y="3009056"/>
                <a:ext cx="2033195" cy="1269402"/>
              </a:xfrm>
              <a:prstGeom prst="roundRect">
                <a:avLst/>
              </a:prstGeom>
              <a:blipFill>
                <a:blip r:embed="rId5"/>
                <a:stretch>
                  <a:fillRect/>
                </a:stretch>
              </a:blipFill>
              <a:ln w="76200">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ounded Rectangle 18">
                <a:extLst>
                  <a:ext uri="{FF2B5EF4-FFF2-40B4-BE49-F238E27FC236}">
                    <a16:creationId xmlns:a16="http://schemas.microsoft.com/office/drawing/2014/main" id="{F4F498DA-8845-BCB7-FDD7-00DDFF3A01BD}"/>
                  </a:ext>
                </a:extLst>
              </p:cNvPr>
              <p:cNvSpPr/>
              <p:nvPr/>
            </p:nvSpPr>
            <p:spPr>
              <a:xfrm>
                <a:off x="3753423" y="3009056"/>
                <a:ext cx="2033195" cy="1269402"/>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800" b="0" i="1"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rPr>
                        <m:t>÷10</m:t>
                      </m:r>
                    </m:oMath>
                  </m:oMathPara>
                </a14:m>
                <a:endParaRPr kumimoji="0" lang="en-GB" sz="2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5" name="Rounded Rectangle 18">
                <a:extLst>
                  <a:ext uri="{FF2B5EF4-FFF2-40B4-BE49-F238E27FC236}">
                    <a16:creationId xmlns:a16="http://schemas.microsoft.com/office/drawing/2014/main" id="{F4F498DA-8845-BCB7-FDD7-00DDFF3A01BD}"/>
                  </a:ext>
                </a:extLst>
              </p:cNvPr>
              <p:cNvSpPr>
                <a:spLocks noRot="1" noChangeAspect="1" noMove="1" noResize="1" noEditPoints="1" noAdjustHandles="1" noChangeArrowheads="1" noChangeShapeType="1" noTextEdit="1"/>
              </p:cNvSpPr>
              <p:nvPr/>
            </p:nvSpPr>
            <p:spPr>
              <a:xfrm>
                <a:off x="3753423" y="3009056"/>
                <a:ext cx="2033195" cy="1269402"/>
              </a:xfrm>
              <a:prstGeom prst="roundRect">
                <a:avLst/>
              </a:prstGeom>
              <a:blipFill>
                <a:blip r:embed="rId6"/>
                <a:stretch>
                  <a:fillRect/>
                </a:stretch>
              </a:blipFill>
              <a:ln w="76200">
                <a:solidFill>
                  <a:schemeClr val="accent1"/>
                </a:solidFill>
              </a:ln>
            </p:spPr>
            <p:txBody>
              <a:bodyPr/>
              <a:lstStyle/>
              <a:p>
                <a:r>
                  <a:rPr lang="en-GB">
                    <a:noFill/>
                  </a:rPr>
                  <a:t> </a:t>
                </a:r>
              </a:p>
            </p:txBody>
          </p:sp>
        </mc:Fallback>
      </mc:AlternateContent>
      <p:sp>
        <p:nvSpPr>
          <p:cNvPr id="16" name="Rectangle 15">
            <a:extLst>
              <a:ext uri="{FF2B5EF4-FFF2-40B4-BE49-F238E27FC236}">
                <a16:creationId xmlns:a16="http://schemas.microsoft.com/office/drawing/2014/main" id="{3A5B4E3E-5DD7-B1E1-6681-9CB662C228B6}"/>
              </a:ext>
            </a:extLst>
          </p:cNvPr>
          <p:cNvSpPr/>
          <p:nvPr/>
        </p:nvSpPr>
        <p:spPr>
          <a:xfrm>
            <a:off x="1203684" y="923367"/>
            <a:ext cx="9058545"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a:ea typeface="+mn-ea"/>
                <a:cs typeface="Arial"/>
              </a:rPr>
              <a:t>What will the output be?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13F9D33-0F8F-65C3-A11D-5A886D1B26EA}"/>
                  </a:ext>
                </a:extLst>
              </p:cNvPr>
              <p:cNvSpPr txBox="1"/>
              <p:nvPr/>
            </p:nvSpPr>
            <p:spPr>
              <a:xfrm>
                <a:off x="7142571" y="3357717"/>
                <a:ext cx="1315360"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Arial"/>
                        </a:rPr>
                        <m:t>𝑦</m:t>
                      </m:r>
                      <m:r>
                        <a:rPr kumimoji="0" lang="en-GB" sz="2800" b="0" i="1"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Arial"/>
                        </a:rPr>
                        <m:t>÷</m:t>
                      </m:r>
                      <m:r>
                        <a:rPr kumimoji="0" lang="en-GB" sz="2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Arial"/>
                        </a:rPr>
                        <m:t>10</m:t>
                      </m:r>
                    </m:oMath>
                  </m:oMathPara>
                </a14:m>
                <a:endParaRPr kumimoji="0" lang="en-GB" sz="2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7" name="TextBox 16">
                <a:extLst>
                  <a:ext uri="{FF2B5EF4-FFF2-40B4-BE49-F238E27FC236}">
                    <a16:creationId xmlns:a16="http://schemas.microsoft.com/office/drawing/2014/main" id="{D13F9D33-0F8F-65C3-A11D-5A886D1B26EA}"/>
                  </a:ext>
                </a:extLst>
              </p:cNvPr>
              <p:cNvSpPr txBox="1">
                <a:spLocks noRot="1" noChangeAspect="1" noMove="1" noResize="1" noEditPoints="1" noAdjustHandles="1" noChangeArrowheads="1" noChangeShapeType="1" noTextEdit="1"/>
              </p:cNvSpPr>
              <p:nvPr/>
            </p:nvSpPr>
            <p:spPr>
              <a:xfrm>
                <a:off x="7142571" y="3357717"/>
                <a:ext cx="1315360" cy="523220"/>
              </a:xfrm>
              <a:prstGeom prst="rect">
                <a:avLst/>
              </a:prstGeom>
              <a:blipFill>
                <a:blip r:embed="rId7"/>
                <a:stretch>
                  <a:fillRect/>
                </a:stretch>
              </a:blipFill>
            </p:spPr>
            <p:txBody>
              <a:bodyPr/>
              <a:lstStyle/>
              <a:p>
                <a:r>
                  <a:rPr lang="en-GB">
                    <a:noFill/>
                  </a:rPr>
                  <a:t> </a:t>
                </a:r>
              </a:p>
            </p:txBody>
          </p:sp>
        </mc:Fallback>
      </mc:AlternateContent>
      <p:sp>
        <p:nvSpPr>
          <p:cNvPr id="18" name="Rectangle 17">
            <a:extLst>
              <a:ext uri="{FF2B5EF4-FFF2-40B4-BE49-F238E27FC236}">
                <a16:creationId xmlns:a16="http://schemas.microsoft.com/office/drawing/2014/main" id="{BF588B4B-492E-E13D-DE01-B13CF4FE5880}"/>
              </a:ext>
            </a:extLst>
          </p:cNvPr>
          <p:cNvSpPr/>
          <p:nvPr/>
        </p:nvSpPr>
        <p:spPr>
          <a:xfrm>
            <a:off x="416631" y="4714553"/>
            <a:ext cx="9058545"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a:ea typeface="+mn-ea"/>
                <a:cs typeface="Arial"/>
              </a:rPr>
              <a:t>How else could we write </a:t>
            </a:r>
            <a:r>
              <a:rPr kumimoji="0" lang="en-GB" sz="4000" b="0" i="0" u="none" strike="noStrike" kern="1200" cap="none" spc="0" normalizeH="0" baseline="0" noProof="0" dirty="0" err="1">
                <a:ln>
                  <a:noFill/>
                </a:ln>
                <a:solidFill>
                  <a:prstClr val="black"/>
                </a:solidFill>
                <a:effectLst/>
                <a:uLnTx/>
                <a:uFillTx/>
                <a:latin typeface="Calibri"/>
                <a:ea typeface="+mn-ea"/>
                <a:cs typeface="Arial"/>
              </a:rPr>
              <a:t>th</a:t>
            </a:r>
            <a:r>
              <a:rPr lang="en-GB" sz="4000" dirty="0">
                <a:solidFill>
                  <a:prstClr val="black"/>
                </a:solidFill>
                <a:latin typeface="Calibri"/>
                <a:cs typeface="Arial"/>
              </a:rPr>
              <a:t>e output? </a:t>
            </a:r>
            <a:endParaRPr kumimoji="0" lang="en-GB" sz="4000" b="0" i="0" u="none" strike="noStrike" kern="1200" cap="none" spc="0" normalizeH="0" baseline="0" noProof="0" dirty="0">
              <a:ln>
                <a:noFill/>
              </a:ln>
              <a:solidFill>
                <a:prstClr val="black"/>
              </a:solidFill>
              <a:effectLst/>
              <a:uLnTx/>
              <a:uFillTx/>
              <a:latin typeface="Calibri"/>
              <a:ea typeface="+mn-ea"/>
              <a:cs typeface="Arial"/>
            </a:endParaRPr>
          </a:p>
        </p:txBody>
      </p:sp>
      <p:sp>
        <p:nvSpPr>
          <p:cNvPr id="19" name="Text Placeholder 2">
            <a:extLst>
              <a:ext uri="{FF2B5EF4-FFF2-40B4-BE49-F238E27FC236}">
                <a16:creationId xmlns:a16="http://schemas.microsoft.com/office/drawing/2014/main" id="{B3C5EBF8-C622-5160-62E9-75A2560051D2}"/>
              </a:ext>
            </a:extLst>
          </p:cNvPr>
          <p:cNvSpPr txBox="1">
            <a:spLocks/>
          </p:cNvSpPr>
          <p:nvPr/>
        </p:nvSpPr>
        <p:spPr>
          <a:xfrm>
            <a:off x="534674" y="313275"/>
            <a:ext cx="9099550" cy="488983"/>
          </a:xfrm>
          <a:prstGeom prst="rect">
            <a:avLst/>
          </a:prstGeom>
        </p:spPr>
        <p:txBody>
          <a:bodyPr/>
          <a:lstStyle>
            <a:lvl1pPr marL="0" indent="0" algn="l" defTabSz="914373" rtl="0" eaLnBrk="1" latinLnBrk="0" hangingPunct="1">
              <a:lnSpc>
                <a:spcPct val="90000"/>
              </a:lnSpc>
              <a:spcBef>
                <a:spcPts val="1001"/>
              </a:spcBef>
              <a:buFont typeface="Arial" panose="020B0604020202020204" pitchFamily="34" charset="0"/>
              <a:buNone/>
              <a:defRPr sz="2400" kern="1200">
                <a:solidFill>
                  <a:srgbClr val="002060"/>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1828746" indent="0" algn="l" defTabSz="914373"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3600" b="1" u="sng" dirty="0"/>
              <a:t>TITLE: Algebraic Conventions </a:t>
            </a:r>
          </a:p>
        </p:txBody>
      </p:sp>
    </p:spTree>
    <p:extLst>
      <p:ext uri="{BB962C8B-B14F-4D97-AF65-F5344CB8AC3E}">
        <p14:creationId xmlns:p14="http://schemas.microsoft.com/office/powerpoint/2010/main" val="290556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05F743-D903-6D61-0550-AF50450DD6C6}"/>
              </a:ext>
            </a:extLst>
          </p:cNvPr>
          <p:cNvSpPr>
            <a:spLocks noGrp="1"/>
          </p:cNvSpPr>
          <p:nvPr>
            <p:ph type="body" sz="quarter" idx="10"/>
          </p:nvPr>
        </p:nvSpPr>
        <p:spPr/>
        <p:txBody>
          <a:bodyPr/>
          <a:lstStyle/>
          <a:p>
            <a:r>
              <a:rPr lang="en-GB" dirty="0"/>
              <a:t>Remember our zero number pairs?</a:t>
            </a:r>
          </a:p>
          <a:p>
            <a:endParaRPr lang="en-GB" dirty="0"/>
          </a:p>
        </p:txBody>
      </p:sp>
      <p:pic>
        <p:nvPicPr>
          <p:cNvPr id="4" name="Picture 3">
            <a:extLst>
              <a:ext uri="{FF2B5EF4-FFF2-40B4-BE49-F238E27FC236}">
                <a16:creationId xmlns:a16="http://schemas.microsoft.com/office/drawing/2014/main" id="{46C29317-6A8D-F0C4-76AA-C8BF2400E1B2}"/>
              </a:ext>
            </a:extLst>
          </p:cNvPr>
          <p:cNvPicPr>
            <a:picLocks noChangeAspect="1"/>
          </p:cNvPicPr>
          <p:nvPr/>
        </p:nvPicPr>
        <p:blipFill>
          <a:blip r:embed="rId2"/>
          <a:stretch>
            <a:fillRect/>
          </a:stretch>
        </p:blipFill>
        <p:spPr>
          <a:xfrm>
            <a:off x="328612" y="1504293"/>
            <a:ext cx="2390775" cy="16002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5CF0010-B6CA-A929-8DF3-B1AF57552B00}"/>
                  </a:ext>
                </a:extLst>
              </p:cNvPr>
              <p:cNvSpPr txBox="1"/>
              <p:nvPr/>
            </p:nvSpPr>
            <p:spPr>
              <a:xfrm>
                <a:off x="3126828" y="2027394"/>
                <a:ext cx="55354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=0</m:t>
                      </m:r>
                    </m:oMath>
                  </m:oMathPara>
                </a14:m>
                <a:endParaRPr lang="en-GB" sz="2400" dirty="0"/>
              </a:p>
            </p:txBody>
          </p:sp>
        </mc:Choice>
        <mc:Fallback xmlns="">
          <p:sp>
            <p:nvSpPr>
              <p:cNvPr id="5" name="TextBox 4">
                <a:extLst>
                  <a:ext uri="{FF2B5EF4-FFF2-40B4-BE49-F238E27FC236}">
                    <a16:creationId xmlns:a16="http://schemas.microsoft.com/office/drawing/2014/main" id="{95CF0010-B6CA-A929-8DF3-B1AF57552B00}"/>
                  </a:ext>
                </a:extLst>
              </p:cNvPr>
              <p:cNvSpPr txBox="1">
                <a:spLocks noRot="1" noChangeAspect="1" noMove="1" noResize="1" noEditPoints="1" noAdjustHandles="1" noChangeArrowheads="1" noChangeShapeType="1" noTextEdit="1"/>
              </p:cNvSpPr>
              <p:nvPr/>
            </p:nvSpPr>
            <p:spPr>
              <a:xfrm>
                <a:off x="3126828" y="2027394"/>
                <a:ext cx="553549" cy="369332"/>
              </a:xfrm>
              <a:prstGeom prst="rect">
                <a:avLst/>
              </a:prstGeom>
              <a:blipFill>
                <a:blip r:embed="rId3"/>
                <a:stretch>
                  <a:fillRect l="-5495" r="-12088" b="-6667"/>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432C1FB1-CACF-07ED-39D4-0EE6F22FFCEC}"/>
              </a:ext>
            </a:extLst>
          </p:cNvPr>
          <p:cNvPicPr>
            <a:picLocks noChangeAspect="1"/>
          </p:cNvPicPr>
          <p:nvPr/>
        </p:nvPicPr>
        <p:blipFill>
          <a:blip r:embed="rId4"/>
          <a:stretch>
            <a:fillRect/>
          </a:stretch>
        </p:blipFill>
        <p:spPr>
          <a:xfrm>
            <a:off x="7101380" y="1494768"/>
            <a:ext cx="1352550" cy="160972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62E961A-F726-9404-65D0-06A6A59FAEE2}"/>
                  </a:ext>
                </a:extLst>
              </p:cNvPr>
              <p:cNvSpPr txBox="1"/>
              <p:nvPr/>
            </p:nvSpPr>
            <p:spPr>
              <a:xfrm>
                <a:off x="8807669" y="1999804"/>
                <a:ext cx="55354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=0</m:t>
                      </m:r>
                    </m:oMath>
                  </m:oMathPara>
                </a14:m>
                <a:endParaRPr lang="en-GB" sz="2400" dirty="0"/>
              </a:p>
            </p:txBody>
          </p:sp>
        </mc:Choice>
        <mc:Fallback xmlns="">
          <p:sp>
            <p:nvSpPr>
              <p:cNvPr id="8" name="TextBox 7">
                <a:extLst>
                  <a:ext uri="{FF2B5EF4-FFF2-40B4-BE49-F238E27FC236}">
                    <a16:creationId xmlns:a16="http://schemas.microsoft.com/office/drawing/2014/main" id="{F62E961A-F726-9404-65D0-06A6A59FAEE2}"/>
                  </a:ext>
                </a:extLst>
              </p:cNvPr>
              <p:cNvSpPr txBox="1">
                <a:spLocks noRot="1" noChangeAspect="1" noMove="1" noResize="1" noEditPoints="1" noAdjustHandles="1" noChangeArrowheads="1" noChangeShapeType="1" noTextEdit="1"/>
              </p:cNvSpPr>
              <p:nvPr/>
            </p:nvSpPr>
            <p:spPr>
              <a:xfrm>
                <a:off x="8807669" y="1999804"/>
                <a:ext cx="553549" cy="369332"/>
              </a:xfrm>
              <a:prstGeom prst="rect">
                <a:avLst/>
              </a:prstGeom>
              <a:blipFill>
                <a:blip r:embed="rId5"/>
                <a:stretch>
                  <a:fillRect l="-5495" r="-12088" b="-6557"/>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F4170A40-9BA2-5194-8E73-7C9C0873221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693023" y="1215411"/>
            <a:ext cx="1181910" cy="1190459"/>
          </a:xfrm>
          <a:prstGeom prst="rect">
            <a:avLst/>
          </a:prstGeom>
        </p:spPr>
      </p:pic>
    </p:spTree>
    <p:extLst>
      <p:ext uri="{BB962C8B-B14F-4D97-AF65-F5344CB8AC3E}">
        <p14:creationId xmlns:p14="http://schemas.microsoft.com/office/powerpoint/2010/main" val="1855355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6;p69">
            <a:extLst>
              <a:ext uri="{FF2B5EF4-FFF2-40B4-BE49-F238E27FC236}">
                <a16:creationId xmlns:a16="http://schemas.microsoft.com/office/drawing/2014/main" id="{CE1D313C-FCC7-00A7-20A0-82D0EE432A73}"/>
              </a:ext>
            </a:extLst>
          </p:cNvPr>
          <p:cNvSpPr txBox="1">
            <a:spLocks/>
          </p:cNvSpPr>
          <p:nvPr/>
        </p:nvSpPr>
        <p:spPr>
          <a:xfrm>
            <a:off x="1848000" y="936124"/>
            <a:ext cx="8496000" cy="8607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dirty="0"/>
              <a:t>In algebra, letters are used to represent unknowns or variables.</a:t>
            </a:r>
          </a:p>
        </p:txBody>
      </p:sp>
      <p:sp>
        <p:nvSpPr>
          <p:cNvPr id="4" name="Google Shape;798;p69">
            <a:extLst>
              <a:ext uri="{FF2B5EF4-FFF2-40B4-BE49-F238E27FC236}">
                <a16:creationId xmlns:a16="http://schemas.microsoft.com/office/drawing/2014/main" id="{D739E440-F9E8-A429-1546-CDB61FEF4BE3}"/>
              </a:ext>
            </a:extLst>
          </p:cNvPr>
          <p:cNvSpPr txBox="1">
            <a:spLocks/>
          </p:cNvSpPr>
          <p:nvPr/>
        </p:nvSpPr>
        <p:spPr>
          <a:xfrm>
            <a:off x="1848000" y="1993324"/>
            <a:ext cx="8496000" cy="8607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a:t>Individual letters or numbers, or letters and numbers multiplied together are called </a:t>
            </a:r>
            <a:r>
              <a:rPr lang="en-GB" b="1"/>
              <a:t>terms</a:t>
            </a:r>
            <a:r>
              <a:rPr lang="en-GB"/>
              <a:t>.</a:t>
            </a:r>
          </a:p>
        </p:txBody>
      </p:sp>
      <p:sp>
        <p:nvSpPr>
          <p:cNvPr id="5" name="Google Shape;799;p69">
            <a:extLst>
              <a:ext uri="{FF2B5EF4-FFF2-40B4-BE49-F238E27FC236}">
                <a16:creationId xmlns:a16="http://schemas.microsoft.com/office/drawing/2014/main" id="{66FF063A-2CC1-1765-8301-53EE5A09E360}"/>
              </a:ext>
            </a:extLst>
          </p:cNvPr>
          <p:cNvSpPr txBox="1">
            <a:spLocks/>
          </p:cNvSpPr>
          <p:nvPr/>
        </p:nvSpPr>
        <p:spPr>
          <a:xfrm>
            <a:off x="1848000" y="3082824"/>
            <a:ext cx="4171200" cy="2832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a:t>Examples:                                     </a:t>
            </a:r>
          </a:p>
        </p:txBody>
      </p:sp>
      <p:pic>
        <p:nvPicPr>
          <p:cNvPr id="6" name="Google Shape;800;p69" descr="&lt;math xmlns=&quot;http://www.w3.org/1998/Math/MathML&quot; display=&quot;block&quot; data-is-equatio=&quot;1&quot; data-latex=&quot;2t&quot;&gt;&lt;mn&gt;2&lt;/mn&gt;&lt;mi&gt;t&lt;/mi&gt;&lt;/math&gt;" title="2 t">
            <a:extLst>
              <a:ext uri="{FF2B5EF4-FFF2-40B4-BE49-F238E27FC236}">
                <a16:creationId xmlns:a16="http://schemas.microsoft.com/office/drawing/2014/main" id="{E68D02EC-F485-8927-1EBD-AE9D325B1A73}"/>
              </a:ext>
            </a:extLst>
          </p:cNvPr>
          <p:cNvPicPr preferRelativeResize="0"/>
          <p:nvPr/>
        </p:nvPicPr>
        <p:blipFill>
          <a:blip r:embed="rId2">
            <a:alphaModFix/>
          </a:blip>
          <a:stretch>
            <a:fillRect/>
          </a:stretch>
        </p:blipFill>
        <p:spPr>
          <a:xfrm>
            <a:off x="1961550" y="3594824"/>
            <a:ext cx="266400" cy="228938"/>
          </a:xfrm>
          <a:prstGeom prst="rect">
            <a:avLst/>
          </a:prstGeom>
          <a:noFill/>
          <a:ln>
            <a:noFill/>
          </a:ln>
        </p:spPr>
      </p:pic>
      <p:pic>
        <p:nvPicPr>
          <p:cNvPr id="7" name="Google Shape;801;p69" descr="&lt;math xmlns=&quot;http://www.w3.org/1998/Math/MathML&quot; display=&quot;block&quot; data-is-equatio=&quot;1&quot; data-latex=&quot;xyz&quot;&gt;&lt;mi&gt;x&lt;/mi&gt;&lt;mi&gt;y&lt;/mi&gt;&lt;mi&gt;z&lt;/mi&gt;&lt;/math&gt;" title="x y z">
            <a:extLst>
              <a:ext uri="{FF2B5EF4-FFF2-40B4-BE49-F238E27FC236}">
                <a16:creationId xmlns:a16="http://schemas.microsoft.com/office/drawing/2014/main" id="{344DCE2C-A16B-3382-4078-5299D70AD197}"/>
              </a:ext>
            </a:extLst>
          </p:cNvPr>
          <p:cNvPicPr preferRelativeResize="0"/>
          <p:nvPr/>
        </p:nvPicPr>
        <p:blipFill>
          <a:blip r:embed="rId3">
            <a:alphaModFix/>
          </a:blip>
          <a:stretch>
            <a:fillRect/>
          </a:stretch>
        </p:blipFill>
        <p:spPr>
          <a:xfrm>
            <a:off x="2684888" y="4899834"/>
            <a:ext cx="424800" cy="188800"/>
          </a:xfrm>
          <a:prstGeom prst="rect">
            <a:avLst/>
          </a:prstGeom>
          <a:noFill/>
          <a:ln>
            <a:noFill/>
          </a:ln>
        </p:spPr>
      </p:pic>
      <p:pic>
        <p:nvPicPr>
          <p:cNvPr id="8" name="Google Shape;802;p69" descr="&lt;math xmlns=&quot;http://www.w3.org/1998/Math/MathML&quot; display=&quot;block&quot; data-is-equatio=&quot;1&quot; data-latex=&quot;12&quot;&gt;&lt;mn&gt;12&lt;/mn&gt;&lt;/math&gt;" title="12">
            <a:extLst>
              <a:ext uri="{FF2B5EF4-FFF2-40B4-BE49-F238E27FC236}">
                <a16:creationId xmlns:a16="http://schemas.microsoft.com/office/drawing/2014/main" id="{16396811-E494-26EB-C32B-E2C5033FA912}"/>
              </a:ext>
            </a:extLst>
          </p:cNvPr>
          <p:cNvPicPr preferRelativeResize="0"/>
          <p:nvPr/>
        </p:nvPicPr>
        <p:blipFill>
          <a:blip r:embed="rId4">
            <a:alphaModFix/>
          </a:blip>
          <a:stretch>
            <a:fillRect/>
          </a:stretch>
        </p:blipFill>
        <p:spPr>
          <a:xfrm>
            <a:off x="3278623" y="3716169"/>
            <a:ext cx="266400" cy="208478"/>
          </a:xfrm>
          <a:prstGeom prst="rect">
            <a:avLst/>
          </a:prstGeom>
          <a:noFill/>
          <a:ln>
            <a:noFill/>
          </a:ln>
        </p:spPr>
      </p:pic>
      <p:pic>
        <p:nvPicPr>
          <p:cNvPr id="9" name="Google Shape;803;p69" descr="&lt;math xmlns=&quot;http://www.w3.org/1998/Math/MathML&quot; display=&quot;block&quot; data-is-equatio=&quot;1&quot; data-latex=&quot;-30&quot;&gt;&lt;mo&gt;−&lt;/mo&gt;&lt;mn&gt;30&lt;/mn&gt;&lt;/math&gt;" title="negative 30">
            <a:extLst>
              <a:ext uri="{FF2B5EF4-FFF2-40B4-BE49-F238E27FC236}">
                <a16:creationId xmlns:a16="http://schemas.microsoft.com/office/drawing/2014/main" id="{C5A7B325-FE3A-34D0-9651-162EBB9F0422}"/>
              </a:ext>
            </a:extLst>
          </p:cNvPr>
          <p:cNvPicPr preferRelativeResize="0"/>
          <p:nvPr/>
        </p:nvPicPr>
        <p:blipFill>
          <a:blip r:embed="rId5">
            <a:alphaModFix/>
          </a:blip>
          <a:stretch>
            <a:fillRect/>
          </a:stretch>
        </p:blipFill>
        <p:spPr>
          <a:xfrm>
            <a:off x="1924075" y="4397374"/>
            <a:ext cx="525134" cy="231525"/>
          </a:xfrm>
          <a:prstGeom prst="rect">
            <a:avLst/>
          </a:prstGeom>
          <a:noFill/>
          <a:ln>
            <a:noFill/>
          </a:ln>
        </p:spPr>
      </p:pic>
      <p:pic>
        <p:nvPicPr>
          <p:cNvPr id="10" name="Google Shape;804;p69" descr="&lt;math xmlns=&quot;http://www.w3.org/1998/Math/MathML&quot; display=&quot;block&quot; data-is-equatio=&quot;1&quot; data-latex=&quot;c^2&quot;&gt;&lt;msup&gt;&lt;mi&gt;c&lt;/mi&gt;&lt;mn&gt;2&lt;/mn&gt;&lt;/msup&gt;&lt;/math&gt;" title="c squared">
            <a:extLst>
              <a:ext uri="{FF2B5EF4-FFF2-40B4-BE49-F238E27FC236}">
                <a16:creationId xmlns:a16="http://schemas.microsoft.com/office/drawing/2014/main" id="{42EF7346-63BD-D0CD-0217-D49A260FFDE8}"/>
              </a:ext>
            </a:extLst>
          </p:cNvPr>
          <p:cNvPicPr preferRelativeResize="0"/>
          <p:nvPr/>
        </p:nvPicPr>
        <p:blipFill>
          <a:blip r:embed="rId6">
            <a:alphaModFix/>
          </a:blip>
          <a:stretch>
            <a:fillRect/>
          </a:stretch>
        </p:blipFill>
        <p:spPr>
          <a:xfrm>
            <a:off x="3273000" y="4387024"/>
            <a:ext cx="198875" cy="252225"/>
          </a:xfrm>
          <a:prstGeom prst="rect">
            <a:avLst/>
          </a:prstGeom>
          <a:noFill/>
          <a:ln>
            <a:noFill/>
          </a:ln>
        </p:spPr>
      </p:pic>
      <p:pic>
        <p:nvPicPr>
          <p:cNvPr id="11" name="Google Shape;805;p69" descr="&lt;math xmlns=&quot;http://www.w3.org/1998/Math/MathML&quot; display=&quot;block&quot; data-is-equatio=&quot;1&quot; data-latex=&quot;a&quot;&gt;&lt;mi&gt;a&lt;/mi&gt;&lt;/math&gt;" title="a">
            <a:extLst>
              <a:ext uri="{FF2B5EF4-FFF2-40B4-BE49-F238E27FC236}">
                <a16:creationId xmlns:a16="http://schemas.microsoft.com/office/drawing/2014/main" id="{446DCEFE-0C78-7D3B-1680-54C0AD02D334}"/>
              </a:ext>
            </a:extLst>
          </p:cNvPr>
          <p:cNvPicPr preferRelativeResize="0"/>
          <p:nvPr/>
        </p:nvPicPr>
        <p:blipFill>
          <a:blip r:embed="rId7">
            <a:alphaModFix/>
          </a:blip>
          <a:stretch>
            <a:fillRect/>
          </a:stretch>
        </p:blipFill>
        <p:spPr>
          <a:xfrm>
            <a:off x="2684888" y="3640899"/>
            <a:ext cx="136800" cy="136800"/>
          </a:xfrm>
          <a:prstGeom prst="rect">
            <a:avLst/>
          </a:prstGeom>
          <a:noFill/>
          <a:ln>
            <a:noFill/>
          </a:ln>
        </p:spPr>
      </p:pic>
      <p:sp>
        <p:nvSpPr>
          <p:cNvPr id="12" name="Google Shape;806;p69">
            <a:extLst>
              <a:ext uri="{FF2B5EF4-FFF2-40B4-BE49-F238E27FC236}">
                <a16:creationId xmlns:a16="http://schemas.microsoft.com/office/drawing/2014/main" id="{E80E25B1-C5E7-CA1E-4FCC-59EB375634D1}"/>
              </a:ext>
            </a:extLst>
          </p:cNvPr>
          <p:cNvSpPr txBox="1">
            <a:spLocks/>
          </p:cNvSpPr>
          <p:nvPr/>
        </p:nvSpPr>
        <p:spPr>
          <a:xfrm>
            <a:off x="7780800" y="3634574"/>
            <a:ext cx="266400" cy="2832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dirty="0"/>
              <a:t>+</a:t>
            </a:r>
          </a:p>
        </p:txBody>
      </p:sp>
      <p:sp>
        <p:nvSpPr>
          <p:cNvPr id="13" name="Google Shape;807;p69">
            <a:extLst>
              <a:ext uri="{FF2B5EF4-FFF2-40B4-BE49-F238E27FC236}">
                <a16:creationId xmlns:a16="http://schemas.microsoft.com/office/drawing/2014/main" id="{4B10BD71-6257-D881-5F10-87433E151802}"/>
              </a:ext>
            </a:extLst>
          </p:cNvPr>
          <p:cNvSpPr txBox="1">
            <a:spLocks/>
          </p:cNvSpPr>
          <p:nvPr/>
        </p:nvSpPr>
        <p:spPr>
          <a:xfrm>
            <a:off x="6934425" y="4513136"/>
            <a:ext cx="266400" cy="2832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dirty="0"/>
              <a:t>=</a:t>
            </a:r>
          </a:p>
        </p:txBody>
      </p:sp>
      <p:pic>
        <p:nvPicPr>
          <p:cNvPr id="14" name="Google Shape;808;p69" descr="&lt;math xmlns=&quot;http://www.w3.org/1998/Math/MathML&quot; display=&quot;block&quot; data-is-equatio=&quot;1&quot; data-latex=&quot;3x\ +2y&quot;&gt;&lt;mn&gt;3&lt;/mn&gt;&lt;mi&gt;x&lt;/mi&gt;&lt;mtext&gt;&lt;/mtext&gt;&lt;mo&gt;+&lt;/mo&gt;&lt;mn&gt;2&lt;/mn&gt;&lt;mi&gt;y&lt;/mi&gt;&lt;/math&gt;" title="3 x positive 2 y">
            <a:extLst>
              <a:ext uri="{FF2B5EF4-FFF2-40B4-BE49-F238E27FC236}">
                <a16:creationId xmlns:a16="http://schemas.microsoft.com/office/drawing/2014/main" id="{C065044E-18B7-5550-24ED-A570497F0137}"/>
              </a:ext>
            </a:extLst>
          </p:cNvPr>
          <p:cNvPicPr preferRelativeResize="0"/>
          <p:nvPr/>
        </p:nvPicPr>
        <p:blipFill>
          <a:blip r:embed="rId8">
            <a:alphaModFix/>
          </a:blip>
          <a:stretch>
            <a:fillRect/>
          </a:stretch>
        </p:blipFill>
        <p:spPr>
          <a:xfrm>
            <a:off x="6095988" y="3639924"/>
            <a:ext cx="921600" cy="239766"/>
          </a:xfrm>
          <a:prstGeom prst="rect">
            <a:avLst/>
          </a:prstGeom>
          <a:noFill/>
          <a:ln>
            <a:noFill/>
          </a:ln>
        </p:spPr>
      </p:pic>
      <p:pic>
        <p:nvPicPr>
          <p:cNvPr id="15" name="Google Shape;809;p69" descr="&lt;math xmlns=&quot;http://www.w3.org/1998/Math/MathML&quot; display=&quot;block&quot; data-is-equatio=&quot;1&quot; data-latex=&quot;5-a&quot;&gt;&lt;mn&gt;5&lt;/mn&gt;&lt;mo&gt;−&lt;/mo&gt;&lt;mi&gt;a&lt;/mi&gt;&lt;/math&gt;" title="5 minus a">
            <a:extLst>
              <a:ext uri="{FF2B5EF4-FFF2-40B4-BE49-F238E27FC236}">
                <a16:creationId xmlns:a16="http://schemas.microsoft.com/office/drawing/2014/main" id="{A387690D-FD03-2DFA-C4BC-E939395D8C81}"/>
              </a:ext>
            </a:extLst>
          </p:cNvPr>
          <p:cNvPicPr preferRelativeResize="0"/>
          <p:nvPr/>
        </p:nvPicPr>
        <p:blipFill>
          <a:blip r:embed="rId9">
            <a:alphaModFix/>
          </a:blip>
          <a:stretch>
            <a:fillRect/>
          </a:stretch>
        </p:blipFill>
        <p:spPr>
          <a:xfrm>
            <a:off x="7391825" y="4219049"/>
            <a:ext cx="619200" cy="217741"/>
          </a:xfrm>
          <a:prstGeom prst="rect">
            <a:avLst/>
          </a:prstGeom>
          <a:noFill/>
          <a:ln>
            <a:noFill/>
          </a:ln>
        </p:spPr>
      </p:pic>
      <p:sp>
        <p:nvSpPr>
          <p:cNvPr id="16" name="Google Shape;810;p69">
            <a:extLst>
              <a:ext uri="{FF2B5EF4-FFF2-40B4-BE49-F238E27FC236}">
                <a16:creationId xmlns:a16="http://schemas.microsoft.com/office/drawing/2014/main" id="{BBF56888-3127-869D-1C03-9E39BBB12CAD}"/>
              </a:ext>
            </a:extLst>
          </p:cNvPr>
          <p:cNvSpPr txBox="1">
            <a:spLocks/>
          </p:cNvSpPr>
          <p:nvPr/>
        </p:nvSpPr>
        <p:spPr>
          <a:xfrm>
            <a:off x="5995425" y="3082824"/>
            <a:ext cx="2410800" cy="283200"/>
          </a:xfrm>
          <a:prstGeom prst="rect">
            <a:avLst/>
          </a:prstGeom>
        </p:spPr>
        <p:txBody>
          <a:bodyPr spcFirstLastPara="1" wrap="square" lIns="0" tIns="0" rIns="0" bIns="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spcBef>
                <a:spcPct val="0"/>
              </a:spcBef>
              <a:spcAft>
                <a:spcPts val="1000"/>
              </a:spcAft>
              <a:buFont typeface="Arial" panose="020B0604020202020204" pitchFamily="34" charset="0"/>
              <a:buNone/>
            </a:pPr>
            <a:r>
              <a:rPr lang="en-GB" dirty="0"/>
              <a:t>Non examples:</a:t>
            </a:r>
          </a:p>
        </p:txBody>
      </p:sp>
    </p:spTree>
    <p:extLst>
      <p:ext uri="{BB962C8B-B14F-4D97-AF65-F5344CB8AC3E}">
        <p14:creationId xmlns:p14="http://schemas.microsoft.com/office/powerpoint/2010/main" val="193197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4|7.6|14.5|2.3"/>
</p:tagLst>
</file>

<file path=ppt/tags/tag2.xml><?xml version="1.0" encoding="utf-8"?>
<p:tagLst xmlns:a="http://schemas.openxmlformats.org/drawingml/2006/main" xmlns:r="http://schemas.openxmlformats.org/officeDocument/2006/relationships" xmlns:p="http://schemas.openxmlformats.org/presentationml/2006/main">
  <p:tag name="TIMING" val="|4.5|2|5.2|2.4|3.1|10.5"/>
</p:tagLst>
</file>

<file path=ppt/theme/theme1.xml><?xml version="1.0" encoding="utf-8"?>
<a:theme xmlns:a="http://schemas.openxmlformats.org/drawingml/2006/main" name="A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id="{9F832D6E-0CAB-4CF7-84FA-0316559DD1B4}" vid="{CBC18081-8B85-4010-B651-95B1E8BF7199}"/>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ALT</Template>
  <TotalTime>606</TotalTime>
  <Words>1015</Words>
  <Application>Microsoft Office PowerPoint</Application>
  <PresentationFormat>Widescreen</PresentationFormat>
  <Paragraphs>254</Paragraphs>
  <Slides>32</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32</vt:i4>
      </vt:variant>
    </vt:vector>
  </HeadingPairs>
  <TitlesOfParts>
    <vt:vector size="45" baseType="lpstr">
      <vt:lpstr>Aptos</vt:lpstr>
      <vt:lpstr>Arial</vt:lpstr>
      <vt:lpstr>Arial Rounded MT Bold</vt:lpstr>
      <vt:lpstr>Calibri</vt:lpstr>
      <vt:lpstr>Cambria Math</vt:lpstr>
      <vt:lpstr>Courier New</vt:lpstr>
      <vt:lpstr>Kalam</vt:lpstr>
      <vt:lpstr>Lato</vt:lpstr>
      <vt:lpstr>Lexend</vt:lpstr>
      <vt:lpstr>Londrina Solid</vt:lpstr>
      <vt:lpstr>ALT</vt:lpstr>
      <vt:lpstr>ALT Assessment</vt:lpstr>
      <vt:lpstr>ALT Teacher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G Grimshaw - MAT Staff</dc:creator>
  <cp:lastModifiedBy>Mrs G Lombardi - BBA Staff</cp:lastModifiedBy>
  <cp:revision>33</cp:revision>
  <dcterms:created xsi:type="dcterms:W3CDTF">2023-09-08T08:49:03Z</dcterms:created>
  <dcterms:modified xsi:type="dcterms:W3CDTF">2025-06-27T09:27:35Z</dcterms:modified>
</cp:coreProperties>
</file>