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7.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8.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94" r:id="rId3"/>
    <p:sldMasterId id="2147483714" r:id="rId4"/>
    <p:sldMasterId id="2147483729" r:id="rId5"/>
    <p:sldMasterId id="2147483746" r:id="rId6"/>
    <p:sldMasterId id="2147483766" r:id="rId7"/>
    <p:sldMasterId id="2147483783" r:id="rId8"/>
    <p:sldMasterId id="2147483800" r:id="rId9"/>
  </p:sldMasterIdLst>
  <p:notesMasterIdLst>
    <p:notesMasterId r:id="rId24"/>
  </p:notesMasterIdLst>
  <p:sldIdLst>
    <p:sldId id="264" r:id="rId10"/>
    <p:sldId id="269" r:id="rId11"/>
    <p:sldId id="288" r:id="rId12"/>
    <p:sldId id="260" r:id="rId13"/>
    <p:sldId id="1048" r:id="rId14"/>
    <p:sldId id="597" r:id="rId15"/>
    <p:sldId id="600" r:id="rId16"/>
    <p:sldId id="578" r:id="rId17"/>
    <p:sldId id="1044" r:id="rId18"/>
    <p:sldId id="1051" r:id="rId19"/>
    <p:sldId id="1004" r:id="rId20"/>
    <p:sldId id="1052" r:id="rId21"/>
    <p:sldId id="1054" r:id="rId22"/>
    <p:sldId id="105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sic bits" id="{C6A166B6-1AF3-436B-ADEE-EB83467BA661}">
          <p14:sldIdLst>
            <p14:sldId id="264"/>
            <p14:sldId id="269"/>
            <p14:sldId id="288"/>
          </p14:sldIdLst>
        </p14:section>
        <p14:section name="Retrieve" id="{C03196B5-FD15-4DBC-8737-7F4AA5632A66}">
          <p14:sldIdLst>
            <p14:sldId id="260"/>
          </p14:sldIdLst>
        </p14:section>
        <p14:section name="Instruct" id="{A989B0C6-FEE7-46F6-A651-D7ED39E502F9}">
          <p14:sldIdLst>
            <p14:sldId id="1048"/>
            <p14:sldId id="597"/>
            <p14:sldId id="600"/>
          </p14:sldIdLst>
        </p14:section>
        <p14:section name="Practice" id="{11B154A7-30D0-427A-9B32-67199BEB6FF4}">
          <p14:sldIdLst>
            <p14:sldId id="578"/>
            <p14:sldId id="1044"/>
          </p14:sldIdLst>
        </p14:section>
        <p14:section name="Secure" id="{3C25313C-2642-42FF-8276-F00EC6DF9D8C}">
          <p14:sldIdLst>
            <p14:sldId id="1051"/>
            <p14:sldId id="1004"/>
            <p14:sldId id="1052"/>
            <p14:sldId id="1054"/>
            <p14:sldId id="105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FFF8E7"/>
    <a:srgbClr val="E6D5F3"/>
    <a:srgbClr val="FD9803"/>
    <a:srgbClr val="196800"/>
    <a:srgbClr val="30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707" autoAdjust="0"/>
  </p:normalViewPr>
  <p:slideViewPr>
    <p:cSldViewPr snapToGrid="0">
      <p:cViewPr varScale="1">
        <p:scale>
          <a:sx n="62" d="100"/>
          <a:sy n="62" d="100"/>
        </p:scale>
        <p:origin x="105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0639C-D221-4B8F-8BA1-400C55B06DE6}" type="datetimeFigureOut">
              <a:rPr lang="en-GB" smtClean="0"/>
              <a:t>08/09/2025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A001D2-7AE2-4737-A9D1-4609F1979884}" type="slidenum">
              <a:rPr lang="en-GB" smtClean="0"/>
              <a:t>‹#›</a:t>
            </a:fld>
            <a:endParaRPr lang="en-GB"/>
          </a:p>
        </p:txBody>
      </p:sp>
    </p:spTree>
    <p:extLst>
      <p:ext uri="{BB962C8B-B14F-4D97-AF65-F5344CB8AC3E}">
        <p14:creationId xmlns:p14="http://schemas.microsoft.com/office/powerpoint/2010/main" val="4093621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parxmathscurriculum.com/overview/year/year11higher/strand/springgeometricproof/substrand/0ocagkq"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raustinmaths.com/_files/ugd/7ac124_9c645bd3238e4f55bb192403dfbecac2.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phase of the lesson considers using parallel vectors to show points or vectors form a straight line. Define the word collinear and explain that it is not enough just to show the vectors that make up the line are parallel, you must also show they have a common point. You may also wish to point out that when there are three points, there are three possible vectors and they only need to show any two of them are parallel. Click to reveal.</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D3350-E27F-4E44-B184-6E0E019F0B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7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3D3350-E27F-4E44-B184-6E0E019F0B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33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03068-06E5-181D-399E-5F9E81AE71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DC47D-28B3-74DC-1B24-87B0247880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B1590-1786-5AAB-BF41-F23344170D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E5DA81-8F57-431C-C6DE-69DE9A4563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CAA31-E1A8-6342-9502-407355186DC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8710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from here: </a:t>
            </a:r>
            <a:r>
              <a:rPr lang="en-GB" dirty="0" err="1">
                <a:hlinkClick r:id="rId3"/>
              </a:rPr>
              <a:t>Sparx</a:t>
            </a:r>
            <a:r>
              <a:rPr lang="en-GB" dirty="0">
                <a:hlinkClick r:id="rId3"/>
              </a:rPr>
              <a:t> Maths Curriculum - View the Curriculum</a:t>
            </a:r>
            <a:endParaRPr lang="en-GB" dirty="0"/>
          </a:p>
        </p:txBody>
      </p:sp>
      <p:sp>
        <p:nvSpPr>
          <p:cNvPr id="4" name="Slide Number Placeholder 3"/>
          <p:cNvSpPr>
            <a:spLocks noGrp="1"/>
          </p:cNvSpPr>
          <p:nvPr>
            <p:ph type="sldNum" sz="quarter" idx="5"/>
          </p:nvPr>
        </p:nvSpPr>
        <p:spPr/>
        <p:txBody>
          <a:bodyPr/>
          <a:lstStyle/>
          <a:p>
            <a:fld id="{7CA001D2-7AE2-4737-A9D1-4609F1979884}" type="slidenum">
              <a:rPr lang="en-GB" smtClean="0"/>
              <a:t>9</a:t>
            </a:fld>
            <a:endParaRPr lang="en-GB"/>
          </a:p>
        </p:txBody>
      </p:sp>
    </p:spTree>
    <p:extLst>
      <p:ext uri="{BB962C8B-B14F-4D97-AF65-F5344CB8AC3E}">
        <p14:creationId xmlns:p14="http://schemas.microsoft.com/office/powerpoint/2010/main" val="365973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7ac124_9c645bd3238e4f55bb192403dfbecac2.pdf</a:t>
            </a:r>
            <a:endParaRPr lang="en-GB" dirty="0"/>
          </a:p>
        </p:txBody>
      </p:sp>
      <p:sp>
        <p:nvSpPr>
          <p:cNvPr id="4" name="Slide Number Placeholder 3"/>
          <p:cNvSpPr>
            <a:spLocks noGrp="1"/>
          </p:cNvSpPr>
          <p:nvPr>
            <p:ph type="sldNum" sz="quarter" idx="5"/>
          </p:nvPr>
        </p:nvSpPr>
        <p:spPr/>
        <p:txBody>
          <a:bodyPr/>
          <a:lstStyle/>
          <a:p>
            <a:fld id="{7CA001D2-7AE2-4737-A9D1-4609F1979884}" type="slidenum">
              <a:rPr lang="en-GB" smtClean="0"/>
              <a:t>10</a:t>
            </a:fld>
            <a:endParaRPr lang="en-GB"/>
          </a:p>
        </p:txBody>
      </p:sp>
    </p:spTree>
    <p:extLst>
      <p:ext uri="{BB962C8B-B14F-4D97-AF65-F5344CB8AC3E}">
        <p14:creationId xmlns:p14="http://schemas.microsoft.com/office/powerpoint/2010/main" val="1359739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7.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7.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7.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7.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8.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8.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8.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8.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20.sv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9.xml"/><Relationship Id="rId4" Type="http://schemas.openxmlformats.org/officeDocument/2006/relationships/image" Target="../media/image20.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9.xml"/><Relationship Id="rId4" Type="http://schemas.openxmlformats.org/officeDocument/2006/relationships/image" Target="../media/image20.sv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9.xml"/><Relationship Id="rId4" Type="http://schemas.openxmlformats.org/officeDocument/2006/relationships/image" Target="../media/image20.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20.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20.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20.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20.sv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5.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5.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5.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5.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A9A5D5B-C859-4D31-8FB3-7969B894133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520184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9A5D5B-C859-4D31-8FB3-7969B894133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20820738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209855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4785894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0674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4077450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1805697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3283679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689120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9861274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4512411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81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9A5D5B-C859-4D31-8FB3-7969B894133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11379603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A6C98-DAC6-4159-9FF7-B5C19BEDE90E}" type="datetimeFigureOut">
              <a:rPr lang="en-GB" smtClean="0"/>
              <a:t>08/09/2025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0AA39F-60C5-44C8-8792-CE3924E8C539}" type="slidenum">
              <a:rPr lang="en-GB" smtClean="0"/>
              <a:t>‹#›</a:t>
            </a:fld>
            <a:endParaRPr lang="en-GB"/>
          </a:p>
        </p:txBody>
      </p:sp>
    </p:spTree>
    <p:extLst>
      <p:ext uri="{BB962C8B-B14F-4D97-AF65-F5344CB8AC3E}">
        <p14:creationId xmlns:p14="http://schemas.microsoft.com/office/powerpoint/2010/main" val="38131867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A7D60C-CA30-4418-956C-2BD0E88CE44F}" type="datetimeFigureOut">
              <a:rPr lang="en-GB" smtClean="0">
                <a:solidFill>
                  <a:prstClr val="black">
                    <a:tint val="75000"/>
                  </a:prstClr>
                </a:solidFill>
              </a:rPr>
              <a:pPr/>
              <a:t>08/09/2025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53ACEA-43AF-47CC-899E-28D017AA7B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72430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8916774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23535601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17865515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777724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4026410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2648488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6120347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54436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389658"/>
          </a:xfrm>
          <a:prstGeom prst="rect">
            <a:avLst/>
          </a:prstGeom>
          <a:solidFill>
            <a:srgbClr val="002060"/>
          </a:solidFill>
        </p:spPr>
        <p:txBody>
          <a:bodyPr wrap="square" rtlCol="0">
            <a:spAutoFit/>
          </a:bodyPr>
          <a:lstStyle/>
          <a:p>
            <a:pPr algn="ctr">
              <a:lnSpc>
                <a:spcPts val="2500"/>
              </a:lnSpc>
            </a:pPr>
            <a:r>
              <a:rPr lang="en-GB" sz="2000" baseline="0" dirty="0">
                <a:solidFill>
                  <a:schemeClr val="bg1"/>
                </a:solidFill>
              </a:rPr>
              <a:t>Current Learning from KO</a:t>
            </a:r>
            <a:endParaRPr lang="en-GB" sz="2000" dirty="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1121367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65846829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6008160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1304377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199259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6632084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885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A6C98-DAC6-4159-9FF7-B5C19BEDE90E}" type="datetimeFigureOut">
              <a:rPr lang="en-GB" smtClean="0"/>
              <a:t>08/09/2025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0AA39F-60C5-44C8-8792-CE3924E8C539}" type="slidenum">
              <a:rPr lang="en-GB" smtClean="0"/>
              <a:t>‹#›</a:t>
            </a:fld>
            <a:endParaRPr lang="en-GB"/>
          </a:p>
        </p:txBody>
      </p:sp>
    </p:spTree>
    <p:extLst>
      <p:ext uri="{BB962C8B-B14F-4D97-AF65-F5344CB8AC3E}">
        <p14:creationId xmlns:p14="http://schemas.microsoft.com/office/powerpoint/2010/main" val="9687841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A7D60C-CA30-4418-956C-2BD0E88CE44F}" type="datetimeFigureOut">
              <a:rPr lang="en-GB" smtClean="0">
                <a:solidFill>
                  <a:prstClr val="black">
                    <a:tint val="75000"/>
                  </a:prstClr>
                </a:solidFill>
              </a:rPr>
              <a:pPr/>
              <a:t>08/09/2025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53ACEA-43AF-47CC-899E-28D017AA7B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53693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CF8B580-6B0B-0FBE-F1A4-598D3D9370DD}"/>
              </a:ext>
            </a:extLst>
          </p:cNvPr>
          <p:cNvSpPr/>
          <p:nvPr/>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3" name="Subtitle 2"/>
          <p:cNvSpPr>
            <a:spLocks noGrp="1"/>
          </p:cNvSpPr>
          <p:nvPr>
            <p:ph type="subTitle" idx="1" hasCustomPrompt="1"/>
          </p:nvPr>
        </p:nvSpPr>
        <p:spPr>
          <a:xfrm>
            <a:off x="886225" y="3350645"/>
            <a:ext cx="10418023" cy="289505"/>
          </a:xfrm>
        </p:spPr>
        <p:txBody>
          <a:bodyPr>
            <a:noAutofit/>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creator</a:t>
            </a:r>
            <a:endParaRPr lang="en-GB" dirty="0"/>
          </a:p>
        </p:txBody>
      </p:sp>
      <p:sp>
        <p:nvSpPr>
          <p:cNvPr id="7" name="Rectangle 6">
            <a:extLst>
              <a:ext uri="{FF2B5EF4-FFF2-40B4-BE49-F238E27FC236}">
                <a16:creationId xmlns:a16="http://schemas.microsoft.com/office/drawing/2014/main" id="{4BC6FBD1-3F40-215F-9950-194BCEE0612F}"/>
              </a:ext>
            </a:extLst>
          </p:cNvPr>
          <p:cNvSpPr/>
          <p:nvPr/>
        </p:nvSpPr>
        <p:spPr>
          <a:xfrm>
            <a:off x="0" y="-3488"/>
            <a:ext cx="12228227" cy="715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9" name="Rectangle 8">
            <a:extLst>
              <a:ext uri="{FF2B5EF4-FFF2-40B4-BE49-F238E27FC236}">
                <a16:creationId xmlns:a16="http://schemas.microsoft.com/office/drawing/2014/main" id="{8C24497D-7033-0859-5009-B856082B259E}"/>
              </a:ext>
            </a:extLst>
          </p:cNvPr>
          <p:cNvSpPr/>
          <p:nvPr/>
        </p:nvSpPr>
        <p:spPr>
          <a:xfrm>
            <a:off x="7958456" y="6232791"/>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2" name="Title 1"/>
          <p:cNvSpPr>
            <a:spLocks noGrp="1"/>
          </p:cNvSpPr>
          <p:nvPr>
            <p:ph type="ctrTitle"/>
          </p:nvPr>
        </p:nvSpPr>
        <p:spPr>
          <a:xfrm>
            <a:off x="0" y="2406301"/>
            <a:ext cx="12192000" cy="711803"/>
          </a:xfrm>
          <a:prstGeom prst="rect">
            <a:avLst/>
          </a:prstGeom>
        </p:spPr>
        <p:txBody>
          <a:bodyPr/>
          <a:lstStyle>
            <a:lvl1pPr algn="ctr">
              <a:defRPr sz="4400" b="1">
                <a:solidFill>
                  <a:srgbClr val="222A35"/>
                </a:solidFill>
              </a:defRPr>
            </a:lvl1pPr>
          </a:lstStyle>
          <a:p>
            <a:r>
              <a:rPr lang="en-GB"/>
              <a:t>Click to edit Master title style</a:t>
            </a:r>
            <a:endParaRPr lang="en-GB" dirty="0"/>
          </a:p>
        </p:txBody>
      </p:sp>
      <p:sp>
        <p:nvSpPr>
          <p:cNvPr id="4" name="Subtitle 2">
            <a:extLst>
              <a:ext uri="{FF2B5EF4-FFF2-40B4-BE49-F238E27FC236}">
                <a16:creationId xmlns:a16="http://schemas.microsoft.com/office/drawing/2014/main" id="{51FC19B7-6224-7ADF-2E7B-097D00DC676C}"/>
              </a:ext>
            </a:extLst>
          </p:cNvPr>
          <p:cNvSpPr txBox="1">
            <a:spLocks/>
          </p:cNvSpPr>
          <p:nvPr/>
        </p:nvSpPr>
        <p:spPr>
          <a:xfrm>
            <a:off x="1438717" y="3798430"/>
            <a:ext cx="9313035" cy="11665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t>www.drfrost.org </a:t>
            </a:r>
          </a:p>
          <a:p>
            <a:pPr marL="0" indent="0" algn="ctr">
              <a:buNone/>
            </a:pPr>
            <a:r>
              <a:rPr lang="en-GB" sz="2000" b="1" dirty="0"/>
              <a:t>@DrFrostMaths</a:t>
            </a:r>
          </a:p>
        </p:txBody>
      </p:sp>
      <p:sp>
        <p:nvSpPr>
          <p:cNvPr id="5" name="TextBox 4">
            <a:extLst>
              <a:ext uri="{FF2B5EF4-FFF2-40B4-BE49-F238E27FC236}">
                <a16:creationId xmlns:a16="http://schemas.microsoft.com/office/drawing/2014/main" id="{44539BA9-8B62-7E4E-2773-6F501CD553F4}"/>
              </a:ext>
            </a:extLst>
          </p:cNvPr>
          <p:cNvSpPr txBox="1"/>
          <p:nvPr/>
        </p:nvSpPr>
        <p:spPr>
          <a:xfrm>
            <a:off x="184440" y="6252440"/>
            <a:ext cx="5472608" cy="369332"/>
          </a:xfrm>
          <a:prstGeom prst="rect">
            <a:avLst/>
          </a:prstGeom>
          <a:noFill/>
        </p:spPr>
        <p:txBody>
          <a:bodyPr wrap="square" rtlCol="0">
            <a:spAutoFit/>
          </a:bodyPr>
          <a:lstStyle/>
          <a:p>
            <a:r>
              <a:rPr lang="en-GB" sz="1800" dirty="0"/>
              <a:t>Last modified:</a:t>
            </a:r>
          </a:p>
        </p:txBody>
      </p:sp>
      <p:sp>
        <p:nvSpPr>
          <p:cNvPr id="6" name="Rectangle 5">
            <a:extLst>
              <a:ext uri="{FF2B5EF4-FFF2-40B4-BE49-F238E27FC236}">
                <a16:creationId xmlns:a16="http://schemas.microsoft.com/office/drawing/2014/main" id="{401C8542-E65C-7D1B-9ED3-B9D1291D672E}"/>
              </a:ext>
            </a:extLst>
          </p:cNvPr>
          <p:cNvSpPr/>
          <p:nvPr/>
        </p:nvSpPr>
        <p:spPr>
          <a:xfrm>
            <a:off x="0" y="6780610"/>
            <a:ext cx="12192000" cy="104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Text Placeholder 11">
            <a:extLst>
              <a:ext uri="{FF2B5EF4-FFF2-40B4-BE49-F238E27FC236}">
                <a16:creationId xmlns:a16="http://schemas.microsoft.com/office/drawing/2014/main" id="{514049AE-9B5B-4176-C832-2711549AEB5F}"/>
              </a:ext>
            </a:extLst>
          </p:cNvPr>
          <p:cNvSpPr>
            <a:spLocks noGrp="1"/>
          </p:cNvSpPr>
          <p:nvPr>
            <p:ph type="body" sz="quarter" idx="10"/>
          </p:nvPr>
        </p:nvSpPr>
        <p:spPr>
          <a:xfrm>
            <a:off x="2256367" y="6237313"/>
            <a:ext cx="3359151" cy="390525"/>
          </a:xfrm>
        </p:spPr>
        <p:txBody>
          <a:bodyPr>
            <a:noAutofit/>
          </a:bodyPr>
          <a:lstStyle>
            <a:lvl1pPr marL="0" indent="0">
              <a:buNone/>
              <a:defRPr sz="1800"/>
            </a:lvl1pPr>
          </a:lstStyle>
          <a:p>
            <a:pPr lvl="0"/>
            <a:r>
              <a:rPr lang="en-GB"/>
              <a:t>Click to edit Master text styles</a:t>
            </a:r>
          </a:p>
        </p:txBody>
      </p:sp>
      <p:pic>
        <p:nvPicPr>
          <p:cNvPr id="8" name="Picture 7" descr="A picture containing graphics, graphic design, clipart, design&#10;&#10;Description automatically generated">
            <a:extLst>
              <a:ext uri="{FF2B5EF4-FFF2-40B4-BE49-F238E27FC236}">
                <a16:creationId xmlns:a16="http://schemas.microsoft.com/office/drawing/2014/main" id="{69A882DC-5AA7-74E7-9341-391DA71C2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7020" y="5455763"/>
            <a:ext cx="1063101" cy="603945"/>
          </a:xfrm>
          <a:prstGeom prst="rect">
            <a:avLst/>
          </a:prstGeom>
        </p:spPr>
      </p:pic>
      <p:sp>
        <p:nvSpPr>
          <p:cNvPr id="10" name="TextBox 9">
            <a:extLst>
              <a:ext uri="{FF2B5EF4-FFF2-40B4-BE49-F238E27FC236}">
                <a16:creationId xmlns:a16="http://schemas.microsoft.com/office/drawing/2014/main" id="{0DF6C650-E75F-1BAD-3208-35C2BCEEDA73}"/>
              </a:ext>
            </a:extLst>
          </p:cNvPr>
          <p:cNvSpPr txBox="1"/>
          <p:nvPr userDrawn="1"/>
        </p:nvSpPr>
        <p:spPr>
          <a:xfrm>
            <a:off x="3211599" y="4812436"/>
            <a:ext cx="5805028" cy="830997"/>
          </a:xfrm>
          <a:prstGeom prst="rect">
            <a:avLst/>
          </a:prstGeom>
          <a:noFill/>
        </p:spPr>
        <p:txBody>
          <a:bodyPr wrap="square">
            <a:spAutoFit/>
          </a:bodyPr>
          <a:lstStyle/>
          <a:p>
            <a:pPr marL="0" indent="0" algn="ctr">
              <a:buNone/>
            </a:pPr>
            <a:r>
              <a:rPr lang="en-GB" sz="1600" b="1" dirty="0"/>
              <a:t>Contact the resource team: </a:t>
            </a:r>
          </a:p>
          <a:p>
            <a:pPr marL="0" indent="0" algn="ctr">
              <a:buNone/>
            </a:pPr>
            <a:r>
              <a:rPr lang="en-GB" sz="1600" b="0" dirty="0"/>
              <a:t>resources@drfrost.org</a:t>
            </a:r>
          </a:p>
          <a:p>
            <a:pPr marL="0" indent="0" algn="ctr">
              <a:buNone/>
            </a:pPr>
            <a:r>
              <a:rPr lang="en-GB" sz="1600" b="0" dirty="0"/>
              <a:t>@DrFrostResource </a:t>
            </a:r>
          </a:p>
        </p:txBody>
      </p:sp>
    </p:spTree>
    <p:extLst>
      <p:ext uri="{BB962C8B-B14F-4D97-AF65-F5344CB8AC3E}">
        <p14:creationId xmlns:p14="http://schemas.microsoft.com/office/powerpoint/2010/main" val="7752482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Website Info &amp; Conten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CF8B580-6B0B-0FBE-F1A4-598D3D9370DD}"/>
              </a:ext>
            </a:extLst>
          </p:cNvPr>
          <p:cNvSpPr/>
          <p:nvPr/>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4BC6FBD1-3F40-215F-9950-194BCEE0612F}"/>
              </a:ext>
            </a:extLst>
          </p:cNvPr>
          <p:cNvSpPr/>
          <p:nvPr/>
        </p:nvSpPr>
        <p:spPr>
          <a:xfrm>
            <a:off x="0" y="-3488"/>
            <a:ext cx="12228227" cy="715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9" name="Rectangle 8">
            <a:extLst>
              <a:ext uri="{FF2B5EF4-FFF2-40B4-BE49-F238E27FC236}">
                <a16:creationId xmlns:a16="http://schemas.microsoft.com/office/drawing/2014/main" id="{8C24497D-7033-0859-5009-B856082B259E}"/>
              </a:ext>
            </a:extLst>
          </p:cNvPr>
          <p:cNvSpPr/>
          <p:nvPr/>
        </p:nvSpPr>
        <p:spPr>
          <a:xfrm>
            <a:off x="8182823" y="6340612"/>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2" name="Title 1"/>
          <p:cNvSpPr>
            <a:spLocks noGrp="1"/>
          </p:cNvSpPr>
          <p:nvPr>
            <p:ph type="ctrTitle"/>
          </p:nvPr>
        </p:nvSpPr>
        <p:spPr>
          <a:xfrm>
            <a:off x="-1" y="1"/>
            <a:ext cx="12228228" cy="711803"/>
          </a:xfrm>
          <a:prstGeom prst="rect">
            <a:avLst/>
          </a:prstGeom>
        </p:spPr>
        <p:txBody>
          <a:bodyPr/>
          <a:lstStyle>
            <a:lvl1pPr algn="l">
              <a:defRPr sz="2800" b="1">
                <a:solidFill>
                  <a:schemeClr val="tx1"/>
                </a:solidFill>
              </a:defRPr>
            </a:lvl1pPr>
          </a:lstStyle>
          <a:p>
            <a:r>
              <a:rPr lang="en-GB"/>
              <a:t>Click to edit Master title style</a:t>
            </a:r>
            <a:endParaRPr lang="en-GB" dirty="0"/>
          </a:p>
        </p:txBody>
      </p:sp>
      <p:sp>
        <p:nvSpPr>
          <p:cNvPr id="3" name="Rectangle 2">
            <a:extLst>
              <a:ext uri="{FF2B5EF4-FFF2-40B4-BE49-F238E27FC236}">
                <a16:creationId xmlns:a16="http://schemas.microsoft.com/office/drawing/2014/main" id="{2ACBCC2A-CB3C-FCD7-594F-65F8E412BFD4}"/>
              </a:ext>
            </a:extLst>
          </p:cNvPr>
          <p:cNvSpPr/>
          <p:nvPr userDrawn="1"/>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4" name="Rectangle 3">
            <a:extLst>
              <a:ext uri="{FF2B5EF4-FFF2-40B4-BE49-F238E27FC236}">
                <a16:creationId xmlns:a16="http://schemas.microsoft.com/office/drawing/2014/main" id="{C733E20C-6E5B-9EEF-93F4-ABBEAC142A3C}"/>
              </a:ext>
            </a:extLst>
          </p:cNvPr>
          <p:cNvSpPr/>
          <p:nvPr userDrawn="1"/>
        </p:nvSpPr>
        <p:spPr>
          <a:xfrm>
            <a:off x="0" y="-3488"/>
            <a:ext cx="12228227" cy="715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5" name="Rectangle 4">
            <a:extLst>
              <a:ext uri="{FF2B5EF4-FFF2-40B4-BE49-F238E27FC236}">
                <a16:creationId xmlns:a16="http://schemas.microsoft.com/office/drawing/2014/main" id="{12E2719F-8E12-2C43-80FB-FE4F2E896CAD}"/>
              </a:ext>
            </a:extLst>
          </p:cNvPr>
          <p:cNvSpPr/>
          <p:nvPr userDrawn="1"/>
        </p:nvSpPr>
        <p:spPr>
          <a:xfrm>
            <a:off x="8182823" y="6340612"/>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Tree>
    <p:extLst>
      <p:ext uri="{BB962C8B-B14F-4D97-AF65-F5344CB8AC3E}">
        <p14:creationId xmlns:p14="http://schemas.microsoft.com/office/powerpoint/2010/main" val="34211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LT Instruct ">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0328936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Using the Slides">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1942008-C8D3-C570-C935-2D0FE6C0E8E4}"/>
              </a:ext>
            </a:extLst>
          </p:cNvPr>
          <p:cNvSpPr/>
          <p:nvPr/>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4BC6FBD1-3F40-215F-9950-194BCEE0612F}"/>
              </a:ext>
            </a:extLst>
          </p:cNvPr>
          <p:cNvSpPr/>
          <p:nvPr/>
        </p:nvSpPr>
        <p:spPr>
          <a:xfrm>
            <a:off x="-1" y="0"/>
            <a:ext cx="12192001" cy="5486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1"/>
                </a:solidFill>
              </a:rPr>
              <a:t> How to use these slides</a:t>
            </a:r>
          </a:p>
        </p:txBody>
      </p:sp>
      <p:sp>
        <p:nvSpPr>
          <p:cNvPr id="9" name="Rectangle 8">
            <a:extLst>
              <a:ext uri="{FF2B5EF4-FFF2-40B4-BE49-F238E27FC236}">
                <a16:creationId xmlns:a16="http://schemas.microsoft.com/office/drawing/2014/main" id="{8C24497D-7033-0859-5009-B856082B259E}"/>
              </a:ext>
            </a:extLst>
          </p:cNvPr>
          <p:cNvSpPr/>
          <p:nvPr/>
        </p:nvSpPr>
        <p:spPr>
          <a:xfrm>
            <a:off x="4930097" y="6583531"/>
            <a:ext cx="7260377" cy="276999"/>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graphicFrame>
        <p:nvGraphicFramePr>
          <p:cNvPr id="4" name="Table 4">
            <a:extLst>
              <a:ext uri="{FF2B5EF4-FFF2-40B4-BE49-F238E27FC236}">
                <a16:creationId xmlns:a16="http://schemas.microsoft.com/office/drawing/2014/main" id="{02727EB6-C260-E732-4929-5096AB27D441}"/>
              </a:ext>
            </a:extLst>
          </p:cNvPr>
          <p:cNvGraphicFramePr>
            <a:graphicFrameLocks noGrp="1"/>
          </p:cNvGraphicFramePr>
          <p:nvPr>
            <p:extLst>
              <p:ext uri="{D42A27DB-BD31-4B8C-83A1-F6EECF244321}">
                <p14:modId xmlns:p14="http://schemas.microsoft.com/office/powerpoint/2010/main" val="1038277429"/>
              </p:ext>
            </p:extLst>
          </p:nvPr>
        </p:nvGraphicFramePr>
        <p:xfrm>
          <a:off x="248222" y="1488569"/>
          <a:ext cx="11733613" cy="5119007"/>
        </p:xfrm>
        <a:graphic>
          <a:graphicData uri="http://schemas.openxmlformats.org/drawingml/2006/table">
            <a:tbl>
              <a:tblPr firstRow="1" bandRow="1">
                <a:tableStyleId>{6E25E649-3F16-4E02-A733-19D2CDBF48F0}</a:tableStyleId>
              </a:tblPr>
              <a:tblGrid>
                <a:gridCol w="1672255">
                  <a:extLst>
                    <a:ext uri="{9D8B030D-6E8A-4147-A177-3AD203B41FA5}">
                      <a16:colId xmlns:a16="http://schemas.microsoft.com/office/drawing/2014/main" val="2907381801"/>
                    </a:ext>
                  </a:extLst>
                </a:gridCol>
                <a:gridCol w="6740780">
                  <a:extLst>
                    <a:ext uri="{9D8B030D-6E8A-4147-A177-3AD203B41FA5}">
                      <a16:colId xmlns:a16="http://schemas.microsoft.com/office/drawing/2014/main" val="1014323303"/>
                    </a:ext>
                  </a:extLst>
                </a:gridCol>
                <a:gridCol w="3320579">
                  <a:extLst>
                    <a:ext uri="{9D8B030D-6E8A-4147-A177-3AD203B41FA5}">
                      <a16:colId xmlns:a16="http://schemas.microsoft.com/office/drawing/2014/main" val="3445353090"/>
                    </a:ext>
                  </a:extLst>
                </a:gridCol>
              </a:tblGrid>
              <a:tr h="320927">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Slide Title</a:t>
                      </a:r>
                      <a:endParaRPr lang="en-GB" sz="1400" dirty="0">
                        <a:effectLst/>
                        <a:latin typeface="Calibri" panose="020F0502020204030204" pitchFamily="34" charset="0"/>
                        <a:ea typeface="Calibri" panose="020F0502020204030204" pitchFamily="34" charset="0"/>
                      </a:endParaRPr>
                    </a:p>
                  </a:txBody>
                  <a:tcPr marL="121920" marR="12192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Explanation</a:t>
                      </a:r>
                      <a:endParaRPr lang="en-GB" sz="1400" dirty="0">
                        <a:effectLst/>
                        <a:latin typeface="Calibri" panose="020F0502020204030204" pitchFamily="34" charset="0"/>
                        <a:ea typeface="Calibri" panose="020F0502020204030204" pitchFamily="34" charset="0"/>
                      </a:endParaRPr>
                    </a:p>
                  </a:txBody>
                  <a:tcPr marL="121920" marR="12192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Default Animations*</a:t>
                      </a:r>
                      <a:endParaRPr lang="en-GB" sz="1400" dirty="0">
                        <a:effectLst/>
                        <a:latin typeface="Calibri" panose="020F0502020204030204" pitchFamily="34" charset="0"/>
                        <a:ea typeface="Calibri" panose="020F0502020204030204" pitchFamily="34" charset="0"/>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95567856"/>
                  </a:ext>
                </a:extLst>
              </a:tr>
              <a:tr h="320927">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Recap</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a prior knowledge check or to review prerequisite knowledge. Can be used as a starter or as part of the main lesson.</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121344555"/>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 Big Idea</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to highlight key concepts or theorems. This could include the ‘why’ of the topic - including  “real-life” contextual scenarios, or putting into context of other mathematical concepts (past and future).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Usually in sequence with some 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88620264"/>
                  </a:ext>
                </a:extLst>
              </a:tr>
              <a:tr h="288000">
                <a:tc>
                  <a:txBody>
                    <a:bodyPr/>
                    <a:lstStyle/>
                    <a:p>
                      <a:pPr algn="ctr">
                        <a:lnSpc>
                          <a:spcPct val="100000"/>
                        </a:lnSpc>
                        <a:spcAft>
                          <a:spcPts val="800"/>
                        </a:spcAft>
                      </a:pPr>
                      <a:r>
                        <a:rPr lang="en-GB" sz="12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a:t>
                      </a:r>
                      <a:endParaRPr lang="en-GB" sz="120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modelled by the teacher.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Solution animates in sequence.</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3316511"/>
                  </a:ext>
                </a:extLst>
              </a:tr>
              <a:tr h="432000">
                <a:tc>
                  <a:txBody>
                    <a:bodyPr/>
                    <a:lstStyle/>
                    <a:p>
                      <a:pPr algn="ctr">
                        <a:lnSpc>
                          <a:spcPct val="100000"/>
                        </a:lnSpc>
                        <a:spcAft>
                          <a:spcPts val="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 Your Understanding</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completed by students and used for Assessment for Learning, primarily using mini-whiteboards.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b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b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 multi-step answers, reveal in parts or click final answer to reveal full solution.</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09011436"/>
                  </a:ext>
                </a:extLst>
              </a:tr>
              <a:tr h="723483">
                <a:tc>
                  <a:txBody>
                    <a:bodyPr/>
                    <a:lstStyle/>
                    <a:p>
                      <a:pPr algn="ctr">
                        <a:lnSpc>
                          <a:spcPct val="100000"/>
                        </a:lnSpc>
                        <a:spcAft>
                          <a:spcPts val="800"/>
                        </a:spcAft>
                      </a:pPr>
                      <a:r>
                        <a:rPr lang="en-GB" sz="12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 Problem Pair</a:t>
                      </a:r>
                      <a:endParaRPr lang="en-GB" sz="120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‘Example’ &amp;‘Test Your Understanding’ above, within the same slide to provide scaffold via visible modelled solution. </a:t>
                      </a:r>
                      <a:b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b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TYU column is blank initially, to focus attention on example. </a:t>
                      </a:r>
                      <a:b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b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Reveal question by clicking ‘Test Your Understanding’ banner.</a:t>
                      </a: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 animates in sequence. Click the header to reveal TYU question, then 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73779652"/>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Quickfire Questions</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fluency practice. Multiple questions in rapid succession, for calculations that can be completed mentally. Often used for shorter questions/ formulae or to isolate a small part of the method.</a:t>
                      </a:r>
                      <a:endParaRPr lang="en-GB" sz="1200" b="1"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 For multi-step answers, reveal in parts or click final line to reveal full solution.</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06600185"/>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Multi-choice Question</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a diagnostic question. Multiple choice questions, with plausible distractors, to allow teachers to diagnose misconceptions and errors in student thinking, then adapt their lesson accordingly.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Arrow points to answer, on click.</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74955280"/>
                  </a:ext>
                </a:extLst>
              </a:tr>
              <a:tr h="28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 Question</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completed by teacher or student.</a:t>
                      </a: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814626"/>
                  </a:ext>
                </a:extLst>
              </a:tr>
            </a:tbl>
          </a:graphicData>
        </a:graphic>
      </p:graphicFrame>
      <p:sp>
        <p:nvSpPr>
          <p:cNvPr id="6" name="TextBox 5">
            <a:extLst>
              <a:ext uri="{FF2B5EF4-FFF2-40B4-BE49-F238E27FC236}">
                <a16:creationId xmlns:a16="http://schemas.microsoft.com/office/drawing/2014/main" id="{9516AEC6-40A2-39B1-2A99-144146E802A3}"/>
              </a:ext>
            </a:extLst>
          </p:cNvPr>
          <p:cNvSpPr txBox="1"/>
          <p:nvPr/>
        </p:nvSpPr>
        <p:spPr>
          <a:xfrm>
            <a:off x="221573" y="566578"/>
            <a:ext cx="11733615" cy="738664"/>
          </a:xfrm>
          <a:prstGeom prst="rect">
            <a:avLst/>
          </a:prstGeom>
          <a:noFill/>
        </p:spPr>
        <p:txBody>
          <a:bodyPr wrap="square">
            <a:spAutoFit/>
          </a:bodyPr>
          <a:lstStyle/>
          <a:p>
            <a:r>
              <a:rPr lang="en-GB" sz="1400" b="0" dirty="0"/>
              <a:t>Though many slides in this resource will have titles specific to the topic, the slide titles in the table below are used consistently within DFL resources for specific pedagogical purposes.</a:t>
            </a:r>
          </a:p>
          <a:p>
            <a:r>
              <a:rPr lang="en-GB" sz="1400" b="0" dirty="0"/>
              <a:t>Any atypical use of a slide type, including any change of animation* or intended use, will be outlined in the Teacher Notes for the slide.</a:t>
            </a:r>
          </a:p>
        </p:txBody>
      </p:sp>
      <p:sp>
        <p:nvSpPr>
          <p:cNvPr id="2" name="Rectangle 1">
            <a:extLst>
              <a:ext uri="{FF2B5EF4-FFF2-40B4-BE49-F238E27FC236}">
                <a16:creationId xmlns:a16="http://schemas.microsoft.com/office/drawing/2014/main" id="{6552651D-72DC-F26E-0A31-466EF73E8FEA}"/>
              </a:ext>
            </a:extLst>
          </p:cNvPr>
          <p:cNvSpPr/>
          <p:nvPr userDrawn="1"/>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3" name="Rectangle 2">
            <a:extLst>
              <a:ext uri="{FF2B5EF4-FFF2-40B4-BE49-F238E27FC236}">
                <a16:creationId xmlns:a16="http://schemas.microsoft.com/office/drawing/2014/main" id="{2CA1F02E-F4F2-E7B2-72A7-BA68D2BD6444}"/>
              </a:ext>
            </a:extLst>
          </p:cNvPr>
          <p:cNvSpPr/>
          <p:nvPr userDrawn="1"/>
        </p:nvSpPr>
        <p:spPr>
          <a:xfrm>
            <a:off x="-1" y="0"/>
            <a:ext cx="12192001" cy="5486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1"/>
                </a:solidFill>
              </a:rPr>
              <a:t> How to use these slides</a:t>
            </a:r>
          </a:p>
        </p:txBody>
      </p:sp>
      <p:sp>
        <p:nvSpPr>
          <p:cNvPr id="5" name="Rectangle 4">
            <a:extLst>
              <a:ext uri="{FF2B5EF4-FFF2-40B4-BE49-F238E27FC236}">
                <a16:creationId xmlns:a16="http://schemas.microsoft.com/office/drawing/2014/main" id="{4FA524D4-B8EF-D730-C146-096A9A7460FA}"/>
              </a:ext>
            </a:extLst>
          </p:cNvPr>
          <p:cNvSpPr/>
          <p:nvPr userDrawn="1"/>
        </p:nvSpPr>
        <p:spPr>
          <a:xfrm>
            <a:off x="4930097" y="6583531"/>
            <a:ext cx="7260377" cy="276999"/>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graphicFrame>
        <p:nvGraphicFramePr>
          <p:cNvPr id="8" name="Table 4">
            <a:extLst>
              <a:ext uri="{FF2B5EF4-FFF2-40B4-BE49-F238E27FC236}">
                <a16:creationId xmlns:a16="http://schemas.microsoft.com/office/drawing/2014/main" id="{E9662BF5-4BC4-4EC4-CDA6-F5A43CBF7C56}"/>
              </a:ext>
            </a:extLst>
          </p:cNvPr>
          <p:cNvGraphicFramePr>
            <a:graphicFrameLocks noGrp="1"/>
          </p:cNvGraphicFramePr>
          <p:nvPr userDrawn="1">
            <p:extLst>
              <p:ext uri="{D42A27DB-BD31-4B8C-83A1-F6EECF244321}">
                <p14:modId xmlns:p14="http://schemas.microsoft.com/office/powerpoint/2010/main" val="1638703305"/>
              </p:ext>
            </p:extLst>
          </p:nvPr>
        </p:nvGraphicFramePr>
        <p:xfrm>
          <a:off x="248222" y="1488569"/>
          <a:ext cx="11733613" cy="5119007"/>
        </p:xfrm>
        <a:graphic>
          <a:graphicData uri="http://schemas.openxmlformats.org/drawingml/2006/table">
            <a:tbl>
              <a:tblPr firstRow="1" bandRow="1">
                <a:tableStyleId>{6E25E649-3F16-4E02-A733-19D2CDBF48F0}</a:tableStyleId>
              </a:tblPr>
              <a:tblGrid>
                <a:gridCol w="1672255">
                  <a:extLst>
                    <a:ext uri="{9D8B030D-6E8A-4147-A177-3AD203B41FA5}">
                      <a16:colId xmlns:a16="http://schemas.microsoft.com/office/drawing/2014/main" val="2907381801"/>
                    </a:ext>
                  </a:extLst>
                </a:gridCol>
                <a:gridCol w="6740780">
                  <a:extLst>
                    <a:ext uri="{9D8B030D-6E8A-4147-A177-3AD203B41FA5}">
                      <a16:colId xmlns:a16="http://schemas.microsoft.com/office/drawing/2014/main" val="1014323303"/>
                    </a:ext>
                  </a:extLst>
                </a:gridCol>
                <a:gridCol w="3320579">
                  <a:extLst>
                    <a:ext uri="{9D8B030D-6E8A-4147-A177-3AD203B41FA5}">
                      <a16:colId xmlns:a16="http://schemas.microsoft.com/office/drawing/2014/main" val="3445353090"/>
                    </a:ext>
                  </a:extLst>
                </a:gridCol>
              </a:tblGrid>
              <a:tr h="320927">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Slide Title</a:t>
                      </a:r>
                      <a:endParaRPr lang="en-GB" sz="1400" dirty="0">
                        <a:effectLst/>
                        <a:latin typeface="Calibri" panose="020F0502020204030204" pitchFamily="34" charset="0"/>
                        <a:ea typeface="Calibri" panose="020F0502020204030204" pitchFamily="34" charset="0"/>
                      </a:endParaRPr>
                    </a:p>
                  </a:txBody>
                  <a:tcPr marL="121920" marR="12192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Explanation</a:t>
                      </a:r>
                      <a:endParaRPr lang="en-GB" sz="1400" dirty="0">
                        <a:effectLst/>
                        <a:latin typeface="Calibri" panose="020F0502020204030204" pitchFamily="34" charset="0"/>
                        <a:ea typeface="Calibri" panose="020F0502020204030204" pitchFamily="34" charset="0"/>
                      </a:endParaRPr>
                    </a:p>
                  </a:txBody>
                  <a:tcPr marL="121920" marR="12192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Default Animations*</a:t>
                      </a:r>
                      <a:endParaRPr lang="en-GB" sz="1400" dirty="0">
                        <a:effectLst/>
                        <a:latin typeface="Calibri" panose="020F0502020204030204" pitchFamily="34" charset="0"/>
                        <a:ea typeface="Calibri" panose="020F0502020204030204" pitchFamily="34" charset="0"/>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95567856"/>
                  </a:ext>
                </a:extLst>
              </a:tr>
              <a:tr h="320927">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Recap</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a prior knowledge check or to review prerequisite knowledge. Can be used as a starter or as part of the main lesson.</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121344555"/>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 Big Idea</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to highlight key concepts or theorems. This could include the ‘why’ of the topic - including  “real-life” contextual scenarios, or putting into context of other mathematical concepts (past and future).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Usually in sequence with some 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88620264"/>
                  </a:ext>
                </a:extLst>
              </a:tr>
              <a:tr h="288000">
                <a:tc>
                  <a:txBody>
                    <a:bodyPr/>
                    <a:lstStyle/>
                    <a:p>
                      <a:pPr algn="ctr">
                        <a:lnSpc>
                          <a:spcPct val="100000"/>
                        </a:lnSpc>
                        <a:spcAft>
                          <a:spcPts val="800"/>
                        </a:spcAft>
                      </a:pPr>
                      <a:r>
                        <a:rPr lang="en-GB" sz="12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a:t>
                      </a:r>
                      <a:endParaRPr lang="en-GB" sz="120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modelled by the teacher.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Solution animates in sequence.</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3316511"/>
                  </a:ext>
                </a:extLst>
              </a:tr>
              <a:tr h="432000">
                <a:tc>
                  <a:txBody>
                    <a:bodyPr/>
                    <a:lstStyle/>
                    <a:p>
                      <a:pPr algn="ctr">
                        <a:lnSpc>
                          <a:spcPct val="100000"/>
                        </a:lnSpc>
                        <a:spcAft>
                          <a:spcPts val="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 Your Understanding</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completed by students and used for Assessment for Learning, primarily using mini-whiteboards.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b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b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 multi-step answers, reveal in parts or click final answer to reveal full solution.</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09011436"/>
                  </a:ext>
                </a:extLst>
              </a:tr>
              <a:tr h="723483">
                <a:tc>
                  <a:txBody>
                    <a:bodyPr/>
                    <a:lstStyle/>
                    <a:p>
                      <a:pPr algn="ctr">
                        <a:lnSpc>
                          <a:spcPct val="100000"/>
                        </a:lnSpc>
                        <a:spcAft>
                          <a:spcPts val="800"/>
                        </a:spcAft>
                      </a:pPr>
                      <a:r>
                        <a:rPr lang="en-GB" sz="12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 Problem Pair</a:t>
                      </a:r>
                      <a:endParaRPr lang="en-GB" sz="120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‘Example’ &amp;‘Test Your Understanding’ above, within the same slide to provide scaffold via visible modelled solution. </a:t>
                      </a:r>
                      <a:b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b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TYU column is blank initially, to focus attention on example. </a:t>
                      </a:r>
                      <a:endPar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 animates in sequence, followed by TYU question with green click-to-reveal boxes for solution steps. </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73779652"/>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Quickfire Questions</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fluency practice. Multiple questions in rapid succession, for calculations that can be completed mentally. Often used for shorter questions/ formulae or to isolate a small part of the method.</a:t>
                      </a:r>
                      <a:endParaRPr lang="en-GB" sz="1200" b="1"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 For multi-step answers, reveal in parts or click final line to reveal full solution.</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06600185"/>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Multi-choice Question</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a diagnostic question. Multiple choice questions, with plausible distractors, to allow teachers to diagnose misconceptions and errors in student thinking, then adapt their lesson accordingly.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Arrow points to answer, on click.</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74955280"/>
                  </a:ext>
                </a:extLst>
              </a:tr>
              <a:tr h="28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 Question</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completed by teacher or student.</a:t>
                      </a: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814626"/>
                  </a:ext>
                </a:extLst>
              </a:tr>
            </a:tbl>
          </a:graphicData>
        </a:graphic>
      </p:graphicFrame>
      <p:sp>
        <p:nvSpPr>
          <p:cNvPr id="10" name="TextBox 9">
            <a:extLst>
              <a:ext uri="{FF2B5EF4-FFF2-40B4-BE49-F238E27FC236}">
                <a16:creationId xmlns:a16="http://schemas.microsoft.com/office/drawing/2014/main" id="{8F5EE5F3-B02D-E09B-6393-D2462ED88736}"/>
              </a:ext>
            </a:extLst>
          </p:cNvPr>
          <p:cNvSpPr txBox="1"/>
          <p:nvPr userDrawn="1"/>
        </p:nvSpPr>
        <p:spPr>
          <a:xfrm>
            <a:off x="221573" y="566578"/>
            <a:ext cx="11733615" cy="738664"/>
          </a:xfrm>
          <a:prstGeom prst="rect">
            <a:avLst/>
          </a:prstGeom>
          <a:noFill/>
        </p:spPr>
        <p:txBody>
          <a:bodyPr wrap="square">
            <a:spAutoFit/>
          </a:bodyPr>
          <a:lstStyle/>
          <a:p>
            <a:r>
              <a:rPr lang="en-GB" sz="1400" b="0" dirty="0"/>
              <a:t>Though many slides in this resource will have titles specific to the topic, the slide titles in the table below are used consistently within DFL resources for specific pedagogical purposes.</a:t>
            </a:r>
          </a:p>
          <a:p>
            <a:r>
              <a:rPr lang="en-GB" sz="1400" b="0" dirty="0"/>
              <a:t>Any atypical use of a slide type, including any change of animation* or intended use, will be outlined in the Teacher Notes for the slide.</a:t>
            </a:r>
          </a:p>
        </p:txBody>
      </p:sp>
    </p:spTree>
    <p:extLst>
      <p:ext uri="{BB962C8B-B14F-4D97-AF65-F5344CB8AC3E}">
        <p14:creationId xmlns:p14="http://schemas.microsoft.com/office/powerpoint/2010/main" val="9943172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eacher Not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037F82-FCC1-1995-1590-BE05F5340CCC}"/>
              </a:ext>
            </a:extLst>
          </p:cNvPr>
          <p:cNvSpPr/>
          <p:nvPr userDrawn="1"/>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4BC6FBD1-3F40-215F-9950-194BCEE0612F}"/>
              </a:ext>
            </a:extLst>
          </p:cNvPr>
          <p:cNvSpPr/>
          <p:nvPr/>
        </p:nvSpPr>
        <p:spPr>
          <a:xfrm>
            <a:off x="-1" y="0"/>
            <a:ext cx="12192001"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1"/>
                </a:solidFill>
              </a:rPr>
              <a:t> Teacher Notes</a:t>
            </a:r>
          </a:p>
        </p:txBody>
      </p:sp>
      <p:sp>
        <p:nvSpPr>
          <p:cNvPr id="9" name="Rectangle 8">
            <a:extLst>
              <a:ext uri="{FF2B5EF4-FFF2-40B4-BE49-F238E27FC236}">
                <a16:creationId xmlns:a16="http://schemas.microsoft.com/office/drawing/2014/main" id="{8C24497D-7033-0859-5009-B856082B259E}"/>
              </a:ext>
            </a:extLst>
          </p:cNvPr>
          <p:cNvSpPr/>
          <p:nvPr/>
        </p:nvSpPr>
        <p:spPr>
          <a:xfrm>
            <a:off x="8182823" y="6340612"/>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8" name="Text Placeholder 2">
            <a:extLst>
              <a:ext uri="{FF2B5EF4-FFF2-40B4-BE49-F238E27FC236}">
                <a16:creationId xmlns:a16="http://schemas.microsoft.com/office/drawing/2014/main" id="{C137FAB0-E3AA-395B-926C-DF3AF49951FD}"/>
              </a:ext>
            </a:extLst>
          </p:cNvPr>
          <p:cNvSpPr>
            <a:spLocks noGrp="1"/>
          </p:cNvSpPr>
          <p:nvPr>
            <p:ph type="body" idx="15" hasCustomPrompt="1"/>
          </p:nvPr>
        </p:nvSpPr>
        <p:spPr>
          <a:xfrm>
            <a:off x="6263668" y="699061"/>
            <a:ext cx="3772752"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Future Links</a:t>
            </a:r>
          </a:p>
        </p:txBody>
      </p:sp>
      <p:sp>
        <p:nvSpPr>
          <p:cNvPr id="12" name="Content Placeholder 3">
            <a:extLst>
              <a:ext uri="{FF2B5EF4-FFF2-40B4-BE49-F238E27FC236}">
                <a16:creationId xmlns:a16="http://schemas.microsoft.com/office/drawing/2014/main" id="{57F853A3-DD23-2170-8479-A64AEA404097}"/>
              </a:ext>
            </a:extLst>
          </p:cNvPr>
          <p:cNvSpPr>
            <a:spLocks noGrp="1"/>
          </p:cNvSpPr>
          <p:nvPr>
            <p:ph sz="half" idx="16"/>
          </p:nvPr>
        </p:nvSpPr>
        <p:spPr>
          <a:xfrm>
            <a:off x="6241626" y="1068394"/>
            <a:ext cx="5803719" cy="392389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2">
            <a:extLst>
              <a:ext uri="{FF2B5EF4-FFF2-40B4-BE49-F238E27FC236}">
                <a16:creationId xmlns:a16="http://schemas.microsoft.com/office/drawing/2014/main" id="{6B2BFEC1-91B6-2441-29B5-43690547E4C8}"/>
              </a:ext>
            </a:extLst>
          </p:cNvPr>
          <p:cNvSpPr>
            <a:spLocks noGrp="1"/>
          </p:cNvSpPr>
          <p:nvPr>
            <p:ph type="body" idx="1" hasCustomPrompt="1"/>
          </p:nvPr>
        </p:nvSpPr>
        <p:spPr>
          <a:xfrm>
            <a:off x="145624" y="674370"/>
            <a:ext cx="3772752"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Prerequisite Knowledge</a:t>
            </a:r>
          </a:p>
        </p:txBody>
      </p:sp>
      <p:sp>
        <p:nvSpPr>
          <p:cNvPr id="11" name="Content Placeholder 3">
            <a:extLst>
              <a:ext uri="{FF2B5EF4-FFF2-40B4-BE49-F238E27FC236}">
                <a16:creationId xmlns:a16="http://schemas.microsoft.com/office/drawing/2014/main" id="{022A172E-49F3-013E-6E88-4EFBB2EB539E}"/>
              </a:ext>
            </a:extLst>
          </p:cNvPr>
          <p:cNvSpPr>
            <a:spLocks noGrp="1"/>
          </p:cNvSpPr>
          <p:nvPr>
            <p:ph sz="half" idx="2"/>
          </p:nvPr>
        </p:nvSpPr>
        <p:spPr>
          <a:xfrm>
            <a:off x="145625" y="1043703"/>
            <a:ext cx="5803719" cy="392389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TextBox 16">
            <a:extLst>
              <a:ext uri="{FF2B5EF4-FFF2-40B4-BE49-F238E27FC236}">
                <a16:creationId xmlns:a16="http://schemas.microsoft.com/office/drawing/2014/main" id="{D8263208-FE8E-C592-4721-363FF31E6297}"/>
              </a:ext>
            </a:extLst>
          </p:cNvPr>
          <p:cNvSpPr txBox="1"/>
          <p:nvPr/>
        </p:nvSpPr>
        <p:spPr>
          <a:xfrm>
            <a:off x="1103112" y="5533655"/>
            <a:ext cx="331200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1600" dirty="0"/>
              <a:t>Key Points</a:t>
            </a:r>
          </a:p>
        </p:txBody>
      </p:sp>
      <p:sp>
        <p:nvSpPr>
          <p:cNvPr id="18" name="Rectangle 17">
            <a:extLst>
              <a:ext uri="{FF2B5EF4-FFF2-40B4-BE49-F238E27FC236}">
                <a16:creationId xmlns:a16="http://schemas.microsoft.com/office/drawing/2014/main" id="{01FD1D56-01DA-DCFD-EFC9-5AA03FC8DCB9}"/>
              </a:ext>
            </a:extLst>
          </p:cNvPr>
          <p:cNvSpPr/>
          <p:nvPr/>
        </p:nvSpPr>
        <p:spPr>
          <a:xfrm>
            <a:off x="4605128" y="5520491"/>
            <a:ext cx="3312000" cy="540000"/>
          </a:xfrm>
          <a:prstGeom prst="rect">
            <a:avLst/>
          </a:prstGeom>
          <a:solidFill>
            <a:schemeClr val="accent5"/>
          </a:solidFill>
          <a:ln>
            <a:solidFill>
              <a:srgbClr val="60773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1600" dirty="0"/>
              <a:t>Solution step – </a:t>
            </a:r>
            <a:br>
              <a:rPr lang="en-GB" sz="1600" dirty="0"/>
            </a:br>
            <a:r>
              <a:rPr lang="en-GB" sz="1600" dirty="0"/>
              <a:t>click to reveal</a:t>
            </a:r>
          </a:p>
        </p:txBody>
      </p:sp>
      <p:sp>
        <p:nvSpPr>
          <p:cNvPr id="19" name="TextBox 18">
            <a:extLst>
              <a:ext uri="{FF2B5EF4-FFF2-40B4-BE49-F238E27FC236}">
                <a16:creationId xmlns:a16="http://schemas.microsoft.com/office/drawing/2014/main" id="{4B91BB82-B10F-F83D-9847-F2C7DEFDD649}"/>
              </a:ext>
            </a:extLst>
          </p:cNvPr>
          <p:cNvSpPr txBox="1"/>
          <p:nvPr/>
        </p:nvSpPr>
        <p:spPr>
          <a:xfrm>
            <a:off x="4605128" y="6166754"/>
            <a:ext cx="3312000" cy="33855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1600" dirty="0"/>
              <a:t>Question/Discussion Prompt</a:t>
            </a:r>
          </a:p>
        </p:txBody>
      </p:sp>
      <p:sp>
        <p:nvSpPr>
          <p:cNvPr id="20" name="Rectangle 19">
            <a:extLst>
              <a:ext uri="{FF2B5EF4-FFF2-40B4-BE49-F238E27FC236}">
                <a16:creationId xmlns:a16="http://schemas.microsoft.com/office/drawing/2014/main" id="{46CE1B51-8AA3-8947-1DCC-247C9063AA5C}"/>
              </a:ext>
            </a:extLst>
          </p:cNvPr>
          <p:cNvSpPr/>
          <p:nvPr userDrawn="1"/>
        </p:nvSpPr>
        <p:spPr>
          <a:xfrm>
            <a:off x="152925" y="5039446"/>
            <a:ext cx="604653" cy="338554"/>
          </a:xfrm>
          <a:prstGeom prst="rect">
            <a:avLst/>
          </a:prstGeom>
        </p:spPr>
        <p:txBody>
          <a:bodyPr wrap="none">
            <a:spAutoFit/>
          </a:bodyPr>
          <a:lstStyle/>
          <a:p>
            <a:r>
              <a:rPr lang="en-GB" sz="1600" b="1" dirty="0"/>
              <a:t>Key</a:t>
            </a:r>
            <a:r>
              <a:rPr lang="en-GB" sz="1400" b="1" dirty="0"/>
              <a:t>:</a:t>
            </a:r>
          </a:p>
        </p:txBody>
      </p:sp>
      <p:sp>
        <p:nvSpPr>
          <p:cNvPr id="21" name="TextBox 20">
            <a:extLst>
              <a:ext uri="{FF2B5EF4-FFF2-40B4-BE49-F238E27FC236}">
                <a16:creationId xmlns:a16="http://schemas.microsoft.com/office/drawing/2014/main" id="{3C48D3DF-1355-76A7-A83E-A564BA8B1C5E}"/>
              </a:ext>
            </a:extLst>
          </p:cNvPr>
          <p:cNvSpPr txBox="1"/>
          <p:nvPr/>
        </p:nvSpPr>
        <p:spPr>
          <a:xfrm>
            <a:off x="1090932" y="6001221"/>
            <a:ext cx="3312000" cy="584775"/>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600" dirty="0">
                <a:latin typeface="Wingdings" panose="05000000000000000000" pitchFamily="2" charset="2"/>
              </a:rPr>
              <a:t>!</a:t>
            </a:r>
            <a:r>
              <a:rPr lang="en-GB" sz="1200" dirty="0">
                <a:latin typeface="Wingdings" panose="05000000000000000000" pitchFamily="2" charset="2"/>
              </a:rPr>
              <a:t> </a:t>
            </a:r>
            <a:r>
              <a:rPr lang="en-GB" sz="1600" dirty="0">
                <a:latin typeface="+mj-lt"/>
              </a:rPr>
              <a:t>To be written </a:t>
            </a:r>
            <a:br>
              <a:rPr lang="en-GB" sz="1600" dirty="0">
                <a:latin typeface="+mj-lt"/>
              </a:rPr>
            </a:br>
            <a:r>
              <a:rPr lang="en-GB" sz="1600" dirty="0">
                <a:latin typeface="+mj-lt"/>
              </a:rPr>
              <a:t>in books</a:t>
            </a:r>
            <a:endParaRPr lang="en-GB" sz="1600" dirty="0"/>
          </a:p>
        </p:txBody>
      </p:sp>
      <p:sp>
        <p:nvSpPr>
          <p:cNvPr id="2" name="TextBox 1">
            <a:extLst>
              <a:ext uri="{FF2B5EF4-FFF2-40B4-BE49-F238E27FC236}">
                <a16:creationId xmlns:a16="http://schemas.microsoft.com/office/drawing/2014/main" id="{8FE91184-48BA-CD20-11C5-D51D55E45CF6}"/>
              </a:ext>
            </a:extLst>
          </p:cNvPr>
          <p:cNvSpPr txBox="1"/>
          <p:nvPr/>
        </p:nvSpPr>
        <p:spPr>
          <a:xfrm>
            <a:off x="8400256" y="5562938"/>
            <a:ext cx="3589325" cy="523220"/>
          </a:xfrm>
          <a:prstGeom prst="rect">
            <a:avLst/>
          </a:prstGeom>
          <a:noFill/>
          <a:ln w="28575">
            <a:solidFill>
              <a:schemeClr val="accent1"/>
            </a:solidFill>
          </a:ln>
        </p:spPr>
        <p:txBody>
          <a:bodyPr wrap="square" rtlCol="0">
            <a:spAutoFit/>
          </a:bodyPr>
          <a:lstStyle/>
          <a:p>
            <a:pPr algn="ctr"/>
            <a:r>
              <a:rPr lang="en-GB" sz="1400" dirty="0"/>
              <a:t>All slides include pedagogical detail in the ‘Notes’ section for each slide.</a:t>
            </a:r>
          </a:p>
        </p:txBody>
      </p:sp>
      <p:sp>
        <p:nvSpPr>
          <p:cNvPr id="30" name="Rectangle 29">
            <a:extLst>
              <a:ext uri="{FF2B5EF4-FFF2-40B4-BE49-F238E27FC236}">
                <a16:creationId xmlns:a16="http://schemas.microsoft.com/office/drawing/2014/main" id="{2E949D98-5671-3467-D037-E6526CBE3224}"/>
              </a:ext>
            </a:extLst>
          </p:cNvPr>
          <p:cNvSpPr/>
          <p:nvPr userDrawn="1"/>
        </p:nvSpPr>
        <p:spPr>
          <a:xfrm>
            <a:off x="1103113" y="5023749"/>
            <a:ext cx="6814016" cy="407462"/>
          </a:xfrm>
          <a:prstGeom prst="rect">
            <a:avLst/>
          </a:prstGeom>
          <a:ln/>
        </p:spPr>
        <p:style>
          <a:lnRef idx="2">
            <a:schemeClr val="dk1"/>
          </a:lnRef>
          <a:fillRef idx="1">
            <a:schemeClr val="lt1"/>
          </a:fillRef>
          <a:effectRef idx="0">
            <a:schemeClr val="dk1"/>
          </a:effectRef>
          <a:fontRef idx="minor">
            <a:schemeClr val="dk1"/>
          </a:fontRef>
        </p:style>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en-GB" sz="1200" kern="0" dirty="0">
                <a:solidFill>
                  <a:sysClr val="windowText" lastClr="000000"/>
                </a:solidFill>
                <a:latin typeface="+mj-lt"/>
              </a:rPr>
              <a:t>         Throughout the slides, this symbol refers to a web link. Unless </a:t>
            </a:r>
            <a:br>
              <a:rPr lang="en-GB" sz="1200" kern="0" dirty="0">
                <a:solidFill>
                  <a:sysClr val="windowText" lastClr="000000"/>
                </a:solidFill>
                <a:latin typeface="+mj-lt"/>
              </a:rPr>
            </a:br>
            <a:r>
              <a:rPr lang="en-GB" sz="1200" kern="0" dirty="0">
                <a:solidFill>
                  <a:sysClr val="windowText" lastClr="000000"/>
                </a:solidFill>
                <a:latin typeface="+mj-lt"/>
              </a:rPr>
              <a:t>         otherwise specified, this will be to some functionality within DF.</a:t>
            </a:r>
            <a:endParaRPr kumimoji="0" lang="en-GB" sz="1200" i="0" u="none" strike="noStrike" kern="0" cap="none" spc="0" normalizeH="0" baseline="0" noProof="0" dirty="0">
              <a:ln>
                <a:noFill/>
              </a:ln>
              <a:solidFill>
                <a:sysClr val="windowText" lastClr="000000"/>
              </a:solidFill>
              <a:effectLst/>
              <a:uLnTx/>
              <a:uFillTx/>
              <a:latin typeface="+mj-lt"/>
              <a:ea typeface="+mn-ea"/>
              <a:cs typeface="+mn-cs"/>
            </a:endParaRPr>
          </a:p>
        </p:txBody>
      </p:sp>
      <p:pic>
        <p:nvPicPr>
          <p:cNvPr id="31" name="Graphic 30">
            <a:extLst>
              <a:ext uri="{FF2B5EF4-FFF2-40B4-BE49-F238E27FC236}">
                <a16:creationId xmlns:a16="http://schemas.microsoft.com/office/drawing/2014/main" id="{93DBB656-FDC6-E790-923F-AD144E10D9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7296" y="5096610"/>
            <a:ext cx="375187" cy="281390"/>
          </a:xfrm>
          <a:prstGeom prst="rect">
            <a:avLst/>
          </a:prstGeom>
        </p:spPr>
      </p:pic>
    </p:spTree>
    <p:extLst>
      <p:ext uri="{BB962C8B-B14F-4D97-AF65-F5344CB8AC3E}">
        <p14:creationId xmlns:p14="http://schemas.microsoft.com/office/powerpoint/2010/main" val="8510048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eacher Notes with Representati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037F82-FCC1-1995-1590-BE05F5340CCC}"/>
              </a:ext>
            </a:extLst>
          </p:cNvPr>
          <p:cNvSpPr/>
          <p:nvPr/>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4BC6FBD1-3F40-215F-9950-194BCEE0612F}"/>
              </a:ext>
            </a:extLst>
          </p:cNvPr>
          <p:cNvSpPr/>
          <p:nvPr/>
        </p:nvSpPr>
        <p:spPr>
          <a:xfrm>
            <a:off x="-1" y="0"/>
            <a:ext cx="12192001"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1"/>
                </a:solidFill>
              </a:rPr>
              <a:t> Teacher Notes</a:t>
            </a:r>
          </a:p>
        </p:txBody>
      </p:sp>
      <p:sp>
        <p:nvSpPr>
          <p:cNvPr id="9" name="Rectangle 8">
            <a:extLst>
              <a:ext uri="{FF2B5EF4-FFF2-40B4-BE49-F238E27FC236}">
                <a16:creationId xmlns:a16="http://schemas.microsoft.com/office/drawing/2014/main" id="{8C24497D-7033-0859-5009-B856082B259E}"/>
              </a:ext>
            </a:extLst>
          </p:cNvPr>
          <p:cNvSpPr/>
          <p:nvPr/>
        </p:nvSpPr>
        <p:spPr>
          <a:xfrm>
            <a:off x="8182823" y="6340612"/>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10" name="Text Placeholder 2">
            <a:extLst>
              <a:ext uri="{FF2B5EF4-FFF2-40B4-BE49-F238E27FC236}">
                <a16:creationId xmlns:a16="http://schemas.microsoft.com/office/drawing/2014/main" id="{6B2BFEC1-91B6-2441-29B5-43690547E4C8}"/>
              </a:ext>
            </a:extLst>
          </p:cNvPr>
          <p:cNvSpPr>
            <a:spLocks noGrp="1"/>
          </p:cNvSpPr>
          <p:nvPr>
            <p:ph type="body" idx="1" hasCustomPrompt="1"/>
          </p:nvPr>
        </p:nvSpPr>
        <p:spPr>
          <a:xfrm>
            <a:off x="144098" y="677691"/>
            <a:ext cx="3647647"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Prerequisite Knowledge</a:t>
            </a:r>
          </a:p>
        </p:txBody>
      </p:sp>
      <p:sp>
        <p:nvSpPr>
          <p:cNvPr id="11" name="Content Placeholder 3">
            <a:extLst>
              <a:ext uri="{FF2B5EF4-FFF2-40B4-BE49-F238E27FC236}">
                <a16:creationId xmlns:a16="http://schemas.microsoft.com/office/drawing/2014/main" id="{022A172E-49F3-013E-6E88-4EFBB2EB539E}"/>
              </a:ext>
            </a:extLst>
          </p:cNvPr>
          <p:cNvSpPr>
            <a:spLocks noGrp="1"/>
          </p:cNvSpPr>
          <p:nvPr>
            <p:ph sz="half" idx="2"/>
          </p:nvPr>
        </p:nvSpPr>
        <p:spPr>
          <a:xfrm>
            <a:off x="145623" y="1037294"/>
            <a:ext cx="3819919" cy="393030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ext Placeholder 2">
            <a:extLst>
              <a:ext uri="{FF2B5EF4-FFF2-40B4-BE49-F238E27FC236}">
                <a16:creationId xmlns:a16="http://schemas.microsoft.com/office/drawing/2014/main" id="{51020771-1347-9735-5BB5-A3C38ED655BC}"/>
              </a:ext>
            </a:extLst>
          </p:cNvPr>
          <p:cNvSpPr>
            <a:spLocks noGrp="1"/>
          </p:cNvSpPr>
          <p:nvPr>
            <p:ph type="body" idx="13" hasCustomPrompt="1"/>
          </p:nvPr>
        </p:nvSpPr>
        <p:spPr>
          <a:xfrm>
            <a:off x="4173733" y="667961"/>
            <a:ext cx="3554448"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Representations Used</a:t>
            </a:r>
          </a:p>
        </p:txBody>
      </p:sp>
      <p:sp>
        <p:nvSpPr>
          <p:cNvPr id="3" name="Content Placeholder 3">
            <a:extLst>
              <a:ext uri="{FF2B5EF4-FFF2-40B4-BE49-F238E27FC236}">
                <a16:creationId xmlns:a16="http://schemas.microsoft.com/office/drawing/2014/main" id="{2756757B-BA63-0803-D594-6A2D257A77D6}"/>
              </a:ext>
            </a:extLst>
          </p:cNvPr>
          <p:cNvSpPr>
            <a:spLocks noGrp="1"/>
          </p:cNvSpPr>
          <p:nvPr>
            <p:ph sz="half" idx="14"/>
          </p:nvPr>
        </p:nvSpPr>
        <p:spPr>
          <a:xfrm>
            <a:off x="4179031" y="1056609"/>
            <a:ext cx="3820800" cy="391099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2">
            <a:extLst>
              <a:ext uri="{FF2B5EF4-FFF2-40B4-BE49-F238E27FC236}">
                <a16:creationId xmlns:a16="http://schemas.microsoft.com/office/drawing/2014/main" id="{C137FAB0-E3AA-395B-926C-DF3AF49951FD}"/>
              </a:ext>
            </a:extLst>
          </p:cNvPr>
          <p:cNvSpPr>
            <a:spLocks noGrp="1"/>
          </p:cNvSpPr>
          <p:nvPr>
            <p:ph type="body" idx="15" hasCustomPrompt="1"/>
          </p:nvPr>
        </p:nvSpPr>
        <p:spPr>
          <a:xfrm>
            <a:off x="8247480" y="687537"/>
            <a:ext cx="3171664"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Future Links</a:t>
            </a:r>
          </a:p>
        </p:txBody>
      </p:sp>
      <p:sp>
        <p:nvSpPr>
          <p:cNvPr id="12" name="Content Placeholder 3">
            <a:extLst>
              <a:ext uri="{FF2B5EF4-FFF2-40B4-BE49-F238E27FC236}">
                <a16:creationId xmlns:a16="http://schemas.microsoft.com/office/drawing/2014/main" id="{57F853A3-DD23-2170-8479-A64AEA404097}"/>
              </a:ext>
            </a:extLst>
          </p:cNvPr>
          <p:cNvSpPr>
            <a:spLocks noGrp="1"/>
          </p:cNvSpPr>
          <p:nvPr>
            <p:ph sz="half" idx="16"/>
          </p:nvPr>
        </p:nvSpPr>
        <p:spPr>
          <a:xfrm>
            <a:off x="8225575" y="1047024"/>
            <a:ext cx="3820800" cy="393030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Box 3">
            <a:extLst>
              <a:ext uri="{FF2B5EF4-FFF2-40B4-BE49-F238E27FC236}">
                <a16:creationId xmlns:a16="http://schemas.microsoft.com/office/drawing/2014/main" id="{C2CEAD3A-AB77-DC5C-8037-D687584D49A6}"/>
              </a:ext>
            </a:extLst>
          </p:cNvPr>
          <p:cNvSpPr txBox="1"/>
          <p:nvPr/>
        </p:nvSpPr>
        <p:spPr>
          <a:xfrm>
            <a:off x="1103112" y="5533655"/>
            <a:ext cx="331200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1600" dirty="0"/>
              <a:t>Key Points</a:t>
            </a:r>
          </a:p>
        </p:txBody>
      </p:sp>
      <p:sp>
        <p:nvSpPr>
          <p:cNvPr id="5" name="Rectangle 4">
            <a:extLst>
              <a:ext uri="{FF2B5EF4-FFF2-40B4-BE49-F238E27FC236}">
                <a16:creationId xmlns:a16="http://schemas.microsoft.com/office/drawing/2014/main" id="{E4CCB285-C4D8-21BD-E00A-5ADD79D8EF74}"/>
              </a:ext>
            </a:extLst>
          </p:cNvPr>
          <p:cNvSpPr/>
          <p:nvPr/>
        </p:nvSpPr>
        <p:spPr>
          <a:xfrm>
            <a:off x="4605128" y="5520491"/>
            <a:ext cx="3312000" cy="540000"/>
          </a:xfrm>
          <a:prstGeom prst="rect">
            <a:avLst/>
          </a:prstGeom>
          <a:solidFill>
            <a:schemeClr val="accent5"/>
          </a:solidFill>
          <a:ln>
            <a:solidFill>
              <a:srgbClr val="60773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1600" dirty="0"/>
              <a:t>Solution step – </a:t>
            </a:r>
            <a:br>
              <a:rPr lang="en-GB" sz="1600" dirty="0"/>
            </a:br>
            <a:r>
              <a:rPr lang="en-GB" sz="1600" dirty="0"/>
              <a:t>click to reveal</a:t>
            </a:r>
          </a:p>
        </p:txBody>
      </p:sp>
      <p:sp>
        <p:nvSpPr>
          <p:cNvPr id="6" name="TextBox 5">
            <a:extLst>
              <a:ext uri="{FF2B5EF4-FFF2-40B4-BE49-F238E27FC236}">
                <a16:creationId xmlns:a16="http://schemas.microsoft.com/office/drawing/2014/main" id="{97E9530F-8410-EFE7-C06E-0DA4703EB176}"/>
              </a:ext>
            </a:extLst>
          </p:cNvPr>
          <p:cNvSpPr txBox="1"/>
          <p:nvPr/>
        </p:nvSpPr>
        <p:spPr>
          <a:xfrm>
            <a:off x="4605128" y="6166754"/>
            <a:ext cx="3312000" cy="33855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1600" dirty="0"/>
              <a:t>Question/Discussion Prompt</a:t>
            </a:r>
          </a:p>
        </p:txBody>
      </p:sp>
      <p:sp>
        <p:nvSpPr>
          <p:cNvPr id="16" name="TextBox 15">
            <a:extLst>
              <a:ext uri="{FF2B5EF4-FFF2-40B4-BE49-F238E27FC236}">
                <a16:creationId xmlns:a16="http://schemas.microsoft.com/office/drawing/2014/main" id="{3D34FA08-2FA5-5670-2E55-7ACDB9379571}"/>
              </a:ext>
            </a:extLst>
          </p:cNvPr>
          <p:cNvSpPr txBox="1"/>
          <p:nvPr/>
        </p:nvSpPr>
        <p:spPr>
          <a:xfrm>
            <a:off x="1090932" y="6001221"/>
            <a:ext cx="3312000" cy="584775"/>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600" dirty="0">
                <a:latin typeface="Wingdings" panose="05000000000000000000" pitchFamily="2" charset="2"/>
              </a:rPr>
              <a:t>!</a:t>
            </a:r>
            <a:r>
              <a:rPr lang="en-GB" sz="1200" dirty="0">
                <a:latin typeface="Wingdings" panose="05000000000000000000" pitchFamily="2" charset="2"/>
              </a:rPr>
              <a:t> </a:t>
            </a:r>
            <a:r>
              <a:rPr lang="en-GB" sz="1600" dirty="0">
                <a:latin typeface="+mj-lt"/>
              </a:rPr>
              <a:t>To be written </a:t>
            </a:r>
            <a:br>
              <a:rPr lang="en-GB" sz="1600" dirty="0">
                <a:latin typeface="+mj-lt"/>
              </a:rPr>
            </a:br>
            <a:r>
              <a:rPr lang="en-GB" sz="1600" dirty="0">
                <a:latin typeface="+mj-lt"/>
              </a:rPr>
              <a:t>in books</a:t>
            </a:r>
            <a:endParaRPr lang="en-GB" sz="1600" dirty="0"/>
          </a:p>
        </p:txBody>
      </p:sp>
      <p:sp>
        <p:nvSpPr>
          <p:cNvPr id="15" name="TextBox 14">
            <a:extLst>
              <a:ext uri="{FF2B5EF4-FFF2-40B4-BE49-F238E27FC236}">
                <a16:creationId xmlns:a16="http://schemas.microsoft.com/office/drawing/2014/main" id="{EA6A2EF6-FA6D-66DB-952D-04216CDCD2CF}"/>
              </a:ext>
            </a:extLst>
          </p:cNvPr>
          <p:cNvSpPr txBox="1"/>
          <p:nvPr/>
        </p:nvSpPr>
        <p:spPr>
          <a:xfrm>
            <a:off x="8400256" y="5562938"/>
            <a:ext cx="3589325" cy="523220"/>
          </a:xfrm>
          <a:prstGeom prst="rect">
            <a:avLst/>
          </a:prstGeom>
          <a:noFill/>
          <a:ln w="28575">
            <a:solidFill>
              <a:schemeClr val="accent1"/>
            </a:solidFill>
          </a:ln>
        </p:spPr>
        <p:txBody>
          <a:bodyPr wrap="square" rtlCol="0">
            <a:spAutoFit/>
          </a:bodyPr>
          <a:lstStyle/>
          <a:p>
            <a:pPr algn="ctr"/>
            <a:r>
              <a:rPr lang="en-GB" sz="1400" dirty="0"/>
              <a:t>All slides include pedagogical detail in the ‘Notes’ section </a:t>
            </a:r>
            <a:r>
              <a:rPr lang="en-GB" sz="1400"/>
              <a:t>for each </a:t>
            </a:r>
            <a:r>
              <a:rPr lang="en-GB" sz="1400" dirty="0"/>
              <a:t>slide.</a:t>
            </a:r>
          </a:p>
        </p:txBody>
      </p:sp>
      <p:sp>
        <p:nvSpPr>
          <p:cNvPr id="17" name="TextBox 16">
            <a:extLst>
              <a:ext uri="{FF2B5EF4-FFF2-40B4-BE49-F238E27FC236}">
                <a16:creationId xmlns:a16="http://schemas.microsoft.com/office/drawing/2014/main" id="{2D2BA8CC-8CD5-C886-1B27-23458160833F}"/>
              </a:ext>
            </a:extLst>
          </p:cNvPr>
          <p:cNvSpPr txBox="1"/>
          <p:nvPr userDrawn="1"/>
        </p:nvSpPr>
        <p:spPr>
          <a:xfrm>
            <a:off x="8400256" y="5562938"/>
            <a:ext cx="3589325" cy="523220"/>
          </a:xfrm>
          <a:prstGeom prst="rect">
            <a:avLst/>
          </a:prstGeom>
          <a:noFill/>
          <a:ln w="28575">
            <a:solidFill>
              <a:schemeClr val="accent1"/>
            </a:solidFill>
          </a:ln>
        </p:spPr>
        <p:txBody>
          <a:bodyPr wrap="square" rtlCol="0">
            <a:spAutoFit/>
          </a:bodyPr>
          <a:lstStyle/>
          <a:p>
            <a:pPr algn="ctr"/>
            <a:r>
              <a:rPr lang="en-GB" sz="1400" dirty="0"/>
              <a:t>All slides include pedagogical detail in the ‘Notes’ section for each slide.</a:t>
            </a:r>
          </a:p>
        </p:txBody>
      </p:sp>
      <p:sp>
        <p:nvSpPr>
          <p:cNvPr id="18" name="Rectangle 17">
            <a:extLst>
              <a:ext uri="{FF2B5EF4-FFF2-40B4-BE49-F238E27FC236}">
                <a16:creationId xmlns:a16="http://schemas.microsoft.com/office/drawing/2014/main" id="{EDCD9FBE-4AD4-8EDF-75BD-73E98FBF0DC6}"/>
              </a:ext>
            </a:extLst>
          </p:cNvPr>
          <p:cNvSpPr/>
          <p:nvPr userDrawn="1"/>
        </p:nvSpPr>
        <p:spPr>
          <a:xfrm>
            <a:off x="152925" y="5039446"/>
            <a:ext cx="604653" cy="338554"/>
          </a:xfrm>
          <a:prstGeom prst="rect">
            <a:avLst/>
          </a:prstGeom>
        </p:spPr>
        <p:txBody>
          <a:bodyPr wrap="none">
            <a:spAutoFit/>
          </a:bodyPr>
          <a:lstStyle/>
          <a:p>
            <a:r>
              <a:rPr lang="en-GB" sz="1600" b="1" dirty="0"/>
              <a:t>Key</a:t>
            </a:r>
            <a:r>
              <a:rPr lang="en-GB" sz="1400" b="1" dirty="0"/>
              <a:t>:</a:t>
            </a:r>
          </a:p>
        </p:txBody>
      </p:sp>
      <p:sp>
        <p:nvSpPr>
          <p:cNvPr id="19" name="Rectangle 18">
            <a:extLst>
              <a:ext uri="{FF2B5EF4-FFF2-40B4-BE49-F238E27FC236}">
                <a16:creationId xmlns:a16="http://schemas.microsoft.com/office/drawing/2014/main" id="{577AF359-B079-D034-8C74-9D4CF9586F29}"/>
              </a:ext>
            </a:extLst>
          </p:cNvPr>
          <p:cNvSpPr/>
          <p:nvPr userDrawn="1"/>
        </p:nvSpPr>
        <p:spPr>
          <a:xfrm>
            <a:off x="1103113" y="5023749"/>
            <a:ext cx="6814016" cy="407462"/>
          </a:xfrm>
          <a:prstGeom prst="rect">
            <a:avLst/>
          </a:prstGeom>
          <a:ln/>
        </p:spPr>
        <p:style>
          <a:lnRef idx="2">
            <a:schemeClr val="dk1"/>
          </a:lnRef>
          <a:fillRef idx="1">
            <a:schemeClr val="lt1"/>
          </a:fillRef>
          <a:effectRef idx="0">
            <a:schemeClr val="dk1"/>
          </a:effectRef>
          <a:fontRef idx="minor">
            <a:schemeClr val="dk1"/>
          </a:fontRef>
        </p:style>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en-GB" sz="1200" kern="0" dirty="0">
                <a:solidFill>
                  <a:sysClr val="windowText" lastClr="000000"/>
                </a:solidFill>
                <a:latin typeface="+mj-lt"/>
              </a:rPr>
              <a:t>         Throughout the slides, this symbol refers to a web link. Unless </a:t>
            </a:r>
            <a:br>
              <a:rPr lang="en-GB" sz="1200" kern="0" dirty="0">
                <a:solidFill>
                  <a:sysClr val="windowText" lastClr="000000"/>
                </a:solidFill>
                <a:latin typeface="+mj-lt"/>
              </a:rPr>
            </a:br>
            <a:r>
              <a:rPr lang="en-GB" sz="1200" kern="0" dirty="0">
                <a:solidFill>
                  <a:sysClr val="windowText" lastClr="000000"/>
                </a:solidFill>
                <a:latin typeface="+mj-lt"/>
              </a:rPr>
              <a:t>         otherwise specified, this will be to some functionality within DF.</a:t>
            </a:r>
            <a:endParaRPr kumimoji="0" lang="en-GB" sz="1200" i="0" u="none" strike="noStrike" kern="0" cap="none" spc="0" normalizeH="0" baseline="0" noProof="0" dirty="0">
              <a:ln>
                <a:noFill/>
              </a:ln>
              <a:solidFill>
                <a:sysClr val="windowText" lastClr="000000"/>
              </a:solidFill>
              <a:effectLst/>
              <a:uLnTx/>
              <a:uFillTx/>
              <a:latin typeface="+mj-lt"/>
              <a:ea typeface="+mn-ea"/>
              <a:cs typeface="+mn-cs"/>
            </a:endParaRPr>
          </a:p>
        </p:txBody>
      </p:sp>
      <p:pic>
        <p:nvPicPr>
          <p:cNvPr id="20" name="Graphic 19">
            <a:extLst>
              <a:ext uri="{FF2B5EF4-FFF2-40B4-BE49-F238E27FC236}">
                <a16:creationId xmlns:a16="http://schemas.microsoft.com/office/drawing/2014/main" id="{A956D1BE-39DD-645D-83CE-F038D580F3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7296" y="5096610"/>
            <a:ext cx="375187" cy="281390"/>
          </a:xfrm>
          <a:prstGeom prst="rect">
            <a:avLst/>
          </a:prstGeom>
        </p:spPr>
      </p:pic>
    </p:spTree>
    <p:extLst>
      <p:ext uri="{BB962C8B-B14F-4D97-AF65-F5344CB8AC3E}">
        <p14:creationId xmlns:p14="http://schemas.microsoft.com/office/powerpoint/2010/main" val="4294767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101E6F-00E7-774C-33CA-137EF69FA5AB}"/>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8" name="Rectangle 7">
            <a:extLst>
              <a:ext uri="{FF2B5EF4-FFF2-40B4-BE49-F238E27FC236}">
                <a16:creationId xmlns:a16="http://schemas.microsoft.com/office/drawing/2014/main" id="{6ADEA57E-1812-C978-D64B-16AF596E0F27}"/>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2" name="Title 1"/>
          <p:cNvSpPr>
            <a:spLocks noGrp="1"/>
          </p:cNvSpPr>
          <p:nvPr>
            <p:ph type="title"/>
          </p:nvPr>
        </p:nvSpPr>
        <p:spPr>
          <a:xfrm>
            <a:off x="143337" y="27874"/>
            <a:ext cx="11905323" cy="449034"/>
          </a:xfrm>
          <a:prstGeom prst="rect">
            <a:avLst/>
          </a:prstGeom>
        </p:spPr>
        <p:txBody>
          <a:bodyPr/>
          <a:lstStyle>
            <a:lvl1pPr>
              <a:defRPr sz="2800">
                <a:solidFill>
                  <a:schemeClr val="bg1"/>
                </a:solidFill>
              </a:defRPr>
            </a:lvl1p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5" name="Picture 4">
            <a:extLst>
              <a:ext uri="{FF2B5EF4-FFF2-40B4-BE49-F238E27FC236}">
                <a16:creationId xmlns:a16="http://schemas.microsoft.com/office/drawing/2014/main" id="{4795CC9C-02A8-B6D8-E88C-8BA816A039BF}"/>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spTree>
    <p:extLst>
      <p:ext uri="{BB962C8B-B14F-4D97-AF65-F5344CB8AC3E}">
        <p14:creationId xmlns:p14="http://schemas.microsoft.com/office/powerpoint/2010/main" val="11071729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DQ">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000" y="764704"/>
            <a:ext cx="10944000" cy="4254016"/>
          </a:xfrm>
          <a:solidFill>
            <a:schemeClr val="tx2"/>
          </a:solidFill>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Text Placeholder 4">
            <a:extLst>
              <a:ext uri="{FF2B5EF4-FFF2-40B4-BE49-F238E27FC236}">
                <a16:creationId xmlns:a16="http://schemas.microsoft.com/office/drawing/2014/main" id="{A16FD889-5545-A5A1-5998-4621FF63A0B3}"/>
              </a:ext>
            </a:extLst>
          </p:cNvPr>
          <p:cNvSpPr>
            <a:spLocks noGrp="1"/>
          </p:cNvSpPr>
          <p:nvPr>
            <p:ph type="body" sz="quarter" idx="11" hasCustomPrompt="1"/>
          </p:nvPr>
        </p:nvSpPr>
        <p:spPr>
          <a:xfrm>
            <a:off x="622493" y="5018720"/>
            <a:ext cx="2736000" cy="1295400"/>
          </a:xfrm>
          <a:solidFill>
            <a:schemeClr val="accent5"/>
          </a:solidFill>
        </p:spPr>
        <p:txBody>
          <a:bodyPr anchor="ctr"/>
          <a:lstStyle>
            <a:lvl1pPr marL="0" indent="0" algn="ctr">
              <a:buNone/>
              <a:defRPr>
                <a:latin typeface="+mn-lt"/>
              </a:defRPr>
            </a:lvl1pPr>
          </a:lstStyle>
          <a:p>
            <a:pPr lvl="0"/>
            <a:r>
              <a:rPr lang="en-GB" dirty="0"/>
              <a:t>A</a:t>
            </a:r>
          </a:p>
          <a:p>
            <a:pPr lvl="0"/>
            <a:r>
              <a:rPr lang="en-GB" dirty="0"/>
              <a:t>Option 1</a:t>
            </a:r>
          </a:p>
        </p:txBody>
      </p:sp>
      <p:sp>
        <p:nvSpPr>
          <p:cNvPr id="7" name="Text Placeholder 4">
            <a:extLst>
              <a:ext uri="{FF2B5EF4-FFF2-40B4-BE49-F238E27FC236}">
                <a16:creationId xmlns:a16="http://schemas.microsoft.com/office/drawing/2014/main" id="{CF9AE5FA-053C-0565-00DE-D085BA05865C}"/>
              </a:ext>
            </a:extLst>
          </p:cNvPr>
          <p:cNvSpPr>
            <a:spLocks noGrp="1"/>
          </p:cNvSpPr>
          <p:nvPr>
            <p:ph type="body" sz="quarter" idx="12" hasCustomPrompt="1"/>
          </p:nvPr>
        </p:nvSpPr>
        <p:spPr>
          <a:xfrm>
            <a:off x="3356916" y="5018720"/>
            <a:ext cx="2736000" cy="1295400"/>
          </a:xfrm>
          <a:solidFill>
            <a:schemeClr val="accent4"/>
          </a:solidFill>
        </p:spPr>
        <p:txBody>
          <a:bodyPr anchor="ctr"/>
          <a:lstStyle>
            <a:lvl1pPr marL="0" indent="0" algn="ctr">
              <a:buNone/>
              <a:defRPr>
                <a:latin typeface="+mn-lt"/>
              </a:defRPr>
            </a:lvl1pPr>
          </a:lstStyle>
          <a:p>
            <a:pPr lvl="0"/>
            <a:r>
              <a:rPr lang="en-GB" dirty="0"/>
              <a:t>B</a:t>
            </a:r>
          </a:p>
          <a:p>
            <a:pPr lvl="0"/>
            <a:r>
              <a:rPr lang="en-GB" dirty="0"/>
              <a:t>Option 2</a:t>
            </a:r>
          </a:p>
        </p:txBody>
      </p:sp>
      <p:sp>
        <p:nvSpPr>
          <p:cNvPr id="9" name="Text Placeholder 4">
            <a:extLst>
              <a:ext uri="{FF2B5EF4-FFF2-40B4-BE49-F238E27FC236}">
                <a16:creationId xmlns:a16="http://schemas.microsoft.com/office/drawing/2014/main" id="{67AE0685-A4ED-C18E-D6BD-24A91AD51B17}"/>
              </a:ext>
            </a:extLst>
          </p:cNvPr>
          <p:cNvSpPr>
            <a:spLocks noGrp="1"/>
          </p:cNvSpPr>
          <p:nvPr>
            <p:ph type="body" sz="quarter" idx="13"/>
          </p:nvPr>
        </p:nvSpPr>
        <p:spPr>
          <a:xfrm>
            <a:off x="6091339" y="5018720"/>
            <a:ext cx="2736000" cy="1295400"/>
          </a:xfrm>
          <a:solidFill>
            <a:schemeClr val="accent6"/>
          </a:solidFill>
        </p:spPr>
        <p:txBody>
          <a:bodyPr anchor="ctr"/>
          <a:lstStyle>
            <a:lvl1pPr marL="0" indent="0" algn="ctr">
              <a:buNone/>
              <a:defRPr>
                <a:latin typeface="+mn-lt"/>
              </a:defRPr>
            </a:lvl1pPr>
          </a:lstStyle>
          <a:p>
            <a:pPr lvl="0"/>
            <a:r>
              <a:rPr lang="en-GB"/>
              <a:t>Click to edit Master text styles</a:t>
            </a:r>
          </a:p>
          <a:p>
            <a:pPr lvl="1"/>
            <a:r>
              <a:rPr lang="en-GB"/>
              <a:t>Second level</a:t>
            </a:r>
          </a:p>
        </p:txBody>
      </p:sp>
      <p:sp>
        <p:nvSpPr>
          <p:cNvPr id="10" name="Text Placeholder 4">
            <a:extLst>
              <a:ext uri="{FF2B5EF4-FFF2-40B4-BE49-F238E27FC236}">
                <a16:creationId xmlns:a16="http://schemas.microsoft.com/office/drawing/2014/main" id="{4C2A19CC-6E76-AB4B-0B0A-AF96874F3F1E}"/>
              </a:ext>
            </a:extLst>
          </p:cNvPr>
          <p:cNvSpPr>
            <a:spLocks noGrp="1"/>
          </p:cNvSpPr>
          <p:nvPr>
            <p:ph type="body" sz="quarter" idx="14" hasCustomPrompt="1"/>
          </p:nvPr>
        </p:nvSpPr>
        <p:spPr>
          <a:xfrm>
            <a:off x="8825760" y="5018720"/>
            <a:ext cx="2736000" cy="1295400"/>
          </a:xfrm>
          <a:solidFill>
            <a:schemeClr val="accent3"/>
          </a:solidFill>
        </p:spPr>
        <p:txBody>
          <a:bodyPr anchor="ctr"/>
          <a:lstStyle>
            <a:lvl1pPr marL="0" indent="0" algn="ctr">
              <a:buNone/>
              <a:defRPr>
                <a:latin typeface="+mn-lt"/>
              </a:defRPr>
            </a:lvl1pPr>
          </a:lstStyle>
          <a:p>
            <a:pPr lvl="0"/>
            <a:r>
              <a:rPr lang="en-GB" dirty="0"/>
              <a:t>D</a:t>
            </a:r>
          </a:p>
          <a:p>
            <a:pPr lvl="0"/>
            <a:r>
              <a:rPr lang="en-GB" dirty="0"/>
              <a:t>Option 4</a:t>
            </a:r>
          </a:p>
        </p:txBody>
      </p:sp>
      <p:sp>
        <p:nvSpPr>
          <p:cNvPr id="4" name="Rectangle 3">
            <a:extLst>
              <a:ext uri="{FF2B5EF4-FFF2-40B4-BE49-F238E27FC236}">
                <a16:creationId xmlns:a16="http://schemas.microsoft.com/office/drawing/2014/main" id="{B6B26028-3F19-0AFC-F1CB-935419BF7ACE}"/>
              </a:ext>
            </a:extLst>
          </p:cNvPr>
          <p:cNvSpPr/>
          <p:nvPr/>
        </p:nvSpPr>
        <p:spPr>
          <a:xfrm>
            <a:off x="-1" y="-9553"/>
            <a:ext cx="12192001" cy="576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5" name="Rectangle 4">
            <a:extLst>
              <a:ext uri="{FF2B5EF4-FFF2-40B4-BE49-F238E27FC236}">
                <a16:creationId xmlns:a16="http://schemas.microsoft.com/office/drawing/2014/main" id="{950B87F9-D154-CE37-D3CB-F216DEB434EF}"/>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12" name="TextBox 11">
            <a:extLst>
              <a:ext uri="{FF2B5EF4-FFF2-40B4-BE49-F238E27FC236}">
                <a16:creationId xmlns:a16="http://schemas.microsoft.com/office/drawing/2014/main" id="{9ADBB104-BAEE-4E8F-330E-A82ED8008138}"/>
              </a:ext>
            </a:extLst>
          </p:cNvPr>
          <p:cNvSpPr txBox="1"/>
          <p:nvPr/>
        </p:nvSpPr>
        <p:spPr>
          <a:xfrm>
            <a:off x="143336" y="-19093"/>
            <a:ext cx="5808267" cy="523220"/>
          </a:xfrm>
          <a:prstGeom prst="rect">
            <a:avLst/>
          </a:prstGeom>
          <a:noFill/>
        </p:spPr>
        <p:txBody>
          <a:bodyPr wrap="square">
            <a:spAutoFit/>
          </a:bodyPr>
          <a:lstStyle/>
          <a:p>
            <a:r>
              <a:rPr lang="en-US" sz="2800" b="1" dirty="0">
                <a:solidFill>
                  <a:schemeClr val="bg1"/>
                </a:solidFill>
              </a:rPr>
              <a:t>Multi-Choice Question</a:t>
            </a:r>
            <a:endParaRPr lang="en-GB" sz="2800" b="1" dirty="0">
              <a:solidFill>
                <a:schemeClr val="bg1"/>
              </a:solidFill>
            </a:endParaRPr>
          </a:p>
        </p:txBody>
      </p:sp>
    </p:spTree>
    <p:extLst>
      <p:ext uri="{BB962C8B-B14F-4D97-AF65-F5344CB8AC3E}">
        <p14:creationId xmlns:p14="http://schemas.microsoft.com/office/powerpoint/2010/main" val="372073831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EP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EB7B76-7BB3-72CB-4B88-C51347D21D23}"/>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10" name="Rectangle 9">
            <a:extLst>
              <a:ext uri="{FF2B5EF4-FFF2-40B4-BE49-F238E27FC236}">
                <a16:creationId xmlns:a16="http://schemas.microsoft.com/office/drawing/2014/main" id="{9228A73C-57B9-B813-7D7E-137BF9D28BBA}"/>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3" name="Content Placeholder 2"/>
          <p:cNvSpPr>
            <a:spLocks noGrp="1"/>
          </p:cNvSpPr>
          <p:nvPr>
            <p:ph idx="1"/>
          </p:nvPr>
        </p:nvSpPr>
        <p:spPr>
          <a:xfrm>
            <a:off x="132895" y="764704"/>
            <a:ext cx="5808267" cy="5890775"/>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2">
            <a:extLst>
              <a:ext uri="{FF2B5EF4-FFF2-40B4-BE49-F238E27FC236}">
                <a16:creationId xmlns:a16="http://schemas.microsoft.com/office/drawing/2014/main" id="{46F67B28-A612-686F-3C9B-E47A38FE77C6}"/>
              </a:ext>
            </a:extLst>
          </p:cNvPr>
          <p:cNvSpPr>
            <a:spLocks noGrp="1"/>
          </p:cNvSpPr>
          <p:nvPr>
            <p:ph idx="13"/>
          </p:nvPr>
        </p:nvSpPr>
        <p:spPr>
          <a:xfrm>
            <a:off x="6240392" y="764705"/>
            <a:ext cx="5808267" cy="5890775"/>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2" name="Straight Connector 1">
            <a:extLst>
              <a:ext uri="{FF2B5EF4-FFF2-40B4-BE49-F238E27FC236}">
                <a16:creationId xmlns:a16="http://schemas.microsoft.com/office/drawing/2014/main" id="{AB81DAA1-DE76-4A2F-8494-8A4A9E0458A2}"/>
              </a:ext>
            </a:extLst>
          </p:cNvPr>
          <p:cNvCxnSpPr>
            <a:cxnSpLocks/>
          </p:cNvCxnSpPr>
          <p:nvPr/>
        </p:nvCxnSpPr>
        <p:spPr>
          <a:xfrm>
            <a:off x="6093133" y="764704"/>
            <a:ext cx="0" cy="5890775"/>
          </a:xfrm>
          <a:prstGeom prst="line">
            <a:avLst/>
          </a:prstGeom>
          <a:ln w="28575"/>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D7B1D698-AFF2-D9B2-DB1A-6174F5FCD7B1}"/>
              </a:ext>
            </a:extLst>
          </p:cNvPr>
          <p:cNvSpPr txBox="1"/>
          <p:nvPr/>
        </p:nvSpPr>
        <p:spPr>
          <a:xfrm>
            <a:off x="143336" y="-19093"/>
            <a:ext cx="5808267" cy="523220"/>
          </a:xfrm>
          <a:prstGeom prst="rect">
            <a:avLst/>
          </a:prstGeom>
          <a:noFill/>
        </p:spPr>
        <p:txBody>
          <a:bodyPr wrap="square">
            <a:spAutoFit/>
          </a:bodyPr>
          <a:lstStyle/>
          <a:p>
            <a:r>
              <a:rPr lang="en-US" sz="2800" b="1" dirty="0">
                <a:solidFill>
                  <a:schemeClr val="bg1"/>
                </a:solidFill>
              </a:rPr>
              <a:t>Example</a:t>
            </a:r>
            <a:endParaRPr lang="en-GB" sz="2800" b="1" dirty="0">
              <a:solidFill>
                <a:schemeClr val="bg1"/>
              </a:solidFill>
            </a:endParaRPr>
          </a:p>
        </p:txBody>
      </p:sp>
      <p:sp>
        <p:nvSpPr>
          <p:cNvPr id="20" name="TextBox 19">
            <a:extLst>
              <a:ext uri="{FF2B5EF4-FFF2-40B4-BE49-F238E27FC236}">
                <a16:creationId xmlns:a16="http://schemas.microsoft.com/office/drawing/2014/main" id="{0A2E5499-5E9B-B9D8-54CA-E03A997EE296}"/>
              </a:ext>
            </a:extLst>
          </p:cNvPr>
          <p:cNvSpPr txBox="1"/>
          <p:nvPr/>
        </p:nvSpPr>
        <p:spPr>
          <a:xfrm>
            <a:off x="6093133" y="-9219"/>
            <a:ext cx="5808267" cy="523220"/>
          </a:xfrm>
          <a:prstGeom prst="rect">
            <a:avLst/>
          </a:prstGeom>
          <a:noFill/>
        </p:spPr>
        <p:txBody>
          <a:bodyPr wrap="square">
            <a:spAutoFit/>
          </a:bodyPr>
          <a:lstStyle/>
          <a:p>
            <a:r>
              <a:rPr lang="en-US" sz="2800" b="1" dirty="0">
                <a:solidFill>
                  <a:schemeClr val="bg1"/>
                </a:solidFill>
              </a:rPr>
              <a:t>Test Your Understanding</a:t>
            </a:r>
            <a:endParaRPr lang="en-GB" sz="2800" b="1" dirty="0">
              <a:solidFill>
                <a:schemeClr val="bg1"/>
              </a:solidFill>
            </a:endParaRPr>
          </a:p>
        </p:txBody>
      </p:sp>
      <p:pic>
        <p:nvPicPr>
          <p:cNvPr id="6" name="Picture 5">
            <a:extLst>
              <a:ext uri="{FF2B5EF4-FFF2-40B4-BE49-F238E27FC236}">
                <a16:creationId xmlns:a16="http://schemas.microsoft.com/office/drawing/2014/main" id="{3BBD6F74-4E0F-A278-A5DF-32AC3DF0836A}"/>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spTree>
    <p:extLst>
      <p:ext uri="{BB962C8B-B14F-4D97-AF65-F5344CB8AC3E}">
        <p14:creationId xmlns:p14="http://schemas.microsoft.com/office/powerpoint/2010/main" val="37852457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31DF4A-00D6-63D9-225B-6B01D6CA7759}"/>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4" name="Rectangle 3">
            <a:extLst>
              <a:ext uri="{FF2B5EF4-FFF2-40B4-BE49-F238E27FC236}">
                <a16:creationId xmlns:a16="http://schemas.microsoft.com/office/drawing/2014/main" id="{B37F663B-08C7-9EC0-BE14-883A8CA0D735}"/>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5" name="Title 1">
            <a:extLst>
              <a:ext uri="{FF2B5EF4-FFF2-40B4-BE49-F238E27FC236}">
                <a16:creationId xmlns:a16="http://schemas.microsoft.com/office/drawing/2014/main" id="{3351731F-79DD-9E71-E929-9EC455CF8242}"/>
              </a:ext>
            </a:extLst>
          </p:cNvPr>
          <p:cNvSpPr>
            <a:spLocks noGrp="1"/>
          </p:cNvSpPr>
          <p:nvPr>
            <p:ph type="title"/>
          </p:nvPr>
        </p:nvSpPr>
        <p:spPr>
          <a:xfrm>
            <a:off x="143337" y="27874"/>
            <a:ext cx="11905323" cy="449034"/>
          </a:xfrm>
          <a:prstGeom prst="rect">
            <a:avLst/>
          </a:prstGeom>
        </p:spPr>
        <p:txBody>
          <a:bodyPr/>
          <a:lstStyle>
            <a:lvl1pPr>
              <a:defRPr sz="2800">
                <a:solidFill>
                  <a:schemeClr val="bg1"/>
                </a:solidFill>
              </a:defRPr>
            </a:lvl1pPr>
          </a:lstStyle>
          <a:p>
            <a:r>
              <a:rPr lang="en-GB"/>
              <a:t>Click to edit Master title style</a:t>
            </a:r>
            <a:endParaRPr lang="en-GB" dirty="0"/>
          </a:p>
        </p:txBody>
      </p:sp>
      <p:pic>
        <p:nvPicPr>
          <p:cNvPr id="6" name="Picture 5">
            <a:extLst>
              <a:ext uri="{FF2B5EF4-FFF2-40B4-BE49-F238E27FC236}">
                <a16:creationId xmlns:a16="http://schemas.microsoft.com/office/drawing/2014/main" id="{97E5980C-ACA5-9256-BBFA-5DC4B7114A34}"/>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spTree>
    <p:extLst>
      <p:ext uri="{BB962C8B-B14F-4D97-AF65-F5344CB8AC3E}">
        <p14:creationId xmlns:p14="http://schemas.microsoft.com/office/powerpoint/2010/main" val="17932714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82458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1_Title Slide + RMe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CF8B580-6B0B-0FBE-F1A4-598D3D9370DD}"/>
              </a:ext>
            </a:extLst>
          </p:cNvPr>
          <p:cNvSpPr/>
          <p:nvPr/>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3" name="Subtitle 2"/>
          <p:cNvSpPr>
            <a:spLocks noGrp="1"/>
          </p:cNvSpPr>
          <p:nvPr>
            <p:ph type="subTitle" idx="1" hasCustomPrompt="1"/>
          </p:nvPr>
        </p:nvSpPr>
        <p:spPr>
          <a:xfrm>
            <a:off x="886225" y="3350645"/>
            <a:ext cx="10418023" cy="289505"/>
          </a:xfrm>
        </p:spPr>
        <p:txBody>
          <a:bodyPr>
            <a:noAutofit/>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creator</a:t>
            </a:r>
            <a:endParaRPr lang="en-GB" dirty="0"/>
          </a:p>
        </p:txBody>
      </p:sp>
      <p:sp>
        <p:nvSpPr>
          <p:cNvPr id="7" name="Rectangle 6">
            <a:extLst>
              <a:ext uri="{FF2B5EF4-FFF2-40B4-BE49-F238E27FC236}">
                <a16:creationId xmlns:a16="http://schemas.microsoft.com/office/drawing/2014/main" id="{4BC6FBD1-3F40-215F-9950-194BCEE0612F}"/>
              </a:ext>
            </a:extLst>
          </p:cNvPr>
          <p:cNvSpPr/>
          <p:nvPr/>
        </p:nvSpPr>
        <p:spPr>
          <a:xfrm>
            <a:off x="0" y="-3488"/>
            <a:ext cx="12228227" cy="715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9" name="Rectangle 8">
            <a:extLst>
              <a:ext uri="{FF2B5EF4-FFF2-40B4-BE49-F238E27FC236}">
                <a16:creationId xmlns:a16="http://schemas.microsoft.com/office/drawing/2014/main" id="{8C24497D-7033-0859-5009-B856082B259E}"/>
              </a:ext>
            </a:extLst>
          </p:cNvPr>
          <p:cNvSpPr/>
          <p:nvPr/>
        </p:nvSpPr>
        <p:spPr>
          <a:xfrm>
            <a:off x="7958456" y="6232791"/>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2" name="Title 1"/>
          <p:cNvSpPr>
            <a:spLocks noGrp="1"/>
          </p:cNvSpPr>
          <p:nvPr>
            <p:ph type="ctrTitle"/>
          </p:nvPr>
        </p:nvSpPr>
        <p:spPr>
          <a:xfrm>
            <a:off x="0" y="2406301"/>
            <a:ext cx="12192000" cy="711803"/>
          </a:xfrm>
          <a:prstGeom prst="rect">
            <a:avLst/>
          </a:prstGeom>
        </p:spPr>
        <p:txBody>
          <a:bodyPr/>
          <a:lstStyle>
            <a:lvl1pPr algn="ctr">
              <a:defRPr sz="4400" b="1">
                <a:solidFill>
                  <a:srgbClr val="222A35"/>
                </a:solidFill>
              </a:defRPr>
            </a:lvl1pPr>
          </a:lstStyle>
          <a:p>
            <a:r>
              <a:rPr lang="en-GB"/>
              <a:t>Click to edit Master title style</a:t>
            </a:r>
            <a:endParaRPr lang="en-GB" dirty="0"/>
          </a:p>
        </p:txBody>
      </p:sp>
      <p:sp>
        <p:nvSpPr>
          <p:cNvPr id="5" name="TextBox 4">
            <a:extLst>
              <a:ext uri="{FF2B5EF4-FFF2-40B4-BE49-F238E27FC236}">
                <a16:creationId xmlns:a16="http://schemas.microsoft.com/office/drawing/2014/main" id="{44539BA9-8B62-7E4E-2773-6F501CD553F4}"/>
              </a:ext>
            </a:extLst>
          </p:cNvPr>
          <p:cNvSpPr txBox="1"/>
          <p:nvPr/>
        </p:nvSpPr>
        <p:spPr>
          <a:xfrm>
            <a:off x="184440" y="6252440"/>
            <a:ext cx="5472608" cy="369332"/>
          </a:xfrm>
          <a:prstGeom prst="rect">
            <a:avLst/>
          </a:prstGeom>
          <a:noFill/>
        </p:spPr>
        <p:txBody>
          <a:bodyPr wrap="square" rtlCol="0">
            <a:spAutoFit/>
          </a:bodyPr>
          <a:lstStyle/>
          <a:p>
            <a:r>
              <a:rPr lang="en-GB" sz="1800" dirty="0"/>
              <a:t>Last modified:</a:t>
            </a:r>
          </a:p>
        </p:txBody>
      </p:sp>
      <p:sp>
        <p:nvSpPr>
          <p:cNvPr id="6" name="Rectangle 5">
            <a:extLst>
              <a:ext uri="{FF2B5EF4-FFF2-40B4-BE49-F238E27FC236}">
                <a16:creationId xmlns:a16="http://schemas.microsoft.com/office/drawing/2014/main" id="{401C8542-E65C-7D1B-9ED3-B9D1291D672E}"/>
              </a:ext>
            </a:extLst>
          </p:cNvPr>
          <p:cNvSpPr/>
          <p:nvPr/>
        </p:nvSpPr>
        <p:spPr>
          <a:xfrm>
            <a:off x="0" y="6780610"/>
            <a:ext cx="12192000" cy="104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Text Placeholder 11">
            <a:extLst>
              <a:ext uri="{FF2B5EF4-FFF2-40B4-BE49-F238E27FC236}">
                <a16:creationId xmlns:a16="http://schemas.microsoft.com/office/drawing/2014/main" id="{514049AE-9B5B-4176-C832-2711549AEB5F}"/>
              </a:ext>
            </a:extLst>
          </p:cNvPr>
          <p:cNvSpPr>
            <a:spLocks noGrp="1"/>
          </p:cNvSpPr>
          <p:nvPr>
            <p:ph type="body" sz="quarter" idx="10"/>
          </p:nvPr>
        </p:nvSpPr>
        <p:spPr>
          <a:xfrm>
            <a:off x="2256367" y="6237313"/>
            <a:ext cx="3359151" cy="390525"/>
          </a:xfrm>
        </p:spPr>
        <p:txBody>
          <a:bodyPr>
            <a:noAutofit/>
          </a:bodyPr>
          <a:lstStyle>
            <a:lvl1pPr marL="0" indent="0">
              <a:buNone/>
              <a:defRPr sz="1800"/>
            </a:lvl1pPr>
          </a:lstStyle>
          <a:p>
            <a:pPr lvl="0"/>
            <a:r>
              <a:rPr lang="en-GB"/>
              <a:t>Click to edit Master text styles</a:t>
            </a:r>
          </a:p>
        </p:txBody>
      </p:sp>
      <p:pic>
        <p:nvPicPr>
          <p:cNvPr id="8" name="Picture 7" descr="A picture containing graphics, graphic design, clipart, design&#10;&#10;Description automatically generated">
            <a:extLst>
              <a:ext uri="{FF2B5EF4-FFF2-40B4-BE49-F238E27FC236}">
                <a16:creationId xmlns:a16="http://schemas.microsoft.com/office/drawing/2014/main" id="{69A882DC-5AA7-74E7-9341-391DA71C2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7020" y="5455763"/>
            <a:ext cx="1063101" cy="603945"/>
          </a:xfrm>
          <a:prstGeom prst="rect">
            <a:avLst/>
          </a:prstGeom>
        </p:spPr>
      </p:pic>
      <p:sp>
        <p:nvSpPr>
          <p:cNvPr id="15" name="TextBox 14">
            <a:extLst>
              <a:ext uri="{FF2B5EF4-FFF2-40B4-BE49-F238E27FC236}">
                <a16:creationId xmlns:a16="http://schemas.microsoft.com/office/drawing/2014/main" id="{51D3D08F-A50A-6788-FB07-0E3D2D571A69}"/>
              </a:ext>
            </a:extLst>
          </p:cNvPr>
          <p:cNvSpPr txBox="1"/>
          <p:nvPr userDrawn="1"/>
        </p:nvSpPr>
        <p:spPr>
          <a:xfrm>
            <a:off x="177800" y="5363128"/>
            <a:ext cx="2946400" cy="276999"/>
          </a:xfrm>
          <a:prstGeom prst="rect">
            <a:avLst/>
          </a:prstGeom>
          <a:noFill/>
        </p:spPr>
        <p:txBody>
          <a:bodyPr wrap="square" rtlCol="0">
            <a:spAutoFit/>
          </a:bodyPr>
          <a:lstStyle/>
          <a:p>
            <a:r>
              <a:rPr lang="en-GB" sz="1200" dirty="0"/>
              <a:t>Created in collaboration with </a:t>
            </a:r>
          </a:p>
        </p:txBody>
      </p:sp>
      <p:pic>
        <p:nvPicPr>
          <p:cNvPr id="17" name="Graphic 16">
            <a:extLst>
              <a:ext uri="{FF2B5EF4-FFF2-40B4-BE49-F238E27FC236}">
                <a16:creationId xmlns:a16="http://schemas.microsoft.com/office/drawing/2014/main" id="{8585054A-A58C-859E-6CFB-26536F61C4E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5520" y="5669411"/>
            <a:ext cx="2390960" cy="436068"/>
          </a:xfrm>
          <a:prstGeom prst="rect">
            <a:avLst/>
          </a:prstGeom>
        </p:spPr>
      </p:pic>
      <p:sp>
        <p:nvSpPr>
          <p:cNvPr id="18" name="TextBox 17">
            <a:extLst>
              <a:ext uri="{FF2B5EF4-FFF2-40B4-BE49-F238E27FC236}">
                <a16:creationId xmlns:a16="http://schemas.microsoft.com/office/drawing/2014/main" id="{D8387350-193E-12FD-A5D4-C0E4325F7316}"/>
              </a:ext>
            </a:extLst>
          </p:cNvPr>
          <p:cNvSpPr txBox="1"/>
          <p:nvPr userDrawn="1"/>
        </p:nvSpPr>
        <p:spPr>
          <a:xfrm>
            <a:off x="177800" y="5363128"/>
            <a:ext cx="2946400" cy="276999"/>
          </a:xfrm>
          <a:prstGeom prst="rect">
            <a:avLst/>
          </a:prstGeom>
          <a:noFill/>
        </p:spPr>
        <p:txBody>
          <a:bodyPr wrap="square" rtlCol="0">
            <a:spAutoFit/>
          </a:bodyPr>
          <a:lstStyle/>
          <a:p>
            <a:r>
              <a:rPr lang="en-GB" sz="1200" dirty="0"/>
              <a:t>Created in collaboration with </a:t>
            </a:r>
          </a:p>
        </p:txBody>
      </p:sp>
      <p:sp>
        <p:nvSpPr>
          <p:cNvPr id="4" name="Subtitle 2">
            <a:extLst>
              <a:ext uri="{FF2B5EF4-FFF2-40B4-BE49-F238E27FC236}">
                <a16:creationId xmlns:a16="http://schemas.microsoft.com/office/drawing/2014/main" id="{70E087A2-1A2E-7D9E-1AA4-629A26B96B3C}"/>
              </a:ext>
            </a:extLst>
          </p:cNvPr>
          <p:cNvSpPr txBox="1">
            <a:spLocks/>
          </p:cNvSpPr>
          <p:nvPr userDrawn="1"/>
        </p:nvSpPr>
        <p:spPr>
          <a:xfrm>
            <a:off x="1438717" y="3798430"/>
            <a:ext cx="9313035" cy="11665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t>www.drfrost.org </a:t>
            </a:r>
          </a:p>
          <a:p>
            <a:pPr marL="0" indent="0" algn="ctr">
              <a:buNone/>
            </a:pPr>
            <a:r>
              <a:rPr lang="en-GB" sz="2000" b="1" dirty="0"/>
              <a:t>@DrFrostMaths</a:t>
            </a:r>
          </a:p>
        </p:txBody>
      </p:sp>
      <p:sp>
        <p:nvSpPr>
          <p:cNvPr id="13" name="TextBox 12">
            <a:extLst>
              <a:ext uri="{FF2B5EF4-FFF2-40B4-BE49-F238E27FC236}">
                <a16:creationId xmlns:a16="http://schemas.microsoft.com/office/drawing/2014/main" id="{0EE74171-0834-E67D-82D1-47166D752B51}"/>
              </a:ext>
            </a:extLst>
          </p:cNvPr>
          <p:cNvSpPr txBox="1"/>
          <p:nvPr userDrawn="1"/>
        </p:nvSpPr>
        <p:spPr>
          <a:xfrm>
            <a:off x="3211599" y="4812436"/>
            <a:ext cx="5805028" cy="830997"/>
          </a:xfrm>
          <a:prstGeom prst="rect">
            <a:avLst/>
          </a:prstGeom>
          <a:noFill/>
        </p:spPr>
        <p:txBody>
          <a:bodyPr wrap="square">
            <a:spAutoFit/>
          </a:bodyPr>
          <a:lstStyle/>
          <a:p>
            <a:pPr marL="0" indent="0" algn="ctr">
              <a:buNone/>
            </a:pPr>
            <a:r>
              <a:rPr lang="en-GB" sz="1600" b="1" dirty="0"/>
              <a:t>Contact the resource team: </a:t>
            </a:r>
          </a:p>
          <a:p>
            <a:pPr marL="0" indent="0" algn="ctr">
              <a:buNone/>
            </a:pPr>
            <a:r>
              <a:rPr lang="en-GB" sz="1600" b="0" dirty="0"/>
              <a:t>resources@drfrost.org</a:t>
            </a:r>
          </a:p>
          <a:p>
            <a:pPr marL="0" indent="0" algn="ctr">
              <a:buNone/>
            </a:pPr>
            <a:r>
              <a:rPr lang="en-GB" sz="1600" b="0" dirty="0"/>
              <a:t>@DrFrostResource </a:t>
            </a:r>
          </a:p>
        </p:txBody>
      </p:sp>
    </p:spTree>
    <p:extLst>
      <p:ext uri="{BB962C8B-B14F-4D97-AF65-F5344CB8AC3E}">
        <p14:creationId xmlns:p14="http://schemas.microsoft.com/office/powerpoint/2010/main" val="57308398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1_Title and Content + RMe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101E6F-00E7-774C-33CA-137EF69FA5AB}"/>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8" name="Rectangle 7">
            <a:extLst>
              <a:ext uri="{FF2B5EF4-FFF2-40B4-BE49-F238E27FC236}">
                <a16:creationId xmlns:a16="http://schemas.microsoft.com/office/drawing/2014/main" id="{6ADEA57E-1812-C978-D64B-16AF596E0F27}"/>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2" name="Title 1"/>
          <p:cNvSpPr>
            <a:spLocks noGrp="1"/>
          </p:cNvSpPr>
          <p:nvPr>
            <p:ph type="title"/>
          </p:nvPr>
        </p:nvSpPr>
        <p:spPr>
          <a:xfrm>
            <a:off x="143337" y="27874"/>
            <a:ext cx="11905323" cy="449034"/>
          </a:xfrm>
          <a:prstGeom prst="rect">
            <a:avLst/>
          </a:prstGeom>
        </p:spPr>
        <p:txBody>
          <a:bodyPr/>
          <a:lstStyle>
            <a:lvl1pPr>
              <a:defRPr sz="2800">
                <a:solidFill>
                  <a:schemeClr val="bg1"/>
                </a:solidFill>
              </a:defRPr>
            </a:lvl1p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5" name="Picture 4">
            <a:extLst>
              <a:ext uri="{FF2B5EF4-FFF2-40B4-BE49-F238E27FC236}">
                <a16:creationId xmlns:a16="http://schemas.microsoft.com/office/drawing/2014/main" id="{4795CC9C-02A8-B6D8-E88C-8BA816A039BF}"/>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pic>
        <p:nvPicPr>
          <p:cNvPr id="9" name="Graphic 8">
            <a:extLst>
              <a:ext uri="{FF2B5EF4-FFF2-40B4-BE49-F238E27FC236}">
                <a16:creationId xmlns:a16="http://schemas.microsoft.com/office/drawing/2014/main" id="{88376BE0-CF41-40D4-2398-37B4ED009F63}"/>
              </a:ext>
            </a:extLst>
          </p:cNvPr>
          <p:cNvPicPr>
            <a:picLocks noChangeAspect="1"/>
          </p:cNvPicPr>
          <p:nvPr userDrawn="1"/>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051" y="6266022"/>
            <a:ext cx="2185048" cy="398514"/>
          </a:xfrm>
          <a:prstGeom prst="rect">
            <a:avLst/>
          </a:prstGeom>
        </p:spPr>
      </p:pic>
    </p:spTree>
    <p:extLst>
      <p:ext uri="{BB962C8B-B14F-4D97-AF65-F5344CB8AC3E}">
        <p14:creationId xmlns:p14="http://schemas.microsoft.com/office/powerpoint/2010/main" val="848856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26592199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1_EPP + RM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EB7B76-7BB3-72CB-4B88-C51347D21D23}"/>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10" name="Rectangle 9">
            <a:extLst>
              <a:ext uri="{FF2B5EF4-FFF2-40B4-BE49-F238E27FC236}">
                <a16:creationId xmlns:a16="http://schemas.microsoft.com/office/drawing/2014/main" id="{9228A73C-57B9-B813-7D7E-137BF9D28BBA}"/>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3" name="Content Placeholder 2"/>
          <p:cNvSpPr>
            <a:spLocks noGrp="1"/>
          </p:cNvSpPr>
          <p:nvPr>
            <p:ph idx="1"/>
          </p:nvPr>
        </p:nvSpPr>
        <p:spPr>
          <a:xfrm>
            <a:off x="132895" y="764704"/>
            <a:ext cx="5808267" cy="5890775"/>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2">
            <a:extLst>
              <a:ext uri="{FF2B5EF4-FFF2-40B4-BE49-F238E27FC236}">
                <a16:creationId xmlns:a16="http://schemas.microsoft.com/office/drawing/2014/main" id="{46F67B28-A612-686F-3C9B-E47A38FE77C6}"/>
              </a:ext>
            </a:extLst>
          </p:cNvPr>
          <p:cNvSpPr>
            <a:spLocks noGrp="1"/>
          </p:cNvSpPr>
          <p:nvPr>
            <p:ph idx="13"/>
          </p:nvPr>
        </p:nvSpPr>
        <p:spPr>
          <a:xfrm>
            <a:off x="6240392" y="764705"/>
            <a:ext cx="5808267" cy="5890775"/>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2" name="Straight Connector 1">
            <a:extLst>
              <a:ext uri="{FF2B5EF4-FFF2-40B4-BE49-F238E27FC236}">
                <a16:creationId xmlns:a16="http://schemas.microsoft.com/office/drawing/2014/main" id="{AB81DAA1-DE76-4A2F-8494-8A4A9E0458A2}"/>
              </a:ext>
            </a:extLst>
          </p:cNvPr>
          <p:cNvCxnSpPr>
            <a:cxnSpLocks/>
          </p:cNvCxnSpPr>
          <p:nvPr/>
        </p:nvCxnSpPr>
        <p:spPr>
          <a:xfrm>
            <a:off x="6093133" y="764704"/>
            <a:ext cx="0" cy="5890775"/>
          </a:xfrm>
          <a:prstGeom prst="line">
            <a:avLst/>
          </a:prstGeom>
          <a:ln w="28575"/>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D7B1D698-AFF2-D9B2-DB1A-6174F5FCD7B1}"/>
              </a:ext>
            </a:extLst>
          </p:cNvPr>
          <p:cNvSpPr txBox="1"/>
          <p:nvPr/>
        </p:nvSpPr>
        <p:spPr>
          <a:xfrm>
            <a:off x="143336" y="-19093"/>
            <a:ext cx="5808267" cy="523220"/>
          </a:xfrm>
          <a:prstGeom prst="rect">
            <a:avLst/>
          </a:prstGeom>
          <a:noFill/>
        </p:spPr>
        <p:txBody>
          <a:bodyPr wrap="square">
            <a:spAutoFit/>
          </a:bodyPr>
          <a:lstStyle/>
          <a:p>
            <a:r>
              <a:rPr lang="en-US" sz="2800" b="1" dirty="0">
                <a:solidFill>
                  <a:schemeClr val="bg1"/>
                </a:solidFill>
              </a:rPr>
              <a:t>Example</a:t>
            </a:r>
            <a:endParaRPr lang="en-GB" sz="2800" b="1" dirty="0">
              <a:solidFill>
                <a:schemeClr val="bg1"/>
              </a:solidFill>
            </a:endParaRPr>
          </a:p>
        </p:txBody>
      </p:sp>
      <p:sp>
        <p:nvSpPr>
          <p:cNvPr id="20" name="TextBox 19">
            <a:extLst>
              <a:ext uri="{FF2B5EF4-FFF2-40B4-BE49-F238E27FC236}">
                <a16:creationId xmlns:a16="http://schemas.microsoft.com/office/drawing/2014/main" id="{0A2E5499-5E9B-B9D8-54CA-E03A997EE296}"/>
              </a:ext>
            </a:extLst>
          </p:cNvPr>
          <p:cNvSpPr txBox="1"/>
          <p:nvPr/>
        </p:nvSpPr>
        <p:spPr>
          <a:xfrm>
            <a:off x="6093133" y="-9219"/>
            <a:ext cx="5808267" cy="523220"/>
          </a:xfrm>
          <a:prstGeom prst="rect">
            <a:avLst/>
          </a:prstGeom>
          <a:noFill/>
        </p:spPr>
        <p:txBody>
          <a:bodyPr wrap="square">
            <a:spAutoFit/>
          </a:bodyPr>
          <a:lstStyle/>
          <a:p>
            <a:r>
              <a:rPr lang="en-US" sz="2800" b="1" dirty="0">
                <a:solidFill>
                  <a:schemeClr val="bg1"/>
                </a:solidFill>
              </a:rPr>
              <a:t>Test Your Understanding</a:t>
            </a:r>
            <a:endParaRPr lang="en-GB" sz="2800" b="1" dirty="0">
              <a:solidFill>
                <a:schemeClr val="bg1"/>
              </a:solidFill>
            </a:endParaRPr>
          </a:p>
        </p:txBody>
      </p:sp>
      <p:pic>
        <p:nvPicPr>
          <p:cNvPr id="6" name="Picture 5">
            <a:extLst>
              <a:ext uri="{FF2B5EF4-FFF2-40B4-BE49-F238E27FC236}">
                <a16:creationId xmlns:a16="http://schemas.microsoft.com/office/drawing/2014/main" id="{3BBD6F74-4E0F-A278-A5DF-32AC3DF0836A}"/>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pic>
        <p:nvPicPr>
          <p:cNvPr id="8" name="Graphic 7">
            <a:extLst>
              <a:ext uri="{FF2B5EF4-FFF2-40B4-BE49-F238E27FC236}">
                <a16:creationId xmlns:a16="http://schemas.microsoft.com/office/drawing/2014/main" id="{D594867B-C470-2366-621C-2AEA99A488D7}"/>
              </a:ext>
            </a:extLst>
          </p:cNvPr>
          <p:cNvPicPr>
            <a:picLocks noChangeAspect="1"/>
          </p:cNvPicPr>
          <p:nvPr userDrawn="1"/>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051" y="6266022"/>
            <a:ext cx="2185048" cy="398514"/>
          </a:xfrm>
          <a:prstGeom prst="rect">
            <a:avLst/>
          </a:prstGeom>
        </p:spPr>
      </p:pic>
    </p:spTree>
    <p:extLst>
      <p:ext uri="{BB962C8B-B14F-4D97-AF65-F5344CB8AC3E}">
        <p14:creationId xmlns:p14="http://schemas.microsoft.com/office/powerpoint/2010/main" val="17238522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1_Title Only + RMe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31DF4A-00D6-63D9-225B-6B01D6CA7759}"/>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4" name="Rectangle 3">
            <a:extLst>
              <a:ext uri="{FF2B5EF4-FFF2-40B4-BE49-F238E27FC236}">
                <a16:creationId xmlns:a16="http://schemas.microsoft.com/office/drawing/2014/main" id="{B37F663B-08C7-9EC0-BE14-883A8CA0D735}"/>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5" name="Title 1">
            <a:extLst>
              <a:ext uri="{FF2B5EF4-FFF2-40B4-BE49-F238E27FC236}">
                <a16:creationId xmlns:a16="http://schemas.microsoft.com/office/drawing/2014/main" id="{3351731F-79DD-9E71-E929-9EC455CF8242}"/>
              </a:ext>
            </a:extLst>
          </p:cNvPr>
          <p:cNvSpPr>
            <a:spLocks noGrp="1"/>
          </p:cNvSpPr>
          <p:nvPr>
            <p:ph type="title"/>
          </p:nvPr>
        </p:nvSpPr>
        <p:spPr>
          <a:xfrm>
            <a:off x="143337" y="27874"/>
            <a:ext cx="11905323" cy="449034"/>
          </a:xfrm>
          <a:prstGeom prst="rect">
            <a:avLst/>
          </a:prstGeom>
        </p:spPr>
        <p:txBody>
          <a:bodyPr/>
          <a:lstStyle>
            <a:lvl1pPr>
              <a:defRPr sz="2800">
                <a:solidFill>
                  <a:schemeClr val="bg1"/>
                </a:solidFill>
              </a:defRPr>
            </a:lvl1pPr>
          </a:lstStyle>
          <a:p>
            <a:r>
              <a:rPr lang="en-GB"/>
              <a:t>Click to edit Master title style</a:t>
            </a:r>
            <a:endParaRPr lang="en-GB" dirty="0"/>
          </a:p>
        </p:txBody>
      </p:sp>
      <p:pic>
        <p:nvPicPr>
          <p:cNvPr id="6" name="Picture 5">
            <a:extLst>
              <a:ext uri="{FF2B5EF4-FFF2-40B4-BE49-F238E27FC236}">
                <a16:creationId xmlns:a16="http://schemas.microsoft.com/office/drawing/2014/main" id="{97E5980C-ACA5-9256-BBFA-5DC4B7114A34}"/>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pic>
        <p:nvPicPr>
          <p:cNvPr id="8" name="Graphic 7">
            <a:extLst>
              <a:ext uri="{FF2B5EF4-FFF2-40B4-BE49-F238E27FC236}">
                <a16:creationId xmlns:a16="http://schemas.microsoft.com/office/drawing/2014/main" id="{65F3FD52-BDD3-69C4-5C0E-2095540FF5DE}"/>
              </a:ext>
            </a:extLst>
          </p:cNvPr>
          <p:cNvPicPr>
            <a:picLocks noChangeAspect="1"/>
          </p:cNvPicPr>
          <p:nvPr userDrawn="1"/>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051" y="6266022"/>
            <a:ext cx="2185048" cy="398514"/>
          </a:xfrm>
          <a:prstGeom prst="rect">
            <a:avLst/>
          </a:prstGeom>
        </p:spPr>
      </p:pic>
    </p:spTree>
    <p:extLst>
      <p:ext uri="{BB962C8B-B14F-4D97-AF65-F5344CB8AC3E}">
        <p14:creationId xmlns:p14="http://schemas.microsoft.com/office/powerpoint/2010/main" val="526682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1133861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573800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640686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62458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94875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9A5D5B-C859-4D31-8FB3-7969B894133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2232146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560921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138786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05002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38390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166144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951008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677663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A6C98-DAC6-4159-9FF7-B5C19BEDE90E}" type="datetimeFigureOut">
              <a:rPr lang="en-GB" smtClean="0"/>
              <a:t>08/09/2025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0AA39F-60C5-44C8-8792-CE3924E8C539}" type="slidenum">
              <a:rPr lang="en-GB" smtClean="0"/>
              <a:t>‹#›</a:t>
            </a:fld>
            <a:endParaRPr lang="en-GB"/>
          </a:p>
        </p:txBody>
      </p:sp>
    </p:spTree>
    <p:extLst>
      <p:ext uri="{BB962C8B-B14F-4D97-AF65-F5344CB8AC3E}">
        <p14:creationId xmlns:p14="http://schemas.microsoft.com/office/powerpoint/2010/main" val="372818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A7D60C-CA30-4418-956C-2BD0E88CE44F}" type="datetimeFigureOut">
              <a:rPr lang="en-GB" smtClean="0">
                <a:solidFill>
                  <a:prstClr val="black">
                    <a:tint val="75000"/>
                  </a:prstClr>
                </a:solidFill>
              </a:rPr>
              <a:pPr/>
              <a:t>08/09/2025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53ACEA-43AF-47CC-899E-28D017AA7B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5267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9/8/2025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19507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9A5D5B-C859-4D31-8FB3-7969B894133E}"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2862629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9/8/2025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841063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9/8/2025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776104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9/8/2025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631478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9/8/2025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06541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9/8/2025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916810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9/8/2025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478082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9"/>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9/8/2025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015852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9/8/2025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240888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9/8/2025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294131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9/8/2025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10395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A9A5D5B-C859-4D31-8FB3-7969B894133E}"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511371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35493009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304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280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7627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0401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721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777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CF8B580-6B0B-0FBE-F1A4-598D3D9370DD}"/>
              </a:ext>
            </a:extLst>
          </p:cNvPr>
          <p:cNvSpPr/>
          <p:nvPr/>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3" name="Subtitle 2"/>
          <p:cNvSpPr>
            <a:spLocks noGrp="1"/>
          </p:cNvSpPr>
          <p:nvPr>
            <p:ph type="subTitle" idx="1" hasCustomPrompt="1"/>
          </p:nvPr>
        </p:nvSpPr>
        <p:spPr>
          <a:xfrm>
            <a:off x="886225" y="3350645"/>
            <a:ext cx="10418023" cy="289505"/>
          </a:xfrm>
        </p:spPr>
        <p:txBody>
          <a:bodyPr>
            <a:noAutofit/>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creator</a:t>
            </a:r>
            <a:endParaRPr lang="en-GB" dirty="0"/>
          </a:p>
        </p:txBody>
      </p:sp>
      <p:sp>
        <p:nvSpPr>
          <p:cNvPr id="7" name="Rectangle 6">
            <a:extLst>
              <a:ext uri="{FF2B5EF4-FFF2-40B4-BE49-F238E27FC236}">
                <a16:creationId xmlns:a16="http://schemas.microsoft.com/office/drawing/2014/main" id="{4BC6FBD1-3F40-215F-9950-194BCEE0612F}"/>
              </a:ext>
            </a:extLst>
          </p:cNvPr>
          <p:cNvSpPr/>
          <p:nvPr/>
        </p:nvSpPr>
        <p:spPr>
          <a:xfrm>
            <a:off x="0" y="-3488"/>
            <a:ext cx="12228227" cy="715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9" name="Rectangle 8">
            <a:extLst>
              <a:ext uri="{FF2B5EF4-FFF2-40B4-BE49-F238E27FC236}">
                <a16:creationId xmlns:a16="http://schemas.microsoft.com/office/drawing/2014/main" id="{8C24497D-7033-0859-5009-B856082B259E}"/>
              </a:ext>
            </a:extLst>
          </p:cNvPr>
          <p:cNvSpPr/>
          <p:nvPr/>
        </p:nvSpPr>
        <p:spPr>
          <a:xfrm>
            <a:off x="7958456" y="6232791"/>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2" name="Title 1"/>
          <p:cNvSpPr>
            <a:spLocks noGrp="1"/>
          </p:cNvSpPr>
          <p:nvPr>
            <p:ph type="ctrTitle"/>
          </p:nvPr>
        </p:nvSpPr>
        <p:spPr>
          <a:xfrm>
            <a:off x="0" y="2406301"/>
            <a:ext cx="12192000" cy="711803"/>
          </a:xfrm>
          <a:prstGeom prst="rect">
            <a:avLst/>
          </a:prstGeom>
        </p:spPr>
        <p:txBody>
          <a:bodyPr/>
          <a:lstStyle>
            <a:lvl1pPr algn="ctr">
              <a:defRPr sz="4400" b="1">
                <a:solidFill>
                  <a:srgbClr val="222A35"/>
                </a:solidFill>
              </a:defRPr>
            </a:lvl1pPr>
          </a:lstStyle>
          <a:p>
            <a:r>
              <a:rPr lang="en-GB"/>
              <a:t>Click to edit Master title style</a:t>
            </a:r>
            <a:endParaRPr lang="en-GB" dirty="0"/>
          </a:p>
        </p:txBody>
      </p:sp>
      <p:sp>
        <p:nvSpPr>
          <p:cNvPr id="4" name="Subtitle 2">
            <a:extLst>
              <a:ext uri="{FF2B5EF4-FFF2-40B4-BE49-F238E27FC236}">
                <a16:creationId xmlns:a16="http://schemas.microsoft.com/office/drawing/2014/main" id="{51FC19B7-6224-7ADF-2E7B-097D00DC676C}"/>
              </a:ext>
            </a:extLst>
          </p:cNvPr>
          <p:cNvSpPr txBox="1">
            <a:spLocks/>
          </p:cNvSpPr>
          <p:nvPr/>
        </p:nvSpPr>
        <p:spPr>
          <a:xfrm>
            <a:off x="1438717" y="3798430"/>
            <a:ext cx="9313035" cy="11665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t>www.drfrost.org </a:t>
            </a:r>
          </a:p>
          <a:p>
            <a:pPr marL="0" indent="0" algn="ctr">
              <a:buNone/>
            </a:pPr>
            <a:r>
              <a:rPr lang="en-GB" sz="2000" b="1" dirty="0"/>
              <a:t>@DrFrostMaths</a:t>
            </a:r>
          </a:p>
        </p:txBody>
      </p:sp>
      <p:sp>
        <p:nvSpPr>
          <p:cNvPr id="5" name="TextBox 4">
            <a:extLst>
              <a:ext uri="{FF2B5EF4-FFF2-40B4-BE49-F238E27FC236}">
                <a16:creationId xmlns:a16="http://schemas.microsoft.com/office/drawing/2014/main" id="{44539BA9-8B62-7E4E-2773-6F501CD553F4}"/>
              </a:ext>
            </a:extLst>
          </p:cNvPr>
          <p:cNvSpPr txBox="1"/>
          <p:nvPr/>
        </p:nvSpPr>
        <p:spPr>
          <a:xfrm>
            <a:off x="184440" y="6252440"/>
            <a:ext cx="5472608" cy="369332"/>
          </a:xfrm>
          <a:prstGeom prst="rect">
            <a:avLst/>
          </a:prstGeom>
          <a:noFill/>
        </p:spPr>
        <p:txBody>
          <a:bodyPr wrap="square" rtlCol="0">
            <a:spAutoFit/>
          </a:bodyPr>
          <a:lstStyle/>
          <a:p>
            <a:r>
              <a:rPr lang="en-GB" sz="1800" dirty="0"/>
              <a:t>Last modified:</a:t>
            </a:r>
          </a:p>
        </p:txBody>
      </p:sp>
      <p:sp>
        <p:nvSpPr>
          <p:cNvPr id="6" name="Rectangle 5">
            <a:extLst>
              <a:ext uri="{FF2B5EF4-FFF2-40B4-BE49-F238E27FC236}">
                <a16:creationId xmlns:a16="http://schemas.microsoft.com/office/drawing/2014/main" id="{401C8542-E65C-7D1B-9ED3-B9D1291D672E}"/>
              </a:ext>
            </a:extLst>
          </p:cNvPr>
          <p:cNvSpPr/>
          <p:nvPr/>
        </p:nvSpPr>
        <p:spPr>
          <a:xfrm>
            <a:off x="0" y="6780610"/>
            <a:ext cx="12192000" cy="104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Text Placeholder 11">
            <a:extLst>
              <a:ext uri="{FF2B5EF4-FFF2-40B4-BE49-F238E27FC236}">
                <a16:creationId xmlns:a16="http://schemas.microsoft.com/office/drawing/2014/main" id="{514049AE-9B5B-4176-C832-2711549AEB5F}"/>
              </a:ext>
            </a:extLst>
          </p:cNvPr>
          <p:cNvSpPr>
            <a:spLocks noGrp="1"/>
          </p:cNvSpPr>
          <p:nvPr>
            <p:ph type="body" sz="quarter" idx="10"/>
          </p:nvPr>
        </p:nvSpPr>
        <p:spPr>
          <a:xfrm>
            <a:off x="2256367" y="6237313"/>
            <a:ext cx="3359151" cy="390525"/>
          </a:xfrm>
        </p:spPr>
        <p:txBody>
          <a:bodyPr>
            <a:noAutofit/>
          </a:bodyPr>
          <a:lstStyle>
            <a:lvl1pPr marL="0" indent="0">
              <a:buNone/>
              <a:defRPr sz="1800"/>
            </a:lvl1pPr>
          </a:lstStyle>
          <a:p>
            <a:pPr lvl="0"/>
            <a:r>
              <a:rPr lang="en-GB"/>
              <a:t>Click to edit Master text styles</a:t>
            </a:r>
          </a:p>
        </p:txBody>
      </p:sp>
      <p:pic>
        <p:nvPicPr>
          <p:cNvPr id="8" name="Picture 7" descr="A picture containing graphics, graphic design, clipart, design&#10;&#10;Description automatically generated">
            <a:extLst>
              <a:ext uri="{FF2B5EF4-FFF2-40B4-BE49-F238E27FC236}">
                <a16:creationId xmlns:a16="http://schemas.microsoft.com/office/drawing/2014/main" id="{69A882DC-5AA7-74E7-9341-391DA71C2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7020" y="5455763"/>
            <a:ext cx="1063101" cy="603945"/>
          </a:xfrm>
          <a:prstGeom prst="rect">
            <a:avLst/>
          </a:prstGeom>
        </p:spPr>
      </p:pic>
      <p:sp>
        <p:nvSpPr>
          <p:cNvPr id="10" name="TextBox 9">
            <a:extLst>
              <a:ext uri="{FF2B5EF4-FFF2-40B4-BE49-F238E27FC236}">
                <a16:creationId xmlns:a16="http://schemas.microsoft.com/office/drawing/2014/main" id="{0DF6C650-E75F-1BAD-3208-35C2BCEEDA73}"/>
              </a:ext>
            </a:extLst>
          </p:cNvPr>
          <p:cNvSpPr txBox="1"/>
          <p:nvPr/>
        </p:nvSpPr>
        <p:spPr>
          <a:xfrm>
            <a:off x="3211599" y="4812436"/>
            <a:ext cx="5805028" cy="830997"/>
          </a:xfrm>
          <a:prstGeom prst="rect">
            <a:avLst/>
          </a:prstGeom>
          <a:noFill/>
        </p:spPr>
        <p:txBody>
          <a:bodyPr wrap="square">
            <a:spAutoFit/>
          </a:bodyPr>
          <a:lstStyle/>
          <a:p>
            <a:pPr marL="0" indent="0" algn="ctr">
              <a:buNone/>
            </a:pPr>
            <a:r>
              <a:rPr lang="en-GB" sz="1600" b="1" dirty="0"/>
              <a:t>Contact the resource team: </a:t>
            </a:r>
          </a:p>
          <a:p>
            <a:pPr marL="0" indent="0" algn="ctr">
              <a:buNone/>
            </a:pPr>
            <a:r>
              <a:rPr lang="en-GB" sz="1600" b="0" dirty="0"/>
              <a:t>resources@drfrost.org</a:t>
            </a:r>
          </a:p>
          <a:p>
            <a:pPr marL="0" indent="0" algn="ctr">
              <a:buNone/>
            </a:pPr>
            <a:r>
              <a:rPr lang="en-GB" sz="1600" b="0" dirty="0"/>
              <a:t>@DrFrostResource </a:t>
            </a:r>
          </a:p>
        </p:txBody>
      </p:sp>
    </p:spTree>
    <p:extLst>
      <p:ext uri="{BB962C8B-B14F-4D97-AF65-F5344CB8AC3E}">
        <p14:creationId xmlns:p14="http://schemas.microsoft.com/office/powerpoint/2010/main" val="24385150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Website Info &amp; Conten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CF8B580-6B0B-0FBE-F1A4-598D3D9370DD}"/>
              </a:ext>
            </a:extLst>
          </p:cNvPr>
          <p:cNvSpPr/>
          <p:nvPr/>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4BC6FBD1-3F40-215F-9950-194BCEE0612F}"/>
              </a:ext>
            </a:extLst>
          </p:cNvPr>
          <p:cNvSpPr/>
          <p:nvPr/>
        </p:nvSpPr>
        <p:spPr>
          <a:xfrm>
            <a:off x="0" y="-3488"/>
            <a:ext cx="12228227" cy="715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9" name="Rectangle 8">
            <a:extLst>
              <a:ext uri="{FF2B5EF4-FFF2-40B4-BE49-F238E27FC236}">
                <a16:creationId xmlns:a16="http://schemas.microsoft.com/office/drawing/2014/main" id="{8C24497D-7033-0859-5009-B856082B259E}"/>
              </a:ext>
            </a:extLst>
          </p:cNvPr>
          <p:cNvSpPr/>
          <p:nvPr/>
        </p:nvSpPr>
        <p:spPr>
          <a:xfrm>
            <a:off x="8182823" y="6340612"/>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2" name="Title 1"/>
          <p:cNvSpPr>
            <a:spLocks noGrp="1"/>
          </p:cNvSpPr>
          <p:nvPr>
            <p:ph type="ctrTitle"/>
          </p:nvPr>
        </p:nvSpPr>
        <p:spPr>
          <a:xfrm>
            <a:off x="-1" y="1"/>
            <a:ext cx="12228228" cy="711803"/>
          </a:xfrm>
          <a:prstGeom prst="rect">
            <a:avLst/>
          </a:prstGeom>
        </p:spPr>
        <p:txBody>
          <a:bodyPr/>
          <a:lstStyle>
            <a:lvl1pPr algn="l">
              <a:defRPr sz="2800" b="1">
                <a:solidFill>
                  <a:schemeClr val="tx1"/>
                </a:solidFill>
              </a:defRPr>
            </a:lvl1pPr>
          </a:lstStyle>
          <a:p>
            <a:r>
              <a:rPr lang="en-GB"/>
              <a:t>Click to edit Master title style</a:t>
            </a:r>
            <a:endParaRPr lang="en-GB" dirty="0"/>
          </a:p>
        </p:txBody>
      </p:sp>
      <p:sp>
        <p:nvSpPr>
          <p:cNvPr id="3" name="Rectangle 2">
            <a:extLst>
              <a:ext uri="{FF2B5EF4-FFF2-40B4-BE49-F238E27FC236}">
                <a16:creationId xmlns:a16="http://schemas.microsoft.com/office/drawing/2014/main" id="{2ACBCC2A-CB3C-FCD7-594F-65F8E412BFD4}"/>
              </a:ext>
            </a:extLst>
          </p:cNvPr>
          <p:cNvSpPr/>
          <p:nvPr/>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4" name="Rectangle 3">
            <a:extLst>
              <a:ext uri="{FF2B5EF4-FFF2-40B4-BE49-F238E27FC236}">
                <a16:creationId xmlns:a16="http://schemas.microsoft.com/office/drawing/2014/main" id="{C733E20C-6E5B-9EEF-93F4-ABBEAC142A3C}"/>
              </a:ext>
            </a:extLst>
          </p:cNvPr>
          <p:cNvSpPr/>
          <p:nvPr/>
        </p:nvSpPr>
        <p:spPr>
          <a:xfrm>
            <a:off x="0" y="-3488"/>
            <a:ext cx="12228227" cy="715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5" name="Rectangle 4">
            <a:extLst>
              <a:ext uri="{FF2B5EF4-FFF2-40B4-BE49-F238E27FC236}">
                <a16:creationId xmlns:a16="http://schemas.microsoft.com/office/drawing/2014/main" id="{12E2719F-8E12-2C43-80FB-FE4F2E896CAD}"/>
              </a:ext>
            </a:extLst>
          </p:cNvPr>
          <p:cNvSpPr/>
          <p:nvPr/>
        </p:nvSpPr>
        <p:spPr>
          <a:xfrm>
            <a:off x="8182823" y="6340612"/>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Tree>
    <p:extLst>
      <p:ext uri="{BB962C8B-B14F-4D97-AF65-F5344CB8AC3E}">
        <p14:creationId xmlns:p14="http://schemas.microsoft.com/office/powerpoint/2010/main" val="39837729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Using the Slid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4D3B23-542E-4203-9762-730AFB420625}"/>
              </a:ext>
            </a:extLst>
          </p:cNvPr>
          <p:cNvSpPr/>
          <p:nvPr userDrawn="1"/>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12" name="Rectangle 11">
            <a:extLst>
              <a:ext uri="{FF2B5EF4-FFF2-40B4-BE49-F238E27FC236}">
                <a16:creationId xmlns:a16="http://schemas.microsoft.com/office/drawing/2014/main" id="{8102F4FC-81EA-45A1-F057-1CF9B5834B4C}"/>
              </a:ext>
            </a:extLst>
          </p:cNvPr>
          <p:cNvSpPr/>
          <p:nvPr userDrawn="1"/>
        </p:nvSpPr>
        <p:spPr>
          <a:xfrm>
            <a:off x="-1" y="0"/>
            <a:ext cx="12192001" cy="5486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1"/>
                </a:solidFill>
              </a:rPr>
              <a:t> How to use these slides</a:t>
            </a:r>
          </a:p>
        </p:txBody>
      </p:sp>
      <p:sp>
        <p:nvSpPr>
          <p:cNvPr id="13" name="Rectangle 12">
            <a:extLst>
              <a:ext uri="{FF2B5EF4-FFF2-40B4-BE49-F238E27FC236}">
                <a16:creationId xmlns:a16="http://schemas.microsoft.com/office/drawing/2014/main" id="{D3ED91C2-2366-9363-01F8-857175C548E5}"/>
              </a:ext>
            </a:extLst>
          </p:cNvPr>
          <p:cNvSpPr/>
          <p:nvPr userDrawn="1"/>
        </p:nvSpPr>
        <p:spPr>
          <a:xfrm>
            <a:off x="4930097" y="6583531"/>
            <a:ext cx="7260377" cy="276999"/>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graphicFrame>
        <p:nvGraphicFramePr>
          <p:cNvPr id="14" name="Table 4">
            <a:extLst>
              <a:ext uri="{FF2B5EF4-FFF2-40B4-BE49-F238E27FC236}">
                <a16:creationId xmlns:a16="http://schemas.microsoft.com/office/drawing/2014/main" id="{61333652-0EC8-CDEF-00DB-5B1692480AFA}"/>
              </a:ext>
            </a:extLst>
          </p:cNvPr>
          <p:cNvGraphicFramePr>
            <a:graphicFrameLocks noGrp="1"/>
          </p:cNvGraphicFramePr>
          <p:nvPr userDrawn="1">
            <p:extLst>
              <p:ext uri="{D42A27DB-BD31-4B8C-83A1-F6EECF244321}">
                <p14:modId xmlns:p14="http://schemas.microsoft.com/office/powerpoint/2010/main" val="2943103052"/>
              </p:ext>
            </p:extLst>
          </p:nvPr>
        </p:nvGraphicFramePr>
        <p:xfrm>
          <a:off x="248222" y="1488569"/>
          <a:ext cx="11733613" cy="5119007"/>
        </p:xfrm>
        <a:graphic>
          <a:graphicData uri="http://schemas.openxmlformats.org/drawingml/2006/table">
            <a:tbl>
              <a:tblPr firstRow="1" bandRow="1">
                <a:tableStyleId>{6E25E649-3F16-4E02-A733-19D2CDBF48F0}</a:tableStyleId>
              </a:tblPr>
              <a:tblGrid>
                <a:gridCol w="1672255">
                  <a:extLst>
                    <a:ext uri="{9D8B030D-6E8A-4147-A177-3AD203B41FA5}">
                      <a16:colId xmlns:a16="http://schemas.microsoft.com/office/drawing/2014/main" val="2907381801"/>
                    </a:ext>
                  </a:extLst>
                </a:gridCol>
                <a:gridCol w="6740780">
                  <a:extLst>
                    <a:ext uri="{9D8B030D-6E8A-4147-A177-3AD203B41FA5}">
                      <a16:colId xmlns:a16="http://schemas.microsoft.com/office/drawing/2014/main" val="1014323303"/>
                    </a:ext>
                  </a:extLst>
                </a:gridCol>
                <a:gridCol w="3320579">
                  <a:extLst>
                    <a:ext uri="{9D8B030D-6E8A-4147-A177-3AD203B41FA5}">
                      <a16:colId xmlns:a16="http://schemas.microsoft.com/office/drawing/2014/main" val="3445353090"/>
                    </a:ext>
                  </a:extLst>
                </a:gridCol>
              </a:tblGrid>
              <a:tr h="320927">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Slide Title</a:t>
                      </a:r>
                      <a:endParaRPr lang="en-GB" sz="1400" dirty="0">
                        <a:effectLst/>
                        <a:latin typeface="Calibri" panose="020F0502020204030204" pitchFamily="34" charset="0"/>
                        <a:ea typeface="Calibri" panose="020F0502020204030204" pitchFamily="34" charset="0"/>
                      </a:endParaRPr>
                    </a:p>
                  </a:txBody>
                  <a:tcPr marL="121920" marR="12192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Explanation</a:t>
                      </a:r>
                      <a:endParaRPr lang="en-GB" sz="1400" dirty="0">
                        <a:effectLst/>
                        <a:latin typeface="Calibri" panose="020F0502020204030204" pitchFamily="34" charset="0"/>
                        <a:ea typeface="Calibri" panose="020F0502020204030204" pitchFamily="34" charset="0"/>
                      </a:endParaRPr>
                    </a:p>
                  </a:txBody>
                  <a:tcPr marL="121920" marR="12192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Default Animations*</a:t>
                      </a:r>
                      <a:endParaRPr lang="en-GB" sz="1400" dirty="0">
                        <a:effectLst/>
                        <a:latin typeface="Calibri" panose="020F0502020204030204" pitchFamily="34" charset="0"/>
                        <a:ea typeface="Calibri" panose="020F0502020204030204" pitchFamily="34" charset="0"/>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95567856"/>
                  </a:ext>
                </a:extLst>
              </a:tr>
              <a:tr h="320927">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Recap</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a prior knowledge check or to review prerequisite knowledge. Can be used as a starter or as part of the main lesson.</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121344555"/>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 Big Idea</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to highlight key concepts or theorems. This could include the ‘why’ of the topic - including  “real-life” contextual scenarios, or putting into context of other mathematical concepts (past and future).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Usually in sequence with some 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88620264"/>
                  </a:ext>
                </a:extLst>
              </a:tr>
              <a:tr h="288000">
                <a:tc>
                  <a:txBody>
                    <a:bodyPr/>
                    <a:lstStyle/>
                    <a:p>
                      <a:pPr algn="ctr">
                        <a:lnSpc>
                          <a:spcPct val="100000"/>
                        </a:lnSpc>
                        <a:spcAft>
                          <a:spcPts val="800"/>
                        </a:spcAft>
                      </a:pPr>
                      <a:r>
                        <a:rPr lang="en-GB" sz="12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a:t>
                      </a:r>
                      <a:endParaRPr lang="en-GB" sz="120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modelled by the teacher.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Solution animates in sequence.</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3316511"/>
                  </a:ext>
                </a:extLst>
              </a:tr>
              <a:tr h="432000">
                <a:tc>
                  <a:txBody>
                    <a:bodyPr/>
                    <a:lstStyle/>
                    <a:p>
                      <a:pPr algn="ctr">
                        <a:lnSpc>
                          <a:spcPct val="100000"/>
                        </a:lnSpc>
                        <a:spcAft>
                          <a:spcPts val="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 Your Understanding</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completed by students and used for Assessment for Learning, primarily using mini-whiteboards.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b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b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 multi-step answers, reveal in parts or click final answer to reveal full solution.</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09011436"/>
                  </a:ext>
                </a:extLst>
              </a:tr>
              <a:tr h="723483">
                <a:tc>
                  <a:txBody>
                    <a:bodyPr/>
                    <a:lstStyle/>
                    <a:p>
                      <a:pPr algn="ctr">
                        <a:lnSpc>
                          <a:spcPct val="100000"/>
                        </a:lnSpc>
                        <a:spcAft>
                          <a:spcPts val="800"/>
                        </a:spcAft>
                      </a:pPr>
                      <a:r>
                        <a:rPr lang="en-GB" sz="12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 Problem Pair</a:t>
                      </a:r>
                      <a:endParaRPr lang="en-GB" sz="120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‘Example’ &amp;‘Test Your Understanding’ above, within the same slide to provide scaffold via visible modelled solution. </a:t>
                      </a:r>
                      <a:b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b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TYU column is blank initially, to focus attention on example. </a:t>
                      </a:r>
                      <a:b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b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Reveal question by clicking ‘Test Your Understanding’ banner.</a:t>
                      </a: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 animates in sequence. Click the header to reveal TYU question, then 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73779652"/>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Quickfire Questions</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fluency practice. Multiple questions in rapid succession, for calculations that can be completed mentally. Often used for shorter questions/ formulae or to isolate a small part of the method.</a:t>
                      </a:r>
                      <a:endParaRPr lang="en-GB" sz="1200" b="1"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 For multi-step answers, reveal in parts or click final line to reveal full solution.</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06600185"/>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Multi-choice Question</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a diagnostic question. Multiple choice questions, with plausible distractors, to allow teachers to diagnose misconceptions and errors in student thinking, then adapt their lesson accordingly.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Arrow points to answer, on click.</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74955280"/>
                  </a:ext>
                </a:extLst>
              </a:tr>
              <a:tr h="28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 Question</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completed by teacher or student.</a:t>
                      </a: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814626"/>
                  </a:ext>
                </a:extLst>
              </a:tr>
            </a:tbl>
          </a:graphicData>
        </a:graphic>
      </p:graphicFrame>
      <p:sp>
        <p:nvSpPr>
          <p:cNvPr id="15" name="TextBox 14">
            <a:extLst>
              <a:ext uri="{FF2B5EF4-FFF2-40B4-BE49-F238E27FC236}">
                <a16:creationId xmlns:a16="http://schemas.microsoft.com/office/drawing/2014/main" id="{36EEAF6D-8159-AEB1-3AAA-285A98AB005C}"/>
              </a:ext>
            </a:extLst>
          </p:cNvPr>
          <p:cNvSpPr txBox="1"/>
          <p:nvPr userDrawn="1"/>
        </p:nvSpPr>
        <p:spPr>
          <a:xfrm>
            <a:off x="221573" y="566578"/>
            <a:ext cx="11733615" cy="738664"/>
          </a:xfrm>
          <a:prstGeom prst="rect">
            <a:avLst/>
          </a:prstGeom>
          <a:noFill/>
        </p:spPr>
        <p:txBody>
          <a:bodyPr wrap="square">
            <a:spAutoFit/>
          </a:bodyPr>
          <a:lstStyle/>
          <a:p>
            <a:r>
              <a:rPr lang="en-GB" sz="1400" b="0" dirty="0"/>
              <a:t>Though many slides in this resource will have titles specific to the topic, the slide titles in the table below are used consistently within DFL resources for specific pedagogical purposes.</a:t>
            </a:r>
          </a:p>
          <a:p>
            <a:r>
              <a:rPr lang="en-GB" sz="1400" b="0" dirty="0"/>
              <a:t>Any atypical use of a slide type, including any change of animation* or intended use, will be outlined in the Teacher Notes for the slide.</a:t>
            </a:r>
          </a:p>
        </p:txBody>
      </p:sp>
      <p:sp>
        <p:nvSpPr>
          <p:cNvPr id="16" name="Rectangle 15">
            <a:extLst>
              <a:ext uri="{FF2B5EF4-FFF2-40B4-BE49-F238E27FC236}">
                <a16:creationId xmlns:a16="http://schemas.microsoft.com/office/drawing/2014/main" id="{EDC14B9A-6AC0-E83D-24EC-AC892CD6992A}"/>
              </a:ext>
            </a:extLst>
          </p:cNvPr>
          <p:cNvSpPr/>
          <p:nvPr userDrawn="1"/>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17" name="Rectangle 16">
            <a:extLst>
              <a:ext uri="{FF2B5EF4-FFF2-40B4-BE49-F238E27FC236}">
                <a16:creationId xmlns:a16="http://schemas.microsoft.com/office/drawing/2014/main" id="{870EE230-DE08-66EB-88D1-2F24E60D6FED}"/>
              </a:ext>
            </a:extLst>
          </p:cNvPr>
          <p:cNvSpPr/>
          <p:nvPr userDrawn="1"/>
        </p:nvSpPr>
        <p:spPr>
          <a:xfrm>
            <a:off x="-1" y="0"/>
            <a:ext cx="12192001" cy="54868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1"/>
                </a:solidFill>
              </a:rPr>
              <a:t> How to use these slides</a:t>
            </a:r>
          </a:p>
        </p:txBody>
      </p:sp>
      <p:sp>
        <p:nvSpPr>
          <p:cNvPr id="18" name="Rectangle 17">
            <a:extLst>
              <a:ext uri="{FF2B5EF4-FFF2-40B4-BE49-F238E27FC236}">
                <a16:creationId xmlns:a16="http://schemas.microsoft.com/office/drawing/2014/main" id="{FAA50694-A4E4-A8AB-D83A-23F324B9699E}"/>
              </a:ext>
            </a:extLst>
          </p:cNvPr>
          <p:cNvSpPr/>
          <p:nvPr userDrawn="1"/>
        </p:nvSpPr>
        <p:spPr>
          <a:xfrm>
            <a:off x="4930097" y="6583531"/>
            <a:ext cx="7260377" cy="276999"/>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graphicFrame>
        <p:nvGraphicFramePr>
          <p:cNvPr id="19" name="Table 4">
            <a:extLst>
              <a:ext uri="{FF2B5EF4-FFF2-40B4-BE49-F238E27FC236}">
                <a16:creationId xmlns:a16="http://schemas.microsoft.com/office/drawing/2014/main" id="{29F770BF-1354-2C05-B64B-D9E9024AE256}"/>
              </a:ext>
            </a:extLst>
          </p:cNvPr>
          <p:cNvGraphicFramePr>
            <a:graphicFrameLocks noGrp="1"/>
          </p:cNvGraphicFramePr>
          <p:nvPr userDrawn="1">
            <p:extLst>
              <p:ext uri="{D42A27DB-BD31-4B8C-83A1-F6EECF244321}">
                <p14:modId xmlns:p14="http://schemas.microsoft.com/office/powerpoint/2010/main" val="3734004304"/>
              </p:ext>
            </p:extLst>
          </p:nvPr>
        </p:nvGraphicFramePr>
        <p:xfrm>
          <a:off x="248222" y="1488569"/>
          <a:ext cx="11733613" cy="5119007"/>
        </p:xfrm>
        <a:graphic>
          <a:graphicData uri="http://schemas.openxmlformats.org/drawingml/2006/table">
            <a:tbl>
              <a:tblPr firstRow="1" bandRow="1">
                <a:tableStyleId>{6E25E649-3F16-4E02-A733-19D2CDBF48F0}</a:tableStyleId>
              </a:tblPr>
              <a:tblGrid>
                <a:gridCol w="1672255">
                  <a:extLst>
                    <a:ext uri="{9D8B030D-6E8A-4147-A177-3AD203B41FA5}">
                      <a16:colId xmlns:a16="http://schemas.microsoft.com/office/drawing/2014/main" val="2907381801"/>
                    </a:ext>
                  </a:extLst>
                </a:gridCol>
                <a:gridCol w="6740780">
                  <a:extLst>
                    <a:ext uri="{9D8B030D-6E8A-4147-A177-3AD203B41FA5}">
                      <a16:colId xmlns:a16="http://schemas.microsoft.com/office/drawing/2014/main" val="1014323303"/>
                    </a:ext>
                  </a:extLst>
                </a:gridCol>
                <a:gridCol w="3320579">
                  <a:extLst>
                    <a:ext uri="{9D8B030D-6E8A-4147-A177-3AD203B41FA5}">
                      <a16:colId xmlns:a16="http://schemas.microsoft.com/office/drawing/2014/main" val="3445353090"/>
                    </a:ext>
                  </a:extLst>
                </a:gridCol>
              </a:tblGrid>
              <a:tr h="320927">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Slide Title</a:t>
                      </a:r>
                      <a:endParaRPr lang="en-GB" sz="1400" dirty="0">
                        <a:effectLst/>
                        <a:latin typeface="Calibri" panose="020F0502020204030204" pitchFamily="34" charset="0"/>
                        <a:ea typeface="Calibri" panose="020F0502020204030204" pitchFamily="34" charset="0"/>
                      </a:endParaRPr>
                    </a:p>
                  </a:txBody>
                  <a:tcPr marL="121920" marR="121920">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Explanation</a:t>
                      </a:r>
                      <a:endParaRPr lang="en-GB" sz="1400" dirty="0">
                        <a:effectLst/>
                        <a:latin typeface="Calibri" panose="020F0502020204030204" pitchFamily="34" charset="0"/>
                        <a:ea typeface="Calibri" panose="020F0502020204030204" pitchFamily="34" charset="0"/>
                      </a:endParaRPr>
                    </a:p>
                  </a:txBody>
                  <a:tcPr marL="121920" marR="12192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lnSpc>
                          <a:spcPct val="100000"/>
                        </a:lnSpc>
                        <a:spcAft>
                          <a:spcPts val="800"/>
                        </a:spcAft>
                      </a:pPr>
                      <a:r>
                        <a:rPr lang="en-GB" sz="1400" b="1" dirty="0">
                          <a:solidFill>
                            <a:srgbClr val="BAE947"/>
                          </a:solidFill>
                          <a:effectLst/>
                          <a:latin typeface="Trebuchet MS" panose="020B0603020202020204" pitchFamily="34" charset="0"/>
                          <a:ea typeface="Trebuchet MS" panose="020B0603020202020204" pitchFamily="34" charset="0"/>
                          <a:cs typeface="Trebuchet MS" panose="020B0603020202020204" pitchFamily="34" charset="0"/>
                        </a:rPr>
                        <a:t>Default Animations*</a:t>
                      </a:r>
                      <a:endParaRPr lang="en-GB" sz="1400" dirty="0">
                        <a:effectLst/>
                        <a:latin typeface="Calibri" panose="020F0502020204030204" pitchFamily="34" charset="0"/>
                        <a:ea typeface="Calibri" panose="020F0502020204030204" pitchFamily="34" charset="0"/>
                      </a:endParaRPr>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95567856"/>
                  </a:ext>
                </a:extLst>
              </a:tr>
              <a:tr h="320927">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Recap</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a prior knowledge check or to review prerequisite knowledge. Can be used as a starter or as part of the main lesson.</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121344555"/>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The Big Idea</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to highlight key concepts or theorems. This could include the ‘why’ of the topic - including  “real-life” contextual scenarios, or putting into context of other mathematical concepts (past and future).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Usually in sequence with some 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88620264"/>
                  </a:ext>
                </a:extLst>
              </a:tr>
              <a:tr h="288000">
                <a:tc>
                  <a:txBody>
                    <a:bodyPr/>
                    <a:lstStyle/>
                    <a:p>
                      <a:pPr algn="ctr">
                        <a:lnSpc>
                          <a:spcPct val="100000"/>
                        </a:lnSpc>
                        <a:spcAft>
                          <a:spcPts val="800"/>
                        </a:spcAft>
                      </a:pPr>
                      <a:r>
                        <a:rPr lang="en-GB" sz="12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a:t>
                      </a:r>
                      <a:endParaRPr lang="en-GB" sz="120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modelled by the teacher.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Solution animates in sequence.</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23316511"/>
                  </a:ext>
                </a:extLst>
              </a:tr>
              <a:tr h="432000">
                <a:tc>
                  <a:txBody>
                    <a:bodyPr/>
                    <a:lstStyle/>
                    <a:p>
                      <a:pPr algn="ctr">
                        <a:lnSpc>
                          <a:spcPct val="100000"/>
                        </a:lnSpc>
                        <a:spcAft>
                          <a:spcPts val="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Test Your Understanding</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completed by students and used for Assessment for Learning, primarily using mini-whiteboards.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b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b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For multi-step answers, reveal in parts or click final answer to reveal full solution.</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09011436"/>
                  </a:ext>
                </a:extLst>
              </a:tr>
              <a:tr h="723483">
                <a:tc>
                  <a:txBody>
                    <a:bodyPr/>
                    <a:lstStyle/>
                    <a:p>
                      <a:pPr algn="ctr">
                        <a:lnSpc>
                          <a:spcPct val="100000"/>
                        </a:lnSpc>
                        <a:spcAft>
                          <a:spcPts val="800"/>
                        </a:spcAft>
                      </a:pPr>
                      <a:r>
                        <a:rPr lang="en-GB" sz="1200" b="1">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 Problem Pair</a:t>
                      </a:r>
                      <a:endParaRPr lang="en-GB" sz="120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‘Example’ &amp;‘Test Your Understanding’ above, within the same slide to provide scaffold via visible modelled solution. </a:t>
                      </a:r>
                      <a:b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b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TYU column is blank initially, to focus attention on example. </a:t>
                      </a:r>
                      <a:endPar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Example animates in sequence, followed by TYU question with green click-to-reveal boxes for solution steps. </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73779652"/>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Quickfire Questions</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fluency practice. Multiple questions in rapid succession, for calculations that can be completed mentally. Often used for shorter questions/ formulae or to isolate a small part of the method.</a:t>
                      </a:r>
                      <a:endParaRPr lang="en-GB" sz="1200" b="1"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 For multi-step answers, reveal in parts or click final line to reveal full solution.</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06600185"/>
                  </a:ext>
                </a:extLst>
              </a:tr>
              <a:tr h="64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Multi-choice Question</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used as a diagnostic question. Multiple choice questions, with plausible distractors, to allow teachers to diagnose misconceptions and errors in student thinking, then adapt their lesson accordingly.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0000"/>
                        </a:lnSpc>
                        <a:spcAft>
                          <a:spcPts val="800"/>
                        </a:spcAft>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Arrow points to answer, on click.</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274955280"/>
                  </a:ext>
                </a:extLst>
              </a:tr>
              <a:tr h="288000">
                <a:tc>
                  <a:txBody>
                    <a:bodyPr/>
                    <a:lstStyle/>
                    <a:p>
                      <a:pPr algn="ctr">
                        <a:lnSpc>
                          <a:spcPct val="100000"/>
                        </a:lnSpc>
                        <a:spcAft>
                          <a:spcPts val="800"/>
                        </a:spcAft>
                      </a:pP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Exam Question</a:t>
                      </a:r>
                      <a:endParaRPr lang="en-GB" sz="1200" dirty="0">
                        <a:effectLst/>
                        <a:latin typeface="Calibri" panose="020F0502020204030204" pitchFamily="34" charset="0"/>
                        <a:ea typeface="Calibri" panose="020F0502020204030204" pitchFamily="34" charset="0"/>
                      </a:endParaRPr>
                    </a:p>
                  </a:txBody>
                  <a:tcPr marL="121920" marR="121920" anchor="ctr">
                    <a:lnR w="12700" cap="flat" cmpd="sng" algn="ctr">
                      <a:solidFill>
                        <a:schemeClr val="tx2"/>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GB" sz="120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To be completed by teacher or student.</a:t>
                      </a:r>
                      <a:r>
                        <a:rPr lang="en-GB" sz="1200" b="1"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endParaRPr lang="en-GB" sz="120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GB" sz="1200" b="0" dirty="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Green click-to-reveal boxes.</a:t>
                      </a:r>
                      <a:endParaRPr lang="en-GB" sz="1200" b="0" dirty="0">
                        <a:effectLst/>
                        <a:latin typeface="Calibri" panose="020F0502020204030204" pitchFamily="34" charset="0"/>
                        <a:ea typeface="Calibri" panose="020F050202020403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814626"/>
                  </a:ext>
                </a:extLst>
              </a:tr>
            </a:tbl>
          </a:graphicData>
        </a:graphic>
      </p:graphicFrame>
      <p:sp>
        <p:nvSpPr>
          <p:cNvPr id="20" name="TextBox 19">
            <a:extLst>
              <a:ext uri="{FF2B5EF4-FFF2-40B4-BE49-F238E27FC236}">
                <a16:creationId xmlns:a16="http://schemas.microsoft.com/office/drawing/2014/main" id="{5B4B4E9F-05C8-9A27-A2AF-8FA9EF4E62E3}"/>
              </a:ext>
            </a:extLst>
          </p:cNvPr>
          <p:cNvSpPr txBox="1"/>
          <p:nvPr userDrawn="1"/>
        </p:nvSpPr>
        <p:spPr>
          <a:xfrm>
            <a:off x="221573" y="566578"/>
            <a:ext cx="11733615" cy="738664"/>
          </a:xfrm>
          <a:prstGeom prst="rect">
            <a:avLst/>
          </a:prstGeom>
          <a:noFill/>
        </p:spPr>
        <p:txBody>
          <a:bodyPr wrap="square">
            <a:spAutoFit/>
          </a:bodyPr>
          <a:lstStyle/>
          <a:p>
            <a:r>
              <a:rPr lang="en-GB" sz="1400" b="0" dirty="0"/>
              <a:t>Though many slides in this resource will have titles specific to the topic, the slide titles in the table below are used consistently within DFL resources for specific pedagogical purposes.</a:t>
            </a:r>
          </a:p>
          <a:p>
            <a:r>
              <a:rPr lang="en-GB" sz="1400" b="0" dirty="0"/>
              <a:t>Any atypical use of a slide type, including any change of animation* or intended use, will be outlined in the Teacher Notes for the slide.</a:t>
            </a:r>
          </a:p>
        </p:txBody>
      </p:sp>
    </p:spTree>
    <p:extLst>
      <p:ext uri="{BB962C8B-B14F-4D97-AF65-F5344CB8AC3E}">
        <p14:creationId xmlns:p14="http://schemas.microsoft.com/office/powerpoint/2010/main" val="690705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9A5D5B-C859-4D31-8FB3-7969B894133E}" type="datetimeFigureOut">
              <a:rPr lang="en-GB" smtClean="0"/>
              <a:t>08/09/2025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0091353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acher Not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037F82-FCC1-1995-1590-BE05F5340CCC}"/>
              </a:ext>
            </a:extLst>
          </p:cNvPr>
          <p:cNvSpPr/>
          <p:nvPr/>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4BC6FBD1-3F40-215F-9950-194BCEE0612F}"/>
              </a:ext>
            </a:extLst>
          </p:cNvPr>
          <p:cNvSpPr/>
          <p:nvPr/>
        </p:nvSpPr>
        <p:spPr>
          <a:xfrm>
            <a:off x="-1" y="0"/>
            <a:ext cx="12192001"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1"/>
                </a:solidFill>
              </a:rPr>
              <a:t> Teacher Notes</a:t>
            </a:r>
          </a:p>
        </p:txBody>
      </p:sp>
      <p:sp>
        <p:nvSpPr>
          <p:cNvPr id="9" name="Rectangle 8">
            <a:extLst>
              <a:ext uri="{FF2B5EF4-FFF2-40B4-BE49-F238E27FC236}">
                <a16:creationId xmlns:a16="http://schemas.microsoft.com/office/drawing/2014/main" id="{8C24497D-7033-0859-5009-B856082B259E}"/>
              </a:ext>
            </a:extLst>
          </p:cNvPr>
          <p:cNvSpPr/>
          <p:nvPr/>
        </p:nvSpPr>
        <p:spPr>
          <a:xfrm>
            <a:off x="8182823" y="6340612"/>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8" name="Text Placeholder 2">
            <a:extLst>
              <a:ext uri="{FF2B5EF4-FFF2-40B4-BE49-F238E27FC236}">
                <a16:creationId xmlns:a16="http://schemas.microsoft.com/office/drawing/2014/main" id="{C137FAB0-E3AA-395B-926C-DF3AF49951FD}"/>
              </a:ext>
            </a:extLst>
          </p:cNvPr>
          <p:cNvSpPr>
            <a:spLocks noGrp="1"/>
          </p:cNvSpPr>
          <p:nvPr>
            <p:ph type="body" idx="15" hasCustomPrompt="1"/>
          </p:nvPr>
        </p:nvSpPr>
        <p:spPr>
          <a:xfrm>
            <a:off x="6263668" y="699061"/>
            <a:ext cx="3772752"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Future Links</a:t>
            </a:r>
          </a:p>
        </p:txBody>
      </p:sp>
      <p:sp>
        <p:nvSpPr>
          <p:cNvPr id="12" name="Content Placeholder 3">
            <a:extLst>
              <a:ext uri="{FF2B5EF4-FFF2-40B4-BE49-F238E27FC236}">
                <a16:creationId xmlns:a16="http://schemas.microsoft.com/office/drawing/2014/main" id="{57F853A3-DD23-2170-8479-A64AEA404097}"/>
              </a:ext>
            </a:extLst>
          </p:cNvPr>
          <p:cNvSpPr>
            <a:spLocks noGrp="1"/>
          </p:cNvSpPr>
          <p:nvPr>
            <p:ph sz="half" idx="16"/>
          </p:nvPr>
        </p:nvSpPr>
        <p:spPr>
          <a:xfrm>
            <a:off x="6241626" y="1068394"/>
            <a:ext cx="5803719" cy="392389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2">
            <a:extLst>
              <a:ext uri="{FF2B5EF4-FFF2-40B4-BE49-F238E27FC236}">
                <a16:creationId xmlns:a16="http://schemas.microsoft.com/office/drawing/2014/main" id="{6B2BFEC1-91B6-2441-29B5-43690547E4C8}"/>
              </a:ext>
            </a:extLst>
          </p:cNvPr>
          <p:cNvSpPr>
            <a:spLocks noGrp="1"/>
          </p:cNvSpPr>
          <p:nvPr>
            <p:ph type="body" idx="1" hasCustomPrompt="1"/>
          </p:nvPr>
        </p:nvSpPr>
        <p:spPr>
          <a:xfrm>
            <a:off x="145624" y="674370"/>
            <a:ext cx="3772752"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Prerequisite Knowledge</a:t>
            </a:r>
          </a:p>
        </p:txBody>
      </p:sp>
      <p:sp>
        <p:nvSpPr>
          <p:cNvPr id="11" name="Content Placeholder 3">
            <a:extLst>
              <a:ext uri="{FF2B5EF4-FFF2-40B4-BE49-F238E27FC236}">
                <a16:creationId xmlns:a16="http://schemas.microsoft.com/office/drawing/2014/main" id="{022A172E-49F3-013E-6E88-4EFBB2EB539E}"/>
              </a:ext>
            </a:extLst>
          </p:cNvPr>
          <p:cNvSpPr>
            <a:spLocks noGrp="1"/>
          </p:cNvSpPr>
          <p:nvPr>
            <p:ph sz="half" idx="2"/>
          </p:nvPr>
        </p:nvSpPr>
        <p:spPr>
          <a:xfrm>
            <a:off x="145625" y="1043703"/>
            <a:ext cx="5803719" cy="392389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TextBox 16">
            <a:extLst>
              <a:ext uri="{FF2B5EF4-FFF2-40B4-BE49-F238E27FC236}">
                <a16:creationId xmlns:a16="http://schemas.microsoft.com/office/drawing/2014/main" id="{D8263208-FE8E-C592-4721-363FF31E6297}"/>
              </a:ext>
            </a:extLst>
          </p:cNvPr>
          <p:cNvSpPr txBox="1"/>
          <p:nvPr/>
        </p:nvSpPr>
        <p:spPr>
          <a:xfrm>
            <a:off x="1103112" y="5533655"/>
            <a:ext cx="331200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1600" dirty="0"/>
              <a:t>Key Points</a:t>
            </a:r>
          </a:p>
        </p:txBody>
      </p:sp>
      <p:sp>
        <p:nvSpPr>
          <p:cNvPr id="18" name="Rectangle 17">
            <a:extLst>
              <a:ext uri="{FF2B5EF4-FFF2-40B4-BE49-F238E27FC236}">
                <a16:creationId xmlns:a16="http://schemas.microsoft.com/office/drawing/2014/main" id="{01FD1D56-01DA-DCFD-EFC9-5AA03FC8DCB9}"/>
              </a:ext>
            </a:extLst>
          </p:cNvPr>
          <p:cNvSpPr/>
          <p:nvPr/>
        </p:nvSpPr>
        <p:spPr>
          <a:xfrm>
            <a:off x="4605128" y="5520491"/>
            <a:ext cx="3312000" cy="540000"/>
          </a:xfrm>
          <a:prstGeom prst="rect">
            <a:avLst/>
          </a:prstGeom>
          <a:solidFill>
            <a:schemeClr val="accent5"/>
          </a:solidFill>
          <a:ln>
            <a:solidFill>
              <a:srgbClr val="60773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1600" dirty="0"/>
              <a:t>Solution step – </a:t>
            </a:r>
            <a:br>
              <a:rPr lang="en-GB" sz="1600" dirty="0"/>
            </a:br>
            <a:r>
              <a:rPr lang="en-GB" sz="1600" dirty="0"/>
              <a:t>click to reveal</a:t>
            </a:r>
          </a:p>
        </p:txBody>
      </p:sp>
      <p:sp>
        <p:nvSpPr>
          <p:cNvPr id="19" name="TextBox 18">
            <a:extLst>
              <a:ext uri="{FF2B5EF4-FFF2-40B4-BE49-F238E27FC236}">
                <a16:creationId xmlns:a16="http://schemas.microsoft.com/office/drawing/2014/main" id="{4B91BB82-B10F-F83D-9847-F2C7DEFDD649}"/>
              </a:ext>
            </a:extLst>
          </p:cNvPr>
          <p:cNvSpPr txBox="1"/>
          <p:nvPr/>
        </p:nvSpPr>
        <p:spPr>
          <a:xfrm>
            <a:off x="4605128" y="6166754"/>
            <a:ext cx="3312000" cy="33855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1600" dirty="0"/>
              <a:t>Question/Discussion Prompt</a:t>
            </a:r>
          </a:p>
        </p:txBody>
      </p:sp>
      <p:sp>
        <p:nvSpPr>
          <p:cNvPr id="20" name="Rectangle 19">
            <a:extLst>
              <a:ext uri="{FF2B5EF4-FFF2-40B4-BE49-F238E27FC236}">
                <a16:creationId xmlns:a16="http://schemas.microsoft.com/office/drawing/2014/main" id="{46CE1B51-8AA3-8947-1DCC-247C9063AA5C}"/>
              </a:ext>
            </a:extLst>
          </p:cNvPr>
          <p:cNvSpPr/>
          <p:nvPr/>
        </p:nvSpPr>
        <p:spPr>
          <a:xfrm>
            <a:off x="152925" y="5039446"/>
            <a:ext cx="604653" cy="338554"/>
          </a:xfrm>
          <a:prstGeom prst="rect">
            <a:avLst/>
          </a:prstGeom>
        </p:spPr>
        <p:txBody>
          <a:bodyPr wrap="none">
            <a:spAutoFit/>
          </a:bodyPr>
          <a:lstStyle/>
          <a:p>
            <a:r>
              <a:rPr lang="en-GB" sz="1600" b="1" dirty="0"/>
              <a:t>Key</a:t>
            </a:r>
            <a:r>
              <a:rPr lang="en-GB" sz="1400" b="1" dirty="0"/>
              <a:t>:</a:t>
            </a:r>
          </a:p>
        </p:txBody>
      </p:sp>
      <p:sp>
        <p:nvSpPr>
          <p:cNvPr id="21" name="TextBox 20">
            <a:extLst>
              <a:ext uri="{FF2B5EF4-FFF2-40B4-BE49-F238E27FC236}">
                <a16:creationId xmlns:a16="http://schemas.microsoft.com/office/drawing/2014/main" id="{3C48D3DF-1355-76A7-A83E-A564BA8B1C5E}"/>
              </a:ext>
            </a:extLst>
          </p:cNvPr>
          <p:cNvSpPr txBox="1"/>
          <p:nvPr/>
        </p:nvSpPr>
        <p:spPr>
          <a:xfrm>
            <a:off x="1090932" y="6001221"/>
            <a:ext cx="3312000" cy="584775"/>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600" dirty="0">
                <a:latin typeface="Wingdings" panose="05000000000000000000" pitchFamily="2" charset="2"/>
              </a:rPr>
              <a:t>!</a:t>
            </a:r>
            <a:r>
              <a:rPr lang="en-GB" sz="1200" dirty="0">
                <a:latin typeface="Wingdings" panose="05000000000000000000" pitchFamily="2" charset="2"/>
              </a:rPr>
              <a:t> </a:t>
            </a:r>
            <a:r>
              <a:rPr lang="en-GB" sz="1600" dirty="0">
                <a:latin typeface="+mj-lt"/>
              </a:rPr>
              <a:t>To be written </a:t>
            </a:r>
            <a:br>
              <a:rPr lang="en-GB" sz="1600" dirty="0">
                <a:latin typeface="+mj-lt"/>
              </a:rPr>
            </a:br>
            <a:r>
              <a:rPr lang="en-GB" sz="1600" dirty="0">
                <a:latin typeface="+mj-lt"/>
              </a:rPr>
              <a:t>in books</a:t>
            </a:r>
            <a:endParaRPr lang="en-GB" sz="1600" dirty="0"/>
          </a:p>
        </p:txBody>
      </p:sp>
      <p:sp>
        <p:nvSpPr>
          <p:cNvPr id="2" name="TextBox 1">
            <a:extLst>
              <a:ext uri="{FF2B5EF4-FFF2-40B4-BE49-F238E27FC236}">
                <a16:creationId xmlns:a16="http://schemas.microsoft.com/office/drawing/2014/main" id="{8FE91184-48BA-CD20-11C5-D51D55E45CF6}"/>
              </a:ext>
            </a:extLst>
          </p:cNvPr>
          <p:cNvSpPr txBox="1"/>
          <p:nvPr/>
        </p:nvSpPr>
        <p:spPr>
          <a:xfrm>
            <a:off x="8400256" y="5562938"/>
            <a:ext cx="3589325" cy="523220"/>
          </a:xfrm>
          <a:prstGeom prst="rect">
            <a:avLst/>
          </a:prstGeom>
          <a:noFill/>
          <a:ln w="28575">
            <a:solidFill>
              <a:schemeClr val="accent1"/>
            </a:solidFill>
          </a:ln>
        </p:spPr>
        <p:txBody>
          <a:bodyPr wrap="square" rtlCol="0">
            <a:spAutoFit/>
          </a:bodyPr>
          <a:lstStyle/>
          <a:p>
            <a:pPr algn="ctr"/>
            <a:r>
              <a:rPr lang="en-GB" sz="1400" dirty="0"/>
              <a:t>All slides include pedagogical detail in the ‘Notes’ section for each slide.</a:t>
            </a:r>
          </a:p>
        </p:txBody>
      </p:sp>
      <p:sp>
        <p:nvSpPr>
          <p:cNvPr id="30" name="Rectangle 29">
            <a:extLst>
              <a:ext uri="{FF2B5EF4-FFF2-40B4-BE49-F238E27FC236}">
                <a16:creationId xmlns:a16="http://schemas.microsoft.com/office/drawing/2014/main" id="{2E949D98-5671-3467-D037-E6526CBE3224}"/>
              </a:ext>
            </a:extLst>
          </p:cNvPr>
          <p:cNvSpPr/>
          <p:nvPr/>
        </p:nvSpPr>
        <p:spPr>
          <a:xfrm>
            <a:off x="1103113" y="5023749"/>
            <a:ext cx="6814016" cy="407462"/>
          </a:xfrm>
          <a:prstGeom prst="rect">
            <a:avLst/>
          </a:prstGeom>
          <a:ln/>
        </p:spPr>
        <p:style>
          <a:lnRef idx="2">
            <a:schemeClr val="dk1"/>
          </a:lnRef>
          <a:fillRef idx="1">
            <a:schemeClr val="lt1"/>
          </a:fillRef>
          <a:effectRef idx="0">
            <a:schemeClr val="dk1"/>
          </a:effectRef>
          <a:fontRef idx="minor">
            <a:schemeClr val="dk1"/>
          </a:fontRef>
        </p:style>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en-GB" sz="1200" kern="0" dirty="0">
                <a:solidFill>
                  <a:sysClr val="windowText" lastClr="000000"/>
                </a:solidFill>
                <a:latin typeface="+mj-lt"/>
              </a:rPr>
              <a:t>         Throughout the slides, this symbol refers to a web link. Unless </a:t>
            </a:r>
            <a:br>
              <a:rPr lang="en-GB" sz="1200" kern="0" dirty="0">
                <a:solidFill>
                  <a:sysClr val="windowText" lastClr="000000"/>
                </a:solidFill>
                <a:latin typeface="+mj-lt"/>
              </a:rPr>
            </a:br>
            <a:r>
              <a:rPr lang="en-GB" sz="1200" kern="0" dirty="0">
                <a:solidFill>
                  <a:sysClr val="windowText" lastClr="000000"/>
                </a:solidFill>
                <a:latin typeface="+mj-lt"/>
              </a:rPr>
              <a:t>         otherwise specified, this will be to some functionality within DF.</a:t>
            </a:r>
            <a:endParaRPr kumimoji="0" lang="en-GB" sz="1200" i="0" u="none" strike="noStrike" kern="0" cap="none" spc="0" normalizeH="0" baseline="0" noProof="0" dirty="0">
              <a:ln>
                <a:noFill/>
              </a:ln>
              <a:solidFill>
                <a:sysClr val="windowText" lastClr="000000"/>
              </a:solidFill>
              <a:effectLst/>
              <a:uLnTx/>
              <a:uFillTx/>
              <a:latin typeface="+mj-lt"/>
              <a:ea typeface="+mn-ea"/>
              <a:cs typeface="+mn-cs"/>
            </a:endParaRPr>
          </a:p>
        </p:txBody>
      </p:sp>
      <p:pic>
        <p:nvPicPr>
          <p:cNvPr id="31" name="Graphic 30">
            <a:extLst>
              <a:ext uri="{FF2B5EF4-FFF2-40B4-BE49-F238E27FC236}">
                <a16:creationId xmlns:a16="http://schemas.microsoft.com/office/drawing/2014/main" id="{93DBB656-FDC6-E790-923F-AD144E10D9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7296" y="5096610"/>
            <a:ext cx="375187" cy="281390"/>
          </a:xfrm>
          <a:prstGeom prst="rect">
            <a:avLst/>
          </a:prstGeom>
        </p:spPr>
      </p:pic>
    </p:spTree>
    <p:extLst>
      <p:ext uri="{BB962C8B-B14F-4D97-AF65-F5344CB8AC3E}">
        <p14:creationId xmlns:p14="http://schemas.microsoft.com/office/powerpoint/2010/main" val="3257660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acher Notes with Representati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037F82-FCC1-1995-1590-BE05F5340CCC}"/>
              </a:ext>
            </a:extLst>
          </p:cNvPr>
          <p:cNvSpPr/>
          <p:nvPr/>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4BC6FBD1-3F40-215F-9950-194BCEE0612F}"/>
              </a:ext>
            </a:extLst>
          </p:cNvPr>
          <p:cNvSpPr/>
          <p:nvPr/>
        </p:nvSpPr>
        <p:spPr>
          <a:xfrm>
            <a:off x="-1" y="0"/>
            <a:ext cx="12192001" cy="5486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800" b="1" dirty="0">
                <a:solidFill>
                  <a:schemeClr val="tx1"/>
                </a:solidFill>
              </a:rPr>
              <a:t> Teacher Notes</a:t>
            </a:r>
          </a:p>
        </p:txBody>
      </p:sp>
      <p:sp>
        <p:nvSpPr>
          <p:cNvPr id="9" name="Rectangle 8">
            <a:extLst>
              <a:ext uri="{FF2B5EF4-FFF2-40B4-BE49-F238E27FC236}">
                <a16:creationId xmlns:a16="http://schemas.microsoft.com/office/drawing/2014/main" id="{8C24497D-7033-0859-5009-B856082B259E}"/>
              </a:ext>
            </a:extLst>
          </p:cNvPr>
          <p:cNvSpPr/>
          <p:nvPr/>
        </p:nvSpPr>
        <p:spPr>
          <a:xfrm>
            <a:off x="8182823" y="6340612"/>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10" name="Text Placeholder 2">
            <a:extLst>
              <a:ext uri="{FF2B5EF4-FFF2-40B4-BE49-F238E27FC236}">
                <a16:creationId xmlns:a16="http://schemas.microsoft.com/office/drawing/2014/main" id="{6B2BFEC1-91B6-2441-29B5-43690547E4C8}"/>
              </a:ext>
            </a:extLst>
          </p:cNvPr>
          <p:cNvSpPr>
            <a:spLocks noGrp="1"/>
          </p:cNvSpPr>
          <p:nvPr>
            <p:ph type="body" idx="1" hasCustomPrompt="1"/>
          </p:nvPr>
        </p:nvSpPr>
        <p:spPr>
          <a:xfrm>
            <a:off x="144098" y="677691"/>
            <a:ext cx="3647647"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Prerequisite Knowledge</a:t>
            </a:r>
          </a:p>
        </p:txBody>
      </p:sp>
      <p:sp>
        <p:nvSpPr>
          <p:cNvPr id="11" name="Content Placeholder 3">
            <a:extLst>
              <a:ext uri="{FF2B5EF4-FFF2-40B4-BE49-F238E27FC236}">
                <a16:creationId xmlns:a16="http://schemas.microsoft.com/office/drawing/2014/main" id="{022A172E-49F3-013E-6E88-4EFBB2EB539E}"/>
              </a:ext>
            </a:extLst>
          </p:cNvPr>
          <p:cNvSpPr>
            <a:spLocks noGrp="1"/>
          </p:cNvSpPr>
          <p:nvPr>
            <p:ph sz="half" idx="2"/>
          </p:nvPr>
        </p:nvSpPr>
        <p:spPr>
          <a:xfrm>
            <a:off x="145623" y="1037294"/>
            <a:ext cx="3819919" cy="393030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ext Placeholder 2">
            <a:extLst>
              <a:ext uri="{FF2B5EF4-FFF2-40B4-BE49-F238E27FC236}">
                <a16:creationId xmlns:a16="http://schemas.microsoft.com/office/drawing/2014/main" id="{51020771-1347-9735-5BB5-A3C38ED655BC}"/>
              </a:ext>
            </a:extLst>
          </p:cNvPr>
          <p:cNvSpPr>
            <a:spLocks noGrp="1"/>
          </p:cNvSpPr>
          <p:nvPr>
            <p:ph type="body" idx="13" hasCustomPrompt="1"/>
          </p:nvPr>
        </p:nvSpPr>
        <p:spPr>
          <a:xfrm>
            <a:off x="4173733" y="667961"/>
            <a:ext cx="3554448"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Representations Used</a:t>
            </a:r>
          </a:p>
        </p:txBody>
      </p:sp>
      <p:sp>
        <p:nvSpPr>
          <p:cNvPr id="3" name="Content Placeholder 3">
            <a:extLst>
              <a:ext uri="{FF2B5EF4-FFF2-40B4-BE49-F238E27FC236}">
                <a16:creationId xmlns:a16="http://schemas.microsoft.com/office/drawing/2014/main" id="{2756757B-BA63-0803-D594-6A2D257A77D6}"/>
              </a:ext>
            </a:extLst>
          </p:cNvPr>
          <p:cNvSpPr>
            <a:spLocks noGrp="1"/>
          </p:cNvSpPr>
          <p:nvPr>
            <p:ph sz="half" idx="14"/>
          </p:nvPr>
        </p:nvSpPr>
        <p:spPr>
          <a:xfrm>
            <a:off x="4179031" y="1056609"/>
            <a:ext cx="3820800" cy="391099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2">
            <a:extLst>
              <a:ext uri="{FF2B5EF4-FFF2-40B4-BE49-F238E27FC236}">
                <a16:creationId xmlns:a16="http://schemas.microsoft.com/office/drawing/2014/main" id="{C137FAB0-E3AA-395B-926C-DF3AF49951FD}"/>
              </a:ext>
            </a:extLst>
          </p:cNvPr>
          <p:cNvSpPr>
            <a:spLocks noGrp="1"/>
          </p:cNvSpPr>
          <p:nvPr>
            <p:ph type="body" idx="15" hasCustomPrompt="1"/>
          </p:nvPr>
        </p:nvSpPr>
        <p:spPr>
          <a:xfrm>
            <a:off x="8247480" y="687537"/>
            <a:ext cx="3171664" cy="369332"/>
          </a:xfrm>
        </p:spPr>
        <p:txBody>
          <a:bodyPr anchor="b">
            <a:no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Future Links</a:t>
            </a:r>
          </a:p>
        </p:txBody>
      </p:sp>
      <p:sp>
        <p:nvSpPr>
          <p:cNvPr id="12" name="Content Placeholder 3">
            <a:extLst>
              <a:ext uri="{FF2B5EF4-FFF2-40B4-BE49-F238E27FC236}">
                <a16:creationId xmlns:a16="http://schemas.microsoft.com/office/drawing/2014/main" id="{57F853A3-DD23-2170-8479-A64AEA404097}"/>
              </a:ext>
            </a:extLst>
          </p:cNvPr>
          <p:cNvSpPr>
            <a:spLocks noGrp="1"/>
          </p:cNvSpPr>
          <p:nvPr>
            <p:ph sz="half" idx="16"/>
          </p:nvPr>
        </p:nvSpPr>
        <p:spPr>
          <a:xfrm>
            <a:off x="8225575" y="1047024"/>
            <a:ext cx="3820800" cy="393030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Box 3">
            <a:extLst>
              <a:ext uri="{FF2B5EF4-FFF2-40B4-BE49-F238E27FC236}">
                <a16:creationId xmlns:a16="http://schemas.microsoft.com/office/drawing/2014/main" id="{C2CEAD3A-AB77-DC5C-8037-D687584D49A6}"/>
              </a:ext>
            </a:extLst>
          </p:cNvPr>
          <p:cNvSpPr txBox="1"/>
          <p:nvPr/>
        </p:nvSpPr>
        <p:spPr>
          <a:xfrm>
            <a:off x="1103112" y="5533655"/>
            <a:ext cx="331200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1600" dirty="0"/>
              <a:t>Key Points</a:t>
            </a:r>
          </a:p>
        </p:txBody>
      </p:sp>
      <p:sp>
        <p:nvSpPr>
          <p:cNvPr id="5" name="Rectangle 4">
            <a:extLst>
              <a:ext uri="{FF2B5EF4-FFF2-40B4-BE49-F238E27FC236}">
                <a16:creationId xmlns:a16="http://schemas.microsoft.com/office/drawing/2014/main" id="{E4CCB285-C4D8-21BD-E00A-5ADD79D8EF74}"/>
              </a:ext>
            </a:extLst>
          </p:cNvPr>
          <p:cNvSpPr/>
          <p:nvPr/>
        </p:nvSpPr>
        <p:spPr>
          <a:xfrm>
            <a:off x="4605128" y="5520491"/>
            <a:ext cx="3312000" cy="540000"/>
          </a:xfrm>
          <a:prstGeom prst="rect">
            <a:avLst/>
          </a:prstGeom>
          <a:solidFill>
            <a:schemeClr val="accent5"/>
          </a:solidFill>
          <a:ln>
            <a:solidFill>
              <a:srgbClr val="60773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1600" dirty="0"/>
              <a:t>Solution step – </a:t>
            </a:r>
            <a:br>
              <a:rPr lang="en-GB" sz="1600" dirty="0"/>
            </a:br>
            <a:r>
              <a:rPr lang="en-GB" sz="1600" dirty="0"/>
              <a:t>click to reveal</a:t>
            </a:r>
          </a:p>
        </p:txBody>
      </p:sp>
      <p:sp>
        <p:nvSpPr>
          <p:cNvPr id="6" name="TextBox 5">
            <a:extLst>
              <a:ext uri="{FF2B5EF4-FFF2-40B4-BE49-F238E27FC236}">
                <a16:creationId xmlns:a16="http://schemas.microsoft.com/office/drawing/2014/main" id="{97E9530F-8410-EFE7-C06E-0DA4703EB176}"/>
              </a:ext>
            </a:extLst>
          </p:cNvPr>
          <p:cNvSpPr txBox="1"/>
          <p:nvPr/>
        </p:nvSpPr>
        <p:spPr>
          <a:xfrm>
            <a:off x="4605128" y="6166754"/>
            <a:ext cx="3312000" cy="33855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1600" dirty="0"/>
              <a:t>Question/Discussion Prompt</a:t>
            </a:r>
          </a:p>
        </p:txBody>
      </p:sp>
      <p:sp>
        <p:nvSpPr>
          <p:cNvPr id="16" name="TextBox 15">
            <a:extLst>
              <a:ext uri="{FF2B5EF4-FFF2-40B4-BE49-F238E27FC236}">
                <a16:creationId xmlns:a16="http://schemas.microsoft.com/office/drawing/2014/main" id="{3D34FA08-2FA5-5670-2E55-7ACDB9379571}"/>
              </a:ext>
            </a:extLst>
          </p:cNvPr>
          <p:cNvSpPr txBox="1"/>
          <p:nvPr/>
        </p:nvSpPr>
        <p:spPr>
          <a:xfrm>
            <a:off x="1090932" y="6001221"/>
            <a:ext cx="3312000" cy="584775"/>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600" dirty="0">
                <a:latin typeface="Wingdings" panose="05000000000000000000" pitchFamily="2" charset="2"/>
              </a:rPr>
              <a:t>!</a:t>
            </a:r>
            <a:r>
              <a:rPr lang="en-GB" sz="1200" dirty="0">
                <a:latin typeface="Wingdings" panose="05000000000000000000" pitchFamily="2" charset="2"/>
              </a:rPr>
              <a:t> </a:t>
            </a:r>
            <a:r>
              <a:rPr lang="en-GB" sz="1600" dirty="0">
                <a:latin typeface="+mj-lt"/>
              </a:rPr>
              <a:t>To be written </a:t>
            </a:r>
            <a:br>
              <a:rPr lang="en-GB" sz="1600" dirty="0">
                <a:latin typeface="+mj-lt"/>
              </a:rPr>
            </a:br>
            <a:r>
              <a:rPr lang="en-GB" sz="1600" dirty="0">
                <a:latin typeface="+mj-lt"/>
              </a:rPr>
              <a:t>in books</a:t>
            </a:r>
            <a:endParaRPr lang="en-GB" sz="1600" dirty="0"/>
          </a:p>
        </p:txBody>
      </p:sp>
      <p:sp>
        <p:nvSpPr>
          <p:cNvPr id="15" name="TextBox 14">
            <a:extLst>
              <a:ext uri="{FF2B5EF4-FFF2-40B4-BE49-F238E27FC236}">
                <a16:creationId xmlns:a16="http://schemas.microsoft.com/office/drawing/2014/main" id="{EA6A2EF6-FA6D-66DB-952D-04216CDCD2CF}"/>
              </a:ext>
            </a:extLst>
          </p:cNvPr>
          <p:cNvSpPr txBox="1"/>
          <p:nvPr/>
        </p:nvSpPr>
        <p:spPr>
          <a:xfrm>
            <a:off x="8400256" y="5562938"/>
            <a:ext cx="3589325" cy="523220"/>
          </a:xfrm>
          <a:prstGeom prst="rect">
            <a:avLst/>
          </a:prstGeom>
          <a:noFill/>
          <a:ln w="28575">
            <a:solidFill>
              <a:schemeClr val="accent1"/>
            </a:solidFill>
          </a:ln>
        </p:spPr>
        <p:txBody>
          <a:bodyPr wrap="square" rtlCol="0">
            <a:spAutoFit/>
          </a:bodyPr>
          <a:lstStyle/>
          <a:p>
            <a:pPr algn="ctr"/>
            <a:r>
              <a:rPr lang="en-GB" sz="1400" dirty="0"/>
              <a:t>All slides include pedagogical detail in the ‘Notes’ section </a:t>
            </a:r>
            <a:r>
              <a:rPr lang="en-GB" sz="1400"/>
              <a:t>for each </a:t>
            </a:r>
            <a:r>
              <a:rPr lang="en-GB" sz="1400" dirty="0"/>
              <a:t>slide.</a:t>
            </a:r>
          </a:p>
        </p:txBody>
      </p:sp>
      <p:sp>
        <p:nvSpPr>
          <p:cNvPr id="17" name="TextBox 16">
            <a:extLst>
              <a:ext uri="{FF2B5EF4-FFF2-40B4-BE49-F238E27FC236}">
                <a16:creationId xmlns:a16="http://schemas.microsoft.com/office/drawing/2014/main" id="{2D2BA8CC-8CD5-C886-1B27-23458160833F}"/>
              </a:ext>
            </a:extLst>
          </p:cNvPr>
          <p:cNvSpPr txBox="1"/>
          <p:nvPr/>
        </p:nvSpPr>
        <p:spPr>
          <a:xfrm>
            <a:off x="8400256" y="5562938"/>
            <a:ext cx="3589325" cy="523220"/>
          </a:xfrm>
          <a:prstGeom prst="rect">
            <a:avLst/>
          </a:prstGeom>
          <a:noFill/>
          <a:ln w="28575">
            <a:solidFill>
              <a:schemeClr val="accent1"/>
            </a:solidFill>
          </a:ln>
        </p:spPr>
        <p:txBody>
          <a:bodyPr wrap="square" rtlCol="0">
            <a:spAutoFit/>
          </a:bodyPr>
          <a:lstStyle/>
          <a:p>
            <a:pPr algn="ctr"/>
            <a:r>
              <a:rPr lang="en-GB" sz="1400" dirty="0"/>
              <a:t>All slides include pedagogical detail in the ‘Notes’ section for each slide.</a:t>
            </a:r>
          </a:p>
        </p:txBody>
      </p:sp>
      <p:sp>
        <p:nvSpPr>
          <p:cNvPr id="18" name="Rectangle 17">
            <a:extLst>
              <a:ext uri="{FF2B5EF4-FFF2-40B4-BE49-F238E27FC236}">
                <a16:creationId xmlns:a16="http://schemas.microsoft.com/office/drawing/2014/main" id="{EDCD9FBE-4AD4-8EDF-75BD-73E98FBF0DC6}"/>
              </a:ext>
            </a:extLst>
          </p:cNvPr>
          <p:cNvSpPr/>
          <p:nvPr/>
        </p:nvSpPr>
        <p:spPr>
          <a:xfrm>
            <a:off x="152925" y="5039446"/>
            <a:ext cx="604653" cy="338554"/>
          </a:xfrm>
          <a:prstGeom prst="rect">
            <a:avLst/>
          </a:prstGeom>
        </p:spPr>
        <p:txBody>
          <a:bodyPr wrap="none">
            <a:spAutoFit/>
          </a:bodyPr>
          <a:lstStyle/>
          <a:p>
            <a:r>
              <a:rPr lang="en-GB" sz="1600" b="1" dirty="0"/>
              <a:t>Key</a:t>
            </a:r>
            <a:r>
              <a:rPr lang="en-GB" sz="1400" b="1" dirty="0"/>
              <a:t>:</a:t>
            </a:r>
          </a:p>
        </p:txBody>
      </p:sp>
      <p:sp>
        <p:nvSpPr>
          <p:cNvPr id="19" name="Rectangle 18">
            <a:extLst>
              <a:ext uri="{FF2B5EF4-FFF2-40B4-BE49-F238E27FC236}">
                <a16:creationId xmlns:a16="http://schemas.microsoft.com/office/drawing/2014/main" id="{577AF359-B079-D034-8C74-9D4CF9586F29}"/>
              </a:ext>
            </a:extLst>
          </p:cNvPr>
          <p:cNvSpPr/>
          <p:nvPr/>
        </p:nvSpPr>
        <p:spPr>
          <a:xfrm>
            <a:off x="1103113" y="5023749"/>
            <a:ext cx="6814016" cy="407462"/>
          </a:xfrm>
          <a:prstGeom prst="rect">
            <a:avLst/>
          </a:prstGeom>
          <a:ln/>
        </p:spPr>
        <p:style>
          <a:lnRef idx="2">
            <a:schemeClr val="dk1"/>
          </a:lnRef>
          <a:fillRef idx="1">
            <a:schemeClr val="lt1"/>
          </a:fillRef>
          <a:effectRef idx="0">
            <a:schemeClr val="dk1"/>
          </a:effectRef>
          <a:fontRef idx="minor">
            <a:schemeClr val="dk1"/>
          </a:fontRef>
        </p:style>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en-GB" sz="1200" kern="0" dirty="0">
                <a:solidFill>
                  <a:sysClr val="windowText" lastClr="000000"/>
                </a:solidFill>
                <a:latin typeface="+mj-lt"/>
              </a:rPr>
              <a:t>         Throughout the slides, this symbol refers to a web link. Unless </a:t>
            </a:r>
            <a:br>
              <a:rPr lang="en-GB" sz="1200" kern="0" dirty="0">
                <a:solidFill>
                  <a:sysClr val="windowText" lastClr="000000"/>
                </a:solidFill>
                <a:latin typeface="+mj-lt"/>
              </a:rPr>
            </a:br>
            <a:r>
              <a:rPr lang="en-GB" sz="1200" kern="0" dirty="0">
                <a:solidFill>
                  <a:sysClr val="windowText" lastClr="000000"/>
                </a:solidFill>
                <a:latin typeface="+mj-lt"/>
              </a:rPr>
              <a:t>         otherwise specified, this will be to some functionality within DF.</a:t>
            </a:r>
            <a:endParaRPr kumimoji="0" lang="en-GB" sz="1200" i="0" u="none" strike="noStrike" kern="0" cap="none" spc="0" normalizeH="0" baseline="0" noProof="0" dirty="0">
              <a:ln>
                <a:noFill/>
              </a:ln>
              <a:solidFill>
                <a:sysClr val="windowText" lastClr="000000"/>
              </a:solidFill>
              <a:effectLst/>
              <a:uLnTx/>
              <a:uFillTx/>
              <a:latin typeface="+mj-lt"/>
              <a:ea typeface="+mn-ea"/>
              <a:cs typeface="+mn-cs"/>
            </a:endParaRPr>
          </a:p>
        </p:txBody>
      </p:sp>
      <p:pic>
        <p:nvPicPr>
          <p:cNvPr id="20" name="Graphic 19">
            <a:extLst>
              <a:ext uri="{FF2B5EF4-FFF2-40B4-BE49-F238E27FC236}">
                <a16:creationId xmlns:a16="http://schemas.microsoft.com/office/drawing/2014/main" id="{A956D1BE-39DD-645D-83CE-F038D580F3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7296" y="5096610"/>
            <a:ext cx="375187" cy="281390"/>
          </a:xfrm>
          <a:prstGeom prst="rect">
            <a:avLst/>
          </a:prstGeom>
        </p:spPr>
      </p:pic>
    </p:spTree>
    <p:extLst>
      <p:ext uri="{BB962C8B-B14F-4D97-AF65-F5344CB8AC3E}">
        <p14:creationId xmlns:p14="http://schemas.microsoft.com/office/powerpoint/2010/main" val="2389978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101E6F-00E7-774C-33CA-137EF69FA5AB}"/>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8" name="Rectangle 7">
            <a:extLst>
              <a:ext uri="{FF2B5EF4-FFF2-40B4-BE49-F238E27FC236}">
                <a16:creationId xmlns:a16="http://schemas.microsoft.com/office/drawing/2014/main" id="{6ADEA57E-1812-C978-D64B-16AF596E0F27}"/>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2" name="Title 1"/>
          <p:cNvSpPr>
            <a:spLocks noGrp="1"/>
          </p:cNvSpPr>
          <p:nvPr>
            <p:ph type="title"/>
          </p:nvPr>
        </p:nvSpPr>
        <p:spPr>
          <a:xfrm>
            <a:off x="143337" y="27874"/>
            <a:ext cx="11905323" cy="449034"/>
          </a:xfrm>
          <a:prstGeom prst="rect">
            <a:avLst/>
          </a:prstGeom>
        </p:spPr>
        <p:txBody>
          <a:bodyPr/>
          <a:lstStyle>
            <a:lvl1pPr>
              <a:defRPr sz="2800">
                <a:solidFill>
                  <a:schemeClr val="bg1"/>
                </a:solidFill>
              </a:defRPr>
            </a:lvl1p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5" name="Picture 4">
            <a:extLst>
              <a:ext uri="{FF2B5EF4-FFF2-40B4-BE49-F238E27FC236}">
                <a16:creationId xmlns:a16="http://schemas.microsoft.com/office/drawing/2014/main" id="{4795CC9C-02A8-B6D8-E88C-8BA816A039BF}"/>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spTree>
    <p:extLst>
      <p:ext uri="{BB962C8B-B14F-4D97-AF65-F5344CB8AC3E}">
        <p14:creationId xmlns:p14="http://schemas.microsoft.com/office/powerpoint/2010/main" val="14365311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Q">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000" y="764704"/>
            <a:ext cx="10944000" cy="4254016"/>
          </a:xfrm>
          <a:solidFill>
            <a:schemeClr val="tx2"/>
          </a:solidFill>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Text Placeholder 4">
            <a:extLst>
              <a:ext uri="{FF2B5EF4-FFF2-40B4-BE49-F238E27FC236}">
                <a16:creationId xmlns:a16="http://schemas.microsoft.com/office/drawing/2014/main" id="{A16FD889-5545-A5A1-5998-4621FF63A0B3}"/>
              </a:ext>
            </a:extLst>
          </p:cNvPr>
          <p:cNvSpPr>
            <a:spLocks noGrp="1"/>
          </p:cNvSpPr>
          <p:nvPr>
            <p:ph type="body" sz="quarter" idx="11" hasCustomPrompt="1"/>
          </p:nvPr>
        </p:nvSpPr>
        <p:spPr>
          <a:xfrm>
            <a:off x="622493" y="5018720"/>
            <a:ext cx="2736000" cy="1295400"/>
          </a:xfrm>
          <a:solidFill>
            <a:schemeClr val="accent5"/>
          </a:solidFill>
        </p:spPr>
        <p:txBody>
          <a:bodyPr anchor="ctr"/>
          <a:lstStyle>
            <a:lvl1pPr marL="0" indent="0" algn="ctr">
              <a:buNone/>
              <a:defRPr>
                <a:latin typeface="+mn-lt"/>
              </a:defRPr>
            </a:lvl1pPr>
          </a:lstStyle>
          <a:p>
            <a:pPr lvl="0"/>
            <a:r>
              <a:rPr lang="en-GB" dirty="0"/>
              <a:t>A</a:t>
            </a:r>
          </a:p>
          <a:p>
            <a:pPr lvl="0"/>
            <a:r>
              <a:rPr lang="en-GB" dirty="0"/>
              <a:t>Option 1</a:t>
            </a:r>
          </a:p>
        </p:txBody>
      </p:sp>
      <p:sp>
        <p:nvSpPr>
          <p:cNvPr id="7" name="Text Placeholder 4">
            <a:extLst>
              <a:ext uri="{FF2B5EF4-FFF2-40B4-BE49-F238E27FC236}">
                <a16:creationId xmlns:a16="http://schemas.microsoft.com/office/drawing/2014/main" id="{CF9AE5FA-053C-0565-00DE-D085BA05865C}"/>
              </a:ext>
            </a:extLst>
          </p:cNvPr>
          <p:cNvSpPr>
            <a:spLocks noGrp="1"/>
          </p:cNvSpPr>
          <p:nvPr>
            <p:ph type="body" sz="quarter" idx="12" hasCustomPrompt="1"/>
          </p:nvPr>
        </p:nvSpPr>
        <p:spPr>
          <a:xfrm>
            <a:off x="3356916" y="5018720"/>
            <a:ext cx="2736000" cy="1295400"/>
          </a:xfrm>
          <a:solidFill>
            <a:schemeClr val="accent4"/>
          </a:solidFill>
        </p:spPr>
        <p:txBody>
          <a:bodyPr anchor="ctr"/>
          <a:lstStyle>
            <a:lvl1pPr marL="0" indent="0" algn="ctr">
              <a:buNone/>
              <a:defRPr>
                <a:latin typeface="+mn-lt"/>
              </a:defRPr>
            </a:lvl1pPr>
          </a:lstStyle>
          <a:p>
            <a:pPr lvl="0"/>
            <a:r>
              <a:rPr lang="en-GB" dirty="0"/>
              <a:t>B</a:t>
            </a:r>
          </a:p>
          <a:p>
            <a:pPr lvl="0"/>
            <a:r>
              <a:rPr lang="en-GB" dirty="0"/>
              <a:t>Option 2</a:t>
            </a:r>
          </a:p>
        </p:txBody>
      </p:sp>
      <p:sp>
        <p:nvSpPr>
          <p:cNvPr id="9" name="Text Placeholder 4">
            <a:extLst>
              <a:ext uri="{FF2B5EF4-FFF2-40B4-BE49-F238E27FC236}">
                <a16:creationId xmlns:a16="http://schemas.microsoft.com/office/drawing/2014/main" id="{67AE0685-A4ED-C18E-D6BD-24A91AD51B17}"/>
              </a:ext>
            </a:extLst>
          </p:cNvPr>
          <p:cNvSpPr>
            <a:spLocks noGrp="1"/>
          </p:cNvSpPr>
          <p:nvPr>
            <p:ph type="body" sz="quarter" idx="13"/>
          </p:nvPr>
        </p:nvSpPr>
        <p:spPr>
          <a:xfrm>
            <a:off x="6091339" y="5018720"/>
            <a:ext cx="2736000" cy="1295400"/>
          </a:xfrm>
          <a:solidFill>
            <a:schemeClr val="accent6"/>
          </a:solidFill>
        </p:spPr>
        <p:txBody>
          <a:bodyPr anchor="ctr"/>
          <a:lstStyle>
            <a:lvl1pPr marL="0" indent="0" algn="ctr">
              <a:buNone/>
              <a:defRPr>
                <a:latin typeface="+mn-lt"/>
              </a:defRPr>
            </a:lvl1pPr>
          </a:lstStyle>
          <a:p>
            <a:pPr lvl="0"/>
            <a:r>
              <a:rPr lang="en-GB"/>
              <a:t>Click to edit Master text styles</a:t>
            </a:r>
          </a:p>
          <a:p>
            <a:pPr lvl="1"/>
            <a:r>
              <a:rPr lang="en-GB"/>
              <a:t>Second level</a:t>
            </a:r>
          </a:p>
        </p:txBody>
      </p:sp>
      <p:sp>
        <p:nvSpPr>
          <p:cNvPr id="10" name="Text Placeholder 4">
            <a:extLst>
              <a:ext uri="{FF2B5EF4-FFF2-40B4-BE49-F238E27FC236}">
                <a16:creationId xmlns:a16="http://schemas.microsoft.com/office/drawing/2014/main" id="{4C2A19CC-6E76-AB4B-0B0A-AF96874F3F1E}"/>
              </a:ext>
            </a:extLst>
          </p:cNvPr>
          <p:cNvSpPr>
            <a:spLocks noGrp="1"/>
          </p:cNvSpPr>
          <p:nvPr>
            <p:ph type="body" sz="quarter" idx="14" hasCustomPrompt="1"/>
          </p:nvPr>
        </p:nvSpPr>
        <p:spPr>
          <a:xfrm>
            <a:off x="8825760" y="5018720"/>
            <a:ext cx="2736000" cy="1295400"/>
          </a:xfrm>
          <a:solidFill>
            <a:schemeClr val="accent3"/>
          </a:solidFill>
        </p:spPr>
        <p:txBody>
          <a:bodyPr anchor="ctr"/>
          <a:lstStyle>
            <a:lvl1pPr marL="0" indent="0" algn="ctr">
              <a:buNone/>
              <a:defRPr>
                <a:latin typeface="+mn-lt"/>
              </a:defRPr>
            </a:lvl1pPr>
          </a:lstStyle>
          <a:p>
            <a:pPr lvl="0"/>
            <a:r>
              <a:rPr lang="en-GB" dirty="0"/>
              <a:t>D</a:t>
            </a:r>
          </a:p>
          <a:p>
            <a:pPr lvl="0"/>
            <a:r>
              <a:rPr lang="en-GB" dirty="0"/>
              <a:t>Option 4</a:t>
            </a:r>
          </a:p>
        </p:txBody>
      </p:sp>
      <p:sp>
        <p:nvSpPr>
          <p:cNvPr id="4" name="Rectangle 3">
            <a:extLst>
              <a:ext uri="{FF2B5EF4-FFF2-40B4-BE49-F238E27FC236}">
                <a16:creationId xmlns:a16="http://schemas.microsoft.com/office/drawing/2014/main" id="{B6B26028-3F19-0AFC-F1CB-935419BF7ACE}"/>
              </a:ext>
            </a:extLst>
          </p:cNvPr>
          <p:cNvSpPr/>
          <p:nvPr/>
        </p:nvSpPr>
        <p:spPr>
          <a:xfrm>
            <a:off x="-1" y="-9553"/>
            <a:ext cx="12192001" cy="576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5" name="Rectangle 4">
            <a:extLst>
              <a:ext uri="{FF2B5EF4-FFF2-40B4-BE49-F238E27FC236}">
                <a16:creationId xmlns:a16="http://schemas.microsoft.com/office/drawing/2014/main" id="{950B87F9-D154-CE37-D3CB-F216DEB434EF}"/>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12" name="TextBox 11">
            <a:extLst>
              <a:ext uri="{FF2B5EF4-FFF2-40B4-BE49-F238E27FC236}">
                <a16:creationId xmlns:a16="http://schemas.microsoft.com/office/drawing/2014/main" id="{9ADBB104-BAEE-4E8F-330E-A82ED8008138}"/>
              </a:ext>
            </a:extLst>
          </p:cNvPr>
          <p:cNvSpPr txBox="1"/>
          <p:nvPr/>
        </p:nvSpPr>
        <p:spPr>
          <a:xfrm>
            <a:off x="143336" y="-19093"/>
            <a:ext cx="5808267" cy="523220"/>
          </a:xfrm>
          <a:prstGeom prst="rect">
            <a:avLst/>
          </a:prstGeom>
          <a:noFill/>
        </p:spPr>
        <p:txBody>
          <a:bodyPr wrap="square">
            <a:spAutoFit/>
          </a:bodyPr>
          <a:lstStyle/>
          <a:p>
            <a:r>
              <a:rPr lang="en-US" sz="2800" b="1" dirty="0">
                <a:solidFill>
                  <a:schemeClr val="bg1"/>
                </a:solidFill>
              </a:rPr>
              <a:t>Multi-Choice Question</a:t>
            </a:r>
            <a:endParaRPr lang="en-GB" sz="2800" b="1" dirty="0">
              <a:solidFill>
                <a:schemeClr val="bg1"/>
              </a:solidFill>
            </a:endParaRPr>
          </a:p>
        </p:txBody>
      </p:sp>
    </p:spTree>
    <p:extLst>
      <p:ext uri="{BB962C8B-B14F-4D97-AF65-F5344CB8AC3E}">
        <p14:creationId xmlns:p14="http://schemas.microsoft.com/office/powerpoint/2010/main" val="4728521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EP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EB7B76-7BB3-72CB-4B88-C51347D21D23}"/>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10" name="Rectangle 9">
            <a:extLst>
              <a:ext uri="{FF2B5EF4-FFF2-40B4-BE49-F238E27FC236}">
                <a16:creationId xmlns:a16="http://schemas.microsoft.com/office/drawing/2014/main" id="{9228A73C-57B9-B813-7D7E-137BF9D28BBA}"/>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3" name="Content Placeholder 2"/>
          <p:cNvSpPr>
            <a:spLocks noGrp="1"/>
          </p:cNvSpPr>
          <p:nvPr>
            <p:ph idx="1"/>
          </p:nvPr>
        </p:nvSpPr>
        <p:spPr>
          <a:xfrm>
            <a:off x="132895" y="764704"/>
            <a:ext cx="5808267" cy="5890775"/>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2">
            <a:extLst>
              <a:ext uri="{FF2B5EF4-FFF2-40B4-BE49-F238E27FC236}">
                <a16:creationId xmlns:a16="http://schemas.microsoft.com/office/drawing/2014/main" id="{46F67B28-A612-686F-3C9B-E47A38FE77C6}"/>
              </a:ext>
            </a:extLst>
          </p:cNvPr>
          <p:cNvSpPr>
            <a:spLocks noGrp="1"/>
          </p:cNvSpPr>
          <p:nvPr>
            <p:ph idx="13"/>
          </p:nvPr>
        </p:nvSpPr>
        <p:spPr>
          <a:xfrm>
            <a:off x="6240392" y="764705"/>
            <a:ext cx="5808267" cy="5890775"/>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2" name="Straight Connector 1">
            <a:extLst>
              <a:ext uri="{FF2B5EF4-FFF2-40B4-BE49-F238E27FC236}">
                <a16:creationId xmlns:a16="http://schemas.microsoft.com/office/drawing/2014/main" id="{AB81DAA1-DE76-4A2F-8494-8A4A9E0458A2}"/>
              </a:ext>
            </a:extLst>
          </p:cNvPr>
          <p:cNvCxnSpPr>
            <a:cxnSpLocks/>
          </p:cNvCxnSpPr>
          <p:nvPr/>
        </p:nvCxnSpPr>
        <p:spPr>
          <a:xfrm>
            <a:off x="6093133" y="764704"/>
            <a:ext cx="0" cy="5890775"/>
          </a:xfrm>
          <a:prstGeom prst="line">
            <a:avLst/>
          </a:prstGeom>
          <a:ln w="28575"/>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D7B1D698-AFF2-D9B2-DB1A-6174F5FCD7B1}"/>
              </a:ext>
            </a:extLst>
          </p:cNvPr>
          <p:cNvSpPr txBox="1"/>
          <p:nvPr/>
        </p:nvSpPr>
        <p:spPr>
          <a:xfrm>
            <a:off x="143336" y="-19093"/>
            <a:ext cx="5808267" cy="523220"/>
          </a:xfrm>
          <a:prstGeom prst="rect">
            <a:avLst/>
          </a:prstGeom>
          <a:noFill/>
        </p:spPr>
        <p:txBody>
          <a:bodyPr wrap="square">
            <a:spAutoFit/>
          </a:bodyPr>
          <a:lstStyle/>
          <a:p>
            <a:r>
              <a:rPr lang="en-US" sz="2800" b="1" dirty="0">
                <a:solidFill>
                  <a:schemeClr val="bg1"/>
                </a:solidFill>
              </a:rPr>
              <a:t>Example</a:t>
            </a:r>
            <a:endParaRPr lang="en-GB" sz="2800" b="1" dirty="0">
              <a:solidFill>
                <a:schemeClr val="bg1"/>
              </a:solidFill>
            </a:endParaRPr>
          </a:p>
        </p:txBody>
      </p:sp>
      <p:sp>
        <p:nvSpPr>
          <p:cNvPr id="20" name="TextBox 19">
            <a:extLst>
              <a:ext uri="{FF2B5EF4-FFF2-40B4-BE49-F238E27FC236}">
                <a16:creationId xmlns:a16="http://schemas.microsoft.com/office/drawing/2014/main" id="{0A2E5499-5E9B-B9D8-54CA-E03A997EE296}"/>
              </a:ext>
            </a:extLst>
          </p:cNvPr>
          <p:cNvSpPr txBox="1"/>
          <p:nvPr/>
        </p:nvSpPr>
        <p:spPr>
          <a:xfrm>
            <a:off x="6093133" y="-9219"/>
            <a:ext cx="5808267" cy="523220"/>
          </a:xfrm>
          <a:prstGeom prst="rect">
            <a:avLst/>
          </a:prstGeom>
          <a:noFill/>
        </p:spPr>
        <p:txBody>
          <a:bodyPr wrap="square">
            <a:spAutoFit/>
          </a:bodyPr>
          <a:lstStyle/>
          <a:p>
            <a:r>
              <a:rPr lang="en-US" sz="2800" b="1" dirty="0">
                <a:solidFill>
                  <a:schemeClr val="bg1"/>
                </a:solidFill>
              </a:rPr>
              <a:t>Test Your Understanding</a:t>
            </a:r>
            <a:endParaRPr lang="en-GB" sz="2800" b="1" dirty="0">
              <a:solidFill>
                <a:schemeClr val="bg1"/>
              </a:solidFill>
            </a:endParaRPr>
          </a:p>
        </p:txBody>
      </p:sp>
      <p:pic>
        <p:nvPicPr>
          <p:cNvPr id="6" name="Picture 5">
            <a:extLst>
              <a:ext uri="{FF2B5EF4-FFF2-40B4-BE49-F238E27FC236}">
                <a16:creationId xmlns:a16="http://schemas.microsoft.com/office/drawing/2014/main" id="{3BBD6F74-4E0F-A278-A5DF-32AC3DF0836A}"/>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spTree>
    <p:extLst>
      <p:ext uri="{BB962C8B-B14F-4D97-AF65-F5344CB8AC3E}">
        <p14:creationId xmlns:p14="http://schemas.microsoft.com/office/powerpoint/2010/main" val="15314970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31DF4A-00D6-63D9-225B-6B01D6CA7759}"/>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4" name="Rectangle 3">
            <a:extLst>
              <a:ext uri="{FF2B5EF4-FFF2-40B4-BE49-F238E27FC236}">
                <a16:creationId xmlns:a16="http://schemas.microsoft.com/office/drawing/2014/main" id="{B37F663B-08C7-9EC0-BE14-883A8CA0D735}"/>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5" name="Title 1">
            <a:extLst>
              <a:ext uri="{FF2B5EF4-FFF2-40B4-BE49-F238E27FC236}">
                <a16:creationId xmlns:a16="http://schemas.microsoft.com/office/drawing/2014/main" id="{3351731F-79DD-9E71-E929-9EC455CF8242}"/>
              </a:ext>
            </a:extLst>
          </p:cNvPr>
          <p:cNvSpPr>
            <a:spLocks noGrp="1"/>
          </p:cNvSpPr>
          <p:nvPr>
            <p:ph type="title"/>
          </p:nvPr>
        </p:nvSpPr>
        <p:spPr>
          <a:xfrm>
            <a:off x="143337" y="27874"/>
            <a:ext cx="11905323" cy="449034"/>
          </a:xfrm>
          <a:prstGeom prst="rect">
            <a:avLst/>
          </a:prstGeom>
        </p:spPr>
        <p:txBody>
          <a:bodyPr/>
          <a:lstStyle>
            <a:lvl1pPr>
              <a:defRPr sz="2800">
                <a:solidFill>
                  <a:schemeClr val="bg1"/>
                </a:solidFill>
              </a:defRPr>
            </a:lvl1pPr>
          </a:lstStyle>
          <a:p>
            <a:r>
              <a:rPr lang="en-GB"/>
              <a:t>Click to edit Master title style</a:t>
            </a:r>
            <a:endParaRPr lang="en-GB" dirty="0"/>
          </a:p>
        </p:txBody>
      </p:sp>
      <p:pic>
        <p:nvPicPr>
          <p:cNvPr id="6" name="Picture 5">
            <a:extLst>
              <a:ext uri="{FF2B5EF4-FFF2-40B4-BE49-F238E27FC236}">
                <a16:creationId xmlns:a16="http://schemas.microsoft.com/office/drawing/2014/main" id="{97E5980C-ACA5-9256-BBFA-5DC4B7114A34}"/>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spTree>
    <p:extLst>
      <p:ext uri="{BB962C8B-B14F-4D97-AF65-F5344CB8AC3E}">
        <p14:creationId xmlns:p14="http://schemas.microsoft.com/office/powerpoint/2010/main" val="11571544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2106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Title Slide + RMe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CF8B580-6B0B-0FBE-F1A4-598D3D9370DD}"/>
              </a:ext>
            </a:extLst>
          </p:cNvPr>
          <p:cNvSpPr/>
          <p:nvPr/>
        </p:nvSpPr>
        <p:spPr>
          <a:xfrm>
            <a:off x="-2" y="0"/>
            <a:ext cx="12190475"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800" dirty="0"/>
          </a:p>
        </p:txBody>
      </p:sp>
      <p:sp>
        <p:nvSpPr>
          <p:cNvPr id="3" name="Subtitle 2"/>
          <p:cNvSpPr>
            <a:spLocks noGrp="1"/>
          </p:cNvSpPr>
          <p:nvPr>
            <p:ph type="subTitle" idx="1" hasCustomPrompt="1"/>
          </p:nvPr>
        </p:nvSpPr>
        <p:spPr>
          <a:xfrm>
            <a:off x="886225" y="3350645"/>
            <a:ext cx="10418023" cy="289505"/>
          </a:xfrm>
        </p:spPr>
        <p:txBody>
          <a:bodyPr>
            <a:noAutofit/>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creator</a:t>
            </a:r>
            <a:endParaRPr lang="en-GB" dirty="0"/>
          </a:p>
        </p:txBody>
      </p:sp>
      <p:sp>
        <p:nvSpPr>
          <p:cNvPr id="7" name="Rectangle 6">
            <a:extLst>
              <a:ext uri="{FF2B5EF4-FFF2-40B4-BE49-F238E27FC236}">
                <a16:creationId xmlns:a16="http://schemas.microsoft.com/office/drawing/2014/main" id="{4BC6FBD1-3F40-215F-9950-194BCEE0612F}"/>
              </a:ext>
            </a:extLst>
          </p:cNvPr>
          <p:cNvSpPr/>
          <p:nvPr/>
        </p:nvSpPr>
        <p:spPr>
          <a:xfrm>
            <a:off x="0" y="-3488"/>
            <a:ext cx="12228227" cy="715291"/>
          </a:xfrm>
          <a:prstGeom prst="rect">
            <a:avLst/>
          </a:prstGeom>
          <a:solidFill>
            <a:srgbClr val="BAE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9" name="Rectangle 8">
            <a:extLst>
              <a:ext uri="{FF2B5EF4-FFF2-40B4-BE49-F238E27FC236}">
                <a16:creationId xmlns:a16="http://schemas.microsoft.com/office/drawing/2014/main" id="{8C24497D-7033-0859-5009-B856082B259E}"/>
              </a:ext>
            </a:extLst>
          </p:cNvPr>
          <p:cNvSpPr/>
          <p:nvPr/>
        </p:nvSpPr>
        <p:spPr>
          <a:xfrm>
            <a:off x="7958456" y="6232791"/>
            <a:ext cx="3954355" cy="461665"/>
          </a:xfrm>
          <a:prstGeom prst="rect">
            <a:avLst/>
          </a:prstGeom>
        </p:spPr>
        <p:txBody>
          <a:bodyPr wrap="square">
            <a:spAutoFit/>
          </a:bodyPr>
          <a:lstStyle/>
          <a:p>
            <a:pPr algn="r"/>
            <a:r>
              <a:rPr lang="en-GB" sz="1200" dirty="0">
                <a:solidFill>
                  <a:srgbClr val="777777"/>
                </a:solidFill>
                <a:latin typeface="+mj-lt"/>
              </a:rPr>
              <a:t>Dr Frost Learning is a registered charity in England and Wales (no 1194954)</a:t>
            </a:r>
            <a:endParaRPr lang="en-GB" sz="1200" dirty="0">
              <a:latin typeface="+mj-lt"/>
            </a:endParaRPr>
          </a:p>
        </p:txBody>
      </p:sp>
      <p:sp>
        <p:nvSpPr>
          <p:cNvPr id="2" name="Title 1"/>
          <p:cNvSpPr>
            <a:spLocks noGrp="1"/>
          </p:cNvSpPr>
          <p:nvPr>
            <p:ph type="ctrTitle"/>
          </p:nvPr>
        </p:nvSpPr>
        <p:spPr>
          <a:xfrm>
            <a:off x="0" y="2406301"/>
            <a:ext cx="12192000" cy="711803"/>
          </a:xfrm>
          <a:prstGeom prst="rect">
            <a:avLst/>
          </a:prstGeom>
        </p:spPr>
        <p:txBody>
          <a:bodyPr/>
          <a:lstStyle>
            <a:lvl1pPr algn="ctr">
              <a:defRPr sz="4400" b="1">
                <a:solidFill>
                  <a:srgbClr val="222A35"/>
                </a:solidFill>
              </a:defRPr>
            </a:lvl1pPr>
          </a:lstStyle>
          <a:p>
            <a:r>
              <a:rPr lang="en-GB"/>
              <a:t>Click to edit Master title style</a:t>
            </a:r>
            <a:endParaRPr lang="en-GB" dirty="0"/>
          </a:p>
        </p:txBody>
      </p:sp>
      <p:sp>
        <p:nvSpPr>
          <p:cNvPr id="5" name="TextBox 4">
            <a:extLst>
              <a:ext uri="{FF2B5EF4-FFF2-40B4-BE49-F238E27FC236}">
                <a16:creationId xmlns:a16="http://schemas.microsoft.com/office/drawing/2014/main" id="{44539BA9-8B62-7E4E-2773-6F501CD553F4}"/>
              </a:ext>
            </a:extLst>
          </p:cNvPr>
          <p:cNvSpPr txBox="1"/>
          <p:nvPr/>
        </p:nvSpPr>
        <p:spPr>
          <a:xfrm>
            <a:off x="184440" y="6252440"/>
            <a:ext cx="5472608" cy="369332"/>
          </a:xfrm>
          <a:prstGeom prst="rect">
            <a:avLst/>
          </a:prstGeom>
          <a:noFill/>
        </p:spPr>
        <p:txBody>
          <a:bodyPr wrap="square" rtlCol="0">
            <a:spAutoFit/>
          </a:bodyPr>
          <a:lstStyle/>
          <a:p>
            <a:r>
              <a:rPr lang="en-GB" sz="1800" dirty="0"/>
              <a:t>Last modified:</a:t>
            </a:r>
          </a:p>
        </p:txBody>
      </p:sp>
      <p:sp>
        <p:nvSpPr>
          <p:cNvPr id="6" name="Rectangle 5">
            <a:extLst>
              <a:ext uri="{FF2B5EF4-FFF2-40B4-BE49-F238E27FC236}">
                <a16:creationId xmlns:a16="http://schemas.microsoft.com/office/drawing/2014/main" id="{401C8542-E65C-7D1B-9ED3-B9D1291D672E}"/>
              </a:ext>
            </a:extLst>
          </p:cNvPr>
          <p:cNvSpPr/>
          <p:nvPr/>
        </p:nvSpPr>
        <p:spPr>
          <a:xfrm>
            <a:off x="0" y="6780610"/>
            <a:ext cx="12192000" cy="104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Text Placeholder 11">
            <a:extLst>
              <a:ext uri="{FF2B5EF4-FFF2-40B4-BE49-F238E27FC236}">
                <a16:creationId xmlns:a16="http://schemas.microsoft.com/office/drawing/2014/main" id="{514049AE-9B5B-4176-C832-2711549AEB5F}"/>
              </a:ext>
            </a:extLst>
          </p:cNvPr>
          <p:cNvSpPr>
            <a:spLocks noGrp="1"/>
          </p:cNvSpPr>
          <p:nvPr>
            <p:ph type="body" sz="quarter" idx="10"/>
          </p:nvPr>
        </p:nvSpPr>
        <p:spPr>
          <a:xfrm>
            <a:off x="2256367" y="6237313"/>
            <a:ext cx="3359151" cy="390525"/>
          </a:xfrm>
        </p:spPr>
        <p:txBody>
          <a:bodyPr>
            <a:noAutofit/>
          </a:bodyPr>
          <a:lstStyle>
            <a:lvl1pPr marL="0" indent="0">
              <a:buNone/>
              <a:defRPr sz="1800"/>
            </a:lvl1pPr>
          </a:lstStyle>
          <a:p>
            <a:pPr lvl="0"/>
            <a:r>
              <a:rPr lang="en-GB"/>
              <a:t>Click to edit Master text styles</a:t>
            </a:r>
          </a:p>
        </p:txBody>
      </p:sp>
      <p:pic>
        <p:nvPicPr>
          <p:cNvPr id="8" name="Picture 7" descr="A picture containing graphics, graphic design, clipart, design&#10;&#10;Description automatically generated">
            <a:extLst>
              <a:ext uri="{FF2B5EF4-FFF2-40B4-BE49-F238E27FC236}">
                <a16:creationId xmlns:a16="http://schemas.microsoft.com/office/drawing/2014/main" id="{69A882DC-5AA7-74E7-9341-391DA71C2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7020" y="5455763"/>
            <a:ext cx="1063101" cy="603945"/>
          </a:xfrm>
          <a:prstGeom prst="rect">
            <a:avLst/>
          </a:prstGeom>
        </p:spPr>
      </p:pic>
      <p:sp>
        <p:nvSpPr>
          <p:cNvPr id="15" name="TextBox 14">
            <a:extLst>
              <a:ext uri="{FF2B5EF4-FFF2-40B4-BE49-F238E27FC236}">
                <a16:creationId xmlns:a16="http://schemas.microsoft.com/office/drawing/2014/main" id="{51D3D08F-A50A-6788-FB07-0E3D2D571A69}"/>
              </a:ext>
            </a:extLst>
          </p:cNvPr>
          <p:cNvSpPr txBox="1"/>
          <p:nvPr/>
        </p:nvSpPr>
        <p:spPr>
          <a:xfrm>
            <a:off x="177800" y="5363128"/>
            <a:ext cx="2946400" cy="276999"/>
          </a:xfrm>
          <a:prstGeom prst="rect">
            <a:avLst/>
          </a:prstGeom>
          <a:noFill/>
        </p:spPr>
        <p:txBody>
          <a:bodyPr wrap="square" rtlCol="0">
            <a:spAutoFit/>
          </a:bodyPr>
          <a:lstStyle/>
          <a:p>
            <a:r>
              <a:rPr lang="en-GB" sz="1200" dirty="0"/>
              <a:t>Created in collaboration with </a:t>
            </a:r>
          </a:p>
        </p:txBody>
      </p:sp>
      <p:pic>
        <p:nvPicPr>
          <p:cNvPr id="17" name="Graphic 16">
            <a:extLst>
              <a:ext uri="{FF2B5EF4-FFF2-40B4-BE49-F238E27FC236}">
                <a16:creationId xmlns:a16="http://schemas.microsoft.com/office/drawing/2014/main" id="{8585054A-A58C-859E-6CFB-26536F61C4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5520" y="5669411"/>
            <a:ext cx="2390960" cy="436068"/>
          </a:xfrm>
          <a:prstGeom prst="rect">
            <a:avLst/>
          </a:prstGeom>
        </p:spPr>
      </p:pic>
      <p:sp>
        <p:nvSpPr>
          <p:cNvPr id="18" name="TextBox 17">
            <a:extLst>
              <a:ext uri="{FF2B5EF4-FFF2-40B4-BE49-F238E27FC236}">
                <a16:creationId xmlns:a16="http://schemas.microsoft.com/office/drawing/2014/main" id="{D8387350-193E-12FD-A5D4-C0E4325F7316}"/>
              </a:ext>
            </a:extLst>
          </p:cNvPr>
          <p:cNvSpPr txBox="1"/>
          <p:nvPr/>
        </p:nvSpPr>
        <p:spPr>
          <a:xfrm>
            <a:off x="177800" y="5363128"/>
            <a:ext cx="2946400" cy="276999"/>
          </a:xfrm>
          <a:prstGeom prst="rect">
            <a:avLst/>
          </a:prstGeom>
          <a:noFill/>
        </p:spPr>
        <p:txBody>
          <a:bodyPr wrap="square" rtlCol="0">
            <a:spAutoFit/>
          </a:bodyPr>
          <a:lstStyle/>
          <a:p>
            <a:r>
              <a:rPr lang="en-GB" sz="1200" dirty="0"/>
              <a:t>Created in collaboration with </a:t>
            </a:r>
          </a:p>
        </p:txBody>
      </p:sp>
      <p:sp>
        <p:nvSpPr>
          <p:cNvPr id="4" name="Subtitle 2">
            <a:extLst>
              <a:ext uri="{FF2B5EF4-FFF2-40B4-BE49-F238E27FC236}">
                <a16:creationId xmlns:a16="http://schemas.microsoft.com/office/drawing/2014/main" id="{70E087A2-1A2E-7D9E-1AA4-629A26B96B3C}"/>
              </a:ext>
            </a:extLst>
          </p:cNvPr>
          <p:cNvSpPr txBox="1">
            <a:spLocks/>
          </p:cNvSpPr>
          <p:nvPr/>
        </p:nvSpPr>
        <p:spPr>
          <a:xfrm>
            <a:off x="1438717" y="3798430"/>
            <a:ext cx="9313035" cy="11665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b="1" dirty="0"/>
              <a:t>www.drfrost.org </a:t>
            </a:r>
          </a:p>
          <a:p>
            <a:pPr marL="0" indent="0" algn="ctr">
              <a:buNone/>
            </a:pPr>
            <a:r>
              <a:rPr lang="en-GB" sz="2000" b="1" dirty="0"/>
              <a:t>@DrFrostMaths</a:t>
            </a:r>
          </a:p>
        </p:txBody>
      </p:sp>
      <p:sp>
        <p:nvSpPr>
          <p:cNvPr id="13" name="TextBox 12">
            <a:extLst>
              <a:ext uri="{FF2B5EF4-FFF2-40B4-BE49-F238E27FC236}">
                <a16:creationId xmlns:a16="http://schemas.microsoft.com/office/drawing/2014/main" id="{0EE74171-0834-E67D-82D1-47166D752B51}"/>
              </a:ext>
            </a:extLst>
          </p:cNvPr>
          <p:cNvSpPr txBox="1"/>
          <p:nvPr/>
        </p:nvSpPr>
        <p:spPr>
          <a:xfrm>
            <a:off x="3211599" y="4812436"/>
            <a:ext cx="5805028" cy="830997"/>
          </a:xfrm>
          <a:prstGeom prst="rect">
            <a:avLst/>
          </a:prstGeom>
          <a:noFill/>
        </p:spPr>
        <p:txBody>
          <a:bodyPr wrap="square">
            <a:spAutoFit/>
          </a:bodyPr>
          <a:lstStyle/>
          <a:p>
            <a:pPr marL="0" indent="0" algn="ctr">
              <a:buNone/>
            </a:pPr>
            <a:r>
              <a:rPr lang="en-GB" sz="1600" b="1" dirty="0"/>
              <a:t>Contact the resource team: </a:t>
            </a:r>
          </a:p>
          <a:p>
            <a:pPr marL="0" indent="0" algn="ctr">
              <a:buNone/>
            </a:pPr>
            <a:r>
              <a:rPr lang="en-GB" sz="1600" b="0" dirty="0"/>
              <a:t>resources@drfrost.org</a:t>
            </a:r>
          </a:p>
          <a:p>
            <a:pPr marL="0" indent="0" algn="ctr">
              <a:buNone/>
            </a:pPr>
            <a:r>
              <a:rPr lang="en-GB" sz="1600" b="0" dirty="0"/>
              <a:t>@DrFrostResource </a:t>
            </a:r>
          </a:p>
        </p:txBody>
      </p:sp>
    </p:spTree>
    <p:extLst>
      <p:ext uri="{BB962C8B-B14F-4D97-AF65-F5344CB8AC3E}">
        <p14:creationId xmlns:p14="http://schemas.microsoft.com/office/powerpoint/2010/main" val="31925783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1_Title and Content + RMe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101E6F-00E7-774C-33CA-137EF69FA5AB}"/>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8" name="Rectangle 7">
            <a:extLst>
              <a:ext uri="{FF2B5EF4-FFF2-40B4-BE49-F238E27FC236}">
                <a16:creationId xmlns:a16="http://schemas.microsoft.com/office/drawing/2014/main" id="{6ADEA57E-1812-C978-D64B-16AF596E0F27}"/>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2" name="Title 1"/>
          <p:cNvSpPr>
            <a:spLocks noGrp="1"/>
          </p:cNvSpPr>
          <p:nvPr>
            <p:ph type="title"/>
          </p:nvPr>
        </p:nvSpPr>
        <p:spPr>
          <a:xfrm>
            <a:off x="143337" y="27874"/>
            <a:ext cx="11905323" cy="449034"/>
          </a:xfrm>
          <a:prstGeom prst="rect">
            <a:avLst/>
          </a:prstGeom>
        </p:spPr>
        <p:txBody>
          <a:bodyPr/>
          <a:lstStyle>
            <a:lvl1pPr>
              <a:defRPr sz="2800">
                <a:solidFill>
                  <a:schemeClr val="bg1"/>
                </a:solidFill>
              </a:defRPr>
            </a:lvl1p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5" name="Picture 4">
            <a:extLst>
              <a:ext uri="{FF2B5EF4-FFF2-40B4-BE49-F238E27FC236}">
                <a16:creationId xmlns:a16="http://schemas.microsoft.com/office/drawing/2014/main" id="{4795CC9C-02A8-B6D8-E88C-8BA816A039BF}"/>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pic>
        <p:nvPicPr>
          <p:cNvPr id="9" name="Graphic 8">
            <a:extLst>
              <a:ext uri="{FF2B5EF4-FFF2-40B4-BE49-F238E27FC236}">
                <a16:creationId xmlns:a16="http://schemas.microsoft.com/office/drawing/2014/main" id="{88376BE0-CF41-40D4-2398-37B4ED009F63}"/>
              </a:ext>
            </a:extLst>
          </p:cNvPr>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051" y="6266022"/>
            <a:ext cx="2185048" cy="398514"/>
          </a:xfrm>
          <a:prstGeom prst="rect">
            <a:avLst/>
          </a:prstGeom>
        </p:spPr>
      </p:pic>
    </p:spTree>
    <p:extLst>
      <p:ext uri="{BB962C8B-B14F-4D97-AF65-F5344CB8AC3E}">
        <p14:creationId xmlns:p14="http://schemas.microsoft.com/office/powerpoint/2010/main" val="16583018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EPP + RM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EB7B76-7BB3-72CB-4B88-C51347D21D23}"/>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10" name="Rectangle 9">
            <a:extLst>
              <a:ext uri="{FF2B5EF4-FFF2-40B4-BE49-F238E27FC236}">
                <a16:creationId xmlns:a16="http://schemas.microsoft.com/office/drawing/2014/main" id="{9228A73C-57B9-B813-7D7E-137BF9D28BBA}"/>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3" name="Content Placeholder 2"/>
          <p:cNvSpPr>
            <a:spLocks noGrp="1"/>
          </p:cNvSpPr>
          <p:nvPr>
            <p:ph idx="1"/>
          </p:nvPr>
        </p:nvSpPr>
        <p:spPr>
          <a:xfrm>
            <a:off x="132895" y="764704"/>
            <a:ext cx="5808267" cy="5890775"/>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2">
            <a:extLst>
              <a:ext uri="{FF2B5EF4-FFF2-40B4-BE49-F238E27FC236}">
                <a16:creationId xmlns:a16="http://schemas.microsoft.com/office/drawing/2014/main" id="{46F67B28-A612-686F-3C9B-E47A38FE77C6}"/>
              </a:ext>
            </a:extLst>
          </p:cNvPr>
          <p:cNvSpPr>
            <a:spLocks noGrp="1"/>
          </p:cNvSpPr>
          <p:nvPr>
            <p:ph idx="13"/>
          </p:nvPr>
        </p:nvSpPr>
        <p:spPr>
          <a:xfrm>
            <a:off x="6240392" y="764705"/>
            <a:ext cx="5808267" cy="5890775"/>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2" name="Straight Connector 1">
            <a:extLst>
              <a:ext uri="{FF2B5EF4-FFF2-40B4-BE49-F238E27FC236}">
                <a16:creationId xmlns:a16="http://schemas.microsoft.com/office/drawing/2014/main" id="{AB81DAA1-DE76-4A2F-8494-8A4A9E0458A2}"/>
              </a:ext>
            </a:extLst>
          </p:cNvPr>
          <p:cNvCxnSpPr>
            <a:cxnSpLocks/>
          </p:cNvCxnSpPr>
          <p:nvPr/>
        </p:nvCxnSpPr>
        <p:spPr>
          <a:xfrm>
            <a:off x="6093133" y="764704"/>
            <a:ext cx="0" cy="5890775"/>
          </a:xfrm>
          <a:prstGeom prst="line">
            <a:avLst/>
          </a:prstGeom>
          <a:ln w="28575"/>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D7B1D698-AFF2-D9B2-DB1A-6174F5FCD7B1}"/>
              </a:ext>
            </a:extLst>
          </p:cNvPr>
          <p:cNvSpPr txBox="1"/>
          <p:nvPr/>
        </p:nvSpPr>
        <p:spPr>
          <a:xfrm>
            <a:off x="143336" y="-19093"/>
            <a:ext cx="5808267" cy="523220"/>
          </a:xfrm>
          <a:prstGeom prst="rect">
            <a:avLst/>
          </a:prstGeom>
          <a:noFill/>
        </p:spPr>
        <p:txBody>
          <a:bodyPr wrap="square">
            <a:spAutoFit/>
          </a:bodyPr>
          <a:lstStyle/>
          <a:p>
            <a:r>
              <a:rPr lang="en-US" sz="2800" b="1" dirty="0">
                <a:solidFill>
                  <a:schemeClr val="bg1"/>
                </a:solidFill>
              </a:rPr>
              <a:t>Example</a:t>
            </a:r>
            <a:endParaRPr lang="en-GB" sz="2800" b="1" dirty="0">
              <a:solidFill>
                <a:schemeClr val="bg1"/>
              </a:solidFill>
            </a:endParaRPr>
          </a:p>
        </p:txBody>
      </p:sp>
      <p:sp>
        <p:nvSpPr>
          <p:cNvPr id="20" name="TextBox 19">
            <a:extLst>
              <a:ext uri="{FF2B5EF4-FFF2-40B4-BE49-F238E27FC236}">
                <a16:creationId xmlns:a16="http://schemas.microsoft.com/office/drawing/2014/main" id="{0A2E5499-5E9B-B9D8-54CA-E03A997EE296}"/>
              </a:ext>
            </a:extLst>
          </p:cNvPr>
          <p:cNvSpPr txBox="1"/>
          <p:nvPr/>
        </p:nvSpPr>
        <p:spPr>
          <a:xfrm>
            <a:off x="6093133" y="-9219"/>
            <a:ext cx="5808267" cy="523220"/>
          </a:xfrm>
          <a:prstGeom prst="rect">
            <a:avLst/>
          </a:prstGeom>
          <a:noFill/>
        </p:spPr>
        <p:txBody>
          <a:bodyPr wrap="square">
            <a:spAutoFit/>
          </a:bodyPr>
          <a:lstStyle/>
          <a:p>
            <a:r>
              <a:rPr lang="en-US" sz="2800" b="1" dirty="0">
                <a:solidFill>
                  <a:schemeClr val="bg1"/>
                </a:solidFill>
              </a:rPr>
              <a:t>Test Your Understanding</a:t>
            </a:r>
            <a:endParaRPr lang="en-GB" sz="2800" b="1" dirty="0">
              <a:solidFill>
                <a:schemeClr val="bg1"/>
              </a:solidFill>
            </a:endParaRPr>
          </a:p>
        </p:txBody>
      </p:sp>
      <p:pic>
        <p:nvPicPr>
          <p:cNvPr id="6" name="Picture 5">
            <a:extLst>
              <a:ext uri="{FF2B5EF4-FFF2-40B4-BE49-F238E27FC236}">
                <a16:creationId xmlns:a16="http://schemas.microsoft.com/office/drawing/2014/main" id="{3BBD6F74-4E0F-A278-A5DF-32AC3DF0836A}"/>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pic>
        <p:nvPicPr>
          <p:cNvPr id="8" name="Graphic 7">
            <a:extLst>
              <a:ext uri="{FF2B5EF4-FFF2-40B4-BE49-F238E27FC236}">
                <a16:creationId xmlns:a16="http://schemas.microsoft.com/office/drawing/2014/main" id="{D594867B-C470-2366-621C-2AEA99A488D7}"/>
              </a:ext>
            </a:extLst>
          </p:cNvPr>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051" y="6266022"/>
            <a:ext cx="2185048" cy="398514"/>
          </a:xfrm>
          <a:prstGeom prst="rect">
            <a:avLst/>
          </a:prstGeom>
        </p:spPr>
      </p:pic>
    </p:spTree>
    <p:extLst>
      <p:ext uri="{BB962C8B-B14F-4D97-AF65-F5344CB8AC3E}">
        <p14:creationId xmlns:p14="http://schemas.microsoft.com/office/powerpoint/2010/main" val="300504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A9A5D5B-C859-4D31-8FB3-7969B894133E}" type="datetimeFigureOut">
              <a:rPr lang="en-GB" smtClean="0"/>
              <a:t>08/09/2025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2187600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Title Only + RMe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31DF4A-00D6-63D9-225B-6B01D6CA7759}"/>
              </a:ext>
            </a:extLst>
          </p:cNvPr>
          <p:cNvSpPr/>
          <p:nvPr/>
        </p:nvSpPr>
        <p:spPr>
          <a:xfrm>
            <a:off x="-1" y="-9553"/>
            <a:ext cx="12192001" cy="576291"/>
          </a:xfrm>
          <a:prstGeom prst="rect">
            <a:avLst/>
          </a:prstGeom>
          <a:solidFill>
            <a:srgbClr val="9FC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2"/>
              </a:solidFill>
            </a:endParaRPr>
          </a:p>
        </p:txBody>
      </p:sp>
      <p:sp>
        <p:nvSpPr>
          <p:cNvPr id="4" name="Rectangle 3">
            <a:extLst>
              <a:ext uri="{FF2B5EF4-FFF2-40B4-BE49-F238E27FC236}">
                <a16:creationId xmlns:a16="http://schemas.microsoft.com/office/drawing/2014/main" id="{B37F663B-08C7-9EC0-BE14-883A8CA0D735}"/>
              </a:ext>
            </a:extLst>
          </p:cNvPr>
          <p:cNvSpPr/>
          <p:nvPr/>
        </p:nvSpPr>
        <p:spPr>
          <a:xfrm>
            <a:off x="0" y="-19091"/>
            <a:ext cx="12192000" cy="542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solidFill>
                <a:schemeClr val="tx2"/>
              </a:solidFill>
            </a:endParaRPr>
          </a:p>
        </p:txBody>
      </p:sp>
      <p:sp>
        <p:nvSpPr>
          <p:cNvPr id="5" name="Title 1">
            <a:extLst>
              <a:ext uri="{FF2B5EF4-FFF2-40B4-BE49-F238E27FC236}">
                <a16:creationId xmlns:a16="http://schemas.microsoft.com/office/drawing/2014/main" id="{3351731F-79DD-9E71-E929-9EC455CF8242}"/>
              </a:ext>
            </a:extLst>
          </p:cNvPr>
          <p:cNvSpPr>
            <a:spLocks noGrp="1"/>
          </p:cNvSpPr>
          <p:nvPr>
            <p:ph type="title"/>
          </p:nvPr>
        </p:nvSpPr>
        <p:spPr>
          <a:xfrm>
            <a:off x="143337" y="27874"/>
            <a:ext cx="11905323" cy="449034"/>
          </a:xfrm>
          <a:prstGeom prst="rect">
            <a:avLst/>
          </a:prstGeom>
        </p:spPr>
        <p:txBody>
          <a:bodyPr/>
          <a:lstStyle>
            <a:lvl1pPr>
              <a:defRPr sz="2800">
                <a:solidFill>
                  <a:schemeClr val="bg1"/>
                </a:solidFill>
              </a:defRPr>
            </a:lvl1pPr>
          </a:lstStyle>
          <a:p>
            <a:r>
              <a:rPr lang="en-GB"/>
              <a:t>Click to edit Master title style</a:t>
            </a:r>
            <a:endParaRPr lang="en-GB" dirty="0"/>
          </a:p>
        </p:txBody>
      </p:sp>
      <p:pic>
        <p:nvPicPr>
          <p:cNvPr id="6" name="Picture 5">
            <a:extLst>
              <a:ext uri="{FF2B5EF4-FFF2-40B4-BE49-F238E27FC236}">
                <a16:creationId xmlns:a16="http://schemas.microsoft.com/office/drawing/2014/main" id="{97E5980C-ACA5-9256-BBFA-5DC4B7114A34}"/>
              </a:ext>
            </a:extLst>
          </p:cNvPr>
          <p:cNvPicPr>
            <a:picLocks noChangeAspect="1"/>
          </p:cNvPicPr>
          <p:nvPr/>
        </p:nvPicPr>
        <p:blipFill>
          <a:blip r:embed="rId2" cstate="print">
            <a:alphaModFix amt="35000"/>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10481733" y="6208882"/>
            <a:ext cx="1544240" cy="512794"/>
          </a:xfrm>
          <a:prstGeom prst="rect">
            <a:avLst/>
          </a:prstGeom>
        </p:spPr>
      </p:pic>
      <p:pic>
        <p:nvPicPr>
          <p:cNvPr id="8" name="Graphic 7">
            <a:extLst>
              <a:ext uri="{FF2B5EF4-FFF2-40B4-BE49-F238E27FC236}">
                <a16:creationId xmlns:a16="http://schemas.microsoft.com/office/drawing/2014/main" id="{65F3FD52-BDD3-69C4-5C0E-2095540FF5DE}"/>
              </a:ext>
            </a:extLst>
          </p:cNvPr>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051" y="6266022"/>
            <a:ext cx="2185048" cy="398514"/>
          </a:xfrm>
          <a:prstGeom prst="rect">
            <a:avLst/>
          </a:prstGeom>
        </p:spPr>
      </p:pic>
    </p:spTree>
    <p:extLst>
      <p:ext uri="{BB962C8B-B14F-4D97-AF65-F5344CB8AC3E}">
        <p14:creationId xmlns:p14="http://schemas.microsoft.com/office/powerpoint/2010/main" val="28372443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28879737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36459399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2102177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1261181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0453112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4687277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2509634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1118779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26336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A5D5B-C859-4D31-8FB3-7969B894133E}" type="datetimeFigureOut">
              <a:rPr lang="en-GB" smtClean="0"/>
              <a:t>08/09/2025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13203877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5138494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438868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8188842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0461662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76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A6C98-DAC6-4159-9FF7-B5C19BEDE90E}" type="datetimeFigureOut">
              <a:rPr lang="en-GB" smtClean="0"/>
              <a:t>08/09/2025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0AA39F-60C5-44C8-8792-CE3924E8C539}" type="slidenum">
              <a:rPr lang="en-GB" smtClean="0"/>
              <a:t>‹#›</a:t>
            </a:fld>
            <a:endParaRPr lang="en-GB"/>
          </a:p>
        </p:txBody>
      </p:sp>
    </p:spTree>
    <p:extLst>
      <p:ext uri="{BB962C8B-B14F-4D97-AF65-F5344CB8AC3E}">
        <p14:creationId xmlns:p14="http://schemas.microsoft.com/office/powerpoint/2010/main" val="30305352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A7D60C-CA30-4418-956C-2BD0E88CE44F}" type="datetimeFigureOut">
              <a:rPr lang="en-GB" smtClean="0">
                <a:solidFill>
                  <a:prstClr val="black">
                    <a:tint val="75000"/>
                  </a:prstClr>
                </a:solidFill>
              </a:rPr>
              <a:pPr/>
              <a:t>08/09/2025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53ACEA-43AF-47CC-899E-28D017AA7B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81483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solidFill>
                  <a:srgbClr val="000000"/>
                </a:solidFill>
              </a:rPr>
              <a:pPr/>
              <a:t>9/8/2025</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284443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solidFill>
                  <a:srgbClr val="000000"/>
                </a:solidFill>
              </a:rPr>
              <a:pPr/>
              <a:t>9/8/2025</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533358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solidFill>
                  <a:srgbClr val="000000"/>
                </a:solidFill>
              </a:rPr>
              <a:pPr/>
              <a:t>9/8/2025</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23568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9A5D5B-C859-4D31-8FB3-7969B894133E}"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8512721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solidFill>
                  <a:srgbClr val="000000"/>
                </a:solidFill>
              </a:rPr>
              <a:pPr/>
              <a:t>9/8/2025</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254494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solidFill>
                  <a:srgbClr val="000000"/>
                </a:solidFill>
              </a:rPr>
              <a:pPr/>
              <a:t>9/8/2025</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128823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solidFill>
                  <a:srgbClr val="000000"/>
                </a:solidFill>
              </a:rPr>
              <a:pPr/>
              <a:t>9/8/2025</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119088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solidFill>
                  <a:srgbClr val="000000"/>
                </a:solidFill>
              </a:rPr>
              <a:pPr/>
              <a:t>9/8/2025</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113536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9"/>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solidFill>
                  <a:srgbClr val="000000"/>
                </a:solidFill>
              </a:rPr>
              <a:pPr/>
              <a:t>9/8/2025</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482598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solidFill>
                  <a:srgbClr val="000000"/>
                </a:solidFill>
              </a:rPr>
              <a:pPr/>
              <a:t>9/8/2025</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122391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solidFill>
                  <a:srgbClr val="000000"/>
                </a:solidFill>
              </a:rPr>
              <a:pPr/>
              <a:t>9/8/2025</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296557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solidFill>
                  <a:srgbClr val="000000"/>
                </a:solidFill>
              </a:rPr>
              <a:pPr/>
              <a:t>9/8/2025</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829445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739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4254266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9A5D5B-C859-4D31-8FB3-7969B894133E}"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10819868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9877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6067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2155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2608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6568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4224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12321356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32179357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39266088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820092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14.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4.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image" Target="../media/image14.png"/><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heme" Target="../theme/theme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theme" Target="../theme/theme7.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theme" Target="../theme/theme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theme" Target="../theme/theme9.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A5D5B-C859-4D31-8FB3-7969B894133E}" type="datetimeFigureOut">
              <a:rPr lang="en-GB" smtClean="0"/>
              <a:t>08/09/2025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624C8-0723-4135-8E32-9967CABAE11E}" type="slidenum">
              <a:rPr lang="en-GB" smtClean="0"/>
              <a:t>‹#›</a:t>
            </a:fld>
            <a:endParaRPr lang="en-GB"/>
          </a:p>
        </p:txBody>
      </p:sp>
    </p:spTree>
    <p:extLst>
      <p:ext uri="{BB962C8B-B14F-4D97-AF65-F5344CB8AC3E}">
        <p14:creationId xmlns:p14="http://schemas.microsoft.com/office/powerpoint/2010/main" val="327369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78054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80" r:id="rId14"/>
    <p:sldLayoutId id="2147483681" r:id="rId15"/>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48A87A34-81AB-432B-8DAE-1953F412C126}" type="datetimeFigureOut">
              <a:rPr lang="en-US" smtClean="0"/>
              <a:pPr/>
              <a:t>9/8/2025</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D22F896-40B5-4ADD-8801-0D06FADFA095}" type="slidenum">
              <a:rPr lang="en-US" smtClean="0"/>
              <a:pPr/>
              <a:t>‹#›</a:t>
            </a:fld>
            <a:endParaRPr lang="en-US" dirty="0"/>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20">
            <a:extLst>
              <a:ext uri="{28A0092B-C50C-407E-A947-70E740481C1C}">
                <a14:useLocalDpi xmlns:a14="http://schemas.microsoft.com/office/drawing/2010/main" val="0"/>
              </a:ext>
            </a:extLst>
          </a:blip>
          <a:srcRect r="84527"/>
          <a:stretch/>
        </p:blipFill>
        <p:spPr>
          <a:xfrm>
            <a:off x="10896539" y="5800491"/>
            <a:ext cx="1084729" cy="933450"/>
          </a:xfrm>
          <a:prstGeom prst="rect">
            <a:avLst/>
          </a:prstGeom>
        </p:spPr>
      </p:pic>
    </p:spTree>
    <p:extLst>
      <p:ext uri="{BB962C8B-B14F-4D97-AF65-F5344CB8AC3E}">
        <p14:creationId xmlns:p14="http://schemas.microsoft.com/office/powerpoint/2010/main" val="189468499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7" r:id="rId12"/>
    <p:sldLayoutId id="2147483708" r:id="rId13"/>
    <p:sldLayoutId id="2147483709" r:id="rId14"/>
    <p:sldLayoutId id="2147483710" r:id="rId15"/>
    <p:sldLayoutId id="2147483711" r:id="rId16"/>
    <p:sldLayoutId id="2147483712" r:id="rId17"/>
    <p:sldLayoutId id="2147483713" r:id="rId18"/>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1" y="27631"/>
            <a:ext cx="12190475" cy="449034"/>
          </a:xfrm>
          <a:prstGeom prst="rect">
            <a:avLst/>
          </a:prstGeom>
        </p:spPr>
        <p:txBody>
          <a:bodyPr vert="horz" lIns="91440" tIns="45720" rIns="91440" bIns="45720" rtlCol="0" anchor="ctr">
            <a:noAutofit/>
          </a:bodyPr>
          <a:lstStyle/>
          <a:p>
            <a:r>
              <a:rPr lang="en-GB"/>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8890834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xStyles>
    <p:titleStyle>
      <a:lvl1pPr algn="l" defTabSz="9144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61367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48A87A34-81AB-432B-8DAE-1953F412C126}" type="datetimeFigureOut">
              <a:rPr lang="en-US" smtClean="0">
                <a:solidFill>
                  <a:srgbClr val="000000"/>
                </a:solidFill>
              </a:rPr>
              <a:pPr/>
              <a:t>9/8/2025</a:t>
            </a:fld>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D22F896-40B5-4ADD-8801-0D06FADFA095}" type="slidenum">
              <a:rPr lang="en-US" smtClean="0">
                <a:solidFill>
                  <a:srgbClr val="000000"/>
                </a:solidFill>
              </a:rPr>
              <a:pPr/>
              <a:t>‹#›</a:t>
            </a:fld>
            <a:endParaRPr lang="en-US" dirty="0">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21">
            <a:extLst>
              <a:ext uri="{28A0092B-C50C-407E-A947-70E740481C1C}">
                <a14:useLocalDpi xmlns:a14="http://schemas.microsoft.com/office/drawing/2010/main" val="0"/>
              </a:ext>
            </a:extLst>
          </a:blip>
          <a:srcRect r="84527"/>
          <a:stretch/>
        </p:blipFill>
        <p:spPr>
          <a:xfrm>
            <a:off x="10896539" y="5800491"/>
            <a:ext cx="1084729" cy="933450"/>
          </a:xfrm>
          <a:prstGeom prst="rect">
            <a:avLst/>
          </a:prstGeom>
        </p:spPr>
      </p:pic>
    </p:spTree>
    <p:extLst>
      <p:ext uri="{BB962C8B-B14F-4D97-AF65-F5344CB8AC3E}">
        <p14:creationId xmlns:p14="http://schemas.microsoft.com/office/powerpoint/2010/main" val="126526221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15865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96021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1" y="27631"/>
            <a:ext cx="12190475" cy="449034"/>
          </a:xfrm>
          <a:prstGeom prst="rect">
            <a:avLst/>
          </a:prstGeom>
        </p:spPr>
        <p:txBody>
          <a:bodyPr vert="horz" lIns="91440" tIns="45720" rIns="91440" bIns="45720" rtlCol="0" anchor="ctr">
            <a:noAutofit/>
          </a:bodyPr>
          <a:lstStyle/>
          <a:p>
            <a:r>
              <a:rPr lang="en-GB"/>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486318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Lst>
  <p:txStyles>
    <p:titleStyle>
      <a:lvl1pPr algn="l" defTabSz="9144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5.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microsoft.com/office/2007/relationships/hdphoto" Target="../media/hdphoto10.wdp"/><Relationship Id="rId2" Type="http://schemas.openxmlformats.org/officeDocument/2006/relationships/image" Target="../media/image21.png"/><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microsoft.com/office/2007/relationships/hdphoto" Target="../media/hdphoto9.wdp"/></Relationships>
</file>

<file path=ppt/slides/_rels/slide1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24.xml"/></Relationships>
</file>

<file path=ppt/slides/_rels/slide1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08.xml"/></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png"/><Relationship Id="rId7" Type="http://schemas.microsoft.com/office/2007/relationships/hdphoto" Target="../media/hdphoto12.wdp"/><Relationship Id="rId2" Type="http://schemas.openxmlformats.org/officeDocument/2006/relationships/image" Target="../media/image52.png"/><Relationship Id="rId1" Type="http://schemas.openxmlformats.org/officeDocument/2006/relationships/slideLayout" Target="../slideLayouts/slideLayout13.xml"/><Relationship Id="rId6" Type="http://schemas.openxmlformats.org/officeDocument/2006/relationships/image" Target="../media/image55.png"/><Relationship Id="rId11" Type="http://schemas.microsoft.com/office/2007/relationships/hdphoto" Target="../media/hdphoto14.wdp"/><Relationship Id="rId5" Type="http://schemas.microsoft.com/office/2007/relationships/hdphoto" Target="../media/hdphoto11.wdp"/><Relationship Id="rId10" Type="http://schemas.openxmlformats.org/officeDocument/2006/relationships/image" Target="../media/image57.png"/><Relationship Id="rId4" Type="http://schemas.openxmlformats.org/officeDocument/2006/relationships/image" Target="../media/image54.png"/><Relationship Id="rId9" Type="http://schemas.microsoft.com/office/2007/relationships/hdphoto" Target="../media/hdphoto13.wdp"/></Relationships>
</file>

<file path=ppt/slides/_rels/slide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xml"/><Relationship Id="rId1" Type="http://schemas.openxmlformats.org/officeDocument/2006/relationships/slideLayout" Target="../slideLayouts/slideLayout10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7.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18" Type="http://schemas.openxmlformats.org/officeDocument/2006/relationships/image" Target="../media/image80.png"/><Relationship Id="rId3" Type="http://schemas.openxmlformats.org/officeDocument/2006/relationships/image" Target="../media/image65.png"/><Relationship Id="rId21" Type="http://schemas.openxmlformats.org/officeDocument/2006/relationships/image" Target="../media/image83.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5" Type="http://schemas.openxmlformats.org/officeDocument/2006/relationships/image" Target="../media/image87.png"/><Relationship Id="rId2" Type="http://schemas.openxmlformats.org/officeDocument/2006/relationships/notesSlide" Target="../notesSlides/notesSlide2.xml"/><Relationship Id="rId16" Type="http://schemas.openxmlformats.org/officeDocument/2006/relationships/image" Target="../media/image78.png"/><Relationship Id="rId20" Type="http://schemas.openxmlformats.org/officeDocument/2006/relationships/image" Target="../media/image82.png"/><Relationship Id="rId1" Type="http://schemas.openxmlformats.org/officeDocument/2006/relationships/slideLayout" Target="../slideLayouts/slideLayout69.xml"/><Relationship Id="rId6" Type="http://schemas.openxmlformats.org/officeDocument/2006/relationships/image" Target="../media/image68.png"/><Relationship Id="rId11" Type="http://schemas.openxmlformats.org/officeDocument/2006/relationships/image" Target="../media/image73.png"/><Relationship Id="rId24" Type="http://schemas.openxmlformats.org/officeDocument/2006/relationships/image" Target="../media/image86.png"/><Relationship Id="rId5" Type="http://schemas.openxmlformats.org/officeDocument/2006/relationships/image" Target="../media/image67.png"/><Relationship Id="rId15" Type="http://schemas.openxmlformats.org/officeDocument/2006/relationships/image" Target="../media/image77.png"/><Relationship Id="rId23" Type="http://schemas.openxmlformats.org/officeDocument/2006/relationships/image" Target="../media/image85.png"/><Relationship Id="rId10" Type="http://schemas.openxmlformats.org/officeDocument/2006/relationships/image" Target="../media/image72.png"/><Relationship Id="rId19" Type="http://schemas.openxmlformats.org/officeDocument/2006/relationships/image" Target="../media/image81.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 Id="rId22" Type="http://schemas.openxmlformats.org/officeDocument/2006/relationships/image" Target="../media/image84.png"/></Relationships>
</file>

<file path=ppt/slides/_rels/slide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89.png"/></Relationships>
</file>

<file path=ppt/slides/_rels/slide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7884" y="0"/>
            <a:ext cx="9144000" cy="571501"/>
          </a:xfrm>
        </p:spPr>
        <p:txBody>
          <a:bodyPr>
            <a:normAutofit fontScale="90000"/>
          </a:bodyPr>
          <a:lstStyle/>
          <a:p>
            <a:r>
              <a:rPr lang="en-GB" sz="4000" b="1" dirty="0"/>
              <a:t>Dual coding symbols:</a:t>
            </a:r>
          </a:p>
        </p:txBody>
      </p:sp>
      <p:sp>
        <p:nvSpPr>
          <p:cNvPr id="3" name="Subtitle 2"/>
          <p:cNvSpPr>
            <a:spLocks noGrp="1"/>
          </p:cNvSpPr>
          <p:nvPr>
            <p:ph type="subTitle" idx="1"/>
          </p:nvPr>
        </p:nvSpPr>
        <p:spPr>
          <a:xfrm>
            <a:off x="956103" y="1232443"/>
            <a:ext cx="1651000" cy="449262"/>
          </a:xfrm>
        </p:spPr>
        <p:txBody>
          <a:bodyPr/>
          <a:lstStyle/>
          <a:p>
            <a:r>
              <a:rPr lang="en-GB"/>
              <a:t>Practise</a:t>
            </a:r>
          </a:p>
        </p:txBody>
      </p:sp>
      <p:pic>
        <p:nvPicPr>
          <p:cNvPr id="4" name="Picture 3" descr="pen and paper Icon 24733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76" y="1132786"/>
            <a:ext cx="635227" cy="6352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hink bubble Icon 29974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219" y="2418860"/>
            <a:ext cx="908540" cy="90854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956103"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Reflect</a:t>
            </a:r>
          </a:p>
        </p:txBody>
      </p:sp>
      <p:pic>
        <p:nvPicPr>
          <p:cNvPr id="7" name="Picture 2" descr="lightbulb Icon 12629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52" y="3791243"/>
            <a:ext cx="883407" cy="903772"/>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a:xfrm>
            <a:off x="956103"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Activate</a:t>
            </a:r>
          </a:p>
        </p:txBody>
      </p:sp>
      <p:pic>
        <p:nvPicPr>
          <p:cNvPr id="9" name="Picture 2" descr="Pen Icon 34061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91" y="5186948"/>
            <a:ext cx="838396" cy="83839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a:xfrm>
            <a:off x="956103" y="5400158"/>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Summarise</a:t>
            </a:r>
          </a:p>
        </p:txBody>
      </p:sp>
      <p:pic>
        <p:nvPicPr>
          <p:cNvPr id="12" name="Picture 4" descr="Speech Bubble Icon 8008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2425" y="1070149"/>
            <a:ext cx="708497" cy="708497"/>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p:cNvSpPr txBox="1">
            <a:spLocks/>
          </p:cNvSpPr>
          <p:nvPr/>
        </p:nvSpPr>
        <p:spPr>
          <a:xfrm>
            <a:off x="3674000" y="119976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Explain</a:t>
            </a:r>
          </a:p>
        </p:txBody>
      </p:sp>
      <p:pic>
        <p:nvPicPr>
          <p:cNvPr id="14" name="Picture 2" descr="speech Icon 50934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0869" y="2343408"/>
            <a:ext cx="780053" cy="780053"/>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p:cNvSpPr txBox="1">
            <a:spLocks/>
          </p:cNvSpPr>
          <p:nvPr/>
        </p:nvSpPr>
        <p:spPr>
          <a:xfrm>
            <a:off x="3630922" y="252247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Present</a:t>
            </a:r>
          </a:p>
        </p:txBody>
      </p:sp>
      <p:pic>
        <p:nvPicPr>
          <p:cNvPr id="16" name="Picture 15"/>
          <p:cNvPicPr>
            <a:picLocks noChangeAspect="1"/>
          </p:cNvPicPr>
          <p:nvPr/>
        </p:nvPicPr>
        <p:blipFill>
          <a:blip r:embed="rId8">
            <a:clrChange>
              <a:clrFrom>
                <a:srgbClr val="FFFFFF"/>
              </a:clrFrom>
              <a:clrTo>
                <a:srgbClr val="FFFFFF">
                  <a:alpha val="0"/>
                </a:srgbClr>
              </a:clrTo>
            </a:clrChange>
          </a:blip>
          <a:stretch>
            <a:fillRect/>
          </a:stretch>
        </p:blipFill>
        <p:spPr>
          <a:xfrm>
            <a:off x="2662638" y="3638606"/>
            <a:ext cx="1181910" cy="1184067"/>
          </a:xfrm>
          <a:prstGeom prst="rect">
            <a:avLst/>
          </a:prstGeom>
        </p:spPr>
      </p:pic>
      <p:sp>
        <p:nvSpPr>
          <p:cNvPr id="17" name="Subtitle 2"/>
          <p:cNvSpPr txBox="1">
            <a:spLocks/>
          </p:cNvSpPr>
          <p:nvPr/>
        </p:nvSpPr>
        <p:spPr>
          <a:xfrm>
            <a:off x="369499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Discuss</a:t>
            </a:r>
          </a:p>
        </p:txBody>
      </p:sp>
      <p:pic>
        <p:nvPicPr>
          <p:cNvPr id="18" name="Picture 17"/>
          <p:cNvPicPr>
            <a:picLocks noChangeAspect="1"/>
          </p:cNvPicPr>
          <p:nvPr/>
        </p:nvPicPr>
        <p:blipFill>
          <a:blip r:embed="rId9">
            <a:clrChange>
              <a:clrFrom>
                <a:srgbClr val="FFFFFF"/>
              </a:clrFrom>
              <a:clrTo>
                <a:srgbClr val="FFFFFF">
                  <a:alpha val="0"/>
                </a:srgbClr>
              </a:clrTo>
            </a:clrChange>
          </a:blip>
          <a:stretch>
            <a:fillRect/>
          </a:stretch>
        </p:blipFill>
        <p:spPr>
          <a:xfrm>
            <a:off x="2751539" y="4992185"/>
            <a:ext cx="1181910" cy="1190459"/>
          </a:xfrm>
          <a:prstGeom prst="rect">
            <a:avLst/>
          </a:prstGeom>
        </p:spPr>
      </p:pic>
      <p:sp>
        <p:nvSpPr>
          <p:cNvPr id="19" name="Subtitle 2"/>
          <p:cNvSpPr txBox="1">
            <a:spLocks/>
          </p:cNvSpPr>
          <p:nvPr/>
        </p:nvSpPr>
        <p:spPr>
          <a:xfrm>
            <a:off x="3674000" y="541079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Recall</a:t>
            </a:r>
          </a:p>
        </p:txBody>
      </p:sp>
      <p:pic>
        <p:nvPicPr>
          <p:cNvPr id="20" name="Picture 19"/>
          <p:cNvPicPr>
            <a:picLocks noChangeAspect="1"/>
          </p:cNvPicPr>
          <p:nvPr/>
        </p:nvPicPr>
        <p:blipFill>
          <a:blip r:embed="rId10">
            <a:clrChange>
              <a:clrFrom>
                <a:srgbClr val="FFFFFF"/>
              </a:clrFrom>
              <a:clrTo>
                <a:srgbClr val="FFFFFF">
                  <a:alpha val="0"/>
                </a:srgbClr>
              </a:clrTo>
            </a:clrChange>
          </a:blip>
          <a:stretch>
            <a:fillRect/>
          </a:stretch>
        </p:blipFill>
        <p:spPr>
          <a:xfrm>
            <a:off x="5703582" y="801729"/>
            <a:ext cx="1139972" cy="1043907"/>
          </a:xfrm>
          <a:prstGeom prst="rect">
            <a:avLst/>
          </a:prstGeom>
        </p:spPr>
      </p:pic>
      <p:sp>
        <p:nvSpPr>
          <p:cNvPr id="21" name="Subtitle 2"/>
          <p:cNvSpPr txBox="1">
            <a:spLocks/>
          </p:cNvSpPr>
          <p:nvPr/>
        </p:nvSpPr>
        <p:spPr>
          <a:xfrm>
            <a:off x="6855632" y="1176528"/>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Organise</a:t>
            </a:r>
          </a:p>
        </p:txBody>
      </p:sp>
      <p:pic>
        <p:nvPicPr>
          <p:cNvPr id="22" name="Picture 21"/>
          <p:cNvPicPr>
            <a:picLocks noChangeAspect="1"/>
          </p:cNvPicPr>
          <p:nvPr/>
        </p:nvPicPr>
        <p:blipFill>
          <a:blip r:embed="rId11">
            <a:clrChange>
              <a:clrFrom>
                <a:srgbClr val="FFFFFF"/>
              </a:clrFrom>
              <a:clrTo>
                <a:srgbClr val="FFFFFF">
                  <a:alpha val="0"/>
                </a:srgbClr>
              </a:clrTo>
            </a:clrChange>
          </a:blip>
          <a:stretch>
            <a:fillRect/>
          </a:stretch>
        </p:blipFill>
        <p:spPr>
          <a:xfrm>
            <a:off x="5556299" y="2123069"/>
            <a:ext cx="1287255" cy="1226810"/>
          </a:xfrm>
          <a:prstGeom prst="rect">
            <a:avLst/>
          </a:prstGeom>
        </p:spPr>
      </p:pic>
      <p:sp>
        <p:nvSpPr>
          <p:cNvPr id="23" name="Subtitle 2"/>
          <p:cNvSpPr txBox="1">
            <a:spLocks/>
          </p:cNvSpPr>
          <p:nvPr/>
        </p:nvSpPr>
        <p:spPr>
          <a:xfrm>
            <a:off x="6855632"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Compare</a:t>
            </a:r>
          </a:p>
        </p:txBody>
      </p:sp>
      <p:pic>
        <p:nvPicPr>
          <p:cNvPr id="10" name="Picture 9"/>
          <p:cNvPicPr>
            <a:picLocks noChangeAspect="1"/>
          </p:cNvPicPr>
          <p:nvPr/>
        </p:nvPicPr>
        <p:blipFill>
          <a:blip r:embed="rId12">
            <a:clrChange>
              <a:clrFrom>
                <a:srgbClr val="FFFFFF"/>
              </a:clrFrom>
              <a:clrTo>
                <a:srgbClr val="FFFFFF">
                  <a:alpha val="0"/>
                </a:srgbClr>
              </a:clrTo>
            </a:clrChange>
          </a:blip>
          <a:stretch>
            <a:fillRect/>
          </a:stretch>
        </p:blipFill>
        <p:spPr>
          <a:xfrm>
            <a:off x="5638347" y="3637641"/>
            <a:ext cx="1217285" cy="1239065"/>
          </a:xfrm>
          <a:prstGeom prst="rect">
            <a:avLst/>
          </a:prstGeom>
        </p:spPr>
      </p:pic>
      <p:sp>
        <p:nvSpPr>
          <p:cNvPr id="24" name="Subtitle 2"/>
          <p:cNvSpPr txBox="1">
            <a:spLocks/>
          </p:cNvSpPr>
          <p:nvPr/>
        </p:nvSpPr>
        <p:spPr>
          <a:xfrm>
            <a:off x="6800899"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Predict</a:t>
            </a:r>
          </a:p>
        </p:txBody>
      </p:sp>
      <p:pic>
        <p:nvPicPr>
          <p:cNvPr id="25" name="Picture 2" descr="Vocabulary Icon Vector Isolated On White Background, Vocabulary Transparent  Sign Royalty Free Cliparts, Vectors, And Stock Illustration. Image  111598016."/>
          <p:cNvPicPr>
            <a:picLocks noChangeAspect="1" noChangeArrowheads="1"/>
          </p:cNvPicPr>
          <p:nvPr/>
        </p:nvPicPr>
        <p:blipFill>
          <a:blip r:embed="rId13" cstate="print">
            <a:biLevel thresh="75000"/>
            <a:extLst>
              <a:ext uri="{BEBA8EAE-BF5A-486C-A8C5-ECC9F3942E4B}">
                <a14:imgProps xmlns:a14="http://schemas.microsoft.com/office/drawing/2010/main">
                  <a14:imgLayer r:embed="rId14">
                    <a14:imgEffect>
                      <a14:backgroundRemoval t="692" b="100000" l="0" r="100000">
                        <a14:foregroundMark x1="32846" y1="47615" x2="35462" y2="43462"/>
                        <a14:foregroundMark x1="57308" y1="36692" x2="60462" y2="36538"/>
                        <a14:foregroundMark x1="57846" y1="42154" x2="61615" y2="42385"/>
                        <a14:foregroundMark x1="58769" y1="47462" x2="63077" y2="47615"/>
                        <a14:foregroundMark x1="58769" y1="52692" x2="62769" y2="52154"/>
                        <a14:foregroundMark x1="58615" y1="60231" x2="63077" y2="60231"/>
                        <a14:foregroundMark x1="37692" y1="61538" x2="42231" y2="61538"/>
                        <a14:foregroundMark x1="37154" y1="66615" x2="42231" y2="66846"/>
                        <a14:foregroundMark x1="38077" y1="71923" x2="42000" y2="71538"/>
                        <a14:foregroundMark x1="37154" y1="77385" x2="44077" y2="77385"/>
                      </a14:backgroundRemoval>
                    </a14:imgEffect>
                  </a14:imgLayer>
                </a14:imgProps>
              </a:ext>
              <a:ext uri="{28A0092B-C50C-407E-A947-70E740481C1C}">
                <a14:useLocalDpi xmlns:a14="http://schemas.microsoft.com/office/drawing/2010/main" val="0"/>
              </a:ext>
            </a:extLst>
          </a:blip>
          <a:srcRect/>
          <a:stretch>
            <a:fillRect/>
          </a:stretch>
        </p:blipFill>
        <p:spPr bwMode="auto">
          <a:xfrm>
            <a:off x="5556299" y="4972956"/>
            <a:ext cx="1338372" cy="1338372"/>
          </a:xfrm>
          <a:prstGeom prst="rect">
            <a:avLst/>
          </a:prstGeom>
          <a:noFill/>
          <a:extLst>
            <a:ext uri="{909E8E84-426E-40DD-AFC4-6F175D3DCCD1}">
              <a14:hiddenFill xmlns:a14="http://schemas.microsoft.com/office/drawing/2010/main">
                <a:solidFill>
                  <a:srgbClr val="FFFFFF"/>
                </a:solidFill>
              </a14:hiddenFill>
            </a:ext>
          </a:extLst>
        </p:spPr>
      </p:pic>
      <p:sp>
        <p:nvSpPr>
          <p:cNvPr id="26" name="Subtitle 2"/>
          <p:cNvSpPr txBox="1">
            <a:spLocks/>
          </p:cNvSpPr>
          <p:nvPr/>
        </p:nvSpPr>
        <p:spPr>
          <a:xfrm>
            <a:off x="6800899" y="5381515"/>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Vocabulary</a:t>
            </a:r>
          </a:p>
        </p:txBody>
      </p:sp>
      <p:pic>
        <p:nvPicPr>
          <p:cNvPr id="27" name="Picture 26"/>
          <p:cNvPicPr>
            <a:picLocks noChangeAspect="1"/>
          </p:cNvPicPr>
          <p:nvPr/>
        </p:nvPicPr>
        <p:blipFill>
          <a:blip r:embed="rId15">
            <a:clrChange>
              <a:clrFrom>
                <a:srgbClr val="FFFFFF"/>
              </a:clrFrom>
              <a:clrTo>
                <a:srgbClr val="FFFFFF">
                  <a:alpha val="0"/>
                </a:srgbClr>
              </a:clrTo>
            </a:clrChange>
          </a:blip>
          <a:stretch>
            <a:fillRect/>
          </a:stretch>
        </p:blipFill>
        <p:spPr>
          <a:xfrm>
            <a:off x="8697544" y="763361"/>
            <a:ext cx="1143972" cy="1082275"/>
          </a:xfrm>
          <a:prstGeom prst="rect">
            <a:avLst/>
          </a:prstGeom>
        </p:spPr>
      </p:pic>
      <p:sp>
        <p:nvSpPr>
          <p:cNvPr id="28" name="Subtitle 2"/>
          <p:cNvSpPr txBox="1">
            <a:spLocks/>
          </p:cNvSpPr>
          <p:nvPr/>
        </p:nvSpPr>
        <p:spPr>
          <a:xfrm>
            <a:off x="9942618" y="1176528"/>
            <a:ext cx="1651000" cy="44926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Big Question</a:t>
            </a:r>
          </a:p>
        </p:txBody>
      </p:sp>
      <p:pic>
        <p:nvPicPr>
          <p:cNvPr id="2050" name="Picture 2" descr="Evaluation icon vector sign and symbol isolated on white background,  Evaluation logo concept Stock Vector | Adobe Stock"/>
          <p:cNvPicPr>
            <a:picLocks noChangeAspect="1" noChangeArrowheads="1"/>
          </p:cNvPicPr>
          <p:nvPr/>
        </p:nvPicPr>
        <p:blipFill>
          <a:blip r:embed="rId16" cstate="print">
            <a:biLevel thresh="75000"/>
            <a:extLst>
              <a:ext uri="{BEBA8EAE-BF5A-486C-A8C5-ECC9F3942E4B}">
                <a14:imgProps xmlns:a14="http://schemas.microsoft.com/office/drawing/2010/main">
                  <a14:imgLayer r:embed="rId17">
                    <a14:imgEffect>
                      <a14:backgroundRemoval t="0" b="83900" l="0" r="100000">
                        <a14:foregroundMark x1="41800" y1="10500" x2="44000" y2="9000"/>
                        <a14:foregroundMark x1="46600" y1="11400" x2="47700" y2="11600"/>
                        <a14:foregroundMark x1="54200" y1="31000" x2="56300" y2="32200"/>
                        <a14:foregroundMark x1="39200" y1="38100" x2="40700" y2="36800"/>
                        <a14:foregroundMark x1="71800" y1="59000" x2="72900" y2="59500"/>
                        <a14:foregroundMark x1="22000" y1="25800" x2="23500" y2="25500"/>
                        <a14:foregroundMark x1="23100" y1="42300" x2="24400" y2="42100"/>
                        <a14:foregroundMark x1="22600" y1="58800" x2="23300" y2="58800"/>
                        <a14:backgroundMark x1="46200" y1="14700" x2="45800" y2="12700"/>
                      </a14:backgroundRemoval>
                    </a14:imgEffect>
                  </a14:imgLayer>
                </a14:imgProps>
              </a:ext>
              <a:ext uri="{28A0092B-C50C-407E-A947-70E740481C1C}">
                <a14:useLocalDpi xmlns:a14="http://schemas.microsoft.com/office/drawing/2010/main" val="0"/>
              </a:ext>
            </a:extLst>
          </a:blip>
          <a:srcRect/>
          <a:stretch>
            <a:fillRect/>
          </a:stretch>
        </p:blipFill>
        <p:spPr bwMode="auto">
          <a:xfrm>
            <a:off x="8768931" y="2189578"/>
            <a:ext cx="1367104" cy="1367104"/>
          </a:xfrm>
          <a:prstGeom prst="rect">
            <a:avLst/>
          </a:prstGeom>
          <a:noFill/>
          <a:extLst>
            <a:ext uri="{909E8E84-426E-40DD-AFC4-6F175D3DCCD1}">
              <a14:hiddenFill xmlns:a14="http://schemas.microsoft.com/office/drawing/2010/main">
                <a:solidFill>
                  <a:srgbClr val="FFFFFF"/>
                </a:solidFill>
              </a14:hiddenFill>
            </a:ext>
          </a:extLst>
        </p:spPr>
      </p:pic>
      <p:sp>
        <p:nvSpPr>
          <p:cNvPr id="30" name="Subtitle 2"/>
          <p:cNvSpPr txBox="1">
            <a:spLocks/>
          </p:cNvSpPr>
          <p:nvPr/>
        </p:nvSpPr>
        <p:spPr>
          <a:xfrm>
            <a:off x="9841516" y="2648499"/>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Arial"/>
                <a:ea typeface="+mn-ea"/>
                <a:cs typeface="+mn-cs"/>
              </a:rPr>
              <a:t>Evaluate</a:t>
            </a:r>
          </a:p>
        </p:txBody>
      </p:sp>
      <p:pic>
        <p:nvPicPr>
          <p:cNvPr id="31" name="Picture 30"/>
          <p:cNvPicPr>
            <a:picLocks noChangeAspect="1"/>
          </p:cNvPicPr>
          <p:nvPr/>
        </p:nvPicPr>
        <p:blipFill>
          <a:blip r:embed="rId18" cstate="print">
            <a:duotone>
              <a:prstClr val="black"/>
              <a:srgbClr val="F6D861">
                <a:tint val="45000"/>
                <a:satMod val="400000"/>
              </a:srgbClr>
            </a:duotone>
            <a:extLst>
              <a:ext uri="{28A0092B-C50C-407E-A947-70E740481C1C}">
                <a14:useLocalDpi xmlns:a14="http://schemas.microsoft.com/office/drawing/2010/main" val="0"/>
              </a:ext>
            </a:extLst>
          </a:blip>
          <a:stretch>
            <a:fillRect/>
          </a:stretch>
        </p:blipFill>
        <p:spPr>
          <a:xfrm>
            <a:off x="8937762" y="3891413"/>
            <a:ext cx="1029442" cy="985293"/>
          </a:xfrm>
          <a:prstGeom prst="rect">
            <a:avLst/>
          </a:prstGeom>
        </p:spPr>
      </p:pic>
      <p:sp>
        <p:nvSpPr>
          <p:cNvPr id="32" name="Subtitle 2"/>
          <p:cNvSpPr txBox="1">
            <a:spLocks/>
          </p:cNvSpPr>
          <p:nvPr/>
        </p:nvSpPr>
        <p:spPr>
          <a:xfrm>
            <a:off x="996720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Connect</a:t>
            </a:r>
          </a:p>
        </p:txBody>
      </p:sp>
    </p:spTree>
    <p:extLst>
      <p:ext uri="{BB962C8B-B14F-4D97-AF65-F5344CB8AC3E}">
        <p14:creationId xmlns:p14="http://schemas.microsoft.com/office/powerpoint/2010/main" val="4208360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92D50-8E16-B52D-7819-87AC913AFF73}"/>
              </a:ext>
            </a:extLst>
          </p:cNvPr>
          <p:cNvPicPr>
            <a:picLocks noChangeAspect="1"/>
          </p:cNvPicPr>
          <p:nvPr/>
        </p:nvPicPr>
        <p:blipFill>
          <a:blip r:embed="rId3"/>
          <a:stretch>
            <a:fillRect/>
          </a:stretch>
        </p:blipFill>
        <p:spPr>
          <a:xfrm>
            <a:off x="1166124" y="66205"/>
            <a:ext cx="9104787" cy="6210609"/>
          </a:xfrm>
          <a:prstGeom prst="rect">
            <a:avLst/>
          </a:prstGeom>
        </p:spPr>
      </p:pic>
    </p:spTree>
    <p:extLst>
      <p:ext uri="{BB962C8B-B14F-4D97-AF65-F5344CB8AC3E}">
        <p14:creationId xmlns:p14="http://schemas.microsoft.com/office/powerpoint/2010/main" val="3238942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C5B47DA1-287E-28EA-7F40-EB5B381B8DDA}"/>
              </a:ext>
            </a:extLst>
          </p:cNvPr>
          <p:cNvPicPr>
            <a:picLocks noChangeAspect="1"/>
          </p:cNvPicPr>
          <p:nvPr/>
        </p:nvPicPr>
        <p:blipFill>
          <a:blip r:embed="rId2"/>
          <a:stretch>
            <a:fillRect/>
          </a:stretch>
        </p:blipFill>
        <p:spPr>
          <a:xfrm>
            <a:off x="1185177" y="66206"/>
            <a:ext cx="9198687" cy="6299004"/>
          </a:xfrm>
          <a:prstGeom prst="rect">
            <a:avLst/>
          </a:prstGeom>
        </p:spPr>
      </p:pic>
    </p:spTree>
    <p:extLst>
      <p:ext uri="{BB962C8B-B14F-4D97-AF65-F5344CB8AC3E}">
        <p14:creationId xmlns:p14="http://schemas.microsoft.com/office/powerpoint/2010/main" val="537859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A5A52B47-10F2-2029-89A4-2423205A3E89}"/>
              </a:ext>
            </a:extLst>
          </p:cNvPr>
          <p:cNvSpPr txBox="1">
            <a:spLocks/>
          </p:cNvSpPr>
          <p:nvPr/>
        </p:nvSpPr>
        <p:spPr>
          <a:xfrm>
            <a:off x="236949" y="80574"/>
            <a:ext cx="10844340" cy="967652"/>
          </a:xfrm>
          <a:prstGeom prst="rect">
            <a:avLst/>
          </a:prstGeom>
          <a:solidFill>
            <a:srgbClr val="FF99CC"/>
          </a:solidFill>
        </p:spPr>
        <p:txBody>
          <a:bodyPr>
            <a:normAutofit lnSpcReduction="10000"/>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endParaRPr lang="en-GB" b="1" dirty="0">
              <a:latin typeface="Century Gothic" panose="020B0502020202020204" pitchFamily="34" charset="0"/>
            </a:endParaRPr>
          </a:p>
          <a:p>
            <a:pPr marL="0" indent="0" algn="ctr">
              <a:buFont typeface="Arial" panose="020B0604020202020204" pitchFamily="34" charset="0"/>
              <a:buNone/>
            </a:pPr>
            <a:r>
              <a:rPr lang="en-GB" b="1" dirty="0">
                <a:latin typeface="Century Gothic" panose="020B0502020202020204" pitchFamily="34" charset="0"/>
              </a:rPr>
              <a:t>EXAM QUESTION 1 </a:t>
            </a:r>
            <a:endParaRPr lang="en-GB" b="1" u="sng" dirty="0">
              <a:latin typeface="Century Gothic" panose="020B0502020202020204" pitchFamily="34" charset="0"/>
            </a:endParaRPr>
          </a:p>
        </p:txBody>
      </p:sp>
      <p:pic>
        <p:nvPicPr>
          <p:cNvPr id="8" name="Picture 7">
            <a:extLst>
              <a:ext uri="{FF2B5EF4-FFF2-40B4-BE49-F238E27FC236}">
                <a16:creationId xmlns:a16="http://schemas.microsoft.com/office/drawing/2014/main" id="{57705BFD-6479-ACD0-C62A-DB9D2C7B5AA3}"/>
              </a:ext>
            </a:extLst>
          </p:cNvPr>
          <p:cNvPicPr>
            <a:picLocks noChangeAspect="1"/>
          </p:cNvPicPr>
          <p:nvPr/>
        </p:nvPicPr>
        <p:blipFill>
          <a:blip r:embed="rId2"/>
          <a:stretch>
            <a:fillRect/>
          </a:stretch>
        </p:blipFill>
        <p:spPr>
          <a:xfrm>
            <a:off x="236949" y="1336329"/>
            <a:ext cx="6985285" cy="3871102"/>
          </a:xfrm>
          <a:prstGeom prst="rect">
            <a:avLst/>
          </a:prstGeom>
        </p:spPr>
      </p:pic>
    </p:spTree>
    <p:extLst>
      <p:ext uri="{BB962C8B-B14F-4D97-AF65-F5344CB8AC3E}">
        <p14:creationId xmlns:p14="http://schemas.microsoft.com/office/powerpoint/2010/main" val="541275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605E5-99AA-4D35-F5E3-449980F75B22}"/>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B1450F40-3B06-A0A7-4540-99504D5791E7}"/>
              </a:ext>
            </a:extLst>
          </p:cNvPr>
          <p:cNvSpPr txBox="1">
            <a:spLocks/>
          </p:cNvSpPr>
          <p:nvPr/>
        </p:nvSpPr>
        <p:spPr>
          <a:xfrm>
            <a:off x="557939" y="80574"/>
            <a:ext cx="10523349" cy="967652"/>
          </a:xfrm>
          <a:prstGeom prst="rect">
            <a:avLst/>
          </a:prstGeom>
          <a:solidFill>
            <a:srgbClr val="FF99CC"/>
          </a:solidFill>
        </p:spPr>
        <p:txBody>
          <a:bodyPr>
            <a:normAutofit lnSpcReduction="10000"/>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228595" marR="0" lvl="0" indent="-228595" algn="l" defTabSz="914373" rtl="0" eaLnBrk="1" fontAlgn="auto" latinLnBrk="0" hangingPunct="1">
              <a:lnSpc>
                <a:spcPct val="90000"/>
              </a:lnSpc>
              <a:spcBef>
                <a:spcPts val="1001"/>
              </a:spcBef>
              <a:spcAft>
                <a:spcPts val="0"/>
              </a:spcAft>
              <a:buClrTx/>
              <a:buSzTx/>
              <a:buFont typeface="Arial" panose="020B0604020202020204" pitchFamily="34" charset="0"/>
              <a:buChar char="•"/>
              <a:tabLst/>
              <a:defRPr/>
            </a:pP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373"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 QUESTION 2 </a:t>
            </a:r>
            <a:endParaRPr kumimoji="0" lang="en-GB" sz="28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4" name="Picture 3">
            <a:extLst>
              <a:ext uri="{FF2B5EF4-FFF2-40B4-BE49-F238E27FC236}">
                <a16:creationId xmlns:a16="http://schemas.microsoft.com/office/drawing/2014/main" id="{28AB7976-ED69-8900-C1B8-62AB67DD502F}"/>
              </a:ext>
            </a:extLst>
          </p:cNvPr>
          <p:cNvPicPr>
            <a:picLocks noChangeAspect="1"/>
          </p:cNvPicPr>
          <p:nvPr/>
        </p:nvPicPr>
        <p:blipFill>
          <a:blip r:embed="rId2"/>
          <a:stretch>
            <a:fillRect/>
          </a:stretch>
        </p:blipFill>
        <p:spPr>
          <a:xfrm>
            <a:off x="171293" y="1276049"/>
            <a:ext cx="6858957" cy="4305901"/>
          </a:xfrm>
          <a:prstGeom prst="rect">
            <a:avLst/>
          </a:prstGeom>
        </p:spPr>
      </p:pic>
      <p:pic>
        <p:nvPicPr>
          <p:cNvPr id="6" name="Picture 5">
            <a:extLst>
              <a:ext uri="{FF2B5EF4-FFF2-40B4-BE49-F238E27FC236}">
                <a16:creationId xmlns:a16="http://schemas.microsoft.com/office/drawing/2014/main" id="{4B63F9B4-ECE8-047D-8A3A-B8836D75AEEB}"/>
              </a:ext>
            </a:extLst>
          </p:cNvPr>
          <p:cNvPicPr>
            <a:picLocks noChangeAspect="1"/>
          </p:cNvPicPr>
          <p:nvPr/>
        </p:nvPicPr>
        <p:blipFill>
          <a:blip r:embed="rId3"/>
          <a:stretch>
            <a:fillRect/>
          </a:stretch>
        </p:blipFill>
        <p:spPr>
          <a:xfrm>
            <a:off x="5697139" y="1276049"/>
            <a:ext cx="5715169" cy="3466432"/>
          </a:xfrm>
          <a:prstGeom prst="rect">
            <a:avLst/>
          </a:prstGeom>
        </p:spPr>
      </p:pic>
    </p:spTree>
    <p:extLst>
      <p:ext uri="{BB962C8B-B14F-4D97-AF65-F5344CB8AC3E}">
        <p14:creationId xmlns:p14="http://schemas.microsoft.com/office/powerpoint/2010/main" val="1185157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6FAFB-B280-080E-79AA-B0EFEC037B5C}"/>
            </a:ext>
          </a:extLst>
        </p:cNvPr>
        <p:cNvGrpSpPr/>
        <p:nvPr/>
      </p:nvGrpSpPr>
      <p:grpSpPr>
        <a:xfrm>
          <a:off x="0" y="0"/>
          <a:ext cx="0" cy="0"/>
          <a:chOff x="0" y="0"/>
          <a:chExt cx="0" cy="0"/>
        </a:xfrm>
      </p:grpSpPr>
      <p:sp>
        <p:nvSpPr>
          <p:cNvPr id="2" name="Text Placeholder 4">
            <a:extLst>
              <a:ext uri="{FF2B5EF4-FFF2-40B4-BE49-F238E27FC236}">
                <a16:creationId xmlns:a16="http://schemas.microsoft.com/office/drawing/2014/main" id="{2C9B6CA6-557F-1FF6-A7B3-65F83F4154BE}"/>
              </a:ext>
            </a:extLst>
          </p:cNvPr>
          <p:cNvSpPr txBox="1">
            <a:spLocks/>
          </p:cNvSpPr>
          <p:nvPr/>
        </p:nvSpPr>
        <p:spPr>
          <a:xfrm>
            <a:off x="557939" y="80574"/>
            <a:ext cx="10523349" cy="967652"/>
          </a:xfrm>
          <a:prstGeom prst="rect">
            <a:avLst/>
          </a:prstGeom>
          <a:solidFill>
            <a:srgbClr val="FF99CC"/>
          </a:solidFill>
        </p:spPr>
        <p:txBody>
          <a:bodyPr>
            <a:normAutofit lnSpcReduction="10000"/>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228595" marR="0" lvl="0" indent="-228595" algn="l" defTabSz="914373" rtl="0" eaLnBrk="1" fontAlgn="auto" latinLnBrk="0" hangingPunct="1">
              <a:lnSpc>
                <a:spcPct val="90000"/>
              </a:lnSpc>
              <a:spcBef>
                <a:spcPts val="1001"/>
              </a:spcBef>
              <a:spcAft>
                <a:spcPts val="0"/>
              </a:spcAft>
              <a:buClrTx/>
              <a:buSzTx/>
              <a:buFont typeface="Arial" panose="020B0604020202020204" pitchFamily="34" charset="0"/>
              <a:buChar char="•"/>
              <a:tabLst/>
              <a:defRPr/>
            </a:pP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373"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 QUESTION 3 </a:t>
            </a:r>
            <a:endParaRPr kumimoji="0" lang="en-GB" sz="28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9" name="Picture 8">
            <a:extLst>
              <a:ext uri="{FF2B5EF4-FFF2-40B4-BE49-F238E27FC236}">
                <a16:creationId xmlns:a16="http://schemas.microsoft.com/office/drawing/2014/main" id="{831584BA-1AA2-B212-62DB-67986699B5A5}"/>
              </a:ext>
            </a:extLst>
          </p:cNvPr>
          <p:cNvPicPr>
            <a:picLocks noChangeAspect="1"/>
          </p:cNvPicPr>
          <p:nvPr/>
        </p:nvPicPr>
        <p:blipFill>
          <a:blip r:embed="rId2"/>
          <a:stretch>
            <a:fillRect/>
          </a:stretch>
        </p:blipFill>
        <p:spPr>
          <a:xfrm>
            <a:off x="0" y="1261255"/>
            <a:ext cx="6687483" cy="3467584"/>
          </a:xfrm>
          <a:prstGeom prst="rect">
            <a:avLst/>
          </a:prstGeom>
        </p:spPr>
      </p:pic>
      <p:pic>
        <p:nvPicPr>
          <p:cNvPr id="11" name="Picture 10">
            <a:extLst>
              <a:ext uri="{FF2B5EF4-FFF2-40B4-BE49-F238E27FC236}">
                <a16:creationId xmlns:a16="http://schemas.microsoft.com/office/drawing/2014/main" id="{B84A417C-DD69-0D2F-B337-DD7ED5648889}"/>
              </a:ext>
            </a:extLst>
          </p:cNvPr>
          <p:cNvPicPr>
            <a:picLocks noChangeAspect="1"/>
          </p:cNvPicPr>
          <p:nvPr/>
        </p:nvPicPr>
        <p:blipFill>
          <a:blip r:embed="rId3"/>
          <a:stretch>
            <a:fillRect/>
          </a:stretch>
        </p:blipFill>
        <p:spPr>
          <a:xfrm>
            <a:off x="5718874" y="3268110"/>
            <a:ext cx="5697757" cy="2870626"/>
          </a:xfrm>
          <a:prstGeom prst="rect">
            <a:avLst/>
          </a:prstGeom>
        </p:spPr>
      </p:pic>
    </p:spTree>
    <p:extLst>
      <p:ext uri="{BB962C8B-B14F-4D97-AF65-F5344CB8AC3E}">
        <p14:creationId xmlns:p14="http://schemas.microsoft.com/office/powerpoint/2010/main" val="2388142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191641" y="2841568"/>
            <a:ext cx="11694573" cy="2130585"/>
          </a:xfrm>
          <a:prstGeom prst="rect">
            <a:avLst/>
          </a:prstGeom>
          <a:gradFill flip="none" rotWithShape="1">
            <a:gsLst>
              <a:gs pos="29000">
                <a:srgbClr val="E77F20"/>
              </a:gs>
              <a:gs pos="0">
                <a:srgbClr val="E77F20"/>
              </a:gs>
              <a:gs pos="55000">
                <a:srgbClr val="EFC30C"/>
              </a:gs>
              <a:gs pos="100000">
                <a:srgbClr val="9259A3"/>
              </a:gs>
              <a:gs pos="30000">
                <a:srgbClr val="EFC30C"/>
              </a:gs>
              <a:gs pos="81000">
                <a:srgbClr val="9259A3"/>
              </a:gs>
              <a:gs pos="78000">
                <a:srgbClr val="3986C6"/>
              </a:gs>
              <a:gs pos="58000">
                <a:srgbClr val="3986C6"/>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362617018"/>
              </p:ext>
            </p:extLst>
          </p:nvPr>
        </p:nvGraphicFramePr>
        <p:xfrm>
          <a:off x="279245" y="2912239"/>
          <a:ext cx="11530768" cy="1986728"/>
        </p:xfrm>
        <a:graphic>
          <a:graphicData uri="http://schemas.openxmlformats.org/drawingml/2006/table">
            <a:tbl>
              <a:tblPr firstRow="1" bandRow="1">
                <a:tableStyleId>{5C22544A-7EE6-4342-B048-85BDC9FD1C3A}</a:tableStyleId>
              </a:tblPr>
              <a:tblGrid>
                <a:gridCol w="1427512">
                  <a:extLst>
                    <a:ext uri="{9D8B030D-6E8A-4147-A177-3AD203B41FA5}">
                      <a16:colId xmlns:a16="http://schemas.microsoft.com/office/drawing/2014/main" val="2082856851"/>
                    </a:ext>
                  </a:extLst>
                </a:gridCol>
                <a:gridCol w="1262907">
                  <a:extLst>
                    <a:ext uri="{9D8B030D-6E8A-4147-A177-3AD203B41FA5}">
                      <a16:colId xmlns:a16="http://schemas.microsoft.com/office/drawing/2014/main" val="3240211120"/>
                    </a:ext>
                  </a:extLst>
                </a:gridCol>
                <a:gridCol w="1262907">
                  <a:extLst>
                    <a:ext uri="{9D8B030D-6E8A-4147-A177-3AD203B41FA5}">
                      <a16:colId xmlns:a16="http://schemas.microsoft.com/office/drawing/2014/main" val="2795377577"/>
                    </a:ext>
                  </a:extLst>
                </a:gridCol>
                <a:gridCol w="1262907">
                  <a:extLst>
                    <a:ext uri="{9D8B030D-6E8A-4147-A177-3AD203B41FA5}">
                      <a16:colId xmlns:a16="http://schemas.microsoft.com/office/drawing/2014/main" val="256412971"/>
                    </a:ext>
                  </a:extLst>
                </a:gridCol>
                <a:gridCol w="1262907">
                  <a:extLst>
                    <a:ext uri="{9D8B030D-6E8A-4147-A177-3AD203B41FA5}">
                      <a16:colId xmlns:a16="http://schemas.microsoft.com/office/drawing/2014/main" val="220264121"/>
                    </a:ext>
                  </a:extLst>
                </a:gridCol>
                <a:gridCol w="1262907">
                  <a:extLst>
                    <a:ext uri="{9D8B030D-6E8A-4147-A177-3AD203B41FA5}">
                      <a16:colId xmlns:a16="http://schemas.microsoft.com/office/drawing/2014/main" val="2074247620"/>
                    </a:ext>
                  </a:extLst>
                </a:gridCol>
                <a:gridCol w="1262907">
                  <a:extLst>
                    <a:ext uri="{9D8B030D-6E8A-4147-A177-3AD203B41FA5}">
                      <a16:colId xmlns:a16="http://schemas.microsoft.com/office/drawing/2014/main" val="3049753918"/>
                    </a:ext>
                  </a:extLst>
                </a:gridCol>
                <a:gridCol w="1262907">
                  <a:extLst>
                    <a:ext uri="{9D8B030D-6E8A-4147-A177-3AD203B41FA5}">
                      <a16:colId xmlns:a16="http://schemas.microsoft.com/office/drawing/2014/main" val="2131953832"/>
                    </a:ext>
                  </a:extLst>
                </a:gridCol>
                <a:gridCol w="1262907">
                  <a:extLst>
                    <a:ext uri="{9D8B030D-6E8A-4147-A177-3AD203B41FA5}">
                      <a16:colId xmlns:a16="http://schemas.microsoft.com/office/drawing/2014/main" val="2274147253"/>
                    </a:ext>
                  </a:extLst>
                </a:gridCol>
              </a:tblGrid>
              <a:tr h="767528">
                <a:tc rowSpan="3">
                  <a:txBody>
                    <a:bodyPr/>
                    <a:lstStyle/>
                    <a:p>
                      <a:pPr algn="ctr"/>
                      <a:r>
                        <a:rPr lang="en-GB" sz="1100" b="0" i="0" dirty="0">
                          <a:solidFill>
                            <a:schemeClr val="bg1"/>
                          </a:solidFill>
                          <a:latin typeface="Lato" panose="020F0502020204030203" pitchFamily="34" charset="0"/>
                        </a:rPr>
                        <a:t>Every child in an Archway school </a:t>
                      </a:r>
                    </a:p>
                    <a:p>
                      <a:pPr algn="ctr"/>
                      <a:r>
                        <a:rPr lang="en-GB" sz="1100" b="0" i="0" dirty="0">
                          <a:solidFill>
                            <a:schemeClr val="bg1"/>
                          </a:solidFill>
                          <a:latin typeface="Lato" panose="020F0502020204030203" pitchFamily="34" charset="0"/>
                        </a:rPr>
                        <a:t>will become a </a:t>
                      </a:r>
                    </a:p>
                    <a:p>
                      <a:pPr algn="ctr"/>
                      <a:r>
                        <a:rPr lang="en-GB" sz="1100" b="0" i="0" dirty="0">
                          <a:solidFill>
                            <a:schemeClr val="bg1"/>
                          </a:solidFill>
                          <a:latin typeface="Lato" panose="020F0502020204030203" pitchFamily="34" charset="0"/>
                        </a:rPr>
                        <a:t>fluent reader</a:t>
                      </a:r>
                    </a:p>
                    <a:p>
                      <a:pPr algn="ctr"/>
                      <a:endParaRPr lang="en-GB" sz="300" b="0" i="1" dirty="0">
                        <a:solidFill>
                          <a:schemeClr val="bg1"/>
                        </a:solidFill>
                        <a:latin typeface="Lato" panose="020F0502020204030203" pitchFamily="34" charset="0"/>
                      </a:endParaRPr>
                    </a:p>
                  </a:txBody>
                  <a:tcPr anchor="b">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GB" dirty="0"/>
                    </a:p>
                  </a:txBody>
                  <a:tcPr>
                    <a:lnL w="12700" cap="flat" cmpd="sng" algn="ctr">
                      <a:no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8EE"/>
                    </a:solid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8EE"/>
                    </a:solid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8EE"/>
                    </a:solidFill>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6F8FC"/>
                    </a:solidFill>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6F8FC"/>
                    </a:solid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6F8FC"/>
                    </a:solid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6F8FC"/>
                    </a:solidFill>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6F8FC"/>
                    </a:solidFill>
                  </a:tcPr>
                </a:tc>
                <a:extLst>
                  <a:ext uri="{0D108BD9-81ED-4DB2-BD59-A6C34878D82A}">
                    <a16:rowId xmlns:a16="http://schemas.microsoft.com/office/drawing/2014/main" val="1058704719"/>
                  </a:ext>
                </a:extLst>
              </a:tr>
              <a:tr h="761267">
                <a:tc vMerge="1">
                  <a:txBody>
                    <a:bodyPr/>
                    <a:lstStyle/>
                    <a:p>
                      <a:endParaRPr lang="en-GB"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b="1" dirty="0">
                          <a:solidFill>
                            <a:srgbClr val="FF0000"/>
                          </a:solidFill>
                          <a:latin typeface="Lato" panose="020F0502020204030203" pitchFamily="34" charset="0"/>
                        </a:rPr>
                        <a:t>RETRIEVE</a:t>
                      </a:r>
                      <a:r>
                        <a:rPr lang="en-GB" sz="1050" b="1" dirty="0">
                          <a:solidFill>
                            <a:srgbClr val="002060"/>
                          </a:solidFill>
                          <a:latin typeface="Lato" panose="020F0502020204030203" pitchFamily="34" charset="0"/>
                        </a:rPr>
                        <a:t> </a:t>
                      </a:r>
                    </a:p>
                    <a:p>
                      <a:pPr algn="ctr"/>
                      <a:r>
                        <a:rPr lang="en-GB" sz="1050" dirty="0">
                          <a:solidFill>
                            <a:srgbClr val="002060"/>
                          </a:solidFill>
                          <a:latin typeface="Lato" panose="020F0502020204030203" pitchFamily="34" charset="0"/>
                        </a:rPr>
                        <a:t>the words</a:t>
                      </a:r>
                      <a:r>
                        <a:rPr lang="en-GB" sz="1050" baseline="0" dirty="0">
                          <a:solidFill>
                            <a:srgbClr val="002060"/>
                          </a:solidFill>
                          <a:latin typeface="Lato" panose="020F0502020204030203" pitchFamily="34" charset="0"/>
                        </a:rPr>
                        <a:t> or</a:t>
                      </a:r>
                      <a:r>
                        <a:rPr lang="en-GB" sz="1050" dirty="0">
                          <a:solidFill>
                            <a:srgbClr val="002060"/>
                          </a:solidFill>
                          <a:latin typeface="Lato" panose="020F0502020204030203" pitchFamily="34" charset="0"/>
                        </a:rPr>
                        <a:t> phrases you</a:t>
                      </a:r>
                      <a:r>
                        <a:rPr lang="en-GB" sz="1050" baseline="0" dirty="0">
                          <a:solidFill>
                            <a:srgbClr val="002060"/>
                          </a:solidFill>
                          <a:latin typeface="Lato" panose="020F0502020204030203" pitchFamily="34" charset="0"/>
                        </a:rPr>
                        <a:t> need</a:t>
                      </a:r>
                      <a:r>
                        <a:rPr lang="en-GB" sz="1050" dirty="0">
                          <a:solidFill>
                            <a:srgbClr val="002060"/>
                          </a:solidFill>
                          <a:latin typeface="Lato" panose="020F0502020204030203" pitchFamily="34" charset="0"/>
                        </a:rPr>
                        <a:t> from the text</a:t>
                      </a:r>
                      <a:endParaRPr lang="en-GB" sz="1050" b="1" dirty="0">
                        <a:solidFill>
                          <a:srgbClr val="002060"/>
                        </a:solidFill>
                        <a:latin typeface="Lato" panose="020F0502020204030203" pitchFamily="34" charset="0"/>
                      </a:endParaRPr>
                    </a:p>
                  </a:txBody>
                  <a:tcPr>
                    <a:lnL w="12700" cap="flat" cmpd="sng" algn="ctr">
                      <a:no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8EE"/>
                    </a:solidFill>
                  </a:tcPr>
                </a:tc>
                <a:tc>
                  <a:txBody>
                    <a:bodyPr/>
                    <a:lstStyle/>
                    <a:p>
                      <a:pPr algn="ctr"/>
                      <a:r>
                        <a:rPr lang="en-GB" sz="1200" b="1" dirty="0">
                          <a:solidFill>
                            <a:srgbClr val="FF0000"/>
                          </a:solidFill>
                          <a:latin typeface="Lato" panose="020F0502020204030203" pitchFamily="34" charset="0"/>
                        </a:rPr>
                        <a:t>DECODE</a:t>
                      </a:r>
                      <a:r>
                        <a:rPr lang="en-GB" sz="1050" b="1" dirty="0">
                          <a:solidFill>
                            <a:srgbClr val="002060"/>
                          </a:solidFill>
                          <a:latin typeface="Lato" panose="020F0502020204030203" pitchFamily="34" charset="0"/>
                        </a:rPr>
                        <a:t> </a:t>
                      </a:r>
                    </a:p>
                    <a:p>
                      <a:pPr algn="ctr"/>
                      <a:r>
                        <a:rPr lang="en-GB" sz="1050" dirty="0">
                          <a:solidFill>
                            <a:srgbClr val="002060"/>
                          </a:solidFill>
                          <a:latin typeface="Lato" panose="020F0502020204030203" pitchFamily="34" charset="0"/>
                        </a:rPr>
                        <a:t>the words or phrase to address a breakdown</a:t>
                      </a:r>
                      <a:endParaRPr lang="en-GB" sz="1050" b="1" dirty="0">
                        <a:solidFill>
                          <a:srgbClr val="002060"/>
                        </a:solidFill>
                        <a:latin typeface="Lato" panose="020F0502020204030203"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8EE"/>
                    </a:solidFill>
                  </a:tcPr>
                </a:tc>
                <a:tc>
                  <a:txBody>
                    <a:bodyPr/>
                    <a:lstStyle/>
                    <a:p>
                      <a:pPr algn="ctr"/>
                      <a:r>
                        <a:rPr lang="en-GB" sz="1200" b="1" dirty="0">
                          <a:solidFill>
                            <a:srgbClr val="FF0000"/>
                          </a:solidFill>
                          <a:effectLst/>
                          <a:latin typeface="Lato" panose="020F0502020204030203" pitchFamily="34" charset="0"/>
                        </a:rPr>
                        <a:t>CONNECT</a:t>
                      </a:r>
                      <a:r>
                        <a:rPr lang="en-GB" sz="1050" b="0" dirty="0">
                          <a:solidFill>
                            <a:srgbClr val="002060"/>
                          </a:solidFill>
                          <a:latin typeface="Lato" panose="020F0502020204030203" pitchFamily="34" charset="0"/>
                        </a:rPr>
                        <a:t> </a:t>
                      </a:r>
                    </a:p>
                    <a:p>
                      <a:pPr algn="ctr"/>
                      <a:r>
                        <a:rPr lang="en-GB" sz="1050" b="0" dirty="0">
                          <a:solidFill>
                            <a:srgbClr val="002060"/>
                          </a:solidFill>
                          <a:latin typeface="Lato" panose="020F0502020204030203" pitchFamily="34" charset="0"/>
                        </a:rPr>
                        <a:t>with words or phrases you know from the text</a:t>
                      </a:r>
                      <a:r>
                        <a:rPr lang="en-GB" sz="1050" b="0" baseline="0" dirty="0">
                          <a:solidFill>
                            <a:srgbClr val="002060"/>
                          </a:solidFill>
                          <a:latin typeface="Lato" panose="020F0502020204030203" pitchFamily="34" charset="0"/>
                        </a:rPr>
                        <a:t> </a:t>
                      </a:r>
                      <a:r>
                        <a:rPr lang="en-GB" sz="1050" b="0" dirty="0">
                          <a:solidFill>
                            <a:srgbClr val="002060"/>
                          </a:solidFill>
                          <a:latin typeface="Lato" panose="020F0502020204030203" pitchFamily="34" charset="0"/>
                        </a:rPr>
                        <a:t>or your memory</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8EE"/>
                    </a:solidFill>
                  </a:tcPr>
                </a:tc>
                <a:tc>
                  <a:txBody>
                    <a:bodyPr/>
                    <a:lstStyle/>
                    <a:p>
                      <a:pPr algn="ctr"/>
                      <a:r>
                        <a:rPr lang="en-GB" sz="1200" b="1" dirty="0">
                          <a:solidFill>
                            <a:srgbClr val="FF0000"/>
                          </a:solidFill>
                          <a:latin typeface="Lato" panose="020F0502020204030203" pitchFamily="34" charset="0"/>
                        </a:rPr>
                        <a:t>VISUALISE</a:t>
                      </a:r>
                      <a:endParaRPr lang="en-GB" sz="1050" b="1" dirty="0">
                        <a:solidFill>
                          <a:srgbClr val="FF0000"/>
                        </a:solidFill>
                        <a:latin typeface="Lato" panose="020F0502020204030203" pitchFamily="34" charset="0"/>
                      </a:endParaRPr>
                    </a:p>
                    <a:p>
                      <a:pPr algn="ctr"/>
                      <a:r>
                        <a:rPr lang="en-GB" sz="1050" b="0" dirty="0">
                          <a:solidFill>
                            <a:srgbClr val="002060"/>
                          </a:solidFill>
                          <a:latin typeface="Lato" panose="020F0502020204030203" pitchFamily="34" charset="0"/>
                        </a:rPr>
                        <a:t>the images</a:t>
                      </a:r>
                      <a:r>
                        <a:rPr lang="en-GB" sz="1050" b="0" baseline="0" dirty="0">
                          <a:solidFill>
                            <a:srgbClr val="002060"/>
                          </a:solidFill>
                          <a:latin typeface="Lato" panose="020F0502020204030203" pitchFamily="34" charset="0"/>
                        </a:rPr>
                        <a:t> in as much detail as possible</a:t>
                      </a:r>
                      <a:endParaRPr lang="en-GB" sz="1050" b="0" dirty="0">
                        <a:solidFill>
                          <a:srgbClr val="002060"/>
                        </a:solidFill>
                        <a:latin typeface="Lato" panose="020F0502020204030203"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8FC"/>
                    </a:solidFill>
                  </a:tcPr>
                </a:tc>
                <a:tc>
                  <a:txBody>
                    <a:bodyPr/>
                    <a:lstStyle/>
                    <a:p>
                      <a:pPr algn="ctr"/>
                      <a:r>
                        <a:rPr lang="en-GB" sz="1200" b="1" dirty="0">
                          <a:solidFill>
                            <a:srgbClr val="FF0000"/>
                          </a:solidFill>
                          <a:latin typeface="Lato" panose="020F0502020204030203" pitchFamily="34" charset="0"/>
                        </a:rPr>
                        <a:t>SUMMARISE</a:t>
                      </a:r>
                      <a:r>
                        <a:rPr lang="en-GB" sz="1050" b="0" dirty="0">
                          <a:solidFill>
                            <a:srgbClr val="002060"/>
                          </a:solidFill>
                          <a:latin typeface="Lato" panose="020F0502020204030203" pitchFamily="34" charset="0"/>
                        </a:rPr>
                        <a:t> </a:t>
                      </a:r>
                    </a:p>
                    <a:p>
                      <a:pPr algn="ctr"/>
                      <a:r>
                        <a:rPr lang="en-GB" sz="1050" b="0" dirty="0">
                          <a:solidFill>
                            <a:srgbClr val="002060"/>
                          </a:solidFill>
                          <a:latin typeface="Lato" panose="020F0502020204030203" pitchFamily="34" charset="0"/>
                        </a:rPr>
                        <a:t>the main ideas of the text in a few words</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8FC"/>
                    </a:solidFill>
                  </a:tcPr>
                </a:tc>
                <a:tc>
                  <a:txBody>
                    <a:bodyPr/>
                    <a:lstStyle/>
                    <a:p>
                      <a:pPr algn="ctr"/>
                      <a:r>
                        <a:rPr lang="en-GB" sz="1200" b="1" dirty="0">
                          <a:solidFill>
                            <a:srgbClr val="FF0000"/>
                          </a:solidFill>
                          <a:latin typeface="Lato" panose="020F0502020204030203" pitchFamily="34" charset="0"/>
                        </a:rPr>
                        <a:t>INFER</a:t>
                      </a:r>
                      <a:endParaRPr lang="en-GB" sz="1050" b="1" dirty="0">
                        <a:solidFill>
                          <a:srgbClr val="FF0000"/>
                        </a:solidFill>
                        <a:latin typeface="Lato" panose="020F0502020204030203" pitchFamily="34" charset="0"/>
                      </a:endParaRPr>
                    </a:p>
                    <a:p>
                      <a:pPr algn="ctr"/>
                      <a:r>
                        <a:rPr lang="en-GB" sz="1050" b="0" dirty="0">
                          <a:solidFill>
                            <a:srgbClr val="002060"/>
                          </a:solidFill>
                          <a:latin typeface="Lato" panose="020F0502020204030203" pitchFamily="34" charset="0"/>
                        </a:rPr>
                        <a:t>meanings that might be within the text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8FC"/>
                    </a:solidFill>
                  </a:tcPr>
                </a:tc>
                <a:tc>
                  <a:txBody>
                    <a:bodyPr/>
                    <a:lstStyle/>
                    <a:p>
                      <a:pPr algn="ctr"/>
                      <a:r>
                        <a:rPr lang="en-GB" sz="1200" b="1" dirty="0">
                          <a:solidFill>
                            <a:srgbClr val="FF0000"/>
                          </a:solidFill>
                          <a:latin typeface="Lato" panose="020F0502020204030203" pitchFamily="34" charset="0"/>
                        </a:rPr>
                        <a:t>PREDICT</a:t>
                      </a:r>
                      <a:endParaRPr lang="en-GB" sz="1050" b="1" dirty="0">
                        <a:solidFill>
                          <a:srgbClr val="FF0000"/>
                        </a:solidFill>
                        <a:latin typeface="Lato" panose="020F0502020204030203" pitchFamily="34" charset="0"/>
                      </a:endParaRPr>
                    </a:p>
                    <a:p>
                      <a:pPr algn="ctr"/>
                      <a:r>
                        <a:rPr lang="en-GB" sz="1050" b="0" dirty="0">
                          <a:solidFill>
                            <a:srgbClr val="002060"/>
                          </a:solidFill>
                          <a:latin typeface="Lato" panose="020F0502020204030203" pitchFamily="34" charset="0"/>
                        </a:rPr>
                        <a:t>what might happen next</a:t>
                      </a:r>
                      <a:r>
                        <a:rPr lang="en-GB" sz="1050" b="0" baseline="0" dirty="0">
                          <a:solidFill>
                            <a:srgbClr val="002060"/>
                          </a:solidFill>
                          <a:latin typeface="Lato" panose="020F0502020204030203" pitchFamily="34" charset="0"/>
                        </a:rPr>
                        <a:t> using details from the text</a:t>
                      </a:r>
                      <a:endParaRPr lang="en-GB" sz="1050" b="0" dirty="0">
                        <a:solidFill>
                          <a:srgbClr val="002060"/>
                        </a:solidFill>
                        <a:latin typeface="Lato" panose="020F0502020204030203"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8FC"/>
                    </a:solidFill>
                  </a:tcPr>
                </a:tc>
                <a:tc>
                  <a:txBody>
                    <a:bodyPr/>
                    <a:lstStyle/>
                    <a:p>
                      <a:pPr algn="ctr"/>
                      <a:r>
                        <a:rPr lang="en-GB" sz="1200" b="1" dirty="0">
                          <a:solidFill>
                            <a:srgbClr val="FF0000"/>
                          </a:solidFill>
                          <a:latin typeface="Lato" panose="020F0502020204030203" pitchFamily="34" charset="0"/>
                        </a:rPr>
                        <a:t>EXAMINE</a:t>
                      </a:r>
                      <a:endParaRPr lang="en-GB" sz="1050" b="1" dirty="0">
                        <a:solidFill>
                          <a:srgbClr val="FF0000"/>
                        </a:solidFill>
                        <a:latin typeface="Lato" panose="020F0502020204030203" pitchFamily="34" charset="0"/>
                      </a:endParaRPr>
                    </a:p>
                    <a:p>
                      <a:pPr algn="ctr"/>
                      <a:r>
                        <a:rPr lang="en-GB" sz="1050" b="0" dirty="0">
                          <a:solidFill>
                            <a:srgbClr val="002060"/>
                          </a:solidFill>
                          <a:latin typeface="Lato" panose="020F0502020204030203" pitchFamily="34" charset="0"/>
                        </a:rPr>
                        <a:t>how the writer uses words to construct</a:t>
                      </a:r>
                      <a:r>
                        <a:rPr lang="en-GB" sz="1050" b="0" baseline="0" dirty="0">
                          <a:solidFill>
                            <a:srgbClr val="002060"/>
                          </a:solidFill>
                          <a:latin typeface="Lato" panose="020F0502020204030203" pitchFamily="34" charset="0"/>
                        </a:rPr>
                        <a:t> meaning</a:t>
                      </a:r>
                      <a:endParaRPr lang="en-GB" sz="1050" b="0" dirty="0">
                        <a:solidFill>
                          <a:srgbClr val="002060"/>
                        </a:solidFill>
                        <a:latin typeface="Lato" panose="020F0502020204030203"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8FC"/>
                    </a:solidFill>
                  </a:tcPr>
                </a:tc>
                <a:extLst>
                  <a:ext uri="{0D108BD9-81ED-4DB2-BD59-A6C34878D82A}">
                    <a16:rowId xmlns:a16="http://schemas.microsoft.com/office/drawing/2014/main" val="4210128860"/>
                  </a:ext>
                </a:extLst>
              </a:tr>
              <a:tr h="270934">
                <a:tc vMerge="1">
                  <a:txBody>
                    <a:bodyPr/>
                    <a:lstStyle/>
                    <a:p>
                      <a:pPr algn="ctr"/>
                      <a:endParaRPr lang="en-GB" sz="1000" b="0" i="1" dirty="0">
                        <a:solidFill>
                          <a:schemeClr val="bg1"/>
                        </a:solidFill>
                        <a:latin typeface="Century Gothic" panose="020B0502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8">
                  <a:txBody>
                    <a:bodyPr/>
                    <a:lstStyle/>
                    <a:p>
                      <a:pPr algn="ctr"/>
                      <a:r>
                        <a:rPr lang="en-GB" sz="1400" b="1" i="0" kern="1200" dirty="0">
                          <a:solidFill>
                            <a:schemeClr val="bg1"/>
                          </a:solidFill>
                          <a:effectLst/>
                          <a:latin typeface="Lato" panose="020F0502020204030203" pitchFamily="34" charset="0"/>
                          <a:ea typeface="+mn-ea"/>
                          <a:cs typeface="+mn-cs"/>
                        </a:rPr>
                        <a:t>ASK THOUGHTFUL QUESTIONS TO HELP YOU UNDERSTAND THE TEXT</a:t>
                      </a:r>
                      <a:endParaRPr lang="en-GB" sz="1050" b="1" dirty="0">
                        <a:solidFill>
                          <a:schemeClr val="bg1"/>
                        </a:solidFill>
                        <a:latin typeface="Lato" panose="020F050202020403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en-GB" sz="1050" b="1"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endParaRPr lang="en-GB" sz="1050" b="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endParaRPr lang="en-GB" sz="1200" b="1" dirty="0">
                        <a:solidFill>
                          <a:srgbClr val="FF0000"/>
                        </a:solidFill>
                        <a:latin typeface="Lato" panose="020F0502020204030203"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6F8FC"/>
                    </a:solidFill>
                  </a:tcPr>
                </a:tc>
                <a:tc hMerge="1">
                  <a:txBody>
                    <a:bodyPr/>
                    <a:lstStyle/>
                    <a:p>
                      <a:pPr algn="ctr"/>
                      <a:endParaRPr lang="en-GB" sz="1050" b="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A"/>
                    </a:solidFill>
                  </a:tcPr>
                </a:tc>
                <a:tc hMerge="1">
                  <a:txBody>
                    <a:bodyPr/>
                    <a:lstStyle/>
                    <a:p>
                      <a:pPr algn="ctr"/>
                      <a:endParaRPr lang="en-GB" sz="1050" b="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A"/>
                    </a:solidFill>
                  </a:tcPr>
                </a:tc>
                <a:tc hMerge="1">
                  <a:txBody>
                    <a:bodyPr/>
                    <a:lstStyle/>
                    <a:p>
                      <a:pPr algn="ctr"/>
                      <a:endParaRPr lang="en-GB" sz="105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A"/>
                    </a:solidFill>
                  </a:tcPr>
                </a:tc>
                <a:tc hMerge="1">
                  <a:txBody>
                    <a:bodyPr/>
                    <a:lstStyle/>
                    <a:p>
                      <a:pPr algn="ctr"/>
                      <a:endParaRPr lang="en-GB" sz="1050" b="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A"/>
                    </a:solidFill>
                  </a:tcPr>
                </a:tc>
                <a:extLst>
                  <a:ext uri="{0D108BD9-81ED-4DB2-BD59-A6C34878D82A}">
                    <a16:rowId xmlns:a16="http://schemas.microsoft.com/office/drawing/2014/main" val="1879006716"/>
                  </a:ext>
                </a:extLst>
              </a:tr>
            </a:tbl>
          </a:graphicData>
        </a:graphic>
      </p:graphicFrame>
      <p:grpSp>
        <p:nvGrpSpPr>
          <p:cNvPr id="6" name="Group 5"/>
          <p:cNvGrpSpPr/>
          <p:nvPr/>
        </p:nvGrpSpPr>
        <p:grpSpPr>
          <a:xfrm>
            <a:off x="5709719" y="2971518"/>
            <a:ext cx="738462" cy="712334"/>
            <a:chOff x="3206569" y="2423806"/>
            <a:chExt cx="752955" cy="707366"/>
          </a:xfrm>
        </p:grpSpPr>
        <p:pic>
          <p:nvPicPr>
            <p:cNvPr id="7" name="Picture 2" descr="Image result for imagine ic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picture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70525" y="2902469"/>
            <a:ext cx="701206" cy="823818"/>
          </a:xfrm>
          <a:prstGeom prst="rect">
            <a:avLst/>
          </a:prstGeom>
        </p:spPr>
      </p:pic>
      <p:pic>
        <p:nvPicPr>
          <p:cNvPr id="10" name="Picture 4" descr="Image result for writing list icon"/>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5392" y="2966733"/>
            <a:ext cx="469483" cy="6601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31204" y="2936448"/>
            <a:ext cx="744252" cy="712334"/>
          </a:xfrm>
          <a:prstGeom prst="rect">
            <a:avLst/>
          </a:prstGeom>
        </p:spPr>
      </p:pic>
      <p:pic>
        <p:nvPicPr>
          <p:cNvPr id="12" name="Picture 11"/>
          <p:cNvPicPr>
            <a:picLocks noChangeAspect="1"/>
          </p:cNvPicPr>
          <p:nvPr/>
        </p:nvPicPr>
        <p:blipFill rotWithShape="1">
          <a:blip r:embed="rId7">
            <a:duotone>
              <a:schemeClr val="accent5">
                <a:shade val="45000"/>
                <a:satMod val="135000"/>
              </a:schemeClr>
              <a:prstClr val="white"/>
            </a:duotone>
          </a:blip>
          <a:srcRect r="5491" b="17816"/>
          <a:stretch/>
        </p:blipFill>
        <p:spPr>
          <a:xfrm>
            <a:off x="3148801" y="2972480"/>
            <a:ext cx="844990" cy="734798"/>
          </a:xfrm>
          <a:prstGeom prst="rect">
            <a:avLst/>
          </a:prstGeom>
        </p:spPr>
      </p:pic>
      <p:pic>
        <p:nvPicPr>
          <p:cNvPr id="13" name="Picture 12"/>
          <p:cNvPicPr>
            <a:picLocks noChangeAspect="1"/>
          </p:cNvPicPr>
          <p:nvPr/>
        </p:nvPicPr>
        <p:blipFill rotWithShape="1">
          <a:blip r:embed="rId8">
            <a:duotone>
              <a:schemeClr val="accent5">
                <a:shade val="45000"/>
                <a:satMod val="135000"/>
              </a:schemeClr>
              <a:prstClr val="white"/>
            </a:duotone>
          </a:blip>
          <a:srcRect b="19186"/>
          <a:stretch/>
        </p:blipFill>
        <p:spPr>
          <a:xfrm>
            <a:off x="1854234" y="2972475"/>
            <a:ext cx="846149" cy="683807"/>
          </a:xfrm>
          <a:prstGeom prst="rect">
            <a:avLst/>
          </a:prstGeom>
        </p:spPr>
      </p:pic>
      <p:pic>
        <p:nvPicPr>
          <p:cNvPr id="14" name="Picture 13"/>
          <p:cNvPicPr>
            <a:picLocks noChangeAspect="1"/>
          </p:cNvPicPr>
          <p:nvPr/>
        </p:nvPicPr>
        <p:blipFill rotWithShape="1">
          <a:blip r:embed="rId9">
            <a:duotone>
              <a:schemeClr val="accent5">
                <a:shade val="45000"/>
                <a:satMod val="135000"/>
              </a:schemeClr>
              <a:prstClr val="white"/>
            </a:duotone>
          </a:blip>
          <a:srcRect l="9752" t="14781" r="9444" b="31513"/>
          <a:stretch/>
        </p:blipFill>
        <p:spPr>
          <a:xfrm>
            <a:off x="9426380" y="3041194"/>
            <a:ext cx="964491" cy="641034"/>
          </a:xfrm>
          <a:prstGeom prst="rect">
            <a:avLst/>
          </a:prstGeom>
        </p:spPr>
      </p:pic>
      <p:pic>
        <p:nvPicPr>
          <p:cNvPr id="15" name="Picture 14"/>
          <p:cNvPicPr>
            <a:picLocks noChangeAspect="1"/>
          </p:cNvPicPr>
          <p:nvPr/>
        </p:nvPicPr>
        <p:blipFill rotWithShape="1">
          <a:blip r:embed="rId10">
            <a:duotone>
              <a:schemeClr val="accent5">
                <a:shade val="45000"/>
                <a:satMod val="135000"/>
              </a:schemeClr>
              <a:prstClr val="white"/>
            </a:duotone>
          </a:blip>
          <a:srcRect l="19250" r="21985" b="21255"/>
          <a:stretch/>
        </p:blipFill>
        <p:spPr>
          <a:xfrm>
            <a:off x="10845520" y="2936448"/>
            <a:ext cx="524787" cy="703205"/>
          </a:xfrm>
          <a:prstGeom prst="rect">
            <a:avLst/>
          </a:prstGeom>
        </p:spPr>
      </p:pic>
      <p:pic>
        <p:nvPicPr>
          <p:cNvPr id="16" name="Picture 15"/>
          <p:cNvPicPr>
            <a:picLocks noChangeAspect="1"/>
          </p:cNvPicPr>
          <p:nvPr/>
        </p:nvPicPr>
        <p:blipFill rotWithShape="1">
          <a:blip r:embed="rId11"/>
          <a:srcRect t="1" b="-7382"/>
          <a:stretch/>
        </p:blipFill>
        <p:spPr>
          <a:xfrm>
            <a:off x="578631" y="2936448"/>
            <a:ext cx="820954" cy="738145"/>
          </a:xfrm>
          <a:prstGeom prst="rect">
            <a:avLst/>
          </a:prstGeom>
        </p:spPr>
      </p:pic>
      <p:pic>
        <p:nvPicPr>
          <p:cNvPr id="17" name="Picture 16"/>
          <p:cNvPicPr>
            <a:picLocks noChangeAspect="1"/>
          </p:cNvPicPr>
          <p:nvPr/>
        </p:nvPicPr>
        <p:blipFill>
          <a:blip r:embed="rId12"/>
          <a:stretch>
            <a:fillRect/>
          </a:stretch>
        </p:blipFill>
        <p:spPr>
          <a:xfrm>
            <a:off x="464008" y="3530488"/>
            <a:ext cx="1063453" cy="583398"/>
          </a:xfrm>
          <a:prstGeom prst="rect">
            <a:avLst/>
          </a:prstGeom>
        </p:spPr>
      </p:pic>
      <p:sp>
        <p:nvSpPr>
          <p:cNvPr id="18" name="TextBox 17"/>
          <p:cNvSpPr txBox="1"/>
          <p:nvPr/>
        </p:nvSpPr>
        <p:spPr>
          <a:xfrm>
            <a:off x="1626781" y="510363"/>
            <a:ext cx="7953154" cy="369332"/>
          </a:xfrm>
          <a:prstGeom prst="rect">
            <a:avLst/>
          </a:prstGeom>
          <a:noFill/>
        </p:spPr>
        <p:txBody>
          <a:bodyPr wrap="square" rtlCol="0">
            <a:spAutoFit/>
          </a:bodyPr>
          <a:lstStyle/>
          <a:p>
            <a:r>
              <a:rPr lang="en-GB" dirty="0"/>
              <a:t>Editable reading ruler</a:t>
            </a:r>
          </a:p>
        </p:txBody>
      </p:sp>
    </p:spTree>
    <p:extLst>
      <p:ext uri="{BB962C8B-B14F-4D97-AF65-F5344CB8AC3E}">
        <p14:creationId xmlns:p14="http://schemas.microsoft.com/office/powerpoint/2010/main" val="387112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FFFFFF"/>
              </a:clrFrom>
              <a:clrTo>
                <a:srgbClr val="FFFFFF">
                  <a:alpha val="0"/>
                </a:srgbClr>
              </a:clrTo>
            </a:clrChange>
          </a:blip>
          <a:srcRect b="1495"/>
          <a:stretch/>
        </p:blipFill>
        <p:spPr>
          <a:xfrm>
            <a:off x="9678729" y="2881423"/>
            <a:ext cx="2590252" cy="3455767"/>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5904914" y="138792"/>
            <a:ext cx="6099711" cy="1968195"/>
          </a:xfrm>
          <a:prstGeom prst="rect">
            <a:avLst/>
          </a:prstGeom>
        </p:spPr>
      </p:pic>
      <p:sp>
        <p:nvSpPr>
          <p:cNvPr id="7" name="TextBox 6"/>
          <p:cNvSpPr txBox="1"/>
          <p:nvPr/>
        </p:nvSpPr>
        <p:spPr>
          <a:xfrm>
            <a:off x="9859617" y="3069203"/>
            <a:ext cx="1208599" cy="584775"/>
          </a:xfrm>
          <a:prstGeom prst="rect">
            <a:avLst/>
          </a:prstGeom>
          <a:noFill/>
        </p:spPr>
        <p:txBody>
          <a:bodyPr wrap="square" rtlCol="0">
            <a:spAutoFit/>
          </a:bodyPr>
          <a:lstStyle/>
          <a:p>
            <a:r>
              <a:rPr lang="en-GB" sz="3200" b="1" dirty="0">
                <a:latin typeface="Century Gothic" panose="020B0502020202020204" pitchFamily="34" charset="0"/>
              </a:rPr>
              <a:t>A</a:t>
            </a:r>
            <a:endParaRPr lang="en-GB" sz="1400" dirty="0">
              <a:latin typeface="Century Gothic" panose="020B0502020202020204" pitchFamily="34" charset="0"/>
            </a:endParaRPr>
          </a:p>
        </p:txBody>
      </p:sp>
      <p:sp>
        <p:nvSpPr>
          <p:cNvPr id="8" name="TextBox 7"/>
          <p:cNvSpPr txBox="1"/>
          <p:nvPr/>
        </p:nvSpPr>
        <p:spPr>
          <a:xfrm>
            <a:off x="10973855" y="4847252"/>
            <a:ext cx="1208599" cy="584775"/>
          </a:xfrm>
          <a:prstGeom prst="rect">
            <a:avLst/>
          </a:prstGeom>
          <a:noFill/>
        </p:spPr>
        <p:txBody>
          <a:bodyPr wrap="square" rtlCol="0">
            <a:spAutoFit/>
          </a:bodyPr>
          <a:lstStyle/>
          <a:p>
            <a:r>
              <a:rPr lang="en-GB" sz="3200" b="1" dirty="0">
                <a:latin typeface="Century Gothic" panose="020B0502020202020204" pitchFamily="34" charset="0"/>
              </a:rPr>
              <a:t>B</a:t>
            </a:r>
            <a:endParaRPr lang="en-GB" sz="1400" dirty="0">
              <a:latin typeface="Century Gothic" panose="020B0502020202020204" pitchFamily="34" charset="0"/>
            </a:endParaRPr>
          </a:p>
        </p:txBody>
      </p:sp>
      <p:pic>
        <p:nvPicPr>
          <p:cNvPr id="12" name="Picture 11">
            <a:extLst>
              <a:ext uri="{FF2B5EF4-FFF2-40B4-BE49-F238E27FC236}">
                <a16:creationId xmlns:a16="http://schemas.microsoft.com/office/drawing/2014/main" id="{44B2F1F9-05D4-A571-DEEF-A0F906E9E17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5584" y="2417503"/>
            <a:ext cx="2335539" cy="4229219"/>
          </a:xfrm>
          <a:prstGeom prst="rect">
            <a:avLst/>
          </a:prstGeom>
        </p:spPr>
      </p:pic>
      <p:pic>
        <p:nvPicPr>
          <p:cNvPr id="14" name="Picture 13">
            <a:extLst>
              <a:ext uri="{FF2B5EF4-FFF2-40B4-BE49-F238E27FC236}">
                <a16:creationId xmlns:a16="http://schemas.microsoft.com/office/drawing/2014/main" id="{23BAE0BC-3903-2A88-5546-19B47C94796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72025" y="4058428"/>
            <a:ext cx="1912777" cy="2387506"/>
          </a:xfrm>
          <a:prstGeom prst="rect">
            <a:avLst/>
          </a:prstGeom>
        </p:spPr>
      </p:pic>
      <p:pic>
        <p:nvPicPr>
          <p:cNvPr id="16" name="Picture 15">
            <a:extLst>
              <a:ext uri="{FF2B5EF4-FFF2-40B4-BE49-F238E27FC236}">
                <a16:creationId xmlns:a16="http://schemas.microsoft.com/office/drawing/2014/main" id="{15BA02B6-351F-ECFE-F860-DF6FB2BFE15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384802" y="4153999"/>
            <a:ext cx="2341403" cy="2387507"/>
          </a:xfrm>
          <a:prstGeom prst="rect">
            <a:avLst/>
          </a:prstGeom>
        </p:spPr>
      </p:pic>
      <p:pic>
        <p:nvPicPr>
          <p:cNvPr id="18" name="Picture 17">
            <a:extLst>
              <a:ext uri="{FF2B5EF4-FFF2-40B4-BE49-F238E27FC236}">
                <a16:creationId xmlns:a16="http://schemas.microsoft.com/office/drawing/2014/main" id="{F2A80E8E-64AD-4573-BAA8-84B730A0104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957073" y="4242329"/>
            <a:ext cx="2490787" cy="2094861"/>
          </a:xfrm>
          <a:prstGeom prst="rect">
            <a:avLst/>
          </a:prstGeom>
        </p:spPr>
      </p:pic>
    </p:spTree>
    <p:extLst>
      <p:ext uri="{BB962C8B-B14F-4D97-AF65-F5344CB8AC3E}">
        <p14:creationId xmlns:p14="http://schemas.microsoft.com/office/powerpoint/2010/main" val="306085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prstGeom prst="rect">
            <a:avLst/>
          </a:prstGeom>
        </p:spPr>
        <p:txBody>
          <a:bodyPr/>
          <a:lstStyle/>
          <a:p>
            <a:endParaRPr lang="en-GB" b="1" dirty="0"/>
          </a:p>
          <a:p>
            <a:endParaRPr lang="en-GB" b="1" dirty="0"/>
          </a:p>
          <a:p>
            <a:endParaRPr lang="en-GB" b="1" dirty="0"/>
          </a:p>
          <a:p>
            <a:endParaRPr lang="en-GB" b="1" dirty="0"/>
          </a:p>
          <a:p>
            <a:endParaRPr lang="en-GB" b="1" dirty="0"/>
          </a:p>
          <a:p>
            <a:endParaRPr lang="en-GB" b="1" dirty="0"/>
          </a:p>
        </p:txBody>
      </p:sp>
      <p:sp>
        <p:nvSpPr>
          <p:cNvPr id="5" name="Text Placeholder 4"/>
          <p:cNvSpPr>
            <a:spLocks noGrp="1"/>
          </p:cNvSpPr>
          <p:nvPr>
            <p:ph type="body" sz="quarter" idx="4294967295"/>
          </p:nvPr>
        </p:nvSpPr>
        <p:spPr>
          <a:xfrm>
            <a:off x="220662" y="0"/>
            <a:ext cx="11750675" cy="1735809"/>
          </a:xfrm>
          <a:prstGeom prst="rect">
            <a:avLst/>
          </a:prstGeom>
          <a:solidFill>
            <a:srgbClr val="FF99CC"/>
          </a:solidFill>
        </p:spPr>
        <p:txBody>
          <a:bodyPr>
            <a:normAutofit/>
          </a:bodyPr>
          <a:lstStyle/>
          <a:p>
            <a:pPr marL="0" indent="0">
              <a:buNone/>
            </a:pPr>
            <a:endParaRPr lang="en-GB" sz="2800" b="1" dirty="0">
              <a:solidFill>
                <a:schemeClr val="tx1"/>
              </a:solidFill>
              <a:latin typeface="Century Gothic" panose="020B0502020202020204" pitchFamily="34" charset="0"/>
            </a:endParaRPr>
          </a:p>
          <a:p>
            <a:pPr marL="0" indent="0" algn="ctr">
              <a:buNone/>
            </a:pPr>
            <a:r>
              <a:rPr lang="en-GB" sz="4000" b="1" dirty="0">
                <a:solidFill>
                  <a:schemeClr val="tx1"/>
                </a:solidFill>
                <a:latin typeface="Century Gothic" panose="020B0502020202020204" pitchFamily="34" charset="0"/>
              </a:rPr>
              <a:t>Collinear Points </a:t>
            </a:r>
            <a:endParaRPr lang="en-GB" sz="40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76152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7ADED35E-10F9-A21D-FE7F-46EE231AFB10}"/>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7582B718-B4D5-55C0-7F1F-80D208E96C25}"/>
              </a:ext>
            </a:extLst>
          </p:cNvPr>
          <p:cNvSpPr txBox="1"/>
          <p:nvPr/>
        </p:nvSpPr>
        <p:spPr>
          <a:xfrm>
            <a:off x="0" y="134513"/>
            <a:ext cx="10579100" cy="490798"/>
          </a:xfrm>
          <a:prstGeom prst="rect">
            <a:avLst/>
          </a:prstGeom>
          <a:solidFill>
            <a:schemeClr val="accent2"/>
          </a:solidFill>
        </p:spPr>
        <p:txBody>
          <a:bodyPr vert="horz" wrap="square" lIns="0" tIns="17865" rIns="0" bIns="0" rtlCol="0">
            <a:spAutoFit/>
          </a:bodyPr>
          <a:lstStyle/>
          <a:p>
            <a:pPr marL="11527" marR="4611" lvl="0" indent="0" algn="l" defTabSz="914400" rtl="0" eaLnBrk="1" fontAlgn="auto" latinLnBrk="0" hangingPunct="1">
              <a:lnSpc>
                <a:spcPct val="95900"/>
              </a:lnSpc>
              <a:spcBef>
                <a:spcPts val="141"/>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	</a:t>
            </a:r>
            <a:r>
              <a:rPr kumimoji="0" lang="en-GB"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rPr>
              <a:t>Key vocabulary:</a:t>
            </a:r>
            <a:endParaRPr kumimoji="0" lang="en-GB" sz="3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p:txBody>
      </p:sp>
      <p:pic>
        <p:nvPicPr>
          <p:cNvPr id="2" name="Picture 1">
            <a:extLst>
              <a:ext uri="{FF2B5EF4-FFF2-40B4-BE49-F238E27FC236}">
                <a16:creationId xmlns:a16="http://schemas.microsoft.com/office/drawing/2014/main" id="{EE18F6BB-F4AF-DD4D-6CA7-7CFFA58DDD16}"/>
              </a:ext>
            </a:extLst>
          </p:cNvPr>
          <p:cNvPicPr>
            <a:picLocks noChangeAspect="1"/>
          </p:cNvPicPr>
          <p:nvPr/>
        </p:nvPicPr>
        <p:blipFill rotWithShape="1">
          <a:blip r:embed="rId2"/>
          <a:srcRect b="6944"/>
          <a:stretch/>
        </p:blipFill>
        <p:spPr>
          <a:xfrm>
            <a:off x="11485921" y="0"/>
            <a:ext cx="717798" cy="6381750"/>
          </a:xfrm>
          <a:prstGeom prst="rect">
            <a:avLst/>
          </a:prstGeom>
        </p:spPr>
      </p:pic>
      <p:pic>
        <p:nvPicPr>
          <p:cNvPr id="8" name="Picture 2" descr="Vocabulary Icon Vector Isolated On White Background, Vocabulary Transparent  Sign Royalty Free Cliparts, Vectors, And Stock Illustration. Image  111598016.">
            <a:extLst>
              <a:ext uri="{FF2B5EF4-FFF2-40B4-BE49-F238E27FC236}">
                <a16:creationId xmlns:a16="http://schemas.microsoft.com/office/drawing/2014/main" id="{672E700F-A1A7-593F-3FAD-95F26A0F023E}"/>
              </a:ext>
            </a:extLst>
          </p:cNvPr>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110813" y="-15339"/>
            <a:ext cx="965200" cy="9652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A98BC42-9592-7E2D-4B03-D25F230997D0}"/>
              </a:ext>
            </a:extLst>
          </p:cNvPr>
          <p:cNvGrpSpPr/>
          <p:nvPr/>
        </p:nvGrpSpPr>
        <p:grpSpPr>
          <a:xfrm>
            <a:off x="304801" y="834217"/>
            <a:ext cx="10960100" cy="6213855"/>
            <a:chOff x="897203" y="755999"/>
            <a:chExt cx="8897592" cy="6463508"/>
          </a:xfrm>
        </p:grpSpPr>
        <p:grpSp>
          <p:nvGrpSpPr>
            <p:cNvPr id="12" name="Group 2">
              <a:extLst>
                <a:ext uri="{FF2B5EF4-FFF2-40B4-BE49-F238E27FC236}">
                  <a16:creationId xmlns:a16="http://schemas.microsoft.com/office/drawing/2014/main" id="{BF1A6A97-7E7C-4C0D-4218-70031D2EF3C8}"/>
                </a:ext>
              </a:extLst>
            </p:cNvPr>
            <p:cNvGrpSpPr/>
            <p:nvPr/>
          </p:nvGrpSpPr>
          <p:grpSpPr>
            <a:xfrm>
              <a:off x="897204" y="1015814"/>
              <a:ext cx="4098583" cy="2148654"/>
              <a:chOff x="0" y="0"/>
              <a:chExt cx="2489362" cy="1305031"/>
            </a:xfrm>
          </p:grpSpPr>
          <p:sp>
            <p:nvSpPr>
              <p:cNvPr id="37" name="Freeform 3">
                <a:extLst>
                  <a:ext uri="{FF2B5EF4-FFF2-40B4-BE49-F238E27FC236}">
                    <a16:creationId xmlns:a16="http://schemas.microsoft.com/office/drawing/2014/main" id="{60DAE7DB-D33C-8693-65AD-00E70144C977}"/>
                  </a:ext>
                </a:extLst>
              </p:cNvPr>
              <p:cNvSpPr/>
              <p:nvPr/>
            </p:nvSpPr>
            <p:spPr>
              <a:xfrm>
                <a:off x="0" y="0"/>
                <a:ext cx="2489362" cy="1305031"/>
              </a:xfrm>
              <a:custGeom>
                <a:avLst/>
                <a:gdLst/>
                <a:ahLst/>
                <a:cxnLst/>
                <a:rect l="l" t="t" r="r" b="b"/>
                <a:pathLst>
                  <a:path w="2489362" h="1305031">
                    <a:moveTo>
                      <a:pt x="0" y="0"/>
                    </a:moveTo>
                    <a:lnTo>
                      <a:pt x="2489362" y="0"/>
                    </a:lnTo>
                    <a:lnTo>
                      <a:pt x="2489362" y="1305031"/>
                    </a:lnTo>
                    <a:lnTo>
                      <a:pt x="0" y="1305031"/>
                    </a:lnTo>
                    <a:close/>
                  </a:path>
                </a:pathLst>
              </a:custGeom>
              <a:solidFill>
                <a:srgbClr val="FFFFFF"/>
              </a:solidFill>
              <a:ln w="19050">
                <a:solidFill>
                  <a:srgbClr val="7030A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grpSp>
          <p:nvGrpSpPr>
            <p:cNvPr id="13" name="Group 4">
              <a:extLst>
                <a:ext uri="{FF2B5EF4-FFF2-40B4-BE49-F238E27FC236}">
                  <a16:creationId xmlns:a16="http://schemas.microsoft.com/office/drawing/2014/main" id="{D051D3BD-0670-425A-D445-B8302804AC70}"/>
                </a:ext>
              </a:extLst>
            </p:cNvPr>
            <p:cNvGrpSpPr/>
            <p:nvPr/>
          </p:nvGrpSpPr>
          <p:grpSpPr>
            <a:xfrm>
              <a:off x="897204" y="4124961"/>
              <a:ext cx="4098583" cy="2148654"/>
              <a:chOff x="0" y="0"/>
              <a:chExt cx="2489362" cy="1305031"/>
            </a:xfrm>
          </p:grpSpPr>
          <p:sp>
            <p:nvSpPr>
              <p:cNvPr id="36" name="Freeform 5">
                <a:extLst>
                  <a:ext uri="{FF2B5EF4-FFF2-40B4-BE49-F238E27FC236}">
                    <a16:creationId xmlns:a16="http://schemas.microsoft.com/office/drawing/2014/main" id="{22C5BBAF-0FA7-4E76-3C49-004BD9F38341}"/>
                  </a:ext>
                </a:extLst>
              </p:cNvPr>
              <p:cNvSpPr/>
              <p:nvPr/>
            </p:nvSpPr>
            <p:spPr>
              <a:xfrm>
                <a:off x="0" y="0"/>
                <a:ext cx="2489362" cy="1305031"/>
              </a:xfrm>
              <a:custGeom>
                <a:avLst/>
                <a:gdLst/>
                <a:ahLst/>
                <a:cxnLst/>
                <a:rect l="l" t="t" r="r" b="b"/>
                <a:pathLst>
                  <a:path w="2489362" h="1305031">
                    <a:moveTo>
                      <a:pt x="0" y="0"/>
                    </a:moveTo>
                    <a:lnTo>
                      <a:pt x="2489362" y="0"/>
                    </a:lnTo>
                    <a:lnTo>
                      <a:pt x="2489362" y="1305031"/>
                    </a:lnTo>
                    <a:lnTo>
                      <a:pt x="0" y="1305031"/>
                    </a:lnTo>
                    <a:close/>
                  </a:path>
                </a:pathLst>
              </a:custGeom>
              <a:solidFill>
                <a:srgbClr val="FFFFFF"/>
              </a:solidFill>
              <a:ln w="19050">
                <a:solidFill>
                  <a:srgbClr val="7030A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grpSp>
        <p:grpSp>
          <p:nvGrpSpPr>
            <p:cNvPr id="14" name="Group 6">
              <a:extLst>
                <a:ext uri="{FF2B5EF4-FFF2-40B4-BE49-F238E27FC236}">
                  <a16:creationId xmlns:a16="http://schemas.microsoft.com/office/drawing/2014/main" id="{A2C29FF4-3988-6217-D2F6-CABBF9F6041C}"/>
                </a:ext>
              </a:extLst>
            </p:cNvPr>
            <p:cNvGrpSpPr/>
            <p:nvPr/>
          </p:nvGrpSpPr>
          <p:grpSpPr>
            <a:xfrm>
              <a:off x="5696212" y="1015814"/>
              <a:ext cx="4098583" cy="2148654"/>
              <a:chOff x="0" y="0"/>
              <a:chExt cx="2489362" cy="1305031"/>
            </a:xfrm>
          </p:grpSpPr>
          <p:sp>
            <p:nvSpPr>
              <p:cNvPr id="35" name="Freeform 7">
                <a:extLst>
                  <a:ext uri="{FF2B5EF4-FFF2-40B4-BE49-F238E27FC236}">
                    <a16:creationId xmlns:a16="http://schemas.microsoft.com/office/drawing/2014/main" id="{A53FCBFF-C2FE-B49C-2A6F-3FAB9E66E05B}"/>
                  </a:ext>
                </a:extLst>
              </p:cNvPr>
              <p:cNvSpPr/>
              <p:nvPr/>
            </p:nvSpPr>
            <p:spPr>
              <a:xfrm>
                <a:off x="0" y="0"/>
                <a:ext cx="2489362" cy="1305031"/>
              </a:xfrm>
              <a:custGeom>
                <a:avLst/>
                <a:gdLst/>
                <a:ahLst/>
                <a:cxnLst/>
                <a:rect l="l" t="t" r="r" b="b"/>
                <a:pathLst>
                  <a:path w="2489362" h="1305031">
                    <a:moveTo>
                      <a:pt x="0" y="0"/>
                    </a:moveTo>
                    <a:lnTo>
                      <a:pt x="2489362" y="0"/>
                    </a:lnTo>
                    <a:lnTo>
                      <a:pt x="2489362" y="1305031"/>
                    </a:lnTo>
                    <a:lnTo>
                      <a:pt x="0" y="1305031"/>
                    </a:lnTo>
                    <a:close/>
                  </a:path>
                </a:pathLst>
              </a:custGeom>
              <a:solidFill>
                <a:srgbClr val="FFFFFF"/>
              </a:solidFill>
              <a:ln w="19050">
                <a:solidFill>
                  <a:srgbClr val="7030A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grpSp>
          <p:nvGrpSpPr>
            <p:cNvPr id="15" name="Group 8">
              <a:extLst>
                <a:ext uri="{FF2B5EF4-FFF2-40B4-BE49-F238E27FC236}">
                  <a16:creationId xmlns:a16="http://schemas.microsoft.com/office/drawing/2014/main" id="{98295681-2004-D556-8C37-0E3E91EC7853}"/>
                </a:ext>
              </a:extLst>
            </p:cNvPr>
            <p:cNvGrpSpPr/>
            <p:nvPr/>
          </p:nvGrpSpPr>
          <p:grpSpPr>
            <a:xfrm>
              <a:off x="5696212" y="4124961"/>
              <a:ext cx="4098583" cy="2148654"/>
              <a:chOff x="0" y="0"/>
              <a:chExt cx="2489362" cy="1305031"/>
            </a:xfrm>
          </p:grpSpPr>
          <p:sp>
            <p:nvSpPr>
              <p:cNvPr id="34" name="Freeform 9">
                <a:extLst>
                  <a:ext uri="{FF2B5EF4-FFF2-40B4-BE49-F238E27FC236}">
                    <a16:creationId xmlns:a16="http://schemas.microsoft.com/office/drawing/2014/main" id="{39E53DFE-882A-9148-C0FC-BBB73C9B8A5C}"/>
                  </a:ext>
                </a:extLst>
              </p:cNvPr>
              <p:cNvSpPr/>
              <p:nvPr/>
            </p:nvSpPr>
            <p:spPr>
              <a:xfrm>
                <a:off x="0" y="0"/>
                <a:ext cx="2489362" cy="1305031"/>
              </a:xfrm>
              <a:custGeom>
                <a:avLst/>
                <a:gdLst/>
                <a:ahLst/>
                <a:cxnLst/>
                <a:rect l="l" t="t" r="r" b="b"/>
                <a:pathLst>
                  <a:path w="2489362" h="1305031">
                    <a:moveTo>
                      <a:pt x="0" y="0"/>
                    </a:moveTo>
                    <a:lnTo>
                      <a:pt x="2489362" y="0"/>
                    </a:lnTo>
                    <a:lnTo>
                      <a:pt x="2489362" y="1305031"/>
                    </a:lnTo>
                    <a:lnTo>
                      <a:pt x="0" y="1305031"/>
                    </a:lnTo>
                    <a:close/>
                  </a:path>
                </a:pathLst>
              </a:custGeom>
              <a:solidFill>
                <a:srgbClr val="FFFFFF"/>
              </a:solidFill>
              <a:ln w="19050">
                <a:solidFill>
                  <a:srgbClr val="7030A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grpSp>
          <p:nvGrpSpPr>
            <p:cNvPr id="16" name="Group 10">
              <a:extLst>
                <a:ext uri="{FF2B5EF4-FFF2-40B4-BE49-F238E27FC236}">
                  <a16:creationId xmlns:a16="http://schemas.microsoft.com/office/drawing/2014/main" id="{6C72770C-FCD0-57CF-6C62-C089B20D635C}"/>
                </a:ext>
              </a:extLst>
            </p:cNvPr>
            <p:cNvGrpSpPr/>
            <p:nvPr/>
          </p:nvGrpSpPr>
          <p:grpSpPr>
            <a:xfrm rot="5400000">
              <a:off x="2100136" y="-446933"/>
              <a:ext cx="519627" cy="2925494"/>
              <a:chOff x="3" y="-2029241"/>
              <a:chExt cx="3130550" cy="17624954"/>
            </a:xfrm>
          </p:grpSpPr>
          <p:sp>
            <p:nvSpPr>
              <p:cNvPr id="33" name="Freeform 11">
                <a:extLst>
                  <a:ext uri="{FF2B5EF4-FFF2-40B4-BE49-F238E27FC236}">
                    <a16:creationId xmlns:a16="http://schemas.microsoft.com/office/drawing/2014/main" id="{DFAA6D76-DE88-AAB8-A232-8B6E5A05B08A}"/>
                  </a:ext>
                </a:extLst>
              </p:cNvPr>
              <p:cNvSpPr/>
              <p:nvPr/>
            </p:nvSpPr>
            <p:spPr>
              <a:xfrm>
                <a:off x="3" y="-2029241"/>
                <a:ext cx="3130550" cy="17624954"/>
              </a:xfrm>
              <a:custGeom>
                <a:avLst/>
                <a:gdLst/>
                <a:ahLst/>
                <a:cxnLst/>
                <a:rect l="l" t="t" r="r" b="b"/>
                <a:pathLst>
                  <a:path w="3130550" h="15595704">
                    <a:moveTo>
                      <a:pt x="0" y="1123950"/>
                    </a:moveTo>
                    <a:lnTo>
                      <a:pt x="0" y="15595704"/>
                    </a:lnTo>
                    <a:lnTo>
                      <a:pt x="3130550" y="15595704"/>
                    </a:lnTo>
                    <a:lnTo>
                      <a:pt x="3130550" y="0"/>
                    </a:lnTo>
                    <a:close/>
                  </a:path>
                </a:pathLst>
              </a:custGeom>
              <a:solidFill>
                <a:srgbClr val="0294A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grpSp>
          <p:nvGrpSpPr>
            <p:cNvPr id="17" name="Group 12">
              <a:extLst>
                <a:ext uri="{FF2B5EF4-FFF2-40B4-BE49-F238E27FC236}">
                  <a16:creationId xmlns:a16="http://schemas.microsoft.com/office/drawing/2014/main" id="{79BDDE0C-BF49-2E34-F1D5-4EBC0A912396}"/>
                </a:ext>
              </a:extLst>
            </p:cNvPr>
            <p:cNvGrpSpPr/>
            <p:nvPr/>
          </p:nvGrpSpPr>
          <p:grpSpPr>
            <a:xfrm rot="-5400000">
              <a:off x="8072934" y="-446235"/>
              <a:ext cx="519627" cy="2924095"/>
              <a:chOff x="6" y="-2020822"/>
              <a:chExt cx="3130550" cy="17616525"/>
            </a:xfrm>
          </p:grpSpPr>
          <p:sp>
            <p:nvSpPr>
              <p:cNvPr id="32" name="Freeform 13">
                <a:extLst>
                  <a:ext uri="{FF2B5EF4-FFF2-40B4-BE49-F238E27FC236}">
                    <a16:creationId xmlns:a16="http://schemas.microsoft.com/office/drawing/2014/main" id="{4F332CD5-493A-0FAE-6796-8A94D945B9E5}"/>
                  </a:ext>
                </a:extLst>
              </p:cNvPr>
              <p:cNvSpPr/>
              <p:nvPr/>
            </p:nvSpPr>
            <p:spPr>
              <a:xfrm>
                <a:off x="6" y="-2020822"/>
                <a:ext cx="3130550" cy="17616525"/>
              </a:xfrm>
              <a:custGeom>
                <a:avLst/>
                <a:gdLst/>
                <a:ahLst/>
                <a:cxnLst/>
                <a:rect l="l" t="t" r="r" b="b"/>
                <a:pathLst>
                  <a:path w="3130550" h="15595704">
                    <a:moveTo>
                      <a:pt x="0" y="1123950"/>
                    </a:moveTo>
                    <a:lnTo>
                      <a:pt x="0" y="15595704"/>
                    </a:lnTo>
                    <a:lnTo>
                      <a:pt x="3130550" y="15595704"/>
                    </a:lnTo>
                    <a:lnTo>
                      <a:pt x="3130550" y="0"/>
                    </a:lnTo>
                    <a:close/>
                  </a:path>
                </a:pathLst>
              </a:custGeom>
              <a:solidFill>
                <a:srgbClr val="F0655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grpSp>
          <p:nvGrpSpPr>
            <p:cNvPr id="18" name="Group 14">
              <a:extLst>
                <a:ext uri="{FF2B5EF4-FFF2-40B4-BE49-F238E27FC236}">
                  <a16:creationId xmlns:a16="http://schemas.microsoft.com/office/drawing/2014/main" id="{B341422B-82BF-BC09-971E-99844202791A}"/>
                </a:ext>
              </a:extLst>
            </p:cNvPr>
            <p:cNvGrpSpPr/>
            <p:nvPr/>
          </p:nvGrpSpPr>
          <p:grpSpPr>
            <a:xfrm rot="5400000">
              <a:off x="2100137" y="2662214"/>
              <a:ext cx="519627" cy="2925495"/>
              <a:chOff x="0" y="-1865285"/>
              <a:chExt cx="3130550" cy="17624961"/>
            </a:xfrm>
          </p:grpSpPr>
          <p:sp>
            <p:nvSpPr>
              <p:cNvPr id="31" name="Freeform 15">
                <a:extLst>
                  <a:ext uri="{FF2B5EF4-FFF2-40B4-BE49-F238E27FC236}">
                    <a16:creationId xmlns:a16="http://schemas.microsoft.com/office/drawing/2014/main" id="{5DF1AF45-2064-B8F3-F503-C8709F74C101}"/>
                  </a:ext>
                </a:extLst>
              </p:cNvPr>
              <p:cNvSpPr/>
              <p:nvPr/>
            </p:nvSpPr>
            <p:spPr>
              <a:xfrm>
                <a:off x="0" y="-1865285"/>
                <a:ext cx="3130550" cy="17624961"/>
              </a:xfrm>
              <a:custGeom>
                <a:avLst/>
                <a:gdLst/>
                <a:ahLst/>
                <a:cxnLst/>
                <a:rect l="l" t="t" r="r" b="b"/>
                <a:pathLst>
                  <a:path w="3130550" h="15759669">
                    <a:moveTo>
                      <a:pt x="0" y="1123950"/>
                    </a:moveTo>
                    <a:lnTo>
                      <a:pt x="0" y="15759669"/>
                    </a:lnTo>
                    <a:lnTo>
                      <a:pt x="3130550" y="15759669"/>
                    </a:lnTo>
                    <a:lnTo>
                      <a:pt x="3130550" y="0"/>
                    </a:lnTo>
                    <a:close/>
                  </a:path>
                </a:pathLst>
              </a:custGeom>
              <a:solidFill>
                <a:srgbClr val="6344F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grpSp>
          <p:nvGrpSpPr>
            <p:cNvPr id="19" name="Group 16">
              <a:extLst>
                <a:ext uri="{FF2B5EF4-FFF2-40B4-BE49-F238E27FC236}">
                  <a16:creationId xmlns:a16="http://schemas.microsoft.com/office/drawing/2014/main" id="{1C2F84B7-BACE-638B-9DD9-277DFE7AF797}"/>
                </a:ext>
              </a:extLst>
            </p:cNvPr>
            <p:cNvGrpSpPr/>
            <p:nvPr/>
          </p:nvGrpSpPr>
          <p:grpSpPr>
            <a:xfrm rot="-5400000">
              <a:off x="8072934" y="2662913"/>
              <a:ext cx="519627" cy="2924095"/>
              <a:chOff x="6" y="-1856857"/>
              <a:chExt cx="3130550" cy="17616527"/>
            </a:xfrm>
          </p:grpSpPr>
          <p:sp>
            <p:nvSpPr>
              <p:cNvPr id="30" name="Freeform 17">
                <a:extLst>
                  <a:ext uri="{FF2B5EF4-FFF2-40B4-BE49-F238E27FC236}">
                    <a16:creationId xmlns:a16="http://schemas.microsoft.com/office/drawing/2014/main" id="{0F26A210-A52A-F102-9E6A-B67DB2DE43AE}"/>
                  </a:ext>
                </a:extLst>
              </p:cNvPr>
              <p:cNvSpPr/>
              <p:nvPr/>
            </p:nvSpPr>
            <p:spPr>
              <a:xfrm>
                <a:off x="6" y="-1856857"/>
                <a:ext cx="3130550" cy="17616527"/>
              </a:xfrm>
              <a:custGeom>
                <a:avLst/>
                <a:gdLst/>
                <a:ahLst/>
                <a:cxnLst/>
                <a:rect l="l" t="t" r="r" b="b"/>
                <a:pathLst>
                  <a:path w="3130550" h="15759669">
                    <a:moveTo>
                      <a:pt x="0" y="1123950"/>
                    </a:moveTo>
                    <a:lnTo>
                      <a:pt x="0" y="15759669"/>
                    </a:lnTo>
                    <a:lnTo>
                      <a:pt x="3130550" y="15759669"/>
                    </a:lnTo>
                    <a:lnTo>
                      <a:pt x="3130550" y="0"/>
                    </a:lnTo>
                    <a:close/>
                  </a:path>
                </a:pathLst>
              </a:custGeom>
              <a:solidFill>
                <a:srgbClr val="CA5CA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grpSp>
        <p:sp>
          <p:nvSpPr>
            <p:cNvPr id="20" name="AutoShape 18">
              <a:extLst>
                <a:ext uri="{FF2B5EF4-FFF2-40B4-BE49-F238E27FC236}">
                  <a16:creationId xmlns:a16="http://schemas.microsoft.com/office/drawing/2014/main" id="{35E18A32-8328-BC48-909B-50C351584745}"/>
                </a:ext>
              </a:extLst>
            </p:cNvPr>
            <p:cNvSpPr/>
            <p:nvPr/>
          </p:nvSpPr>
          <p:spPr>
            <a:xfrm>
              <a:off x="5146807" y="2027834"/>
              <a:ext cx="398386" cy="0"/>
            </a:xfrm>
            <a:prstGeom prst="line">
              <a:avLst/>
            </a:prstGeom>
            <a:ln w="19050" cap="rnd">
              <a:solidFill>
                <a:srgbClr val="FFFFFF"/>
              </a:solidFill>
              <a:prstDash val="solid"/>
              <a:headEnd type="none" w="sm" len="sm"/>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1" name="AutoShape 19">
              <a:extLst>
                <a:ext uri="{FF2B5EF4-FFF2-40B4-BE49-F238E27FC236}">
                  <a16:creationId xmlns:a16="http://schemas.microsoft.com/office/drawing/2014/main" id="{805D388C-7FF9-ABEE-1319-711803B5AE29}"/>
                </a:ext>
              </a:extLst>
            </p:cNvPr>
            <p:cNvSpPr/>
            <p:nvPr/>
          </p:nvSpPr>
          <p:spPr>
            <a:xfrm rot="-10800000">
              <a:off x="5146807" y="5331192"/>
              <a:ext cx="398386" cy="0"/>
            </a:xfrm>
            <a:prstGeom prst="line">
              <a:avLst/>
            </a:prstGeom>
            <a:ln w="19050" cap="rnd">
              <a:solidFill>
                <a:srgbClr val="FFFFFF"/>
              </a:solidFill>
              <a:prstDash val="solid"/>
              <a:headEnd type="none" w="sm" len="sm"/>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2" name="AutoShape 20">
              <a:extLst>
                <a:ext uri="{FF2B5EF4-FFF2-40B4-BE49-F238E27FC236}">
                  <a16:creationId xmlns:a16="http://schemas.microsoft.com/office/drawing/2014/main" id="{F9E76033-DD06-7017-DBF8-FFFEE6412FFE}"/>
                </a:ext>
              </a:extLst>
            </p:cNvPr>
            <p:cNvSpPr/>
            <p:nvPr/>
          </p:nvSpPr>
          <p:spPr>
            <a:xfrm rot="5400000">
              <a:off x="7546311" y="3493304"/>
              <a:ext cx="398386" cy="0"/>
            </a:xfrm>
            <a:prstGeom prst="line">
              <a:avLst/>
            </a:prstGeom>
            <a:ln w="19050" cap="rnd">
              <a:solidFill>
                <a:srgbClr val="FFFFFF"/>
              </a:solidFill>
              <a:prstDash val="solid"/>
              <a:headEnd type="none" w="sm" len="sm"/>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3" name="AutoShape 21">
              <a:extLst>
                <a:ext uri="{FF2B5EF4-FFF2-40B4-BE49-F238E27FC236}">
                  <a16:creationId xmlns:a16="http://schemas.microsoft.com/office/drawing/2014/main" id="{7F29F0B3-2100-E8B7-D633-55379655E693}"/>
                </a:ext>
              </a:extLst>
            </p:cNvPr>
            <p:cNvSpPr/>
            <p:nvPr/>
          </p:nvSpPr>
          <p:spPr>
            <a:xfrm rot="-5400000">
              <a:off x="2753872" y="3493304"/>
              <a:ext cx="398386" cy="0"/>
            </a:xfrm>
            <a:prstGeom prst="line">
              <a:avLst/>
            </a:prstGeom>
            <a:ln w="19050" cap="rnd">
              <a:solidFill>
                <a:srgbClr val="FFFFFF"/>
              </a:solidFill>
              <a:prstDash val="solid"/>
              <a:headEnd type="none" w="sm" len="sm"/>
              <a:tailEnd type="triangle" w="lg"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24" name="TextBox 23">
              <a:extLst>
                <a:ext uri="{FF2B5EF4-FFF2-40B4-BE49-F238E27FC236}">
                  <a16:creationId xmlns:a16="http://schemas.microsoft.com/office/drawing/2014/main" id="{98915AE8-DB2C-DF85-2E9A-B904B3AF0793}"/>
                </a:ext>
              </a:extLst>
            </p:cNvPr>
            <p:cNvSpPr txBox="1"/>
            <p:nvPr/>
          </p:nvSpPr>
          <p:spPr>
            <a:xfrm>
              <a:off x="1594945" y="824948"/>
              <a:ext cx="2342682" cy="381515"/>
            </a:xfrm>
            <a:prstGeom prst="rect">
              <a:avLst/>
            </a:prstGeom>
          </p:spPr>
          <p:txBody>
            <a:bodyPr wrap="square" lIns="0" tIns="0" rIns="0" bIns="0" rtlCol="0" anchor="t">
              <a:spAutoFit/>
            </a:bodyPr>
            <a:lstStyle/>
            <a:p>
              <a:pPr marL="0" marR="0" lvl="0" indent="0" algn="l" defTabSz="829909" rtl="0" eaLnBrk="1" fontAlgn="auto" latinLnBrk="0" hangingPunct="1">
                <a:lnSpc>
                  <a:spcPts val="2719"/>
                </a:lnSpc>
                <a:spcBef>
                  <a:spcPts val="0"/>
                </a:spcBef>
                <a:spcAft>
                  <a:spcPts val="0"/>
                </a:spcAft>
                <a:buClrTx/>
                <a:buSzTx/>
                <a:buFontTx/>
                <a:buNone/>
                <a:tabLst/>
                <a:defRPr/>
              </a:pPr>
              <a:r>
                <a:rPr kumimoji="0" lang="en-US" sz="1942" b="1" i="0" u="none" strike="noStrike" kern="1200" cap="none" spc="0" normalizeH="0" baseline="0" noProof="0" dirty="0">
                  <a:ln>
                    <a:noFill/>
                  </a:ln>
                  <a:solidFill>
                    <a:srgbClr val="FFFFFF"/>
                  </a:solidFill>
                  <a:effectLst/>
                  <a:uLnTx/>
                  <a:uFillTx/>
                  <a:latin typeface="Josefin Sans" pitchFamily="2" charset="0"/>
                  <a:ea typeface="+mn-ea"/>
                  <a:cs typeface="+mn-cs"/>
                </a:rPr>
                <a:t>Decode</a:t>
              </a:r>
              <a:r>
                <a:rPr kumimoji="0" lang="en-US" sz="1942" b="0" i="0" u="none" strike="noStrike" kern="1200" cap="none" spc="0" normalizeH="0" baseline="0" noProof="0" dirty="0">
                  <a:ln>
                    <a:noFill/>
                  </a:ln>
                  <a:solidFill>
                    <a:srgbClr val="FFFFFF"/>
                  </a:solidFill>
                  <a:effectLst/>
                  <a:uLnTx/>
                  <a:uFillTx/>
                  <a:latin typeface="Josefin Sans" pitchFamily="2" charset="0"/>
                  <a:ea typeface="+mn-ea"/>
                  <a:cs typeface="+mn-cs"/>
                </a:rPr>
                <a:t> the word</a:t>
              </a:r>
            </a:p>
          </p:txBody>
        </p:sp>
        <p:sp>
          <p:nvSpPr>
            <p:cNvPr id="25" name="TextBox 24">
              <a:extLst>
                <a:ext uri="{FF2B5EF4-FFF2-40B4-BE49-F238E27FC236}">
                  <a16:creationId xmlns:a16="http://schemas.microsoft.com/office/drawing/2014/main" id="{41B49B8E-15BA-DBA7-7FB7-022103B24137}"/>
                </a:ext>
              </a:extLst>
            </p:cNvPr>
            <p:cNvSpPr txBox="1"/>
            <p:nvPr/>
          </p:nvSpPr>
          <p:spPr>
            <a:xfrm>
              <a:off x="6435789" y="843165"/>
              <a:ext cx="2466895" cy="347822"/>
            </a:xfrm>
            <a:prstGeom prst="rect">
              <a:avLst/>
            </a:prstGeom>
          </p:spPr>
          <p:txBody>
            <a:bodyPr wrap="square" lIns="0" tIns="0" rIns="0" bIns="0" rtlCol="0" anchor="t">
              <a:spAutoFit/>
            </a:bodyPr>
            <a:lstStyle/>
            <a:p>
              <a:pPr marL="0" marR="0" lvl="0" indent="0" algn="r" defTabSz="829909" rtl="0" eaLnBrk="1" fontAlgn="auto" latinLnBrk="0" hangingPunct="1">
                <a:lnSpc>
                  <a:spcPts val="2719"/>
                </a:lnSpc>
                <a:spcBef>
                  <a:spcPts val="0"/>
                </a:spcBef>
                <a:spcAft>
                  <a:spcPts val="0"/>
                </a:spcAft>
                <a:buClrTx/>
                <a:buSzTx/>
                <a:buFontTx/>
                <a:buNone/>
                <a:tabLst/>
                <a:defRPr/>
              </a:pPr>
              <a:r>
                <a:rPr kumimoji="0" lang="en-US" sz="1942" b="1" i="0" u="none" strike="noStrike" kern="1200" cap="none" spc="0" normalizeH="0" baseline="0" noProof="0" dirty="0">
                  <a:ln>
                    <a:noFill/>
                  </a:ln>
                  <a:solidFill>
                    <a:srgbClr val="FFFFFF"/>
                  </a:solidFill>
                  <a:effectLst/>
                  <a:uLnTx/>
                  <a:uFillTx/>
                  <a:latin typeface="Josefin Sans" pitchFamily="2" charset="0"/>
                  <a:ea typeface="+mn-ea"/>
                  <a:cs typeface="+mn-cs"/>
                </a:rPr>
                <a:t>Definition</a:t>
              </a:r>
              <a:endParaRPr kumimoji="0" lang="en-US" sz="1942" b="0" i="0" u="none" strike="noStrike" kern="1200" cap="none" spc="0" normalizeH="0" baseline="0" noProof="0" dirty="0">
                <a:ln>
                  <a:noFill/>
                </a:ln>
                <a:solidFill>
                  <a:srgbClr val="FFFFFF"/>
                </a:solidFill>
                <a:effectLst/>
                <a:uLnTx/>
                <a:uFillTx/>
                <a:latin typeface="Josefin Sans" pitchFamily="2" charset="0"/>
                <a:ea typeface="+mn-ea"/>
                <a:cs typeface="+mn-cs"/>
              </a:endParaRPr>
            </a:p>
          </p:txBody>
        </p:sp>
        <p:sp>
          <p:nvSpPr>
            <p:cNvPr id="26" name="TextBox 25">
              <a:extLst>
                <a:ext uri="{FF2B5EF4-FFF2-40B4-BE49-F238E27FC236}">
                  <a16:creationId xmlns:a16="http://schemas.microsoft.com/office/drawing/2014/main" id="{9C1C4051-261F-623B-429C-FFAE83BD3075}"/>
                </a:ext>
              </a:extLst>
            </p:cNvPr>
            <p:cNvSpPr txBox="1"/>
            <p:nvPr/>
          </p:nvSpPr>
          <p:spPr>
            <a:xfrm>
              <a:off x="1483746" y="3952311"/>
              <a:ext cx="2925497" cy="347822"/>
            </a:xfrm>
            <a:prstGeom prst="rect">
              <a:avLst/>
            </a:prstGeom>
          </p:spPr>
          <p:txBody>
            <a:bodyPr wrap="square" lIns="0" tIns="0" rIns="0" bIns="0" rtlCol="0" anchor="t">
              <a:spAutoFit/>
            </a:bodyPr>
            <a:lstStyle/>
            <a:p>
              <a:pPr marL="0" marR="0" lvl="0" indent="0" algn="l" defTabSz="829909" rtl="0" eaLnBrk="1" fontAlgn="auto" latinLnBrk="0" hangingPunct="1">
                <a:lnSpc>
                  <a:spcPts val="2719"/>
                </a:lnSpc>
                <a:spcBef>
                  <a:spcPts val="0"/>
                </a:spcBef>
                <a:spcAft>
                  <a:spcPts val="0"/>
                </a:spcAft>
                <a:buClrTx/>
                <a:buSzTx/>
                <a:buFontTx/>
                <a:buNone/>
                <a:tabLst/>
                <a:defRPr/>
              </a:pPr>
              <a:r>
                <a:rPr kumimoji="0" lang="en-US" sz="1942" b="1" i="0" u="none" strike="noStrike" kern="1200" cap="none" spc="0" normalizeH="0" baseline="0" noProof="0" dirty="0">
                  <a:ln>
                    <a:noFill/>
                  </a:ln>
                  <a:solidFill>
                    <a:srgbClr val="FFFFFF"/>
                  </a:solidFill>
                  <a:effectLst/>
                  <a:uLnTx/>
                  <a:uFillTx/>
                  <a:latin typeface="Josefin Sans" pitchFamily="2" charset="0"/>
                  <a:ea typeface="+mn-ea"/>
                  <a:cs typeface="+mn-cs"/>
                </a:rPr>
                <a:t>Examples </a:t>
              </a:r>
              <a:endParaRPr kumimoji="0" lang="en-US" sz="1942" b="0" i="0" u="none" strike="noStrike" kern="1200" cap="none" spc="0" normalizeH="0" baseline="0" noProof="0" dirty="0">
                <a:ln>
                  <a:noFill/>
                </a:ln>
                <a:solidFill>
                  <a:srgbClr val="FFFFFF"/>
                </a:solidFill>
                <a:effectLst/>
                <a:uLnTx/>
                <a:uFillTx/>
                <a:latin typeface="Josefin Sans" pitchFamily="2" charset="0"/>
                <a:ea typeface="+mn-ea"/>
                <a:cs typeface="+mn-cs"/>
              </a:endParaRPr>
            </a:p>
          </p:txBody>
        </p:sp>
        <p:sp>
          <p:nvSpPr>
            <p:cNvPr id="27" name="TextBox 26">
              <a:extLst>
                <a:ext uri="{FF2B5EF4-FFF2-40B4-BE49-F238E27FC236}">
                  <a16:creationId xmlns:a16="http://schemas.microsoft.com/office/drawing/2014/main" id="{F48D0E3F-4437-DA19-3D47-A62C417CD5E1}"/>
                </a:ext>
              </a:extLst>
            </p:cNvPr>
            <p:cNvSpPr txBox="1"/>
            <p:nvPr/>
          </p:nvSpPr>
          <p:spPr>
            <a:xfrm>
              <a:off x="6206490" y="3936023"/>
              <a:ext cx="2925493" cy="347822"/>
            </a:xfrm>
            <a:prstGeom prst="rect">
              <a:avLst/>
            </a:prstGeom>
          </p:spPr>
          <p:txBody>
            <a:bodyPr wrap="square" lIns="0" tIns="0" rIns="0" bIns="0" rtlCol="0" anchor="t">
              <a:spAutoFit/>
            </a:bodyPr>
            <a:lstStyle/>
            <a:p>
              <a:pPr marL="0" marR="0" lvl="0" indent="0" algn="r" defTabSz="829909" rtl="0" eaLnBrk="1" fontAlgn="auto" latinLnBrk="0" hangingPunct="1">
                <a:lnSpc>
                  <a:spcPts val="2719"/>
                </a:lnSpc>
                <a:spcBef>
                  <a:spcPts val="0"/>
                </a:spcBef>
                <a:spcAft>
                  <a:spcPts val="0"/>
                </a:spcAft>
                <a:buClrTx/>
                <a:buSzTx/>
                <a:buFontTx/>
                <a:buNone/>
                <a:tabLst/>
                <a:defRPr/>
              </a:pPr>
              <a:r>
                <a:rPr kumimoji="0" lang="en-US" sz="1942" b="1" i="0" u="none" strike="noStrike" kern="1200" cap="none" spc="0" normalizeH="0" baseline="0" noProof="0" dirty="0">
                  <a:ln>
                    <a:noFill/>
                  </a:ln>
                  <a:solidFill>
                    <a:srgbClr val="FFFFFF"/>
                  </a:solidFill>
                  <a:effectLst/>
                  <a:uLnTx/>
                  <a:uFillTx/>
                  <a:latin typeface="Josefin Sans" pitchFamily="2" charset="0"/>
                  <a:ea typeface="+mn-ea"/>
                  <a:cs typeface="+mn-cs"/>
                </a:rPr>
                <a:t>Non-examples </a:t>
              </a:r>
              <a:endParaRPr kumimoji="0" lang="en-US" sz="1942" b="0" i="0" u="none" strike="noStrike" kern="1200" cap="none" spc="0" normalizeH="0" baseline="0" noProof="0" dirty="0">
                <a:ln>
                  <a:noFill/>
                </a:ln>
                <a:solidFill>
                  <a:srgbClr val="FFFFFF"/>
                </a:solidFill>
                <a:effectLst/>
                <a:uLnTx/>
                <a:uFillTx/>
                <a:latin typeface="Josefin Sans" pitchFamily="2" charset="0"/>
                <a:ea typeface="+mn-ea"/>
                <a:cs typeface="+mn-cs"/>
              </a:endParaRPr>
            </a:p>
          </p:txBody>
        </p:sp>
        <p:sp>
          <p:nvSpPr>
            <p:cNvPr id="28" name="TextBox 30">
              <a:extLst>
                <a:ext uri="{FF2B5EF4-FFF2-40B4-BE49-F238E27FC236}">
                  <a16:creationId xmlns:a16="http://schemas.microsoft.com/office/drawing/2014/main" id="{61276647-2AFE-326B-55B1-441C3F37F823}"/>
                </a:ext>
              </a:extLst>
            </p:cNvPr>
            <p:cNvSpPr txBox="1"/>
            <p:nvPr/>
          </p:nvSpPr>
          <p:spPr>
            <a:xfrm>
              <a:off x="943168" y="4484259"/>
              <a:ext cx="4052618" cy="305212"/>
            </a:xfrm>
            <a:prstGeom prst="rect">
              <a:avLst/>
            </a:prstGeom>
          </p:spPr>
          <p:txBody>
            <a:bodyPr wrap="square" lIns="0" tIns="0" rIns="0" bIns="0" rtlCol="0" anchor="t">
              <a:spAutoFit/>
            </a:bodyPr>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Roboto"/>
                <a:ea typeface="+mn-ea"/>
                <a:cs typeface="+mn-cs"/>
              </a:endParaRPr>
            </a:p>
          </p:txBody>
        </p:sp>
        <p:sp>
          <p:nvSpPr>
            <p:cNvPr id="29" name="TextBox 31">
              <a:extLst>
                <a:ext uri="{FF2B5EF4-FFF2-40B4-BE49-F238E27FC236}">
                  <a16:creationId xmlns:a16="http://schemas.microsoft.com/office/drawing/2014/main" id="{F929EB73-BD28-C5A6-AEE0-02DD0DDB2BF7}"/>
                </a:ext>
              </a:extLst>
            </p:cNvPr>
            <p:cNvSpPr txBox="1"/>
            <p:nvPr/>
          </p:nvSpPr>
          <p:spPr>
            <a:xfrm>
              <a:off x="943168" y="6626040"/>
              <a:ext cx="6504399" cy="593467"/>
            </a:xfrm>
            <a:prstGeom prst="rect">
              <a:avLst/>
            </a:prstGeom>
          </p:spPr>
          <p:txBody>
            <a:bodyPr lIns="0" tIns="0" rIns="0" bIns="0" rtlCol="0" anchor="t">
              <a:spAutoFit/>
            </a:bodyPr>
            <a:lstStyle/>
            <a:p>
              <a:pPr marL="0" marR="0" lvl="0" indent="0" algn="l" defTabSz="829909" rtl="0" eaLnBrk="1" fontAlgn="auto" latinLnBrk="0" hangingPunct="1">
                <a:lnSpc>
                  <a:spcPts val="4193"/>
                </a:lnSpc>
                <a:spcBef>
                  <a:spcPts val="0"/>
                </a:spcBef>
                <a:spcAft>
                  <a:spcPts val="0"/>
                </a:spcAft>
                <a:buClrTx/>
                <a:buSzTx/>
                <a:buFontTx/>
                <a:buNone/>
                <a:tabLst/>
                <a:defRPr/>
              </a:pPr>
              <a:endParaRPr kumimoji="0" lang="en-US" sz="2995" b="0" i="0" u="none" strike="noStrike" kern="1200" cap="none" spc="0" normalizeH="0" baseline="0" noProof="0" dirty="0">
                <a:ln>
                  <a:noFill/>
                </a:ln>
                <a:solidFill>
                  <a:srgbClr val="000000"/>
                </a:solidFill>
                <a:effectLst/>
                <a:uLnTx/>
                <a:uFillTx/>
                <a:latin typeface="Josefin Sans" pitchFamily="2" charset="0"/>
                <a:ea typeface="+mn-ea"/>
                <a:cs typeface="+mn-cs"/>
              </a:endParaRPr>
            </a:p>
          </p:txBody>
        </p:sp>
      </p:grpSp>
      <p:sp>
        <p:nvSpPr>
          <p:cNvPr id="40" name="Rounded Rectangle 39">
            <a:extLst>
              <a:ext uri="{FF2B5EF4-FFF2-40B4-BE49-F238E27FC236}">
                <a16:creationId xmlns:a16="http://schemas.microsoft.com/office/drawing/2014/main" id="{5589D4B9-8268-26E1-7B5E-EB4FE3844623}"/>
              </a:ext>
            </a:extLst>
          </p:cNvPr>
          <p:cNvSpPr/>
          <p:nvPr/>
        </p:nvSpPr>
        <p:spPr>
          <a:xfrm>
            <a:off x="4415587" y="2610430"/>
            <a:ext cx="3024337" cy="1659751"/>
          </a:xfrm>
          <a:prstGeom prst="roundRect">
            <a:avLst/>
          </a:prstGeom>
          <a:solidFill>
            <a:srgbClr val="FFFF6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88" tIns="41494" rIns="82988" bIns="41494" numCol="1" spcCol="0" rtlCol="0" fromWordArt="0" anchor="ctr" anchorCtr="0" forceAA="0" compatLnSpc="1">
            <a:prstTxWarp prst="textNoShape">
              <a:avLst/>
            </a:prstTxWarp>
            <a:noAutofit/>
          </a:bodyPr>
          <a:lstStyle/>
          <a:p>
            <a:pPr marL="0" marR="0" lvl="0" indent="0" algn="ctr" defTabSz="829909"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entury Gothic"/>
                <a:ea typeface="+mn-ea"/>
                <a:cs typeface="+mn-cs"/>
              </a:rPr>
              <a:t>Collinear </a:t>
            </a:r>
            <a:endParaRPr kumimoji="0" lang="en-GB" sz="363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41" name="Rectangle 40">
            <a:extLst>
              <a:ext uri="{FF2B5EF4-FFF2-40B4-BE49-F238E27FC236}">
                <a16:creationId xmlns:a16="http://schemas.microsoft.com/office/drawing/2014/main" id="{FEB84289-9F25-9928-667B-19691A2ED10A}"/>
              </a:ext>
            </a:extLst>
          </p:cNvPr>
          <p:cNvSpPr/>
          <p:nvPr/>
        </p:nvSpPr>
        <p:spPr>
          <a:xfrm>
            <a:off x="1941234" y="1391917"/>
            <a:ext cx="369257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öhne"/>
                <a:ea typeface="+mn-ea"/>
                <a:cs typeface="+mn-cs"/>
              </a:rPr>
              <a:t>.</a:t>
            </a:r>
            <a:endParaRPr kumimoji="0" lang="en-GB" sz="1800" b="0"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5" name="Picture 4">
            <a:extLst>
              <a:ext uri="{FF2B5EF4-FFF2-40B4-BE49-F238E27FC236}">
                <a16:creationId xmlns:a16="http://schemas.microsoft.com/office/drawing/2014/main" id="{C20A987F-6BF5-0A67-653B-DEC2A9B8405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133" b="95904" l="2661" r="94013">
                        <a14:foregroundMark x1="21951" y1="18554" x2="26829" y2="16867"/>
                        <a14:foregroundMark x1="26829" y1="16867" x2="26829" y2="16867"/>
                        <a14:foregroundMark x1="15965" y1="29880" x2="15965" y2="35663"/>
                        <a14:foregroundMark x1="74945" y1="52048" x2="78714" y2="53012"/>
                        <a14:foregroundMark x1="69401" y1="61687" x2="72284" y2="64096"/>
                        <a14:foregroundMark x1="56098" y1="75422" x2="58315" y2="77108"/>
                      </a14:backgroundRemoval>
                    </a14:imgEffect>
                  </a14:imgLayer>
                </a14:imgProps>
              </a:ext>
            </a:extLst>
          </a:blip>
          <a:stretch>
            <a:fillRect/>
          </a:stretch>
        </p:blipFill>
        <p:spPr>
          <a:xfrm>
            <a:off x="462703" y="800941"/>
            <a:ext cx="613944" cy="564937"/>
          </a:xfrm>
          <a:prstGeom prst="rect">
            <a:avLst/>
          </a:prstGeom>
        </p:spPr>
      </p:pic>
      <p:pic>
        <p:nvPicPr>
          <p:cNvPr id="6" name="Picture 5">
            <a:extLst>
              <a:ext uri="{FF2B5EF4-FFF2-40B4-BE49-F238E27FC236}">
                <a16:creationId xmlns:a16="http://schemas.microsoft.com/office/drawing/2014/main" id="{4294C22E-3491-EDFA-902A-C673F96C75D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904" b="96697" l="2806" r="93878"/>
                    </a14:imgEffect>
                  </a14:imgLayer>
                </a14:imgProps>
              </a:ext>
            </a:extLst>
          </a:blip>
          <a:stretch>
            <a:fillRect/>
          </a:stretch>
        </p:blipFill>
        <p:spPr>
          <a:xfrm>
            <a:off x="454752" y="3840042"/>
            <a:ext cx="501596" cy="426101"/>
          </a:xfrm>
          <a:prstGeom prst="rect">
            <a:avLst/>
          </a:prstGeom>
        </p:spPr>
      </p:pic>
      <p:pic>
        <p:nvPicPr>
          <p:cNvPr id="44" name="Picture 43">
            <a:extLst>
              <a:ext uri="{FF2B5EF4-FFF2-40B4-BE49-F238E27FC236}">
                <a16:creationId xmlns:a16="http://schemas.microsoft.com/office/drawing/2014/main" id="{FE9DA2D2-0108-5618-109C-4178B8B8289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128" b="92908" l="7767" r="91586"/>
                    </a14:imgEffect>
                  </a14:imgLayer>
                </a14:imgProps>
              </a:ext>
            </a:extLst>
          </a:blip>
          <a:stretch>
            <a:fillRect/>
          </a:stretch>
        </p:blipFill>
        <p:spPr>
          <a:xfrm>
            <a:off x="10448445" y="819871"/>
            <a:ext cx="577540" cy="527076"/>
          </a:xfrm>
          <a:prstGeom prst="rect">
            <a:avLst/>
          </a:prstGeom>
        </p:spPr>
      </p:pic>
      <p:pic>
        <p:nvPicPr>
          <p:cNvPr id="45" name="Picture 44">
            <a:extLst>
              <a:ext uri="{FF2B5EF4-FFF2-40B4-BE49-F238E27FC236}">
                <a16:creationId xmlns:a16="http://schemas.microsoft.com/office/drawing/2014/main" id="{FE04D670-2EE7-4437-2390-CA46765CB42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2703" b="94932" l="2141" r="98471">
                        <a14:foregroundMark x1="16514" y1="13514" x2="13761" y2="17230"/>
                        <a14:foregroundMark x1="46177" y1="52365" x2="46789" y2="52703"/>
                        <a14:foregroundMark x1="51070" y1="52703" x2="51682" y2="52703"/>
                        <a14:foregroundMark x1="60245" y1="48649" x2="61162" y2="48649"/>
                        <a14:foregroundMark x1="66667" y1="46959" x2="66667" y2="46959"/>
                        <a14:backgroundMark x1="44648" y1="54054" x2="45566" y2="54054"/>
                        <a14:backgroundMark x1="50765" y1="54730" x2="51070" y2="54054"/>
                      </a14:backgroundRemoval>
                    </a14:imgEffect>
                  </a14:imgLayer>
                </a14:imgProps>
              </a:ext>
            </a:extLst>
          </a:blip>
          <a:stretch>
            <a:fillRect/>
          </a:stretch>
        </p:blipFill>
        <p:spPr>
          <a:xfrm>
            <a:off x="10575724" y="3840042"/>
            <a:ext cx="533351" cy="482789"/>
          </a:xfrm>
          <a:prstGeom prst="rect">
            <a:avLst/>
          </a:prstGeom>
        </p:spPr>
      </p:pic>
    </p:spTree>
    <p:extLst>
      <p:ext uri="{BB962C8B-B14F-4D97-AF65-F5344CB8AC3E}">
        <p14:creationId xmlns:p14="http://schemas.microsoft.com/office/powerpoint/2010/main" val="136114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817AE14-2B66-03E9-BB98-858291ECE28C}"/>
              </a:ext>
            </a:extLst>
          </p:cNvPr>
          <p:cNvSpPr/>
          <p:nvPr/>
        </p:nvSpPr>
        <p:spPr>
          <a:xfrm>
            <a:off x="9374300" y="5905596"/>
            <a:ext cx="1091681" cy="4490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Trebuchet MS" panose="020B0603020202020204"/>
            </a:endParaRPr>
          </a:p>
        </p:txBody>
      </p:sp>
      <p:sp>
        <p:nvSpPr>
          <p:cNvPr id="4" name="TextBox 3">
            <a:extLst>
              <a:ext uri="{FF2B5EF4-FFF2-40B4-BE49-F238E27FC236}">
                <a16:creationId xmlns:a16="http://schemas.microsoft.com/office/drawing/2014/main" id="{73DCB704-90BF-6428-8497-CD785189DF2C}"/>
              </a:ext>
            </a:extLst>
          </p:cNvPr>
          <p:cNvSpPr txBox="1"/>
          <p:nvPr/>
        </p:nvSpPr>
        <p:spPr>
          <a:xfrm>
            <a:off x="2359938" y="269352"/>
            <a:ext cx="7782848" cy="76944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2200" dirty="0">
                <a:solidFill>
                  <a:srgbClr val="000000"/>
                </a:solidFill>
                <a:latin typeface="Trebuchet MS" panose="020B0603020202020204"/>
              </a:rPr>
              <a:t>How can we use vectors to show that these three points form a straight line?</a:t>
            </a:r>
          </a:p>
        </p:txBody>
      </p:sp>
      <p:grpSp>
        <p:nvGrpSpPr>
          <p:cNvPr id="16" name="Group 15">
            <a:extLst>
              <a:ext uri="{FF2B5EF4-FFF2-40B4-BE49-F238E27FC236}">
                <a16:creationId xmlns:a16="http://schemas.microsoft.com/office/drawing/2014/main" id="{F5CFE191-6D53-31D6-93C8-E169FAE07FB4}"/>
              </a:ext>
            </a:extLst>
          </p:cNvPr>
          <p:cNvGrpSpPr/>
          <p:nvPr/>
        </p:nvGrpSpPr>
        <p:grpSpPr>
          <a:xfrm>
            <a:off x="2596461" y="2230317"/>
            <a:ext cx="1296000" cy="936000"/>
            <a:chOff x="1583558" y="2271379"/>
            <a:chExt cx="1296000" cy="936000"/>
          </a:xfrm>
        </p:grpSpPr>
        <p:cxnSp>
          <p:nvCxnSpPr>
            <p:cNvPr id="11" name="Straight Connector 10">
              <a:extLst>
                <a:ext uri="{FF2B5EF4-FFF2-40B4-BE49-F238E27FC236}">
                  <a16:creationId xmlns:a16="http://schemas.microsoft.com/office/drawing/2014/main" id="{D8A2B334-7E63-CFB9-B4E7-7169211093FF}"/>
                </a:ext>
              </a:extLst>
            </p:cNvPr>
            <p:cNvCxnSpPr>
              <a:cxnSpLocks/>
            </p:cNvCxnSpPr>
            <p:nvPr/>
          </p:nvCxnSpPr>
          <p:spPr>
            <a:xfrm>
              <a:off x="1583558" y="2271379"/>
              <a:ext cx="1296000" cy="936000"/>
            </a:xfrm>
            <a:prstGeom prst="line">
              <a:avLst/>
            </a:prstGeom>
            <a:ln w="50800">
              <a:solidFill>
                <a:schemeClr val="accent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1A3EB49-297E-0429-ABB3-06BE1D22EA8A}"/>
                </a:ext>
              </a:extLst>
            </p:cNvPr>
            <p:cNvCxnSpPr>
              <a:cxnSpLocks noChangeAspect="1"/>
            </p:cNvCxnSpPr>
            <p:nvPr/>
          </p:nvCxnSpPr>
          <p:spPr>
            <a:xfrm>
              <a:off x="2247915" y="2739379"/>
              <a:ext cx="95726" cy="69135"/>
            </a:xfrm>
            <a:prstGeom prst="line">
              <a:avLst/>
            </a:prstGeom>
            <a:ln w="50800">
              <a:solidFill>
                <a:schemeClr val="accent1"/>
              </a:solidFill>
              <a:tailEnd type="triangle" w="lg" len="med"/>
            </a:ln>
          </p:spPr>
          <p:style>
            <a:lnRef idx="1">
              <a:schemeClr val="dk1"/>
            </a:lnRef>
            <a:fillRef idx="0">
              <a:schemeClr val="dk1"/>
            </a:fillRef>
            <a:effectRef idx="0">
              <a:schemeClr val="dk1"/>
            </a:effectRef>
            <a:fontRef idx="minor">
              <a:schemeClr val="tx1"/>
            </a:fontRef>
          </p:style>
        </p:cxnSp>
      </p:grpSp>
      <p:grpSp>
        <p:nvGrpSpPr>
          <p:cNvPr id="18" name="Group 17">
            <a:extLst>
              <a:ext uri="{FF2B5EF4-FFF2-40B4-BE49-F238E27FC236}">
                <a16:creationId xmlns:a16="http://schemas.microsoft.com/office/drawing/2014/main" id="{3C539747-72C9-8FC6-4E5B-62DD7D370C2E}"/>
              </a:ext>
            </a:extLst>
          </p:cNvPr>
          <p:cNvGrpSpPr/>
          <p:nvPr/>
        </p:nvGrpSpPr>
        <p:grpSpPr>
          <a:xfrm>
            <a:off x="3887196" y="3166317"/>
            <a:ext cx="1296000" cy="936000"/>
            <a:chOff x="1583558" y="2271379"/>
            <a:chExt cx="1296000" cy="936000"/>
          </a:xfrm>
        </p:grpSpPr>
        <p:cxnSp>
          <p:nvCxnSpPr>
            <p:cNvPr id="19" name="Straight Connector 18">
              <a:extLst>
                <a:ext uri="{FF2B5EF4-FFF2-40B4-BE49-F238E27FC236}">
                  <a16:creationId xmlns:a16="http://schemas.microsoft.com/office/drawing/2014/main" id="{D105D3D5-8938-F07F-85BF-D8B735ADA068}"/>
                </a:ext>
              </a:extLst>
            </p:cNvPr>
            <p:cNvCxnSpPr>
              <a:cxnSpLocks/>
            </p:cNvCxnSpPr>
            <p:nvPr/>
          </p:nvCxnSpPr>
          <p:spPr>
            <a:xfrm>
              <a:off x="1583558" y="2271379"/>
              <a:ext cx="1296000" cy="936000"/>
            </a:xfrm>
            <a:prstGeom prst="line">
              <a:avLst/>
            </a:prstGeom>
            <a:ln w="50800">
              <a:solidFill>
                <a:schemeClr val="accent1"/>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72617D8F-F5AB-E583-BF3E-7BD01F4904D9}"/>
                </a:ext>
              </a:extLst>
            </p:cNvPr>
            <p:cNvCxnSpPr>
              <a:cxnSpLocks noChangeAspect="1"/>
            </p:cNvCxnSpPr>
            <p:nvPr/>
          </p:nvCxnSpPr>
          <p:spPr>
            <a:xfrm>
              <a:off x="2247915" y="2739379"/>
              <a:ext cx="95726" cy="69135"/>
            </a:xfrm>
            <a:prstGeom prst="line">
              <a:avLst/>
            </a:prstGeom>
            <a:ln w="50800">
              <a:solidFill>
                <a:schemeClr val="accent1"/>
              </a:solidFill>
              <a:tailEnd type="triangle" w="lg" len="med"/>
            </a:ln>
          </p:spPr>
          <p:style>
            <a:lnRef idx="1">
              <a:schemeClr val="dk1"/>
            </a:lnRef>
            <a:fillRef idx="0">
              <a:schemeClr val="dk1"/>
            </a:fillRef>
            <a:effectRef idx="0">
              <a:schemeClr val="dk1"/>
            </a:effectRef>
            <a:fontRef idx="minor">
              <a:schemeClr val="tx1"/>
            </a:fontRef>
          </p:style>
        </p:cxnSp>
      </p:grpSp>
      <p:sp>
        <p:nvSpPr>
          <p:cNvPr id="5" name="Oval 4">
            <a:extLst>
              <a:ext uri="{FF2B5EF4-FFF2-40B4-BE49-F238E27FC236}">
                <a16:creationId xmlns:a16="http://schemas.microsoft.com/office/drawing/2014/main" id="{49366F5D-06C5-B398-5991-41CE8689823B}"/>
              </a:ext>
            </a:extLst>
          </p:cNvPr>
          <p:cNvSpPr/>
          <p:nvPr/>
        </p:nvSpPr>
        <p:spPr>
          <a:xfrm>
            <a:off x="2524461" y="2158317"/>
            <a:ext cx="144000" cy="144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latin typeface="Trebuchet MS" panose="020B0603020202020204"/>
            </a:endParaRPr>
          </a:p>
        </p:txBody>
      </p:sp>
      <p:sp>
        <p:nvSpPr>
          <p:cNvPr id="6" name="Oval 5">
            <a:extLst>
              <a:ext uri="{FF2B5EF4-FFF2-40B4-BE49-F238E27FC236}">
                <a16:creationId xmlns:a16="http://schemas.microsoft.com/office/drawing/2014/main" id="{89C11822-07A8-C14C-3346-1122A0577DBF}"/>
              </a:ext>
            </a:extLst>
          </p:cNvPr>
          <p:cNvSpPr/>
          <p:nvPr/>
        </p:nvSpPr>
        <p:spPr>
          <a:xfrm>
            <a:off x="3815196" y="3094488"/>
            <a:ext cx="144000" cy="144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latin typeface="Trebuchet MS" panose="020B0603020202020204"/>
            </a:endParaRPr>
          </a:p>
        </p:txBody>
      </p:sp>
      <p:sp>
        <p:nvSpPr>
          <p:cNvPr id="7" name="Oval 6">
            <a:extLst>
              <a:ext uri="{FF2B5EF4-FFF2-40B4-BE49-F238E27FC236}">
                <a16:creationId xmlns:a16="http://schemas.microsoft.com/office/drawing/2014/main" id="{CADD2C1A-68D9-62C0-E903-A8C0EA8A2641}"/>
              </a:ext>
            </a:extLst>
          </p:cNvPr>
          <p:cNvSpPr/>
          <p:nvPr/>
        </p:nvSpPr>
        <p:spPr>
          <a:xfrm>
            <a:off x="5105931" y="4030660"/>
            <a:ext cx="144000" cy="144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latin typeface="Trebuchet MS" panose="020B0603020202020204"/>
            </a:endParaRP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9B095EAE-144D-D518-4412-D83F5B685AE4}"/>
                  </a:ext>
                </a:extLst>
              </p:cNvPr>
              <p:cNvSpPr txBox="1"/>
              <p:nvPr/>
            </p:nvSpPr>
            <p:spPr>
              <a:xfrm>
                <a:off x="2126461" y="1771974"/>
                <a:ext cx="47622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a:solidFill>
                            <a:srgbClr val="000000"/>
                          </a:solidFill>
                          <a:latin typeface="Cambria Math" panose="02040503050406030204" pitchFamily="18" charset="0"/>
                        </a:rPr>
                        <m:t>𝐴</m:t>
                      </m:r>
                    </m:oMath>
                  </m:oMathPara>
                </a14:m>
                <a:endParaRPr lang="en-GB" sz="2400" i="1" dirty="0">
                  <a:solidFill>
                    <a:srgbClr val="000000"/>
                  </a:solidFill>
                  <a:latin typeface="Trebuchet MS" panose="020B0603020202020204"/>
                </a:endParaRPr>
              </a:p>
            </p:txBody>
          </p:sp>
        </mc:Choice>
        <mc:Fallback>
          <p:sp>
            <p:nvSpPr>
              <p:cNvPr id="21" name="TextBox 20">
                <a:extLst>
                  <a:ext uri="{FF2B5EF4-FFF2-40B4-BE49-F238E27FC236}">
                    <a16:creationId xmlns:a16="http://schemas.microsoft.com/office/drawing/2014/main" id="{9B095EAE-144D-D518-4412-D83F5B685AE4}"/>
                  </a:ext>
                </a:extLst>
              </p:cNvPr>
              <p:cNvSpPr txBox="1">
                <a:spLocks noRot="1" noChangeAspect="1" noMove="1" noResize="1" noEditPoints="1" noAdjustHandles="1" noChangeArrowheads="1" noChangeShapeType="1" noTextEdit="1"/>
              </p:cNvSpPr>
              <p:nvPr/>
            </p:nvSpPr>
            <p:spPr>
              <a:xfrm>
                <a:off x="2126461" y="1771974"/>
                <a:ext cx="476220" cy="46166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2B6026F-4935-363D-40B7-8930A5DC5BF8}"/>
                  </a:ext>
                </a:extLst>
              </p:cNvPr>
              <p:cNvSpPr txBox="1"/>
              <p:nvPr/>
            </p:nvSpPr>
            <p:spPr>
              <a:xfrm>
                <a:off x="3815196" y="2668738"/>
                <a:ext cx="48789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a:solidFill>
                            <a:srgbClr val="000000"/>
                          </a:solidFill>
                          <a:latin typeface="Cambria Math" panose="02040503050406030204" pitchFamily="18" charset="0"/>
                        </a:rPr>
                        <m:t>𝐵</m:t>
                      </m:r>
                    </m:oMath>
                  </m:oMathPara>
                </a14:m>
                <a:endParaRPr lang="en-GB" sz="2400" i="1" dirty="0">
                  <a:solidFill>
                    <a:srgbClr val="000000"/>
                  </a:solidFill>
                  <a:latin typeface="Trebuchet MS" panose="020B0603020202020204"/>
                </a:endParaRPr>
              </a:p>
            </p:txBody>
          </p:sp>
        </mc:Choice>
        <mc:Fallback>
          <p:sp>
            <p:nvSpPr>
              <p:cNvPr id="22" name="TextBox 21">
                <a:extLst>
                  <a:ext uri="{FF2B5EF4-FFF2-40B4-BE49-F238E27FC236}">
                    <a16:creationId xmlns:a16="http://schemas.microsoft.com/office/drawing/2014/main" id="{42B6026F-4935-363D-40B7-8930A5DC5BF8}"/>
                  </a:ext>
                </a:extLst>
              </p:cNvPr>
              <p:cNvSpPr txBox="1">
                <a:spLocks noRot="1" noChangeAspect="1" noMove="1" noResize="1" noEditPoints="1" noAdjustHandles="1" noChangeArrowheads="1" noChangeShapeType="1" noTextEdit="1"/>
              </p:cNvSpPr>
              <p:nvPr/>
            </p:nvSpPr>
            <p:spPr>
              <a:xfrm>
                <a:off x="3815196" y="2668738"/>
                <a:ext cx="487890" cy="46166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16FA53F9-5ED7-D711-EC17-6DB08FE28CFD}"/>
                  </a:ext>
                </a:extLst>
              </p:cNvPr>
              <p:cNvSpPr txBox="1"/>
              <p:nvPr/>
            </p:nvSpPr>
            <p:spPr>
              <a:xfrm>
                <a:off x="5209963" y="3943828"/>
                <a:ext cx="475515"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a:solidFill>
                            <a:srgbClr val="000000"/>
                          </a:solidFill>
                          <a:latin typeface="Cambria Math" panose="02040503050406030204" pitchFamily="18" charset="0"/>
                        </a:rPr>
                        <m:t>𝐶</m:t>
                      </m:r>
                    </m:oMath>
                  </m:oMathPara>
                </a14:m>
                <a:endParaRPr lang="en-GB" sz="2400" i="1" dirty="0">
                  <a:solidFill>
                    <a:srgbClr val="000000"/>
                  </a:solidFill>
                  <a:latin typeface="Trebuchet MS" panose="020B0603020202020204"/>
                </a:endParaRPr>
              </a:p>
            </p:txBody>
          </p:sp>
        </mc:Choice>
        <mc:Fallback>
          <p:sp>
            <p:nvSpPr>
              <p:cNvPr id="23" name="TextBox 22">
                <a:extLst>
                  <a:ext uri="{FF2B5EF4-FFF2-40B4-BE49-F238E27FC236}">
                    <a16:creationId xmlns:a16="http://schemas.microsoft.com/office/drawing/2014/main" id="{16FA53F9-5ED7-D711-EC17-6DB08FE28CFD}"/>
                  </a:ext>
                </a:extLst>
              </p:cNvPr>
              <p:cNvSpPr txBox="1">
                <a:spLocks noRot="1" noChangeAspect="1" noMove="1" noResize="1" noEditPoints="1" noAdjustHandles="1" noChangeArrowheads="1" noChangeShapeType="1" noTextEdit="1"/>
              </p:cNvSpPr>
              <p:nvPr/>
            </p:nvSpPr>
            <p:spPr>
              <a:xfrm>
                <a:off x="5209963" y="3943828"/>
                <a:ext cx="475515" cy="461665"/>
              </a:xfrm>
              <a:prstGeom prst="rect">
                <a:avLst/>
              </a:prstGeom>
              <a:blipFill>
                <a:blip r:embed="rId5"/>
                <a:stretch>
                  <a:fillRect/>
                </a:stretch>
              </a:blipFill>
            </p:spPr>
            <p:txBody>
              <a:bodyPr/>
              <a:lstStyle/>
              <a:p>
                <a:r>
                  <a:rPr lang="en-GB">
                    <a:noFill/>
                  </a:rPr>
                  <a:t> </a:t>
                </a:r>
              </a:p>
            </p:txBody>
          </p:sp>
        </mc:Fallback>
      </mc:AlternateContent>
      <p:sp>
        <p:nvSpPr>
          <p:cNvPr id="25" name="Rectangle 24">
            <a:extLst>
              <a:ext uri="{FF2B5EF4-FFF2-40B4-BE49-F238E27FC236}">
                <a16:creationId xmlns:a16="http://schemas.microsoft.com/office/drawing/2014/main" id="{D418D060-195B-454C-6059-CCF7B8946458}"/>
              </a:ext>
            </a:extLst>
          </p:cNvPr>
          <p:cNvSpPr/>
          <p:nvPr/>
        </p:nvSpPr>
        <p:spPr>
          <a:xfrm>
            <a:off x="6401931" y="1425005"/>
            <a:ext cx="3718816" cy="21477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rgbClr val="000000"/>
              </a:solidFill>
              <a:latin typeface="Trebuchet MS" panose="020B0603020202020204"/>
            </a:endParaRPr>
          </a:p>
        </p:txBody>
      </p:sp>
      <p:sp>
        <p:nvSpPr>
          <p:cNvPr id="26" name="TextBox 25">
            <a:extLst>
              <a:ext uri="{FF2B5EF4-FFF2-40B4-BE49-F238E27FC236}">
                <a16:creationId xmlns:a16="http://schemas.microsoft.com/office/drawing/2014/main" id="{2242DD4D-6D43-FD6D-5E6A-6F57B4EA8057}"/>
              </a:ext>
            </a:extLst>
          </p:cNvPr>
          <p:cNvSpPr txBox="1"/>
          <p:nvPr/>
        </p:nvSpPr>
        <p:spPr>
          <a:xfrm>
            <a:off x="6401931" y="1448808"/>
            <a:ext cx="3498216" cy="646331"/>
          </a:xfrm>
          <a:prstGeom prst="rect">
            <a:avLst/>
          </a:prstGeom>
          <a:noFill/>
        </p:spPr>
        <p:txBody>
          <a:bodyPr wrap="square" rtlCol="0">
            <a:spAutoFit/>
          </a:bodyPr>
          <a:lstStyle/>
          <a:p>
            <a:pPr algn="ctr"/>
            <a:r>
              <a:rPr lang="en-US" dirty="0">
                <a:solidFill>
                  <a:srgbClr val="000000"/>
                </a:solidFill>
                <a:latin typeface="Trebuchet MS" panose="020B0603020202020204"/>
              </a:rPr>
              <a:t>To show that two vectors form a straight line we need to:</a:t>
            </a:r>
            <a:endParaRPr lang="en-GB" dirty="0">
              <a:solidFill>
                <a:srgbClr val="000000"/>
              </a:solidFill>
              <a:latin typeface="Trebuchet MS" panose="020B0603020202020204"/>
            </a:endParaRPr>
          </a:p>
        </p:txBody>
      </p:sp>
      <mc:AlternateContent xmlns:mc="http://schemas.openxmlformats.org/markup-compatibility/2006">
        <mc:Choice xmlns:a14="http://schemas.microsoft.com/office/drawing/2010/main" Requires="a14">
          <p:sp>
            <p:nvSpPr>
              <p:cNvPr id="27" name="Oval 26">
                <a:extLst>
                  <a:ext uri="{FF2B5EF4-FFF2-40B4-BE49-F238E27FC236}">
                    <a16:creationId xmlns:a16="http://schemas.microsoft.com/office/drawing/2014/main" id="{C91AD0A3-EFED-3CF2-40CC-A207A725DAC9}"/>
                  </a:ext>
                </a:extLst>
              </p:cNvPr>
              <p:cNvSpPr/>
              <p:nvPr/>
            </p:nvSpPr>
            <p:spPr>
              <a:xfrm>
                <a:off x="6550661" y="2227027"/>
                <a:ext cx="391886" cy="3825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a:solidFill>
                            <a:srgbClr val="000000"/>
                          </a:solidFill>
                          <a:latin typeface="Cambria Math" panose="02040503050406030204" pitchFamily="18" charset="0"/>
                        </a:rPr>
                        <m:t> 1</m:t>
                      </m:r>
                    </m:oMath>
                  </m:oMathPara>
                </a14:m>
                <a:endParaRPr lang="en-GB" dirty="0">
                  <a:solidFill>
                    <a:srgbClr val="000000"/>
                  </a:solidFill>
                  <a:latin typeface="Trebuchet MS" panose="020B0603020202020204"/>
                </a:endParaRPr>
              </a:p>
            </p:txBody>
          </p:sp>
        </mc:Choice>
        <mc:Fallback>
          <p:sp>
            <p:nvSpPr>
              <p:cNvPr id="27" name="Oval 26">
                <a:extLst>
                  <a:ext uri="{FF2B5EF4-FFF2-40B4-BE49-F238E27FC236}">
                    <a16:creationId xmlns:a16="http://schemas.microsoft.com/office/drawing/2014/main" id="{C91AD0A3-EFED-3CF2-40CC-A207A725DAC9}"/>
                  </a:ext>
                </a:extLst>
              </p:cNvPr>
              <p:cNvSpPr>
                <a:spLocks noRot="1" noChangeAspect="1" noMove="1" noResize="1" noEditPoints="1" noAdjustHandles="1" noChangeArrowheads="1" noChangeShapeType="1" noTextEdit="1"/>
              </p:cNvSpPr>
              <p:nvPr/>
            </p:nvSpPr>
            <p:spPr>
              <a:xfrm>
                <a:off x="6550661" y="2227027"/>
                <a:ext cx="391886" cy="382555"/>
              </a:xfrm>
              <a:prstGeom prst="ellipse">
                <a:avLst/>
              </a:prstGeom>
              <a:blipFill>
                <a:blip r:embed="rId6"/>
                <a:stretch>
                  <a:fillRect/>
                </a:stretch>
              </a:blipFill>
            </p:spPr>
            <p:txBody>
              <a:bodyPr/>
              <a:lstStyle/>
              <a:p>
                <a:r>
                  <a:rPr lang="en-GB">
                    <a:noFill/>
                  </a:rPr>
                  <a:t> </a:t>
                </a:r>
              </a:p>
            </p:txBody>
          </p:sp>
        </mc:Fallback>
      </mc:AlternateContent>
      <p:sp>
        <p:nvSpPr>
          <p:cNvPr id="28" name="TextBox 27">
            <a:extLst>
              <a:ext uri="{FF2B5EF4-FFF2-40B4-BE49-F238E27FC236}">
                <a16:creationId xmlns:a16="http://schemas.microsoft.com/office/drawing/2014/main" id="{2EA90BF4-21DF-5B95-5C07-5C2DF4AD2459}"/>
              </a:ext>
            </a:extLst>
          </p:cNvPr>
          <p:cNvSpPr txBox="1"/>
          <p:nvPr/>
        </p:nvSpPr>
        <p:spPr>
          <a:xfrm>
            <a:off x="7058086" y="2095139"/>
            <a:ext cx="2904596" cy="646331"/>
          </a:xfrm>
          <a:prstGeom prst="rect">
            <a:avLst/>
          </a:prstGeom>
          <a:noFill/>
        </p:spPr>
        <p:txBody>
          <a:bodyPr wrap="square" rtlCol="0">
            <a:spAutoFit/>
          </a:bodyPr>
          <a:lstStyle/>
          <a:p>
            <a:r>
              <a:rPr lang="en-US" dirty="0">
                <a:solidFill>
                  <a:srgbClr val="000000"/>
                </a:solidFill>
                <a:latin typeface="Trebuchet MS" panose="020B0603020202020204"/>
              </a:rPr>
              <a:t>Show that the two vectors are parallel</a:t>
            </a:r>
            <a:endParaRPr lang="en-GB" dirty="0">
              <a:solidFill>
                <a:srgbClr val="000000"/>
              </a:solidFill>
              <a:latin typeface="Trebuchet MS" panose="020B0603020202020204"/>
            </a:endParaRPr>
          </a:p>
        </p:txBody>
      </p:sp>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9ADF6795-6B04-6314-C205-77D20DE94F21}"/>
                  </a:ext>
                </a:extLst>
              </p:cNvPr>
              <p:cNvSpPr/>
              <p:nvPr/>
            </p:nvSpPr>
            <p:spPr>
              <a:xfrm>
                <a:off x="6550661" y="2984458"/>
                <a:ext cx="391886" cy="3825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a:solidFill>
                            <a:srgbClr val="000000"/>
                          </a:solidFill>
                          <a:latin typeface="Cambria Math" panose="02040503050406030204" pitchFamily="18" charset="0"/>
                        </a:rPr>
                        <m:t> 2</m:t>
                      </m:r>
                    </m:oMath>
                  </m:oMathPara>
                </a14:m>
                <a:endParaRPr lang="en-GB" dirty="0">
                  <a:solidFill>
                    <a:srgbClr val="000000"/>
                  </a:solidFill>
                  <a:latin typeface="Trebuchet MS" panose="020B0603020202020204"/>
                </a:endParaRPr>
              </a:p>
            </p:txBody>
          </p:sp>
        </mc:Choice>
        <mc:Fallback>
          <p:sp>
            <p:nvSpPr>
              <p:cNvPr id="29" name="Oval 28">
                <a:extLst>
                  <a:ext uri="{FF2B5EF4-FFF2-40B4-BE49-F238E27FC236}">
                    <a16:creationId xmlns:a16="http://schemas.microsoft.com/office/drawing/2014/main" id="{9ADF6795-6B04-6314-C205-77D20DE94F21}"/>
                  </a:ext>
                </a:extLst>
              </p:cNvPr>
              <p:cNvSpPr>
                <a:spLocks noRot="1" noChangeAspect="1" noMove="1" noResize="1" noEditPoints="1" noAdjustHandles="1" noChangeArrowheads="1" noChangeShapeType="1" noTextEdit="1"/>
              </p:cNvSpPr>
              <p:nvPr/>
            </p:nvSpPr>
            <p:spPr>
              <a:xfrm>
                <a:off x="6550661" y="2984458"/>
                <a:ext cx="391886" cy="382555"/>
              </a:xfrm>
              <a:prstGeom prst="ellipse">
                <a:avLst/>
              </a:prstGeom>
              <a:blipFill>
                <a:blip r:embed="rId7"/>
                <a:stretch>
                  <a:fillRect/>
                </a:stretch>
              </a:blipFill>
            </p:spPr>
            <p:txBody>
              <a:bodyPr/>
              <a:lstStyle/>
              <a:p>
                <a:r>
                  <a:rPr lang="en-GB">
                    <a:noFill/>
                  </a:rPr>
                  <a:t> </a:t>
                </a:r>
              </a:p>
            </p:txBody>
          </p:sp>
        </mc:Fallback>
      </mc:AlternateContent>
      <p:sp>
        <p:nvSpPr>
          <p:cNvPr id="30" name="TextBox 29">
            <a:extLst>
              <a:ext uri="{FF2B5EF4-FFF2-40B4-BE49-F238E27FC236}">
                <a16:creationId xmlns:a16="http://schemas.microsoft.com/office/drawing/2014/main" id="{A8F3A46B-245A-1418-A7CD-C7E7663015B2}"/>
              </a:ext>
            </a:extLst>
          </p:cNvPr>
          <p:cNvSpPr txBox="1"/>
          <p:nvPr/>
        </p:nvSpPr>
        <p:spPr>
          <a:xfrm>
            <a:off x="7058087" y="2852570"/>
            <a:ext cx="2904599" cy="646331"/>
          </a:xfrm>
          <a:prstGeom prst="rect">
            <a:avLst/>
          </a:prstGeom>
          <a:noFill/>
        </p:spPr>
        <p:txBody>
          <a:bodyPr wrap="square" rtlCol="0">
            <a:spAutoFit/>
          </a:bodyPr>
          <a:lstStyle/>
          <a:p>
            <a:r>
              <a:rPr lang="en-US" dirty="0">
                <a:solidFill>
                  <a:srgbClr val="000000"/>
                </a:solidFill>
                <a:latin typeface="Trebuchet MS" panose="020B0603020202020204"/>
              </a:rPr>
              <a:t>Show that the two vectors have a common point</a:t>
            </a:r>
            <a:endParaRPr lang="en-GB" dirty="0">
              <a:solidFill>
                <a:srgbClr val="000000"/>
              </a:solidFill>
              <a:latin typeface="Trebuchet MS" panose="020B0603020202020204"/>
            </a:endParaRPr>
          </a:p>
        </p:txBody>
      </p:sp>
      <p:sp>
        <p:nvSpPr>
          <p:cNvPr id="31" name="TextBox 30">
            <a:extLst>
              <a:ext uri="{FF2B5EF4-FFF2-40B4-BE49-F238E27FC236}">
                <a16:creationId xmlns:a16="http://schemas.microsoft.com/office/drawing/2014/main" id="{371CF9A1-B8F6-0F4A-64BA-703B9B59AAFE}"/>
              </a:ext>
            </a:extLst>
          </p:cNvPr>
          <p:cNvSpPr txBox="1"/>
          <p:nvPr/>
        </p:nvSpPr>
        <p:spPr>
          <a:xfrm>
            <a:off x="2119564" y="4931783"/>
            <a:ext cx="3315781"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000" dirty="0">
                <a:solidFill>
                  <a:prstClr val="white"/>
                </a:solidFill>
                <a:latin typeface="Trebuchet MS" panose="020B0603020202020204"/>
              </a:rPr>
              <a:t>When three or more points lie on a straight line they are called</a:t>
            </a:r>
            <a:r>
              <a:rPr lang="en-GB" sz="2000" b="1" dirty="0">
                <a:solidFill>
                  <a:prstClr val="white"/>
                </a:solidFill>
                <a:latin typeface="Trebuchet MS" panose="020B0603020202020204"/>
              </a:rPr>
              <a:t> collinear.</a:t>
            </a:r>
            <a:endParaRPr lang="en-GB" sz="2000" dirty="0">
              <a:solidFill>
                <a:prstClr val="white"/>
              </a:solidFill>
              <a:latin typeface="Trebuchet MS" panose="020B0603020202020204"/>
            </a:endParaRPr>
          </a:p>
        </p:txBody>
      </p:sp>
      <p:sp>
        <p:nvSpPr>
          <p:cNvPr id="32" name="Rectangle 31">
            <a:extLst>
              <a:ext uri="{FF2B5EF4-FFF2-40B4-BE49-F238E27FC236}">
                <a16:creationId xmlns:a16="http://schemas.microsoft.com/office/drawing/2014/main" id="{2E2FD1E6-F54D-4E0D-0CEE-C43A5BE661B7}"/>
              </a:ext>
            </a:extLst>
          </p:cNvPr>
          <p:cNvSpPr/>
          <p:nvPr/>
        </p:nvSpPr>
        <p:spPr>
          <a:xfrm>
            <a:off x="6401931" y="3785560"/>
            <a:ext cx="3718817" cy="23903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solidFill>
                <a:srgbClr val="000000"/>
              </a:solidFill>
              <a:latin typeface="Trebuchet MS" panose="020B0603020202020204"/>
            </a:endParaRPr>
          </a:p>
        </p:txBody>
      </p:sp>
      <p:sp>
        <p:nvSpPr>
          <p:cNvPr id="33" name="TextBox 32">
            <a:extLst>
              <a:ext uri="{FF2B5EF4-FFF2-40B4-BE49-F238E27FC236}">
                <a16:creationId xmlns:a16="http://schemas.microsoft.com/office/drawing/2014/main" id="{1C754BFD-15A6-907D-644F-3C3FDA1A1536}"/>
              </a:ext>
            </a:extLst>
          </p:cNvPr>
          <p:cNvSpPr txBox="1"/>
          <p:nvPr/>
        </p:nvSpPr>
        <p:spPr>
          <a:xfrm>
            <a:off x="6401931" y="3809363"/>
            <a:ext cx="3682507" cy="646331"/>
          </a:xfrm>
          <a:prstGeom prst="rect">
            <a:avLst/>
          </a:prstGeom>
          <a:noFill/>
        </p:spPr>
        <p:txBody>
          <a:bodyPr wrap="square" rtlCol="0">
            <a:spAutoFit/>
          </a:bodyPr>
          <a:lstStyle/>
          <a:p>
            <a:pPr algn="ctr"/>
            <a:r>
              <a:rPr lang="en-US" dirty="0">
                <a:solidFill>
                  <a:srgbClr val="000000"/>
                </a:solidFill>
                <a:latin typeface="Trebuchet MS" panose="020B0603020202020204"/>
              </a:rPr>
              <a:t>To show that three points are collinear we need to:</a:t>
            </a:r>
            <a:endParaRPr lang="en-GB" dirty="0">
              <a:solidFill>
                <a:srgbClr val="000000"/>
              </a:solidFill>
              <a:latin typeface="Trebuchet MS" panose="020B0603020202020204"/>
            </a:endParaRPr>
          </a:p>
        </p:txBody>
      </p:sp>
      <mc:AlternateContent xmlns:mc="http://schemas.openxmlformats.org/markup-compatibility/2006">
        <mc:Choice xmlns:a14="http://schemas.microsoft.com/office/drawing/2010/main" Requires="a14">
          <p:sp>
            <p:nvSpPr>
              <p:cNvPr id="34" name="Oval 33">
                <a:extLst>
                  <a:ext uri="{FF2B5EF4-FFF2-40B4-BE49-F238E27FC236}">
                    <a16:creationId xmlns:a16="http://schemas.microsoft.com/office/drawing/2014/main" id="{AB5AB020-AB0E-84B7-F46C-2C606168175B}"/>
                  </a:ext>
                </a:extLst>
              </p:cNvPr>
              <p:cNvSpPr/>
              <p:nvPr/>
            </p:nvSpPr>
            <p:spPr>
              <a:xfrm>
                <a:off x="6550661" y="4587581"/>
                <a:ext cx="391886" cy="3825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a:solidFill>
                            <a:srgbClr val="000000"/>
                          </a:solidFill>
                          <a:latin typeface="Cambria Math" panose="02040503050406030204" pitchFamily="18" charset="0"/>
                        </a:rPr>
                        <m:t> 1</m:t>
                      </m:r>
                    </m:oMath>
                  </m:oMathPara>
                </a14:m>
                <a:endParaRPr lang="en-GB" dirty="0">
                  <a:solidFill>
                    <a:srgbClr val="000000"/>
                  </a:solidFill>
                  <a:latin typeface="Trebuchet MS" panose="020B0603020202020204"/>
                </a:endParaRPr>
              </a:p>
            </p:txBody>
          </p:sp>
        </mc:Choice>
        <mc:Fallback>
          <p:sp>
            <p:nvSpPr>
              <p:cNvPr id="34" name="Oval 33">
                <a:extLst>
                  <a:ext uri="{FF2B5EF4-FFF2-40B4-BE49-F238E27FC236}">
                    <a16:creationId xmlns:a16="http://schemas.microsoft.com/office/drawing/2014/main" id="{AB5AB020-AB0E-84B7-F46C-2C606168175B}"/>
                  </a:ext>
                </a:extLst>
              </p:cNvPr>
              <p:cNvSpPr>
                <a:spLocks noRot="1" noChangeAspect="1" noMove="1" noResize="1" noEditPoints="1" noAdjustHandles="1" noChangeArrowheads="1" noChangeShapeType="1" noTextEdit="1"/>
              </p:cNvSpPr>
              <p:nvPr/>
            </p:nvSpPr>
            <p:spPr>
              <a:xfrm>
                <a:off x="6550661" y="4587581"/>
                <a:ext cx="391886" cy="382555"/>
              </a:xfrm>
              <a:prstGeom prst="ellipse">
                <a:avLst/>
              </a:prstGeom>
              <a:blipFill>
                <a:blip r:embed="rId8"/>
                <a:stretch>
                  <a:fillRect/>
                </a:stretch>
              </a:blipFill>
            </p:spPr>
            <p:txBody>
              <a:bodyPr/>
              <a:lstStyle/>
              <a:p>
                <a:r>
                  <a:rPr lang="en-GB">
                    <a:noFill/>
                  </a:rPr>
                  <a:t> </a:t>
                </a:r>
              </a:p>
            </p:txBody>
          </p:sp>
        </mc:Fallback>
      </mc:AlternateContent>
      <p:sp>
        <p:nvSpPr>
          <p:cNvPr id="35" name="TextBox 34">
            <a:extLst>
              <a:ext uri="{FF2B5EF4-FFF2-40B4-BE49-F238E27FC236}">
                <a16:creationId xmlns:a16="http://schemas.microsoft.com/office/drawing/2014/main" id="{3F1106D1-A745-EE04-A4FC-E8A54590353D}"/>
              </a:ext>
            </a:extLst>
          </p:cNvPr>
          <p:cNvSpPr txBox="1"/>
          <p:nvPr/>
        </p:nvSpPr>
        <p:spPr>
          <a:xfrm>
            <a:off x="7058086" y="4455693"/>
            <a:ext cx="3026352" cy="923330"/>
          </a:xfrm>
          <a:prstGeom prst="rect">
            <a:avLst/>
          </a:prstGeom>
          <a:noFill/>
        </p:spPr>
        <p:txBody>
          <a:bodyPr wrap="square" rtlCol="0">
            <a:spAutoFit/>
          </a:bodyPr>
          <a:lstStyle/>
          <a:p>
            <a:r>
              <a:rPr lang="en-US" dirty="0">
                <a:solidFill>
                  <a:srgbClr val="000000"/>
                </a:solidFill>
                <a:latin typeface="Trebuchet MS" panose="020B0603020202020204"/>
              </a:rPr>
              <a:t>Show that two vectors joining any two of the points are parallel</a:t>
            </a:r>
            <a:endParaRPr lang="en-GB" dirty="0">
              <a:solidFill>
                <a:srgbClr val="000000"/>
              </a:solidFill>
              <a:latin typeface="Trebuchet MS" panose="020B0603020202020204"/>
            </a:endParaRPr>
          </a:p>
        </p:txBody>
      </p:sp>
      <mc:AlternateContent xmlns:mc="http://schemas.openxmlformats.org/markup-compatibility/2006">
        <mc:Choice xmlns:a14="http://schemas.microsoft.com/office/drawing/2010/main" Requires="a14">
          <p:sp>
            <p:nvSpPr>
              <p:cNvPr id="36" name="Oval 35">
                <a:extLst>
                  <a:ext uri="{FF2B5EF4-FFF2-40B4-BE49-F238E27FC236}">
                    <a16:creationId xmlns:a16="http://schemas.microsoft.com/office/drawing/2014/main" id="{22724B2C-CA83-C71B-A818-B6F6554B68B2}"/>
                  </a:ext>
                </a:extLst>
              </p:cNvPr>
              <p:cNvSpPr/>
              <p:nvPr/>
            </p:nvSpPr>
            <p:spPr>
              <a:xfrm>
                <a:off x="6550662" y="5615591"/>
                <a:ext cx="391886" cy="3825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a:solidFill>
                            <a:srgbClr val="000000"/>
                          </a:solidFill>
                          <a:latin typeface="Cambria Math" panose="02040503050406030204" pitchFamily="18" charset="0"/>
                        </a:rPr>
                        <m:t> 2</m:t>
                      </m:r>
                    </m:oMath>
                  </m:oMathPara>
                </a14:m>
                <a:endParaRPr lang="en-GB" dirty="0">
                  <a:solidFill>
                    <a:srgbClr val="000000"/>
                  </a:solidFill>
                  <a:latin typeface="Trebuchet MS" panose="020B0603020202020204"/>
                </a:endParaRPr>
              </a:p>
            </p:txBody>
          </p:sp>
        </mc:Choice>
        <mc:Fallback>
          <p:sp>
            <p:nvSpPr>
              <p:cNvPr id="36" name="Oval 35">
                <a:extLst>
                  <a:ext uri="{FF2B5EF4-FFF2-40B4-BE49-F238E27FC236}">
                    <a16:creationId xmlns:a16="http://schemas.microsoft.com/office/drawing/2014/main" id="{22724B2C-CA83-C71B-A818-B6F6554B68B2}"/>
                  </a:ext>
                </a:extLst>
              </p:cNvPr>
              <p:cNvSpPr>
                <a:spLocks noRot="1" noChangeAspect="1" noMove="1" noResize="1" noEditPoints="1" noAdjustHandles="1" noChangeArrowheads="1" noChangeShapeType="1" noTextEdit="1"/>
              </p:cNvSpPr>
              <p:nvPr/>
            </p:nvSpPr>
            <p:spPr>
              <a:xfrm>
                <a:off x="6550662" y="5615591"/>
                <a:ext cx="391886" cy="382555"/>
              </a:xfrm>
              <a:prstGeom prst="ellipse">
                <a:avLst/>
              </a:prstGeom>
              <a:blipFill>
                <a:blip r:embed="rId9"/>
                <a:stretch>
                  <a:fillRect/>
                </a:stretch>
              </a:blipFill>
            </p:spPr>
            <p:txBody>
              <a:bodyPr/>
              <a:lstStyle/>
              <a:p>
                <a:r>
                  <a:rPr lang="en-GB">
                    <a:noFill/>
                  </a:rPr>
                  <a:t> </a:t>
                </a:r>
              </a:p>
            </p:txBody>
          </p:sp>
        </mc:Fallback>
      </mc:AlternateContent>
      <p:sp>
        <p:nvSpPr>
          <p:cNvPr id="37" name="TextBox 36">
            <a:extLst>
              <a:ext uri="{FF2B5EF4-FFF2-40B4-BE49-F238E27FC236}">
                <a16:creationId xmlns:a16="http://schemas.microsoft.com/office/drawing/2014/main" id="{B3BBF3E7-6436-E020-6FA0-A8E56D42DC30}"/>
              </a:ext>
            </a:extLst>
          </p:cNvPr>
          <p:cNvSpPr txBox="1"/>
          <p:nvPr/>
        </p:nvSpPr>
        <p:spPr>
          <a:xfrm>
            <a:off x="7058087" y="5483704"/>
            <a:ext cx="3155969" cy="646331"/>
          </a:xfrm>
          <a:prstGeom prst="rect">
            <a:avLst/>
          </a:prstGeom>
          <a:noFill/>
        </p:spPr>
        <p:txBody>
          <a:bodyPr wrap="square" rtlCol="0">
            <a:spAutoFit/>
          </a:bodyPr>
          <a:lstStyle/>
          <a:p>
            <a:r>
              <a:rPr lang="en-US" dirty="0">
                <a:solidFill>
                  <a:srgbClr val="000000"/>
                </a:solidFill>
                <a:latin typeface="Trebuchet MS" panose="020B0603020202020204"/>
              </a:rPr>
              <a:t>Show that these two vectors have a common point</a:t>
            </a:r>
            <a:endParaRPr lang="en-GB" dirty="0">
              <a:solidFill>
                <a:srgbClr val="000000"/>
              </a:solidFill>
              <a:latin typeface="Trebuchet MS" panose="020B0603020202020204"/>
            </a:endParaRPr>
          </a:p>
        </p:txBody>
      </p:sp>
    </p:spTree>
    <p:extLst>
      <p:ext uri="{BB962C8B-B14F-4D97-AF65-F5344CB8AC3E}">
        <p14:creationId xmlns:p14="http://schemas.microsoft.com/office/powerpoint/2010/main" val="312631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P spid="28" grpId="0"/>
      <p:bldP spid="29" grpId="0" animBg="1"/>
      <p:bldP spid="30" grpId="0"/>
      <p:bldP spid="31" grpId="0" animBg="1"/>
      <p:bldP spid="32" grpId="0" animBg="1"/>
      <p:bldP spid="33" grpId="0"/>
      <p:bldP spid="34" grpId="0" animBg="1"/>
      <p:bldP spid="35" grpId="0"/>
      <p:bldP spid="36"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55B1F-8DF4-3C57-1BF8-06F3163D6187}"/>
            </a:ext>
          </a:extLst>
        </p:cNvPr>
        <p:cNvGrpSpPr/>
        <p:nvPr/>
      </p:nvGrpSpPr>
      <p:grpSpPr>
        <a:xfrm>
          <a:off x="0" y="0"/>
          <a:ext cx="0" cy="0"/>
          <a:chOff x="0" y="0"/>
          <a:chExt cx="0" cy="0"/>
        </a:xfrm>
      </p:grpSpPr>
      <p:sp>
        <p:nvSpPr>
          <p:cNvPr id="7" name="Parallelogram 6">
            <a:extLst>
              <a:ext uri="{FF2B5EF4-FFF2-40B4-BE49-F238E27FC236}">
                <a16:creationId xmlns:a16="http://schemas.microsoft.com/office/drawing/2014/main" id="{8BDD37DF-8BF4-9072-D69F-2E562A556D35}"/>
              </a:ext>
            </a:extLst>
          </p:cNvPr>
          <p:cNvSpPr/>
          <p:nvPr/>
        </p:nvSpPr>
        <p:spPr>
          <a:xfrm rot="20173701">
            <a:off x="1756968" y="2268187"/>
            <a:ext cx="2500664" cy="1374341"/>
          </a:xfrm>
          <a:prstGeom prst="parallelogram">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Trebuchet MS" panose="020B0603020202020204"/>
            </a:endParaRPr>
          </a:p>
        </p:txBody>
      </p:sp>
      <p:cxnSp>
        <p:nvCxnSpPr>
          <p:cNvPr id="21" name="Straight Connector 20">
            <a:extLst>
              <a:ext uri="{FF2B5EF4-FFF2-40B4-BE49-F238E27FC236}">
                <a16:creationId xmlns:a16="http://schemas.microsoft.com/office/drawing/2014/main" id="{CF7C8293-0CF9-60EF-4EEE-F6ABB0BB1A1A}"/>
              </a:ext>
            </a:extLst>
          </p:cNvPr>
          <p:cNvCxnSpPr>
            <a:cxnSpLocks/>
          </p:cNvCxnSpPr>
          <p:nvPr/>
        </p:nvCxnSpPr>
        <p:spPr>
          <a:xfrm>
            <a:off x="1902103" y="2702216"/>
            <a:ext cx="2204142" cy="493513"/>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C93315A-1013-2A07-A445-8D93DB556E2A}"/>
                  </a:ext>
                </a:extLst>
              </p:cNvPr>
              <p:cNvSpPr txBox="1"/>
              <p:nvPr/>
            </p:nvSpPr>
            <p:spPr>
              <a:xfrm>
                <a:off x="1706458" y="197153"/>
                <a:ext cx="8435204" cy="12304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14:m>
                  <m:oMath xmlns:m="http://schemas.openxmlformats.org/officeDocument/2006/math">
                    <m:r>
                      <a:rPr lang="en-US" sz="2400" i="1" dirty="0">
                        <a:solidFill>
                          <a:srgbClr val="000000"/>
                        </a:solidFill>
                        <a:latin typeface="Cambria Math" panose="02040503050406030204" pitchFamily="18" charset="0"/>
                      </a:rPr>
                      <m:t>𝐴𝐵𝐶𝐷</m:t>
                    </m:r>
                  </m:oMath>
                </a14:m>
                <a:r>
                  <a:rPr lang="en-US" sz="2200" dirty="0">
                    <a:solidFill>
                      <a:srgbClr val="000000"/>
                    </a:solidFill>
                    <a:latin typeface="Trebuchet MS" panose="020B0603020202020204"/>
                  </a:rPr>
                  <a:t> is a parallelogram. </a:t>
                </a:r>
                <a14:m>
                  <m:oMath xmlns:m="http://schemas.openxmlformats.org/officeDocument/2006/math">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𝐴</m:t>
                        </m:r>
                        <m:r>
                          <a:rPr lang="en-US" sz="2400" i="1">
                            <a:solidFill>
                              <a:srgbClr val="000000"/>
                            </a:solidFill>
                            <a:latin typeface="Cambria Math" panose="02040503050406030204" pitchFamily="18" charset="0"/>
                          </a:rPr>
                          <m:t>𝐷</m:t>
                        </m:r>
                      </m:e>
                    </m:acc>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6</m:t>
                    </m:r>
                    <m:r>
                      <a:rPr lang="en-US" sz="2400" b="1">
                        <a:solidFill>
                          <a:srgbClr val="000000"/>
                        </a:solidFill>
                        <a:latin typeface="Cambria Math" panose="02040503050406030204" pitchFamily="18" charset="0"/>
                      </a:rPr>
                      <m:t>𝐚</m:t>
                    </m:r>
                  </m:oMath>
                </a14:m>
                <a:r>
                  <a:rPr lang="en-US" sz="2400" dirty="0">
                    <a:solidFill>
                      <a:srgbClr val="000000"/>
                    </a:solidFill>
                    <a:latin typeface="Trebuchet MS" panose="020B0603020202020204"/>
                  </a:rPr>
                  <a:t> </a:t>
                </a:r>
                <a:r>
                  <a:rPr lang="en-US" sz="2200" dirty="0">
                    <a:solidFill>
                      <a:srgbClr val="000000"/>
                    </a:solidFill>
                    <a:latin typeface="Trebuchet MS" panose="020B0603020202020204"/>
                  </a:rPr>
                  <a:t>and </a:t>
                </a:r>
                <a14:m>
                  <m:oMath xmlns:m="http://schemas.openxmlformats.org/officeDocument/2006/math">
                    <m:acc>
                      <m:accPr>
                        <m:chr m:val="⃗"/>
                        <m:ctrlPr>
                          <a:rPr lang="en-US" sz="2400" i="1">
                            <a:solidFill>
                              <a:srgbClr val="000000"/>
                            </a:solidFill>
                            <a:latin typeface="Cambria Math" panose="02040503050406030204" pitchFamily="18" charset="0"/>
                          </a:rPr>
                        </m:ctrlPr>
                      </m:accPr>
                      <m:e>
                        <m:r>
                          <a:rPr lang="en-US" sz="2400" i="1">
                            <a:solidFill>
                              <a:srgbClr val="000000"/>
                            </a:solidFill>
                            <a:latin typeface="Cambria Math" panose="02040503050406030204" pitchFamily="18" charset="0"/>
                          </a:rPr>
                          <m:t>𝐴𝐵</m:t>
                        </m:r>
                      </m:e>
                    </m:acc>
                    <m:r>
                      <a:rPr lang="en-US" sz="2400" i="1">
                        <a:solidFill>
                          <a:srgbClr val="000000"/>
                        </a:solidFill>
                        <a:latin typeface="Cambria Math" panose="02040503050406030204" pitchFamily="18" charset="0"/>
                      </a:rPr>
                      <m:t>=</m:t>
                    </m:r>
                    <m:r>
                      <a:rPr lang="en-US" sz="2400">
                        <a:solidFill>
                          <a:srgbClr val="000000"/>
                        </a:solidFill>
                        <a:latin typeface="Cambria Math" panose="02040503050406030204" pitchFamily="18" charset="0"/>
                      </a:rPr>
                      <m:t>6</m:t>
                    </m:r>
                    <m:r>
                      <a:rPr lang="en-US" sz="2400" b="1">
                        <a:solidFill>
                          <a:srgbClr val="000000"/>
                        </a:solidFill>
                        <a:latin typeface="Cambria Math" panose="02040503050406030204" pitchFamily="18" charset="0"/>
                      </a:rPr>
                      <m:t>𝐛</m:t>
                    </m:r>
                  </m:oMath>
                </a14:m>
                <a:r>
                  <a:rPr lang="en-US" sz="2200" dirty="0">
                    <a:solidFill>
                      <a:srgbClr val="000000"/>
                    </a:solidFill>
                    <a:latin typeface="Trebuchet MS" panose="020B0603020202020204"/>
                  </a:rPr>
                  <a:t>. </a:t>
                </a:r>
              </a:p>
              <a:p>
                <a:pPr algn="ctr"/>
                <a14:m>
                  <m:oMath xmlns:m="http://schemas.openxmlformats.org/officeDocument/2006/math">
                    <m:r>
                      <m:rPr>
                        <m:sty m:val="p"/>
                      </m:rPr>
                      <a:rPr lang="en-US" sz="2400" dirty="0">
                        <a:solidFill>
                          <a:srgbClr val="000000"/>
                        </a:solidFill>
                        <a:latin typeface="Cambria Math" panose="02040503050406030204" pitchFamily="18" charset="0"/>
                      </a:rPr>
                      <m:t>M</m:t>
                    </m:r>
                  </m:oMath>
                </a14:m>
                <a:r>
                  <a:rPr lang="en-US" sz="2200" dirty="0">
                    <a:solidFill>
                      <a:srgbClr val="000000"/>
                    </a:solidFill>
                    <a:latin typeface="Trebuchet MS" panose="020B0603020202020204"/>
                  </a:rPr>
                  <a:t> is the midpoint of the line </a:t>
                </a:r>
                <a14:m>
                  <m:oMath xmlns:m="http://schemas.openxmlformats.org/officeDocument/2006/math">
                    <m:r>
                      <a:rPr lang="en-US" sz="2400" i="1" dirty="0">
                        <a:solidFill>
                          <a:srgbClr val="000000"/>
                        </a:solidFill>
                        <a:latin typeface="Cambria Math" panose="02040503050406030204" pitchFamily="18" charset="0"/>
                      </a:rPr>
                      <m:t>𝐶𝐷</m:t>
                    </m:r>
                  </m:oMath>
                </a14:m>
                <a:r>
                  <a:rPr lang="en-US" sz="2200" dirty="0">
                    <a:solidFill>
                      <a:srgbClr val="000000"/>
                    </a:solidFill>
                    <a:latin typeface="Trebuchet MS" panose="020B0603020202020204"/>
                  </a:rPr>
                  <a:t> and the point </a:t>
                </a:r>
                <a14:m>
                  <m:oMath xmlns:m="http://schemas.openxmlformats.org/officeDocument/2006/math">
                    <m:r>
                      <a:rPr lang="en-US" sz="2400" i="1" dirty="0">
                        <a:solidFill>
                          <a:srgbClr val="000000"/>
                        </a:solidFill>
                        <a:latin typeface="Cambria Math" panose="02040503050406030204" pitchFamily="18" charset="0"/>
                      </a:rPr>
                      <m:t>𝑁</m:t>
                    </m:r>
                  </m:oMath>
                </a14:m>
                <a:r>
                  <a:rPr lang="en-US" sz="2200" dirty="0">
                    <a:solidFill>
                      <a:srgbClr val="000000"/>
                    </a:solidFill>
                    <a:latin typeface="Trebuchet MS" panose="020B0603020202020204"/>
                  </a:rPr>
                  <a:t> divides the line </a:t>
                </a:r>
                <a14:m>
                  <m:oMath xmlns:m="http://schemas.openxmlformats.org/officeDocument/2006/math">
                    <m:r>
                      <a:rPr lang="en-US" sz="2400" i="1" dirty="0">
                        <a:solidFill>
                          <a:srgbClr val="000000"/>
                        </a:solidFill>
                        <a:latin typeface="Cambria Math" panose="02040503050406030204" pitchFamily="18" charset="0"/>
                      </a:rPr>
                      <m:t>𝐵𝐷</m:t>
                    </m:r>
                  </m:oMath>
                </a14:m>
                <a:r>
                  <a:rPr lang="en-US" sz="2200" dirty="0">
                    <a:solidFill>
                      <a:srgbClr val="000000"/>
                    </a:solidFill>
                    <a:latin typeface="Trebuchet MS" panose="020B0603020202020204"/>
                  </a:rPr>
                  <a:t> in the ratio </a:t>
                </a:r>
                <a14:m>
                  <m:oMath xmlns:m="http://schemas.openxmlformats.org/officeDocument/2006/math">
                    <m:r>
                      <a:rPr lang="en-US" sz="2400" dirty="0">
                        <a:solidFill>
                          <a:srgbClr val="000000"/>
                        </a:solidFill>
                        <a:latin typeface="Cambria Math" panose="02040503050406030204" pitchFamily="18" charset="0"/>
                      </a:rPr>
                      <m:t>2 :1</m:t>
                    </m:r>
                  </m:oMath>
                </a14:m>
                <a:r>
                  <a:rPr lang="en-US" sz="2200" dirty="0">
                    <a:solidFill>
                      <a:srgbClr val="000000"/>
                    </a:solidFill>
                    <a:latin typeface="Trebuchet MS" panose="020B0603020202020204"/>
                  </a:rPr>
                  <a:t>. Show that </a:t>
                </a:r>
                <a14:m>
                  <m:oMath xmlns:m="http://schemas.openxmlformats.org/officeDocument/2006/math">
                    <m:r>
                      <a:rPr lang="en-US" sz="2400" i="1" dirty="0">
                        <a:solidFill>
                          <a:srgbClr val="000000"/>
                        </a:solidFill>
                        <a:latin typeface="Cambria Math" panose="02040503050406030204" pitchFamily="18" charset="0"/>
                      </a:rPr>
                      <m:t>𝐴</m:t>
                    </m:r>
                    <m:r>
                      <a:rPr lang="en-US" sz="2400" i="1" dirty="0">
                        <a:solidFill>
                          <a:srgbClr val="000000"/>
                        </a:solidFill>
                        <a:latin typeface="Cambria Math" panose="02040503050406030204" pitchFamily="18" charset="0"/>
                      </a:rPr>
                      <m:t>, </m:t>
                    </m:r>
                    <m:r>
                      <a:rPr lang="en-US" sz="2400" i="1" dirty="0">
                        <a:solidFill>
                          <a:srgbClr val="000000"/>
                        </a:solidFill>
                        <a:latin typeface="Cambria Math" panose="02040503050406030204" pitchFamily="18" charset="0"/>
                      </a:rPr>
                      <m:t>𝑀</m:t>
                    </m:r>
                    <m:r>
                      <a:rPr lang="en-US" sz="2400" i="1" dirty="0">
                        <a:solidFill>
                          <a:srgbClr val="000000"/>
                        </a:solidFill>
                        <a:latin typeface="Cambria Math" panose="02040503050406030204" pitchFamily="18" charset="0"/>
                      </a:rPr>
                      <m:t> </m:t>
                    </m:r>
                  </m:oMath>
                </a14:m>
                <a:r>
                  <a:rPr lang="en-US" sz="2200" dirty="0">
                    <a:solidFill>
                      <a:srgbClr val="000000"/>
                    </a:solidFill>
                    <a:latin typeface="Trebuchet MS" panose="020B0603020202020204"/>
                  </a:rPr>
                  <a:t>and</a:t>
                </a:r>
                <a14:m>
                  <m:oMath xmlns:m="http://schemas.openxmlformats.org/officeDocument/2006/math">
                    <m:r>
                      <a:rPr lang="en-US" sz="2400" dirty="0">
                        <a:solidFill>
                          <a:srgbClr val="000000"/>
                        </a:solidFill>
                        <a:latin typeface="Cambria Math" panose="02040503050406030204" pitchFamily="18" charset="0"/>
                      </a:rPr>
                      <m:t> </m:t>
                    </m:r>
                    <m:r>
                      <a:rPr lang="en-US" sz="2400" i="1" dirty="0">
                        <a:solidFill>
                          <a:srgbClr val="000000"/>
                        </a:solidFill>
                        <a:latin typeface="Cambria Math" panose="02040503050406030204" pitchFamily="18" charset="0"/>
                      </a:rPr>
                      <m:t>𝑁</m:t>
                    </m:r>
                    <m:r>
                      <a:rPr lang="en-US" sz="2400" dirty="0">
                        <a:solidFill>
                          <a:srgbClr val="000000"/>
                        </a:solidFill>
                        <a:latin typeface="Cambria Math" panose="02040503050406030204" pitchFamily="18" charset="0"/>
                      </a:rPr>
                      <m:t> </m:t>
                    </m:r>
                  </m:oMath>
                </a14:m>
                <a:r>
                  <a:rPr lang="en-US" sz="2200" dirty="0">
                    <a:solidFill>
                      <a:srgbClr val="000000"/>
                    </a:solidFill>
                    <a:latin typeface="Trebuchet MS" panose="020B0603020202020204"/>
                  </a:rPr>
                  <a:t>are collinear.</a:t>
                </a:r>
              </a:p>
            </p:txBody>
          </p:sp>
        </mc:Choice>
        <mc:Fallback>
          <p:sp>
            <p:nvSpPr>
              <p:cNvPr id="5" name="TextBox 4">
                <a:extLst>
                  <a:ext uri="{FF2B5EF4-FFF2-40B4-BE49-F238E27FC236}">
                    <a16:creationId xmlns:a16="http://schemas.microsoft.com/office/drawing/2014/main" id="{9C93315A-1013-2A07-A445-8D93DB556E2A}"/>
                  </a:ext>
                </a:extLst>
              </p:cNvPr>
              <p:cNvSpPr txBox="1">
                <a:spLocks noRot="1" noChangeAspect="1" noMove="1" noResize="1" noEditPoints="1" noAdjustHandles="1" noChangeArrowheads="1" noChangeShapeType="1" noTextEdit="1"/>
              </p:cNvSpPr>
              <p:nvPr/>
            </p:nvSpPr>
            <p:spPr>
              <a:xfrm>
                <a:off x="1706458" y="197153"/>
                <a:ext cx="8435204" cy="1230465"/>
              </a:xfrm>
              <a:prstGeom prst="rect">
                <a:avLst/>
              </a:prstGeom>
              <a:blipFill>
                <a:blip r:embed="rId3"/>
                <a:stretch>
                  <a:fillRect b="-219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CD65587-B83B-F260-4CF7-19C75435214B}"/>
                  </a:ext>
                </a:extLst>
              </p:cNvPr>
              <p:cNvSpPr txBox="1"/>
              <p:nvPr/>
            </p:nvSpPr>
            <p:spPr>
              <a:xfrm>
                <a:off x="1756719" y="3968633"/>
                <a:ext cx="481222"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a:solidFill>
                            <a:srgbClr val="000000"/>
                          </a:solidFill>
                          <a:latin typeface="Cambria Math" panose="02040503050406030204" pitchFamily="18" charset="0"/>
                        </a:rPr>
                        <m:t>𝐴</m:t>
                      </m:r>
                    </m:oMath>
                  </m:oMathPara>
                </a14:m>
                <a:endParaRPr lang="en-GB" sz="2400" i="1" dirty="0">
                  <a:solidFill>
                    <a:srgbClr val="000000"/>
                  </a:solidFill>
                  <a:latin typeface="Trebuchet MS" panose="020B0603020202020204"/>
                </a:endParaRPr>
              </a:p>
            </p:txBody>
          </p:sp>
        </mc:Choice>
        <mc:Fallback>
          <p:sp>
            <p:nvSpPr>
              <p:cNvPr id="9" name="TextBox 8">
                <a:extLst>
                  <a:ext uri="{FF2B5EF4-FFF2-40B4-BE49-F238E27FC236}">
                    <a16:creationId xmlns:a16="http://schemas.microsoft.com/office/drawing/2014/main" id="{CCD65587-B83B-F260-4CF7-19C75435214B}"/>
                  </a:ext>
                </a:extLst>
              </p:cNvPr>
              <p:cNvSpPr txBox="1">
                <a:spLocks noRot="1" noChangeAspect="1" noMove="1" noResize="1" noEditPoints="1" noAdjustHandles="1" noChangeArrowheads="1" noChangeShapeType="1" noTextEdit="1"/>
              </p:cNvSpPr>
              <p:nvPr/>
            </p:nvSpPr>
            <p:spPr>
              <a:xfrm>
                <a:off x="1756719" y="3968633"/>
                <a:ext cx="481222" cy="461665"/>
              </a:xfrm>
              <a:prstGeom prst="rect">
                <a:avLst/>
              </a:prstGeom>
              <a:blipFill>
                <a:blip r:embed="rId4"/>
                <a:stretch>
                  <a:fillRect/>
                </a:stretch>
              </a:blipFill>
            </p:spPr>
            <p:txBody>
              <a:bodyPr/>
              <a:lstStyle/>
              <a:p>
                <a:r>
                  <a:rPr lang="en-GB">
                    <a:noFill/>
                  </a:rPr>
                  <a:t> </a:t>
                </a:r>
              </a:p>
            </p:txBody>
          </p:sp>
        </mc:Fallback>
      </mc:AlternateContent>
      <p:sp>
        <p:nvSpPr>
          <p:cNvPr id="10" name="Oval 9">
            <a:extLst>
              <a:ext uri="{FF2B5EF4-FFF2-40B4-BE49-F238E27FC236}">
                <a16:creationId xmlns:a16="http://schemas.microsoft.com/office/drawing/2014/main" id="{B7FED371-107A-27C9-3AF8-A81EDF45A7A2}"/>
              </a:ext>
            </a:extLst>
          </p:cNvPr>
          <p:cNvSpPr/>
          <p:nvPr/>
        </p:nvSpPr>
        <p:spPr>
          <a:xfrm>
            <a:off x="2116238" y="4037679"/>
            <a:ext cx="72000" cy="72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latin typeface="Trebuchet MS" panose="020B0603020202020204"/>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4602EB98-F7EC-CFDD-8775-80D213819DDA}"/>
                  </a:ext>
                </a:extLst>
              </p:cNvPr>
              <p:cNvSpPr txBox="1"/>
              <p:nvPr/>
            </p:nvSpPr>
            <p:spPr>
              <a:xfrm>
                <a:off x="1516108" y="2315010"/>
                <a:ext cx="48789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a:solidFill>
                            <a:srgbClr val="000000"/>
                          </a:solidFill>
                          <a:latin typeface="Cambria Math" panose="02040503050406030204" pitchFamily="18" charset="0"/>
                        </a:rPr>
                        <m:t>𝐵</m:t>
                      </m:r>
                    </m:oMath>
                  </m:oMathPara>
                </a14:m>
                <a:endParaRPr lang="en-GB" sz="2400" i="1" dirty="0">
                  <a:solidFill>
                    <a:srgbClr val="000000"/>
                  </a:solidFill>
                  <a:latin typeface="Trebuchet MS" panose="020B0603020202020204"/>
                </a:endParaRPr>
              </a:p>
            </p:txBody>
          </p:sp>
        </mc:Choice>
        <mc:Fallback>
          <p:sp>
            <p:nvSpPr>
              <p:cNvPr id="11" name="TextBox 10">
                <a:extLst>
                  <a:ext uri="{FF2B5EF4-FFF2-40B4-BE49-F238E27FC236}">
                    <a16:creationId xmlns:a16="http://schemas.microsoft.com/office/drawing/2014/main" id="{4602EB98-F7EC-CFDD-8775-80D213819DDA}"/>
                  </a:ext>
                </a:extLst>
              </p:cNvPr>
              <p:cNvSpPr txBox="1">
                <a:spLocks noRot="1" noChangeAspect="1" noMove="1" noResize="1" noEditPoints="1" noAdjustHandles="1" noChangeArrowheads="1" noChangeShapeType="1" noTextEdit="1"/>
              </p:cNvSpPr>
              <p:nvPr/>
            </p:nvSpPr>
            <p:spPr>
              <a:xfrm>
                <a:off x="1516108" y="2315010"/>
                <a:ext cx="487890" cy="461665"/>
              </a:xfrm>
              <a:prstGeom prst="rect">
                <a:avLst/>
              </a:prstGeom>
              <a:blipFill>
                <a:blip r:embed="rId5"/>
                <a:stretch>
                  <a:fillRect/>
                </a:stretch>
              </a:blipFill>
            </p:spPr>
            <p:txBody>
              <a:bodyPr/>
              <a:lstStyle/>
              <a:p>
                <a:r>
                  <a:rPr lang="en-GB">
                    <a:noFill/>
                  </a:rPr>
                  <a:t> </a:t>
                </a:r>
              </a:p>
            </p:txBody>
          </p:sp>
        </mc:Fallback>
      </mc:AlternateContent>
      <p:sp>
        <p:nvSpPr>
          <p:cNvPr id="12" name="Oval 11">
            <a:extLst>
              <a:ext uri="{FF2B5EF4-FFF2-40B4-BE49-F238E27FC236}">
                <a16:creationId xmlns:a16="http://schemas.microsoft.com/office/drawing/2014/main" id="{DB64E2DA-61C9-12D2-C061-1E11D2B53C91}"/>
              </a:ext>
            </a:extLst>
          </p:cNvPr>
          <p:cNvSpPr/>
          <p:nvPr/>
        </p:nvSpPr>
        <p:spPr>
          <a:xfrm>
            <a:off x="1866103" y="2648629"/>
            <a:ext cx="72000" cy="72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latin typeface="Trebuchet MS" panose="020B0603020202020204"/>
            </a:endParaRP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CF2C78F3-5EEB-7FC9-8157-1B3B4F252D46}"/>
                  </a:ext>
                </a:extLst>
              </p:cNvPr>
              <p:cNvSpPr txBox="1"/>
              <p:nvPr/>
            </p:nvSpPr>
            <p:spPr>
              <a:xfrm>
                <a:off x="3789247" y="1516158"/>
                <a:ext cx="475515"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a:solidFill>
                            <a:srgbClr val="000000"/>
                          </a:solidFill>
                          <a:latin typeface="Cambria Math" panose="02040503050406030204" pitchFamily="18" charset="0"/>
                        </a:rPr>
                        <m:t>𝐶</m:t>
                      </m:r>
                    </m:oMath>
                  </m:oMathPara>
                </a14:m>
                <a:endParaRPr lang="en-GB" sz="2400" i="1" dirty="0">
                  <a:solidFill>
                    <a:srgbClr val="000000"/>
                  </a:solidFill>
                  <a:latin typeface="Trebuchet MS" panose="020B0603020202020204"/>
                </a:endParaRPr>
              </a:p>
            </p:txBody>
          </p:sp>
        </mc:Choice>
        <mc:Fallback>
          <p:sp>
            <p:nvSpPr>
              <p:cNvPr id="14" name="TextBox 13">
                <a:extLst>
                  <a:ext uri="{FF2B5EF4-FFF2-40B4-BE49-F238E27FC236}">
                    <a16:creationId xmlns:a16="http://schemas.microsoft.com/office/drawing/2014/main" id="{CF2C78F3-5EEB-7FC9-8157-1B3B4F252D46}"/>
                  </a:ext>
                </a:extLst>
              </p:cNvPr>
              <p:cNvSpPr txBox="1">
                <a:spLocks noRot="1" noChangeAspect="1" noMove="1" noResize="1" noEditPoints="1" noAdjustHandles="1" noChangeArrowheads="1" noChangeShapeType="1" noTextEdit="1"/>
              </p:cNvSpPr>
              <p:nvPr/>
            </p:nvSpPr>
            <p:spPr>
              <a:xfrm>
                <a:off x="3789247" y="1516158"/>
                <a:ext cx="475515" cy="461665"/>
              </a:xfrm>
              <a:prstGeom prst="rect">
                <a:avLst/>
              </a:prstGeom>
              <a:blipFill>
                <a:blip r:embed="rId6"/>
                <a:stretch>
                  <a:fillRect/>
                </a:stretch>
              </a:blipFill>
            </p:spPr>
            <p:txBody>
              <a:bodyPr/>
              <a:lstStyle/>
              <a:p>
                <a:r>
                  <a:rPr lang="en-GB">
                    <a:noFill/>
                  </a:rPr>
                  <a:t> </a:t>
                </a:r>
              </a:p>
            </p:txBody>
          </p:sp>
        </mc:Fallback>
      </mc:AlternateContent>
      <p:sp>
        <p:nvSpPr>
          <p:cNvPr id="15" name="Oval 14">
            <a:extLst>
              <a:ext uri="{FF2B5EF4-FFF2-40B4-BE49-F238E27FC236}">
                <a16:creationId xmlns:a16="http://schemas.microsoft.com/office/drawing/2014/main" id="{2A6FB803-A2F1-A46E-D5AA-820275D5EA29}"/>
              </a:ext>
            </a:extLst>
          </p:cNvPr>
          <p:cNvSpPr/>
          <p:nvPr/>
        </p:nvSpPr>
        <p:spPr>
          <a:xfrm>
            <a:off x="3820108" y="1809716"/>
            <a:ext cx="72000" cy="72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latin typeface="Trebuchet MS" panose="020B0603020202020204"/>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3D887C9A-1147-C43F-B627-5CAC64B84661}"/>
                  </a:ext>
                </a:extLst>
              </p:cNvPr>
              <p:cNvSpPr txBox="1"/>
              <p:nvPr/>
            </p:nvSpPr>
            <p:spPr>
              <a:xfrm>
                <a:off x="4054596" y="3067392"/>
                <a:ext cx="499880"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a:solidFill>
                            <a:srgbClr val="000000"/>
                          </a:solidFill>
                          <a:latin typeface="Cambria Math" panose="02040503050406030204" pitchFamily="18" charset="0"/>
                        </a:rPr>
                        <m:t>𝐷</m:t>
                      </m:r>
                    </m:oMath>
                  </m:oMathPara>
                </a14:m>
                <a:endParaRPr lang="en-GB" sz="2400" i="1" dirty="0">
                  <a:solidFill>
                    <a:srgbClr val="000000"/>
                  </a:solidFill>
                  <a:latin typeface="Trebuchet MS" panose="020B0603020202020204"/>
                </a:endParaRPr>
              </a:p>
            </p:txBody>
          </p:sp>
        </mc:Choice>
        <mc:Fallback>
          <p:sp>
            <p:nvSpPr>
              <p:cNvPr id="16" name="TextBox 15">
                <a:extLst>
                  <a:ext uri="{FF2B5EF4-FFF2-40B4-BE49-F238E27FC236}">
                    <a16:creationId xmlns:a16="http://schemas.microsoft.com/office/drawing/2014/main" id="{3D887C9A-1147-C43F-B627-5CAC64B84661}"/>
                  </a:ext>
                </a:extLst>
              </p:cNvPr>
              <p:cNvSpPr txBox="1">
                <a:spLocks noRot="1" noChangeAspect="1" noMove="1" noResize="1" noEditPoints="1" noAdjustHandles="1" noChangeArrowheads="1" noChangeShapeType="1" noTextEdit="1"/>
              </p:cNvSpPr>
              <p:nvPr/>
            </p:nvSpPr>
            <p:spPr>
              <a:xfrm>
                <a:off x="4054596" y="3067392"/>
                <a:ext cx="499880" cy="461665"/>
              </a:xfrm>
              <a:prstGeom prst="rect">
                <a:avLst/>
              </a:prstGeom>
              <a:blipFill>
                <a:blip r:embed="rId7"/>
                <a:stretch>
                  <a:fillRect/>
                </a:stretch>
              </a:blipFill>
            </p:spPr>
            <p:txBody>
              <a:bodyPr/>
              <a:lstStyle/>
              <a:p>
                <a:r>
                  <a:rPr lang="en-GB">
                    <a:noFill/>
                  </a:rPr>
                  <a:t> </a:t>
                </a:r>
              </a:p>
            </p:txBody>
          </p:sp>
        </mc:Fallback>
      </mc:AlternateContent>
      <p:sp>
        <p:nvSpPr>
          <p:cNvPr id="17" name="Oval 16">
            <a:extLst>
              <a:ext uri="{FF2B5EF4-FFF2-40B4-BE49-F238E27FC236}">
                <a16:creationId xmlns:a16="http://schemas.microsoft.com/office/drawing/2014/main" id="{04698DE7-5CF4-58C3-5F40-430644ADD783}"/>
              </a:ext>
            </a:extLst>
          </p:cNvPr>
          <p:cNvSpPr/>
          <p:nvPr/>
        </p:nvSpPr>
        <p:spPr>
          <a:xfrm>
            <a:off x="4072108" y="3159728"/>
            <a:ext cx="72000" cy="72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latin typeface="Trebuchet MS" panose="020B0603020202020204"/>
            </a:endParaRP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BCA39027-2F8F-A68A-8468-221D1D1DC7D1}"/>
                  </a:ext>
                </a:extLst>
              </p:cNvPr>
              <p:cNvSpPr txBox="1"/>
              <p:nvPr/>
            </p:nvSpPr>
            <p:spPr>
              <a:xfrm>
                <a:off x="3934665" y="2315010"/>
                <a:ext cx="546432"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a:solidFill>
                            <a:srgbClr val="000000"/>
                          </a:solidFill>
                          <a:latin typeface="Cambria Math" panose="02040503050406030204" pitchFamily="18" charset="0"/>
                        </a:rPr>
                        <m:t>𝑀</m:t>
                      </m:r>
                    </m:oMath>
                  </m:oMathPara>
                </a14:m>
                <a:endParaRPr lang="en-GB" sz="2400" i="1" dirty="0">
                  <a:solidFill>
                    <a:srgbClr val="000000"/>
                  </a:solidFill>
                  <a:latin typeface="Trebuchet MS" panose="020B0603020202020204"/>
                </a:endParaRPr>
              </a:p>
            </p:txBody>
          </p:sp>
        </mc:Choice>
        <mc:Fallback>
          <p:sp>
            <p:nvSpPr>
              <p:cNvPr id="18" name="TextBox 17">
                <a:extLst>
                  <a:ext uri="{FF2B5EF4-FFF2-40B4-BE49-F238E27FC236}">
                    <a16:creationId xmlns:a16="http://schemas.microsoft.com/office/drawing/2014/main" id="{BCA39027-2F8F-A68A-8468-221D1D1DC7D1}"/>
                  </a:ext>
                </a:extLst>
              </p:cNvPr>
              <p:cNvSpPr txBox="1">
                <a:spLocks noRot="1" noChangeAspect="1" noMove="1" noResize="1" noEditPoints="1" noAdjustHandles="1" noChangeArrowheads="1" noChangeShapeType="1" noTextEdit="1"/>
              </p:cNvSpPr>
              <p:nvPr/>
            </p:nvSpPr>
            <p:spPr>
              <a:xfrm>
                <a:off x="3934665" y="2315010"/>
                <a:ext cx="546432" cy="461665"/>
              </a:xfrm>
              <a:prstGeom prst="rect">
                <a:avLst/>
              </a:prstGeom>
              <a:blipFill>
                <a:blip r:embed="rId8"/>
                <a:stretch>
                  <a:fillRect/>
                </a:stretch>
              </a:blipFill>
            </p:spPr>
            <p:txBody>
              <a:bodyPr/>
              <a:lstStyle/>
              <a:p>
                <a:r>
                  <a:rPr lang="en-GB">
                    <a:noFill/>
                  </a:rPr>
                  <a:t> </a:t>
                </a:r>
              </a:p>
            </p:txBody>
          </p:sp>
        </mc:Fallback>
      </mc:AlternateContent>
      <p:sp>
        <p:nvSpPr>
          <p:cNvPr id="19" name="Oval 18">
            <a:extLst>
              <a:ext uri="{FF2B5EF4-FFF2-40B4-BE49-F238E27FC236}">
                <a16:creationId xmlns:a16="http://schemas.microsoft.com/office/drawing/2014/main" id="{752A4CC1-791A-6A29-18F6-862F9918114C}"/>
              </a:ext>
            </a:extLst>
          </p:cNvPr>
          <p:cNvSpPr/>
          <p:nvPr/>
        </p:nvSpPr>
        <p:spPr>
          <a:xfrm>
            <a:off x="3963399" y="2527719"/>
            <a:ext cx="72000" cy="72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latin typeface="Trebuchet MS" panose="020B0603020202020204"/>
            </a:endParaRP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6EB9A9D1-32EC-2ADD-002A-7670B16C2226}"/>
                  </a:ext>
                </a:extLst>
              </p:cNvPr>
              <p:cNvSpPr txBox="1"/>
              <p:nvPr/>
            </p:nvSpPr>
            <p:spPr>
              <a:xfrm>
                <a:off x="3243848" y="2613547"/>
                <a:ext cx="511166" cy="46166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400" i="1" dirty="0">
                          <a:solidFill>
                            <a:srgbClr val="000000"/>
                          </a:solidFill>
                          <a:latin typeface="Cambria Math" panose="02040503050406030204" pitchFamily="18" charset="0"/>
                        </a:rPr>
                        <m:t>𝑁</m:t>
                      </m:r>
                    </m:oMath>
                  </m:oMathPara>
                </a14:m>
                <a:endParaRPr lang="en-GB" sz="2400" i="1" dirty="0">
                  <a:solidFill>
                    <a:srgbClr val="000000"/>
                  </a:solidFill>
                  <a:latin typeface="Trebuchet MS" panose="020B0603020202020204"/>
                </a:endParaRPr>
              </a:p>
            </p:txBody>
          </p:sp>
        </mc:Choice>
        <mc:Fallback>
          <p:sp>
            <p:nvSpPr>
              <p:cNvPr id="22" name="TextBox 21">
                <a:extLst>
                  <a:ext uri="{FF2B5EF4-FFF2-40B4-BE49-F238E27FC236}">
                    <a16:creationId xmlns:a16="http://schemas.microsoft.com/office/drawing/2014/main" id="{6EB9A9D1-32EC-2ADD-002A-7670B16C2226}"/>
                  </a:ext>
                </a:extLst>
              </p:cNvPr>
              <p:cNvSpPr txBox="1">
                <a:spLocks noRot="1" noChangeAspect="1" noMove="1" noResize="1" noEditPoints="1" noAdjustHandles="1" noChangeArrowheads="1" noChangeShapeType="1" noTextEdit="1"/>
              </p:cNvSpPr>
              <p:nvPr/>
            </p:nvSpPr>
            <p:spPr>
              <a:xfrm>
                <a:off x="3243848" y="2613547"/>
                <a:ext cx="511166" cy="461665"/>
              </a:xfrm>
              <a:prstGeom prst="rect">
                <a:avLst/>
              </a:prstGeom>
              <a:blipFill>
                <a:blip r:embed="rId9"/>
                <a:stretch>
                  <a:fillRect/>
                </a:stretch>
              </a:blipFill>
            </p:spPr>
            <p:txBody>
              <a:bodyPr/>
              <a:lstStyle/>
              <a:p>
                <a:r>
                  <a:rPr lang="en-GB">
                    <a:noFill/>
                  </a:rPr>
                  <a:t> </a:t>
                </a:r>
              </a:p>
            </p:txBody>
          </p:sp>
        </mc:Fallback>
      </mc:AlternateContent>
      <p:sp>
        <p:nvSpPr>
          <p:cNvPr id="23" name="Oval 22">
            <a:extLst>
              <a:ext uri="{FF2B5EF4-FFF2-40B4-BE49-F238E27FC236}">
                <a16:creationId xmlns:a16="http://schemas.microsoft.com/office/drawing/2014/main" id="{18F316B4-B38F-4A4F-571E-169DEDD2DE16}"/>
              </a:ext>
            </a:extLst>
          </p:cNvPr>
          <p:cNvSpPr/>
          <p:nvPr/>
        </p:nvSpPr>
        <p:spPr>
          <a:xfrm>
            <a:off x="3418037" y="3018012"/>
            <a:ext cx="72000" cy="72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latin typeface="Trebuchet MS" panose="020B0603020202020204"/>
            </a:endParaRPr>
          </a:p>
        </p:txBody>
      </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2FC5B714-CF98-2E89-0CC7-3FE7D6C58412}"/>
                  </a:ext>
                </a:extLst>
              </p:cNvPr>
              <p:cNvSpPr txBox="1"/>
              <p:nvPr/>
            </p:nvSpPr>
            <p:spPr>
              <a:xfrm>
                <a:off x="5141722" y="2139020"/>
                <a:ext cx="1773114" cy="34714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GB"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𝐴𝑁</m:t>
                          </m:r>
                        </m:e>
                      </m:acc>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𝐴𝐵</m:t>
                          </m:r>
                        </m:e>
                      </m:acc>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𝐵𝑁</m:t>
                          </m:r>
                        </m:e>
                      </m:acc>
                    </m:oMath>
                  </m:oMathPara>
                </a14:m>
                <a:endParaRPr lang="en-GB" sz="2000" dirty="0">
                  <a:solidFill>
                    <a:srgbClr val="000000"/>
                  </a:solidFill>
                  <a:latin typeface="Trebuchet MS" panose="020B0603020202020204"/>
                </a:endParaRPr>
              </a:p>
            </p:txBody>
          </p:sp>
        </mc:Choice>
        <mc:Fallback>
          <p:sp>
            <p:nvSpPr>
              <p:cNvPr id="24" name="TextBox 23">
                <a:extLst>
                  <a:ext uri="{FF2B5EF4-FFF2-40B4-BE49-F238E27FC236}">
                    <a16:creationId xmlns:a16="http://schemas.microsoft.com/office/drawing/2014/main" id="{2FC5B714-CF98-2E89-0CC7-3FE7D6C58412}"/>
                  </a:ext>
                </a:extLst>
              </p:cNvPr>
              <p:cNvSpPr txBox="1">
                <a:spLocks noRot="1" noChangeAspect="1" noMove="1" noResize="1" noEditPoints="1" noAdjustHandles="1" noChangeArrowheads="1" noChangeShapeType="1" noTextEdit="1"/>
              </p:cNvSpPr>
              <p:nvPr/>
            </p:nvSpPr>
            <p:spPr>
              <a:xfrm>
                <a:off x="5141722" y="2139020"/>
                <a:ext cx="1773114" cy="347146"/>
              </a:xfrm>
              <a:prstGeom prst="rect">
                <a:avLst/>
              </a:prstGeom>
              <a:blipFill>
                <a:blip r:embed="rId10"/>
                <a:stretch>
                  <a:fillRect l="-2062" r="-2405" b="-877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2ACAF0EE-C47F-D3D3-7820-57D2A9DB52A5}"/>
                  </a:ext>
                </a:extLst>
              </p:cNvPr>
              <p:cNvSpPr txBox="1"/>
              <p:nvPr/>
            </p:nvSpPr>
            <p:spPr>
              <a:xfrm>
                <a:off x="5141723" y="2624933"/>
                <a:ext cx="1950149" cy="57823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GB"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𝐴𝑁</m:t>
                          </m:r>
                        </m:e>
                      </m:acc>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𝐴𝐵</m:t>
                          </m:r>
                        </m:e>
                      </m:acc>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𝐵𝐷</m:t>
                          </m:r>
                        </m:e>
                      </m:acc>
                    </m:oMath>
                  </m:oMathPara>
                </a14:m>
                <a:endParaRPr lang="en-GB" sz="2000" dirty="0">
                  <a:solidFill>
                    <a:srgbClr val="000000"/>
                  </a:solidFill>
                  <a:latin typeface="Trebuchet MS" panose="020B0603020202020204"/>
                </a:endParaRPr>
              </a:p>
            </p:txBody>
          </p:sp>
        </mc:Choice>
        <mc:Fallback>
          <p:sp>
            <p:nvSpPr>
              <p:cNvPr id="25" name="TextBox 24">
                <a:extLst>
                  <a:ext uri="{FF2B5EF4-FFF2-40B4-BE49-F238E27FC236}">
                    <a16:creationId xmlns:a16="http://schemas.microsoft.com/office/drawing/2014/main" id="{2ACAF0EE-C47F-D3D3-7820-57D2A9DB52A5}"/>
                  </a:ext>
                </a:extLst>
              </p:cNvPr>
              <p:cNvSpPr txBox="1">
                <a:spLocks noRot="1" noChangeAspect="1" noMove="1" noResize="1" noEditPoints="1" noAdjustHandles="1" noChangeArrowheads="1" noChangeShapeType="1" noTextEdit="1"/>
              </p:cNvSpPr>
              <p:nvPr/>
            </p:nvSpPr>
            <p:spPr>
              <a:xfrm>
                <a:off x="5141723" y="2624933"/>
                <a:ext cx="1950149" cy="578235"/>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727AABBD-5010-F3A6-3791-DC180E7566F4}"/>
                  </a:ext>
                </a:extLst>
              </p:cNvPr>
              <p:cNvSpPr txBox="1"/>
              <p:nvPr/>
            </p:nvSpPr>
            <p:spPr>
              <a:xfrm>
                <a:off x="5141723" y="3366149"/>
                <a:ext cx="2709331" cy="57823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GB"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𝑀𝑁</m:t>
                          </m:r>
                        </m:e>
                      </m:acc>
                      <m:r>
                        <a:rPr lang="en-US" sz="2000" i="1">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6</m:t>
                      </m:r>
                      <m:r>
                        <a:rPr lang="en-US" sz="2000" b="1">
                          <a:solidFill>
                            <a:srgbClr val="000000"/>
                          </a:solidFill>
                          <a:latin typeface="Cambria Math" panose="02040503050406030204" pitchFamily="18" charset="0"/>
                        </a:rPr>
                        <m:t>𝐛</m:t>
                      </m:r>
                      <m:r>
                        <a:rPr lang="en-US" sz="2000">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a:solidFill>
                                <a:srgbClr val="000000"/>
                              </a:solidFill>
                              <a:latin typeface="Cambria Math" panose="02040503050406030204" pitchFamily="18" charset="0"/>
                            </a:rPr>
                            <m:t>2</m:t>
                          </m:r>
                        </m:num>
                        <m:den>
                          <m:r>
                            <a:rPr lang="en-US" sz="2000">
                              <a:solidFill>
                                <a:srgbClr val="000000"/>
                              </a:solidFill>
                              <a:latin typeface="Cambria Math" panose="02040503050406030204" pitchFamily="18" charset="0"/>
                            </a:rPr>
                            <m:t>3</m:t>
                          </m:r>
                        </m:den>
                      </m:f>
                      <m:r>
                        <a:rPr lang="en-US" sz="2000">
                          <a:solidFill>
                            <a:srgbClr val="000000"/>
                          </a:solidFill>
                          <a:latin typeface="Cambria Math" panose="02040503050406030204" pitchFamily="18" charset="0"/>
                        </a:rPr>
                        <m:t>(6</m:t>
                      </m:r>
                      <m:r>
                        <a:rPr lang="en-US" sz="2000" b="1">
                          <a:solidFill>
                            <a:srgbClr val="000000"/>
                          </a:solidFill>
                          <a:latin typeface="Cambria Math" panose="02040503050406030204" pitchFamily="18" charset="0"/>
                        </a:rPr>
                        <m:t>𝐚</m:t>
                      </m:r>
                      <m:r>
                        <a:rPr lang="en-US" sz="2000">
                          <a:solidFill>
                            <a:srgbClr val="000000"/>
                          </a:solidFill>
                          <a:latin typeface="Cambria Math" panose="02040503050406030204" pitchFamily="18" charset="0"/>
                        </a:rPr>
                        <m:t>−6</m:t>
                      </m:r>
                      <m:r>
                        <a:rPr lang="en-US" sz="2000" b="1">
                          <a:solidFill>
                            <a:srgbClr val="000000"/>
                          </a:solidFill>
                          <a:latin typeface="Cambria Math" panose="02040503050406030204" pitchFamily="18" charset="0"/>
                        </a:rPr>
                        <m:t>𝐛</m:t>
                      </m:r>
                      <m:r>
                        <a:rPr lang="en-US" sz="2000">
                          <a:solidFill>
                            <a:srgbClr val="000000"/>
                          </a:solidFill>
                          <a:latin typeface="Cambria Math" panose="02040503050406030204" pitchFamily="18" charset="0"/>
                        </a:rPr>
                        <m:t>)</m:t>
                      </m:r>
                    </m:oMath>
                  </m:oMathPara>
                </a14:m>
                <a:endParaRPr lang="en-GB" sz="2000" dirty="0">
                  <a:solidFill>
                    <a:srgbClr val="000000"/>
                  </a:solidFill>
                  <a:latin typeface="Trebuchet MS" panose="020B0603020202020204"/>
                </a:endParaRPr>
              </a:p>
            </p:txBody>
          </p:sp>
        </mc:Choice>
        <mc:Fallback>
          <p:sp>
            <p:nvSpPr>
              <p:cNvPr id="26" name="TextBox 25">
                <a:extLst>
                  <a:ext uri="{FF2B5EF4-FFF2-40B4-BE49-F238E27FC236}">
                    <a16:creationId xmlns:a16="http://schemas.microsoft.com/office/drawing/2014/main" id="{727AABBD-5010-F3A6-3791-DC180E7566F4}"/>
                  </a:ext>
                </a:extLst>
              </p:cNvPr>
              <p:cNvSpPr txBox="1">
                <a:spLocks noRot="1" noChangeAspect="1" noMove="1" noResize="1" noEditPoints="1" noAdjustHandles="1" noChangeArrowheads="1" noChangeShapeType="1" noTextEdit="1"/>
              </p:cNvSpPr>
              <p:nvPr/>
            </p:nvSpPr>
            <p:spPr>
              <a:xfrm>
                <a:off x="5141723" y="3366149"/>
                <a:ext cx="2709331" cy="57823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0FBBEB0D-E0D8-0467-393C-29A961F70059}"/>
                  </a:ext>
                </a:extLst>
              </p:cNvPr>
              <p:cNvSpPr txBox="1"/>
              <p:nvPr/>
            </p:nvSpPr>
            <p:spPr>
              <a:xfrm>
                <a:off x="5147559" y="4069508"/>
                <a:ext cx="1729511" cy="34515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GB"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𝑀𝑁</m:t>
                          </m:r>
                        </m:e>
                      </m:acc>
                      <m:r>
                        <a:rPr lang="en-US" sz="2000" i="1">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4</m:t>
                      </m:r>
                      <m:r>
                        <a:rPr lang="en-US" sz="2000" b="1">
                          <a:solidFill>
                            <a:srgbClr val="000000"/>
                          </a:solidFill>
                          <a:latin typeface="Cambria Math" panose="02040503050406030204" pitchFamily="18" charset="0"/>
                        </a:rPr>
                        <m:t>𝐚</m:t>
                      </m:r>
                      <m:r>
                        <a:rPr lang="en-US" sz="2000">
                          <a:solidFill>
                            <a:srgbClr val="000000"/>
                          </a:solidFill>
                          <a:latin typeface="Cambria Math" panose="02040503050406030204" pitchFamily="18" charset="0"/>
                        </a:rPr>
                        <m:t>+2</m:t>
                      </m:r>
                      <m:r>
                        <a:rPr lang="en-US" sz="2000" b="1">
                          <a:solidFill>
                            <a:srgbClr val="000000"/>
                          </a:solidFill>
                          <a:latin typeface="Cambria Math" panose="02040503050406030204" pitchFamily="18" charset="0"/>
                        </a:rPr>
                        <m:t>𝐛</m:t>
                      </m:r>
                    </m:oMath>
                  </m:oMathPara>
                </a14:m>
                <a:endParaRPr lang="en-GB" sz="2000" dirty="0">
                  <a:solidFill>
                    <a:srgbClr val="000000"/>
                  </a:solidFill>
                  <a:latin typeface="Trebuchet MS" panose="020B0603020202020204"/>
                </a:endParaRPr>
              </a:p>
            </p:txBody>
          </p:sp>
        </mc:Choice>
        <mc:Fallback>
          <p:sp>
            <p:nvSpPr>
              <p:cNvPr id="27" name="TextBox 26">
                <a:extLst>
                  <a:ext uri="{FF2B5EF4-FFF2-40B4-BE49-F238E27FC236}">
                    <a16:creationId xmlns:a16="http://schemas.microsoft.com/office/drawing/2014/main" id="{0FBBEB0D-E0D8-0467-393C-29A961F70059}"/>
                  </a:ext>
                </a:extLst>
              </p:cNvPr>
              <p:cNvSpPr txBox="1">
                <a:spLocks noRot="1" noChangeAspect="1" noMove="1" noResize="1" noEditPoints="1" noAdjustHandles="1" noChangeArrowheads="1" noChangeShapeType="1" noTextEdit="1"/>
              </p:cNvSpPr>
              <p:nvPr/>
            </p:nvSpPr>
            <p:spPr>
              <a:xfrm>
                <a:off x="5147559" y="4069508"/>
                <a:ext cx="1729511" cy="345159"/>
              </a:xfrm>
              <a:prstGeom prst="rect">
                <a:avLst/>
              </a:prstGeom>
              <a:blipFill>
                <a:blip r:embed="rId13"/>
                <a:stretch>
                  <a:fillRect l="-1761" r="-2113" b="-1071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E0397083-FCEA-8405-0845-C66C1300B424}"/>
                  </a:ext>
                </a:extLst>
              </p:cNvPr>
              <p:cNvSpPr txBox="1"/>
              <p:nvPr/>
            </p:nvSpPr>
            <p:spPr>
              <a:xfrm>
                <a:off x="5141722" y="1643807"/>
                <a:ext cx="1152880" cy="438390"/>
              </a:xfrm>
              <a:prstGeom prst="rect">
                <a:avLst/>
              </a:prstGeom>
              <a:noFill/>
            </p:spPr>
            <p:txBody>
              <a:bodyPr wrap="none" rtlCol="0">
                <a:spAutoFit/>
              </a:bodyPr>
              <a:lstStyle/>
              <a:p>
                <a:r>
                  <a:rPr lang="en-US" sz="2000" b="1" dirty="0">
                    <a:solidFill>
                      <a:srgbClr val="000000"/>
                    </a:solidFill>
                    <a:latin typeface="Trebuchet MS" panose="020B0603020202020204"/>
                  </a:rPr>
                  <a:t>Find </a:t>
                </a:r>
                <a14:m>
                  <m:oMath xmlns:m="http://schemas.openxmlformats.org/officeDocument/2006/math">
                    <m:acc>
                      <m:accPr>
                        <m:chr m:val="⃗"/>
                        <m:ctrlPr>
                          <a:rPr lang="en-US" sz="2000" b="1" i="1">
                            <a:solidFill>
                              <a:srgbClr val="000000"/>
                            </a:solidFill>
                            <a:latin typeface="Cambria Math" panose="02040503050406030204" pitchFamily="18" charset="0"/>
                          </a:rPr>
                        </m:ctrlPr>
                      </m:accPr>
                      <m:e>
                        <m:r>
                          <a:rPr lang="en-US" sz="2000" b="1" i="1">
                            <a:solidFill>
                              <a:srgbClr val="000000"/>
                            </a:solidFill>
                            <a:latin typeface="Cambria Math" panose="02040503050406030204" pitchFamily="18" charset="0"/>
                          </a:rPr>
                          <m:t>𝑨𝑵</m:t>
                        </m:r>
                      </m:e>
                    </m:acc>
                  </m:oMath>
                </a14:m>
                <a:endParaRPr lang="en-GB" sz="2000" b="1" dirty="0">
                  <a:solidFill>
                    <a:srgbClr val="000000"/>
                  </a:solidFill>
                  <a:latin typeface="Trebuchet MS" panose="020B0603020202020204"/>
                </a:endParaRPr>
              </a:p>
            </p:txBody>
          </p:sp>
        </mc:Choice>
        <mc:Fallback>
          <p:sp>
            <p:nvSpPr>
              <p:cNvPr id="28" name="TextBox 27">
                <a:extLst>
                  <a:ext uri="{FF2B5EF4-FFF2-40B4-BE49-F238E27FC236}">
                    <a16:creationId xmlns:a16="http://schemas.microsoft.com/office/drawing/2014/main" id="{E0397083-FCEA-8405-0845-C66C1300B424}"/>
                  </a:ext>
                </a:extLst>
              </p:cNvPr>
              <p:cNvSpPr txBox="1">
                <a:spLocks noRot="1" noChangeAspect="1" noMove="1" noResize="1" noEditPoints="1" noAdjustHandles="1" noChangeArrowheads="1" noChangeShapeType="1" noTextEdit="1"/>
              </p:cNvSpPr>
              <p:nvPr/>
            </p:nvSpPr>
            <p:spPr>
              <a:xfrm>
                <a:off x="5141722" y="1643807"/>
                <a:ext cx="1152880" cy="438390"/>
              </a:xfrm>
              <a:prstGeom prst="rect">
                <a:avLst/>
              </a:prstGeom>
              <a:blipFill>
                <a:blip r:embed="rId14"/>
                <a:stretch>
                  <a:fillRect l="-5263" b="-2361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5982129A-F34D-2E6C-0FEC-065C569B448B}"/>
                  </a:ext>
                </a:extLst>
              </p:cNvPr>
              <p:cNvSpPr txBox="1"/>
              <p:nvPr/>
            </p:nvSpPr>
            <p:spPr>
              <a:xfrm>
                <a:off x="8124190" y="2139020"/>
                <a:ext cx="1853905" cy="34714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GB"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𝐴𝑀</m:t>
                          </m:r>
                        </m:e>
                      </m:acc>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𝐴𝐷</m:t>
                          </m:r>
                        </m:e>
                      </m:acc>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𝐷𝑀</m:t>
                          </m:r>
                        </m:e>
                      </m:acc>
                    </m:oMath>
                  </m:oMathPara>
                </a14:m>
                <a:endParaRPr lang="en-GB" sz="2000" dirty="0">
                  <a:solidFill>
                    <a:srgbClr val="000000"/>
                  </a:solidFill>
                  <a:latin typeface="Trebuchet MS" panose="020B0603020202020204"/>
                </a:endParaRPr>
              </a:p>
            </p:txBody>
          </p:sp>
        </mc:Choice>
        <mc:Fallback>
          <p:sp>
            <p:nvSpPr>
              <p:cNvPr id="29" name="TextBox 28">
                <a:extLst>
                  <a:ext uri="{FF2B5EF4-FFF2-40B4-BE49-F238E27FC236}">
                    <a16:creationId xmlns:a16="http://schemas.microsoft.com/office/drawing/2014/main" id="{5982129A-F34D-2E6C-0FEC-065C569B448B}"/>
                  </a:ext>
                </a:extLst>
              </p:cNvPr>
              <p:cNvSpPr txBox="1">
                <a:spLocks noRot="1" noChangeAspect="1" noMove="1" noResize="1" noEditPoints="1" noAdjustHandles="1" noChangeArrowheads="1" noChangeShapeType="1" noTextEdit="1"/>
              </p:cNvSpPr>
              <p:nvPr/>
            </p:nvSpPr>
            <p:spPr>
              <a:xfrm>
                <a:off x="8124190" y="2139020"/>
                <a:ext cx="1853905" cy="347146"/>
              </a:xfrm>
              <a:prstGeom prst="rect">
                <a:avLst/>
              </a:prstGeom>
              <a:blipFill>
                <a:blip r:embed="rId15"/>
                <a:stretch>
                  <a:fillRect l="-2303" r="-1974" b="-877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9FEF4D04-97E1-4BDB-B831-01B4A5D3294E}"/>
                  </a:ext>
                </a:extLst>
              </p:cNvPr>
              <p:cNvSpPr txBox="1"/>
              <p:nvPr/>
            </p:nvSpPr>
            <p:spPr>
              <a:xfrm>
                <a:off x="8124190" y="2624933"/>
                <a:ext cx="1978619" cy="57618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GB"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𝐴𝑀</m:t>
                          </m:r>
                        </m:e>
                      </m:acc>
                      <m:r>
                        <a:rPr lang="en-US" sz="2000" i="1">
                          <a:solidFill>
                            <a:srgbClr val="000000"/>
                          </a:solidFill>
                          <a:latin typeface="Cambria Math" panose="02040503050406030204" pitchFamily="18" charset="0"/>
                        </a:rPr>
                        <m:t>=</m:t>
                      </m:r>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𝐴𝐷</m:t>
                          </m:r>
                        </m:e>
                      </m:acc>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1</m:t>
                          </m:r>
                        </m:num>
                        <m:den>
                          <m:r>
                            <a:rPr lang="en-US" sz="2000" i="1">
                              <a:solidFill>
                                <a:srgbClr val="000000"/>
                              </a:solidFill>
                              <a:latin typeface="Cambria Math" panose="02040503050406030204" pitchFamily="18" charset="0"/>
                            </a:rPr>
                            <m:t>2</m:t>
                          </m:r>
                        </m:den>
                      </m:f>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𝐷𝐶</m:t>
                          </m:r>
                        </m:e>
                      </m:acc>
                    </m:oMath>
                  </m:oMathPara>
                </a14:m>
                <a:endParaRPr lang="en-GB" sz="2000" dirty="0">
                  <a:solidFill>
                    <a:srgbClr val="000000"/>
                  </a:solidFill>
                  <a:latin typeface="Trebuchet MS" panose="020B0603020202020204"/>
                </a:endParaRPr>
              </a:p>
            </p:txBody>
          </p:sp>
        </mc:Choice>
        <mc:Fallback>
          <p:sp>
            <p:nvSpPr>
              <p:cNvPr id="30" name="TextBox 29">
                <a:extLst>
                  <a:ext uri="{FF2B5EF4-FFF2-40B4-BE49-F238E27FC236}">
                    <a16:creationId xmlns:a16="http://schemas.microsoft.com/office/drawing/2014/main" id="{9FEF4D04-97E1-4BDB-B831-01B4A5D3294E}"/>
                  </a:ext>
                </a:extLst>
              </p:cNvPr>
              <p:cNvSpPr txBox="1">
                <a:spLocks noRot="1" noChangeAspect="1" noMove="1" noResize="1" noEditPoints="1" noAdjustHandles="1" noChangeArrowheads="1" noChangeShapeType="1" noTextEdit="1"/>
              </p:cNvSpPr>
              <p:nvPr/>
            </p:nvSpPr>
            <p:spPr>
              <a:xfrm>
                <a:off x="8124190" y="2624933"/>
                <a:ext cx="1978619" cy="576183"/>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D1764CFA-5DB3-4070-CF4B-EDBFFF526093}"/>
                  </a:ext>
                </a:extLst>
              </p:cNvPr>
              <p:cNvSpPr txBox="1"/>
              <p:nvPr/>
            </p:nvSpPr>
            <p:spPr>
              <a:xfrm>
                <a:off x="8124189" y="3366149"/>
                <a:ext cx="2100896" cy="57618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GB"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𝐴𝑀</m:t>
                          </m:r>
                        </m:e>
                      </m:acc>
                      <m:r>
                        <a:rPr lang="en-US" sz="2000" i="1">
                          <a:solidFill>
                            <a:srgbClr val="000000"/>
                          </a:solidFill>
                          <a:latin typeface="Cambria Math" panose="02040503050406030204" pitchFamily="18" charset="0"/>
                        </a:rPr>
                        <m:t>=6</m:t>
                      </m:r>
                      <m:r>
                        <a:rPr lang="en-US" sz="2000" b="1">
                          <a:solidFill>
                            <a:srgbClr val="000000"/>
                          </a:solidFill>
                          <a:latin typeface="Cambria Math" panose="02040503050406030204" pitchFamily="18" charset="0"/>
                        </a:rPr>
                        <m:t>𝐚</m:t>
                      </m:r>
                      <m:r>
                        <a:rPr lang="en-US" sz="2000">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a:solidFill>
                                <a:srgbClr val="000000"/>
                              </a:solidFill>
                              <a:latin typeface="Cambria Math" panose="02040503050406030204" pitchFamily="18" charset="0"/>
                            </a:rPr>
                            <m:t>1</m:t>
                          </m:r>
                        </m:num>
                        <m:den>
                          <m:r>
                            <a:rPr lang="en-US" sz="2000">
                              <a:solidFill>
                                <a:srgbClr val="000000"/>
                              </a:solidFill>
                              <a:latin typeface="Cambria Math" panose="02040503050406030204" pitchFamily="18" charset="0"/>
                            </a:rPr>
                            <m:t>2</m:t>
                          </m:r>
                        </m:den>
                      </m:f>
                      <m:r>
                        <a:rPr lang="en-US" sz="2000">
                          <a:solidFill>
                            <a:srgbClr val="000000"/>
                          </a:solidFill>
                          <a:latin typeface="Cambria Math" panose="02040503050406030204" pitchFamily="18" charset="0"/>
                        </a:rPr>
                        <m:t>(6</m:t>
                      </m:r>
                      <m:r>
                        <a:rPr lang="en-US" sz="2000" b="1">
                          <a:solidFill>
                            <a:srgbClr val="000000"/>
                          </a:solidFill>
                          <a:latin typeface="Cambria Math" panose="02040503050406030204" pitchFamily="18" charset="0"/>
                        </a:rPr>
                        <m:t>𝐛</m:t>
                      </m:r>
                      <m:r>
                        <a:rPr lang="en-US" sz="2000">
                          <a:solidFill>
                            <a:srgbClr val="000000"/>
                          </a:solidFill>
                          <a:latin typeface="Cambria Math" panose="02040503050406030204" pitchFamily="18" charset="0"/>
                        </a:rPr>
                        <m:t>)</m:t>
                      </m:r>
                    </m:oMath>
                  </m:oMathPara>
                </a14:m>
                <a:endParaRPr lang="en-GB" sz="2000" dirty="0">
                  <a:solidFill>
                    <a:srgbClr val="000000"/>
                  </a:solidFill>
                  <a:latin typeface="Trebuchet MS" panose="020B0603020202020204"/>
                </a:endParaRPr>
              </a:p>
            </p:txBody>
          </p:sp>
        </mc:Choice>
        <mc:Fallback>
          <p:sp>
            <p:nvSpPr>
              <p:cNvPr id="31" name="TextBox 30">
                <a:extLst>
                  <a:ext uri="{FF2B5EF4-FFF2-40B4-BE49-F238E27FC236}">
                    <a16:creationId xmlns:a16="http://schemas.microsoft.com/office/drawing/2014/main" id="{D1764CFA-5DB3-4070-CF4B-EDBFFF526093}"/>
                  </a:ext>
                </a:extLst>
              </p:cNvPr>
              <p:cNvSpPr txBox="1">
                <a:spLocks noRot="1" noChangeAspect="1" noMove="1" noResize="1" noEditPoints="1" noAdjustHandles="1" noChangeArrowheads="1" noChangeShapeType="1" noTextEdit="1"/>
              </p:cNvSpPr>
              <p:nvPr/>
            </p:nvSpPr>
            <p:spPr>
              <a:xfrm>
                <a:off x="8124189" y="3366149"/>
                <a:ext cx="2100896" cy="576183"/>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8C716720-E4C5-0450-33EA-8BCDDD2A4587}"/>
                  </a:ext>
                </a:extLst>
              </p:cNvPr>
              <p:cNvSpPr txBox="1"/>
              <p:nvPr/>
            </p:nvSpPr>
            <p:spPr>
              <a:xfrm>
                <a:off x="8130025" y="4069507"/>
                <a:ext cx="1703864" cy="34714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GB"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𝐴𝑀</m:t>
                          </m:r>
                        </m:e>
                      </m:acc>
                      <m:r>
                        <a:rPr lang="en-US" sz="2000" i="1">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6</m:t>
                      </m:r>
                      <m:r>
                        <a:rPr lang="en-US" sz="2000" b="1">
                          <a:solidFill>
                            <a:srgbClr val="000000"/>
                          </a:solidFill>
                          <a:latin typeface="Cambria Math" panose="02040503050406030204" pitchFamily="18" charset="0"/>
                        </a:rPr>
                        <m:t>𝐚</m:t>
                      </m:r>
                      <m:r>
                        <a:rPr lang="en-US" sz="2000">
                          <a:solidFill>
                            <a:srgbClr val="000000"/>
                          </a:solidFill>
                          <a:latin typeface="Cambria Math" panose="02040503050406030204" pitchFamily="18" charset="0"/>
                        </a:rPr>
                        <m:t>+3</m:t>
                      </m:r>
                      <m:r>
                        <a:rPr lang="en-US" sz="2000" b="1">
                          <a:solidFill>
                            <a:srgbClr val="000000"/>
                          </a:solidFill>
                          <a:latin typeface="Cambria Math" panose="02040503050406030204" pitchFamily="18" charset="0"/>
                        </a:rPr>
                        <m:t>𝐛</m:t>
                      </m:r>
                    </m:oMath>
                  </m:oMathPara>
                </a14:m>
                <a:endParaRPr lang="en-GB" sz="2000" dirty="0">
                  <a:solidFill>
                    <a:srgbClr val="000000"/>
                  </a:solidFill>
                  <a:latin typeface="Trebuchet MS" panose="020B0603020202020204"/>
                </a:endParaRPr>
              </a:p>
            </p:txBody>
          </p:sp>
        </mc:Choice>
        <mc:Fallback>
          <p:sp>
            <p:nvSpPr>
              <p:cNvPr id="32" name="TextBox 31">
                <a:extLst>
                  <a:ext uri="{FF2B5EF4-FFF2-40B4-BE49-F238E27FC236}">
                    <a16:creationId xmlns:a16="http://schemas.microsoft.com/office/drawing/2014/main" id="{8C716720-E4C5-0450-33EA-8BCDDD2A4587}"/>
                  </a:ext>
                </a:extLst>
              </p:cNvPr>
              <p:cNvSpPr txBox="1">
                <a:spLocks noRot="1" noChangeAspect="1" noMove="1" noResize="1" noEditPoints="1" noAdjustHandles="1" noChangeArrowheads="1" noChangeShapeType="1" noTextEdit="1"/>
              </p:cNvSpPr>
              <p:nvPr/>
            </p:nvSpPr>
            <p:spPr>
              <a:xfrm>
                <a:off x="8130025" y="4069507"/>
                <a:ext cx="1703864" cy="347146"/>
              </a:xfrm>
              <a:prstGeom prst="rect">
                <a:avLst/>
              </a:prstGeom>
              <a:blipFill>
                <a:blip r:embed="rId18"/>
                <a:stretch>
                  <a:fillRect l="-2151" r="-2151" b="-877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570B8634-2366-DA83-BEE7-2D2C97383F3A}"/>
                  </a:ext>
                </a:extLst>
              </p:cNvPr>
              <p:cNvSpPr txBox="1"/>
              <p:nvPr/>
            </p:nvSpPr>
            <p:spPr>
              <a:xfrm>
                <a:off x="8124189" y="1643807"/>
                <a:ext cx="1191352" cy="438390"/>
              </a:xfrm>
              <a:prstGeom prst="rect">
                <a:avLst/>
              </a:prstGeom>
              <a:noFill/>
            </p:spPr>
            <p:txBody>
              <a:bodyPr wrap="none" rtlCol="0">
                <a:spAutoFit/>
              </a:bodyPr>
              <a:lstStyle/>
              <a:p>
                <a:r>
                  <a:rPr lang="en-US" sz="2000" b="1" dirty="0">
                    <a:solidFill>
                      <a:srgbClr val="000000"/>
                    </a:solidFill>
                    <a:latin typeface="Trebuchet MS" panose="020B0603020202020204"/>
                  </a:rPr>
                  <a:t>Find </a:t>
                </a:r>
                <a14:m>
                  <m:oMath xmlns:m="http://schemas.openxmlformats.org/officeDocument/2006/math">
                    <m:acc>
                      <m:accPr>
                        <m:chr m:val="⃗"/>
                        <m:ctrlPr>
                          <a:rPr lang="en-US" sz="2000" b="1" i="1">
                            <a:solidFill>
                              <a:srgbClr val="000000"/>
                            </a:solidFill>
                            <a:latin typeface="Cambria Math" panose="02040503050406030204" pitchFamily="18" charset="0"/>
                          </a:rPr>
                        </m:ctrlPr>
                      </m:accPr>
                      <m:e>
                        <m:r>
                          <a:rPr lang="en-US" sz="2000" b="1" i="1">
                            <a:solidFill>
                              <a:srgbClr val="000000"/>
                            </a:solidFill>
                            <a:latin typeface="Cambria Math" panose="02040503050406030204" pitchFamily="18" charset="0"/>
                          </a:rPr>
                          <m:t>𝑨𝑴</m:t>
                        </m:r>
                      </m:e>
                    </m:acc>
                  </m:oMath>
                </a14:m>
                <a:endParaRPr lang="en-GB" sz="2000" b="1" dirty="0">
                  <a:solidFill>
                    <a:srgbClr val="000000"/>
                  </a:solidFill>
                  <a:latin typeface="Trebuchet MS" panose="020B0603020202020204"/>
                </a:endParaRPr>
              </a:p>
            </p:txBody>
          </p:sp>
        </mc:Choice>
        <mc:Fallback>
          <p:sp>
            <p:nvSpPr>
              <p:cNvPr id="33" name="TextBox 32">
                <a:extLst>
                  <a:ext uri="{FF2B5EF4-FFF2-40B4-BE49-F238E27FC236}">
                    <a16:creationId xmlns:a16="http://schemas.microsoft.com/office/drawing/2014/main" id="{570B8634-2366-DA83-BEE7-2D2C97383F3A}"/>
                  </a:ext>
                </a:extLst>
              </p:cNvPr>
              <p:cNvSpPr txBox="1">
                <a:spLocks noRot="1" noChangeAspect="1" noMove="1" noResize="1" noEditPoints="1" noAdjustHandles="1" noChangeArrowheads="1" noChangeShapeType="1" noTextEdit="1"/>
              </p:cNvSpPr>
              <p:nvPr/>
            </p:nvSpPr>
            <p:spPr>
              <a:xfrm>
                <a:off x="8124189" y="1643807"/>
                <a:ext cx="1191352" cy="438390"/>
              </a:xfrm>
              <a:prstGeom prst="rect">
                <a:avLst/>
              </a:prstGeom>
              <a:blipFill>
                <a:blip r:embed="rId19"/>
                <a:stretch>
                  <a:fillRect l="-5641" b="-2361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BC8A7AA2-A948-7DE5-C473-130D4A31C600}"/>
                  </a:ext>
                </a:extLst>
              </p:cNvPr>
              <p:cNvSpPr txBox="1"/>
              <p:nvPr/>
            </p:nvSpPr>
            <p:spPr>
              <a:xfrm>
                <a:off x="2056801" y="4857479"/>
                <a:ext cx="2115836" cy="57823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GB"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𝑀𝑁</m:t>
                          </m:r>
                        </m:e>
                      </m:acc>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a:solidFill>
                                <a:srgbClr val="000000"/>
                              </a:solidFill>
                              <a:latin typeface="Cambria Math" panose="02040503050406030204" pitchFamily="18" charset="0"/>
                            </a:rPr>
                            <m:t>2</m:t>
                          </m:r>
                        </m:num>
                        <m:den>
                          <m:r>
                            <a:rPr lang="en-US" sz="2000">
                              <a:solidFill>
                                <a:srgbClr val="000000"/>
                              </a:solidFill>
                              <a:latin typeface="Cambria Math" panose="02040503050406030204" pitchFamily="18" charset="0"/>
                            </a:rPr>
                            <m:t>3</m:t>
                          </m:r>
                        </m:den>
                      </m:f>
                      <m:d>
                        <m:dPr>
                          <m:ctrlPr>
                            <a:rPr lang="en-US" sz="2000" i="1">
                              <a:solidFill>
                                <a:srgbClr val="000000"/>
                              </a:solidFill>
                              <a:latin typeface="Cambria Math" panose="02040503050406030204" pitchFamily="18" charset="0"/>
                            </a:rPr>
                          </m:ctrlPr>
                        </m:dPr>
                        <m:e>
                          <m:r>
                            <a:rPr lang="en-US" sz="2000">
                              <a:solidFill>
                                <a:srgbClr val="000000"/>
                              </a:solidFill>
                              <a:latin typeface="Cambria Math" panose="02040503050406030204" pitchFamily="18" charset="0"/>
                            </a:rPr>
                            <m:t>6</m:t>
                          </m:r>
                          <m:r>
                            <a:rPr lang="en-US" sz="2000" b="1">
                              <a:solidFill>
                                <a:srgbClr val="000000"/>
                              </a:solidFill>
                              <a:latin typeface="Cambria Math" panose="02040503050406030204" pitchFamily="18" charset="0"/>
                            </a:rPr>
                            <m:t>𝐚</m:t>
                          </m:r>
                          <m:r>
                            <a:rPr lang="en-US" sz="2000">
                              <a:solidFill>
                                <a:srgbClr val="000000"/>
                              </a:solidFill>
                              <a:latin typeface="Cambria Math" panose="02040503050406030204" pitchFamily="18" charset="0"/>
                            </a:rPr>
                            <m:t>+</m:t>
                          </m:r>
                          <m:r>
                            <a:rPr lang="en-US" sz="2000">
                              <a:solidFill>
                                <a:srgbClr val="000000"/>
                              </a:solidFill>
                              <a:latin typeface="Cambria Math" panose="02040503050406030204" pitchFamily="18" charset="0"/>
                            </a:rPr>
                            <m:t>3</m:t>
                          </m:r>
                          <m:r>
                            <a:rPr lang="en-US" sz="2000" b="1">
                              <a:solidFill>
                                <a:srgbClr val="000000"/>
                              </a:solidFill>
                              <a:latin typeface="Cambria Math" panose="02040503050406030204" pitchFamily="18" charset="0"/>
                            </a:rPr>
                            <m:t>𝐛</m:t>
                          </m:r>
                        </m:e>
                      </m:d>
                    </m:oMath>
                  </m:oMathPara>
                </a14:m>
                <a:endParaRPr lang="en-GB" sz="2000" b="1" dirty="0">
                  <a:solidFill>
                    <a:srgbClr val="000000"/>
                  </a:solidFill>
                  <a:latin typeface="Trebuchet MS" panose="020B0603020202020204"/>
                </a:endParaRPr>
              </a:p>
            </p:txBody>
          </p:sp>
        </mc:Choice>
        <mc:Fallback>
          <p:sp>
            <p:nvSpPr>
              <p:cNvPr id="34" name="TextBox 33">
                <a:extLst>
                  <a:ext uri="{FF2B5EF4-FFF2-40B4-BE49-F238E27FC236}">
                    <a16:creationId xmlns:a16="http://schemas.microsoft.com/office/drawing/2014/main" id="{BC8A7AA2-A948-7DE5-C473-130D4A31C600}"/>
                  </a:ext>
                </a:extLst>
              </p:cNvPr>
              <p:cNvSpPr txBox="1">
                <a:spLocks noRot="1" noChangeAspect="1" noMove="1" noResize="1" noEditPoints="1" noAdjustHandles="1" noChangeArrowheads="1" noChangeShapeType="1" noTextEdit="1"/>
              </p:cNvSpPr>
              <p:nvPr/>
            </p:nvSpPr>
            <p:spPr>
              <a:xfrm>
                <a:off x="2056801" y="4857479"/>
                <a:ext cx="2115836" cy="578235"/>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B0355A79-78B5-F556-BAC2-B85D67B5593A}"/>
                  </a:ext>
                </a:extLst>
              </p:cNvPr>
              <p:cNvSpPr txBox="1"/>
              <p:nvPr/>
            </p:nvSpPr>
            <p:spPr>
              <a:xfrm>
                <a:off x="2056801" y="5574080"/>
                <a:ext cx="1395254" cy="57817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GB"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𝑀𝑁</m:t>
                          </m:r>
                        </m:e>
                      </m:acc>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GB" sz="2000" i="1">
                              <a:solidFill>
                                <a:srgbClr val="000000"/>
                              </a:solidFill>
                              <a:latin typeface="Cambria Math" panose="02040503050406030204" pitchFamily="18" charset="0"/>
                            </a:rPr>
                            <m:t>2</m:t>
                          </m:r>
                        </m:num>
                        <m:den>
                          <m:r>
                            <a:rPr lang="en-GB" sz="2000" i="1">
                              <a:solidFill>
                                <a:srgbClr val="000000"/>
                              </a:solidFill>
                              <a:latin typeface="Cambria Math" panose="02040503050406030204" pitchFamily="18" charset="0"/>
                            </a:rPr>
                            <m:t>3</m:t>
                          </m:r>
                        </m:den>
                      </m:f>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𝐴𝑀</m:t>
                          </m:r>
                        </m:e>
                      </m:acc>
                    </m:oMath>
                  </m:oMathPara>
                </a14:m>
                <a:endParaRPr lang="en-GB" sz="2000" b="1" dirty="0">
                  <a:solidFill>
                    <a:srgbClr val="000000"/>
                  </a:solidFill>
                  <a:latin typeface="Trebuchet MS" panose="020B0603020202020204"/>
                </a:endParaRPr>
              </a:p>
            </p:txBody>
          </p:sp>
        </mc:Choice>
        <mc:Fallback>
          <p:sp>
            <p:nvSpPr>
              <p:cNvPr id="35" name="TextBox 34">
                <a:extLst>
                  <a:ext uri="{FF2B5EF4-FFF2-40B4-BE49-F238E27FC236}">
                    <a16:creationId xmlns:a16="http://schemas.microsoft.com/office/drawing/2014/main" id="{B0355A79-78B5-F556-BAC2-B85D67B5593A}"/>
                  </a:ext>
                </a:extLst>
              </p:cNvPr>
              <p:cNvSpPr txBox="1">
                <a:spLocks noRot="1" noChangeAspect="1" noMove="1" noResize="1" noEditPoints="1" noAdjustHandles="1" noChangeArrowheads="1" noChangeShapeType="1" noTextEdit="1"/>
              </p:cNvSpPr>
              <p:nvPr/>
            </p:nvSpPr>
            <p:spPr>
              <a:xfrm>
                <a:off x="2056801" y="5574080"/>
                <a:ext cx="1395254" cy="578172"/>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10841E77-533B-8704-DD78-B7D037BBA99C}"/>
                  </a:ext>
                </a:extLst>
              </p:cNvPr>
              <p:cNvSpPr txBox="1"/>
              <p:nvPr/>
            </p:nvSpPr>
            <p:spPr>
              <a:xfrm>
                <a:off x="2056801" y="4440897"/>
                <a:ext cx="2686954" cy="438390"/>
              </a:xfrm>
              <a:prstGeom prst="rect">
                <a:avLst/>
              </a:prstGeom>
              <a:noFill/>
            </p:spPr>
            <p:txBody>
              <a:bodyPr wrap="none" rtlCol="0">
                <a:spAutoFit/>
              </a:bodyPr>
              <a:lstStyle/>
              <a:p>
                <a:r>
                  <a:rPr lang="en-US" sz="2000" b="1" dirty="0">
                    <a:solidFill>
                      <a:srgbClr val="000000"/>
                    </a:solidFill>
                    <a:latin typeface="Trebuchet MS" panose="020B0603020202020204"/>
                  </a:rPr>
                  <a:t>Compare </a:t>
                </a:r>
                <a14:m>
                  <m:oMath xmlns:m="http://schemas.openxmlformats.org/officeDocument/2006/math">
                    <m:acc>
                      <m:accPr>
                        <m:chr m:val="⃗"/>
                        <m:ctrlPr>
                          <a:rPr lang="en-US" sz="2000" b="1" i="1">
                            <a:solidFill>
                              <a:srgbClr val="000000"/>
                            </a:solidFill>
                            <a:latin typeface="Cambria Math" panose="02040503050406030204" pitchFamily="18" charset="0"/>
                          </a:rPr>
                        </m:ctrlPr>
                      </m:accPr>
                      <m:e>
                        <m:r>
                          <a:rPr lang="en-US" sz="2000" b="1" i="1">
                            <a:solidFill>
                              <a:srgbClr val="000000"/>
                            </a:solidFill>
                            <a:latin typeface="Cambria Math" panose="02040503050406030204" pitchFamily="18" charset="0"/>
                          </a:rPr>
                          <m:t>𝑨𝑵</m:t>
                        </m:r>
                      </m:e>
                    </m:acc>
                  </m:oMath>
                </a14:m>
                <a:r>
                  <a:rPr lang="en-GB" sz="2000" b="1" dirty="0">
                    <a:solidFill>
                      <a:srgbClr val="000000"/>
                    </a:solidFill>
                    <a:latin typeface="Trebuchet MS" panose="020B0603020202020204"/>
                  </a:rPr>
                  <a:t> and </a:t>
                </a:r>
                <a14:m>
                  <m:oMath xmlns:m="http://schemas.openxmlformats.org/officeDocument/2006/math">
                    <m:acc>
                      <m:accPr>
                        <m:chr m:val="⃗"/>
                        <m:ctrlPr>
                          <a:rPr lang="en-GB" sz="2000" b="1" i="1">
                            <a:solidFill>
                              <a:srgbClr val="000000"/>
                            </a:solidFill>
                            <a:latin typeface="Cambria Math" panose="02040503050406030204" pitchFamily="18" charset="0"/>
                          </a:rPr>
                        </m:ctrlPr>
                      </m:accPr>
                      <m:e>
                        <m:r>
                          <a:rPr lang="en-US" sz="2000" b="1" i="1">
                            <a:solidFill>
                              <a:srgbClr val="000000"/>
                            </a:solidFill>
                            <a:latin typeface="Cambria Math" panose="02040503050406030204" pitchFamily="18" charset="0"/>
                          </a:rPr>
                          <m:t>𝑨𝑴</m:t>
                        </m:r>
                      </m:e>
                    </m:acc>
                  </m:oMath>
                </a14:m>
                <a:endParaRPr lang="en-GB" sz="2000" b="1" dirty="0">
                  <a:solidFill>
                    <a:srgbClr val="000000"/>
                  </a:solidFill>
                  <a:latin typeface="Trebuchet MS" panose="020B0603020202020204"/>
                </a:endParaRPr>
              </a:p>
            </p:txBody>
          </p:sp>
        </mc:Choice>
        <mc:Fallback>
          <p:sp>
            <p:nvSpPr>
              <p:cNvPr id="36" name="TextBox 35">
                <a:extLst>
                  <a:ext uri="{FF2B5EF4-FFF2-40B4-BE49-F238E27FC236}">
                    <a16:creationId xmlns:a16="http://schemas.microsoft.com/office/drawing/2014/main" id="{10841E77-533B-8704-DD78-B7D037BBA99C}"/>
                  </a:ext>
                </a:extLst>
              </p:cNvPr>
              <p:cNvSpPr txBox="1">
                <a:spLocks noRot="1" noChangeAspect="1" noMove="1" noResize="1" noEditPoints="1" noAdjustHandles="1" noChangeArrowheads="1" noChangeShapeType="1" noTextEdit="1"/>
              </p:cNvSpPr>
              <p:nvPr/>
            </p:nvSpPr>
            <p:spPr>
              <a:xfrm>
                <a:off x="2056801" y="4440897"/>
                <a:ext cx="2686954" cy="438390"/>
              </a:xfrm>
              <a:prstGeom prst="rect">
                <a:avLst/>
              </a:prstGeom>
              <a:blipFill>
                <a:blip r:embed="rId22"/>
                <a:stretch>
                  <a:fillRect l="-2268" b="-2361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B5205252-079B-0C3F-F95A-F1A0811B57A4}"/>
                  </a:ext>
                </a:extLst>
              </p:cNvPr>
              <p:cNvSpPr txBox="1"/>
              <p:nvPr/>
            </p:nvSpPr>
            <p:spPr>
              <a:xfrm>
                <a:off x="4996962" y="4654682"/>
                <a:ext cx="4430262" cy="1081578"/>
              </a:xfrm>
              <a:prstGeom prst="rect">
                <a:avLst/>
              </a:prstGeom>
              <a:noFill/>
            </p:spPr>
            <p:txBody>
              <a:bodyPr wrap="square" rtlCol="0">
                <a:spAutoFit/>
              </a:bodyPr>
              <a:lstStyle/>
              <a:p>
                <a:r>
                  <a:rPr lang="en-US" sz="2000" dirty="0">
                    <a:solidFill>
                      <a:srgbClr val="000000"/>
                    </a:solidFill>
                    <a:latin typeface="Trebuchet MS" panose="020B0603020202020204"/>
                  </a:rPr>
                  <a:t>Since </a:t>
                </a:r>
                <a14:m>
                  <m:oMath xmlns:m="http://schemas.openxmlformats.org/officeDocument/2006/math">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𝑀𝑁</m:t>
                        </m:r>
                      </m:e>
                    </m:acc>
                    <m:r>
                      <a:rPr lang="en-US" sz="2000" i="1">
                        <a:solidFill>
                          <a:srgbClr val="000000"/>
                        </a:solidFill>
                        <a:latin typeface="Cambria Math" panose="02040503050406030204" pitchFamily="18" charset="0"/>
                      </a:rPr>
                      <m:t> </m:t>
                    </m:r>
                  </m:oMath>
                </a14:m>
                <a:r>
                  <a:rPr lang="en-GB" sz="2000" dirty="0">
                    <a:solidFill>
                      <a:srgbClr val="000000"/>
                    </a:solidFill>
                    <a:latin typeface="Trebuchet MS" panose="020B0603020202020204"/>
                  </a:rPr>
                  <a:t>is parallel to </a:t>
                </a:r>
                <a14:m>
                  <m:oMath xmlns:m="http://schemas.openxmlformats.org/officeDocument/2006/math">
                    <m:acc>
                      <m:accPr>
                        <m:chr m:val="⃗"/>
                        <m:ctrlPr>
                          <a:rPr lang="en-GB"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𝐴𝑀</m:t>
                        </m:r>
                      </m:e>
                    </m:acc>
                    <m:r>
                      <a:rPr lang="en-US" sz="2000" i="1">
                        <a:solidFill>
                          <a:srgbClr val="000000"/>
                        </a:solidFill>
                        <a:latin typeface="Cambria Math" panose="02040503050406030204" pitchFamily="18" charset="0"/>
                      </a:rPr>
                      <m:t> </m:t>
                    </m:r>
                  </m:oMath>
                </a14:m>
                <a:r>
                  <a:rPr lang="en-GB" sz="2000" dirty="0">
                    <a:solidFill>
                      <a:srgbClr val="000000"/>
                    </a:solidFill>
                    <a:latin typeface="Trebuchet MS" panose="020B0603020202020204"/>
                  </a:rPr>
                  <a:t>and the vectors have a common point of </a:t>
                </a:r>
                <a14:m>
                  <m:oMath xmlns:m="http://schemas.openxmlformats.org/officeDocument/2006/math">
                    <m:r>
                      <a:rPr lang="en-GB" sz="2000" i="1" dirty="0">
                        <a:solidFill>
                          <a:srgbClr val="000000"/>
                        </a:solidFill>
                        <a:latin typeface="Cambria Math" panose="02040503050406030204" pitchFamily="18" charset="0"/>
                      </a:rPr>
                      <m:t>𝑀</m:t>
                    </m:r>
                  </m:oMath>
                </a14:m>
                <a:r>
                  <a:rPr lang="en-GB" sz="2000" dirty="0">
                    <a:solidFill>
                      <a:srgbClr val="000000"/>
                    </a:solidFill>
                    <a:latin typeface="Trebuchet MS" panose="020B0603020202020204"/>
                  </a:rPr>
                  <a:t>, the points </a:t>
                </a:r>
                <a14:m>
                  <m:oMath xmlns:m="http://schemas.openxmlformats.org/officeDocument/2006/math">
                    <m:r>
                      <a:rPr lang="en-US" sz="2000" i="1" dirty="0">
                        <a:solidFill>
                          <a:srgbClr val="000000"/>
                        </a:solidFill>
                        <a:latin typeface="Cambria Math" panose="02040503050406030204" pitchFamily="18" charset="0"/>
                      </a:rPr>
                      <m:t>𝐴</m:t>
                    </m:r>
                    <m:r>
                      <a:rPr lang="en-GB" sz="2000" i="1" dirty="0">
                        <a:solidFill>
                          <a:srgbClr val="000000"/>
                        </a:solidFill>
                        <a:latin typeface="Cambria Math" panose="02040503050406030204" pitchFamily="18" charset="0"/>
                      </a:rPr>
                      <m:t>, </m:t>
                    </m:r>
                    <m:r>
                      <a:rPr lang="en-US" sz="2000" i="1" dirty="0">
                        <a:solidFill>
                          <a:srgbClr val="000000"/>
                        </a:solidFill>
                        <a:latin typeface="Cambria Math" panose="02040503050406030204" pitchFamily="18" charset="0"/>
                      </a:rPr>
                      <m:t>𝑀</m:t>
                    </m:r>
                    <m:r>
                      <a:rPr lang="en-GB" sz="2000" i="1" dirty="0">
                        <a:solidFill>
                          <a:srgbClr val="000000"/>
                        </a:solidFill>
                        <a:latin typeface="Cambria Math" panose="02040503050406030204" pitchFamily="18" charset="0"/>
                      </a:rPr>
                      <m:t> </m:t>
                    </m:r>
                  </m:oMath>
                </a14:m>
                <a:r>
                  <a:rPr lang="en-GB" sz="2000" dirty="0">
                    <a:solidFill>
                      <a:srgbClr val="000000"/>
                    </a:solidFill>
                    <a:latin typeface="Trebuchet MS" panose="020B0603020202020204"/>
                  </a:rPr>
                  <a:t>and </a:t>
                </a:r>
                <a14:m>
                  <m:oMath xmlns:m="http://schemas.openxmlformats.org/officeDocument/2006/math">
                    <m:r>
                      <a:rPr lang="en-US" sz="2000" i="1" dirty="0">
                        <a:solidFill>
                          <a:srgbClr val="000000"/>
                        </a:solidFill>
                        <a:latin typeface="Cambria Math" panose="02040503050406030204" pitchFamily="18" charset="0"/>
                      </a:rPr>
                      <m:t>𝑁</m:t>
                    </m:r>
                  </m:oMath>
                </a14:m>
                <a:r>
                  <a:rPr lang="en-GB" sz="2000" dirty="0">
                    <a:solidFill>
                      <a:srgbClr val="000000"/>
                    </a:solidFill>
                    <a:latin typeface="Trebuchet MS" panose="020B0603020202020204"/>
                  </a:rPr>
                  <a:t> are collinear.</a:t>
                </a:r>
              </a:p>
            </p:txBody>
          </p:sp>
        </mc:Choice>
        <mc:Fallback>
          <p:sp>
            <p:nvSpPr>
              <p:cNvPr id="37" name="TextBox 36">
                <a:extLst>
                  <a:ext uri="{FF2B5EF4-FFF2-40B4-BE49-F238E27FC236}">
                    <a16:creationId xmlns:a16="http://schemas.microsoft.com/office/drawing/2014/main" id="{B5205252-079B-0C3F-F95A-F1A0811B57A4}"/>
                  </a:ext>
                </a:extLst>
              </p:cNvPr>
              <p:cNvSpPr txBox="1">
                <a:spLocks noRot="1" noChangeAspect="1" noMove="1" noResize="1" noEditPoints="1" noAdjustHandles="1" noChangeArrowheads="1" noChangeShapeType="1" noTextEdit="1"/>
              </p:cNvSpPr>
              <p:nvPr/>
            </p:nvSpPr>
            <p:spPr>
              <a:xfrm>
                <a:off x="4996962" y="4654682"/>
                <a:ext cx="4430262" cy="1081578"/>
              </a:xfrm>
              <a:prstGeom prst="rect">
                <a:avLst/>
              </a:prstGeom>
              <a:blipFill>
                <a:blip r:embed="rId23"/>
                <a:stretch>
                  <a:fillRect l="-1515" b="-678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9" name="Rectangle 38">
                <a:extLst>
                  <a:ext uri="{FF2B5EF4-FFF2-40B4-BE49-F238E27FC236}">
                    <a16:creationId xmlns:a16="http://schemas.microsoft.com/office/drawing/2014/main" id="{5380D087-F8DE-ABF0-A326-6C2DF543B1F6}"/>
                  </a:ext>
                </a:extLst>
              </p:cNvPr>
              <p:cNvSpPr/>
              <p:nvPr/>
            </p:nvSpPr>
            <p:spPr>
              <a:xfrm>
                <a:off x="5005971" y="1643808"/>
                <a:ext cx="2824216" cy="2794685"/>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14:m>
                  <m:oMath xmlns:m="http://schemas.openxmlformats.org/officeDocument/2006/math">
                    <m:acc>
                      <m:accPr>
                        <m:chr m:val="⃗"/>
                        <m:ctrlPr>
                          <a:rPr lang="en-GB" sz="2000" b="1" i="1" kern="0">
                            <a:solidFill>
                              <a:prstClr val="white"/>
                            </a:solidFill>
                            <a:latin typeface="Cambria Math" panose="02040503050406030204" pitchFamily="18" charset="0"/>
                          </a:rPr>
                        </m:ctrlPr>
                      </m:accPr>
                      <m:e>
                        <m:r>
                          <a:rPr lang="en-US" sz="2000" b="1" i="1" kern="0">
                            <a:solidFill>
                              <a:prstClr val="white"/>
                            </a:solidFill>
                            <a:latin typeface="Cambria Math" panose="02040503050406030204" pitchFamily="18" charset="0"/>
                          </a:rPr>
                          <m:t>𝑨𝑵</m:t>
                        </m:r>
                      </m:e>
                    </m:acc>
                    <m:r>
                      <a:rPr lang="en-US" sz="2000" b="1" i="1" kern="0">
                        <a:solidFill>
                          <a:prstClr val="white"/>
                        </a:solidFill>
                        <a:latin typeface="Cambria Math" panose="02040503050406030204" pitchFamily="18" charset="0"/>
                      </a:rPr>
                      <m:t> </m:t>
                    </m:r>
                  </m:oMath>
                </a14:m>
                <a:r>
                  <a:rPr lang="en-GB" sz="2000" b="1" kern="0" dirty="0">
                    <a:solidFill>
                      <a:prstClr val="white"/>
                    </a:solidFill>
                    <a:latin typeface="Calibri"/>
                  </a:rPr>
                  <a:t>?</a:t>
                </a:r>
              </a:p>
            </p:txBody>
          </p:sp>
        </mc:Choice>
        <mc:Fallback>
          <p:sp>
            <p:nvSpPr>
              <p:cNvPr id="39" name="Rectangle 38">
                <a:extLst>
                  <a:ext uri="{FF2B5EF4-FFF2-40B4-BE49-F238E27FC236}">
                    <a16:creationId xmlns:a16="http://schemas.microsoft.com/office/drawing/2014/main" id="{5380D087-F8DE-ABF0-A326-6C2DF543B1F6}"/>
                  </a:ext>
                </a:extLst>
              </p:cNvPr>
              <p:cNvSpPr>
                <a:spLocks noRot="1" noChangeAspect="1" noMove="1" noResize="1" noEditPoints="1" noAdjustHandles="1" noChangeArrowheads="1" noChangeShapeType="1" noTextEdit="1"/>
              </p:cNvSpPr>
              <p:nvPr/>
            </p:nvSpPr>
            <p:spPr>
              <a:xfrm>
                <a:off x="5005971" y="1643808"/>
                <a:ext cx="2824216" cy="2794685"/>
              </a:xfrm>
              <a:prstGeom prst="rect">
                <a:avLst/>
              </a:prstGeom>
              <a:blipFill>
                <a:blip r:embed="rId24"/>
                <a:stretch>
                  <a:fillRect/>
                </a:stretch>
              </a:blipFill>
              <a:ln w="25400" cap="flat" cmpd="sng" algn="ctr">
                <a:solidFill>
                  <a:srgbClr val="9BBB59">
                    <a:shade val="50000"/>
                  </a:srgbClr>
                </a:solidFill>
                <a:prstDash val="solid"/>
              </a:ln>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0" name="Rectangle 39">
                <a:extLst>
                  <a:ext uri="{FF2B5EF4-FFF2-40B4-BE49-F238E27FC236}">
                    <a16:creationId xmlns:a16="http://schemas.microsoft.com/office/drawing/2014/main" id="{59BDA46A-586D-9C75-0E52-9C3C179043B3}"/>
                  </a:ext>
                </a:extLst>
              </p:cNvPr>
              <p:cNvSpPr/>
              <p:nvPr/>
            </p:nvSpPr>
            <p:spPr>
              <a:xfrm>
                <a:off x="8124189" y="1635613"/>
                <a:ext cx="2100896" cy="2794685"/>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14:m>
                  <m:oMath xmlns:m="http://schemas.openxmlformats.org/officeDocument/2006/math">
                    <m:acc>
                      <m:accPr>
                        <m:chr m:val="⃗"/>
                        <m:ctrlPr>
                          <a:rPr lang="en-GB" sz="2000" b="1" i="1" kern="0">
                            <a:solidFill>
                              <a:prstClr val="white"/>
                            </a:solidFill>
                            <a:latin typeface="Cambria Math" panose="02040503050406030204" pitchFamily="18" charset="0"/>
                          </a:rPr>
                        </m:ctrlPr>
                      </m:accPr>
                      <m:e>
                        <m:r>
                          <a:rPr lang="en-US" sz="2000" b="1" i="1" kern="0">
                            <a:solidFill>
                              <a:prstClr val="white"/>
                            </a:solidFill>
                            <a:latin typeface="Cambria Math" panose="02040503050406030204" pitchFamily="18" charset="0"/>
                          </a:rPr>
                          <m:t>𝑨𝑴</m:t>
                        </m:r>
                      </m:e>
                    </m:acc>
                    <m:r>
                      <a:rPr lang="en-US" sz="2000" b="1" i="1" kern="0">
                        <a:solidFill>
                          <a:prstClr val="white"/>
                        </a:solidFill>
                        <a:latin typeface="Cambria Math" panose="02040503050406030204" pitchFamily="18" charset="0"/>
                      </a:rPr>
                      <m:t> </m:t>
                    </m:r>
                  </m:oMath>
                </a14:m>
                <a:r>
                  <a:rPr lang="en-GB" sz="2000" b="1" kern="0" dirty="0">
                    <a:solidFill>
                      <a:prstClr val="white"/>
                    </a:solidFill>
                    <a:latin typeface="Calibri"/>
                  </a:rPr>
                  <a:t>?</a:t>
                </a:r>
              </a:p>
            </p:txBody>
          </p:sp>
        </mc:Choice>
        <mc:Fallback>
          <p:sp>
            <p:nvSpPr>
              <p:cNvPr id="40" name="Rectangle 39">
                <a:extLst>
                  <a:ext uri="{FF2B5EF4-FFF2-40B4-BE49-F238E27FC236}">
                    <a16:creationId xmlns:a16="http://schemas.microsoft.com/office/drawing/2014/main" id="{59BDA46A-586D-9C75-0E52-9C3C179043B3}"/>
                  </a:ext>
                </a:extLst>
              </p:cNvPr>
              <p:cNvSpPr>
                <a:spLocks noRot="1" noChangeAspect="1" noMove="1" noResize="1" noEditPoints="1" noAdjustHandles="1" noChangeArrowheads="1" noChangeShapeType="1" noTextEdit="1"/>
              </p:cNvSpPr>
              <p:nvPr/>
            </p:nvSpPr>
            <p:spPr>
              <a:xfrm>
                <a:off x="8124189" y="1635613"/>
                <a:ext cx="2100896" cy="2794685"/>
              </a:xfrm>
              <a:prstGeom prst="rect">
                <a:avLst/>
              </a:prstGeom>
              <a:blipFill>
                <a:blip r:embed="rId25"/>
                <a:stretch>
                  <a:fillRect/>
                </a:stretch>
              </a:blipFill>
              <a:ln w="25400" cap="flat" cmpd="sng" algn="ctr">
                <a:solidFill>
                  <a:srgbClr val="9BBB59">
                    <a:shade val="50000"/>
                  </a:srgbClr>
                </a:solidFill>
                <a:prstDash val="solid"/>
              </a:ln>
              <a:effectLst/>
            </p:spPr>
            <p:txBody>
              <a:bodyPr/>
              <a:lstStyle/>
              <a:p>
                <a:r>
                  <a:rPr lang="en-GB">
                    <a:noFill/>
                  </a:rPr>
                  <a:t> </a:t>
                </a:r>
              </a:p>
            </p:txBody>
          </p:sp>
        </mc:Fallback>
      </mc:AlternateContent>
      <p:sp>
        <p:nvSpPr>
          <p:cNvPr id="42" name="Rectangle 41">
            <a:extLst>
              <a:ext uri="{FF2B5EF4-FFF2-40B4-BE49-F238E27FC236}">
                <a16:creationId xmlns:a16="http://schemas.microsoft.com/office/drawing/2014/main" id="{A742EB0A-359F-1F31-8D13-FEE8C4585CDE}"/>
              </a:ext>
            </a:extLst>
          </p:cNvPr>
          <p:cNvSpPr/>
          <p:nvPr/>
        </p:nvSpPr>
        <p:spPr>
          <a:xfrm>
            <a:off x="4996962" y="4654683"/>
            <a:ext cx="4189818" cy="1139715"/>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Conclusion?</a:t>
            </a:r>
          </a:p>
        </p:txBody>
      </p:sp>
      <p:sp>
        <p:nvSpPr>
          <p:cNvPr id="41" name="Rectangle 40">
            <a:extLst>
              <a:ext uri="{FF2B5EF4-FFF2-40B4-BE49-F238E27FC236}">
                <a16:creationId xmlns:a16="http://schemas.microsoft.com/office/drawing/2014/main" id="{99F397C8-DEF5-3275-ED9A-672050F18262}"/>
              </a:ext>
            </a:extLst>
          </p:cNvPr>
          <p:cNvSpPr/>
          <p:nvPr/>
        </p:nvSpPr>
        <p:spPr>
          <a:xfrm>
            <a:off x="2028976" y="4458946"/>
            <a:ext cx="2714779" cy="1696201"/>
          </a:xfrm>
          <a:prstGeom prst="rect">
            <a:avLst/>
          </a:prstGeom>
          <a:solidFill>
            <a:srgbClr val="9BBB59"/>
          </a:solidFill>
          <a:ln w="25400" cap="flat" cmpd="sng" algn="ctr">
            <a:solidFill>
              <a:srgbClr val="9BBB59">
                <a:shade val="50000"/>
              </a:srgbClr>
            </a:solidFill>
            <a:prstDash val="solid"/>
          </a:ln>
          <a:effectLst/>
        </p:spPr>
        <p:txBody>
          <a:bodyPr anchor="ctr"/>
          <a:lstStyle/>
          <a:p>
            <a:pPr algn="ctr">
              <a:defRPr/>
            </a:pPr>
            <a:r>
              <a:rPr lang="en-GB" sz="2000" b="1" kern="0" dirty="0">
                <a:solidFill>
                  <a:prstClr val="white"/>
                </a:solidFill>
                <a:latin typeface="Calibri"/>
              </a:rPr>
              <a:t>Compare vectors?</a:t>
            </a:r>
          </a:p>
        </p:txBody>
      </p:sp>
    </p:spTree>
    <p:extLst>
      <p:ext uri="{BB962C8B-B14F-4D97-AF65-F5344CB8AC3E}">
        <p14:creationId xmlns:p14="http://schemas.microsoft.com/office/powerpoint/2010/main" val="36010833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7" restart="whenNotActive" fill="hold" evtFilter="cancelBubble" nodeType="interactiveSeq">
                <p:stCondLst>
                  <p:cond evt="onClick" delay="0">
                    <p:tgtEl>
                      <p:spTgt spid="40"/>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2" restart="whenNotActive" fill="hold" evtFilter="cancelBubble" nodeType="interactiveSeq">
                <p:stCondLst>
                  <p:cond evt="onClick" delay="0">
                    <p:tgtEl>
                      <p:spTgt spid="41"/>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7" restart="whenNotActive" fill="hold" evtFilter="cancelBubble" nodeType="interactiveSeq">
                <p:stCondLst>
                  <p:cond evt="onClick" delay="0">
                    <p:tgtEl>
                      <p:spTgt spid="42"/>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39"/>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40"/>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41"/>
                                        </p:tgtEl>
                                        <p:attrNameLst>
                                          <p:attrName>style.visibility</p:attrName>
                                        </p:attrNameLst>
                                      </p:cBhvr>
                                      <p:to>
                                        <p:strVal val="hidden"/>
                                      </p:to>
                                    </p:set>
                                  </p:childTnLst>
                                </p:cTn>
                              </p:par>
                              <p:par>
                                <p:cTn id="26" presetID="1" presetClass="exit"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39" grpId="0" animBg="1"/>
      <p:bldP spid="39" grpId="1" animBg="1"/>
      <p:bldP spid="40" grpId="0" animBg="1"/>
      <p:bldP spid="40" grpId="1" animBg="1"/>
      <p:bldP spid="42" grpId="0" animBg="1"/>
      <p:bldP spid="41" grpId="0" animBg="1"/>
      <p:bldP spid="4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783F0-B887-C7DA-F0CA-71D4C7FE6456}"/>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2E2DADB-DBFB-B8E8-A3ED-5AAB1C701309}"/>
              </a:ext>
            </a:extLst>
          </p:cNvPr>
          <p:cNvPicPr>
            <a:picLocks noChangeAspect="1"/>
          </p:cNvPicPr>
          <p:nvPr/>
        </p:nvPicPr>
        <p:blipFill>
          <a:blip r:embed="rId3"/>
          <a:stretch>
            <a:fillRect/>
          </a:stretch>
        </p:blipFill>
        <p:spPr>
          <a:xfrm>
            <a:off x="11248440" y="125742"/>
            <a:ext cx="684075" cy="912636"/>
          </a:xfrm>
          <a:prstGeom prst="rect">
            <a:avLst/>
          </a:prstGeom>
        </p:spPr>
      </p:pic>
      <p:pic>
        <p:nvPicPr>
          <p:cNvPr id="17" name="Picture 16">
            <a:extLst>
              <a:ext uri="{FF2B5EF4-FFF2-40B4-BE49-F238E27FC236}">
                <a16:creationId xmlns:a16="http://schemas.microsoft.com/office/drawing/2014/main" id="{F232495D-982A-C5B0-F0FF-1AFB568DEF84}"/>
              </a:ext>
            </a:extLst>
          </p:cNvPr>
          <p:cNvPicPr>
            <a:picLocks noChangeAspect="1"/>
          </p:cNvPicPr>
          <p:nvPr/>
        </p:nvPicPr>
        <p:blipFill>
          <a:blip r:embed="rId4"/>
          <a:stretch>
            <a:fillRect/>
          </a:stretch>
        </p:blipFill>
        <p:spPr>
          <a:xfrm>
            <a:off x="0" y="-1"/>
            <a:ext cx="8214102" cy="5776031"/>
          </a:xfrm>
          <a:prstGeom prst="rect">
            <a:avLst/>
          </a:prstGeom>
        </p:spPr>
      </p:pic>
    </p:spTree>
    <p:extLst>
      <p:ext uri="{BB962C8B-B14F-4D97-AF65-F5344CB8AC3E}">
        <p14:creationId xmlns:p14="http://schemas.microsoft.com/office/powerpoint/2010/main" val="2183307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444AF-EB3B-ABC3-1CCD-8DE0C0ACF81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BC128B5-F536-E5E0-65B7-A56FC1B24849}"/>
              </a:ext>
            </a:extLst>
          </p:cNvPr>
          <p:cNvPicPr>
            <a:picLocks noChangeAspect="1"/>
          </p:cNvPicPr>
          <p:nvPr/>
        </p:nvPicPr>
        <p:blipFill>
          <a:blip r:embed="rId3"/>
          <a:stretch>
            <a:fillRect/>
          </a:stretch>
        </p:blipFill>
        <p:spPr>
          <a:xfrm>
            <a:off x="11248440" y="125742"/>
            <a:ext cx="684075" cy="912636"/>
          </a:xfrm>
          <a:prstGeom prst="rect">
            <a:avLst/>
          </a:prstGeom>
        </p:spPr>
      </p:pic>
      <p:pic>
        <p:nvPicPr>
          <p:cNvPr id="9" name="Picture 8">
            <a:extLst>
              <a:ext uri="{FF2B5EF4-FFF2-40B4-BE49-F238E27FC236}">
                <a16:creationId xmlns:a16="http://schemas.microsoft.com/office/drawing/2014/main" id="{8392156F-ACDA-F106-24A1-7EB7E2D1B78C}"/>
              </a:ext>
            </a:extLst>
          </p:cNvPr>
          <p:cNvPicPr>
            <a:picLocks noChangeAspect="1"/>
          </p:cNvPicPr>
          <p:nvPr/>
        </p:nvPicPr>
        <p:blipFill>
          <a:blip r:embed="rId4"/>
          <a:stretch>
            <a:fillRect/>
          </a:stretch>
        </p:blipFill>
        <p:spPr>
          <a:xfrm>
            <a:off x="0" y="0"/>
            <a:ext cx="8609206" cy="4525505"/>
          </a:xfrm>
          <a:prstGeom prst="rect">
            <a:avLst/>
          </a:prstGeom>
        </p:spPr>
      </p:pic>
    </p:spTree>
    <p:extLst>
      <p:ext uri="{BB962C8B-B14F-4D97-AF65-F5344CB8AC3E}">
        <p14:creationId xmlns:p14="http://schemas.microsoft.com/office/powerpoint/2010/main" val="1502923079"/>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FFCCCC"/>
      </a:accent1>
      <a:accent2>
        <a:srgbClr val="FF99CC"/>
      </a:accent2>
      <a:accent3>
        <a:srgbClr val="9EDAFF"/>
      </a:accent3>
      <a:accent4>
        <a:srgbClr val="FFCC00"/>
      </a:accent4>
      <a:accent5>
        <a:srgbClr val="70B7FF"/>
      </a:accent5>
      <a:accent6>
        <a:srgbClr val="66FF33"/>
      </a:accent6>
      <a:hlink>
        <a:srgbClr val="CCECFF"/>
      </a:hlink>
      <a:folHlink>
        <a:srgbClr val="99CCFF"/>
      </a:folHlink>
    </a:clrScheme>
    <a:fontScheme name="Custom 4">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id="{9F832D6E-0CAB-4CF7-84FA-0316559DD1B4}" vid="{CBC18081-8B85-4010-B651-95B1E8BF7199}"/>
    </a:ext>
  </a:extLst>
</a:theme>
</file>

<file path=ppt/theme/theme3.xml><?xml version="1.0" encoding="utf-8"?>
<a:theme xmlns:a="http://schemas.openxmlformats.org/drawingml/2006/main" name="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4.xml><?xml version="1.0" encoding="utf-8"?>
<a:theme xmlns:a="http://schemas.openxmlformats.org/drawingml/2006/main" name="3. DFL Slides Theme incl RMetS">
  <a:themeElements>
    <a:clrScheme name="DFM Colours">
      <a:dk1>
        <a:srgbClr val="000000"/>
      </a:dk1>
      <a:lt1>
        <a:sysClr val="window" lastClr="FFFFFF"/>
      </a:lt1>
      <a:dk2>
        <a:srgbClr val="222A35"/>
      </a:dk2>
      <a:lt2>
        <a:srgbClr val="EEECE1"/>
      </a:lt2>
      <a:accent1>
        <a:srgbClr val="BAE947"/>
      </a:accent1>
      <a:accent2>
        <a:srgbClr val="8064A2"/>
      </a:accent2>
      <a:accent3>
        <a:srgbClr val="4BACC6"/>
      </a:accent3>
      <a:accent4>
        <a:srgbClr val="F79646"/>
      </a:accent4>
      <a:accent5>
        <a:srgbClr val="9BBB59"/>
      </a:accent5>
      <a:accent6>
        <a:srgbClr val="FB5D43"/>
      </a:accent6>
      <a:hlink>
        <a:srgbClr val="31859B"/>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3. DFL Slides Theme incl RMetS" id="{E346F68E-D4B7-4CDA-9F0A-07E8430B7D93}" vid="{28749E7D-AA63-4A6D-ABE0-479140F3ADF6}"/>
    </a:ext>
  </a:extLst>
</a:theme>
</file>

<file path=ppt/theme/theme5.xml><?xml version="1.0" encoding="utf-8"?>
<a:theme xmlns:a="http://schemas.openxmlformats.org/drawingml/2006/main" name="1_A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id="{9F832D6E-0CAB-4CF7-84FA-0316559DD1B4}" vid="{CBC18081-8B85-4010-B651-95B1E8BF7199}"/>
    </a:ext>
  </a:extLst>
</a:theme>
</file>

<file path=ppt/theme/theme6.xml><?xml version="1.0" encoding="utf-8"?>
<a:theme xmlns:a="http://schemas.openxmlformats.org/drawingml/2006/main" name="1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7.xml><?xml version="1.0" encoding="utf-8"?>
<a:theme xmlns:a="http://schemas.openxmlformats.org/drawingml/2006/main" name="2_A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id="{9F832D6E-0CAB-4CF7-84FA-0316559DD1B4}" vid="{CBC18081-8B85-4010-B651-95B1E8BF7199}"/>
    </a:ext>
  </a:extLst>
</a:theme>
</file>

<file path=ppt/theme/theme8.xml><?xml version="1.0" encoding="utf-8"?>
<a:theme xmlns:a="http://schemas.openxmlformats.org/drawingml/2006/main" name="3_A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id="{9F832D6E-0CAB-4CF7-84FA-0316559DD1B4}" vid="{CBC18081-8B85-4010-B651-95B1E8BF7199}"/>
    </a:ext>
  </a:extLst>
</a:theme>
</file>

<file path=ppt/theme/theme9.xml><?xml version="1.0" encoding="utf-8"?>
<a:theme xmlns:a="http://schemas.openxmlformats.org/drawingml/2006/main" name="DFL Slides Theme + RMetS">
  <a:themeElements>
    <a:clrScheme name="DFM Colours">
      <a:dk1>
        <a:srgbClr val="000000"/>
      </a:dk1>
      <a:lt1>
        <a:sysClr val="window" lastClr="FFFFFF"/>
      </a:lt1>
      <a:dk2>
        <a:srgbClr val="222A35"/>
      </a:dk2>
      <a:lt2>
        <a:srgbClr val="EEECE1"/>
      </a:lt2>
      <a:accent1>
        <a:srgbClr val="BAE947"/>
      </a:accent1>
      <a:accent2>
        <a:srgbClr val="8064A2"/>
      </a:accent2>
      <a:accent3>
        <a:srgbClr val="4BACC6"/>
      </a:accent3>
      <a:accent4>
        <a:srgbClr val="F79646"/>
      </a:accent4>
      <a:accent5>
        <a:srgbClr val="9BBB59"/>
      </a:accent5>
      <a:accent6>
        <a:srgbClr val="FB5D43"/>
      </a:accent6>
      <a:hlink>
        <a:srgbClr val="31859B"/>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FL Slides Theme + RMetS" id="{5E0E8018-04C0-4DBD-A76D-84DD9F015EED}" vid="{69D9431B-AF90-4771-8921-1355DB9CBAC3}"/>
    </a:ext>
  </a:extLst>
</a:theme>
</file>

<file path=docProps/app.xml><?xml version="1.0" encoding="utf-8"?>
<Properties xmlns="http://schemas.openxmlformats.org/officeDocument/2006/extended-properties" xmlns:vt="http://schemas.openxmlformats.org/officeDocument/2006/docPropsVTypes">
  <TotalTime>1534</TotalTime>
  <Words>523</Words>
  <Application>Microsoft Office PowerPoint</Application>
  <PresentationFormat>Widescreen</PresentationFormat>
  <Paragraphs>107</Paragraphs>
  <Slides>14</Slides>
  <Notes>5</Notes>
  <HiddenSlides>3</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14</vt:i4>
      </vt:variant>
    </vt:vector>
  </HeadingPairs>
  <TitlesOfParts>
    <vt:vector size="35" baseType="lpstr">
      <vt:lpstr>Aptos</vt:lpstr>
      <vt:lpstr>Arial</vt:lpstr>
      <vt:lpstr>Calibri</vt:lpstr>
      <vt:lpstr>Cambria Math</vt:lpstr>
      <vt:lpstr>Century Gothic</vt:lpstr>
      <vt:lpstr>Comic Sans MS</vt:lpstr>
      <vt:lpstr>Josefin Sans</vt:lpstr>
      <vt:lpstr>Lato</vt:lpstr>
      <vt:lpstr>Roboto</vt:lpstr>
      <vt:lpstr>Söhne</vt:lpstr>
      <vt:lpstr>Trebuchet MS</vt:lpstr>
      <vt:lpstr>Wingdings</vt:lpstr>
      <vt:lpstr>Office Theme</vt:lpstr>
      <vt:lpstr>ALT</vt:lpstr>
      <vt:lpstr>Archway</vt:lpstr>
      <vt:lpstr>3. DFL Slides Theme incl RMetS</vt:lpstr>
      <vt:lpstr>1_ALT</vt:lpstr>
      <vt:lpstr>1_Archway</vt:lpstr>
      <vt:lpstr>2_ALT</vt:lpstr>
      <vt:lpstr>3_ALT</vt:lpstr>
      <vt:lpstr>DFL Slides Theme + RMetS</vt:lpstr>
      <vt:lpstr>Dual coding symbols: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coding symbols:</dc:title>
  <dc:creator>Mrs L Elder - MAT Staff</dc:creator>
  <cp:lastModifiedBy>Mrs L Elder - MAT Staff</cp:lastModifiedBy>
  <cp:revision>29</cp:revision>
  <dcterms:created xsi:type="dcterms:W3CDTF">2024-05-01T10:13:14Z</dcterms:created>
  <dcterms:modified xsi:type="dcterms:W3CDTF">2025-09-08T12:30:00Z</dcterms:modified>
</cp:coreProperties>
</file>