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</p:sldMasterIdLst>
  <p:notesMasterIdLst>
    <p:notesMasterId r:id="rId40"/>
  </p:notesMasterIdLst>
  <p:sldIdLst>
    <p:sldId id="258" r:id="rId6"/>
    <p:sldId id="734" r:id="rId7"/>
    <p:sldId id="735" r:id="rId8"/>
    <p:sldId id="736" r:id="rId9"/>
    <p:sldId id="737" r:id="rId10"/>
    <p:sldId id="738" r:id="rId11"/>
    <p:sldId id="739" r:id="rId12"/>
    <p:sldId id="741" r:id="rId13"/>
    <p:sldId id="743" r:id="rId14"/>
    <p:sldId id="742" r:id="rId15"/>
    <p:sldId id="744" r:id="rId16"/>
    <p:sldId id="745" r:id="rId17"/>
    <p:sldId id="746" r:id="rId18"/>
    <p:sldId id="747" r:id="rId19"/>
    <p:sldId id="748" r:id="rId20"/>
    <p:sldId id="749" r:id="rId21"/>
    <p:sldId id="259" r:id="rId22"/>
    <p:sldId id="728" r:id="rId23"/>
    <p:sldId id="264" r:id="rId24"/>
    <p:sldId id="729" r:id="rId25"/>
    <p:sldId id="730" r:id="rId26"/>
    <p:sldId id="731" r:id="rId27"/>
    <p:sldId id="733" r:id="rId28"/>
    <p:sldId id="732" r:id="rId29"/>
    <p:sldId id="750" r:id="rId30"/>
    <p:sldId id="751" r:id="rId31"/>
    <p:sldId id="752" r:id="rId32"/>
    <p:sldId id="753" r:id="rId33"/>
    <p:sldId id="754" r:id="rId34"/>
    <p:sldId id="755" r:id="rId35"/>
    <p:sldId id="756" r:id="rId36"/>
    <p:sldId id="757" r:id="rId37"/>
    <p:sldId id="758" r:id="rId38"/>
    <p:sldId id="759" r:id="rId39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anformations Introduction" id="{F9F2EFAC-CA69-4391-AB93-3587E720B251}">
          <p14:sldIdLst>
            <p14:sldId id="258"/>
            <p14:sldId id="734"/>
          </p14:sldIdLst>
        </p14:section>
        <p14:section name="Translation" id="{51EF1CA8-0E05-4186-B6CD-6C54800FD808}">
          <p14:sldIdLst>
            <p14:sldId id="735"/>
            <p14:sldId id="736"/>
            <p14:sldId id="737"/>
            <p14:sldId id="738"/>
          </p14:sldIdLst>
        </p14:section>
        <p14:section name="Reflection" id="{44D45792-FF9D-4E07-8E3C-7C90A508B74D}">
          <p14:sldIdLst>
            <p14:sldId id="739"/>
            <p14:sldId id="741"/>
            <p14:sldId id="743"/>
            <p14:sldId id="742"/>
          </p14:sldIdLst>
        </p14:section>
        <p14:section name="Rotation" id="{11C2029F-0FD9-49E0-9CBD-3A2D485BF1CC}">
          <p14:sldIdLst>
            <p14:sldId id="744"/>
            <p14:sldId id="745"/>
            <p14:sldId id="746"/>
            <p14:sldId id="747"/>
          </p14:sldIdLst>
        </p14:section>
        <p14:section name="Mixed Congruent Transformations" id="{D8CA6A6C-0EA5-4B32-8BFA-9678F6D0DDE8}">
          <p14:sldIdLst>
            <p14:sldId id="748"/>
            <p14:sldId id="749"/>
          </p14:sldIdLst>
        </p14:section>
        <p14:section name="Enlargment" id="{E8ED0000-61B0-4C0D-A078-C0464288EB94}">
          <p14:sldIdLst>
            <p14:sldId id="259"/>
            <p14:sldId id="728"/>
            <p14:sldId id="264"/>
            <p14:sldId id="729"/>
            <p14:sldId id="730"/>
            <p14:sldId id="731"/>
            <p14:sldId id="733"/>
            <p14:sldId id="732"/>
          </p14:sldIdLst>
        </p14:section>
        <p14:section name="Combining Transformations" id="{77D45B80-D344-460C-A972-E0E92D577A89}">
          <p14:sldIdLst>
            <p14:sldId id="750"/>
            <p14:sldId id="751"/>
            <p14:sldId id="752"/>
            <p14:sldId id="753"/>
            <p14:sldId id="754"/>
            <p14:sldId id="755"/>
            <p14:sldId id="756"/>
          </p14:sldIdLst>
        </p14:section>
        <p14:section name="Invariant Points" id="{732C86E7-C72F-47C6-A632-F0534ACA0DBF}">
          <p14:sldIdLst>
            <p14:sldId id="757"/>
            <p14:sldId id="758"/>
            <p14:sldId id="7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B"/>
    <a:srgbClr val="FF66CC"/>
    <a:srgbClr val="FFF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429A6-3CFA-4BB0-AF95-10B12F960308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5F3E8-9D9C-4AAF-BF6B-DB5E9BD190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9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5F3E8-9D9C-4AAF-BF6B-DB5E9BD190C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1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ED2D5-1CAE-0178-A660-B47768044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E35A7B-F1B2-D823-31DF-1F6B74708B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EC368-D58D-654A-5189-E0BE85E3D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89D6-C739-0B06-CDF3-7ECB8594C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5F3E8-9D9C-4AAF-BF6B-DB5E9BD190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3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B7956-FFA3-3F99-27B9-4AF65C1B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34970-36C7-6CAF-8B1B-47930B891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E7B804-B8EF-2C22-AAEF-695887836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BF26C-35C6-985A-6A5C-CF314C8BC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5F3E8-9D9C-4AAF-BF6B-DB5E9BD190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62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7632A-2B78-55FE-6FD5-F6480430A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7308D-09E6-ACED-C5F3-9D52EA57F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C93F5-A105-16C1-8506-62DB89E00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D9D0F-B6C6-C9DA-600C-17A9D7C05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5F3E8-9D9C-4AAF-BF6B-DB5E9BD190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6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84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9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4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E4A0-F215-4E10-A8BF-1E2E730ED26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entagon 5"/>
          <p:cNvSpPr/>
          <p:nvPr userDrawn="1"/>
        </p:nvSpPr>
        <p:spPr>
          <a:xfrm>
            <a:off x="0" y="64007"/>
            <a:ext cx="2112264" cy="276236"/>
          </a:xfrm>
          <a:prstGeom prst="homePlate">
            <a:avLst/>
          </a:prstGeom>
          <a:solidFill>
            <a:srgbClr val="DCB50E"/>
          </a:solidFill>
          <a:ln>
            <a:solidFill>
              <a:srgbClr val="A98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      INSTRUCT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308" r="95641">
                        <a14:foregroundMark x1="17692" y1="20420" x2="20000" y2="15315"/>
                        <a14:foregroundMark x1="63333" y1="10210" x2="78974" y2="14114"/>
                        <a14:foregroundMark x1="55641" y1="50450" x2="91282" y2="10210"/>
                        <a14:foregroundMark x1="86667" y1="25826" x2="86667" y2="40240"/>
                        <a14:foregroundMark x1="83333" y1="48048" x2="58974" y2="50450"/>
                        <a14:foregroundMark x1="52308" y1="50450" x2="48974" y2="11411"/>
                        <a14:foregroundMark x1="50000" y1="76577" x2="45641" y2="71471"/>
                        <a14:foregroundMark x1="64615" y1="68769" x2="68974" y2="73874"/>
                        <a14:foregroundMark x1="83333" y1="73874" x2="84615" y2="77778"/>
                        <a14:foregroundMark x1="83333" y1="93694" x2="84615" y2="84384"/>
                        <a14:foregroundMark x1="65641" y1="94895" x2="72308" y2="87087"/>
                        <a14:foregroundMark x1="43333" y1="84384" x2="51282" y2="85586"/>
                        <a14:foregroundMark x1="52308" y1="27027" x2="67949" y2="25826"/>
                        <a14:foregroundMark x1="53333" y1="19219" x2="67949" y2="114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93" y="64617"/>
            <a:ext cx="343786" cy="29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36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E4A0-F215-4E10-A8BF-1E2E730ED2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entagon 7"/>
          <p:cNvSpPr/>
          <p:nvPr userDrawn="1"/>
        </p:nvSpPr>
        <p:spPr>
          <a:xfrm>
            <a:off x="0" y="64006"/>
            <a:ext cx="2112264" cy="277200"/>
          </a:xfrm>
          <a:prstGeom prst="homePlate">
            <a:avLst/>
          </a:prstGeom>
          <a:solidFill>
            <a:srgbClr val="E88126"/>
          </a:solidFill>
          <a:ln>
            <a:solidFill>
              <a:srgbClr val="BE6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Century Gothic" panose="020B0502020202020204" pitchFamily="34" charset="0"/>
              </a:rPr>
              <a:t>      PRACTISE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8" b="95349" l="3270" r="94823">
                        <a14:foregroundMark x1="35150" y1="44186" x2="41962" y2="43522"/>
                        <a14:foregroundMark x1="26431" y1="48173" x2="37602" y2="49169"/>
                        <a14:foregroundMark x1="68665" y1="15947" x2="77657" y2="8306"/>
                        <a14:foregroundMark x1="83924" y1="44850" x2="84196" y2="63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921" y="64006"/>
            <a:ext cx="396054" cy="3248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3086" y="184117"/>
            <a:ext cx="10996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1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F0F5-2856-4F06-A7F9-2035979D86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66" y="3111322"/>
            <a:ext cx="6728095" cy="3683356"/>
          </a:xfrm>
          <a:noFill/>
        </p:spPr>
        <p:txBody>
          <a:bodyPr anchor="ctr" anchorCtr="0"/>
          <a:lstStyle>
            <a:lvl1pPr algn="ctr">
              <a:defRPr sz="3375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Geometry and Measures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GM4: Congruence and Similarity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7CEF4-3F7C-41F5-932F-907ECDEBC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84809" y="172219"/>
            <a:ext cx="1948295" cy="612007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accent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OAT Mathematics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68FF89-42C2-477B-BD41-BCEE1F4EE2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8" y="80258"/>
            <a:ext cx="1156573" cy="140793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D2F3D3-4E4B-4753-9390-F38D0DA08CA7}"/>
              </a:ext>
            </a:extLst>
          </p:cNvPr>
          <p:cNvCxnSpPr/>
          <p:nvPr userDrawn="1"/>
        </p:nvCxnSpPr>
        <p:spPr>
          <a:xfrm>
            <a:off x="-5303" y="5122010"/>
            <a:ext cx="686330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7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450E-57E1-43DA-9203-0DC9E9A2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7C1A-1E4E-4F4D-9B5D-B9613F66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23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CEE4-08ED-4F03-AF5A-8DF9A2D9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1659A-1B41-42BA-85DF-44CCD6FBF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101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E05B-B7DA-489F-94AE-58B1E010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858000" cy="983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93CF-5D87-411C-B11B-7BE7A192F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A4981-F5F4-4A21-94F2-FCF13104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53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DCCE-C0D6-43D0-BF23-0D435A5B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6858000" cy="98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812BF-9328-4164-B039-FB8D351E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6DE7E-4CE0-46A2-909D-3D8275207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C8346-B8F3-4924-B6E9-9A157B5EA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8C34A-B976-428F-B6F9-3C495D3A5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70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A6FD-CC43-403A-A02F-B5B834C1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8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0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76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C379-2D0B-417E-B9E2-785DF020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2D3A-BA74-4491-89FD-D278C5666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7BAA9-78DB-4BD2-AB2F-1E6F35282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04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6689-ED45-4364-9C25-08F8D39F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CA143-7F7F-4EA4-841E-983C56CC2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98D64-31F5-4575-BC43-07C4AD109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131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4D01-BBBC-4D04-BDB4-83035B6A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352EF-CB43-42C7-93A2-2FF237407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02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EA347-27A2-4B88-962E-3E71779F4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E1B8D-E226-4C25-B718-02ED05EEB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68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5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0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4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9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7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04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EA38-6C6B-4CA2-AEEA-FE51F3A21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3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07D31-8825-4FEE-ACC2-294308E2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858000" cy="983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99B33-FC18-4FA9-A2DC-5C1E8357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64" y="1266336"/>
            <a:ext cx="6532775" cy="7655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0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025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7.png"/><Relationship Id="rId7" Type="http://schemas.openxmlformats.org/officeDocument/2006/relationships/image" Target="../media/image2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270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ome - Archway Learning Trust">
            <a:extLst>
              <a:ext uri="{FF2B5EF4-FFF2-40B4-BE49-F238E27FC236}">
                <a16:creationId xmlns:a16="http://schemas.microsoft.com/office/drawing/2014/main" id="{2034906F-1662-35E3-9B8F-566BA8D4BE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09" y="4359349"/>
            <a:ext cx="5357103" cy="5357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424971-4C48-3986-F078-08B32F19404F}"/>
              </a:ext>
            </a:extLst>
          </p:cNvPr>
          <p:cNvSpPr txBox="1"/>
          <p:nvPr/>
        </p:nvSpPr>
        <p:spPr>
          <a:xfrm>
            <a:off x="274492" y="8554163"/>
            <a:ext cx="5457147" cy="857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86" b="1"/>
              <a:t>NAME:</a:t>
            </a:r>
          </a:p>
          <a:p>
            <a:r>
              <a:rPr lang="en-GB" sz="2486" b="1"/>
              <a:t>TEACHER: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D4932B-E6D4-BCB4-7539-5B72B20A5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953" y="189547"/>
            <a:ext cx="5550195" cy="993077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ARCHWAYMATHS</a:t>
            </a:r>
            <a:br>
              <a:rPr lang="en-GB" sz="2400" b="1" dirty="0">
                <a:latin typeface="Century Gothic" panose="020B0502020202020204" pitchFamily="34" charset="0"/>
              </a:rPr>
            </a:br>
            <a:br>
              <a:rPr lang="en-GB" sz="2400" b="1" dirty="0">
                <a:latin typeface="Century Gothic" panose="020B0502020202020204" pitchFamily="34" charset="0"/>
              </a:rPr>
            </a:br>
            <a:r>
              <a:rPr lang="en-GB" sz="2400" b="1" dirty="0">
                <a:latin typeface="Century Gothic" panose="020B0502020202020204" pitchFamily="34" charset="0"/>
              </a:rPr>
              <a:t>YEAR 11 HIGHER: Transforming Shapes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6EA38-6C6B-4CA2-AEEA-FE51F3A21484}" type="slidenum">
              <a:rPr lang="en-GB" smtClean="0"/>
              <a:t>1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5F944E-83E8-74BB-CD46-2E7B56B4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5407"/>
            <a:ext cx="6858000" cy="29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0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4CB33D-4E3F-0EA2-98E4-0B636082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E4A0-F215-4E10-A8BF-1E2E730ED264}" type="slidenum">
              <a:rPr lang="en-GB" smtClean="0"/>
              <a:t>10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5F5CA-FFD3-0A04-549A-70E9D4AB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43" y="374343"/>
            <a:ext cx="6018513" cy="88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59E7A-4565-B4AB-D893-485291E1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5E0D1E-B8AF-D4EF-9059-965DA95A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BC680F3-343D-20E1-50E7-8C192174A933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Rotation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67ED3C90-E8F4-2889-D6A7-960D61FF5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6158A6-6D28-9773-C033-B25B7BFA9C2A}"/>
              </a:ext>
            </a:extLst>
          </p:cNvPr>
          <p:cNvSpPr txBox="1">
            <a:spLocks/>
          </p:cNvSpPr>
          <p:nvPr/>
        </p:nvSpPr>
        <p:spPr>
          <a:xfrm>
            <a:off x="175758" y="1126435"/>
            <a:ext cx="6467113" cy="1935585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Rotation can be pictured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moving in a circle around a fixed point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rotate a shape we require the following information: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6134E-BF02-CEA6-1A28-473BAEC57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0770"/>
            <a:ext cx="6858000" cy="3444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8ABE0-44AD-768B-89C1-09DA87296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0" y="6477000"/>
            <a:ext cx="6858000" cy="3429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DEB69-A3B2-7AD9-5554-E2D54F571FE8}"/>
              </a:ext>
            </a:extLst>
          </p:cNvPr>
          <p:cNvSpPr txBox="1">
            <a:spLocks/>
          </p:cNvSpPr>
          <p:nvPr/>
        </p:nvSpPr>
        <p:spPr>
          <a:xfrm>
            <a:off x="5099821" y="19298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9E4A0-F215-4E10-A8BF-1E2E730ED264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8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965A3-391E-9A30-9D7A-020926484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5A4730-369A-84EE-994A-78A5E88DE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1" y="538817"/>
            <a:ext cx="6444477" cy="9367183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C6DA58C-522E-C157-22E8-F34B7CCA74F4}"/>
              </a:ext>
            </a:extLst>
          </p:cNvPr>
          <p:cNvSpPr txBox="1">
            <a:spLocks/>
          </p:cNvSpPr>
          <p:nvPr/>
        </p:nvSpPr>
        <p:spPr>
          <a:xfrm>
            <a:off x="5099821" y="19298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9E4A0-F215-4E10-A8BF-1E2E730ED26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86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BB267-F757-90BF-0BF5-7A81715E3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A12B9-FC3A-0BEC-001A-B3DF7FE1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5AD90FC-225F-CC94-3E90-9429EDD491D8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Rotation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5CA52943-44F9-9DBF-2484-1E92A7FE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989F81-92FD-86E8-496C-CC1E14E996B2}"/>
              </a:ext>
            </a:extLst>
          </p:cNvPr>
          <p:cNvSpPr txBox="1">
            <a:spLocks/>
          </p:cNvSpPr>
          <p:nvPr/>
        </p:nvSpPr>
        <p:spPr>
          <a:xfrm>
            <a:off x="175758" y="1126435"/>
            <a:ext cx="6467113" cy="1935585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find the centre of rotation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can use tracing paper or construct perpendicular bisectors.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5F9B3-FC4E-71D8-1531-37676593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7925"/>
            <a:ext cx="6858000" cy="32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56375-4150-A039-0C43-24C4B4720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428E2-B1DF-2F7E-902B-1BDD3A1E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06" y="524865"/>
            <a:ext cx="6312514" cy="9172028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B642E82-99D3-AD7B-E4BD-AA425E61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7644" y="102711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4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74DD-1ECD-E511-1AC3-E93F1405F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FD2F0D-0491-99F7-1C11-E20CD0DF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5FCCE92-9B92-4F67-3FB3-80E79A01F8F9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Mixed Congruent Transformations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61943465-2A14-C11C-58E1-BF61ED12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E83168-0E96-4D76-4880-DAEE37794885}"/>
              </a:ext>
            </a:extLst>
          </p:cNvPr>
          <p:cNvSpPr txBox="1">
            <a:spLocks/>
          </p:cNvSpPr>
          <p:nvPr/>
        </p:nvSpPr>
        <p:spPr>
          <a:xfrm>
            <a:off x="175758" y="1126435"/>
            <a:ext cx="6467113" cy="1935585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When we </a:t>
            </a:r>
            <a:r>
              <a:rPr lang="en-GB" sz="1400" u="sng" dirty="0"/>
              <a:t>transform</a:t>
            </a:r>
            <a:r>
              <a:rPr lang="en-GB" sz="1400" dirty="0"/>
              <a:t> a shape, we change something about it.</a:t>
            </a:r>
          </a:p>
          <a:p>
            <a:pPr marL="0" indent="0">
              <a:buNone/>
            </a:pPr>
            <a:r>
              <a:rPr lang="en-GB" sz="1400" dirty="0"/>
              <a:t>There are three </a:t>
            </a:r>
            <a:r>
              <a:rPr lang="en-GB" sz="1400" u="sng" dirty="0"/>
              <a:t>congruent transformations</a:t>
            </a:r>
            <a:r>
              <a:rPr lang="en-GB" sz="1400" dirty="0"/>
              <a:t> we can do to shapes.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________________________________</a:t>
            </a:r>
          </a:p>
          <a:p>
            <a:r>
              <a:rPr lang="en-GB" sz="1400" dirty="0"/>
              <a:t>________________________________</a:t>
            </a:r>
          </a:p>
          <a:p>
            <a:r>
              <a:rPr lang="en-GB" sz="1400" dirty="0"/>
              <a:t>________________________________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C3D23-5177-AEA5-9180-F043DEDE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5394"/>
            <a:ext cx="6858000" cy="3435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0D7E7-6368-7023-2207-34E576A6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7000"/>
            <a:ext cx="6858000" cy="342900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AEEE106-A776-12E0-5211-25492BD102FF}"/>
              </a:ext>
            </a:extLst>
          </p:cNvPr>
          <p:cNvSpPr txBox="1">
            <a:spLocks/>
          </p:cNvSpPr>
          <p:nvPr/>
        </p:nvSpPr>
        <p:spPr>
          <a:xfrm>
            <a:off x="5067644" y="102711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09E4A0-F215-4E10-A8BF-1E2E730ED2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06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BD2A5-9769-42E9-FDA0-F9FF9343A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975633-B346-EECD-51BE-A6D5C03C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6B4AB-53DD-077F-DDA0-8BA8BE350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143"/>
            <a:ext cx="6858000" cy="465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1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E4A0-F215-4E10-A8BF-1E2E730ED264}" type="slidenum">
              <a:rPr lang="en-GB" smtClean="0"/>
              <a:t>17</a:t>
            </a:fld>
            <a:endParaRPr lang="en-GB"/>
          </a:p>
        </p:txBody>
      </p:sp>
      <p:sp>
        <p:nvSpPr>
          <p:cNvPr id="6" name="object 2"/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1600" b="1" dirty="0">
                <a:solidFill>
                  <a:srgbClr val="DCB50E"/>
                </a:solidFill>
                <a:latin typeface="Century Gothic" panose="020B0502020202020204" pitchFamily="34" charset="0"/>
                <a:cs typeface="Arial"/>
              </a:rPr>
              <a:t>Enlargement</a:t>
            </a:r>
            <a:endParaRPr lang="en-GB" b="1" dirty="0">
              <a:solidFill>
                <a:srgbClr val="E88126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5758" y="1126435"/>
            <a:ext cx="6467113" cy="2870819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u="sng" dirty="0"/>
              <a:t>Enlargement</a:t>
            </a:r>
            <a:r>
              <a:rPr lang="en-GB" sz="1400" dirty="0"/>
              <a:t> is a type of </a:t>
            </a:r>
            <a:r>
              <a:rPr lang="en-GB" sz="1400" u="sng" dirty="0"/>
              <a:t>transformation</a:t>
            </a:r>
            <a:r>
              <a:rPr lang="en-GB" sz="1400" dirty="0"/>
              <a:t>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1400" dirty="0"/>
              <a:t>It is not a congruent transformation like translation, reflection and rotation.</a:t>
            </a:r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1400" dirty="0"/>
              <a:t>It is a </a:t>
            </a:r>
            <a:r>
              <a:rPr lang="en-GB" sz="1400" u="sng" dirty="0"/>
              <a:t>similar</a:t>
            </a:r>
            <a:r>
              <a:rPr lang="en-GB" sz="1400" dirty="0"/>
              <a:t> transformation, since object and image are similar.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To enlarge a shape we need: </a:t>
            </a:r>
          </a:p>
          <a:p>
            <a:r>
              <a:rPr lang="en-GB" sz="1400" dirty="0"/>
              <a:t>_______________________________________</a:t>
            </a:r>
          </a:p>
          <a:p>
            <a:r>
              <a:rPr lang="en-GB" sz="1400" dirty="0"/>
              <a:t>_______________________________________</a:t>
            </a:r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36B07-E5A0-F93F-AEF6-A4C0A37A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8" y="4345088"/>
            <a:ext cx="6469154" cy="36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F8D7-2AA0-0005-19EB-BF6CAF65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Centres of enlargement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6BE35-9C84-8D51-5363-DDE50330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Moving the centre of enlargement will change the position of the image.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80258-7541-FE61-3A25-522D1CB60871}"/>
              </a:ext>
            </a:extLst>
          </p:cNvPr>
          <p:cNvGrpSpPr/>
          <p:nvPr/>
        </p:nvGrpSpPr>
        <p:grpSpPr>
          <a:xfrm>
            <a:off x="296988" y="1836001"/>
            <a:ext cx="2739149" cy="2957397"/>
            <a:chOff x="552241" y="1430020"/>
            <a:chExt cx="4869598" cy="52575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CFDE01-5143-10A1-49AE-8AF5E87EF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241" y="1802823"/>
              <a:ext cx="4869598" cy="48847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F6832390-4A03-75D0-C459-039BF8E6F8CB}"/>
                    </a:ext>
                  </a:extLst>
                </p:cNvPr>
                <p:cNvSpPr/>
                <p:nvPr/>
              </p:nvSpPr>
              <p:spPr>
                <a:xfrm>
                  <a:off x="1325880" y="3992480"/>
                  <a:ext cx="720000" cy="468000"/>
                </a:xfrm>
                <a:prstGeom prst="triangle">
                  <a:avLst>
                    <a:gd name="adj" fmla="val 0"/>
                  </a:avLst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01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GB" sz="1013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mc:Choice>
          <mc:Fallback xmlns="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F6832390-4A03-75D0-C459-039BF8E6F8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880" y="3992480"/>
                  <a:ext cx="720000" cy="468000"/>
                </a:xfrm>
                <a:prstGeom prst="triangle">
                  <a:avLst>
                    <a:gd name="adj" fmla="val 0"/>
                  </a:avLst>
                </a:prstGeom>
                <a:blipFill>
                  <a:blip r:embed="rId3"/>
                  <a:stretch>
                    <a:fillRect b="-8537"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2FBBB1-5B21-5826-9433-870C8D3244BC}"/>
                    </a:ext>
                  </a:extLst>
                </p:cNvPr>
                <p:cNvSpPr txBox="1"/>
                <p:nvPr/>
              </p:nvSpPr>
              <p:spPr>
                <a:xfrm>
                  <a:off x="623448" y="4022637"/>
                  <a:ext cx="556277" cy="441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1435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1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GB" sz="1013" dirty="0">
                    <a:solidFill>
                      <a:prstClr val="black"/>
                    </a:solidFill>
                    <a:latin typeface="Segoe UI Light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2FBBB1-5B21-5826-9433-870C8D324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48" y="4022637"/>
                  <a:ext cx="556277" cy="4412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1FE544F-8E19-8F12-9B0A-EB160C168851}"/>
                    </a:ext>
                  </a:extLst>
                </p:cNvPr>
                <p:cNvSpPr/>
                <p:nvPr/>
              </p:nvSpPr>
              <p:spPr>
                <a:xfrm>
                  <a:off x="912495" y="1430020"/>
                  <a:ext cx="4149090" cy="9842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514350"/>
                  <a:r>
                    <a:rPr lang="en-GB" sz="1575" dirty="0">
                      <a:solidFill>
                        <a:prstClr val="black"/>
                      </a:solidFill>
                      <a:latin typeface="Segoe UI Light"/>
                    </a:rPr>
                    <a:t>Enlarge by scale factor</a:t>
                  </a:r>
                  <a:br>
                    <a:rPr lang="en-GB" sz="1575" dirty="0">
                      <a:solidFill>
                        <a:prstClr val="black"/>
                      </a:solidFill>
                      <a:latin typeface="Segoe UI Light"/>
                    </a:rPr>
                  </a:br>
                  <a:r>
                    <a:rPr lang="en-GB" sz="1575" dirty="0">
                      <a:solidFill>
                        <a:prstClr val="black"/>
                      </a:solidFill>
                      <a:latin typeface="Segoe UI Light"/>
                    </a:rPr>
                    <a:t> 3 from </a:t>
                  </a:r>
                  <a14:m>
                    <m:oMath xmlns:m="http://schemas.openxmlformats.org/officeDocument/2006/math">
                      <m:r>
                        <a:rPr lang="en-GB" sz="1575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endParaRPr lang="en-GB" sz="1575" dirty="0">
                    <a:solidFill>
                      <a:prstClr val="black"/>
                    </a:solidFill>
                    <a:latin typeface="Segoe UI Light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1FE544F-8E19-8F12-9B0A-EB160C1688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495" y="1430020"/>
                  <a:ext cx="4149090" cy="984250"/>
                </a:xfrm>
                <a:prstGeom prst="rect">
                  <a:avLst/>
                </a:prstGeom>
                <a:blipFill>
                  <a:blip r:embed="rId5"/>
                  <a:stretch>
                    <a:fillRect t="-4294" b="-147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89A325-4912-08D8-8CDF-A3C367283E5D}"/>
              </a:ext>
            </a:extLst>
          </p:cNvPr>
          <p:cNvGrpSpPr/>
          <p:nvPr/>
        </p:nvGrpSpPr>
        <p:grpSpPr>
          <a:xfrm>
            <a:off x="3794569" y="1836001"/>
            <a:ext cx="2739149" cy="2957397"/>
            <a:chOff x="6770163" y="1430020"/>
            <a:chExt cx="4869598" cy="52575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B8507B-2096-511C-BAA6-973990F26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0163" y="1802823"/>
              <a:ext cx="4869598" cy="48847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E19683D-43FF-82E7-EE43-60DA52012292}"/>
                    </a:ext>
                  </a:extLst>
                </p:cNvPr>
                <p:cNvSpPr/>
                <p:nvPr/>
              </p:nvSpPr>
              <p:spPr>
                <a:xfrm>
                  <a:off x="7130417" y="1430020"/>
                  <a:ext cx="4149090" cy="117729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514350"/>
                  <a:r>
                    <a:rPr lang="en-GB" sz="1575" dirty="0">
                      <a:solidFill>
                        <a:prstClr val="black"/>
                      </a:solidFill>
                      <a:latin typeface="Segoe UI Light"/>
                    </a:rPr>
                    <a:t>Enlarge by scale factor</a:t>
                  </a:r>
                  <a:br>
                    <a:rPr lang="en-GB" sz="1575" dirty="0">
                      <a:solidFill>
                        <a:prstClr val="black"/>
                      </a:solidFill>
                      <a:latin typeface="Segoe UI Light"/>
                    </a:rPr>
                  </a:br>
                  <a14:m>
                    <m:oMath xmlns:m="http://schemas.openxmlformats.org/officeDocument/2006/math">
                      <m:f>
                        <m:fPr>
                          <m:ctrlPr>
                            <a:rPr lang="en-GB" sz="157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7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57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GB" sz="1575" dirty="0">
                      <a:solidFill>
                        <a:prstClr val="black"/>
                      </a:solidFill>
                      <a:latin typeface="Segoe UI Light"/>
                    </a:rPr>
                    <a:t> from </a:t>
                  </a:r>
                  <a14:m>
                    <m:oMath xmlns:m="http://schemas.openxmlformats.org/officeDocument/2006/math">
                      <m:r>
                        <a:rPr lang="en-GB" sz="1575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endParaRPr lang="en-GB" sz="1575" dirty="0">
                    <a:solidFill>
                      <a:prstClr val="black"/>
                    </a:solidFill>
                    <a:latin typeface="Segoe UI Light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E19683D-43FF-82E7-EE43-60DA520122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0417" y="1430020"/>
                  <a:ext cx="4149090" cy="1177290"/>
                </a:xfrm>
                <a:prstGeom prst="rect">
                  <a:avLst/>
                </a:prstGeom>
                <a:blipFill>
                  <a:blip r:embed="rId6"/>
                  <a:stretch>
                    <a:fillRect t="-2564" b="-307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1FCFB28-9BCA-C497-EBD5-BD6D7B6AEE26}"/>
                    </a:ext>
                  </a:extLst>
                </p:cNvPr>
                <p:cNvSpPr txBox="1"/>
                <p:nvPr/>
              </p:nvSpPr>
              <p:spPr>
                <a:xfrm>
                  <a:off x="10128501" y="2608532"/>
                  <a:ext cx="556277" cy="441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1435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1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GB" sz="1013" dirty="0">
                    <a:solidFill>
                      <a:prstClr val="black"/>
                    </a:solidFill>
                    <a:latin typeface="Segoe UI Ligh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1FCFB28-9BCA-C497-EBD5-BD6D7B6AE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501" y="2608532"/>
                  <a:ext cx="556277" cy="44126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CFBEEB3C-B73D-09F3-CB4A-4FCE3FDCCB48}"/>
                    </a:ext>
                  </a:extLst>
                </p:cNvPr>
                <p:cNvSpPr/>
                <p:nvPr/>
              </p:nvSpPr>
              <p:spPr>
                <a:xfrm>
                  <a:off x="8027599" y="3779563"/>
                  <a:ext cx="1432786" cy="931311"/>
                </a:xfrm>
                <a:prstGeom prst="triangle">
                  <a:avLst>
                    <a:gd name="adj" fmla="val 0"/>
                  </a:avLst>
                </a:prstGeom>
                <a:noFill/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5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1013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en-GB" sz="1013" dirty="0">
                    <a:solidFill>
                      <a:prstClr val="white"/>
                    </a:solidFill>
                    <a:latin typeface="Segoe UI Light"/>
                  </a:endParaRPr>
                </a:p>
              </p:txBody>
            </p:sp>
          </mc:Choice>
          <mc:Fallback xmlns=""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CFBEEB3C-B73D-09F3-CB4A-4FCE3FDCCB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7599" y="3779563"/>
                  <a:ext cx="1432786" cy="931311"/>
                </a:xfrm>
                <a:prstGeom prst="triangle">
                  <a:avLst>
                    <a:gd name="adj" fmla="val 0"/>
                  </a:avLst>
                </a:prstGeom>
                <a:blipFill>
                  <a:blip r:embed="rId8"/>
                  <a:stretch>
                    <a:fillRect/>
                  </a:stretch>
                </a:blipFill>
                <a:ln w="19050"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901E0D01-C8A7-B214-FE78-B1C8D855EF15}"/>
              </a:ext>
            </a:extLst>
          </p:cNvPr>
          <p:cNvSpPr txBox="1">
            <a:spLocks/>
          </p:cNvSpPr>
          <p:nvPr/>
        </p:nvSpPr>
        <p:spPr>
          <a:xfrm>
            <a:off x="6331075" y="9378596"/>
            <a:ext cx="1543050" cy="5274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9E4A0-F215-4E10-A8BF-1E2E730ED26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33C559-A2A1-41A1-4C3E-1628D87C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94" y="368937"/>
            <a:ext cx="5718412" cy="8500063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5D0808-2206-52B9-14C8-77E0C40C7CCC}"/>
              </a:ext>
            </a:extLst>
          </p:cNvPr>
          <p:cNvSpPr txBox="1">
            <a:spLocks/>
          </p:cNvSpPr>
          <p:nvPr/>
        </p:nvSpPr>
        <p:spPr>
          <a:xfrm>
            <a:off x="6331075" y="9378596"/>
            <a:ext cx="1543050" cy="52740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9E4A0-F215-4E10-A8BF-1E2E730ED26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E1EFB-76D9-AC1D-2D6A-487330601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F0675-A344-7145-9D7F-25CE471F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210F54F-3A14-1204-9CA3-2785C0FAB965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Transformations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A7DC70A1-1AB1-047B-B908-0B97A9F1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150E5D-8D69-F7D2-3F84-BFBA87DC5904}"/>
              </a:ext>
            </a:extLst>
          </p:cNvPr>
          <p:cNvSpPr txBox="1">
            <a:spLocks/>
          </p:cNvSpPr>
          <p:nvPr/>
        </p:nvSpPr>
        <p:spPr>
          <a:xfrm>
            <a:off x="175758" y="1126435"/>
            <a:ext cx="6467113" cy="1935585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When we </a:t>
            </a:r>
            <a:r>
              <a:rPr lang="en-GB" sz="1400" u="sng" dirty="0"/>
              <a:t>transform</a:t>
            </a:r>
            <a:r>
              <a:rPr lang="en-GB" sz="1400" dirty="0"/>
              <a:t> a shape, we change something about it.</a:t>
            </a:r>
          </a:p>
          <a:p>
            <a:pPr marL="0" indent="0">
              <a:buNone/>
            </a:pPr>
            <a:r>
              <a:rPr lang="en-GB" sz="1400" dirty="0"/>
              <a:t>There are three </a:t>
            </a:r>
            <a:r>
              <a:rPr lang="en-GB" sz="1400" u="sng" dirty="0"/>
              <a:t>congruent transformations</a:t>
            </a:r>
            <a:r>
              <a:rPr lang="en-GB" sz="1400" dirty="0"/>
              <a:t> we can do to shapes.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________________________________</a:t>
            </a:r>
          </a:p>
          <a:p>
            <a:r>
              <a:rPr lang="en-GB" sz="1400" dirty="0"/>
              <a:t>________________________________</a:t>
            </a:r>
          </a:p>
          <a:p>
            <a:r>
              <a:rPr lang="en-GB" sz="1400" dirty="0"/>
              <a:t>________________________________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E3457-37C2-38D6-E84F-2EF8C38B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8" y="3468072"/>
            <a:ext cx="6268412" cy="2139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0E182-278B-E6ED-015D-0AE2ADC9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07" y="6013711"/>
            <a:ext cx="6392167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0680B-049F-9EAE-8069-9EAB34477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78C80-AF75-CD90-982A-DDF7E4A3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AE03F0E-BA5A-81E4-1351-E9A30B3DDDC4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Describing an enlargement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11A78926-B488-EF70-00EE-1C943AE4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845D0A-04AB-80F1-A019-816F02B2CE0B}"/>
                  </a:ext>
                </a:extLst>
              </p:cNvPr>
              <p:cNvSpPr txBox="1"/>
              <p:nvPr/>
            </p:nvSpPr>
            <p:spPr>
              <a:xfrm>
                <a:off x="-29644" y="1552833"/>
                <a:ext cx="3357434" cy="1061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575" u="sng" dirty="0">
                    <a:latin typeface="+mj-lt"/>
                  </a:rPr>
                  <a:t>My Turn</a:t>
                </a:r>
              </a:p>
              <a:p>
                <a:pPr algn="l"/>
                <a:r>
                  <a:rPr lang="en-GB" sz="1575" dirty="0">
                    <a:latin typeface="+mj-lt"/>
                  </a:rPr>
                  <a:t>Describe the enlargement from</a:t>
                </a:r>
              </a:p>
              <a:p>
                <a:pPr algn="l"/>
                <a:r>
                  <a:rPr lang="en-GB" sz="1575" dirty="0">
                    <a:latin typeface="+mj-lt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575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GB" sz="1575" dirty="0">
                    <a:solidFill>
                      <a:prstClr val="black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575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1575" dirty="0">
                    <a:latin typeface="+mj-lt"/>
                  </a:rPr>
                  <a:t>,</a:t>
                </a:r>
              </a:p>
              <a:p>
                <a:pPr algn="l"/>
                <a:r>
                  <a:rPr lang="en-GB" sz="1575" dirty="0"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575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sz="1575" dirty="0">
                    <a:solidFill>
                      <a:prstClr val="black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575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GB" sz="1575" dirty="0">
                    <a:solidFill>
                      <a:prstClr val="black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845D0A-04AB-80F1-A019-816F02B2C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644" y="1552833"/>
                <a:ext cx="3357434" cy="1061829"/>
              </a:xfrm>
              <a:prstGeom prst="rect">
                <a:avLst/>
              </a:prstGeom>
              <a:blipFill>
                <a:blip r:embed="rId3"/>
                <a:stretch>
                  <a:fillRect l="-907" t="-1724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8468EE-0282-43A3-BBAA-41B26897ED26}"/>
              </a:ext>
            </a:extLst>
          </p:cNvPr>
          <p:cNvCxnSpPr/>
          <p:nvPr/>
        </p:nvCxnSpPr>
        <p:spPr>
          <a:xfrm>
            <a:off x="3327790" y="1500170"/>
            <a:ext cx="0" cy="3474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AC3CB5-045C-03B3-AF37-C5534094A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40" y="2574266"/>
            <a:ext cx="2413922" cy="23787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BA061A-BA28-1E51-0944-A9A976A33EE9}"/>
              </a:ext>
            </a:extLst>
          </p:cNvPr>
          <p:cNvGrpSpPr/>
          <p:nvPr/>
        </p:nvGrpSpPr>
        <p:grpSpPr>
          <a:xfrm>
            <a:off x="3372167" y="1559909"/>
            <a:ext cx="3384621" cy="3393091"/>
            <a:chOff x="6174893" y="787240"/>
            <a:chExt cx="6017104" cy="6032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975FA83-ACDA-97E8-96BF-ED99DE4B4A0C}"/>
                    </a:ext>
                  </a:extLst>
                </p:cNvPr>
                <p:cNvSpPr txBox="1"/>
                <p:nvPr/>
              </p:nvSpPr>
              <p:spPr>
                <a:xfrm>
                  <a:off x="6174893" y="787240"/>
                  <a:ext cx="6017104" cy="18876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575" u="sng" dirty="0">
                      <a:latin typeface="+mj-lt"/>
                    </a:rPr>
                    <a:t>Your Turn</a:t>
                  </a:r>
                </a:p>
                <a:p>
                  <a:r>
                    <a:rPr lang="en-GB" sz="1575" dirty="0"/>
                    <a:t>Describe the enlargement from</a:t>
                  </a:r>
                </a:p>
                <a:p>
                  <a:r>
                    <a:rPr lang="en-GB" sz="1575" dirty="0"/>
                    <a:t>a.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75">
                          <a:latin typeface="Cambria Math" panose="02040503050406030204" pitchFamily="18" charset="0"/>
                        </a:rPr>
                        <m:t>B</m:t>
                      </m:r>
                    </m:oMath>
                  </a14:m>
                  <a:r>
                    <a:rPr lang="en-GB" sz="1575" dirty="0">
                      <a:solidFill>
                        <a:prstClr val="black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7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a14:m>
                  <a:r>
                    <a:rPr lang="en-GB" sz="1575" dirty="0"/>
                    <a:t>,</a:t>
                  </a:r>
                </a:p>
                <a:p>
                  <a:r>
                    <a:rPr lang="en-GB" sz="1575" dirty="0"/>
                    <a:t>b.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75">
                          <a:latin typeface="Cambria Math" panose="02040503050406030204" pitchFamily="18" charset="0"/>
                        </a:rPr>
                        <m:t>A</m:t>
                      </m:r>
                    </m:oMath>
                  </a14:m>
                  <a:r>
                    <a:rPr lang="en-GB" sz="1575" dirty="0">
                      <a:solidFill>
                        <a:prstClr val="black"/>
                      </a:solidFill>
                    </a:rPr>
                    <a:t>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57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a14:m>
                  <a:r>
                    <a:rPr lang="en-GB" sz="1575" dirty="0">
                      <a:solidFill>
                        <a:prstClr val="black"/>
                      </a:solidFill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975FA83-ACDA-97E8-96BF-ED99DE4B4A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893" y="787240"/>
                  <a:ext cx="6017104" cy="1887696"/>
                </a:xfrm>
                <a:prstGeom prst="rect">
                  <a:avLst/>
                </a:prstGeom>
                <a:blipFill>
                  <a:blip r:embed="rId5"/>
                  <a:stretch>
                    <a:fillRect l="-901" t="-1724" b="-68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7A18536-86D3-6880-199E-C34E8CD4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9782" y="2508923"/>
              <a:ext cx="4323721" cy="4310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63B93-EEA4-CA37-A809-CF6AB78A8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AE7F85-0767-4FEB-751C-B4D9804D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04" y="420691"/>
            <a:ext cx="5884191" cy="8599159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A089FF2-E7EC-0956-B376-E61A80BF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74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087D-9F63-B6CA-2D07-90C8C1004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A81E0-C6C7-B219-F8AC-37628904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C268ECD-4131-494E-CCFE-6AA1688C75C4}"/>
              </a:ext>
            </a:extLst>
          </p:cNvPr>
          <p:cNvSpPr txBox="1"/>
          <p:nvPr/>
        </p:nvSpPr>
        <p:spPr>
          <a:xfrm>
            <a:off x="659371" y="465997"/>
            <a:ext cx="5676388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Negative Enlargement </a:t>
            </a: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0929DD48-5B26-1F67-F764-7D9D2CF1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5228A2-6768-35C1-F975-B3491D59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1" y="872047"/>
            <a:ext cx="5676388" cy="28381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425384-EBE9-BEEA-E3EA-31C88BE5E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71" y="4205071"/>
            <a:ext cx="5959688" cy="30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9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85870-FCD8-C6AE-02EC-CCE9EC83C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37A3E-62FA-943B-2B50-6F39FC58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8A0A291-9295-9D88-25F6-C63BA951A850}"/>
              </a:ext>
            </a:extLst>
          </p:cNvPr>
          <p:cNvSpPr txBox="1"/>
          <p:nvPr/>
        </p:nvSpPr>
        <p:spPr>
          <a:xfrm>
            <a:off x="659371" y="465997"/>
            <a:ext cx="5676388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Negative Enlargement </a:t>
            </a: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4D047318-1119-46D9-C114-3B86E19A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F927E8-C466-6748-BA1D-DD71B673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27" y="1278099"/>
            <a:ext cx="6420746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79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F581C-421A-DED8-C2CB-C81DF741A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FB6C2B-411D-D16B-3232-2AD88C93F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38" y="491939"/>
            <a:ext cx="5906324" cy="8430802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A2D505-9CC6-140D-28A4-BC544D0C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20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4B732-6FE8-94C4-C3D5-B04AA5846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EF253-E9C3-F812-2B1E-9B1E4543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E6DF679-64F4-A037-08B0-ADDCC996D740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Combining Transformations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A374DF5E-C0E2-803B-9541-EA824A7D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398030-445D-B807-9AAD-413BB742909B}"/>
              </a:ext>
            </a:extLst>
          </p:cNvPr>
          <p:cNvSpPr txBox="1">
            <a:spLocks/>
          </p:cNvSpPr>
          <p:nvPr/>
        </p:nvSpPr>
        <p:spPr>
          <a:xfrm>
            <a:off x="175758" y="1126435"/>
            <a:ext cx="6467113" cy="1935585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Transformations can be combined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400" dirty="0">
                <a:solidFill>
                  <a:prstClr val="black"/>
                </a:solidFill>
              </a:rPr>
              <a:t>Translations are described by ______________________________________________</a:t>
            </a:r>
          </a:p>
          <a:p>
            <a:pPr marL="0" indent="0">
              <a:buNone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Reflections are described by _______________________________________________</a:t>
            </a:r>
          </a:p>
          <a:p>
            <a:pPr marL="0" indent="0">
              <a:buNone/>
              <a:defRPr/>
            </a:pPr>
            <a:r>
              <a:rPr lang="en-GB" sz="1400" dirty="0">
                <a:solidFill>
                  <a:prstClr val="black"/>
                </a:solidFill>
              </a:rPr>
              <a:t>Rotations are described by _______________________________________________</a:t>
            </a:r>
          </a:p>
          <a:p>
            <a:pPr marL="0" indent="0">
              <a:buNone/>
              <a:defRPr/>
            </a:pPr>
            <a:r>
              <a:rPr lang="en-GB" sz="1400" dirty="0">
                <a:solidFill>
                  <a:prstClr val="black"/>
                </a:solidFill>
              </a:rPr>
              <a:t>Enlargements are described by _____________________________________________</a:t>
            </a:r>
          </a:p>
          <a:p>
            <a:pPr marL="0" indent="0">
              <a:buNone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03154-4725-3F50-4A3E-9BF756F23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5133"/>
            <a:ext cx="6858000" cy="24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5D7EC-6388-E8ED-C5FD-BEFCE7D72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05D0A7-D7E3-1074-9F7F-47342F308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4" y="529645"/>
            <a:ext cx="6567730" cy="9502629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C83A022-F6A0-218B-1CE6-AE1B79F8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0946" y="2242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32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8E744-279D-0705-E012-49A3799BF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02288-116B-A9D4-E6B4-36868090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687FA97-8CC9-DC25-0AD5-00838E19A0DD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Combining Transformations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F38EC85F-4165-D49C-0A0C-D036C54D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B6ED14-74FE-91D1-70E4-209F3133F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" y="992409"/>
            <a:ext cx="6386513" cy="4419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BCCDC0-9896-9241-B089-C29D01C06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05" y="5411673"/>
            <a:ext cx="6386514" cy="4420568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AD2B6BF-6361-AFFA-FD20-6DF2CF8AE8B4}"/>
              </a:ext>
            </a:extLst>
          </p:cNvPr>
          <p:cNvSpPr txBox="1">
            <a:spLocks/>
          </p:cNvSpPr>
          <p:nvPr/>
        </p:nvSpPr>
        <p:spPr>
          <a:xfrm>
            <a:off x="5079206" y="19298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09E4A0-F215-4E10-A8BF-1E2E730ED26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27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5806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74CA3-C521-68F9-6279-98AB86AD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21E30-61D1-9809-4590-5B10D638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0" y="460151"/>
            <a:ext cx="6652519" cy="4608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FA5CA7-0901-CB0F-FF5E-DBE57E0B9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898" y="5309705"/>
            <a:ext cx="3540034" cy="4523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1E3E93-1994-15FC-6FBC-C23E075F1171}"/>
              </a:ext>
            </a:extLst>
          </p:cNvPr>
          <p:cNvSpPr txBox="1"/>
          <p:nvPr/>
        </p:nvSpPr>
        <p:spPr>
          <a:xfrm>
            <a:off x="873449" y="5309705"/>
            <a:ext cx="270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 QUESTION 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74ADAE2-4AE9-4228-48DD-2B5ED316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2882" y="-67252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196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34959-F0A3-FF69-9588-1C4EA095C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2211E-F9F9-6953-3D55-F076F0FF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1"/>
          <a:stretch>
            <a:fillRect/>
          </a:stretch>
        </p:blipFill>
        <p:spPr>
          <a:xfrm>
            <a:off x="0" y="496388"/>
            <a:ext cx="6858000" cy="4628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630019-FCF4-5409-4217-9BCD0D860E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60"/>
          <a:stretch>
            <a:fillRect/>
          </a:stretch>
        </p:blipFill>
        <p:spPr>
          <a:xfrm>
            <a:off x="102740" y="5329646"/>
            <a:ext cx="6629039" cy="43760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0E031-B477-AEEC-9F67-88534858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8729" y="28033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00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A1443-02F3-1A07-1361-CBEED1C88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C14AB-F907-5F8A-E494-2405AF3E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BFD5F69-F070-7648-89CE-AC9320C4F3A9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Translation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B222ADAF-DCAA-BF24-96F3-AE8AD8BD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D3520F1-003F-CDA3-5839-695009126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758" y="1126435"/>
                <a:ext cx="6467113" cy="2613052"/>
              </a:xfrm>
              <a:prstGeom prst="rect">
                <a:avLst/>
              </a:prstGeom>
              <a:solidFill>
                <a:srgbClr val="FFF7EF"/>
              </a:solidFill>
              <a:ln>
                <a:solidFill>
                  <a:srgbClr val="002060"/>
                </a:solidFill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When we </a:t>
                </a:r>
                <a:r>
                  <a:rPr kumimoji="0" lang="en-GB" sz="14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translate 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shape we __________ it with no flipping or turning 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lvl="0" indent="0">
                  <a:buNone/>
                </a:pPr>
                <a:r>
                  <a:rPr lang="en-GB" sz="1400" dirty="0"/>
                  <a:t>A vector is a mathematical object that has both </a:t>
                </a:r>
                <a:r>
                  <a:rPr lang="en-GB" sz="1400" u="sng" dirty="0"/>
                  <a:t>__________</a:t>
                </a:r>
                <a:r>
                  <a:rPr lang="en-GB" sz="1400" dirty="0"/>
                  <a:t> and </a:t>
                </a:r>
                <a:r>
                  <a:rPr lang="en-GB" sz="1400" u="sng" dirty="0"/>
                  <a:t>______________</a:t>
                </a:r>
              </a:p>
              <a:p>
                <a:pPr marL="0" lvl="0" indent="0">
                  <a:buNone/>
                </a:pPr>
                <a:endParaRPr lang="en-GB" sz="1400" u="sng" dirty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means…. </a:t>
                </a:r>
              </a:p>
              <a:p>
                <a:pPr marL="0" lvl="0" indent="0">
                  <a:buNone/>
                </a:pPr>
                <a:endParaRPr lang="en-GB" sz="1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means…. </a:t>
                </a:r>
              </a:p>
              <a:p>
                <a:pPr marL="0" lvl="0" indent="0">
                  <a:buNone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D3520F1-003F-CDA3-5839-695009126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8" y="1126435"/>
                <a:ext cx="6467113" cy="2613052"/>
              </a:xfrm>
              <a:prstGeom prst="rect">
                <a:avLst/>
              </a:prstGeom>
              <a:blipFill>
                <a:blip r:embed="rId3"/>
                <a:stretch>
                  <a:fillRect l="-188" t="-93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0FFC365-FCE9-469D-4807-B3C3E852A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58" y="4145539"/>
            <a:ext cx="6325483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3A7C7-7CE5-3542-E92D-8CE782B4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E4A0-F215-4E10-A8BF-1E2E730ED264}" type="slidenum">
              <a:rPr lang="en-GB" smtClean="0"/>
              <a:t>30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21B159-C2EF-AC83-D775-C6BC36509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70" y="723708"/>
            <a:ext cx="6238737" cy="78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9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65E73-0D7B-4704-2FFD-E4DEC62C1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3EA09-7294-6D32-8036-8B1D94FC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048B5-59AC-1A92-0F9A-C33B57FE8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705"/>
            <a:ext cx="6469144" cy="68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5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E2DE7-E14C-6121-2FC2-32A10408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8C7400-9EC4-FBF4-3D87-89E706C4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DB13100-DB0C-45B4-682B-781953A282A6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Invariant Points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584E4BE1-A4FE-9C51-2C7D-07CB8DA69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669237-2433-B8F9-8008-478CE0CA5F17}"/>
              </a:ext>
            </a:extLst>
          </p:cNvPr>
          <p:cNvSpPr txBox="1">
            <a:spLocks/>
          </p:cNvSpPr>
          <p:nvPr/>
        </p:nvSpPr>
        <p:spPr>
          <a:xfrm>
            <a:off x="175758" y="1126435"/>
            <a:ext cx="6467113" cy="1935585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invariant points?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D9C3-9D15-DD9A-AE75-68A970567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31"/>
            <a:ext cx="6799525" cy="48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1B3A-11CA-3DF6-BEAC-CA11FA5B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A3365-94E6-5E7E-1386-0CCBA59A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28A5722-2CDA-5945-57C1-321F969BB794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Invariant Points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B4BC4532-60A4-7435-23B0-986E2530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E06D0-C4C4-04E6-523C-D6B271949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4290" y="240319"/>
            <a:ext cx="4869419" cy="6641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EDA927-28C1-0083-1EE8-C979015CC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58" y="6105738"/>
            <a:ext cx="5058844" cy="36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5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43AC8-FCF8-B111-1654-439418DDF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21B578-FAED-95F4-36E7-EBAD1808A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717"/>
            <a:ext cx="6907684" cy="4782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F4DEE-8A07-E8BF-B976-08D83CBF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51" y="5753592"/>
            <a:ext cx="3293642" cy="3956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21EA1-A823-E7FC-A826-3F18E8C6E654}"/>
              </a:ext>
            </a:extLst>
          </p:cNvPr>
          <p:cNvSpPr txBox="1"/>
          <p:nvPr/>
        </p:nvSpPr>
        <p:spPr>
          <a:xfrm>
            <a:off x="723226" y="5753592"/>
            <a:ext cx="270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 QUESTION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2442C-3447-BECD-8B88-571CD19F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83097" y="85314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53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C2A38-838A-A75D-B4BF-81FCE87C6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D8029-5E44-1729-EEE0-E26F76AE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4275" y="9181397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6E5C68B-BC0A-559E-FD36-AD110D67C70F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Translation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CE2FD5AC-438B-062F-8D4E-6183424E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C8A49-31F5-CC25-CE9C-E274BA52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0" y="1126435"/>
            <a:ext cx="6411220" cy="3153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99AD4E-7AA8-C116-EC1F-7646D1761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24" y="4176205"/>
            <a:ext cx="6315956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9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47A92-C520-2563-8F32-ABD9CB3C2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1760A-025F-2E24-5EA9-70FD1A1F0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05" y="420049"/>
            <a:ext cx="5811189" cy="8539103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3D0E084-FB28-88FE-EFC7-A2F3AF1D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4275" y="9181397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77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B9ED6-839F-7627-317F-2D1CFDCB0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D8F265-93B7-994B-A8D8-83CE91E7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42" y="422890"/>
            <a:ext cx="6018315" cy="8870236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3DE6B41-7347-B60D-31BB-821653FD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6972" y="9378597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6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71C24-5F58-FAE2-2688-6F2624A7E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F676F-8281-2D45-3E93-B6721534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A85C18C-01B3-B2FD-1013-5C5503DA757F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Reflecting Shapes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29D6917E-B322-01A0-6A9F-CC3FC2D1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70AB55-C05A-9C6F-B4D6-7437215FEFE5}"/>
              </a:ext>
            </a:extLst>
          </p:cNvPr>
          <p:cNvSpPr txBox="1">
            <a:spLocks/>
          </p:cNvSpPr>
          <p:nvPr/>
        </p:nvSpPr>
        <p:spPr>
          <a:xfrm>
            <a:off x="175758" y="1126435"/>
            <a:ext cx="6467113" cy="1043559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u="sng" dirty="0"/>
              <a:t>Reflection</a:t>
            </a:r>
            <a:r>
              <a:rPr lang="en-GB" sz="1400" dirty="0"/>
              <a:t> can be pictured as ‘flipping’ a shape over a mirror line.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reflect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shape we need to know where the _____________________ is.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32BD6-4918-58AE-25A8-7BFFB8B8B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8" y="2288659"/>
            <a:ext cx="6292688" cy="3102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12316-81B9-A860-1AE3-C40137BF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5" y="5509531"/>
            <a:ext cx="6105538" cy="310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B070A-99D8-31EE-3710-52FC3FBF1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0D2BB-1C53-F829-32EA-A9DAD648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58" y="340359"/>
            <a:ext cx="6036883" cy="878478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56F3BCE-809E-F59A-4731-5F5D9735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95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E2421-731D-5104-2363-0C2ED19AC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D211F-0812-F7C3-F2AC-1EA58C18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9E4A0-F215-4E10-A8BF-1E2E730ED2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7E79D40-3333-1AEA-D0FC-89F104035655}"/>
              </a:ext>
            </a:extLst>
          </p:cNvPr>
          <p:cNvSpPr txBox="1"/>
          <p:nvPr/>
        </p:nvSpPr>
        <p:spPr>
          <a:xfrm>
            <a:off x="659371" y="465997"/>
            <a:ext cx="3980867" cy="254386"/>
          </a:xfrm>
          <a:prstGeom prst="rect">
            <a:avLst/>
          </a:prstGeom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4572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CB50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Reflecting Shapes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E8812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7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0EC731AD-FD93-8FE1-8FF3-E26C77E4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4" y="314333"/>
            <a:ext cx="812102" cy="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44BCE9-D3D1-4F8E-888A-9DD902B49EF9}"/>
              </a:ext>
            </a:extLst>
          </p:cNvPr>
          <p:cNvSpPr txBox="1">
            <a:spLocks/>
          </p:cNvSpPr>
          <p:nvPr/>
        </p:nvSpPr>
        <p:spPr>
          <a:xfrm>
            <a:off x="175758" y="1126435"/>
            <a:ext cx="6467113" cy="812103"/>
          </a:xfrm>
          <a:prstGeom prst="rect">
            <a:avLst/>
          </a:prstGeom>
          <a:solidFill>
            <a:srgbClr val="FFF7EF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a reflection we need to be able to state the</a:t>
            </a:r>
            <a:r>
              <a:rPr kumimoji="0" lang="en-GB" sz="1800" b="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______________ of the mirror line </a:t>
            </a:r>
            <a:r>
              <a:rPr kumimoji="0" lang="en-GB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64199-3139-5E8C-1E11-25E6E9FD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58" y="2187311"/>
            <a:ext cx="6333074" cy="321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at Maths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t Presentation" id="{FD7A4E2C-913F-4379-BD32-2619C67BDC9B}" vid="{BD10045D-0998-42BA-B99F-A3A83695BA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5" ma:contentTypeDescription="Create a new document." ma:contentTypeScope="" ma:versionID="8f39513189c778b6d5c50a170c0d30dd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c36c74b4f750e4c5304b81e6b54a85ae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BC36AB-9064-4D32-A465-313001712D0E}">
  <ds:schemaRefs>
    <ds:schemaRef ds:uri="6a66d7ee-120d-40ff-a661-8ed131bddeb6"/>
    <ds:schemaRef ds:uri="9b518678-822a-4885-ac15-d4f5c04091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BC2BFA-2D9F-4DAA-9FC9-EADE6C02B7D8}">
  <ds:schemaRefs>
    <ds:schemaRef ds:uri="6a66d7ee-120d-40ff-a661-8ed131bddeb6"/>
    <ds:schemaRef ds:uri="9b518678-822a-4885-ac15-d4f5c04091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4F4A55B-A489-46EF-AF36-CC112B0FFE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405</Words>
  <Application>Microsoft Office PowerPoint</Application>
  <PresentationFormat>A4 Paper (210x297 mm)</PresentationFormat>
  <Paragraphs>128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Century Gothic</vt:lpstr>
      <vt:lpstr>Segoe UI Light</vt:lpstr>
      <vt:lpstr>Segoe UI Semibold</vt:lpstr>
      <vt:lpstr>Office Theme</vt:lpstr>
      <vt:lpstr>1_Office Theme</vt:lpstr>
      <vt:lpstr>ARCHWAYMATHS  YEAR 11 HIGHER: Transforming Shapes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Centres of enlargement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Elder</dc:creator>
  <cp:lastModifiedBy>Miss L Elder - MAT Staff</cp:lastModifiedBy>
  <cp:revision>9</cp:revision>
  <cp:lastPrinted>2024-05-01T09:32:44Z</cp:lastPrinted>
  <dcterms:created xsi:type="dcterms:W3CDTF">2024-02-22T16:14:32Z</dcterms:created>
  <dcterms:modified xsi:type="dcterms:W3CDTF">2025-09-23T14:39:23Z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  <property fmtid="{D5CDD505-2E9C-101B-9397-08002B2CF9AE}" pid="3" name="MediaServiceImageTags">
    <vt:lpwstr/>
  </property>
</Properties>
</file>